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88"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3" r:id="rId20"/>
    <p:sldId id="29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Google Sans" panose="020B0604020202020204" charset="0"/>
      <p:regular r:id="rId27"/>
      <p:bold r:id="rId28"/>
      <p:italic r:id="rId29"/>
      <p:boldItalic r:id="rId30"/>
    </p:embeddedFont>
    <p:embeddedFont>
      <p:font typeface="Google Sans Medium" panose="020B060402020202020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Open Sans SemiBold" panose="020B07060308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93AA9A-2C95-4E00-B9BA-DC841705022A}">
  <a:tblStyle styleId="{9193AA9A-2C95-4E00-B9BA-DC84170502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84" autoAdjust="0"/>
  </p:normalViewPr>
  <p:slideViewPr>
    <p:cSldViewPr snapToGrid="0">
      <p:cViewPr varScale="1">
        <p:scale>
          <a:sx n="97" d="100"/>
          <a:sy n="97" d="100"/>
        </p:scale>
        <p:origin x="60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google.com/presentation/d/1bwGJdPh6M1Vm-b-MK877cV625byqZlrrcVdFJxRK5SQ/edit?usp=shar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google.com/presentation/d/1bwGJdPh6M1Vm-b-MK877cV625byqZlrrcVdFJxRK5SQ/edit?usp=shar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oogle.com/presentation/d/1bwGJdPh6M1Vm-b-MK877cV625byqZlrrcVdFJxRK5SQ/edit?usp=sha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google.com/presentation/d/1wOqa_RVUbB1EgpQhzYl940W0902AGk9U7CiFJFBrIW4/edit?usp=shar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26f7c3a45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026f7c3a45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Story Template : </a:t>
            </a:r>
            <a:r>
              <a:rPr lang="en" u="sng">
                <a:solidFill>
                  <a:schemeClr val="hlink"/>
                </a:solidFill>
                <a:hlinkClick r:id="rId3"/>
              </a:rPr>
              <a:t>https://docs.google.com/presentation/d/1bwGJdPh6M1Vm-b-MK877cV625byqZlrrcVdFJxRK5SQ/edit?usp=sharing</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26f7c3a45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26f7c3a45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Story Template : </a:t>
            </a:r>
            <a:r>
              <a:rPr lang="en" u="sng">
                <a:solidFill>
                  <a:schemeClr val="hlink"/>
                </a:solidFill>
                <a:hlinkClick r:id="rId3"/>
              </a:rPr>
              <a:t>https://docs.google.com/presentation/d/1bwGJdPh6M1Vm-b-MK877cV625byqZlrrcVdFJxRK5SQ/edit?usp=sharing</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26f7c3a45_2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26f7c3a45_2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Story Template : </a:t>
            </a:r>
            <a:r>
              <a:rPr lang="en" u="sng">
                <a:solidFill>
                  <a:schemeClr val="hlink"/>
                </a:solidFill>
                <a:hlinkClick r:id="rId3"/>
              </a:rPr>
              <a:t>https://docs.google.com/presentation/d/1bwGJdPh6M1Vm-b-MK877cV625byqZlrrcVdFJxRK5SQ/edit?usp=sharing</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f814f818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f814f818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f814f818c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f814f818c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814f818c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f814f818c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 template : </a:t>
            </a:r>
            <a:r>
              <a:rPr lang="en" u="sng">
                <a:solidFill>
                  <a:schemeClr val="hlink"/>
                </a:solidFill>
                <a:hlinkClick r:id="rId3"/>
              </a:rPr>
              <a:t>https://docs.google.com/presentation/d/1wOqa_RVUbB1EgpQhzYl940W0902AGk9U7CiFJFBrIW4/edit?usp=sharing</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26f7c3a45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026f7c3a4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vy"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2D3E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F43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urqois">
  <p:cSld name="BLANK_1_1_1_1_1">
    <p:spTree>
      <p:nvGrpSpPr>
        <p:cNvPr id="1" name="Shape 72"/>
        <p:cNvGrpSpPr/>
        <p:nvPr/>
      </p:nvGrpSpPr>
      <p:grpSpPr>
        <a:xfrm>
          <a:off x="0" y="0"/>
          <a:ext cx="0" cy="0"/>
          <a:chOff x="0" y="0"/>
          <a:chExt cx="0" cy="0"/>
        </a:xfrm>
      </p:grpSpPr>
      <p:sp>
        <p:nvSpPr>
          <p:cNvPr id="73" name="Google Shape;7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20"/>
          <p:cNvSpPr/>
          <p:nvPr/>
        </p:nvSpPr>
        <p:spPr>
          <a:xfrm>
            <a:off x="0" y="329125"/>
            <a:ext cx="69300" cy="753000"/>
          </a:xfrm>
          <a:prstGeom prst="rect">
            <a:avLst/>
          </a:prstGeom>
          <a:solidFill>
            <a:srgbClr val="11C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User Story Template">
  <p:cSld name="CUSTOM_2">
    <p:spTree>
      <p:nvGrpSpPr>
        <p:cNvPr id="1" name="Shape 75"/>
        <p:cNvGrpSpPr/>
        <p:nvPr/>
      </p:nvGrpSpPr>
      <p:grpSpPr>
        <a:xfrm>
          <a:off x="0" y="0"/>
          <a:ext cx="0" cy="0"/>
          <a:chOff x="0" y="0"/>
          <a:chExt cx="0" cy="0"/>
        </a:xfrm>
      </p:grpSpPr>
      <p:sp>
        <p:nvSpPr>
          <p:cNvPr id="76" name="Google Shape;76;p21"/>
          <p:cNvSpPr txBox="1"/>
          <p:nvPr/>
        </p:nvSpPr>
        <p:spPr>
          <a:xfrm>
            <a:off x="-125" y="500650"/>
            <a:ext cx="9144000" cy="48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2200" b="1" i="0" u="sng" strike="noStrike" cap="none">
                <a:solidFill>
                  <a:srgbClr val="3C4043"/>
                </a:solidFill>
                <a:latin typeface="Google Sans"/>
                <a:ea typeface="Google Sans"/>
                <a:cs typeface="Google Sans"/>
                <a:sym typeface="Google Sans"/>
              </a:rPr>
              <a:t>U</a:t>
            </a:r>
            <a:r>
              <a:rPr lang="en" sz="2200" b="1" u="sng">
                <a:solidFill>
                  <a:srgbClr val="3C4043"/>
                </a:solidFill>
                <a:latin typeface="Google Sans"/>
                <a:ea typeface="Google Sans"/>
                <a:cs typeface="Google Sans"/>
                <a:sym typeface="Google Sans"/>
              </a:rPr>
              <a:t>SER</a:t>
            </a:r>
            <a:r>
              <a:rPr lang="en" sz="2200" b="1" i="0" u="sng" strike="noStrike" cap="none">
                <a:solidFill>
                  <a:srgbClr val="3C4043"/>
                </a:solidFill>
                <a:latin typeface="Google Sans"/>
                <a:ea typeface="Google Sans"/>
                <a:cs typeface="Google Sans"/>
                <a:sym typeface="Google Sans"/>
              </a:rPr>
              <a:t> S</a:t>
            </a:r>
            <a:r>
              <a:rPr lang="en" sz="2200" b="1" u="sng">
                <a:solidFill>
                  <a:srgbClr val="3C4043"/>
                </a:solidFill>
                <a:latin typeface="Google Sans"/>
                <a:ea typeface="Google Sans"/>
                <a:cs typeface="Google Sans"/>
                <a:sym typeface="Google Sans"/>
              </a:rPr>
              <a:t>TORY</a:t>
            </a:r>
            <a:endParaRPr sz="2200" b="1" i="0" u="sng" strike="noStrike" cap="none">
              <a:solidFill>
                <a:srgbClr val="3C4043"/>
              </a:solidFill>
              <a:latin typeface="Google Sans"/>
              <a:ea typeface="Google Sans"/>
              <a:cs typeface="Google Sans"/>
              <a:sym typeface="Google Sans"/>
            </a:endParaRPr>
          </a:p>
        </p:txBody>
      </p:sp>
      <p:sp>
        <p:nvSpPr>
          <p:cNvPr id="77" name="Google Shape;77;p21"/>
          <p:cNvSpPr txBox="1"/>
          <p:nvPr/>
        </p:nvSpPr>
        <p:spPr>
          <a:xfrm>
            <a:off x="199925" y="1378650"/>
            <a:ext cx="2250000" cy="482700"/>
          </a:xfrm>
          <a:prstGeom prst="rect">
            <a:avLst/>
          </a:prstGeom>
          <a:noFill/>
          <a:ln>
            <a:noFill/>
          </a:ln>
        </p:spPr>
        <p:txBody>
          <a:bodyPr spcFirstLastPara="1" wrap="square" lIns="91425" tIns="91425" rIns="91425" bIns="0"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a:solidFill>
                  <a:srgbClr val="3C4043"/>
                </a:solidFill>
                <a:latin typeface="Google Sans"/>
                <a:ea typeface="Google Sans"/>
                <a:cs typeface="Google Sans"/>
                <a:sym typeface="Google Sans"/>
              </a:rPr>
              <a:t>Sebagai seorang</a:t>
            </a:r>
            <a:endParaRPr sz="1900" b="1" i="0" u="none" strike="noStrike" cap="none">
              <a:solidFill>
                <a:srgbClr val="3C4043"/>
              </a:solidFill>
              <a:latin typeface="Google Sans"/>
              <a:ea typeface="Google Sans"/>
              <a:cs typeface="Google Sans"/>
              <a:sym typeface="Google Sans"/>
            </a:endParaRPr>
          </a:p>
        </p:txBody>
      </p:sp>
      <p:sp>
        <p:nvSpPr>
          <p:cNvPr id="78" name="Google Shape;78;p21"/>
          <p:cNvSpPr txBox="1"/>
          <p:nvPr/>
        </p:nvSpPr>
        <p:spPr>
          <a:xfrm>
            <a:off x="292875" y="2248700"/>
            <a:ext cx="1933200" cy="482700"/>
          </a:xfrm>
          <a:prstGeom prst="rect">
            <a:avLst/>
          </a:prstGeom>
          <a:noFill/>
          <a:ln>
            <a:noFill/>
          </a:ln>
        </p:spPr>
        <p:txBody>
          <a:bodyPr spcFirstLastPara="1" wrap="square" lIns="0" tIns="91425" rIns="91425" bIns="0"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a:solidFill>
                  <a:srgbClr val="3C4043"/>
                </a:solidFill>
                <a:latin typeface="Google Sans"/>
                <a:ea typeface="Google Sans"/>
                <a:cs typeface="Google Sans"/>
                <a:sym typeface="Google Sans"/>
              </a:rPr>
              <a:t>Saya dapat</a:t>
            </a:r>
            <a:endParaRPr sz="1900" b="1" i="0" u="none" strike="noStrike" cap="none">
              <a:solidFill>
                <a:srgbClr val="3C4043"/>
              </a:solidFill>
              <a:latin typeface="Google Sans"/>
              <a:ea typeface="Google Sans"/>
              <a:cs typeface="Google Sans"/>
              <a:sym typeface="Google Sans"/>
            </a:endParaRPr>
          </a:p>
        </p:txBody>
      </p:sp>
      <p:sp>
        <p:nvSpPr>
          <p:cNvPr id="79" name="Google Shape;79;p21"/>
          <p:cNvSpPr txBox="1"/>
          <p:nvPr/>
        </p:nvSpPr>
        <p:spPr>
          <a:xfrm>
            <a:off x="292875" y="3266475"/>
            <a:ext cx="1041300" cy="482700"/>
          </a:xfrm>
          <a:prstGeom prst="rect">
            <a:avLst/>
          </a:prstGeom>
          <a:noFill/>
          <a:ln>
            <a:noFill/>
          </a:ln>
        </p:spPr>
        <p:txBody>
          <a:bodyPr spcFirstLastPara="1" wrap="square" lIns="0" tIns="91425" rIns="91425" bIns="0"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a:solidFill>
                  <a:srgbClr val="3C4043"/>
                </a:solidFill>
                <a:latin typeface="Google Sans"/>
                <a:ea typeface="Google Sans"/>
                <a:cs typeface="Google Sans"/>
                <a:sym typeface="Google Sans"/>
              </a:rPr>
              <a:t>supaya</a:t>
            </a:r>
            <a:endParaRPr sz="1900" b="1" i="0" u="none" strike="noStrike" cap="none">
              <a:solidFill>
                <a:srgbClr val="3C4043"/>
              </a:solidFill>
              <a:latin typeface="Google Sans"/>
              <a:ea typeface="Google Sans"/>
              <a:cs typeface="Google Sans"/>
              <a:sym typeface="Google Sans"/>
            </a:endParaRPr>
          </a:p>
        </p:txBody>
      </p:sp>
      <p:sp>
        <p:nvSpPr>
          <p:cNvPr id="80" name="Google Shape;80;p21"/>
          <p:cNvSpPr txBox="1"/>
          <p:nvPr/>
        </p:nvSpPr>
        <p:spPr>
          <a:xfrm>
            <a:off x="2358988" y="1775450"/>
            <a:ext cx="6284700" cy="332100"/>
          </a:xfrm>
          <a:prstGeom prst="rect">
            <a:avLst/>
          </a:prstGeom>
          <a:noFill/>
          <a:ln>
            <a:noFill/>
          </a:ln>
        </p:spPr>
        <p:txBody>
          <a:bodyPr spcFirstLastPara="1" wrap="square" lIns="91425" tIns="45700"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rgbClr val="575757"/>
                </a:solidFill>
                <a:latin typeface="Google Sans"/>
                <a:ea typeface="Google Sans"/>
                <a:cs typeface="Google Sans"/>
                <a:sym typeface="Google Sans"/>
              </a:rPr>
              <a:t>role pengguna</a:t>
            </a:r>
            <a:endParaRPr sz="1200" i="0" u="none" strike="noStrike" cap="none">
              <a:solidFill>
                <a:srgbClr val="575757"/>
              </a:solidFill>
              <a:latin typeface="Google Sans"/>
              <a:ea typeface="Google Sans"/>
              <a:cs typeface="Google Sans"/>
              <a:sym typeface="Google Sans"/>
            </a:endParaRPr>
          </a:p>
        </p:txBody>
      </p:sp>
      <p:sp>
        <p:nvSpPr>
          <p:cNvPr id="81" name="Google Shape;81;p21"/>
          <p:cNvSpPr txBox="1"/>
          <p:nvPr/>
        </p:nvSpPr>
        <p:spPr>
          <a:xfrm>
            <a:off x="2334843" y="2628750"/>
            <a:ext cx="6308700" cy="332100"/>
          </a:xfrm>
          <a:prstGeom prst="rect">
            <a:avLst/>
          </a:prstGeom>
          <a:noFill/>
          <a:ln>
            <a:noFill/>
          </a:ln>
        </p:spPr>
        <p:txBody>
          <a:bodyPr spcFirstLastPara="1" wrap="square" lIns="91425" tIns="45700"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rgbClr val="575757"/>
                </a:solidFill>
                <a:latin typeface="Google Sans"/>
                <a:ea typeface="Google Sans"/>
                <a:cs typeface="Google Sans"/>
                <a:sym typeface="Google Sans"/>
              </a:rPr>
              <a:t>keinginan pengguna</a:t>
            </a:r>
            <a:endParaRPr sz="1200" i="0" u="none" strike="noStrike" cap="none">
              <a:solidFill>
                <a:srgbClr val="575757"/>
              </a:solidFill>
              <a:latin typeface="Google Sans"/>
              <a:ea typeface="Google Sans"/>
              <a:cs typeface="Google Sans"/>
              <a:sym typeface="Google Sans"/>
            </a:endParaRPr>
          </a:p>
        </p:txBody>
      </p:sp>
      <p:sp>
        <p:nvSpPr>
          <p:cNvPr id="82" name="Google Shape;82;p21"/>
          <p:cNvSpPr txBox="1"/>
          <p:nvPr/>
        </p:nvSpPr>
        <p:spPr>
          <a:xfrm>
            <a:off x="2334900" y="3618775"/>
            <a:ext cx="6308700" cy="308100"/>
          </a:xfrm>
          <a:prstGeom prst="rect">
            <a:avLst/>
          </a:prstGeom>
          <a:noFill/>
          <a:ln>
            <a:noFill/>
          </a:ln>
        </p:spPr>
        <p:txBody>
          <a:bodyPr spcFirstLastPara="1" wrap="square" lIns="91425" tIns="45700"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a:solidFill>
                  <a:srgbClr val="575757"/>
                </a:solidFill>
                <a:latin typeface="Google Sans"/>
                <a:ea typeface="Google Sans"/>
                <a:cs typeface="Google Sans"/>
                <a:sym typeface="Google Sans"/>
              </a:rPr>
              <a:t>manfaat</a:t>
            </a:r>
            <a:endParaRPr sz="1200" i="0" u="none" strike="noStrike" cap="none">
              <a:solidFill>
                <a:srgbClr val="575757"/>
              </a:solidFill>
              <a:latin typeface="Google Sans"/>
              <a:ea typeface="Google Sans"/>
              <a:cs typeface="Google Sans"/>
              <a:sym typeface="Google Sans"/>
            </a:endParaRPr>
          </a:p>
        </p:txBody>
      </p:sp>
      <p:sp>
        <p:nvSpPr>
          <p:cNvPr id="83" name="Google Shape;83;p21"/>
          <p:cNvSpPr txBox="1"/>
          <p:nvPr/>
        </p:nvSpPr>
        <p:spPr>
          <a:xfrm>
            <a:off x="8572800" y="3133775"/>
            <a:ext cx="122700" cy="518700"/>
          </a:xfrm>
          <a:prstGeom prst="rect">
            <a:avLst/>
          </a:prstGeom>
          <a:noFill/>
          <a:ln>
            <a:noFill/>
          </a:ln>
        </p:spPr>
        <p:txBody>
          <a:bodyPr spcFirstLastPara="1" wrap="square" lIns="0"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i="0" u="none" strike="noStrike" cap="none">
                <a:solidFill>
                  <a:srgbClr val="5F6368"/>
                </a:solidFill>
                <a:latin typeface="Google Sans"/>
                <a:ea typeface="Google Sans"/>
                <a:cs typeface="Google Sans"/>
                <a:sym typeface="Google Sans"/>
              </a:rPr>
              <a:t>.</a:t>
            </a:r>
            <a:endParaRPr sz="2400" i="0" u="none" strike="noStrike" cap="none">
              <a:solidFill>
                <a:srgbClr val="5F6368"/>
              </a:solidFill>
              <a:latin typeface="Google Sans"/>
              <a:ea typeface="Google Sans"/>
              <a:cs typeface="Google Sans"/>
              <a:sym typeface="Google Sans"/>
            </a:endParaRPr>
          </a:p>
        </p:txBody>
      </p:sp>
      <p:cxnSp>
        <p:nvCxnSpPr>
          <p:cNvPr id="84" name="Google Shape;84;p21"/>
          <p:cNvCxnSpPr/>
          <p:nvPr/>
        </p:nvCxnSpPr>
        <p:spPr>
          <a:xfrm rot="10800000" flipH="1">
            <a:off x="2329875" y="1713700"/>
            <a:ext cx="6313800" cy="1800"/>
          </a:xfrm>
          <a:prstGeom prst="straightConnector1">
            <a:avLst/>
          </a:prstGeom>
          <a:noFill/>
          <a:ln w="19050" cap="flat" cmpd="sng">
            <a:solidFill>
              <a:schemeClr val="dk2"/>
            </a:solidFill>
            <a:prstDash val="solid"/>
            <a:round/>
            <a:headEnd type="none" w="med" len="med"/>
            <a:tailEnd type="none" w="med" len="med"/>
          </a:ln>
        </p:spPr>
      </p:cxnSp>
      <p:cxnSp>
        <p:nvCxnSpPr>
          <p:cNvPr id="85" name="Google Shape;85;p21"/>
          <p:cNvCxnSpPr/>
          <p:nvPr/>
        </p:nvCxnSpPr>
        <p:spPr>
          <a:xfrm>
            <a:off x="2369775" y="2628175"/>
            <a:ext cx="6273900" cy="0"/>
          </a:xfrm>
          <a:prstGeom prst="straightConnector1">
            <a:avLst/>
          </a:prstGeom>
          <a:noFill/>
          <a:ln w="19050" cap="flat" cmpd="sng">
            <a:solidFill>
              <a:schemeClr val="dk2"/>
            </a:solidFill>
            <a:prstDash val="solid"/>
            <a:round/>
            <a:headEnd type="none" w="med" len="med"/>
            <a:tailEnd type="none" w="med" len="med"/>
          </a:ln>
        </p:spPr>
      </p:cxnSp>
      <p:cxnSp>
        <p:nvCxnSpPr>
          <p:cNvPr id="86" name="Google Shape;86;p21"/>
          <p:cNvCxnSpPr/>
          <p:nvPr/>
        </p:nvCxnSpPr>
        <p:spPr>
          <a:xfrm>
            <a:off x="2329875" y="3618775"/>
            <a:ext cx="6313800" cy="0"/>
          </a:xfrm>
          <a:prstGeom prst="straightConnector1">
            <a:avLst/>
          </a:prstGeom>
          <a:noFill/>
          <a:ln w="19050" cap="flat" cmpd="sng">
            <a:solidFill>
              <a:schemeClr val="dk2"/>
            </a:solidFill>
            <a:prstDash val="solid"/>
            <a:round/>
            <a:headEnd type="none" w="med" len="med"/>
            <a:tailEnd type="none" w="med" len="med"/>
          </a:ln>
        </p:spPr>
      </p:cxnSp>
      <p:sp>
        <p:nvSpPr>
          <p:cNvPr id="87" name="Google Shape;87;p21"/>
          <p:cNvSpPr txBox="1">
            <a:spLocks noGrp="1"/>
          </p:cNvSpPr>
          <p:nvPr>
            <p:ph type="body" idx="1"/>
          </p:nvPr>
        </p:nvSpPr>
        <p:spPr>
          <a:xfrm>
            <a:off x="2353825" y="1370400"/>
            <a:ext cx="6284700" cy="3321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Clr>
                <a:srgbClr val="1967D2"/>
              </a:buClr>
              <a:buSzPts val="1600"/>
              <a:buFont typeface="Google Sans"/>
              <a:buChar char="●"/>
              <a:defRPr sz="1600">
                <a:solidFill>
                  <a:srgbClr val="1967D2"/>
                </a:solidFill>
                <a:latin typeface="Google Sans"/>
                <a:ea typeface="Google Sans"/>
                <a:cs typeface="Google Sans"/>
                <a:sym typeface="Google Sans"/>
              </a:defRPr>
            </a:lvl1pPr>
            <a:lvl2pPr marL="914400" lvl="1" indent="-317500" rtl="0">
              <a:spcBef>
                <a:spcPts val="0"/>
              </a:spcBef>
              <a:spcAft>
                <a:spcPts val="0"/>
              </a:spcAft>
              <a:buClr>
                <a:srgbClr val="1967D2"/>
              </a:buClr>
              <a:buSzPts val="1400"/>
              <a:buChar char="○"/>
              <a:defRPr>
                <a:solidFill>
                  <a:srgbClr val="1967D2"/>
                </a:solidFill>
              </a:defRPr>
            </a:lvl2pPr>
            <a:lvl3pPr marL="1371600" lvl="2" indent="-317500" rtl="0">
              <a:spcBef>
                <a:spcPts val="0"/>
              </a:spcBef>
              <a:spcAft>
                <a:spcPts val="0"/>
              </a:spcAft>
              <a:buClr>
                <a:srgbClr val="1967D2"/>
              </a:buClr>
              <a:buSzPts val="1400"/>
              <a:buChar char="■"/>
              <a:defRPr>
                <a:solidFill>
                  <a:srgbClr val="1967D2"/>
                </a:solidFill>
              </a:defRPr>
            </a:lvl3pPr>
            <a:lvl4pPr marL="1828800" lvl="3" indent="-317500" rtl="0">
              <a:spcBef>
                <a:spcPts val="0"/>
              </a:spcBef>
              <a:spcAft>
                <a:spcPts val="0"/>
              </a:spcAft>
              <a:buClr>
                <a:srgbClr val="1967D2"/>
              </a:buClr>
              <a:buSzPts val="1400"/>
              <a:buChar char="●"/>
              <a:defRPr>
                <a:solidFill>
                  <a:srgbClr val="1967D2"/>
                </a:solidFill>
              </a:defRPr>
            </a:lvl4pPr>
            <a:lvl5pPr marL="2286000" lvl="4" indent="-317500" rtl="0">
              <a:spcBef>
                <a:spcPts val="0"/>
              </a:spcBef>
              <a:spcAft>
                <a:spcPts val="0"/>
              </a:spcAft>
              <a:buClr>
                <a:srgbClr val="1967D2"/>
              </a:buClr>
              <a:buSzPts val="1400"/>
              <a:buChar char="○"/>
              <a:defRPr>
                <a:solidFill>
                  <a:srgbClr val="1967D2"/>
                </a:solidFill>
              </a:defRPr>
            </a:lvl5pPr>
            <a:lvl6pPr marL="2743200" lvl="5" indent="-317500" rtl="0">
              <a:spcBef>
                <a:spcPts val="0"/>
              </a:spcBef>
              <a:spcAft>
                <a:spcPts val="0"/>
              </a:spcAft>
              <a:buClr>
                <a:srgbClr val="1967D2"/>
              </a:buClr>
              <a:buSzPts val="1400"/>
              <a:buChar char="■"/>
              <a:defRPr>
                <a:solidFill>
                  <a:srgbClr val="1967D2"/>
                </a:solidFill>
              </a:defRPr>
            </a:lvl6pPr>
            <a:lvl7pPr marL="3200400" lvl="6" indent="-317500" rtl="0">
              <a:spcBef>
                <a:spcPts val="0"/>
              </a:spcBef>
              <a:spcAft>
                <a:spcPts val="0"/>
              </a:spcAft>
              <a:buClr>
                <a:srgbClr val="1967D2"/>
              </a:buClr>
              <a:buSzPts val="1400"/>
              <a:buChar char="●"/>
              <a:defRPr>
                <a:solidFill>
                  <a:srgbClr val="1967D2"/>
                </a:solidFill>
              </a:defRPr>
            </a:lvl7pPr>
            <a:lvl8pPr marL="3657600" lvl="7" indent="-317500" rtl="0">
              <a:spcBef>
                <a:spcPts val="0"/>
              </a:spcBef>
              <a:spcAft>
                <a:spcPts val="0"/>
              </a:spcAft>
              <a:buClr>
                <a:srgbClr val="1967D2"/>
              </a:buClr>
              <a:buSzPts val="1400"/>
              <a:buChar char="○"/>
              <a:defRPr>
                <a:solidFill>
                  <a:srgbClr val="1967D2"/>
                </a:solidFill>
              </a:defRPr>
            </a:lvl8pPr>
            <a:lvl9pPr marL="4114800" lvl="8" indent="-317500" rtl="0">
              <a:spcBef>
                <a:spcPts val="0"/>
              </a:spcBef>
              <a:spcAft>
                <a:spcPts val="0"/>
              </a:spcAft>
              <a:buClr>
                <a:srgbClr val="1967D2"/>
              </a:buClr>
              <a:buSzPts val="1400"/>
              <a:buChar char="■"/>
              <a:defRPr>
                <a:solidFill>
                  <a:srgbClr val="1967D2"/>
                </a:solidFill>
              </a:defRPr>
            </a:lvl9pPr>
          </a:lstStyle>
          <a:p>
            <a:endParaRPr/>
          </a:p>
        </p:txBody>
      </p:sp>
      <p:sp>
        <p:nvSpPr>
          <p:cNvPr id="88" name="Google Shape;88;p21"/>
          <p:cNvSpPr txBox="1">
            <a:spLocks noGrp="1"/>
          </p:cNvSpPr>
          <p:nvPr>
            <p:ph type="body" idx="2"/>
          </p:nvPr>
        </p:nvSpPr>
        <p:spPr>
          <a:xfrm>
            <a:off x="2329725" y="2284800"/>
            <a:ext cx="6308700" cy="3321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Clr>
                <a:srgbClr val="C5221F"/>
              </a:buClr>
              <a:buSzPts val="1600"/>
              <a:buFont typeface="Google Sans"/>
              <a:buChar char="●"/>
              <a:defRPr sz="1600">
                <a:solidFill>
                  <a:srgbClr val="C5221F"/>
                </a:solidFill>
                <a:latin typeface="Google Sans"/>
                <a:ea typeface="Google Sans"/>
                <a:cs typeface="Google Sans"/>
                <a:sym typeface="Google Sans"/>
              </a:defRPr>
            </a:lvl1pPr>
            <a:lvl2pPr marL="914400" lvl="1" indent="-317500" rtl="0">
              <a:spcBef>
                <a:spcPts val="0"/>
              </a:spcBef>
              <a:spcAft>
                <a:spcPts val="0"/>
              </a:spcAft>
              <a:buClr>
                <a:srgbClr val="C5221F"/>
              </a:buClr>
              <a:buSzPts val="1400"/>
              <a:buChar char="○"/>
              <a:defRPr>
                <a:solidFill>
                  <a:srgbClr val="C5221F"/>
                </a:solidFill>
              </a:defRPr>
            </a:lvl2pPr>
            <a:lvl3pPr marL="1371600" lvl="2" indent="-317500" rtl="0">
              <a:spcBef>
                <a:spcPts val="0"/>
              </a:spcBef>
              <a:spcAft>
                <a:spcPts val="0"/>
              </a:spcAft>
              <a:buClr>
                <a:srgbClr val="C5221F"/>
              </a:buClr>
              <a:buSzPts val="1400"/>
              <a:buChar char="■"/>
              <a:defRPr>
                <a:solidFill>
                  <a:srgbClr val="C5221F"/>
                </a:solidFill>
              </a:defRPr>
            </a:lvl3pPr>
            <a:lvl4pPr marL="1828800" lvl="3" indent="-317500" rtl="0">
              <a:spcBef>
                <a:spcPts val="0"/>
              </a:spcBef>
              <a:spcAft>
                <a:spcPts val="0"/>
              </a:spcAft>
              <a:buClr>
                <a:srgbClr val="C5221F"/>
              </a:buClr>
              <a:buSzPts val="1400"/>
              <a:buChar char="●"/>
              <a:defRPr>
                <a:solidFill>
                  <a:srgbClr val="C5221F"/>
                </a:solidFill>
              </a:defRPr>
            </a:lvl4pPr>
            <a:lvl5pPr marL="2286000" lvl="4" indent="-317500" rtl="0">
              <a:spcBef>
                <a:spcPts val="0"/>
              </a:spcBef>
              <a:spcAft>
                <a:spcPts val="0"/>
              </a:spcAft>
              <a:buClr>
                <a:srgbClr val="C5221F"/>
              </a:buClr>
              <a:buSzPts val="1400"/>
              <a:buChar char="○"/>
              <a:defRPr>
                <a:solidFill>
                  <a:srgbClr val="C5221F"/>
                </a:solidFill>
              </a:defRPr>
            </a:lvl5pPr>
            <a:lvl6pPr marL="2743200" lvl="5" indent="-317500" rtl="0">
              <a:spcBef>
                <a:spcPts val="0"/>
              </a:spcBef>
              <a:spcAft>
                <a:spcPts val="0"/>
              </a:spcAft>
              <a:buClr>
                <a:srgbClr val="C5221F"/>
              </a:buClr>
              <a:buSzPts val="1400"/>
              <a:buChar char="■"/>
              <a:defRPr>
                <a:solidFill>
                  <a:srgbClr val="C5221F"/>
                </a:solidFill>
              </a:defRPr>
            </a:lvl6pPr>
            <a:lvl7pPr marL="3200400" lvl="6" indent="-317500" rtl="0">
              <a:spcBef>
                <a:spcPts val="0"/>
              </a:spcBef>
              <a:spcAft>
                <a:spcPts val="0"/>
              </a:spcAft>
              <a:buClr>
                <a:srgbClr val="C5221F"/>
              </a:buClr>
              <a:buSzPts val="1400"/>
              <a:buChar char="●"/>
              <a:defRPr>
                <a:solidFill>
                  <a:srgbClr val="C5221F"/>
                </a:solidFill>
              </a:defRPr>
            </a:lvl7pPr>
            <a:lvl8pPr marL="3657600" lvl="7" indent="-317500" rtl="0">
              <a:spcBef>
                <a:spcPts val="0"/>
              </a:spcBef>
              <a:spcAft>
                <a:spcPts val="0"/>
              </a:spcAft>
              <a:buClr>
                <a:srgbClr val="C5221F"/>
              </a:buClr>
              <a:buSzPts val="1400"/>
              <a:buChar char="○"/>
              <a:defRPr>
                <a:solidFill>
                  <a:srgbClr val="C5221F"/>
                </a:solidFill>
              </a:defRPr>
            </a:lvl8pPr>
            <a:lvl9pPr marL="4114800" lvl="8" indent="-317500" rtl="0">
              <a:spcBef>
                <a:spcPts val="0"/>
              </a:spcBef>
              <a:spcAft>
                <a:spcPts val="0"/>
              </a:spcAft>
              <a:buClr>
                <a:srgbClr val="C5221F"/>
              </a:buClr>
              <a:buSzPts val="1400"/>
              <a:buChar char="■"/>
              <a:defRPr>
                <a:solidFill>
                  <a:srgbClr val="C5221F"/>
                </a:solidFill>
              </a:defRPr>
            </a:lvl9pPr>
          </a:lstStyle>
          <a:p>
            <a:endParaRPr/>
          </a:p>
        </p:txBody>
      </p:sp>
      <p:sp>
        <p:nvSpPr>
          <p:cNvPr id="89" name="Google Shape;89;p21"/>
          <p:cNvSpPr txBox="1">
            <a:spLocks noGrp="1"/>
          </p:cNvSpPr>
          <p:nvPr>
            <p:ph type="body" idx="3"/>
          </p:nvPr>
        </p:nvSpPr>
        <p:spPr>
          <a:xfrm>
            <a:off x="2329725" y="3275400"/>
            <a:ext cx="6308700" cy="3321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Clr>
                <a:srgbClr val="188038"/>
              </a:buClr>
              <a:buSzPts val="1600"/>
              <a:buFont typeface="Google Sans"/>
              <a:buChar char="●"/>
              <a:defRPr sz="1600">
                <a:solidFill>
                  <a:srgbClr val="188038"/>
                </a:solidFill>
                <a:latin typeface="Google Sans"/>
                <a:ea typeface="Google Sans"/>
                <a:cs typeface="Google Sans"/>
                <a:sym typeface="Google Sans"/>
              </a:defRPr>
            </a:lvl1pPr>
            <a:lvl2pPr marL="914400" lvl="1" indent="-317500" rtl="0">
              <a:spcBef>
                <a:spcPts val="0"/>
              </a:spcBef>
              <a:spcAft>
                <a:spcPts val="0"/>
              </a:spcAft>
              <a:buClr>
                <a:srgbClr val="188038"/>
              </a:buClr>
              <a:buSzPts val="1400"/>
              <a:buChar char="○"/>
              <a:defRPr>
                <a:solidFill>
                  <a:srgbClr val="188038"/>
                </a:solidFill>
              </a:defRPr>
            </a:lvl2pPr>
            <a:lvl3pPr marL="1371600" lvl="2" indent="-317500" rtl="0">
              <a:spcBef>
                <a:spcPts val="0"/>
              </a:spcBef>
              <a:spcAft>
                <a:spcPts val="0"/>
              </a:spcAft>
              <a:buClr>
                <a:srgbClr val="188038"/>
              </a:buClr>
              <a:buSzPts val="1400"/>
              <a:buChar char="■"/>
              <a:defRPr>
                <a:solidFill>
                  <a:srgbClr val="188038"/>
                </a:solidFill>
              </a:defRPr>
            </a:lvl3pPr>
            <a:lvl4pPr marL="1828800" lvl="3" indent="-317500" rtl="0">
              <a:spcBef>
                <a:spcPts val="0"/>
              </a:spcBef>
              <a:spcAft>
                <a:spcPts val="0"/>
              </a:spcAft>
              <a:buClr>
                <a:srgbClr val="188038"/>
              </a:buClr>
              <a:buSzPts val="1400"/>
              <a:buChar char="●"/>
              <a:defRPr>
                <a:solidFill>
                  <a:srgbClr val="188038"/>
                </a:solidFill>
              </a:defRPr>
            </a:lvl4pPr>
            <a:lvl5pPr marL="2286000" lvl="4" indent="-317500" rtl="0">
              <a:spcBef>
                <a:spcPts val="0"/>
              </a:spcBef>
              <a:spcAft>
                <a:spcPts val="0"/>
              </a:spcAft>
              <a:buClr>
                <a:srgbClr val="188038"/>
              </a:buClr>
              <a:buSzPts val="1400"/>
              <a:buChar char="○"/>
              <a:defRPr>
                <a:solidFill>
                  <a:srgbClr val="188038"/>
                </a:solidFill>
              </a:defRPr>
            </a:lvl5pPr>
            <a:lvl6pPr marL="2743200" lvl="5" indent="-317500" rtl="0">
              <a:spcBef>
                <a:spcPts val="0"/>
              </a:spcBef>
              <a:spcAft>
                <a:spcPts val="0"/>
              </a:spcAft>
              <a:buClr>
                <a:srgbClr val="188038"/>
              </a:buClr>
              <a:buSzPts val="1400"/>
              <a:buChar char="■"/>
              <a:defRPr>
                <a:solidFill>
                  <a:srgbClr val="188038"/>
                </a:solidFill>
              </a:defRPr>
            </a:lvl6pPr>
            <a:lvl7pPr marL="3200400" lvl="6" indent="-317500" rtl="0">
              <a:spcBef>
                <a:spcPts val="0"/>
              </a:spcBef>
              <a:spcAft>
                <a:spcPts val="0"/>
              </a:spcAft>
              <a:buClr>
                <a:srgbClr val="188038"/>
              </a:buClr>
              <a:buSzPts val="1400"/>
              <a:buChar char="●"/>
              <a:defRPr>
                <a:solidFill>
                  <a:srgbClr val="188038"/>
                </a:solidFill>
              </a:defRPr>
            </a:lvl7pPr>
            <a:lvl8pPr marL="3657600" lvl="7" indent="-317500" rtl="0">
              <a:spcBef>
                <a:spcPts val="0"/>
              </a:spcBef>
              <a:spcAft>
                <a:spcPts val="0"/>
              </a:spcAft>
              <a:buClr>
                <a:srgbClr val="188038"/>
              </a:buClr>
              <a:buSzPts val="1400"/>
              <a:buChar char="○"/>
              <a:defRPr>
                <a:solidFill>
                  <a:srgbClr val="188038"/>
                </a:solidFill>
              </a:defRPr>
            </a:lvl8pPr>
            <a:lvl9pPr marL="4114800" lvl="8" indent="-317500" rtl="0">
              <a:spcBef>
                <a:spcPts val="0"/>
              </a:spcBef>
              <a:spcAft>
                <a:spcPts val="0"/>
              </a:spcAft>
              <a:buClr>
                <a:srgbClr val="188038"/>
              </a:buClr>
              <a:buSzPts val="1400"/>
              <a:buChar char="■"/>
              <a:defRPr>
                <a:solidFill>
                  <a:srgbClr val="188038"/>
                </a:solidFill>
              </a:defRPr>
            </a:lvl9pPr>
          </a:lstStyle>
          <a:p>
            <a:endParaRPr/>
          </a:p>
        </p:txBody>
      </p:sp>
      <p:sp>
        <p:nvSpPr>
          <p:cNvPr id="90" name="Google Shape;90;p21"/>
          <p:cNvSpPr txBox="1"/>
          <p:nvPr/>
        </p:nvSpPr>
        <p:spPr>
          <a:xfrm>
            <a:off x="3593125" y="898275"/>
            <a:ext cx="166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434343"/>
              </a:solidFill>
              <a:latin typeface="Google Sans"/>
              <a:ea typeface="Google Sans"/>
              <a:cs typeface="Google Sans"/>
              <a:sym typeface="Google Sans"/>
            </a:endParaRPr>
          </a:p>
        </p:txBody>
      </p:sp>
      <p:sp>
        <p:nvSpPr>
          <p:cNvPr id="91" name="Google Shape;91;p21"/>
          <p:cNvSpPr txBox="1">
            <a:spLocks noGrp="1"/>
          </p:cNvSpPr>
          <p:nvPr>
            <p:ph type="body" idx="4"/>
          </p:nvPr>
        </p:nvSpPr>
        <p:spPr>
          <a:xfrm>
            <a:off x="3740125" y="898275"/>
            <a:ext cx="1663500" cy="308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Font typeface="Google Sans"/>
              <a:buChar char="●"/>
              <a:defRPr sz="1400">
                <a:latin typeface="Google Sans"/>
                <a:ea typeface="Google Sans"/>
                <a:cs typeface="Google Sans"/>
                <a:sym typeface="Google Sans"/>
              </a:defRPr>
            </a:lvl1pPr>
            <a:lvl2pPr marL="914400" lvl="1" indent="-317500" rtl="0">
              <a:spcBef>
                <a:spcPts val="0"/>
              </a:spcBef>
              <a:spcAft>
                <a:spcPts val="0"/>
              </a:spcAft>
              <a:buSzPts val="1400"/>
              <a:buFont typeface="Google Sans"/>
              <a:buChar char="○"/>
              <a:defRPr>
                <a:latin typeface="Google Sans"/>
                <a:ea typeface="Google Sans"/>
                <a:cs typeface="Google Sans"/>
                <a:sym typeface="Google Sans"/>
              </a:defRPr>
            </a:lvl2pPr>
            <a:lvl3pPr marL="1371600" lvl="2" indent="-317500" rtl="0">
              <a:spcBef>
                <a:spcPts val="0"/>
              </a:spcBef>
              <a:spcAft>
                <a:spcPts val="0"/>
              </a:spcAft>
              <a:buSzPts val="1400"/>
              <a:buFont typeface="Google Sans"/>
              <a:buChar char="■"/>
              <a:defRPr>
                <a:latin typeface="Google Sans"/>
                <a:ea typeface="Google Sans"/>
                <a:cs typeface="Google Sans"/>
                <a:sym typeface="Google Sans"/>
              </a:defRPr>
            </a:lvl3pPr>
            <a:lvl4pPr marL="1828800" lvl="3" indent="-317500" rtl="0">
              <a:spcBef>
                <a:spcPts val="0"/>
              </a:spcBef>
              <a:spcAft>
                <a:spcPts val="0"/>
              </a:spcAft>
              <a:buSzPts val="1400"/>
              <a:buFont typeface="Google Sans"/>
              <a:buChar char="●"/>
              <a:defRPr>
                <a:latin typeface="Google Sans"/>
                <a:ea typeface="Google Sans"/>
                <a:cs typeface="Google Sans"/>
                <a:sym typeface="Google Sans"/>
              </a:defRPr>
            </a:lvl4pPr>
            <a:lvl5pPr marL="2286000" lvl="4" indent="-317500" rtl="0">
              <a:spcBef>
                <a:spcPts val="0"/>
              </a:spcBef>
              <a:spcAft>
                <a:spcPts val="0"/>
              </a:spcAft>
              <a:buSzPts val="1400"/>
              <a:buFont typeface="Google Sans"/>
              <a:buChar char="○"/>
              <a:defRPr>
                <a:latin typeface="Google Sans"/>
                <a:ea typeface="Google Sans"/>
                <a:cs typeface="Google Sans"/>
                <a:sym typeface="Google Sans"/>
              </a:defRPr>
            </a:lvl5pPr>
            <a:lvl6pPr marL="2743200" lvl="5" indent="-317500" rtl="0">
              <a:spcBef>
                <a:spcPts val="0"/>
              </a:spcBef>
              <a:spcAft>
                <a:spcPts val="0"/>
              </a:spcAft>
              <a:buSzPts val="1400"/>
              <a:buFont typeface="Google Sans"/>
              <a:buChar char="■"/>
              <a:defRPr>
                <a:latin typeface="Google Sans"/>
                <a:ea typeface="Google Sans"/>
                <a:cs typeface="Google Sans"/>
                <a:sym typeface="Google Sans"/>
              </a:defRPr>
            </a:lvl6pPr>
            <a:lvl7pPr marL="3200400" lvl="6" indent="-317500" rtl="0">
              <a:spcBef>
                <a:spcPts val="0"/>
              </a:spcBef>
              <a:spcAft>
                <a:spcPts val="0"/>
              </a:spcAft>
              <a:buSzPts val="1400"/>
              <a:buFont typeface="Google Sans"/>
              <a:buChar char="●"/>
              <a:defRPr>
                <a:latin typeface="Google Sans"/>
                <a:ea typeface="Google Sans"/>
                <a:cs typeface="Google Sans"/>
                <a:sym typeface="Google Sans"/>
              </a:defRPr>
            </a:lvl7pPr>
            <a:lvl8pPr marL="3657600" lvl="7" indent="-317500" rtl="0">
              <a:spcBef>
                <a:spcPts val="0"/>
              </a:spcBef>
              <a:spcAft>
                <a:spcPts val="0"/>
              </a:spcAft>
              <a:buSzPts val="1400"/>
              <a:buFont typeface="Google Sans"/>
              <a:buChar char="○"/>
              <a:defRPr>
                <a:latin typeface="Google Sans"/>
                <a:ea typeface="Google Sans"/>
                <a:cs typeface="Google Sans"/>
                <a:sym typeface="Google Sans"/>
              </a:defRPr>
            </a:lvl8pPr>
            <a:lvl9pPr marL="4114800" lvl="8" indent="-317500" rtl="0">
              <a:spcBef>
                <a:spcPts val="0"/>
              </a:spcBef>
              <a:spcAft>
                <a:spcPts val="0"/>
              </a:spcAft>
              <a:buSzPts val="1400"/>
              <a:buFont typeface="Google Sans"/>
              <a:buChar char="■"/>
              <a:defRPr>
                <a:latin typeface="Google Sans"/>
                <a:ea typeface="Google Sans"/>
                <a:cs typeface="Google Sans"/>
                <a:sym typeface="Google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1" name="Google Shape;10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5" name="Google Shape;10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9" name="Google Shape;109;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0" name="Google Shape;11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2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7" name="Google Shape;11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0" name="Google Shape;12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3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3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6" name="Google Shape;12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3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29" name="Google Shape;12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sp>
        <p:nvSpPr>
          <p:cNvPr id="131" name="Google Shape;131;p3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3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33" name="Google Shape;13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avy" type="blank">
  <p:cSld name="BLANK">
    <p:spTree>
      <p:nvGrpSpPr>
        <p:cNvPr id="1" name="Shape 134"/>
        <p:cNvGrpSpPr/>
        <p:nvPr/>
      </p:nvGrpSpPr>
      <p:grpSpPr>
        <a:xfrm>
          <a:off x="0" y="0"/>
          <a:ext cx="0" cy="0"/>
          <a:chOff x="0" y="0"/>
          <a:chExt cx="0" cy="0"/>
        </a:xfrm>
      </p:grpSpPr>
      <p:sp>
        <p:nvSpPr>
          <p:cNvPr id="135" name="Google Shape;135;p33"/>
          <p:cNvSpPr/>
          <p:nvPr/>
        </p:nvSpPr>
        <p:spPr>
          <a:xfrm>
            <a:off x="0" y="329125"/>
            <a:ext cx="69300" cy="753000"/>
          </a:xfrm>
          <a:prstGeom prst="rect">
            <a:avLst/>
          </a:prstGeom>
          <a:solidFill>
            <a:srgbClr val="2D3E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36"/>
        <p:cNvGrpSpPr/>
        <p:nvPr/>
      </p:nvGrpSpPr>
      <p:grpSpPr>
        <a:xfrm>
          <a:off x="0" y="0"/>
          <a:ext cx="0" cy="0"/>
          <a:chOff x="0" y="0"/>
          <a:chExt cx="0" cy="0"/>
        </a:xfrm>
      </p:grpSpPr>
      <p:sp>
        <p:nvSpPr>
          <p:cNvPr id="137" name="Google Shape;137;p34"/>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38"/>
        <p:cNvGrpSpPr/>
        <p:nvPr/>
      </p:nvGrpSpPr>
      <p:grpSpPr>
        <a:xfrm>
          <a:off x="0" y="0"/>
          <a:ext cx="0" cy="0"/>
          <a:chOff x="0" y="0"/>
          <a:chExt cx="0" cy="0"/>
        </a:xfrm>
      </p:grpSpPr>
      <p:sp>
        <p:nvSpPr>
          <p:cNvPr id="139" name="Google Shape;139;p35"/>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40"/>
        <p:cNvGrpSpPr/>
        <p:nvPr/>
      </p:nvGrpSpPr>
      <p:grpSpPr>
        <a:xfrm>
          <a:off x="0" y="0"/>
          <a:ext cx="0" cy="0"/>
          <a:chOff x="0" y="0"/>
          <a:chExt cx="0" cy="0"/>
        </a:xfrm>
      </p:grpSpPr>
      <p:sp>
        <p:nvSpPr>
          <p:cNvPr id="141" name="Google Shape;141;p36"/>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42"/>
        <p:cNvGrpSpPr/>
        <p:nvPr/>
      </p:nvGrpSpPr>
      <p:grpSpPr>
        <a:xfrm>
          <a:off x="0" y="0"/>
          <a:ext cx="0" cy="0"/>
          <a:chOff x="0" y="0"/>
          <a:chExt cx="0" cy="0"/>
        </a:xfrm>
      </p:grpSpPr>
      <p:sp>
        <p:nvSpPr>
          <p:cNvPr id="143" name="Google Shape;143;p37"/>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44"/>
        <p:cNvGrpSpPr/>
        <p:nvPr/>
      </p:nvGrpSpPr>
      <p:grpSpPr>
        <a:xfrm>
          <a:off x="0" y="0"/>
          <a:ext cx="0" cy="0"/>
          <a:chOff x="0" y="0"/>
          <a:chExt cx="0" cy="0"/>
        </a:xfrm>
      </p:grpSpPr>
      <p:sp>
        <p:nvSpPr>
          <p:cNvPr id="145" name="Google Shape;145;p38"/>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46"/>
        <p:cNvGrpSpPr/>
        <p:nvPr/>
      </p:nvGrpSpPr>
      <p:grpSpPr>
        <a:xfrm>
          <a:off x="0" y="0"/>
          <a:ext cx="0" cy="0"/>
          <a:chOff x="0" y="0"/>
          <a:chExt cx="0" cy="0"/>
        </a:xfrm>
      </p:grpSpPr>
      <p:sp>
        <p:nvSpPr>
          <p:cNvPr id="147" name="Google Shape;147;p39"/>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48"/>
        <p:cNvGrpSpPr/>
        <p:nvPr/>
      </p:nvGrpSpPr>
      <p:grpSpPr>
        <a:xfrm>
          <a:off x="0" y="0"/>
          <a:ext cx="0" cy="0"/>
          <a:chOff x="0" y="0"/>
          <a:chExt cx="0" cy="0"/>
        </a:xfrm>
      </p:grpSpPr>
      <p:sp>
        <p:nvSpPr>
          <p:cNvPr id="149" name="Google Shape;149;p40"/>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6" r:id="rId16"/>
    <p:sldLayoutId id="214748366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95" name="Google Shape;95;p22"/>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3E50"/>
        </a:solidFill>
        <a:effectLst/>
      </p:bgPr>
    </p:bg>
    <p:spTree>
      <p:nvGrpSpPr>
        <p:cNvPr id="1" name="Shape 154"/>
        <p:cNvGrpSpPr/>
        <p:nvPr/>
      </p:nvGrpSpPr>
      <p:grpSpPr>
        <a:xfrm>
          <a:off x="0" y="0"/>
          <a:ext cx="0" cy="0"/>
          <a:chOff x="0" y="0"/>
          <a:chExt cx="0" cy="0"/>
        </a:xfrm>
      </p:grpSpPr>
      <p:sp>
        <p:nvSpPr>
          <p:cNvPr id="155" name="Google Shape;155;p42"/>
          <p:cNvSpPr txBox="1"/>
          <p:nvPr/>
        </p:nvSpPr>
        <p:spPr>
          <a:xfrm>
            <a:off x="517675" y="1819750"/>
            <a:ext cx="57150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a:solidFill>
                  <a:srgbClr val="FFFFFF"/>
                </a:solidFill>
                <a:latin typeface="Open Sans SemiBold"/>
                <a:ea typeface="Open Sans SemiBold"/>
                <a:cs typeface="Open Sans SemiBold"/>
                <a:sym typeface="Open Sans SemiBold"/>
              </a:rPr>
              <a:t>Aplikasi Pencarian Kafe.</a:t>
            </a:r>
            <a:endParaRPr sz="3600">
              <a:solidFill>
                <a:srgbClr val="FFFFFF"/>
              </a:solidFill>
              <a:latin typeface="Open Sans SemiBold"/>
              <a:ea typeface="Open Sans SemiBold"/>
              <a:cs typeface="Open Sans SemiBold"/>
              <a:sym typeface="Open Sans SemiBold"/>
            </a:endParaRPr>
          </a:p>
        </p:txBody>
      </p:sp>
      <p:sp>
        <p:nvSpPr>
          <p:cNvPr id="156" name="Google Shape;156;p42"/>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FFFFFF"/>
                </a:solidFill>
                <a:latin typeface="Open Sans"/>
                <a:ea typeface="Open Sans"/>
                <a:cs typeface="Open Sans"/>
                <a:sym typeface="Open Sans"/>
              </a:rPr>
              <a:t>Dicky Samudra Alamsyah</a:t>
            </a:r>
            <a:endParaRPr sz="2400">
              <a:solidFill>
                <a:srgbClr val="FFFFFF"/>
              </a:solidFill>
              <a:latin typeface="Open Sans"/>
              <a:ea typeface="Open Sans"/>
              <a:cs typeface="Open Sans"/>
              <a:sym typeface="Open Sans"/>
            </a:endParaRPr>
          </a:p>
        </p:txBody>
      </p:sp>
      <p:cxnSp>
        <p:nvCxnSpPr>
          <p:cNvPr id="157" name="Google Shape;157;p42"/>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1"/>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Persona: </a:t>
            </a:r>
            <a:r>
              <a:rPr lang="en" sz="2400" b="1">
                <a:solidFill>
                  <a:srgbClr val="5F6368"/>
                </a:solidFill>
                <a:latin typeface="Open Sans"/>
                <a:ea typeface="Open Sans"/>
                <a:cs typeface="Open Sans"/>
                <a:sym typeface="Open Sans"/>
              </a:rPr>
              <a:t>Nama Persona 03</a:t>
            </a:r>
            <a:endParaRPr sz="2400" b="1">
              <a:solidFill>
                <a:srgbClr val="5F6368"/>
              </a:solidFill>
              <a:latin typeface="Open Sans"/>
              <a:ea typeface="Open Sans"/>
              <a:cs typeface="Open Sans"/>
              <a:sym typeface="Open Sans"/>
            </a:endParaRPr>
          </a:p>
        </p:txBody>
      </p:sp>
      <p:sp>
        <p:nvSpPr>
          <p:cNvPr id="263" name="Google Shape;263;p51"/>
          <p:cNvSpPr txBox="1"/>
          <p:nvPr/>
        </p:nvSpPr>
        <p:spPr>
          <a:xfrm>
            <a:off x="517675" y="1169650"/>
            <a:ext cx="2184600" cy="4557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0"/>
              </a:spcBef>
              <a:spcAft>
                <a:spcPts val="0"/>
              </a:spcAft>
              <a:buNone/>
            </a:pPr>
            <a:r>
              <a:rPr lang="en" sz="1900" b="1">
                <a:solidFill>
                  <a:srgbClr val="5F6368"/>
                </a:solidFill>
                <a:latin typeface="Open Sans"/>
                <a:ea typeface="Open Sans"/>
                <a:cs typeface="Open Sans"/>
                <a:sym typeface="Open Sans"/>
              </a:rPr>
              <a:t>Biografi</a:t>
            </a:r>
            <a:endParaRPr sz="1900" b="1">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64" name="Google Shape;264;p51"/>
          <p:cNvSpPr txBox="1"/>
          <p:nvPr/>
        </p:nvSpPr>
        <p:spPr>
          <a:xfrm>
            <a:off x="441475" y="1638150"/>
            <a:ext cx="1131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Nama</a:t>
            </a:r>
            <a:endParaRPr>
              <a:solidFill>
                <a:srgbClr val="5F6368"/>
              </a:solidFill>
            </a:endParaRPr>
          </a:p>
          <a:p>
            <a:pPr marL="0" lvl="0" indent="0" algn="l" rtl="0">
              <a:spcBef>
                <a:spcPts val="0"/>
              </a:spcBef>
              <a:spcAft>
                <a:spcPts val="0"/>
              </a:spcAft>
              <a:buNone/>
            </a:pPr>
            <a:r>
              <a:rPr lang="en">
                <a:solidFill>
                  <a:srgbClr val="5F6368"/>
                </a:solidFill>
              </a:rPr>
              <a:t>Umur</a:t>
            </a:r>
            <a:endParaRPr>
              <a:solidFill>
                <a:srgbClr val="5F6368"/>
              </a:solidFill>
            </a:endParaRPr>
          </a:p>
          <a:p>
            <a:pPr marL="0" lvl="0" indent="0" algn="l" rtl="0">
              <a:spcBef>
                <a:spcPts val="0"/>
              </a:spcBef>
              <a:spcAft>
                <a:spcPts val="0"/>
              </a:spcAft>
              <a:buNone/>
            </a:pPr>
            <a:r>
              <a:rPr lang="en">
                <a:solidFill>
                  <a:srgbClr val="5F6368"/>
                </a:solidFill>
              </a:rPr>
              <a:t>Pekerjaan</a:t>
            </a:r>
            <a:endParaRPr>
              <a:solidFill>
                <a:srgbClr val="5F6368"/>
              </a:solidFill>
            </a:endParaRPr>
          </a:p>
          <a:p>
            <a:pPr marL="0" lvl="0" indent="0" algn="l" rtl="0">
              <a:spcBef>
                <a:spcPts val="0"/>
              </a:spcBef>
              <a:spcAft>
                <a:spcPts val="0"/>
              </a:spcAft>
              <a:buNone/>
            </a:pPr>
            <a:r>
              <a:rPr lang="en">
                <a:solidFill>
                  <a:srgbClr val="5F6368"/>
                </a:solidFill>
              </a:rPr>
              <a:t>Alamat</a:t>
            </a:r>
            <a:endParaRPr>
              <a:solidFill>
                <a:srgbClr val="5F6368"/>
              </a:solidFill>
            </a:endParaRPr>
          </a:p>
        </p:txBody>
      </p:sp>
      <p:sp>
        <p:nvSpPr>
          <p:cNvPr id="265" name="Google Shape;265;p51"/>
          <p:cNvSpPr txBox="1"/>
          <p:nvPr/>
        </p:nvSpPr>
        <p:spPr>
          <a:xfrm>
            <a:off x="1424875" y="1638150"/>
            <a:ext cx="217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p:txBody>
      </p:sp>
      <p:sp>
        <p:nvSpPr>
          <p:cNvPr id="266" name="Google Shape;266;p51"/>
          <p:cNvSpPr txBox="1"/>
          <p:nvPr/>
        </p:nvSpPr>
        <p:spPr>
          <a:xfrm>
            <a:off x="1642675" y="1638150"/>
            <a:ext cx="2929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Moch.Thyrandy Husodo</a:t>
            </a:r>
            <a:endParaRPr>
              <a:solidFill>
                <a:srgbClr val="5F6368"/>
              </a:solidFill>
            </a:endParaRPr>
          </a:p>
          <a:p>
            <a:pPr marL="0" lvl="0" indent="0" algn="l" rtl="0">
              <a:spcBef>
                <a:spcPts val="0"/>
              </a:spcBef>
              <a:spcAft>
                <a:spcPts val="0"/>
              </a:spcAft>
              <a:buNone/>
            </a:pPr>
            <a:r>
              <a:rPr lang="en">
                <a:solidFill>
                  <a:srgbClr val="5F6368"/>
                </a:solidFill>
              </a:rPr>
              <a:t>25</a:t>
            </a:r>
            <a:endParaRPr>
              <a:solidFill>
                <a:srgbClr val="5F6368"/>
              </a:solidFill>
            </a:endParaRPr>
          </a:p>
          <a:p>
            <a:pPr marL="0" lvl="0" indent="0" algn="l" rtl="0">
              <a:spcBef>
                <a:spcPts val="0"/>
              </a:spcBef>
              <a:spcAft>
                <a:spcPts val="0"/>
              </a:spcAft>
              <a:buNone/>
            </a:pPr>
            <a:r>
              <a:rPr lang="en">
                <a:solidFill>
                  <a:srgbClr val="5F6368"/>
                </a:solidFill>
              </a:rPr>
              <a:t>Pengusaha Kelapa Sawit</a:t>
            </a:r>
            <a:endParaRPr>
              <a:solidFill>
                <a:srgbClr val="5F6368"/>
              </a:solidFill>
            </a:endParaRPr>
          </a:p>
          <a:p>
            <a:pPr marL="0" lvl="0" indent="0" algn="l" rtl="0">
              <a:spcBef>
                <a:spcPts val="0"/>
              </a:spcBef>
              <a:spcAft>
                <a:spcPts val="0"/>
              </a:spcAft>
              <a:buNone/>
            </a:pPr>
            <a:r>
              <a:rPr lang="en">
                <a:solidFill>
                  <a:srgbClr val="5F6368"/>
                </a:solidFill>
              </a:rPr>
              <a:t>Lowokwaru, Malang</a:t>
            </a:r>
            <a:endParaRPr>
              <a:solidFill>
                <a:srgbClr val="5F6368"/>
              </a:solidFill>
            </a:endParaRPr>
          </a:p>
        </p:txBody>
      </p:sp>
      <p:sp>
        <p:nvSpPr>
          <p:cNvPr id="267" name="Google Shape;267;p51"/>
          <p:cNvSpPr txBox="1"/>
          <p:nvPr/>
        </p:nvSpPr>
        <p:spPr>
          <a:xfrm>
            <a:off x="4732375" y="1714350"/>
            <a:ext cx="3517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a:solidFill>
                  <a:srgbClr val="5F6368"/>
                </a:solidFill>
              </a:rPr>
              <a:t>“Kafe yang enak untuk meeting. Bersih dan memiliki makanan yang enak dan murah juga.”</a:t>
            </a:r>
            <a:endParaRPr sz="1800" i="1">
              <a:solidFill>
                <a:srgbClr val="5F6368"/>
              </a:solidFill>
            </a:endParaRPr>
          </a:p>
        </p:txBody>
      </p:sp>
      <p:sp>
        <p:nvSpPr>
          <p:cNvPr id="268" name="Google Shape;268;p51"/>
          <p:cNvSpPr txBox="1"/>
          <p:nvPr/>
        </p:nvSpPr>
        <p:spPr>
          <a:xfrm>
            <a:off x="4821150" y="1169650"/>
            <a:ext cx="2184600" cy="4557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0"/>
              </a:spcBef>
              <a:spcAft>
                <a:spcPts val="0"/>
              </a:spcAft>
              <a:buNone/>
            </a:pPr>
            <a:r>
              <a:rPr lang="en" sz="1900" b="1">
                <a:solidFill>
                  <a:srgbClr val="5F6368"/>
                </a:solidFill>
                <a:latin typeface="Open Sans"/>
                <a:ea typeface="Open Sans"/>
                <a:cs typeface="Open Sans"/>
                <a:sym typeface="Open Sans"/>
              </a:rPr>
              <a:t>Quote</a:t>
            </a:r>
            <a:endParaRPr sz="1900" b="1">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69" name="Google Shape;269;p51"/>
          <p:cNvSpPr txBox="1"/>
          <p:nvPr/>
        </p:nvSpPr>
        <p:spPr>
          <a:xfrm>
            <a:off x="517675" y="2621450"/>
            <a:ext cx="2184600" cy="4557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sz="1900" b="1">
                <a:solidFill>
                  <a:srgbClr val="10B981"/>
                </a:solidFill>
                <a:latin typeface="Google Sans"/>
                <a:ea typeface="Google Sans"/>
                <a:cs typeface="Google Sans"/>
                <a:sym typeface="Google Sans"/>
              </a:rPr>
              <a:t>Goals</a:t>
            </a:r>
            <a:r>
              <a:rPr lang="en" sz="1800">
                <a:solidFill>
                  <a:schemeClr val="dk1"/>
                </a:solidFill>
                <a:latin typeface="Google Sans"/>
                <a:ea typeface="Google Sans"/>
                <a:cs typeface="Google Sans"/>
                <a:sym typeface="Google Sans"/>
              </a:rPr>
              <a:t> </a:t>
            </a:r>
            <a:endParaRPr b="1">
              <a:solidFill>
                <a:srgbClr val="6AA84F"/>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70" name="Google Shape;270;p51"/>
          <p:cNvSpPr txBox="1"/>
          <p:nvPr/>
        </p:nvSpPr>
        <p:spPr>
          <a:xfrm>
            <a:off x="517675" y="3739800"/>
            <a:ext cx="2184600" cy="4557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sz="1900" b="1">
                <a:solidFill>
                  <a:srgbClr val="F43F5E"/>
                </a:solidFill>
                <a:latin typeface="Google Sans"/>
                <a:ea typeface="Google Sans"/>
                <a:cs typeface="Google Sans"/>
                <a:sym typeface="Google Sans"/>
              </a:rPr>
              <a:t>Frustrations</a:t>
            </a:r>
            <a:r>
              <a:rPr lang="en" sz="1800" b="1">
                <a:solidFill>
                  <a:schemeClr val="dk1"/>
                </a:solidFill>
                <a:latin typeface="Google Sans"/>
                <a:ea typeface="Google Sans"/>
                <a:cs typeface="Google Sans"/>
                <a:sym typeface="Google Sans"/>
              </a:rPr>
              <a:t> </a:t>
            </a:r>
            <a:endParaRPr>
              <a:solidFill>
                <a:srgbClr val="5F6368"/>
              </a:solidFill>
            </a:endParaRPr>
          </a:p>
        </p:txBody>
      </p:sp>
      <p:sp>
        <p:nvSpPr>
          <p:cNvPr id="271" name="Google Shape;271;p51"/>
          <p:cNvSpPr txBox="1"/>
          <p:nvPr/>
        </p:nvSpPr>
        <p:spPr>
          <a:xfrm>
            <a:off x="441475" y="3016475"/>
            <a:ext cx="4290900" cy="7389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solidFill>
                  <a:srgbClr val="5F6368"/>
                </a:solidFill>
              </a:rPr>
              <a:t>Mencari kafe yang memiliki tempat untuk meeting. Disertai tempat yang bersih karena akan dikunjungi oleh beberapa clientnya. Murah harganya karena untuk pemesaanan di meetingnya.</a:t>
            </a:r>
            <a:endParaRPr>
              <a:solidFill>
                <a:srgbClr val="5F6368"/>
              </a:solidFill>
            </a:endParaRPr>
          </a:p>
          <a:p>
            <a:pPr marL="0" lvl="0" indent="0" algn="l" rtl="0">
              <a:spcBef>
                <a:spcPts val="0"/>
              </a:spcBef>
              <a:spcAft>
                <a:spcPts val="0"/>
              </a:spcAft>
              <a:buNone/>
            </a:pPr>
            <a:endParaRPr>
              <a:solidFill>
                <a:srgbClr val="5F6368"/>
              </a:solidFill>
            </a:endParaRPr>
          </a:p>
        </p:txBody>
      </p:sp>
      <p:sp>
        <p:nvSpPr>
          <p:cNvPr id="272" name="Google Shape;272;p51"/>
          <p:cNvSpPr txBox="1"/>
          <p:nvPr/>
        </p:nvSpPr>
        <p:spPr>
          <a:xfrm>
            <a:off x="441475" y="4200650"/>
            <a:ext cx="4290900" cy="7389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rgbClr val="5F6368"/>
                </a:solidFill>
              </a:rPr>
              <a:t>Kesusahan dalam mendapatkan kafe yang menyediakan tempat meeting. Terlebih lagi banyak kafe yang memiliki harga yang tidak murah.</a:t>
            </a:r>
            <a:endParaRPr>
              <a:solidFill>
                <a:srgbClr val="5F6368"/>
              </a:solidFill>
            </a:endParaRPr>
          </a:p>
          <a:p>
            <a:pPr marL="0" lvl="0" indent="0" algn="l" rtl="0">
              <a:spcBef>
                <a:spcPts val="0"/>
              </a:spcBef>
              <a:spcAft>
                <a:spcPts val="0"/>
              </a:spcAft>
              <a:buNone/>
            </a:pPr>
            <a:endParaRPr>
              <a:solidFill>
                <a:srgbClr val="5F6368"/>
              </a:solidFill>
            </a:endParaRPr>
          </a:p>
        </p:txBody>
      </p:sp>
      <p:sp>
        <p:nvSpPr>
          <p:cNvPr id="273" name="Google Shape;273;p51"/>
          <p:cNvSpPr txBox="1"/>
          <p:nvPr/>
        </p:nvSpPr>
        <p:spPr>
          <a:xfrm>
            <a:off x="4821150" y="3016475"/>
            <a:ext cx="4013700" cy="1606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5F6368"/>
                </a:solidFill>
              </a:rPr>
              <a:t>Ryan adala seorang pengusaha. Dia selalu mengadakan rapat dengan team dan clientnya. Dia mencari tempat kafe untuk meetingnya. Begitu banyaknya clientnya mengharuskan dia mencari tempat kafe yang dekat dan juga murah untuk dipesankan ke banyak orang di meetingnya.</a:t>
            </a:r>
            <a:endParaRPr>
              <a:solidFill>
                <a:srgbClr val="5F6368"/>
              </a:solidFill>
            </a:endParaRPr>
          </a:p>
          <a:p>
            <a:pPr marL="0" lvl="0" indent="0" algn="l" rtl="0">
              <a:spcBef>
                <a:spcPts val="0"/>
              </a:spcBef>
              <a:spcAft>
                <a:spcPts val="0"/>
              </a:spcAft>
              <a:buNone/>
            </a:pPr>
            <a:endParaRPr>
              <a:solidFill>
                <a:srgbClr val="5F636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2"/>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Story: </a:t>
            </a:r>
            <a:r>
              <a:rPr lang="en" sz="2400" b="1">
                <a:solidFill>
                  <a:srgbClr val="5F6368"/>
                </a:solidFill>
                <a:latin typeface="Open Sans"/>
                <a:ea typeface="Open Sans"/>
                <a:cs typeface="Open Sans"/>
                <a:sym typeface="Open Sans"/>
              </a:rPr>
              <a:t>Nama Persona 01</a:t>
            </a:r>
            <a:endParaRPr sz="2400">
              <a:solidFill>
                <a:srgbClr val="5F6368"/>
              </a:solidFill>
              <a:latin typeface="Open Sans"/>
              <a:ea typeface="Open Sans"/>
              <a:cs typeface="Open Sans"/>
              <a:sym typeface="Open Sans"/>
            </a:endParaRPr>
          </a:p>
        </p:txBody>
      </p:sp>
      <p:sp>
        <p:nvSpPr>
          <p:cNvPr id="279" name="Google Shape;279;p52"/>
          <p:cNvSpPr txBox="1"/>
          <p:nvPr/>
        </p:nvSpPr>
        <p:spPr>
          <a:xfrm>
            <a:off x="432950" y="1415975"/>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Sebagai seorang</a:t>
            </a:r>
            <a:endParaRPr sz="1900" b="1">
              <a:solidFill>
                <a:srgbClr val="434343"/>
              </a:solidFill>
              <a:latin typeface="Open Sans"/>
              <a:ea typeface="Open Sans"/>
              <a:cs typeface="Open Sans"/>
              <a:sym typeface="Open Sans"/>
            </a:endParaRPr>
          </a:p>
        </p:txBody>
      </p:sp>
      <p:sp>
        <p:nvSpPr>
          <p:cNvPr id="280" name="Google Shape;280;p52"/>
          <p:cNvSpPr txBox="1"/>
          <p:nvPr/>
        </p:nvSpPr>
        <p:spPr>
          <a:xfrm>
            <a:off x="432950" y="2304788"/>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Saya dapat</a:t>
            </a:r>
            <a:endParaRPr sz="1900" b="1">
              <a:solidFill>
                <a:srgbClr val="434343"/>
              </a:solidFill>
              <a:latin typeface="Open Sans"/>
              <a:ea typeface="Open Sans"/>
              <a:cs typeface="Open Sans"/>
              <a:sym typeface="Open Sans"/>
            </a:endParaRPr>
          </a:p>
        </p:txBody>
      </p:sp>
      <p:sp>
        <p:nvSpPr>
          <p:cNvPr id="281" name="Google Shape;281;p52"/>
          <p:cNvSpPr txBox="1"/>
          <p:nvPr/>
        </p:nvSpPr>
        <p:spPr>
          <a:xfrm>
            <a:off x="432950" y="3212975"/>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Supaya</a:t>
            </a:r>
            <a:endParaRPr sz="1900" b="1">
              <a:solidFill>
                <a:srgbClr val="434343"/>
              </a:solidFill>
              <a:latin typeface="Open Sans"/>
              <a:ea typeface="Open Sans"/>
              <a:cs typeface="Open Sans"/>
              <a:sym typeface="Open Sans"/>
            </a:endParaRPr>
          </a:p>
        </p:txBody>
      </p:sp>
      <p:sp>
        <p:nvSpPr>
          <p:cNvPr id="282" name="Google Shape;282;p52"/>
          <p:cNvSpPr txBox="1"/>
          <p:nvPr/>
        </p:nvSpPr>
        <p:spPr>
          <a:xfrm>
            <a:off x="3013500" y="1454375"/>
            <a:ext cx="580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10B981"/>
                </a:solidFill>
                <a:latin typeface="Google Sans"/>
                <a:ea typeface="Google Sans"/>
                <a:cs typeface="Google Sans"/>
                <a:sym typeface="Google Sans"/>
              </a:rPr>
              <a:t>Programmer yang ingin mencari kafe untuk tempat bekerja.</a:t>
            </a:r>
            <a:endParaRPr sz="1600">
              <a:solidFill>
                <a:srgbClr val="10B981"/>
              </a:solidFill>
              <a:latin typeface="Google Sans"/>
              <a:ea typeface="Google Sans"/>
              <a:cs typeface="Google Sans"/>
              <a:sym typeface="Google Sans"/>
            </a:endParaRPr>
          </a:p>
        </p:txBody>
      </p:sp>
      <p:sp>
        <p:nvSpPr>
          <p:cNvPr id="283" name="Google Shape;283;p52"/>
          <p:cNvSpPr txBox="1"/>
          <p:nvPr/>
        </p:nvSpPr>
        <p:spPr>
          <a:xfrm>
            <a:off x="3013500" y="3251375"/>
            <a:ext cx="580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BF9000"/>
                </a:solidFill>
                <a:latin typeface="Google Sans"/>
                <a:ea typeface="Google Sans"/>
                <a:cs typeface="Google Sans"/>
                <a:sym typeface="Google Sans"/>
              </a:rPr>
              <a:t>Lebih produktif dalam bekerja dengan suasana yang nyaman </a:t>
            </a:r>
            <a:endParaRPr sz="1600">
              <a:solidFill>
                <a:srgbClr val="BF9000"/>
              </a:solidFill>
              <a:latin typeface="Google Sans"/>
              <a:ea typeface="Google Sans"/>
              <a:cs typeface="Google Sans"/>
              <a:sym typeface="Google Sans"/>
            </a:endParaRPr>
          </a:p>
        </p:txBody>
      </p:sp>
      <p:sp>
        <p:nvSpPr>
          <p:cNvPr id="284" name="Google Shape;284;p52"/>
          <p:cNvSpPr txBox="1"/>
          <p:nvPr/>
        </p:nvSpPr>
        <p:spPr>
          <a:xfrm>
            <a:off x="3013500" y="2343200"/>
            <a:ext cx="5809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0000"/>
                </a:solidFill>
                <a:latin typeface="Google Sans"/>
                <a:ea typeface="Google Sans"/>
                <a:cs typeface="Google Sans"/>
                <a:sym typeface="Google Sans"/>
              </a:rPr>
              <a:t>Memesan kopi dengan harga terjangkau dan memiliki tempat khusus untuk bekerja saya. </a:t>
            </a:r>
            <a:endParaRPr sz="1600">
              <a:solidFill>
                <a:srgbClr val="FF0000"/>
              </a:solidFill>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3"/>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Story: </a:t>
            </a:r>
            <a:r>
              <a:rPr lang="en" sz="2400" b="1">
                <a:solidFill>
                  <a:srgbClr val="5F6368"/>
                </a:solidFill>
                <a:latin typeface="Open Sans"/>
                <a:ea typeface="Open Sans"/>
                <a:cs typeface="Open Sans"/>
                <a:sym typeface="Open Sans"/>
              </a:rPr>
              <a:t>Nama Persona 02</a:t>
            </a:r>
            <a:endParaRPr sz="2400">
              <a:solidFill>
                <a:srgbClr val="5F6368"/>
              </a:solidFill>
              <a:latin typeface="Open Sans"/>
              <a:ea typeface="Open Sans"/>
              <a:cs typeface="Open Sans"/>
              <a:sym typeface="Open Sans"/>
            </a:endParaRPr>
          </a:p>
        </p:txBody>
      </p:sp>
      <p:sp>
        <p:nvSpPr>
          <p:cNvPr id="290" name="Google Shape;290;p53"/>
          <p:cNvSpPr txBox="1"/>
          <p:nvPr/>
        </p:nvSpPr>
        <p:spPr>
          <a:xfrm>
            <a:off x="432950" y="1415975"/>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Sebagai seorang</a:t>
            </a:r>
            <a:endParaRPr sz="1900" b="1">
              <a:solidFill>
                <a:srgbClr val="434343"/>
              </a:solidFill>
              <a:latin typeface="Open Sans"/>
              <a:ea typeface="Open Sans"/>
              <a:cs typeface="Open Sans"/>
              <a:sym typeface="Open Sans"/>
            </a:endParaRPr>
          </a:p>
        </p:txBody>
      </p:sp>
      <p:sp>
        <p:nvSpPr>
          <p:cNvPr id="291" name="Google Shape;291;p53"/>
          <p:cNvSpPr txBox="1"/>
          <p:nvPr/>
        </p:nvSpPr>
        <p:spPr>
          <a:xfrm>
            <a:off x="432950" y="2304788"/>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Saya dapat</a:t>
            </a:r>
            <a:endParaRPr sz="1900" b="1">
              <a:solidFill>
                <a:srgbClr val="434343"/>
              </a:solidFill>
              <a:latin typeface="Open Sans"/>
              <a:ea typeface="Open Sans"/>
              <a:cs typeface="Open Sans"/>
              <a:sym typeface="Open Sans"/>
            </a:endParaRPr>
          </a:p>
        </p:txBody>
      </p:sp>
      <p:sp>
        <p:nvSpPr>
          <p:cNvPr id="292" name="Google Shape;292;p53"/>
          <p:cNvSpPr txBox="1"/>
          <p:nvPr/>
        </p:nvSpPr>
        <p:spPr>
          <a:xfrm>
            <a:off x="432950" y="3212975"/>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Supaya</a:t>
            </a:r>
            <a:endParaRPr sz="1900" b="1">
              <a:solidFill>
                <a:srgbClr val="434343"/>
              </a:solidFill>
              <a:latin typeface="Open Sans"/>
              <a:ea typeface="Open Sans"/>
              <a:cs typeface="Open Sans"/>
              <a:sym typeface="Open Sans"/>
            </a:endParaRPr>
          </a:p>
        </p:txBody>
      </p:sp>
      <p:sp>
        <p:nvSpPr>
          <p:cNvPr id="293" name="Google Shape;293;p53"/>
          <p:cNvSpPr txBox="1"/>
          <p:nvPr/>
        </p:nvSpPr>
        <p:spPr>
          <a:xfrm>
            <a:off x="3013500" y="1454375"/>
            <a:ext cx="5809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10B981"/>
                </a:solidFill>
                <a:latin typeface="Google Sans"/>
                <a:ea typeface="Google Sans"/>
                <a:cs typeface="Google Sans"/>
                <a:sym typeface="Google Sans"/>
              </a:rPr>
              <a:t>Siswa smk yang sedang mencari kafe dengan teman temannya</a:t>
            </a:r>
            <a:endParaRPr sz="1600">
              <a:solidFill>
                <a:srgbClr val="10B981"/>
              </a:solidFill>
              <a:latin typeface="Google Sans"/>
              <a:ea typeface="Google Sans"/>
              <a:cs typeface="Google Sans"/>
              <a:sym typeface="Google Sans"/>
            </a:endParaRPr>
          </a:p>
        </p:txBody>
      </p:sp>
      <p:sp>
        <p:nvSpPr>
          <p:cNvPr id="294" name="Google Shape;294;p53"/>
          <p:cNvSpPr txBox="1"/>
          <p:nvPr/>
        </p:nvSpPr>
        <p:spPr>
          <a:xfrm>
            <a:off x="3013500" y="3251375"/>
            <a:ext cx="5809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BF9000"/>
                </a:solidFill>
                <a:latin typeface="Google Sans"/>
                <a:ea typeface="Google Sans"/>
                <a:cs typeface="Google Sans"/>
                <a:sym typeface="Google Sans"/>
              </a:rPr>
              <a:t>Tidak membutuhkan waktu yang lama dan juga hemat untuk saya sebagai siswa smk.</a:t>
            </a:r>
            <a:endParaRPr sz="1600">
              <a:solidFill>
                <a:srgbClr val="BF9000"/>
              </a:solidFill>
              <a:latin typeface="Google Sans"/>
              <a:ea typeface="Google Sans"/>
              <a:cs typeface="Google Sans"/>
              <a:sym typeface="Google Sans"/>
            </a:endParaRPr>
          </a:p>
        </p:txBody>
      </p:sp>
      <p:sp>
        <p:nvSpPr>
          <p:cNvPr id="295" name="Google Shape;295;p53"/>
          <p:cNvSpPr txBox="1"/>
          <p:nvPr/>
        </p:nvSpPr>
        <p:spPr>
          <a:xfrm>
            <a:off x="3013500" y="2343200"/>
            <a:ext cx="5809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EA4335"/>
                </a:solidFill>
                <a:latin typeface="Google Sans"/>
                <a:ea typeface="Google Sans"/>
                <a:cs typeface="Google Sans"/>
                <a:sym typeface="Google Sans"/>
              </a:rPr>
              <a:t>Mencari tempat kafe yang dekat untuk saya dan teman teman. Dan juga murah untuk kantong pelajar.</a:t>
            </a:r>
            <a:endParaRPr sz="1600">
              <a:solidFill>
                <a:srgbClr val="EA4335"/>
              </a:solidFill>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4"/>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Story: </a:t>
            </a:r>
            <a:r>
              <a:rPr lang="en" sz="2400" b="1">
                <a:solidFill>
                  <a:srgbClr val="5F6368"/>
                </a:solidFill>
                <a:latin typeface="Open Sans"/>
                <a:ea typeface="Open Sans"/>
                <a:cs typeface="Open Sans"/>
                <a:sym typeface="Open Sans"/>
              </a:rPr>
              <a:t>Nama Persona 03</a:t>
            </a:r>
            <a:endParaRPr sz="2400">
              <a:solidFill>
                <a:srgbClr val="5F6368"/>
              </a:solidFill>
              <a:latin typeface="Open Sans"/>
              <a:ea typeface="Open Sans"/>
              <a:cs typeface="Open Sans"/>
              <a:sym typeface="Open Sans"/>
            </a:endParaRPr>
          </a:p>
        </p:txBody>
      </p:sp>
      <p:sp>
        <p:nvSpPr>
          <p:cNvPr id="301" name="Google Shape;301;p54"/>
          <p:cNvSpPr txBox="1"/>
          <p:nvPr/>
        </p:nvSpPr>
        <p:spPr>
          <a:xfrm>
            <a:off x="432950" y="1415975"/>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Sebagai seorang</a:t>
            </a:r>
            <a:endParaRPr sz="1900" b="1">
              <a:solidFill>
                <a:srgbClr val="434343"/>
              </a:solidFill>
              <a:latin typeface="Open Sans"/>
              <a:ea typeface="Open Sans"/>
              <a:cs typeface="Open Sans"/>
              <a:sym typeface="Open Sans"/>
            </a:endParaRPr>
          </a:p>
        </p:txBody>
      </p:sp>
      <p:sp>
        <p:nvSpPr>
          <p:cNvPr id="302" name="Google Shape;302;p54"/>
          <p:cNvSpPr txBox="1"/>
          <p:nvPr/>
        </p:nvSpPr>
        <p:spPr>
          <a:xfrm>
            <a:off x="432950" y="2304788"/>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Saya dapat</a:t>
            </a:r>
            <a:endParaRPr sz="1900" b="1">
              <a:solidFill>
                <a:srgbClr val="434343"/>
              </a:solidFill>
              <a:latin typeface="Open Sans"/>
              <a:ea typeface="Open Sans"/>
              <a:cs typeface="Open Sans"/>
              <a:sym typeface="Open Sans"/>
            </a:endParaRPr>
          </a:p>
        </p:txBody>
      </p:sp>
      <p:sp>
        <p:nvSpPr>
          <p:cNvPr id="303" name="Google Shape;303;p54"/>
          <p:cNvSpPr txBox="1"/>
          <p:nvPr/>
        </p:nvSpPr>
        <p:spPr>
          <a:xfrm>
            <a:off x="432950" y="3212975"/>
            <a:ext cx="2202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434343"/>
                </a:solidFill>
                <a:latin typeface="Open Sans"/>
                <a:ea typeface="Open Sans"/>
                <a:cs typeface="Open Sans"/>
                <a:sym typeface="Open Sans"/>
              </a:rPr>
              <a:t>Supaya</a:t>
            </a:r>
            <a:endParaRPr sz="1900" b="1">
              <a:solidFill>
                <a:srgbClr val="434343"/>
              </a:solidFill>
              <a:latin typeface="Open Sans"/>
              <a:ea typeface="Open Sans"/>
              <a:cs typeface="Open Sans"/>
              <a:sym typeface="Open Sans"/>
            </a:endParaRPr>
          </a:p>
        </p:txBody>
      </p:sp>
      <p:sp>
        <p:nvSpPr>
          <p:cNvPr id="304" name="Google Shape;304;p54"/>
          <p:cNvSpPr txBox="1"/>
          <p:nvPr/>
        </p:nvSpPr>
        <p:spPr>
          <a:xfrm>
            <a:off x="3013500" y="1454375"/>
            <a:ext cx="580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10B981"/>
                </a:solidFill>
                <a:latin typeface="Google Sans"/>
                <a:ea typeface="Google Sans"/>
                <a:cs typeface="Google Sans"/>
                <a:sym typeface="Google Sans"/>
              </a:rPr>
              <a:t>Pengusaha yang selalu mencari kafe untuk meetingnya.</a:t>
            </a:r>
            <a:endParaRPr sz="1600">
              <a:solidFill>
                <a:srgbClr val="10B981"/>
              </a:solidFill>
              <a:latin typeface="Google Sans"/>
              <a:ea typeface="Google Sans"/>
              <a:cs typeface="Google Sans"/>
              <a:sym typeface="Google Sans"/>
            </a:endParaRPr>
          </a:p>
        </p:txBody>
      </p:sp>
      <p:sp>
        <p:nvSpPr>
          <p:cNvPr id="305" name="Google Shape;305;p54"/>
          <p:cNvSpPr txBox="1"/>
          <p:nvPr/>
        </p:nvSpPr>
        <p:spPr>
          <a:xfrm>
            <a:off x="3013500" y="3251375"/>
            <a:ext cx="5809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BF9000"/>
                </a:solidFill>
                <a:latin typeface="Google Sans"/>
                <a:ea typeface="Google Sans"/>
                <a:cs typeface="Google Sans"/>
                <a:sym typeface="Google Sans"/>
              </a:rPr>
              <a:t>Pekerjaan cepat terselesaikan dengan tempat yang dikhususkan untuk meeting. Ruang tersendiri dan terjangkau produknya.</a:t>
            </a:r>
            <a:endParaRPr sz="1600">
              <a:solidFill>
                <a:srgbClr val="BF9000"/>
              </a:solidFill>
              <a:latin typeface="Google Sans"/>
              <a:ea typeface="Google Sans"/>
              <a:cs typeface="Google Sans"/>
              <a:sym typeface="Google Sans"/>
            </a:endParaRPr>
          </a:p>
        </p:txBody>
      </p:sp>
      <p:sp>
        <p:nvSpPr>
          <p:cNvPr id="306" name="Google Shape;306;p54"/>
          <p:cNvSpPr txBox="1"/>
          <p:nvPr/>
        </p:nvSpPr>
        <p:spPr>
          <a:xfrm>
            <a:off x="3013500" y="2343200"/>
            <a:ext cx="5809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EA4335"/>
                </a:solidFill>
                <a:latin typeface="Google Sans"/>
                <a:ea typeface="Google Sans"/>
                <a:cs typeface="Google Sans"/>
                <a:sym typeface="Google Sans"/>
              </a:rPr>
              <a:t>Memesan menu untuk client saya dengan mudah dan murah. Tersedianya tempat khusus meetingn juga untuk team saya.</a:t>
            </a:r>
            <a:endParaRPr sz="1600">
              <a:solidFill>
                <a:srgbClr val="EA4335"/>
              </a:solidFill>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5"/>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User Journey Map: </a:t>
            </a:r>
            <a:r>
              <a:rPr lang="en" sz="2400" b="1" dirty="0">
                <a:solidFill>
                  <a:srgbClr val="5F6368"/>
                </a:solidFill>
                <a:latin typeface="Open Sans"/>
                <a:ea typeface="Open Sans"/>
                <a:cs typeface="Open Sans"/>
                <a:sym typeface="Open Sans"/>
              </a:rPr>
              <a:t>Nama Persona</a:t>
            </a:r>
            <a:endParaRPr sz="2400" dirty="0">
              <a:solidFill>
                <a:srgbClr val="5F6368"/>
              </a:solidFill>
              <a:latin typeface="Open Sans"/>
              <a:ea typeface="Open Sans"/>
              <a:cs typeface="Open Sans"/>
              <a:sym typeface="Open Sans"/>
            </a:endParaRPr>
          </a:p>
        </p:txBody>
      </p:sp>
      <p:graphicFrame>
        <p:nvGraphicFramePr>
          <p:cNvPr id="312" name="Google Shape;312;p55"/>
          <p:cNvGraphicFramePr/>
          <p:nvPr>
            <p:extLst>
              <p:ext uri="{D42A27DB-BD31-4B8C-83A1-F6EECF244321}">
                <p14:modId xmlns:p14="http://schemas.microsoft.com/office/powerpoint/2010/main" val="4238307576"/>
              </p:ext>
            </p:extLst>
          </p:nvPr>
        </p:nvGraphicFramePr>
        <p:xfrm>
          <a:off x="536100" y="1029775"/>
          <a:ext cx="8607900" cy="4109241"/>
        </p:xfrm>
        <a:graphic>
          <a:graphicData uri="http://schemas.openxmlformats.org/drawingml/2006/table">
            <a:tbl>
              <a:tblPr>
                <a:noFill/>
                <a:tableStyleId>{9193AA9A-2C95-4E00-B9BA-DC841705022A}</a:tableStyleId>
              </a:tblPr>
              <a:tblGrid>
                <a:gridCol w="1434650">
                  <a:extLst>
                    <a:ext uri="{9D8B030D-6E8A-4147-A177-3AD203B41FA5}">
                      <a16:colId xmlns:a16="http://schemas.microsoft.com/office/drawing/2014/main" val="20000"/>
                    </a:ext>
                  </a:extLst>
                </a:gridCol>
                <a:gridCol w="1434650">
                  <a:extLst>
                    <a:ext uri="{9D8B030D-6E8A-4147-A177-3AD203B41FA5}">
                      <a16:colId xmlns:a16="http://schemas.microsoft.com/office/drawing/2014/main" val="20001"/>
                    </a:ext>
                  </a:extLst>
                </a:gridCol>
                <a:gridCol w="1434650">
                  <a:extLst>
                    <a:ext uri="{9D8B030D-6E8A-4147-A177-3AD203B41FA5}">
                      <a16:colId xmlns:a16="http://schemas.microsoft.com/office/drawing/2014/main" val="20002"/>
                    </a:ext>
                  </a:extLst>
                </a:gridCol>
                <a:gridCol w="1415025">
                  <a:extLst>
                    <a:ext uri="{9D8B030D-6E8A-4147-A177-3AD203B41FA5}">
                      <a16:colId xmlns:a16="http://schemas.microsoft.com/office/drawing/2014/main" val="20003"/>
                    </a:ext>
                  </a:extLst>
                </a:gridCol>
                <a:gridCol w="1454275">
                  <a:extLst>
                    <a:ext uri="{9D8B030D-6E8A-4147-A177-3AD203B41FA5}">
                      <a16:colId xmlns:a16="http://schemas.microsoft.com/office/drawing/2014/main" val="20004"/>
                    </a:ext>
                  </a:extLst>
                </a:gridCol>
                <a:gridCol w="1434650">
                  <a:extLst>
                    <a:ext uri="{9D8B030D-6E8A-4147-A177-3AD203B41FA5}">
                      <a16:colId xmlns:a16="http://schemas.microsoft.com/office/drawing/2014/main" val="20005"/>
                    </a:ext>
                  </a:extLst>
                </a:gridCol>
              </a:tblGrid>
              <a:tr h="682125">
                <a:tc>
                  <a:txBody>
                    <a:bodyPr/>
                    <a:lstStyle/>
                    <a:p>
                      <a:pPr marL="0" lvl="0" indent="0" algn="ctr" rtl="0">
                        <a:spcBef>
                          <a:spcPts val="0"/>
                        </a:spcBef>
                        <a:spcAft>
                          <a:spcPts val="0"/>
                        </a:spcAft>
                        <a:buNone/>
                      </a:pPr>
                      <a:r>
                        <a:rPr lang="en" sz="1100" b="1">
                          <a:latin typeface="Google Sans"/>
                          <a:ea typeface="Google Sans"/>
                          <a:cs typeface="Google Sans"/>
                          <a:sym typeface="Google Sans"/>
                        </a:rPr>
                        <a:t>AKTIVITAS</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Persiapan aplikasi</a:t>
                      </a:r>
                      <a:endParaRPr sz="1100"/>
                    </a:p>
                  </a:txBody>
                  <a:tcPr marL="91425" marR="91425" marT="91425" marB="91425" anchor="ctr">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C4B5FD"/>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Pencarian Kafe</a:t>
                      </a:r>
                      <a:endParaRPr sz="110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C4B5FD"/>
                    </a:solidFill>
                  </a:tcPr>
                </a:tc>
                <a:tc>
                  <a:txBody>
                    <a:bodyPr/>
                    <a:lstStyle/>
                    <a:p>
                      <a:pPr marL="0" lvl="0" indent="0" algn="ctr" rtl="0">
                        <a:lnSpc>
                          <a:spcPct val="115000"/>
                        </a:lnSpc>
                        <a:spcBef>
                          <a:spcPts val="0"/>
                        </a:spcBef>
                        <a:spcAft>
                          <a:spcPts val="0"/>
                        </a:spcAft>
                        <a:buNone/>
                      </a:pPr>
                      <a:r>
                        <a:rPr lang="en" sz="1100" b="1" dirty="0">
                          <a:latin typeface="Google Sans"/>
                          <a:ea typeface="Google Sans"/>
                          <a:cs typeface="Google Sans"/>
                          <a:sym typeface="Google Sans"/>
                        </a:rPr>
                        <a:t>Penelusuran alamat dengan maps</a:t>
                      </a:r>
                      <a:endParaRPr sz="1100" dirty="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C4B5FD"/>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Memberi rating dan review</a:t>
                      </a:r>
                      <a:endParaRPr sz="110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C4B5FD"/>
                    </a:solidFill>
                  </a:tcPr>
                </a:tc>
                <a:tc>
                  <a:txBody>
                    <a:bodyPr/>
                    <a:lstStyle/>
                    <a:p>
                      <a:pPr marL="0" lvl="0" indent="0" algn="ctr" rtl="0">
                        <a:lnSpc>
                          <a:spcPct val="115000"/>
                        </a:lnSpc>
                        <a:spcBef>
                          <a:spcPts val="0"/>
                        </a:spcBef>
                        <a:spcAft>
                          <a:spcPts val="0"/>
                        </a:spcAft>
                        <a:buNone/>
                      </a:pPr>
                      <a:r>
                        <a:rPr lang="en" sz="1100" b="1">
                          <a:latin typeface="Google Sans"/>
                          <a:ea typeface="Google Sans"/>
                          <a:cs typeface="Google Sans"/>
                          <a:sym typeface="Google Sans"/>
                        </a:rPr>
                        <a:t>Pengaktifan notifikasi untuk tempat kafe baru</a:t>
                      </a:r>
                      <a:endParaRPr sz="1100">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C4B5FD"/>
                    </a:solidFill>
                  </a:tcPr>
                </a:tc>
                <a:extLst>
                  <a:ext uri="{0D108BD9-81ED-4DB2-BD59-A6C34878D82A}">
                    <a16:rowId xmlns:a16="http://schemas.microsoft.com/office/drawing/2014/main" val="10000"/>
                  </a:ext>
                </a:extLst>
              </a:tr>
              <a:tr h="1257125">
                <a:tc>
                  <a:txBody>
                    <a:bodyPr/>
                    <a:lstStyle/>
                    <a:p>
                      <a:pPr marL="0" lvl="0" indent="0" algn="ctr" rtl="0">
                        <a:spcBef>
                          <a:spcPts val="0"/>
                        </a:spcBef>
                        <a:spcAft>
                          <a:spcPts val="0"/>
                        </a:spcAft>
                        <a:buNone/>
                      </a:pPr>
                      <a:r>
                        <a:rPr lang="en" sz="1100" b="1">
                          <a:latin typeface="Google Sans"/>
                          <a:ea typeface="Google Sans"/>
                          <a:cs typeface="Google Sans"/>
                          <a:sym typeface="Google Sans"/>
                        </a:rPr>
                        <a:t>DETAIL </a:t>
                      </a:r>
                      <a:endParaRPr sz="1100" b="1">
                        <a:latin typeface="Google Sans"/>
                        <a:ea typeface="Google Sans"/>
                        <a:cs typeface="Google Sans"/>
                        <a:sym typeface="Google Sans"/>
                      </a:endParaRPr>
                    </a:p>
                    <a:p>
                      <a:pPr marL="0" lvl="0" indent="0" algn="ctr" rtl="0">
                        <a:spcBef>
                          <a:spcPts val="0"/>
                        </a:spcBef>
                        <a:spcAft>
                          <a:spcPts val="0"/>
                        </a:spcAft>
                        <a:buNone/>
                      </a:pPr>
                      <a:r>
                        <a:rPr lang="en" sz="1100" b="1">
                          <a:latin typeface="Google Sans"/>
                          <a:ea typeface="Google Sans"/>
                          <a:cs typeface="Google Sans"/>
                          <a:sym typeface="Google Sans"/>
                        </a:rPr>
                        <a:t>AKTIVITAS</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000" dirty="0">
                          <a:latin typeface="Google Sans"/>
                          <a:ea typeface="Google Sans"/>
                          <a:cs typeface="Google Sans"/>
                          <a:sym typeface="Google Sans"/>
                        </a:rPr>
                        <a:t>A. Unduh app melalui playstore.</a:t>
                      </a:r>
                      <a:endParaRPr sz="1000" dirty="0">
                        <a:latin typeface="Google Sans"/>
                        <a:ea typeface="Google Sans"/>
                        <a:cs typeface="Google Sans"/>
                        <a:sym typeface="Google Sans"/>
                      </a:endParaRPr>
                    </a:p>
                    <a:p>
                      <a:pPr marL="0" lvl="0" indent="0" algn="l" rtl="0">
                        <a:spcBef>
                          <a:spcPts val="0"/>
                        </a:spcBef>
                        <a:spcAft>
                          <a:spcPts val="0"/>
                        </a:spcAft>
                        <a:buNone/>
                      </a:pPr>
                      <a:r>
                        <a:rPr lang="en" sz="1000" dirty="0">
                          <a:latin typeface="Google Sans"/>
                          <a:ea typeface="Google Sans"/>
                          <a:cs typeface="Google Sans"/>
                          <a:sym typeface="Google Sans"/>
                        </a:rPr>
                        <a:t>B. Login Untuk masuk</a:t>
                      </a:r>
                      <a:endParaRPr sz="1000" dirty="0">
                        <a:latin typeface="Google Sans"/>
                        <a:ea typeface="Google Sans"/>
                        <a:cs typeface="Google Sans"/>
                        <a:sym typeface="Google Sans"/>
                      </a:endParaRPr>
                    </a:p>
                    <a:p>
                      <a:pPr marL="0" lvl="0" indent="0" algn="l" rtl="0">
                        <a:spcBef>
                          <a:spcPts val="0"/>
                        </a:spcBef>
                        <a:spcAft>
                          <a:spcPts val="0"/>
                        </a:spcAft>
                        <a:buNone/>
                      </a:pPr>
                      <a:r>
                        <a:rPr lang="en" sz="1000" dirty="0">
                          <a:latin typeface="Google Sans"/>
                          <a:ea typeface="Google Sans"/>
                          <a:cs typeface="Google Sans"/>
                          <a:sym typeface="Google Sans"/>
                        </a:rPr>
                        <a:t>C. Izinkan lokasi</a:t>
                      </a:r>
                      <a:endParaRPr sz="1000" dirty="0">
                        <a:latin typeface="Google Sans"/>
                        <a:ea typeface="Google Sans"/>
                        <a:cs typeface="Google Sans"/>
                        <a:sym typeface="Google Sans"/>
                      </a:endParaRPr>
                    </a:p>
                    <a:p>
                      <a:pPr marL="0" lvl="0" indent="0" algn="l" rtl="0">
                        <a:spcBef>
                          <a:spcPts val="0"/>
                        </a:spcBef>
                        <a:spcAft>
                          <a:spcPts val="0"/>
                        </a:spcAft>
                        <a:buNone/>
                      </a:pPr>
                      <a:r>
                        <a:rPr lang="en" sz="1000" dirty="0">
                          <a:latin typeface="Google Sans"/>
                          <a:ea typeface="Google Sans"/>
                          <a:cs typeface="Google Sans"/>
                          <a:sym typeface="Google Sans"/>
                        </a:rPr>
                        <a:t>D. Izinkan penyimpanan </a:t>
                      </a:r>
                      <a:endParaRPr sz="1000" dirty="0">
                        <a:latin typeface="Google Sans"/>
                        <a:ea typeface="Google Sans"/>
                        <a:cs typeface="Google Sans"/>
                        <a:sym typeface="Google Sans"/>
                      </a:endParaRPr>
                    </a:p>
                    <a:p>
                      <a:pPr marL="0" lvl="0" indent="0" algn="l" rtl="0">
                        <a:spcBef>
                          <a:spcPts val="0"/>
                        </a:spcBef>
                        <a:spcAft>
                          <a:spcPts val="0"/>
                        </a:spcAft>
                        <a:buNone/>
                      </a:pPr>
                      <a:r>
                        <a:rPr lang="en" sz="1000" dirty="0">
                          <a:latin typeface="Google Sans"/>
                          <a:ea typeface="Google Sans"/>
                          <a:cs typeface="Google Sans"/>
                          <a:sym typeface="Google Sans"/>
                        </a:rPr>
                        <a:t>E. Lewati untuk melihat saja</a:t>
                      </a:r>
                      <a:endParaRPr sz="10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000">
                          <a:latin typeface="Google Sans"/>
                          <a:ea typeface="Google Sans"/>
                          <a:cs typeface="Google Sans"/>
                          <a:sym typeface="Google Sans"/>
                        </a:rPr>
                        <a:t>A. Ketik lokasi yang tujuan</a:t>
                      </a:r>
                      <a:endParaRPr sz="1000">
                        <a:latin typeface="Google Sans"/>
                        <a:ea typeface="Google Sans"/>
                        <a:cs typeface="Google Sans"/>
                        <a:sym typeface="Google Sans"/>
                      </a:endParaRPr>
                    </a:p>
                    <a:p>
                      <a:pPr marL="0" lvl="0" indent="0" algn="l" rtl="0">
                        <a:spcBef>
                          <a:spcPts val="0"/>
                        </a:spcBef>
                        <a:spcAft>
                          <a:spcPts val="0"/>
                        </a:spcAft>
                        <a:buNone/>
                      </a:pPr>
                      <a:r>
                        <a:rPr lang="en" sz="1000">
                          <a:latin typeface="Google Sans"/>
                          <a:ea typeface="Google Sans"/>
                          <a:cs typeface="Google Sans"/>
                          <a:sym typeface="Google Sans"/>
                        </a:rPr>
                        <a:t>B.  Custom alamat dengan penunjuk maps.</a:t>
                      </a:r>
                      <a:endParaRPr sz="1000">
                        <a:latin typeface="Google Sans"/>
                        <a:ea typeface="Google Sans"/>
                        <a:cs typeface="Google Sans"/>
                        <a:sym typeface="Google Sans"/>
                      </a:endParaRPr>
                    </a:p>
                    <a:p>
                      <a:pPr marL="0" lvl="0" indent="0" algn="l" rtl="0">
                        <a:spcBef>
                          <a:spcPts val="0"/>
                        </a:spcBef>
                        <a:spcAft>
                          <a:spcPts val="0"/>
                        </a:spcAft>
                        <a:buNone/>
                      </a:pPr>
                      <a:r>
                        <a:rPr lang="en" sz="1000">
                          <a:latin typeface="Google Sans"/>
                          <a:ea typeface="Google Sans"/>
                          <a:cs typeface="Google Sans"/>
                          <a:sym typeface="Google Sans"/>
                        </a:rPr>
                        <a:t>C. Filter berdasarkan rating, view dan total pengunjung.</a:t>
                      </a:r>
                      <a:endParaRPr sz="100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000">
                          <a:latin typeface="Google Sans"/>
                          <a:ea typeface="Google Sans"/>
                          <a:cs typeface="Google Sans"/>
                          <a:sym typeface="Google Sans"/>
                        </a:rPr>
                        <a:t>A. Menekan tombol lokasi untuk melihat lokasi.</a:t>
                      </a:r>
                      <a:endParaRPr sz="1000">
                        <a:latin typeface="Google Sans"/>
                        <a:ea typeface="Google Sans"/>
                        <a:cs typeface="Google Sans"/>
                        <a:sym typeface="Google Sans"/>
                      </a:endParaRPr>
                    </a:p>
                    <a:p>
                      <a:pPr marL="0" lvl="0" indent="0" algn="l" rtl="0">
                        <a:spcBef>
                          <a:spcPts val="0"/>
                        </a:spcBef>
                        <a:spcAft>
                          <a:spcPts val="0"/>
                        </a:spcAft>
                        <a:buNone/>
                      </a:pPr>
                      <a:r>
                        <a:rPr lang="en" sz="1000">
                          <a:latin typeface="Google Sans"/>
                          <a:ea typeface="Google Sans"/>
                          <a:cs typeface="Google Sans"/>
                          <a:sym typeface="Google Sans"/>
                        </a:rPr>
                        <a:t>B. Share lokasi ke berbagai media sosial.</a:t>
                      </a:r>
                      <a:endParaRPr sz="1000">
                        <a:latin typeface="Google Sans"/>
                        <a:ea typeface="Google Sans"/>
                        <a:cs typeface="Google Sans"/>
                        <a:sym typeface="Google Sans"/>
                      </a:endParaRPr>
                    </a:p>
                    <a:p>
                      <a:pPr marL="0" lvl="0" indent="0" algn="l" rtl="0">
                        <a:spcBef>
                          <a:spcPts val="0"/>
                        </a:spcBef>
                        <a:spcAft>
                          <a:spcPts val="0"/>
                        </a:spcAft>
                        <a:buNone/>
                      </a:pPr>
                      <a:endParaRPr sz="1000">
                        <a:latin typeface="Google Sans"/>
                        <a:ea typeface="Google Sans"/>
                        <a:cs typeface="Google Sans"/>
                        <a:sym typeface="Google Sans"/>
                      </a:endParaRPr>
                    </a:p>
                    <a:p>
                      <a:pPr marL="0" lvl="0" indent="0" algn="l" rtl="0">
                        <a:spcBef>
                          <a:spcPts val="0"/>
                        </a:spcBef>
                        <a:spcAft>
                          <a:spcPts val="0"/>
                        </a:spcAft>
                        <a:buNone/>
                      </a:pPr>
                      <a:endParaRPr sz="100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000">
                          <a:latin typeface="Google Sans"/>
                          <a:ea typeface="Google Sans"/>
                          <a:cs typeface="Google Sans"/>
                          <a:sym typeface="Google Sans"/>
                        </a:rPr>
                        <a:t>A. Memberi rating pada bagian informasi kafe.</a:t>
                      </a:r>
                      <a:endParaRPr sz="1000">
                        <a:latin typeface="Google Sans"/>
                        <a:ea typeface="Google Sans"/>
                        <a:cs typeface="Google Sans"/>
                        <a:sym typeface="Google Sans"/>
                      </a:endParaRPr>
                    </a:p>
                    <a:p>
                      <a:pPr marL="0" lvl="0" indent="0" algn="l" rtl="0">
                        <a:spcBef>
                          <a:spcPts val="0"/>
                        </a:spcBef>
                        <a:spcAft>
                          <a:spcPts val="0"/>
                        </a:spcAft>
                        <a:buNone/>
                      </a:pPr>
                      <a:r>
                        <a:rPr lang="en" sz="1000">
                          <a:latin typeface="Google Sans"/>
                          <a:ea typeface="Google Sans"/>
                          <a:cs typeface="Google Sans"/>
                          <a:sym typeface="Google Sans"/>
                        </a:rPr>
                        <a:t>B. menulis review pada kolom kafe.</a:t>
                      </a:r>
                      <a:endParaRPr sz="1000">
                        <a:latin typeface="Google Sans"/>
                        <a:ea typeface="Google Sans"/>
                        <a:cs typeface="Google Sans"/>
                        <a:sym typeface="Google Sans"/>
                      </a:endParaRPr>
                    </a:p>
                    <a:p>
                      <a:pPr marL="0" lvl="0" indent="0" algn="l" rtl="0">
                        <a:spcBef>
                          <a:spcPts val="0"/>
                        </a:spcBef>
                        <a:spcAft>
                          <a:spcPts val="0"/>
                        </a:spcAft>
                        <a:buNone/>
                      </a:pPr>
                      <a:r>
                        <a:rPr lang="en" sz="1000">
                          <a:latin typeface="Google Sans"/>
                          <a:ea typeface="Google Sans"/>
                          <a:cs typeface="Google Sans"/>
                          <a:sym typeface="Google Sans"/>
                        </a:rPr>
                        <a:t>C.</a:t>
                      </a:r>
                      <a:endParaRPr sz="1000">
                        <a:latin typeface="Google Sans"/>
                        <a:ea typeface="Google Sans"/>
                        <a:cs typeface="Google Sans"/>
                        <a:sym typeface="Google Sans"/>
                      </a:endParaRPr>
                    </a:p>
                    <a:p>
                      <a:pPr marL="0" lvl="0" indent="0" algn="l" rtl="0">
                        <a:spcBef>
                          <a:spcPts val="0"/>
                        </a:spcBef>
                        <a:spcAft>
                          <a:spcPts val="0"/>
                        </a:spcAft>
                        <a:buNone/>
                      </a:pPr>
                      <a:endParaRPr sz="100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000">
                          <a:latin typeface="Google Sans"/>
                          <a:ea typeface="Google Sans"/>
                          <a:cs typeface="Google Sans"/>
                          <a:sym typeface="Google Sans"/>
                        </a:rPr>
                        <a:t>A. Tekan tombol untuk aktifkan notifikasi</a:t>
                      </a:r>
                      <a:endParaRPr sz="1000">
                        <a:latin typeface="Google Sans"/>
                        <a:ea typeface="Google Sans"/>
                        <a:cs typeface="Google Sans"/>
                        <a:sym typeface="Google Sans"/>
                      </a:endParaRPr>
                    </a:p>
                    <a:p>
                      <a:pPr marL="0" lvl="0" indent="0" algn="l" rtl="0">
                        <a:spcBef>
                          <a:spcPts val="0"/>
                        </a:spcBef>
                        <a:spcAft>
                          <a:spcPts val="0"/>
                        </a:spcAft>
                        <a:buNone/>
                      </a:pPr>
                      <a:r>
                        <a:rPr lang="en" sz="1000">
                          <a:latin typeface="Google Sans"/>
                          <a:ea typeface="Google Sans"/>
                          <a:cs typeface="Google Sans"/>
                          <a:sym typeface="Google Sans"/>
                        </a:rPr>
                        <a:t>B. Membuka menu notifikasi untuk melihat daftar notifikasi yang masuk</a:t>
                      </a:r>
                      <a:endParaRPr sz="100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952050">
                <a:tc>
                  <a:txBody>
                    <a:bodyPr/>
                    <a:lstStyle/>
                    <a:p>
                      <a:pPr marL="0" lvl="0" indent="0" algn="ctr" rtl="0">
                        <a:spcBef>
                          <a:spcPts val="0"/>
                        </a:spcBef>
                        <a:spcAft>
                          <a:spcPts val="0"/>
                        </a:spcAft>
                        <a:buNone/>
                      </a:pPr>
                      <a:r>
                        <a:rPr lang="en" sz="1100" b="1">
                          <a:latin typeface="Google Sans"/>
                          <a:ea typeface="Google Sans"/>
                          <a:cs typeface="Google Sans"/>
                          <a:sym typeface="Google Sans"/>
                        </a:rPr>
                        <a:t>PERASAAN/EMOSI</a:t>
                      </a:r>
                      <a:endParaRPr sz="1100" b="1">
                        <a:latin typeface="Google Sans"/>
                        <a:ea typeface="Google Sans"/>
                        <a:cs typeface="Google Sans"/>
                        <a:sym typeface="Google Sans"/>
                      </a:endParaRPr>
                    </a:p>
                    <a:p>
                      <a:pPr marL="0" lvl="0" indent="0" algn="ctr" rtl="0">
                        <a:spcBef>
                          <a:spcPts val="0"/>
                        </a:spcBef>
                        <a:spcAft>
                          <a:spcPts val="0"/>
                        </a:spcAft>
                        <a:buNone/>
                      </a:pPr>
                      <a:r>
                        <a:rPr lang="en" sz="1100" b="1">
                          <a:latin typeface="Google Sans"/>
                          <a:ea typeface="Google Sans"/>
                          <a:cs typeface="Google Sans"/>
                          <a:sym typeface="Google Sans"/>
                        </a:rPr>
                        <a:t>PENGGUNA</a:t>
                      </a:r>
                      <a:endParaRPr sz="1100" b="1">
                        <a:latin typeface="Google Sans"/>
                        <a:ea typeface="Google Sans"/>
                        <a:cs typeface="Google Sans"/>
                        <a:sym typeface="Google Sans"/>
                      </a:endParaRPr>
                    </a:p>
                  </a:txBody>
                  <a:tcPr marL="91425"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2857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000">
                          <a:latin typeface="Google Sans"/>
                          <a:ea typeface="Google Sans"/>
                          <a:cs typeface="Google Sans"/>
                          <a:sym typeface="Google Sans"/>
                        </a:rPr>
                        <a:t>Memudah pengguna untuk mencari kafe dengan aplikasi baru ini.</a:t>
                      </a:r>
                      <a:endParaRPr sz="100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 sz="1000">
                          <a:latin typeface="Google Sans"/>
                          <a:ea typeface="Google Sans"/>
                          <a:cs typeface="Google Sans"/>
                          <a:sym typeface="Google Sans"/>
                        </a:rPr>
                        <a:t>Mudah dan cepat dalam pencarian kafe berdasarkan alamat, review, rating dll.</a:t>
                      </a:r>
                      <a:endParaRPr sz="100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000" dirty="0" err="1">
                          <a:latin typeface="Google Sans"/>
                          <a:ea typeface="Google Sans"/>
                          <a:cs typeface="Google Sans"/>
                          <a:sym typeface="Google Sans"/>
                        </a:rPr>
                        <a:t>Pengguna</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menjadi</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lebih</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cepat</a:t>
                      </a:r>
                      <a:r>
                        <a:rPr lang="en-US" sz="1000" dirty="0">
                          <a:latin typeface="Google Sans"/>
                          <a:ea typeface="Google Sans"/>
                          <a:cs typeface="Google Sans"/>
                          <a:sym typeface="Google Sans"/>
                        </a:rPr>
                        <a:t> dan detail </a:t>
                      </a:r>
                      <a:r>
                        <a:rPr lang="en-US" sz="1000" dirty="0" err="1">
                          <a:latin typeface="Google Sans"/>
                          <a:ea typeface="Google Sans"/>
                          <a:cs typeface="Google Sans"/>
                          <a:sym typeface="Google Sans"/>
                        </a:rPr>
                        <a:t>dalam</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pencarian</a:t>
                      </a:r>
                      <a:r>
                        <a:rPr lang="en-US" sz="1000" dirty="0">
                          <a:latin typeface="Google Sans"/>
                          <a:ea typeface="Google Sans"/>
                          <a:cs typeface="Google Sans"/>
                          <a:sym typeface="Google Sans"/>
                        </a:rPr>
                        <a:t>.</a:t>
                      </a:r>
                      <a:endParaRPr sz="10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000" dirty="0" err="1">
                          <a:latin typeface="Google Sans"/>
                          <a:ea typeface="Google Sans"/>
                          <a:cs typeface="Google Sans"/>
                          <a:sym typeface="Google Sans"/>
                        </a:rPr>
                        <a:t>Pengguna</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jadi</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lebih</a:t>
                      </a:r>
                      <a:r>
                        <a:rPr lang="en-US" sz="1000" dirty="0">
                          <a:latin typeface="Google Sans"/>
                          <a:ea typeface="Google Sans"/>
                          <a:cs typeface="Google Sans"/>
                          <a:sym typeface="Google Sans"/>
                        </a:rPr>
                        <a:t> tau </a:t>
                      </a:r>
                      <a:r>
                        <a:rPr lang="en-US" sz="1000" dirty="0" err="1">
                          <a:latin typeface="Google Sans"/>
                          <a:ea typeface="Google Sans"/>
                          <a:cs typeface="Google Sans"/>
                          <a:sym typeface="Google Sans"/>
                        </a:rPr>
                        <a:t>kualitas</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lokasi</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cocok</a:t>
                      </a:r>
                      <a:r>
                        <a:rPr lang="en-US" sz="1000" dirty="0">
                          <a:latin typeface="Google Sans"/>
                          <a:ea typeface="Google Sans"/>
                          <a:cs typeface="Google Sans"/>
                          <a:sym typeface="Google Sans"/>
                        </a:rPr>
                        <a:t> atau tidak untuk </a:t>
                      </a:r>
                      <a:r>
                        <a:rPr lang="en-US" sz="1000" dirty="0" err="1">
                          <a:latin typeface="Google Sans"/>
                          <a:ea typeface="Google Sans"/>
                          <a:cs typeface="Google Sans"/>
                          <a:sym typeface="Google Sans"/>
                        </a:rPr>
                        <a:t>dikunjungi</a:t>
                      </a:r>
                      <a:r>
                        <a:rPr lang="en-US" sz="1000" dirty="0">
                          <a:latin typeface="Google Sans"/>
                          <a:ea typeface="Google Sans"/>
                          <a:cs typeface="Google Sans"/>
                          <a:sym typeface="Google Sans"/>
                        </a:rPr>
                        <a:t>.</a:t>
                      </a:r>
                      <a:endParaRPr sz="10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000" dirty="0" err="1">
                          <a:latin typeface="Google Sans"/>
                          <a:ea typeface="Google Sans"/>
                          <a:cs typeface="Google Sans"/>
                          <a:sym typeface="Google Sans"/>
                        </a:rPr>
                        <a:t>Memudahkan</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dalam</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menerima</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informasi</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baru</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tentang</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rekomendasi</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kafe</a:t>
                      </a:r>
                      <a:r>
                        <a:rPr lang="en-US" sz="1000" dirty="0">
                          <a:latin typeface="Google Sans"/>
                          <a:ea typeface="Google Sans"/>
                          <a:cs typeface="Google Sans"/>
                          <a:sym typeface="Google Sans"/>
                        </a:rPr>
                        <a:t> dan </a:t>
                      </a:r>
                      <a:r>
                        <a:rPr lang="en-US" sz="1000" dirty="0" err="1">
                          <a:latin typeface="Google Sans"/>
                          <a:ea typeface="Google Sans"/>
                          <a:cs typeface="Google Sans"/>
                          <a:sym typeface="Google Sans"/>
                        </a:rPr>
                        <a:t>tempat</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terdekat</a:t>
                      </a:r>
                      <a:r>
                        <a:rPr lang="en-US" sz="1000" dirty="0">
                          <a:latin typeface="Google Sans"/>
                          <a:ea typeface="Google Sans"/>
                          <a:cs typeface="Google Sans"/>
                          <a:sym typeface="Google Sans"/>
                        </a:rPr>
                        <a:t>.</a:t>
                      </a:r>
                      <a:endParaRPr sz="10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1003775">
                <a:tc>
                  <a:txBody>
                    <a:bodyPr/>
                    <a:lstStyle/>
                    <a:p>
                      <a:pPr marL="0" lvl="0" indent="0" algn="ctr" rtl="0">
                        <a:spcBef>
                          <a:spcPts val="0"/>
                        </a:spcBef>
                        <a:spcAft>
                          <a:spcPts val="0"/>
                        </a:spcAft>
                        <a:buNone/>
                      </a:pPr>
                      <a:r>
                        <a:rPr lang="en" sz="1100" b="1">
                          <a:latin typeface="Google Sans"/>
                          <a:ea typeface="Google Sans"/>
                          <a:cs typeface="Google Sans"/>
                          <a:sym typeface="Google Sans"/>
                        </a:rPr>
                        <a:t>PELUANG IMPROVISASI</a:t>
                      </a:r>
                      <a:endParaRPr sz="1100" b="1">
                        <a:latin typeface="Google Sans"/>
                        <a:ea typeface="Google Sans"/>
                        <a:cs typeface="Google Sans"/>
                        <a:sym typeface="Google Sans"/>
                      </a:endParaRPr>
                    </a:p>
                  </a:txBody>
                  <a:tcPr marL="114300" marR="91425" marT="91425" marB="91425" anchor="ctr">
                    <a:lnL w="9525" cap="flat" cmpd="sng">
                      <a:solidFill>
                        <a:srgbClr val="666666"/>
                      </a:solidFill>
                      <a:prstDash val="solid"/>
                      <a:round/>
                      <a:headEnd type="none" w="sm" len="sm"/>
                      <a:tailEnd type="none" w="sm" len="sm"/>
                    </a:lnL>
                    <a:lnR w="28575" cap="flat" cmpd="sng">
                      <a:solidFill>
                        <a:srgbClr val="666666"/>
                      </a:solidFill>
                      <a:prstDash val="solid"/>
                      <a:round/>
                      <a:headEnd type="none" w="sm" len="sm"/>
                      <a:tailEnd type="none" w="sm" len="sm"/>
                    </a:lnR>
                    <a:lnT w="2857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000" dirty="0" err="1">
                          <a:latin typeface="Google Sans"/>
                          <a:ea typeface="Google Sans"/>
                          <a:cs typeface="Google Sans"/>
                          <a:sym typeface="Google Sans"/>
                        </a:rPr>
                        <a:t>Penambahan</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aplikasi</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tambahan</a:t>
                      </a:r>
                      <a:r>
                        <a:rPr lang="en-US" sz="1000" dirty="0">
                          <a:latin typeface="Google Sans"/>
                          <a:ea typeface="Google Sans"/>
                          <a:cs typeface="Google Sans"/>
                          <a:sym typeface="Google Sans"/>
                        </a:rPr>
                        <a:t> yang </a:t>
                      </a:r>
                      <a:r>
                        <a:rPr lang="en-US" sz="1000" dirty="0" err="1">
                          <a:latin typeface="Google Sans"/>
                          <a:ea typeface="Google Sans"/>
                          <a:cs typeface="Google Sans"/>
                          <a:sym typeface="Google Sans"/>
                        </a:rPr>
                        <a:t>berfokus</a:t>
                      </a:r>
                      <a:r>
                        <a:rPr lang="en-US" sz="1000" dirty="0">
                          <a:latin typeface="Google Sans"/>
                          <a:ea typeface="Google Sans"/>
                          <a:cs typeface="Google Sans"/>
                          <a:sym typeface="Google Sans"/>
                        </a:rPr>
                        <a:t> untuk </a:t>
                      </a:r>
                      <a:r>
                        <a:rPr lang="en-US" sz="1000" dirty="0" err="1">
                          <a:latin typeface="Google Sans"/>
                          <a:ea typeface="Google Sans"/>
                          <a:cs typeface="Google Sans"/>
                          <a:sym typeface="Google Sans"/>
                        </a:rPr>
                        <a:t>pemesanan</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makanan</a:t>
                      </a:r>
                      <a:r>
                        <a:rPr lang="en-US" sz="1000" dirty="0">
                          <a:latin typeface="Google Sans"/>
                          <a:ea typeface="Google Sans"/>
                          <a:cs typeface="Google Sans"/>
                          <a:sym typeface="Google Sans"/>
                        </a:rPr>
                        <a:t> di </a:t>
                      </a:r>
                      <a:r>
                        <a:rPr lang="en-US" sz="1000" dirty="0" err="1">
                          <a:latin typeface="Google Sans"/>
                          <a:ea typeface="Google Sans"/>
                          <a:cs typeface="Google Sans"/>
                          <a:sym typeface="Google Sans"/>
                        </a:rPr>
                        <a:t>kafe</a:t>
                      </a:r>
                      <a:r>
                        <a:rPr lang="en-US" sz="1000" dirty="0">
                          <a:latin typeface="Google Sans"/>
                          <a:ea typeface="Google Sans"/>
                          <a:cs typeface="Google Sans"/>
                          <a:sym typeface="Google Sans"/>
                        </a:rPr>
                        <a:t>.</a:t>
                      </a:r>
                      <a:endParaRPr sz="1000" dirty="0">
                        <a:latin typeface="Google Sans"/>
                        <a:ea typeface="Google Sans"/>
                        <a:cs typeface="Google Sans"/>
                        <a:sym typeface="Google Sans"/>
                      </a:endParaRPr>
                    </a:p>
                  </a:txBody>
                  <a:tcPr marL="91425" marR="91425" marT="91425" marB="91425">
                    <a:lnL w="2857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Penambahan</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fitur</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pencarian</a:t>
                      </a:r>
                      <a:r>
                        <a:rPr lang="en-US" sz="1000" dirty="0">
                          <a:latin typeface="Google Sans"/>
                          <a:ea typeface="Google Sans"/>
                          <a:cs typeface="Google Sans"/>
                          <a:sym typeface="Google Sans"/>
                        </a:rPr>
                        <a:t> pada </a:t>
                      </a:r>
                      <a:r>
                        <a:rPr lang="en-US" sz="1000" dirty="0" err="1">
                          <a:latin typeface="Google Sans"/>
                          <a:ea typeface="Google Sans"/>
                          <a:cs typeface="Google Sans"/>
                          <a:sym typeface="Google Sans"/>
                        </a:rPr>
                        <a:t>bagian</a:t>
                      </a:r>
                      <a:r>
                        <a:rPr lang="en-US" sz="1000" dirty="0">
                          <a:latin typeface="Google Sans"/>
                          <a:ea typeface="Google Sans"/>
                          <a:cs typeface="Google Sans"/>
                          <a:sym typeface="Google Sans"/>
                        </a:rPr>
                        <a:t> filter.</a:t>
                      </a:r>
                      <a:endParaRPr sz="10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000" dirty="0" err="1">
                          <a:latin typeface="Google Sans"/>
                          <a:ea typeface="Google Sans"/>
                          <a:cs typeface="Google Sans"/>
                          <a:sym typeface="Google Sans"/>
                        </a:rPr>
                        <a:t>Penambahan</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fitur</a:t>
                      </a:r>
                      <a:r>
                        <a:rPr lang="en-US" sz="1000" dirty="0">
                          <a:latin typeface="Google Sans"/>
                          <a:ea typeface="Google Sans"/>
                          <a:cs typeface="Google Sans"/>
                          <a:sym typeface="Google Sans"/>
                        </a:rPr>
                        <a:t> maps </a:t>
                      </a:r>
                      <a:r>
                        <a:rPr lang="en-US" sz="1000" dirty="0" err="1">
                          <a:latin typeface="Google Sans"/>
                          <a:ea typeface="Google Sans"/>
                          <a:cs typeface="Google Sans"/>
                          <a:sym typeface="Google Sans"/>
                        </a:rPr>
                        <a:t>langsung</a:t>
                      </a:r>
                      <a:r>
                        <a:rPr lang="en-US" sz="1000" dirty="0">
                          <a:latin typeface="Google Sans"/>
                          <a:ea typeface="Google Sans"/>
                          <a:cs typeface="Google Sans"/>
                          <a:sym typeface="Google Sans"/>
                        </a:rPr>
                        <a:t> pada </a:t>
                      </a:r>
                      <a:r>
                        <a:rPr lang="en-US" sz="1000" dirty="0" err="1">
                          <a:latin typeface="Google Sans"/>
                          <a:ea typeface="Google Sans"/>
                          <a:cs typeface="Google Sans"/>
                          <a:sym typeface="Google Sans"/>
                        </a:rPr>
                        <a:t>aplikasi</a:t>
                      </a:r>
                      <a:r>
                        <a:rPr lang="en-US" sz="1000" dirty="0">
                          <a:latin typeface="Google Sans"/>
                          <a:ea typeface="Google Sans"/>
                          <a:cs typeface="Google Sans"/>
                          <a:sym typeface="Google Sans"/>
                        </a:rPr>
                        <a:t>.</a:t>
                      </a:r>
                      <a:endParaRPr sz="10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000" dirty="0" err="1">
                          <a:latin typeface="Google Sans"/>
                          <a:ea typeface="Google Sans"/>
                          <a:cs typeface="Google Sans"/>
                          <a:sym typeface="Google Sans"/>
                        </a:rPr>
                        <a:t>Penambahan</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fitur</a:t>
                      </a:r>
                      <a:r>
                        <a:rPr lang="en-US" sz="1000" dirty="0">
                          <a:latin typeface="Google Sans"/>
                          <a:ea typeface="Google Sans"/>
                          <a:cs typeface="Google Sans"/>
                          <a:sym typeface="Google Sans"/>
                        </a:rPr>
                        <a:t> review </a:t>
                      </a:r>
                      <a:r>
                        <a:rPr lang="en-US" sz="1000" dirty="0" err="1">
                          <a:latin typeface="Google Sans"/>
                          <a:ea typeface="Google Sans"/>
                          <a:cs typeface="Google Sans"/>
                          <a:sym typeface="Google Sans"/>
                        </a:rPr>
                        <a:t>dengan</a:t>
                      </a:r>
                      <a:r>
                        <a:rPr lang="en-US" sz="1000" dirty="0">
                          <a:latin typeface="Google Sans"/>
                          <a:ea typeface="Google Sans"/>
                          <a:cs typeface="Google Sans"/>
                          <a:sym typeface="Google Sans"/>
                        </a:rPr>
                        <a:t> detail seperti </a:t>
                      </a:r>
                      <a:r>
                        <a:rPr lang="en-US" sz="1000" dirty="0" err="1">
                          <a:latin typeface="Google Sans"/>
                          <a:ea typeface="Google Sans"/>
                          <a:cs typeface="Google Sans"/>
                          <a:sym typeface="Google Sans"/>
                        </a:rPr>
                        <a:t>gambar</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dll</a:t>
                      </a:r>
                      <a:r>
                        <a:rPr lang="en-US" sz="1000" dirty="0">
                          <a:latin typeface="Google Sans"/>
                          <a:ea typeface="Google Sans"/>
                          <a:cs typeface="Google Sans"/>
                          <a:sym typeface="Google Sans"/>
                        </a:rPr>
                        <a:t>.</a:t>
                      </a:r>
                      <a:endParaRPr sz="10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000" dirty="0" err="1">
                          <a:latin typeface="Google Sans"/>
                          <a:ea typeface="Google Sans"/>
                          <a:cs typeface="Google Sans"/>
                          <a:sym typeface="Google Sans"/>
                        </a:rPr>
                        <a:t>Penambahan</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fitur</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notifikasi</a:t>
                      </a:r>
                      <a:r>
                        <a:rPr lang="en-US" sz="1000" dirty="0">
                          <a:latin typeface="Google Sans"/>
                          <a:ea typeface="Google Sans"/>
                          <a:cs typeface="Google Sans"/>
                          <a:sym typeface="Google Sans"/>
                        </a:rPr>
                        <a:t> </a:t>
                      </a:r>
                      <a:r>
                        <a:rPr lang="en-US" sz="1000" dirty="0" err="1">
                          <a:latin typeface="Google Sans"/>
                          <a:ea typeface="Google Sans"/>
                          <a:cs typeface="Google Sans"/>
                          <a:sym typeface="Google Sans"/>
                        </a:rPr>
                        <a:t>dengan</a:t>
                      </a:r>
                      <a:r>
                        <a:rPr lang="en-US" sz="1000" dirty="0">
                          <a:latin typeface="Google Sans"/>
                          <a:ea typeface="Google Sans"/>
                          <a:cs typeface="Google Sans"/>
                          <a:sym typeface="Google Sans"/>
                        </a:rPr>
                        <a:t> promo yang </a:t>
                      </a:r>
                      <a:r>
                        <a:rPr lang="en-US" sz="1000" dirty="0" err="1">
                          <a:latin typeface="Google Sans"/>
                          <a:ea typeface="Google Sans"/>
                          <a:cs typeface="Google Sans"/>
                          <a:sym typeface="Google Sans"/>
                        </a:rPr>
                        <a:t>ada</a:t>
                      </a:r>
                      <a:r>
                        <a:rPr lang="en-US" sz="1000" dirty="0">
                          <a:latin typeface="Google Sans"/>
                          <a:ea typeface="Google Sans"/>
                          <a:cs typeface="Google Sans"/>
                          <a:sym typeface="Google Sans"/>
                        </a:rPr>
                        <a:t> di </a:t>
                      </a:r>
                      <a:r>
                        <a:rPr lang="en-US" sz="1000" dirty="0" err="1">
                          <a:latin typeface="Google Sans"/>
                          <a:ea typeface="Google Sans"/>
                          <a:cs typeface="Google Sans"/>
                          <a:sym typeface="Google Sans"/>
                        </a:rPr>
                        <a:t>lokasi</a:t>
                      </a:r>
                      <a:r>
                        <a:rPr lang="en-US" sz="1000" dirty="0">
                          <a:latin typeface="Google Sans"/>
                          <a:ea typeface="Google Sans"/>
                          <a:cs typeface="Google Sans"/>
                          <a:sym typeface="Google Sans"/>
                        </a:rPr>
                        <a:t>.</a:t>
                      </a:r>
                      <a:endParaRPr sz="1000" dirty="0">
                        <a:latin typeface="Google Sans"/>
                        <a:ea typeface="Google Sans"/>
                        <a:cs typeface="Google Sans"/>
                        <a:sym typeface="Google Sans"/>
                      </a:endParaRPr>
                    </a:p>
                  </a:txBody>
                  <a:tcPr marL="91425" marR="91425" marT="91425" marB="91425">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6"/>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Brainstorming dengan HMW</a:t>
            </a:r>
            <a:endParaRPr sz="2400">
              <a:solidFill>
                <a:srgbClr val="5F6368"/>
              </a:solidFill>
              <a:latin typeface="Open Sans"/>
              <a:ea typeface="Open Sans"/>
              <a:cs typeface="Open Sans"/>
              <a:sym typeface="Open Sans"/>
            </a:endParaRPr>
          </a:p>
        </p:txBody>
      </p:sp>
      <p:sp>
        <p:nvSpPr>
          <p:cNvPr id="318" name="Google Shape;318;p56"/>
          <p:cNvSpPr/>
          <p:nvPr/>
        </p:nvSpPr>
        <p:spPr>
          <a:xfrm>
            <a:off x="466725" y="1657350"/>
            <a:ext cx="7949700" cy="2678400"/>
          </a:xfrm>
          <a:prstGeom prst="rect">
            <a:avLst/>
          </a:prstGeom>
          <a:solidFill>
            <a:srgbClr val="FA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6"/>
          <p:cNvSpPr txBox="1"/>
          <p:nvPr/>
        </p:nvSpPr>
        <p:spPr>
          <a:xfrm>
            <a:off x="973350" y="1803075"/>
            <a:ext cx="72342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err="1">
                <a:solidFill>
                  <a:srgbClr val="5F6368"/>
                </a:solidFill>
                <a:latin typeface="Open Sans"/>
                <a:ea typeface="Open Sans"/>
                <a:cs typeface="Open Sans"/>
                <a:sym typeface="Open Sans"/>
              </a:rPr>
              <a:t>Menambahkan</a:t>
            </a: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fitur</a:t>
            </a:r>
            <a:r>
              <a:rPr lang="en-US" dirty="0">
                <a:solidFill>
                  <a:srgbClr val="5F6368"/>
                </a:solidFill>
                <a:latin typeface="Open Sans"/>
                <a:ea typeface="Open Sans"/>
                <a:cs typeface="Open Sans"/>
                <a:sym typeface="Open Sans"/>
              </a:rPr>
              <a:t> filter untuk </a:t>
            </a:r>
            <a:r>
              <a:rPr lang="en-US" dirty="0" err="1">
                <a:solidFill>
                  <a:srgbClr val="5F6368"/>
                </a:solidFill>
                <a:latin typeface="Open Sans"/>
                <a:ea typeface="Open Sans"/>
                <a:cs typeface="Open Sans"/>
                <a:sym typeface="Open Sans"/>
              </a:rPr>
              <a:t>pencarian</a:t>
            </a: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produk</a:t>
            </a: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kafe</a:t>
            </a:r>
            <a:r>
              <a:rPr lang="en-US" dirty="0">
                <a:solidFill>
                  <a:srgbClr val="5F6368"/>
                </a:solidFill>
                <a:latin typeface="Open Sans"/>
                <a:ea typeface="Open Sans"/>
                <a:cs typeface="Open Sans"/>
                <a:sym typeface="Open Sans"/>
              </a:rPr>
              <a:t>.</a:t>
            </a:r>
            <a:endParaRPr dirty="0">
              <a:solidFill>
                <a:srgbClr val="5F6368"/>
              </a:solidFill>
              <a:latin typeface="Open Sans"/>
              <a:ea typeface="Open Sans"/>
              <a:cs typeface="Open Sans"/>
              <a:sym typeface="Open Sans"/>
            </a:endParaRPr>
          </a:p>
        </p:txBody>
      </p:sp>
      <p:sp>
        <p:nvSpPr>
          <p:cNvPr id="320" name="Google Shape;320;p56"/>
          <p:cNvSpPr/>
          <p:nvPr/>
        </p:nvSpPr>
        <p:spPr>
          <a:xfrm>
            <a:off x="660375" y="1865773"/>
            <a:ext cx="274800" cy="2748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321" name="Google Shape;321;p56"/>
          <p:cNvSpPr txBox="1"/>
          <p:nvPr/>
        </p:nvSpPr>
        <p:spPr>
          <a:xfrm>
            <a:off x="973350" y="2432900"/>
            <a:ext cx="73548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err="1">
                <a:solidFill>
                  <a:srgbClr val="5F6368"/>
                </a:solidFill>
                <a:latin typeface="Open Sans"/>
                <a:ea typeface="Open Sans"/>
                <a:cs typeface="Open Sans"/>
                <a:sym typeface="Open Sans"/>
              </a:rPr>
              <a:t>Menambahkan</a:t>
            </a:r>
            <a:r>
              <a:rPr lang="en-US" dirty="0">
                <a:solidFill>
                  <a:srgbClr val="5F6368"/>
                </a:solidFill>
                <a:latin typeface="Open Sans"/>
                <a:ea typeface="Open Sans"/>
                <a:cs typeface="Open Sans"/>
                <a:sym typeface="Open Sans"/>
              </a:rPr>
              <a:t> maps untuk </a:t>
            </a:r>
            <a:r>
              <a:rPr lang="en-US" dirty="0" err="1">
                <a:solidFill>
                  <a:srgbClr val="5F6368"/>
                </a:solidFill>
                <a:latin typeface="Open Sans"/>
                <a:ea typeface="Open Sans"/>
                <a:cs typeface="Open Sans"/>
                <a:sym typeface="Open Sans"/>
              </a:rPr>
              <a:t>rute</a:t>
            </a: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tujuan</a:t>
            </a: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kafe</a:t>
            </a:r>
            <a:r>
              <a:rPr lang="en-US" dirty="0">
                <a:solidFill>
                  <a:srgbClr val="5F6368"/>
                </a:solidFill>
                <a:latin typeface="Open Sans"/>
                <a:ea typeface="Open Sans"/>
                <a:cs typeface="Open Sans"/>
                <a:sym typeface="Open Sans"/>
              </a:rPr>
              <a:t> yang </a:t>
            </a:r>
            <a:r>
              <a:rPr lang="en-US" dirty="0" err="1">
                <a:solidFill>
                  <a:srgbClr val="5F6368"/>
                </a:solidFill>
                <a:latin typeface="Open Sans"/>
                <a:ea typeface="Open Sans"/>
                <a:cs typeface="Open Sans"/>
                <a:sym typeface="Open Sans"/>
              </a:rPr>
              <a:t>dicari</a:t>
            </a:r>
            <a:r>
              <a:rPr lang="en-US" dirty="0">
                <a:solidFill>
                  <a:srgbClr val="5F6368"/>
                </a:solidFill>
                <a:latin typeface="Open Sans"/>
                <a:ea typeface="Open Sans"/>
                <a:cs typeface="Open Sans"/>
                <a:sym typeface="Open Sans"/>
              </a:rPr>
              <a:t>.</a:t>
            </a:r>
            <a:endParaRPr dirty="0">
              <a:solidFill>
                <a:srgbClr val="5F6368"/>
              </a:solidFill>
              <a:latin typeface="Open Sans"/>
              <a:ea typeface="Open Sans"/>
              <a:cs typeface="Open Sans"/>
              <a:sym typeface="Open Sans"/>
            </a:endParaRPr>
          </a:p>
        </p:txBody>
      </p:sp>
      <p:sp>
        <p:nvSpPr>
          <p:cNvPr id="322" name="Google Shape;322;p56"/>
          <p:cNvSpPr/>
          <p:nvPr/>
        </p:nvSpPr>
        <p:spPr>
          <a:xfrm>
            <a:off x="660375" y="2495598"/>
            <a:ext cx="274800" cy="2748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323" name="Google Shape;323;p56"/>
          <p:cNvSpPr txBox="1"/>
          <p:nvPr/>
        </p:nvSpPr>
        <p:spPr>
          <a:xfrm>
            <a:off x="926215" y="3062725"/>
            <a:ext cx="72813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Menambahkan</a:t>
            </a: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notifikasi</a:t>
            </a:r>
            <a:r>
              <a:rPr lang="en-US" dirty="0">
                <a:solidFill>
                  <a:srgbClr val="5F6368"/>
                </a:solidFill>
                <a:latin typeface="Open Sans"/>
                <a:ea typeface="Open Sans"/>
                <a:cs typeface="Open Sans"/>
                <a:sym typeface="Open Sans"/>
              </a:rPr>
              <a:t> promo untuk </a:t>
            </a:r>
            <a:r>
              <a:rPr lang="en-US" dirty="0" err="1">
                <a:solidFill>
                  <a:srgbClr val="5F6368"/>
                </a:solidFill>
                <a:latin typeface="Open Sans"/>
                <a:ea typeface="Open Sans"/>
                <a:cs typeface="Open Sans"/>
                <a:sym typeface="Open Sans"/>
              </a:rPr>
              <a:t>mempermudah</a:t>
            </a: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informasi</a:t>
            </a:r>
            <a:r>
              <a:rPr lang="en-US" dirty="0">
                <a:solidFill>
                  <a:srgbClr val="5F6368"/>
                </a:solidFill>
                <a:latin typeface="Open Sans"/>
                <a:ea typeface="Open Sans"/>
                <a:cs typeface="Open Sans"/>
                <a:sym typeface="Open Sans"/>
              </a:rPr>
              <a:t> </a:t>
            </a:r>
            <a:r>
              <a:rPr lang="en-US" dirty="0" err="1">
                <a:solidFill>
                  <a:srgbClr val="5F6368"/>
                </a:solidFill>
                <a:latin typeface="Open Sans"/>
                <a:ea typeface="Open Sans"/>
                <a:cs typeface="Open Sans"/>
                <a:sym typeface="Open Sans"/>
              </a:rPr>
              <a:t>pengguna</a:t>
            </a:r>
            <a:r>
              <a:rPr lang="en-US" dirty="0">
                <a:solidFill>
                  <a:srgbClr val="5F6368"/>
                </a:solidFill>
                <a:latin typeface="Open Sans"/>
                <a:ea typeface="Open Sans"/>
                <a:cs typeface="Open Sans"/>
                <a:sym typeface="Open Sans"/>
              </a:rPr>
              <a:t>.</a:t>
            </a:r>
            <a:endParaRPr dirty="0">
              <a:solidFill>
                <a:srgbClr val="5F6368"/>
              </a:solidFill>
              <a:latin typeface="Open Sans"/>
              <a:ea typeface="Open Sans"/>
              <a:cs typeface="Open Sans"/>
              <a:sym typeface="Open Sans"/>
            </a:endParaRPr>
          </a:p>
        </p:txBody>
      </p:sp>
      <p:sp>
        <p:nvSpPr>
          <p:cNvPr id="324" name="Google Shape;324;p56"/>
          <p:cNvSpPr/>
          <p:nvPr/>
        </p:nvSpPr>
        <p:spPr>
          <a:xfrm>
            <a:off x="660363" y="3125423"/>
            <a:ext cx="274800" cy="2748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325" name="Google Shape;325;p56"/>
          <p:cNvSpPr txBox="1"/>
          <p:nvPr/>
        </p:nvSpPr>
        <p:spPr>
          <a:xfrm>
            <a:off x="532875" y="1050575"/>
            <a:ext cx="7873500" cy="4617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1800">
                <a:solidFill>
                  <a:srgbClr val="5F6368"/>
                </a:solidFill>
                <a:latin typeface="Open Sans"/>
                <a:ea typeface="Open Sans"/>
                <a:cs typeface="Open Sans"/>
                <a:sym typeface="Open Sans"/>
              </a:rPr>
              <a:t>Tuliskan HMW Anda di sini.</a:t>
            </a:r>
            <a:endParaRPr>
              <a:solidFill>
                <a:srgbClr val="5F6368"/>
              </a:solidFill>
              <a:latin typeface="Open Sans"/>
              <a:ea typeface="Open Sans"/>
              <a:cs typeface="Open Sans"/>
              <a:sym typeface="Open Sans"/>
            </a:endParaRPr>
          </a:p>
        </p:txBody>
      </p:sp>
      <p:sp>
        <p:nvSpPr>
          <p:cNvPr id="326" name="Google Shape;326;p56"/>
          <p:cNvSpPr txBox="1"/>
          <p:nvPr/>
        </p:nvSpPr>
        <p:spPr>
          <a:xfrm>
            <a:off x="926215" y="3672325"/>
            <a:ext cx="72813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 -</a:t>
            </a:r>
            <a:endParaRPr dirty="0">
              <a:solidFill>
                <a:srgbClr val="5F6368"/>
              </a:solidFill>
              <a:latin typeface="Open Sans"/>
              <a:ea typeface="Open Sans"/>
              <a:cs typeface="Open Sans"/>
              <a:sym typeface="Open Sans"/>
            </a:endParaRPr>
          </a:p>
        </p:txBody>
      </p:sp>
      <p:sp>
        <p:nvSpPr>
          <p:cNvPr id="327" name="Google Shape;327;p56"/>
          <p:cNvSpPr/>
          <p:nvPr/>
        </p:nvSpPr>
        <p:spPr>
          <a:xfrm>
            <a:off x="660363" y="3735023"/>
            <a:ext cx="274800" cy="2748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4</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Competitive Audit (Opsional)</a:t>
            </a:r>
            <a:endParaRPr sz="2400">
              <a:solidFill>
                <a:srgbClr val="5F6368"/>
              </a:solidFill>
              <a:latin typeface="Open Sans"/>
              <a:ea typeface="Open Sans"/>
              <a:cs typeface="Open Sans"/>
              <a:sym typeface="Open Sans"/>
            </a:endParaRPr>
          </a:p>
        </p:txBody>
      </p:sp>
      <p:sp>
        <p:nvSpPr>
          <p:cNvPr id="333" name="Google Shape;333;p57"/>
          <p:cNvSpPr/>
          <p:nvPr/>
        </p:nvSpPr>
        <p:spPr>
          <a:xfrm>
            <a:off x="466725" y="2084550"/>
            <a:ext cx="7949700" cy="2022600"/>
          </a:xfrm>
          <a:prstGeom prst="rect">
            <a:avLst/>
          </a:prstGeom>
          <a:solidFill>
            <a:srgbClr val="FA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7"/>
          <p:cNvSpPr/>
          <p:nvPr/>
        </p:nvSpPr>
        <p:spPr>
          <a:xfrm>
            <a:off x="660375" y="2322973"/>
            <a:ext cx="274800" cy="2748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337" name="Google Shape;337;p57"/>
          <p:cNvSpPr/>
          <p:nvPr/>
        </p:nvSpPr>
        <p:spPr>
          <a:xfrm>
            <a:off x="660375" y="2952798"/>
            <a:ext cx="274800" cy="2748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339" name="Google Shape;339;p57"/>
          <p:cNvSpPr/>
          <p:nvPr/>
        </p:nvSpPr>
        <p:spPr>
          <a:xfrm>
            <a:off x="660363" y="3582623"/>
            <a:ext cx="274800" cy="2748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340" name="Google Shape;340;p57"/>
          <p:cNvSpPr txBox="1"/>
          <p:nvPr/>
        </p:nvSpPr>
        <p:spPr>
          <a:xfrm>
            <a:off x="532875" y="1050575"/>
            <a:ext cx="7873500" cy="6480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Tuliskan siapa saja kompetitor dari produk Anda beserta link ke data Competitive Audit yang lengkap kemudian identifikasi insight apa yang bisa diambil.</a:t>
            </a:r>
            <a:endParaRPr>
              <a:solidFill>
                <a:srgbClr val="5F6368"/>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9E0B"/>
        </a:solidFill>
        <a:effectLst/>
      </p:bgPr>
    </p:bg>
    <p:spTree>
      <p:nvGrpSpPr>
        <p:cNvPr id="1" name="Shape 344"/>
        <p:cNvGrpSpPr/>
        <p:nvPr/>
      </p:nvGrpSpPr>
      <p:grpSpPr>
        <a:xfrm>
          <a:off x="0" y="0"/>
          <a:ext cx="0" cy="0"/>
          <a:chOff x="0" y="0"/>
          <a:chExt cx="0" cy="0"/>
        </a:xfrm>
      </p:grpSpPr>
      <p:sp>
        <p:nvSpPr>
          <p:cNvPr id="345" name="Google Shape;345;p58"/>
          <p:cNvSpPr txBox="1"/>
          <p:nvPr/>
        </p:nvSpPr>
        <p:spPr>
          <a:xfrm>
            <a:off x="3721275" y="2048400"/>
            <a:ext cx="63021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Goal Statement</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Flow</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p:txBody>
      </p:sp>
      <p:sp>
        <p:nvSpPr>
          <p:cNvPr id="346" name="Google Shape;346;p58"/>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47" name="Google Shape;347;p58"/>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9"/>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Let’s connect!</a:t>
            </a:r>
            <a:endParaRPr sz="2400" dirty="0">
              <a:solidFill>
                <a:srgbClr val="5F6368"/>
              </a:solidFill>
              <a:latin typeface="Open Sans"/>
              <a:ea typeface="Open Sans"/>
              <a:cs typeface="Open Sans"/>
              <a:sym typeface="Open Sans"/>
            </a:endParaRPr>
          </a:p>
        </p:txBody>
      </p:sp>
      <p:sp>
        <p:nvSpPr>
          <p:cNvPr id="545" name="Google Shape;545;p79"/>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9"/>
          <p:cNvSpPr txBox="1"/>
          <p:nvPr/>
        </p:nvSpPr>
        <p:spPr>
          <a:xfrm>
            <a:off x="919075" y="2461800"/>
            <a:ext cx="7136100" cy="768642"/>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100" dirty="0">
                <a:solidFill>
                  <a:srgbClr val="5F6368"/>
                </a:solidFill>
                <a:latin typeface="Open Sans"/>
                <a:ea typeface="Open Sans"/>
                <a:cs typeface="Open Sans"/>
                <a:sym typeface="Open Sans"/>
              </a:rPr>
              <a:t>Hi teman teman, project ini saya buat dengan inspirasi dan masalah yang ada di sekitar anak muda zaman sekarang. Mungkin teman teman memiliki ide terkait ini. Dan teman teman bisa join dan kolaborasi project ini denganku. See you in next project soon, kawan....</a:t>
            </a:r>
            <a:r>
              <a:rPr lang="en" sz="1100" dirty="0">
                <a:solidFill>
                  <a:schemeClr val="dk1"/>
                </a:solidFill>
                <a:latin typeface="Open Sans"/>
                <a:ea typeface="Open Sans"/>
                <a:cs typeface="Open Sans"/>
                <a:sym typeface="Open Sans"/>
              </a:rPr>
              <a:t>​</a:t>
            </a:r>
            <a:endParaRPr sz="1200" b="1" dirty="0">
              <a:solidFill>
                <a:srgbClr val="1967D2"/>
              </a:solidFill>
              <a:latin typeface="Open Sans"/>
              <a:ea typeface="Open Sans"/>
              <a:cs typeface="Open Sans"/>
              <a:sym typeface="Open Sans"/>
            </a:endParaRPr>
          </a:p>
        </p:txBody>
      </p:sp>
      <p:sp>
        <p:nvSpPr>
          <p:cNvPr id="547" name="Google Shape;547;p79"/>
          <p:cNvSpPr/>
          <p:nvPr/>
        </p:nvSpPr>
        <p:spPr>
          <a:xfrm>
            <a:off x="4230475" y="1602212"/>
            <a:ext cx="513300" cy="513300"/>
          </a:xfrm>
          <a:prstGeom prst="ellipse">
            <a:avLst/>
          </a:prstGeom>
          <a:solidFill>
            <a:srgbClr val="11C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9"/>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D3E50"/>
        </a:solidFill>
        <a:effectLst/>
      </p:bgPr>
    </p:bg>
    <p:spTree>
      <p:nvGrpSpPr>
        <p:cNvPr id="1" name="Shape 552"/>
        <p:cNvGrpSpPr/>
        <p:nvPr/>
      </p:nvGrpSpPr>
      <p:grpSpPr>
        <a:xfrm>
          <a:off x="0" y="0"/>
          <a:ext cx="0" cy="0"/>
          <a:chOff x="0" y="0"/>
          <a:chExt cx="0" cy="0"/>
        </a:xfrm>
      </p:grpSpPr>
      <p:sp>
        <p:nvSpPr>
          <p:cNvPr id="553" name="Google Shape;553;p80"/>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Terima Kasih!</a:t>
            </a:r>
            <a:endParaRPr sz="36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43"/>
          <p:cNvSpPr txBox="1"/>
          <p:nvPr/>
        </p:nvSpPr>
        <p:spPr>
          <a:xfrm>
            <a:off x="1231075" y="1604200"/>
            <a:ext cx="4086000" cy="1185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2D3E50"/>
                </a:solidFill>
                <a:latin typeface="Open Sans SemiBold"/>
                <a:ea typeface="Open Sans SemiBold"/>
                <a:cs typeface="Open Sans SemiBold"/>
                <a:sym typeface="Open Sans SemiBold"/>
              </a:rPr>
              <a:t>Penjelasan Produk: </a:t>
            </a:r>
            <a:endParaRPr>
              <a:solidFill>
                <a:srgbClr val="2D3E50"/>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100">
                <a:solidFill>
                  <a:srgbClr val="5F6368"/>
                </a:solidFill>
                <a:latin typeface="Open Sans"/>
                <a:ea typeface="Open Sans"/>
                <a:cs typeface="Open Sans"/>
                <a:sym typeface="Open Sans"/>
              </a:rPr>
              <a:t>Aplikasi yang memiliki fungsi untuk melakukan pencarian kafe di sekitar tempat pembeli dan juga untuk mencari rekomendasi kafe yang sesuai dengan yang di cari pembeli</a:t>
            </a:r>
            <a:r>
              <a:rPr lang="en" sz="1100">
                <a:solidFill>
                  <a:schemeClr val="dk1"/>
                </a:solidFill>
                <a:latin typeface="Open Sans"/>
                <a:ea typeface="Open Sans"/>
                <a:cs typeface="Open Sans"/>
                <a:sym typeface="Open Sans"/>
              </a:rPr>
              <a:t>​</a:t>
            </a:r>
            <a:endParaRPr sz="1200" b="1">
              <a:solidFill>
                <a:srgbClr val="1967D2"/>
              </a:solidFill>
              <a:latin typeface="Open Sans"/>
              <a:ea typeface="Open Sans"/>
              <a:cs typeface="Open Sans"/>
              <a:sym typeface="Open Sans"/>
            </a:endParaRPr>
          </a:p>
        </p:txBody>
      </p:sp>
      <p:sp>
        <p:nvSpPr>
          <p:cNvPr id="164" name="Google Shape;164;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Ringkasan Project </a:t>
            </a:r>
            <a:endParaRPr sz="2400">
              <a:solidFill>
                <a:srgbClr val="5F6368"/>
              </a:solidFill>
              <a:latin typeface="Open Sans"/>
              <a:ea typeface="Open Sans"/>
              <a:cs typeface="Open Sans"/>
              <a:sym typeface="Open Sans"/>
            </a:endParaRPr>
          </a:p>
        </p:txBody>
      </p:sp>
      <p:sp>
        <p:nvSpPr>
          <p:cNvPr id="165" name="Google Shape;165;p43"/>
          <p:cNvSpPr/>
          <p:nvPr/>
        </p:nvSpPr>
        <p:spPr>
          <a:xfrm>
            <a:off x="517675" y="1604200"/>
            <a:ext cx="513300" cy="513300"/>
          </a:xfrm>
          <a:prstGeom prst="ellipse">
            <a:avLst/>
          </a:prstGeom>
          <a:solidFill>
            <a:srgbClr val="2D3E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3"/>
          <p:cNvSpPr txBox="1"/>
          <p:nvPr/>
        </p:nvSpPr>
        <p:spPr>
          <a:xfrm>
            <a:off x="1231075" y="3172985"/>
            <a:ext cx="3446100" cy="692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2D3E50"/>
                </a:solidFill>
                <a:latin typeface="Open Sans SemiBold"/>
                <a:ea typeface="Open Sans SemiBold"/>
                <a:cs typeface="Open Sans SemiBold"/>
                <a:sym typeface="Open Sans SemiBold"/>
              </a:rPr>
              <a:t>Durasi project:</a:t>
            </a:r>
            <a:endParaRPr>
              <a:solidFill>
                <a:srgbClr val="2D3E50"/>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a:t>
            </a:r>
            <a:endParaRPr sz="1200">
              <a:solidFill>
                <a:srgbClr val="5F6368"/>
              </a:solidFill>
              <a:latin typeface="Open Sans"/>
              <a:ea typeface="Open Sans"/>
              <a:cs typeface="Open Sans"/>
              <a:sym typeface="Open Sans"/>
            </a:endParaRPr>
          </a:p>
        </p:txBody>
      </p:sp>
      <p:sp>
        <p:nvSpPr>
          <p:cNvPr id="167" name="Google Shape;167;p43"/>
          <p:cNvSpPr/>
          <p:nvPr/>
        </p:nvSpPr>
        <p:spPr>
          <a:xfrm>
            <a:off x="517675" y="3172985"/>
            <a:ext cx="513300" cy="513300"/>
          </a:xfrm>
          <a:prstGeom prst="ellipse">
            <a:avLst/>
          </a:prstGeom>
          <a:solidFill>
            <a:srgbClr val="2D3E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3"/>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9" name="Google Shape;169;p43"/>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4"/>
          <p:cNvSpPr txBox="1"/>
          <p:nvPr/>
        </p:nvSpPr>
        <p:spPr>
          <a:xfrm>
            <a:off x="517675" y="2237975"/>
            <a:ext cx="3446100" cy="9312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2D3E50"/>
                </a:solidFill>
                <a:latin typeface="Open Sans SemiBold"/>
                <a:ea typeface="Open Sans SemiBold"/>
                <a:cs typeface="Open Sans SemiBold"/>
                <a:sym typeface="Open Sans SemiBold"/>
              </a:rPr>
              <a:t>Masalah: </a:t>
            </a:r>
            <a:endParaRPr>
              <a:solidFill>
                <a:srgbClr val="2D3E50"/>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100">
                <a:solidFill>
                  <a:srgbClr val="5F6368"/>
                </a:solidFill>
                <a:latin typeface="Open Sans"/>
                <a:ea typeface="Open Sans"/>
                <a:cs typeface="Open Sans"/>
                <a:sym typeface="Open Sans"/>
              </a:rPr>
              <a:t>Terkendalanya pembeli dalam mencari tempat kafe terdekat dan rekomendasi yang kurang detail.</a:t>
            </a:r>
            <a:endParaRPr sz="1200" b="1">
              <a:solidFill>
                <a:srgbClr val="4285F4"/>
              </a:solidFill>
              <a:latin typeface="Open Sans"/>
              <a:ea typeface="Open Sans"/>
              <a:cs typeface="Open Sans"/>
              <a:sym typeface="Open Sans"/>
            </a:endParaRPr>
          </a:p>
        </p:txBody>
      </p:sp>
      <p:sp>
        <p:nvSpPr>
          <p:cNvPr id="176" name="Google Shape;176;p44"/>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Ringkasan Project </a:t>
            </a:r>
            <a:endParaRPr sz="2400">
              <a:solidFill>
                <a:srgbClr val="5F6368"/>
              </a:solidFill>
              <a:latin typeface="Open Sans"/>
              <a:ea typeface="Open Sans"/>
              <a:cs typeface="Open Sans"/>
              <a:sym typeface="Open Sans"/>
            </a:endParaRPr>
          </a:p>
        </p:txBody>
      </p:sp>
      <p:sp>
        <p:nvSpPr>
          <p:cNvPr id="177" name="Google Shape;177;p44"/>
          <p:cNvSpPr/>
          <p:nvPr/>
        </p:nvSpPr>
        <p:spPr>
          <a:xfrm>
            <a:off x="517675" y="1534000"/>
            <a:ext cx="513300" cy="513300"/>
          </a:xfrm>
          <a:prstGeom prst="ellipse">
            <a:avLst/>
          </a:prstGeom>
          <a:solidFill>
            <a:srgbClr val="2D3E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4"/>
          <p:cNvSpPr txBox="1"/>
          <p:nvPr/>
        </p:nvSpPr>
        <p:spPr>
          <a:xfrm>
            <a:off x="4572000" y="2237975"/>
            <a:ext cx="3446100" cy="1185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2D3E50"/>
                </a:solidFill>
                <a:latin typeface="Open Sans SemiBold"/>
                <a:ea typeface="Open Sans SemiBold"/>
                <a:cs typeface="Open Sans SemiBold"/>
                <a:sym typeface="Open Sans SemiBold"/>
              </a:rPr>
              <a:t>Tujuan: </a:t>
            </a:r>
            <a:endParaRPr>
              <a:solidFill>
                <a:srgbClr val="2D3E50"/>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100">
                <a:solidFill>
                  <a:srgbClr val="5F6368"/>
                </a:solidFill>
              </a:rPr>
              <a:t>Pencarian kafe yang ada di sekitar pengguna dengan lokasi yang tepat dan rekomendasi yang benar sesuai masukan rating dari pengunjung di kafetujuan.</a:t>
            </a:r>
            <a:r>
              <a:rPr lang="en" sz="1100">
                <a:solidFill>
                  <a:schemeClr val="dk1"/>
                </a:solidFill>
              </a:rPr>
              <a:t>​</a:t>
            </a:r>
            <a:endParaRPr sz="1200">
              <a:solidFill>
                <a:srgbClr val="5F6368"/>
              </a:solidFill>
              <a:latin typeface="Open Sans"/>
              <a:ea typeface="Open Sans"/>
              <a:cs typeface="Open Sans"/>
              <a:sym typeface="Open Sans"/>
            </a:endParaRPr>
          </a:p>
        </p:txBody>
      </p:sp>
      <p:sp>
        <p:nvSpPr>
          <p:cNvPr id="179" name="Google Shape;179;p44"/>
          <p:cNvSpPr/>
          <p:nvPr/>
        </p:nvSpPr>
        <p:spPr>
          <a:xfrm>
            <a:off x="4572000" y="1534000"/>
            <a:ext cx="513300" cy="513300"/>
          </a:xfrm>
          <a:prstGeom prst="ellipse">
            <a:avLst/>
          </a:prstGeom>
          <a:solidFill>
            <a:srgbClr val="2D3E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4"/>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4"/>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5"/>
          <p:cNvSpPr txBox="1"/>
          <p:nvPr/>
        </p:nvSpPr>
        <p:spPr>
          <a:xfrm>
            <a:off x="517675" y="2237975"/>
            <a:ext cx="3446100" cy="6771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2D3E50"/>
                </a:solidFill>
                <a:latin typeface="Open Sans SemiBold"/>
                <a:ea typeface="Open Sans SemiBold"/>
                <a:cs typeface="Open Sans SemiBold"/>
                <a:sym typeface="Open Sans SemiBold"/>
              </a:rPr>
              <a:t>Posisi: </a:t>
            </a:r>
            <a:endParaRPr>
              <a:solidFill>
                <a:srgbClr val="2D3E50"/>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100">
                <a:solidFill>
                  <a:srgbClr val="5F6368"/>
                </a:solidFill>
                <a:latin typeface="Open Sans"/>
                <a:ea typeface="Open Sans"/>
                <a:cs typeface="Open Sans"/>
                <a:sym typeface="Open Sans"/>
              </a:rPr>
              <a:t>UX Designer dan UX Research.</a:t>
            </a:r>
            <a:endParaRPr sz="1200" b="1">
              <a:solidFill>
                <a:srgbClr val="4285F4"/>
              </a:solidFill>
              <a:latin typeface="Open Sans"/>
              <a:ea typeface="Open Sans"/>
              <a:cs typeface="Open Sans"/>
              <a:sym typeface="Open Sans"/>
            </a:endParaRPr>
          </a:p>
        </p:txBody>
      </p:sp>
      <p:sp>
        <p:nvSpPr>
          <p:cNvPr id="187" name="Google Shape;187;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Ringkasan Project </a:t>
            </a:r>
            <a:endParaRPr sz="2400">
              <a:solidFill>
                <a:srgbClr val="5F6368"/>
              </a:solidFill>
              <a:latin typeface="Open Sans"/>
              <a:ea typeface="Open Sans"/>
              <a:cs typeface="Open Sans"/>
              <a:sym typeface="Open Sans"/>
            </a:endParaRPr>
          </a:p>
        </p:txBody>
      </p:sp>
      <p:sp>
        <p:nvSpPr>
          <p:cNvPr id="188" name="Google Shape;188;p45"/>
          <p:cNvSpPr/>
          <p:nvPr/>
        </p:nvSpPr>
        <p:spPr>
          <a:xfrm>
            <a:off x="517675" y="1534000"/>
            <a:ext cx="513300" cy="513300"/>
          </a:xfrm>
          <a:prstGeom prst="ellipse">
            <a:avLst/>
          </a:prstGeom>
          <a:solidFill>
            <a:srgbClr val="2D3E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D3E50"/>
              </a:solidFill>
            </a:endParaRPr>
          </a:p>
        </p:txBody>
      </p:sp>
      <p:sp>
        <p:nvSpPr>
          <p:cNvPr id="189" name="Google Shape;189;p45"/>
          <p:cNvSpPr txBox="1"/>
          <p:nvPr/>
        </p:nvSpPr>
        <p:spPr>
          <a:xfrm>
            <a:off x="4572000" y="2237975"/>
            <a:ext cx="3446100" cy="16662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2D3E50"/>
                </a:solidFill>
                <a:latin typeface="Open Sans SemiBold"/>
                <a:ea typeface="Open Sans SemiBold"/>
                <a:cs typeface="Open Sans SemiBold"/>
                <a:sym typeface="Open Sans SemiBold"/>
              </a:rPr>
              <a:t>Tanggung Jawab: </a:t>
            </a:r>
            <a:endParaRPr>
              <a:solidFill>
                <a:srgbClr val="2D3E50"/>
              </a:solidFill>
              <a:latin typeface="Open Sans SemiBold"/>
              <a:ea typeface="Open Sans SemiBold"/>
              <a:cs typeface="Open Sans SemiBold"/>
              <a:sym typeface="Open Sans SemiBold"/>
            </a:endParaRPr>
          </a:p>
          <a:p>
            <a:pPr marL="0" lvl="0" indent="0" algn="l" rtl="0">
              <a:lnSpc>
                <a:spcPct val="115000"/>
              </a:lnSpc>
              <a:spcBef>
                <a:spcPts val="0"/>
              </a:spcBef>
              <a:spcAft>
                <a:spcPts val="0"/>
              </a:spcAft>
              <a:buClr>
                <a:schemeClr val="dk1"/>
              </a:buClr>
              <a:buSzPts val="1100"/>
              <a:buFont typeface="Arial"/>
              <a:buNone/>
            </a:pPr>
            <a:r>
              <a:rPr lang="en" sz="1100">
                <a:solidFill>
                  <a:srgbClr val="5F6368"/>
                </a:solidFill>
                <a:latin typeface="Open Sans"/>
                <a:ea typeface="Open Sans"/>
                <a:cs typeface="Open Sans"/>
                <a:sym typeface="Open Sans"/>
              </a:rPr>
              <a:t>- Membuat prototype.</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100">
                <a:solidFill>
                  <a:srgbClr val="5F6368"/>
                </a:solidFill>
              </a:rPr>
              <a:t>- Membuat Wireframe.</a:t>
            </a:r>
            <a:r>
              <a:rPr lang="en" sz="1100">
                <a:solidFill>
                  <a:schemeClr val="dk1"/>
                </a:solidFill>
              </a:rPr>
              <a:t>​</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rgbClr val="5F6368"/>
                </a:solidFill>
              </a:rPr>
              <a:t>- Copywriting aplikasi secara efektif.</a:t>
            </a:r>
            <a:r>
              <a:rPr lang="en" sz="1100">
                <a:solidFill>
                  <a:schemeClr val="dk1"/>
                </a:solidFill>
              </a:rPr>
              <a:t>​</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rgbClr val="5F6368"/>
                </a:solidFill>
                <a:latin typeface="Open Sans"/>
                <a:ea typeface="Open Sans"/>
                <a:cs typeface="Open Sans"/>
                <a:sym typeface="Open Sans"/>
              </a:rPr>
              <a:t>- Riset pengalaman dan masalah audiens.</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100">
                <a:solidFill>
                  <a:srgbClr val="5F6368"/>
                </a:solidFill>
                <a:latin typeface="Open Sans"/>
                <a:ea typeface="Open Sans"/>
                <a:cs typeface="Open Sans"/>
                <a:sym typeface="Open Sans"/>
              </a:rPr>
              <a:t>- Dokumentasi alur produk.</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marL="0" lvl="0" indent="0" algn="l" rtl="0">
              <a:lnSpc>
                <a:spcPct val="150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190" name="Google Shape;190;p45"/>
          <p:cNvSpPr/>
          <p:nvPr/>
        </p:nvSpPr>
        <p:spPr>
          <a:xfrm>
            <a:off x="4572000" y="1534000"/>
            <a:ext cx="513300" cy="513300"/>
          </a:xfrm>
          <a:prstGeom prst="ellipse">
            <a:avLst/>
          </a:prstGeom>
          <a:solidFill>
            <a:srgbClr val="2D3E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D3E50"/>
              </a:solidFill>
            </a:endParaRPr>
          </a:p>
        </p:txBody>
      </p:sp>
      <p:sp>
        <p:nvSpPr>
          <p:cNvPr id="191" name="Google Shape;191;p45"/>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92" name="Google Shape;192;p45"/>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3F5E"/>
        </a:solidFill>
        <a:effectLst/>
      </p:bgPr>
    </p:bg>
    <p:spTree>
      <p:nvGrpSpPr>
        <p:cNvPr id="1" name="Shape 196"/>
        <p:cNvGrpSpPr/>
        <p:nvPr/>
      </p:nvGrpSpPr>
      <p:grpSpPr>
        <a:xfrm>
          <a:off x="0" y="0"/>
          <a:ext cx="0" cy="0"/>
          <a:chOff x="0" y="0"/>
          <a:chExt cx="0" cy="0"/>
        </a:xfrm>
      </p:grpSpPr>
      <p:sp>
        <p:nvSpPr>
          <p:cNvPr id="197" name="Google Shape;197;p46"/>
          <p:cNvSpPr txBox="1"/>
          <p:nvPr/>
        </p:nvSpPr>
        <p:spPr>
          <a:xfrm>
            <a:off x="-460025" y="2082300"/>
            <a:ext cx="3704400" cy="1403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Empathize, </a:t>
            </a:r>
            <a:br>
              <a:rPr lang="en" sz="2400">
                <a:solidFill>
                  <a:srgbClr val="FFFFFF"/>
                </a:solidFill>
                <a:latin typeface="Open Sans"/>
                <a:ea typeface="Open Sans"/>
                <a:cs typeface="Open Sans"/>
                <a:sym typeface="Open Sans"/>
              </a:rPr>
            </a:br>
            <a:r>
              <a:rPr lang="en" sz="2400">
                <a:solidFill>
                  <a:srgbClr val="FFFFFF"/>
                </a:solidFill>
                <a:latin typeface="Open Sans"/>
                <a:ea typeface="Open Sans"/>
                <a:cs typeface="Open Sans"/>
                <a:sym typeface="Open Sans"/>
              </a:rPr>
              <a:t>Define, </a:t>
            </a:r>
            <a:br>
              <a:rPr lang="en" sz="2400">
                <a:solidFill>
                  <a:srgbClr val="FFFFFF"/>
                </a:solidFill>
                <a:latin typeface="Open Sans"/>
                <a:ea typeface="Open Sans"/>
                <a:cs typeface="Open Sans"/>
                <a:sym typeface="Open Sans"/>
              </a:rPr>
            </a:br>
            <a:r>
              <a:rPr lang="en" sz="2400">
                <a:solidFill>
                  <a:srgbClr val="FFFFFF"/>
                </a:solidFill>
                <a:latin typeface="Open Sans"/>
                <a:ea typeface="Open Sans"/>
                <a:cs typeface="Open Sans"/>
                <a:sym typeface="Open Sans"/>
              </a:rPr>
              <a:t>&amp; Ideate</a:t>
            </a:r>
            <a:endParaRPr sz="2400">
              <a:solidFill>
                <a:srgbClr val="FFFFFF"/>
              </a:solidFill>
              <a:latin typeface="Open Sans"/>
              <a:ea typeface="Open Sans"/>
              <a:cs typeface="Open Sans"/>
              <a:sym typeface="Open Sans"/>
            </a:endParaRPr>
          </a:p>
        </p:txBody>
      </p:sp>
      <p:sp>
        <p:nvSpPr>
          <p:cNvPr id="198" name="Google Shape;198;p46"/>
          <p:cNvSpPr txBox="1"/>
          <p:nvPr/>
        </p:nvSpPr>
        <p:spPr>
          <a:xfrm>
            <a:off x="3712425" y="1886850"/>
            <a:ext cx="3946500" cy="16932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persona</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Brainstorming</a:t>
            </a:r>
            <a:endParaRPr>
              <a:solidFill>
                <a:srgbClr val="FFFFFF"/>
              </a:solidFill>
              <a:latin typeface="Open Sans"/>
              <a:ea typeface="Open Sans"/>
              <a:cs typeface="Open Sans"/>
              <a:sym typeface="Open Sans"/>
            </a:endParaRPr>
          </a:p>
        </p:txBody>
      </p:sp>
      <p:cxnSp>
        <p:nvCxnSpPr>
          <p:cNvPr id="199" name="Google Shape;199;p46"/>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7"/>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7"/>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Ringkasan User Research</a:t>
            </a:r>
            <a:endParaRPr sz="2400">
              <a:solidFill>
                <a:srgbClr val="5F6368"/>
              </a:solidFill>
              <a:latin typeface="Open Sans"/>
              <a:ea typeface="Open Sans"/>
              <a:cs typeface="Open Sans"/>
              <a:sym typeface="Open Sans"/>
            </a:endParaRPr>
          </a:p>
        </p:txBody>
      </p:sp>
      <p:sp>
        <p:nvSpPr>
          <p:cNvPr id="206" name="Google Shape;206;p47"/>
          <p:cNvSpPr txBox="1"/>
          <p:nvPr/>
        </p:nvSpPr>
        <p:spPr>
          <a:xfrm>
            <a:off x="919075" y="2233200"/>
            <a:ext cx="7136100" cy="21348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a:solidFill>
                  <a:srgbClr val="5F6368"/>
                </a:solidFill>
                <a:latin typeface="Google Sans"/>
                <a:ea typeface="Google Sans"/>
                <a:cs typeface="Google Sans"/>
                <a:sym typeface="Google Sans"/>
              </a:rPr>
              <a:t>Melakukan riset ke pengguna dengan memberi sebuah pertanyaan terkait kendala dalam pencarian kafe, kendala dalam mencari lokasi sesuai alamat kafe, rekomendasi tepat untuk produk yang sedang dicari pengguna secara tepat. Pembuatan aplikasi yang memang sebelumnya belum ada dan khusus dalam pencarian kafe. Banyak pengguna bingung ketika ingin mencari sebuah kafe yang sebelumnya hanya mendapatkan informasi dari teman dan internet. Di aplikasi ini mereka berharap aplikasi yang memiliki fitur dan kegunaan dalam pencarian kafe dan kebutuhan mereka ketika ingin mencari kafe yang tepat bagi mereka.</a:t>
            </a:r>
            <a:r>
              <a:rPr lang="en">
                <a:solidFill>
                  <a:schemeClr val="dk1"/>
                </a:solidFill>
                <a:latin typeface="Google Sans"/>
                <a:ea typeface="Google Sans"/>
                <a:cs typeface="Google Sans"/>
                <a:sym typeface="Google Sans"/>
              </a:rPr>
              <a:t>​</a:t>
            </a:r>
            <a:endParaRPr sz="1500" b="1">
              <a:solidFill>
                <a:srgbClr val="1967D2"/>
              </a:solidFill>
              <a:latin typeface="Google Sans"/>
              <a:ea typeface="Google Sans"/>
              <a:cs typeface="Google Sans"/>
              <a:sym typeface="Google Sans"/>
            </a:endParaRPr>
          </a:p>
        </p:txBody>
      </p:sp>
      <p:sp>
        <p:nvSpPr>
          <p:cNvPr id="207" name="Google Shape;207;p47"/>
          <p:cNvSpPr/>
          <p:nvPr/>
        </p:nvSpPr>
        <p:spPr>
          <a:xfrm>
            <a:off x="4230475" y="1602212"/>
            <a:ext cx="513300" cy="513300"/>
          </a:xfrm>
          <a:prstGeom prst="ellipse">
            <a:avLst/>
          </a:prstGeom>
          <a:solidFill>
            <a:srgbClr val="F43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7"/>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8"/>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14" name="Google Shape;214;p48"/>
          <p:cNvSpPr txBox="1"/>
          <p:nvPr/>
        </p:nvSpPr>
        <p:spPr>
          <a:xfrm>
            <a:off x="44146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F43F5E"/>
                </a:solidFill>
                <a:latin typeface="Open Sans SemiBold"/>
                <a:ea typeface="Open Sans SemiBold"/>
                <a:cs typeface="Open Sans SemiBold"/>
                <a:sym typeface="Open Sans SemiBold"/>
              </a:rPr>
              <a:t>Pain point</a:t>
            </a:r>
            <a:endParaRPr>
              <a:solidFill>
                <a:srgbClr val="F43F5E"/>
              </a:solidFill>
              <a:latin typeface="Open Sans SemiBold"/>
              <a:ea typeface="Open Sans SemiBold"/>
              <a:cs typeface="Open Sans SemiBold"/>
              <a:sym typeface="Open Sans SemiBold"/>
            </a:endParaRPr>
          </a:p>
        </p:txBody>
      </p:sp>
      <p:sp>
        <p:nvSpPr>
          <p:cNvPr id="215" name="Google Shape;215;p48"/>
          <p:cNvSpPr txBox="1"/>
          <p:nvPr/>
        </p:nvSpPr>
        <p:spPr>
          <a:xfrm>
            <a:off x="441475" y="2522475"/>
            <a:ext cx="1872600" cy="5487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100">
                <a:solidFill>
                  <a:srgbClr val="5F6368"/>
                </a:solidFill>
                <a:latin typeface="Open Sans"/>
                <a:ea typeface="Open Sans"/>
                <a:cs typeface="Open Sans"/>
                <a:sym typeface="Open Sans"/>
              </a:rPr>
              <a:t>Kendala dalam mencari tempat kafe yang terdekat.</a:t>
            </a:r>
            <a:r>
              <a:rPr lang="en" sz="1100">
                <a:solidFill>
                  <a:schemeClr val="dk1"/>
                </a:solidFill>
                <a:latin typeface="Open Sans"/>
                <a:ea typeface="Open Sans"/>
                <a:cs typeface="Open Sans"/>
                <a:sym typeface="Open Sans"/>
              </a:rPr>
              <a:t>​</a:t>
            </a:r>
            <a:endParaRPr sz="1200"/>
          </a:p>
        </p:txBody>
      </p:sp>
      <p:sp>
        <p:nvSpPr>
          <p:cNvPr id="216" name="Google Shape;216;p48"/>
          <p:cNvSpPr txBox="1"/>
          <p:nvPr/>
        </p:nvSpPr>
        <p:spPr>
          <a:xfrm>
            <a:off x="258271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F43F5E"/>
                </a:solidFill>
                <a:latin typeface="Open Sans SemiBold"/>
                <a:ea typeface="Open Sans SemiBold"/>
                <a:cs typeface="Open Sans SemiBold"/>
                <a:sym typeface="Open Sans SemiBold"/>
              </a:rPr>
              <a:t>Pain point</a:t>
            </a:r>
            <a:endParaRPr>
              <a:solidFill>
                <a:srgbClr val="F43F5E"/>
              </a:solidFill>
              <a:latin typeface="Open Sans SemiBold"/>
              <a:ea typeface="Open Sans SemiBold"/>
              <a:cs typeface="Open Sans SemiBold"/>
              <a:sym typeface="Open Sans SemiBold"/>
            </a:endParaRPr>
          </a:p>
        </p:txBody>
      </p:sp>
      <p:sp>
        <p:nvSpPr>
          <p:cNvPr id="217" name="Google Shape;217;p48"/>
          <p:cNvSpPr txBox="1"/>
          <p:nvPr/>
        </p:nvSpPr>
        <p:spPr>
          <a:xfrm>
            <a:off x="2582725" y="2522475"/>
            <a:ext cx="1872600" cy="11481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100">
                <a:solidFill>
                  <a:srgbClr val="5F6368"/>
                </a:solidFill>
                <a:latin typeface="Open Sans"/>
                <a:ea typeface="Open Sans"/>
                <a:cs typeface="Open Sans"/>
                <a:sym typeface="Open Sans"/>
              </a:rPr>
              <a:t>Menu yang tidak sesuai dengan yang ada. Tidak jelas dalam isi produk.</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218" name="Google Shape;218;p48"/>
          <p:cNvSpPr txBox="1"/>
          <p:nvPr/>
        </p:nvSpPr>
        <p:spPr>
          <a:xfrm>
            <a:off x="4723969"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F43F5E"/>
                </a:solidFill>
                <a:latin typeface="Open Sans SemiBold"/>
                <a:ea typeface="Open Sans SemiBold"/>
                <a:cs typeface="Open Sans SemiBold"/>
                <a:sym typeface="Open Sans SemiBold"/>
              </a:rPr>
              <a:t>Pain point</a:t>
            </a:r>
            <a:endParaRPr>
              <a:solidFill>
                <a:srgbClr val="F43F5E"/>
              </a:solidFill>
              <a:latin typeface="Open Sans SemiBold"/>
              <a:ea typeface="Open Sans SemiBold"/>
              <a:cs typeface="Open Sans SemiBold"/>
              <a:sym typeface="Open Sans SemiBold"/>
            </a:endParaRPr>
          </a:p>
        </p:txBody>
      </p:sp>
      <p:sp>
        <p:nvSpPr>
          <p:cNvPr id="219" name="Google Shape;219;p48"/>
          <p:cNvSpPr txBox="1"/>
          <p:nvPr/>
        </p:nvSpPr>
        <p:spPr>
          <a:xfrm>
            <a:off x="4723969" y="2522475"/>
            <a:ext cx="1872600" cy="7434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100">
                <a:solidFill>
                  <a:srgbClr val="5F6368"/>
                </a:solidFill>
                <a:latin typeface="Open Sans"/>
                <a:ea typeface="Open Sans"/>
                <a:cs typeface="Open Sans"/>
                <a:sym typeface="Open Sans"/>
              </a:rPr>
              <a:t>Pemberitahuan lokasi terbaru sebuah kafe. Seperti notifikasi terbaru.</a:t>
            </a:r>
            <a:r>
              <a:rPr lang="en" sz="1100">
                <a:solidFill>
                  <a:schemeClr val="dk1"/>
                </a:solidFill>
                <a:latin typeface="Open Sans"/>
                <a:ea typeface="Open Sans"/>
                <a:cs typeface="Open Sans"/>
                <a:sym typeface="Open Sans"/>
              </a:rPr>
              <a:t>​</a:t>
            </a:r>
            <a:endParaRPr sz="1200">
              <a:solidFill>
                <a:srgbClr val="5F6368"/>
              </a:solidFill>
              <a:latin typeface="Open Sans"/>
              <a:ea typeface="Open Sans"/>
              <a:cs typeface="Open Sans"/>
              <a:sym typeface="Open Sans"/>
            </a:endParaRPr>
          </a:p>
        </p:txBody>
      </p:sp>
      <p:sp>
        <p:nvSpPr>
          <p:cNvPr id="220" name="Google Shape;220;p48"/>
          <p:cNvSpPr txBox="1"/>
          <p:nvPr/>
        </p:nvSpPr>
        <p:spPr>
          <a:xfrm>
            <a:off x="6865219"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F43F5E"/>
                </a:solidFill>
                <a:latin typeface="Open Sans SemiBold"/>
                <a:ea typeface="Open Sans SemiBold"/>
                <a:cs typeface="Open Sans SemiBold"/>
                <a:sym typeface="Open Sans SemiBold"/>
              </a:rPr>
              <a:t>Pain point</a:t>
            </a:r>
            <a:endParaRPr>
              <a:solidFill>
                <a:srgbClr val="F43F5E"/>
              </a:solidFill>
              <a:latin typeface="Open Sans SemiBold"/>
              <a:ea typeface="Open Sans SemiBold"/>
              <a:cs typeface="Open Sans SemiBold"/>
              <a:sym typeface="Open Sans SemiBold"/>
            </a:endParaRPr>
          </a:p>
        </p:txBody>
      </p:sp>
      <p:sp>
        <p:nvSpPr>
          <p:cNvPr id="221" name="Google Shape;221;p48"/>
          <p:cNvSpPr txBox="1"/>
          <p:nvPr/>
        </p:nvSpPr>
        <p:spPr>
          <a:xfrm>
            <a:off x="6865219" y="2522475"/>
            <a:ext cx="1872600" cy="13431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100">
                <a:solidFill>
                  <a:srgbClr val="5F6368"/>
                </a:solidFill>
                <a:latin typeface="Open Sans"/>
                <a:ea typeface="Open Sans"/>
                <a:cs typeface="Open Sans"/>
                <a:sym typeface="Open Sans"/>
              </a:rPr>
              <a:t>Perbandingan produk, harga, rating dan rekomendasi setiap pengguna.</a:t>
            </a: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a:t>
            </a:r>
            <a:endParaRPr sz="1100">
              <a:solidFill>
                <a:schemeClr val="dk1"/>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222" name="Google Shape;222;p48"/>
          <p:cNvSpPr/>
          <p:nvPr/>
        </p:nvSpPr>
        <p:spPr>
          <a:xfrm>
            <a:off x="1121125" y="1382121"/>
            <a:ext cx="513300" cy="5133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23" name="Google Shape;223;p48"/>
          <p:cNvSpPr/>
          <p:nvPr/>
        </p:nvSpPr>
        <p:spPr>
          <a:xfrm>
            <a:off x="3262375" y="1382121"/>
            <a:ext cx="513300" cy="5133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24" name="Google Shape;224;p48"/>
          <p:cNvSpPr/>
          <p:nvPr/>
        </p:nvSpPr>
        <p:spPr>
          <a:xfrm>
            <a:off x="5403625" y="1382121"/>
            <a:ext cx="513300" cy="5133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25" name="Google Shape;225;p48"/>
          <p:cNvSpPr/>
          <p:nvPr/>
        </p:nvSpPr>
        <p:spPr>
          <a:xfrm>
            <a:off x="7544875" y="1382121"/>
            <a:ext cx="513300" cy="513300"/>
          </a:xfrm>
          <a:prstGeom prst="ellipse">
            <a:avLst/>
          </a:prstGeom>
          <a:solidFill>
            <a:srgbClr val="F43F5E"/>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9"/>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Persona: </a:t>
            </a:r>
            <a:r>
              <a:rPr lang="en" sz="2400" b="1">
                <a:solidFill>
                  <a:srgbClr val="5F6368"/>
                </a:solidFill>
                <a:latin typeface="Open Sans"/>
                <a:ea typeface="Open Sans"/>
                <a:cs typeface="Open Sans"/>
                <a:sym typeface="Open Sans"/>
              </a:rPr>
              <a:t>Nama Persona 01</a:t>
            </a:r>
            <a:endParaRPr sz="2400" b="1">
              <a:solidFill>
                <a:srgbClr val="5F6368"/>
              </a:solidFill>
              <a:latin typeface="Open Sans"/>
              <a:ea typeface="Open Sans"/>
              <a:cs typeface="Open Sans"/>
              <a:sym typeface="Open Sans"/>
            </a:endParaRPr>
          </a:p>
        </p:txBody>
      </p:sp>
      <p:sp>
        <p:nvSpPr>
          <p:cNvPr id="231" name="Google Shape;231;p49"/>
          <p:cNvSpPr txBox="1"/>
          <p:nvPr/>
        </p:nvSpPr>
        <p:spPr>
          <a:xfrm>
            <a:off x="517675" y="1169650"/>
            <a:ext cx="2184600" cy="4557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0"/>
              </a:spcBef>
              <a:spcAft>
                <a:spcPts val="0"/>
              </a:spcAft>
              <a:buNone/>
            </a:pPr>
            <a:r>
              <a:rPr lang="en" sz="1900" b="1">
                <a:solidFill>
                  <a:srgbClr val="5F6368"/>
                </a:solidFill>
                <a:latin typeface="Open Sans"/>
                <a:ea typeface="Open Sans"/>
                <a:cs typeface="Open Sans"/>
                <a:sym typeface="Open Sans"/>
              </a:rPr>
              <a:t>Biografi</a:t>
            </a:r>
            <a:endParaRPr sz="1900" b="1">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32" name="Google Shape;232;p49"/>
          <p:cNvSpPr txBox="1"/>
          <p:nvPr/>
        </p:nvSpPr>
        <p:spPr>
          <a:xfrm>
            <a:off x="441475" y="1638150"/>
            <a:ext cx="1131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Nama</a:t>
            </a:r>
            <a:endParaRPr>
              <a:solidFill>
                <a:srgbClr val="5F6368"/>
              </a:solidFill>
            </a:endParaRPr>
          </a:p>
          <a:p>
            <a:pPr marL="0" lvl="0" indent="0" algn="l" rtl="0">
              <a:spcBef>
                <a:spcPts val="0"/>
              </a:spcBef>
              <a:spcAft>
                <a:spcPts val="0"/>
              </a:spcAft>
              <a:buNone/>
            </a:pPr>
            <a:r>
              <a:rPr lang="en">
                <a:solidFill>
                  <a:srgbClr val="5F6368"/>
                </a:solidFill>
              </a:rPr>
              <a:t>Umur</a:t>
            </a:r>
            <a:endParaRPr>
              <a:solidFill>
                <a:srgbClr val="5F6368"/>
              </a:solidFill>
            </a:endParaRPr>
          </a:p>
          <a:p>
            <a:pPr marL="0" lvl="0" indent="0" algn="l" rtl="0">
              <a:spcBef>
                <a:spcPts val="0"/>
              </a:spcBef>
              <a:spcAft>
                <a:spcPts val="0"/>
              </a:spcAft>
              <a:buNone/>
            </a:pPr>
            <a:r>
              <a:rPr lang="en">
                <a:solidFill>
                  <a:srgbClr val="5F6368"/>
                </a:solidFill>
              </a:rPr>
              <a:t>Pekerjaan</a:t>
            </a:r>
            <a:endParaRPr>
              <a:solidFill>
                <a:srgbClr val="5F6368"/>
              </a:solidFill>
            </a:endParaRPr>
          </a:p>
          <a:p>
            <a:pPr marL="0" lvl="0" indent="0" algn="l" rtl="0">
              <a:spcBef>
                <a:spcPts val="0"/>
              </a:spcBef>
              <a:spcAft>
                <a:spcPts val="0"/>
              </a:spcAft>
              <a:buNone/>
            </a:pPr>
            <a:r>
              <a:rPr lang="en">
                <a:solidFill>
                  <a:srgbClr val="5F6368"/>
                </a:solidFill>
              </a:rPr>
              <a:t>Alamat</a:t>
            </a:r>
            <a:endParaRPr>
              <a:solidFill>
                <a:srgbClr val="5F6368"/>
              </a:solidFill>
            </a:endParaRPr>
          </a:p>
        </p:txBody>
      </p:sp>
      <p:sp>
        <p:nvSpPr>
          <p:cNvPr id="233" name="Google Shape;233;p49"/>
          <p:cNvSpPr txBox="1"/>
          <p:nvPr/>
        </p:nvSpPr>
        <p:spPr>
          <a:xfrm>
            <a:off x="1424875" y="1638150"/>
            <a:ext cx="217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p:txBody>
      </p:sp>
      <p:sp>
        <p:nvSpPr>
          <p:cNvPr id="234" name="Google Shape;234;p49"/>
          <p:cNvSpPr txBox="1"/>
          <p:nvPr/>
        </p:nvSpPr>
        <p:spPr>
          <a:xfrm>
            <a:off x="1642675" y="1638150"/>
            <a:ext cx="2929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Dicky Samudra Alamsyah</a:t>
            </a:r>
            <a:endParaRPr>
              <a:solidFill>
                <a:srgbClr val="5F6368"/>
              </a:solidFill>
            </a:endParaRPr>
          </a:p>
          <a:p>
            <a:pPr marL="0" lvl="0" indent="0" algn="l" rtl="0">
              <a:spcBef>
                <a:spcPts val="0"/>
              </a:spcBef>
              <a:spcAft>
                <a:spcPts val="0"/>
              </a:spcAft>
              <a:buNone/>
            </a:pPr>
            <a:r>
              <a:rPr lang="en">
                <a:solidFill>
                  <a:srgbClr val="5F6368"/>
                </a:solidFill>
              </a:rPr>
              <a:t>20</a:t>
            </a:r>
            <a:endParaRPr>
              <a:solidFill>
                <a:srgbClr val="5F6368"/>
              </a:solidFill>
            </a:endParaRPr>
          </a:p>
          <a:p>
            <a:pPr marL="0" lvl="0" indent="0" algn="l" rtl="0">
              <a:spcBef>
                <a:spcPts val="0"/>
              </a:spcBef>
              <a:spcAft>
                <a:spcPts val="0"/>
              </a:spcAft>
              <a:buNone/>
            </a:pPr>
            <a:r>
              <a:rPr lang="en">
                <a:solidFill>
                  <a:srgbClr val="5F6368"/>
                </a:solidFill>
              </a:rPr>
              <a:t>Programmer</a:t>
            </a:r>
            <a:endParaRPr>
              <a:solidFill>
                <a:srgbClr val="5F6368"/>
              </a:solidFill>
            </a:endParaRPr>
          </a:p>
          <a:p>
            <a:pPr marL="0" lvl="0" indent="0" algn="l" rtl="0">
              <a:spcBef>
                <a:spcPts val="0"/>
              </a:spcBef>
              <a:spcAft>
                <a:spcPts val="0"/>
              </a:spcAft>
              <a:buNone/>
            </a:pPr>
            <a:r>
              <a:rPr lang="en">
                <a:solidFill>
                  <a:srgbClr val="5F6368"/>
                </a:solidFill>
              </a:rPr>
              <a:t>Merjosari, Kota Malang</a:t>
            </a:r>
            <a:endParaRPr>
              <a:solidFill>
                <a:srgbClr val="5F6368"/>
              </a:solidFill>
            </a:endParaRPr>
          </a:p>
        </p:txBody>
      </p:sp>
      <p:sp>
        <p:nvSpPr>
          <p:cNvPr id="235" name="Google Shape;235;p49"/>
          <p:cNvSpPr txBox="1"/>
          <p:nvPr/>
        </p:nvSpPr>
        <p:spPr>
          <a:xfrm>
            <a:off x="4732375" y="1561950"/>
            <a:ext cx="351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a:solidFill>
                  <a:srgbClr val="5F6368"/>
                </a:solidFill>
              </a:rPr>
              <a:t>“Cari tempat kopi yang nyaman dan murah”</a:t>
            </a:r>
            <a:endParaRPr sz="1800" i="1">
              <a:solidFill>
                <a:srgbClr val="5F6368"/>
              </a:solidFill>
            </a:endParaRPr>
          </a:p>
        </p:txBody>
      </p:sp>
      <p:sp>
        <p:nvSpPr>
          <p:cNvPr id="236" name="Google Shape;236;p49"/>
          <p:cNvSpPr txBox="1"/>
          <p:nvPr/>
        </p:nvSpPr>
        <p:spPr>
          <a:xfrm>
            <a:off x="4821150" y="1169650"/>
            <a:ext cx="2184600" cy="4557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0"/>
              </a:spcBef>
              <a:spcAft>
                <a:spcPts val="0"/>
              </a:spcAft>
              <a:buNone/>
            </a:pPr>
            <a:r>
              <a:rPr lang="en" sz="1900" b="1">
                <a:solidFill>
                  <a:srgbClr val="5F6368"/>
                </a:solidFill>
                <a:latin typeface="Open Sans"/>
                <a:ea typeface="Open Sans"/>
                <a:cs typeface="Open Sans"/>
                <a:sym typeface="Open Sans"/>
              </a:rPr>
              <a:t>Quote</a:t>
            </a:r>
            <a:endParaRPr sz="1900" b="1">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37" name="Google Shape;237;p49"/>
          <p:cNvSpPr txBox="1"/>
          <p:nvPr/>
        </p:nvSpPr>
        <p:spPr>
          <a:xfrm>
            <a:off x="517675" y="2621450"/>
            <a:ext cx="2184600" cy="4557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Clr>
                <a:schemeClr val="dk1"/>
              </a:buClr>
              <a:buSzPts val="1900"/>
              <a:buFont typeface="Arial"/>
              <a:buNone/>
            </a:pPr>
            <a:r>
              <a:rPr lang="en" sz="1900" b="1">
                <a:solidFill>
                  <a:srgbClr val="10B981"/>
                </a:solidFill>
                <a:latin typeface="Google Sans"/>
                <a:ea typeface="Google Sans"/>
                <a:cs typeface="Google Sans"/>
                <a:sym typeface="Google Sans"/>
              </a:rPr>
              <a:t>Goals</a:t>
            </a:r>
            <a:r>
              <a:rPr lang="en" sz="1800">
                <a:solidFill>
                  <a:schemeClr val="dk1"/>
                </a:solidFill>
                <a:latin typeface="Google Sans"/>
                <a:ea typeface="Google Sans"/>
                <a:cs typeface="Google Sans"/>
                <a:sym typeface="Google Sans"/>
              </a:rPr>
              <a:t> </a:t>
            </a:r>
            <a:endParaRPr b="1">
              <a:solidFill>
                <a:srgbClr val="6AA84F"/>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38" name="Google Shape;238;p49"/>
          <p:cNvSpPr txBox="1"/>
          <p:nvPr/>
        </p:nvSpPr>
        <p:spPr>
          <a:xfrm>
            <a:off x="517675" y="3739800"/>
            <a:ext cx="2184600" cy="4557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a:solidFill>
                  <a:srgbClr val="F43F5E"/>
                </a:solidFill>
                <a:latin typeface="Google Sans"/>
                <a:ea typeface="Google Sans"/>
                <a:cs typeface="Google Sans"/>
                <a:sym typeface="Google Sans"/>
              </a:rPr>
              <a:t>Frustrations</a:t>
            </a:r>
            <a:r>
              <a:rPr lang="en" sz="1800" b="1">
                <a:solidFill>
                  <a:schemeClr val="dk1"/>
                </a:solidFill>
                <a:latin typeface="Google Sans"/>
                <a:ea typeface="Google Sans"/>
                <a:cs typeface="Google Sans"/>
                <a:sym typeface="Google Sans"/>
              </a:rPr>
              <a:t> </a:t>
            </a:r>
            <a:endParaRPr>
              <a:solidFill>
                <a:srgbClr val="5F6368"/>
              </a:solidFill>
            </a:endParaRPr>
          </a:p>
        </p:txBody>
      </p:sp>
      <p:sp>
        <p:nvSpPr>
          <p:cNvPr id="239" name="Google Shape;239;p49"/>
          <p:cNvSpPr txBox="1"/>
          <p:nvPr/>
        </p:nvSpPr>
        <p:spPr>
          <a:xfrm>
            <a:off x="441475" y="3016475"/>
            <a:ext cx="4290900" cy="7389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rgbClr val="5F6368"/>
                </a:solidFill>
              </a:rPr>
              <a:t>Mendapatkan tempat yang sesuai dengan keinginan</a:t>
            </a:r>
            <a:endParaRPr>
              <a:solidFill>
                <a:srgbClr val="5F6368"/>
              </a:solidFill>
            </a:endParaRPr>
          </a:p>
          <a:p>
            <a:pPr marL="0" lvl="0" indent="0" algn="l" rtl="0">
              <a:spcBef>
                <a:spcPts val="0"/>
              </a:spcBef>
              <a:spcAft>
                <a:spcPts val="0"/>
              </a:spcAft>
              <a:buNone/>
            </a:pPr>
            <a:r>
              <a:rPr lang="en">
                <a:solidFill>
                  <a:srgbClr val="5F6368"/>
                </a:solidFill>
              </a:rPr>
              <a:t>Dan dan rekomendasi agar lebih cepat. Harga yang murah juga.</a:t>
            </a:r>
            <a:endParaRPr>
              <a:solidFill>
                <a:srgbClr val="5F6368"/>
              </a:solidFill>
            </a:endParaRPr>
          </a:p>
          <a:p>
            <a:pPr marL="0" lvl="0" indent="0" algn="l" rtl="0">
              <a:spcBef>
                <a:spcPts val="0"/>
              </a:spcBef>
              <a:spcAft>
                <a:spcPts val="0"/>
              </a:spcAft>
              <a:buNone/>
            </a:pPr>
            <a:endParaRPr>
              <a:solidFill>
                <a:srgbClr val="5F6368"/>
              </a:solidFill>
            </a:endParaRPr>
          </a:p>
        </p:txBody>
      </p:sp>
      <p:sp>
        <p:nvSpPr>
          <p:cNvPr id="240" name="Google Shape;240;p49"/>
          <p:cNvSpPr txBox="1"/>
          <p:nvPr/>
        </p:nvSpPr>
        <p:spPr>
          <a:xfrm>
            <a:off x="441475" y="4200650"/>
            <a:ext cx="4290900" cy="6105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solidFill>
                  <a:srgbClr val="5F6368"/>
                </a:solidFill>
              </a:rPr>
              <a:t>Susah dalam mencari tempat. Dan juga terkadang tempat yang dicari tidak sesuai dan juga lebih buruk dari perkiraan</a:t>
            </a:r>
            <a:endParaRPr>
              <a:solidFill>
                <a:srgbClr val="5F6368"/>
              </a:solidFill>
            </a:endParaRPr>
          </a:p>
          <a:p>
            <a:pPr marL="0" lvl="0" indent="0" algn="l" rtl="0">
              <a:spcBef>
                <a:spcPts val="0"/>
              </a:spcBef>
              <a:spcAft>
                <a:spcPts val="0"/>
              </a:spcAft>
              <a:buNone/>
            </a:pPr>
            <a:endParaRPr>
              <a:solidFill>
                <a:srgbClr val="5F6368"/>
              </a:solidFill>
            </a:endParaRPr>
          </a:p>
        </p:txBody>
      </p:sp>
      <p:sp>
        <p:nvSpPr>
          <p:cNvPr id="241" name="Google Shape;241;p49"/>
          <p:cNvSpPr txBox="1"/>
          <p:nvPr/>
        </p:nvSpPr>
        <p:spPr>
          <a:xfrm>
            <a:off x="4821150" y="3016475"/>
            <a:ext cx="4013700" cy="1606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5F6368"/>
                </a:solidFill>
              </a:rPr>
              <a:t>Dicky adalah seorang programmer. Dia selalu bekerja di tempat yang menurut dia nyaman di tempati selama dia bekerja. Dia mencari tempat yang nyaman dan tenang untuk bekerja. Dan juga dia mencari tempat dengan harga yang murah untuk dia menikmati sambil bekerja.</a:t>
            </a:r>
            <a:endParaRPr>
              <a:solidFill>
                <a:srgbClr val="5F6368"/>
              </a:solidFill>
            </a:endParaRPr>
          </a:p>
          <a:p>
            <a:pPr marL="0" lvl="0" indent="0" algn="l" rtl="0">
              <a:spcBef>
                <a:spcPts val="0"/>
              </a:spcBef>
              <a:spcAft>
                <a:spcPts val="0"/>
              </a:spcAft>
              <a:buNone/>
            </a:pPr>
            <a:endParaRPr>
              <a:solidFill>
                <a:srgbClr val="5F636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0"/>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Persona: </a:t>
            </a:r>
            <a:r>
              <a:rPr lang="en" sz="2400" b="1">
                <a:solidFill>
                  <a:srgbClr val="5F6368"/>
                </a:solidFill>
                <a:latin typeface="Open Sans"/>
                <a:ea typeface="Open Sans"/>
                <a:cs typeface="Open Sans"/>
                <a:sym typeface="Open Sans"/>
              </a:rPr>
              <a:t>Nama Persona 02</a:t>
            </a:r>
            <a:endParaRPr sz="2400" b="1">
              <a:solidFill>
                <a:srgbClr val="5F6368"/>
              </a:solidFill>
              <a:latin typeface="Open Sans"/>
              <a:ea typeface="Open Sans"/>
              <a:cs typeface="Open Sans"/>
              <a:sym typeface="Open Sans"/>
            </a:endParaRPr>
          </a:p>
        </p:txBody>
      </p:sp>
      <p:sp>
        <p:nvSpPr>
          <p:cNvPr id="247" name="Google Shape;247;p50"/>
          <p:cNvSpPr txBox="1"/>
          <p:nvPr/>
        </p:nvSpPr>
        <p:spPr>
          <a:xfrm>
            <a:off x="517675" y="1169650"/>
            <a:ext cx="2184600" cy="4557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0"/>
              </a:spcBef>
              <a:spcAft>
                <a:spcPts val="0"/>
              </a:spcAft>
              <a:buNone/>
            </a:pPr>
            <a:r>
              <a:rPr lang="en" sz="1900" b="1">
                <a:solidFill>
                  <a:srgbClr val="5F6368"/>
                </a:solidFill>
                <a:latin typeface="Open Sans"/>
                <a:ea typeface="Open Sans"/>
                <a:cs typeface="Open Sans"/>
                <a:sym typeface="Open Sans"/>
              </a:rPr>
              <a:t>Biografi</a:t>
            </a:r>
            <a:endParaRPr sz="1900" b="1">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48" name="Google Shape;248;p50"/>
          <p:cNvSpPr txBox="1"/>
          <p:nvPr/>
        </p:nvSpPr>
        <p:spPr>
          <a:xfrm>
            <a:off x="441475" y="1638150"/>
            <a:ext cx="1131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Nama</a:t>
            </a:r>
            <a:endParaRPr>
              <a:solidFill>
                <a:srgbClr val="5F6368"/>
              </a:solidFill>
            </a:endParaRPr>
          </a:p>
          <a:p>
            <a:pPr marL="0" lvl="0" indent="0" algn="l" rtl="0">
              <a:spcBef>
                <a:spcPts val="0"/>
              </a:spcBef>
              <a:spcAft>
                <a:spcPts val="0"/>
              </a:spcAft>
              <a:buNone/>
            </a:pPr>
            <a:r>
              <a:rPr lang="en">
                <a:solidFill>
                  <a:srgbClr val="5F6368"/>
                </a:solidFill>
              </a:rPr>
              <a:t>Umur</a:t>
            </a:r>
            <a:endParaRPr>
              <a:solidFill>
                <a:srgbClr val="5F6368"/>
              </a:solidFill>
            </a:endParaRPr>
          </a:p>
          <a:p>
            <a:pPr marL="0" lvl="0" indent="0" algn="l" rtl="0">
              <a:spcBef>
                <a:spcPts val="0"/>
              </a:spcBef>
              <a:spcAft>
                <a:spcPts val="0"/>
              </a:spcAft>
              <a:buNone/>
            </a:pPr>
            <a:r>
              <a:rPr lang="en">
                <a:solidFill>
                  <a:srgbClr val="5F6368"/>
                </a:solidFill>
              </a:rPr>
              <a:t>Pekerjaan</a:t>
            </a:r>
            <a:endParaRPr>
              <a:solidFill>
                <a:srgbClr val="5F6368"/>
              </a:solidFill>
            </a:endParaRPr>
          </a:p>
          <a:p>
            <a:pPr marL="0" lvl="0" indent="0" algn="l" rtl="0">
              <a:spcBef>
                <a:spcPts val="0"/>
              </a:spcBef>
              <a:spcAft>
                <a:spcPts val="0"/>
              </a:spcAft>
              <a:buNone/>
            </a:pPr>
            <a:r>
              <a:rPr lang="en">
                <a:solidFill>
                  <a:srgbClr val="5F6368"/>
                </a:solidFill>
              </a:rPr>
              <a:t>Alamat</a:t>
            </a:r>
            <a:endParaRPr>
              <a:solidFill>
                <a:srgbClr val="5F6368"/>
              </a:solidFill>
            </a:endParaRPr>
          </a:p>
        </p:txBody>
      </p:sp>
      <p:sp>
        <p:nvSpPr>
          <p:cNvPr id="249" name="Google Shape;249;p50"/>
          <p:cNvSpPr txBox="1"/>
          <p:nvPr/>
        </p:nvSpPr>
        <p:spPr>
          <a:xfrm>
            <a:off x="1424875" y="1638150"/>
            <a:ext cx="217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a:p>
            <a:pPr marL="0" lvl="0" indent="0" algn="l" rtl="0">
              <a:spcBef>
                <a:spcPts val="0"/>
              </a:spcBef>
              <a:spcAft>
                <a:spcPts val="0"/>
              </a:spcAft>
              <a:buNone/>
            </a:pPr>
            <a:r>
              <a:rPr lang="en">
                <a:solidFill>
                  <a:srgbClr val="5F6368"/>
                </a:solidFill>
              </a:rPr>
              <a:t>:</a:t>
            </a:r>
            <a:endParaRPr>
              <a:solidFill>
                <a:srgbClr val="5F6368"/>
              </a:solidFill>
            </a:endParaRPr>
          </a:p>
        </p:txBody>
      </p:sp>
      <p:sp>
        <p:nvSpPr>
          <p:cNvPr id="250" name="Google Shape;250;p50"/>
          <p:cNvSpPr txBox="1"/>
          <p:nvPr/>
        </p:nvSpPr>
        <p:spPr>
          <a:xfrm>
            <a:off x="1642675" y="1638150"/>
            <a:ext cx="2929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F6368"/>
                </a:solidFill>
              </a:rPr>
              <a:t>Dewi Yulianti</a:t>
            </a:r>
            <a:endParaRPr>
              <a:solidFill>
                <a:srgbClr val="5F6368"/>
              </a:solidFill>
            </a:endParaRPr>
          </a:p>
          <a:p>
            <a:pPr marL="0" lvl="0" indent="0" algn="l" rtl="0">
              <a:spcBef>
                <a:spcPts val="0"/>
              </a:spcBef>
              <a:spcAft>
                <a:spcPts val="0"/>
              </a:spcAft>
              <a:buNone/>
            </a:pPr>
            <a:r>
              <a:rPr lang="en">
                <a:solidFill>
                  <a:srgbClr val="5F6368"/>
                </a:solidFill>
              </a:rPr>
              <a:t>17</a:t>
            </a:r>
            <a:endParaRPr>
              <a:solidFill>
                <a:srgbClr val="5F6368"/>
              </a:solidFill>
            </a:endParaRPr>
          </a:p>
          <a:p>
            <a:pPr marL="0" lvl="0" indent="0" algn="l" rtl="0">
              <a:spcBef>
                <a:spcPts val="0"/>
              </a:spcBef>
              <a:spcAft>
                <a:spcPts val="0"/>
              </a:spcAft>
              <a:buNone/>
            </a:pPr>
            <a:r>
              <a:rPr lang="en">
                <a:solidFill>
                  <a:srgbClr val="5F6368"/>
                </a:solidFill>
              </a:rPr>
              <a:t>Siswa Smk Negeri 4 Malang</a:t>
            </a:r>
            <a:endParaRPr>
              <a:solidFill>
                <a:srgbClr val="5F6368"/>
              </a:solidFill>
            </a:endParaRPr>
          </a:p>
          <a:p>
            <a:pPr marL="0" lvl="0" indent="0" algn="l" rtl="0">
              <a:spcBef>
                <a:spcPts val="0"/>
              </a:spcBef>
              <a:spcAft>
                <a:spcPts val="0"/>
              </a:spcAft>
              <a:buNone/>
            </a:pPr>
            <a:r>
              <a:rPr lang="en">
                <a:solidFill>
                  <a:srgbClr val="5F6368"/>
                </a:solidFill>
              </a:rPr>
              <a:t>Pakisaji, Kab.Malang</a:t>
            </a:r>
            <a:endParaRPr>
              <a:solidFill>
                <a:srgbClr val="5F6368"/>
              </a:solidFill>
            </a:endParaRPr>
          </a:p>
        </p:txBody>
      </p:sp>
      <p:sp>
        <p:nvSpPr>
          <p:cNvPr id="251" name="Google Shape;251;p50"/>
          <p:cNvSpPr txBox="1"/>
          <p:nvPr/>
        </p:nvSpPr>
        <p:spPr>
          <a:xfrm>
            <a:off x="4732375" y="1561950"/>
            <a:ext cx="3517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a:solidFill>
                  <a:srgbClr val="5F6368"/>
                </a:solidFill>
              </a:rPr>
              <a:t>“Tempat kopi yang dekat agar tidak capek capek kesana. Dan disertai harga yang murah untuk kelas pelajar”</a:t>
            </a:r>
            <a:endParaRPr sz="1800" i="1">
              <a:solidFill>
                <a:srgbClr val="5F6368"/>
              </a:solidFill>
            </a:endParaRPr>
          </a:p>
        </p:txBody>
      </p:sp>
      <p:sp>
        <p:nvSpPr>
          <p:cNvPr id="252" name="Google Shape;252;p50"/>
          <p:cNvSpPr txBox="1"/>
          <p:nvPr/>
        </p:nvSpPr>
        <p:spPr>
          <a:xfrm>
            <a:off x="4821150" y="1169650"/>
            <a:ext cx="2184600" cy="455700"/>
          </a:xfrm>
          <a:prstGeom prst="rect">
            <a:avLst/>
          </a:prstGeom>
          <a:noFill/>
          <a:ln>
            <a:noFill/>
          </a:ln>
        </p:spPr>
        <p:txBody>
          <a:bodyPr spcFirstLastPara="1" wrap="square" lIns="0" tIns="91425" rIns="91425" bIns="91425" anchor="t" anchorCtr="0">
            <a:noAutofit/>
          </a:bodyPr>
          <a:lstStyle/>
          <a:p>
            <a:pPr marL="0" lvl="0" indent="0" algn="l" rtl="0">
              <a:lnSpc>
                <a:spcPct val="150000"/>
              </a:lnSpc>
              <a:spcBef>
                <a:spcPts val="0"/>
              </a:spcBef>
              <a:spcAft>
                <a:spcPts val="0"/>
              </a:spcAft>
              <a:buNone/>
            </a:pPr>
            <a:r>
              <a:rPr lang="en" sz="1900" b="1">
                <a:solidFill>
                  <a:srgbClr val="5F6368"/>
                </a:solidFill>
                <a:latin typeface="Open Sans"/>
                <a:ea typeface="Open Sans"/>
                <a:cs typeface="Open Sans"/>
                <a:sym typeface="Open Sans"/>
              </a:rPr>
              <a:t>Quote</a:t>
            </a:r>
            <a:endParaRPr sz="1900" b="1">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53" name="Google Shape;253;p50"/>
          <p:cNvSpPr txBox="1"/>
          <p:nvPr/>
        </p:nvSpPr>
        <p:spPr>
          <a:xfrm>
            <a:off x="517675" y="2621450"/>
            <a:ext cx="2184600" cy="4557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sz="1900" b="1">
                <a:solidFill>
                  <a:srgbClr val="10B981"/>
                </a:solidFill>
                <a:latin typeface="Google Sans"/>
                <a:ea typeface="Google Sans"/>
                <a:cs typeface="Google Sans"/>
                <a:sym typeface="Google Sans"/>
              </a:rPr>
              <a:t>Goals</a:t>
            </a:r>
            <a:r>
              <a:rPr lang="en" sz="1800">
                <a:solidFill>
                  <a:schemeClr val="dk1"/>
                </a:solidFill>
                <a:latin typeface="Google Sans"/>
                <a:ea typeface="Google Sans"/>
                <a:cs typeface="Google Sans"/>
                <a:sym typeface="Google Sans"/>
              </a:rPr>
              <a:t> </a:t>
            </a:r>
            <a:endParaRPr b="1">
              <a:solidFill>
                <a:srgbClr val="6AA84F"/>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endParaRPr>
              <a:solidFill>
                <a:srgbClr val="5F6368"/>
              </a:solidFill>
            </a:endParaRPr>
          </a:p>
        </p:txBody>
      </p:sp>
      <p:sp>
        <p:nvSpPr>
          <p:cNvPr id="254" name="Google Shape;254;p50"/>
          <p:cNvSpPr txBox="1"/>
          <p:nvPr/>
        </p:nvSpPr>
        <p:spPr>
          <a:xfrm>
            <a:off x="517675" y="3739800"/>
            <a:ext cx="2184600" cy="4557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sz="1900" b="1">
                <a:solidFill>
                  <a:srgbClr val="F43F5E"/>
                </a:solidFill>
                <a:latin typeface="Google Sans"/>
                <a:ea typeface="Google Sans"/>
                <a:cs typeface="Google Sans"/>
                <a:sym typeface="Google Sans"/>
              </a:rPr>
              <a:t>Frustrations</a:t>
            </a:r>
            <a:r>
              <a:rPr lang="en" sz="1800" b="1">
                <a:solidFill>
                  <a:schemeClr val="dk1"/>
                </a:solidFill>
                <a:latin typeface="Google Sans"/>
                <a:ea typeface="Google Sans"/>
                <a:cs typeface="Google Sans"/>
                <a:sym typeface="Google Sans"/>
              </a:rPr>
              <a:t> </a:t>
            </a:r>
            <a:endParaRPr>
              <a:solidFill>
                <a:srgbClr val="5F6368"/>
              </a:solidFill>
            </a:endParaRPr>
          </a:p>
        </p:txBody>
      </p:sp>
      <p:sp>
        <p:nvSpPr>
          <p:cNvPr id="255" name="Google Shape;255;p50"/>
          <p:cNvSpPr txBox="1"/>
          <p:nvPr/>
        </p:nvSpPr>
        <p:spPr>
          <a:xfrm>
            <a:off x="441475" y="3016475"/>
            <a:ext cx="4290900" cy="7389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rgbClr val="5F6368"/>
                </a:solidFill>
              </a:rPr>
              <a:t>Memesan kopi dengan harga yang sesuai dengan kebutuhan pelajar. Dan juga tempat kopi yang dekat dan mudah dicari didekat rumahnya</a:t>
            </a:r>
            <a:endParaRPr>
              <a:solidFill>
                <a:srgbClr val="5F6368"/>
              </a:solidFill>
            </a:endParaRPr>
          </a:p>
          <a:p>
            <a:pPr marL="0" lvl="0" indent="0" algn="l" rtl="0">
              <a:spcBef>
                <a:spcPts val="0"/>
              </a:spcBef>
              <a:spcAft>
                <a:spcPts val="0"/>
              </a:spcAft>
              <a:buNone/>
            </a:pPr>
            <a:endParaRPr>
              <a:solidFill>
                <a:srgbClr val="5F6368"/>
              </a:solidFill>
            </a:endParaRPr>
          </a:p>
        </p:txBody>
      </p:sp>
      <p:sp>
        <p:nvSpPr>
          <p:cNvPr id="256" name="Google Shape;256;p50"/>
          <p:cNvSpPr txBox="1"/>
          <p:nvPr/>
        </p:nvSpPr>
        <p:spPr>
          <a:xfrm>
            <a:off x="441475" y="4200650"/>
            <a:ext cx="4290900" cy="7389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rgbClr val="5F6368"/>
                </a:solidFill>
              </a:rPr>
              <a:t>Kesusahan dalam mencari tempat terdekat untuk memesan kopi. Dan juga harga yang ditawarkan tidak sesuai dengan kantong pelajar</a:t>
            </a:r>
            <a:endParaRPr>
              <a:solidFill>
                <a:srgbClr val="5F6368"/>
              </a:solidFill>
            </a:endParaRPr>
          </a:p>
          <a:p>
            <a:pPr marL="0" lvl="0" indent="0" algn="l" rtl="0">
              <a:spcBef>
                <a:spcPts val="0"/>
              </a:spcBef>
              <a:spcAft>
                <a:spcPts val="0"/>
              </a:spcAft>
              <a:buNone/>
            </a:pPr>
            <a:endParaRPr>
              <a:solidFill>
                <a:srgbClr val="5F6368"/>
              </a:solidFill>
            </a:endParaRPr>
          </a:p>
        </p:txBody>
      </p:sp>
      <p:sp>
        <p:nvSpPr>
          <p:cNvPr id="257" name="Google Shape;257;p50"/>
          <p:cNvSpPr txBox="1"/>
          <p:nvPr/>
        </p:nvSpPr>
        <p:spPr>
          <a:xfrm>
            <a:off x="4821150" y="3016475"/>
            <a:ext cx="4013700" cy="1606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5F6368"/>
                </a:solidFill>
              </a:rPr>
              <a:t>Dewi adalah seorang pelajar smk. Dia selalu mencari tempat kafe sepulang sekolah. Dia mencari tempat kafe yang menurut dia dekat dengan rumahnya agar cepat berangkat pulang dari rumahn ya ke cafenya tersebut. Dengan uang yang dia sisihkan, dia mencari tempat kafe yang murah.</a:t>
            </a:r>
            <a:endParaRPr>
              <a:solidFill>
                <a:srgbClr val="5F6368"/>
              </a:solidFill>
            </a:endParaRPr>
          </a:p>
          <a:p>
            <a:pPr marL="0" lvl="0" indent="0" algn="l" rtl="0">
              <a:spcBef>
                <a:spcPts val="0"/>
              </a:spcBef>
              <a:spcAft>
                <a:spcPts val="0"/>
              </a:spcAft>
              <a:buNone/>
            </a:pPr>
            <a:endParaRPr>
              <a:solidFill>
                <a:srgbClr val="5F6368"/>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1989</TotalTime>
  <Words>1314</Words>
  <Application>Microsoft Office PowerPoint</Application>
  <PresentationFormat>On-screen Show (16:9)</PresentationFormat>
  <Paragraphs>193</Paragraphs>
  <Slides>19</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Open Sans</vt:lpstr>
      <vt:lpstr>Calibri</vt:lpstr>
      <vt:lpstr>Open Sans SemiBold</vt:lpstr>
      <vt:lpstr>Arial</vt:lpstr>
      <vt:lpstr>Google Sans Medium</vt:lpstr>
      <vt:lpstr>Google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Dicky Alamsyah</dc:creator>
  <cp:lastModifiedBy>Dicky Alamsyah</cp:lastModifiedBy>
  <cp:revision>5</cp:revision>
  <dcterms:modified xsi:type="dcterms:W3CDTF">2021-11-25T11:33:07Z</dcterms:modified>
</cp:coreProperties>
</file>