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3" r:id="rId5"/>
  </p:sldMasterIdLst>
  <p:notesMasterIdLst>
    <p:notesMasterId r:id="rId7"/>
  </p:notesMasterIdLst>
  <p:handoutMasterIdLst>
    <p:handoutMasterId r:id="rId8"/>
  </p:handoutMasterIdLst>
  <p:sldIdLst>
    <p:sldId id="258" r:id="rId6"/>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6E060-468C-46EF-8B34-2EFB638E2F53}" v="2478" dt="2023-11-10T22:46:08.214"/>
    <p1510:client id="{682DDF46-4623-2601-A03C-DFD9A4E8D881}" v="273" dt="2023-11-10T22:40:13.883"/>
    <p1510:client id="{D947928B-ABD8-8AF6-5FC6-F18D1279438A}" v="132" dt="2023-11-10T22:31:57.0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6" d="100"/>
          <a:sy n="16" d="100"/>
        </p:scale>
        <p:origin x="1642" y="101"/>
      </p:cViewPr>
      <p:guideLst>
        <p:guide orient="horz" pos="3318"/>
        <p:guide orient="horz" pos="288"/>
        <p:guide orient="horz" pos="20160"/>
        <p:guide orient="horz"/>
        <p:guide pos="264"/>
        <p:guide pos="27384"/>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3647836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jpe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7D165FB-75BD-E7EE-C546-747BD6071AA1}"/>
              </a:ext>
            </a:extLst>
          </p:cNvPr>
          <p:cNvSpPr txBox="1">
            <a:spLocks/>
          </p:cNvSpPr>
          <p:nvPr/>
        </p:nvSpPr>
        <p:spPr>
          <a:xfrm>
            <a:off x="21732571" y="6346802"/>
            <a:ext cx="10048874" cy="20799518"/>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6565" indent="-457200" algn="just">
              <a:buFont typeface="Arial" pitchFamily="34" charset="0"/>
              <a:buChar char="•"/>
            </a:pPr>
            <a:r>
              <a:rPr lang="en-US" sz="2800">
                <a:solidFill>
                  <a:srgbClr val="3F3029"/>
                </a:solidFill>
                <a:latin typeface="Times New Roman"/>
                <a:cs typeface="Times New Roman"/>
              </a:rPr>
              <a:t>Several debugging tools were implemented, such as an FPS counter and limiter as well as a location tracker. These tools were needed in to allow systems such as coyote time to function properly. The velocity tracker, while necessary, wasn’t able  to be finished due to multiple bugs and errors.</a:t>
            </a: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r>
              <a:rPr lang="en-US" sz="2800">
                <a:solidFill>
                  <a:srgbClr val="3F3029"/>
                </a:solidFill>
                <a:latin typeface="Times New Roman"/>
                <a:cs typeface="Times New Roman"/>
              </a:rPr>
              <a:t>Two basic tile maps were implemented where there was a foreground tile map and a background tile map. The foreground tile map had a collider which the player could interact with. The background tile map was for aesthetics and a place holder for future background art.</a:t>
            </a: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marL="456565" indent="-457200" algn="just">
              <a:buFont typeface="Arial" pitchFamily="34" charset="0"/>
              <a:buChar char="•"/>
            </a:pPr>
            <a:endParaRPr lang="en-US" sz="2800">
              <a:solidFill>
                <a:srgbClr val="3F3029"/>
              </a:solidFill>
              <a:latin typeface="Times New Roman"/>
              <a:cs typeface="Times New Roman"/>
            </a:endParaRPr>
          </a:p>
          <a:p>
            <a:pPr algn="just"/>
            <a:endParaRPr lang="en-US" sz="2800">
              <a:solidFill>
                <a:srgbClr val="3F3029"/>
              </a:solidFill>
              <a:latin typeface="Times New Roman"/>
              <a:cs typeface="Times New Roman"/>
            </a:endParaRPr>
          </a:p>
          <a:p>
            <a:pPr algn="just"/>
            <a:endParaRPr lang="en-US" sz="2800">
              <a:solidFill>
                <a:srgbClr val="3F3029"/>
              </a:solidFill>
              <a:latin typeface="Times New Roman"/>
              <a:cs typeface="Times New Roman"/>
            </a:endParaRPr>
          </a:p>
          <a:p>
            <a:pPr marL="456565" indent="-457200">
              <a:buFont typeface="Arial" pitchFamily="34" charset="0"/>
              <a:buChar char="•"/>
            </a:pPr>
            <a:r>
              <a:rPr lang="en-US" sz="2800">
                <a:solidFill>
                  <a:srgbClr val="3F3029"/>
                </a:solidFill>
                <a:latin typeface="Times New Roman"/>
                <a:cs typeface="Times New Roman"/>
              </a:rPr>
              <a:t>Only one enemy was made and while it was successfully instantiated, we were not successful in making it move.</a:t>
            </a:r>
          </a:p>
          <a:p>
            <a:endParaRPr lang="en-US" sz="2800">
              <a:solidFill>
                <a:srgbClr val="3F3029"/>
              </a:solidFill>
              <a:latin typeface="Times New Roman"/>
              <a:cs typeface="Times New Roman"/>
            </a:endParaRPr>
          </a:p>
          <a:p>
            <a:pPr marL="456565" indent="-457200">
              <a:buFont typeface="Arial" pitchFamily="34" charset="0"/>
              <a:buChar char="•"/>
            </a:pPr>
            <a:endParaRPr lang="en-US" sz="2800">
              <a:solidFill>
                <a:srgbClr val="3F3029"/>
              </a:solidFill>
              <a:latin typeface="Times New Roman"/>
              <a:cs typeface="Times New Roman"/>
            </a:endParaRPr>
          </a:p>
          <a:p>
            <a:endParaRPr lang="en-US" sz="2800">
              <a:solidFill>
                <a:srgbClr val="3F3029"/>
              </a:solidFill>
              <a:latin typeface="Times New Roman"/>
              <a:cs typeface="Times New Roman"/>
            </a:endParaRPr>
          </a:p>
          <a:p>
            <a:pPr marL="456565" indent="-457200">
              <a:buFont typeface="Arial" pitchFamily="34" charset="0"/>
              <a:buChar char="•"/>
            </a:pPr>
            <a:endParaRPr lang="en-US" sz="2800">
              <a:solidFill>
                <a:srgbClr val="3F3029"/>
              </a:solidFill>
              <a:latin typeface="Times New Roman"/>
              <a:cs typeface="Times New Roman"/>
            </a:endParaRPr>
          </a:p>
          <a:p>
            <a:pPr marL="456565" indent="-457200">
              <a:buFont typeface="Arial" pitchFamily="34" charset="0"/>
              <a:buChar char="•"/>
            </a:pPr>
            <a:endParaRPr lang="en-US" sz="2800">
              <a:solidFill>
                <a:srgbClr val="3F3029"/>
              </a:solidFill>
              <a:latin typeface="Times New Roman"/>
              <a:cs typeface="Times New Roman"/>
            </a:endParaRPr>
          </a:p>
          <a:p>
            <a:pPr marL="456565" indent="-457200">
              <a:buFont typeface="Arial" pitchFamily="34" charset="0"/>
              <a:buChar char="•"/>
            </a:pPr>
            <a:endParaRPr lang="en-US" sz="2800">
              <a:solidFill>
                <a:srgbClr val="3F3029"/>
              </a:solidFill>
              <a:latin typeface="Times New Roman"/>
              <a:cs typeface="Times New Roman"/>
            </a:endParaRPr>
          </a:p>
          <a:p>
            <a:pPr marL="456565" indent="-457200">
              <a:buFont typeface="Arial" pitchFamily="34" charset="0"/>
              <a:buChar char="•"/>
            </a:pPr>
            <a:endParaRPr lang="en-US" sz="2800">
              <a:solidFill>
                <a:srgbClr val="3F3029"/>
              </a:solidFill>
              <a:latin typeface="Times New Roman"/>
              <a:cs typeface="Times New Roman"/>
            </a:endParaRPr>
          </a:p>
          <a:p>
            <a:pPr marL="456565" indent="-457200">
              <a:buFont typeface="Arial" pitchFamily="34" charset="0"/>
              <a:buChar char="•"/>
            </a:pPr>
            <a:r>
              <a:rPr lang="en-US" sz="2800">
                <a:solidFill>
                  <a:srgbClr val="3F3029"/>
                </a:solidFill>
                <a:latin typeface="Times New Roman"/>
                <a:cs typeface="Times New Roman"/>
              </a:rPr>
              <a:t>Preliminary Artwork for Crungulon was created.</a:t>
            </a:r>
          </a:p>
          <a:p>
            <a:pPr marL="456565" indent="-457200">
              <a:buFont typeface="Arial" pitchFamily="34" charset="0"/>
              <a:buChar char="•"/>
            </a:pPr>
            <a:endParaRPr lang="en-US" sz="2800">
              <a:solidFill>
                <a:srgbClr val="3F3029"/>
              </a:solidFill>
              <a:latin typeface="Times New Roman"/>
              <a:cs typeface="Times New Roman"/>
            </a:endParaRPr>
          </a:p>
          <a:p>
            <a:pPr marL="1942465" lvl="1" indent="-457200">
              <a:buFont typeface="Arial" pitchFamily="34" charset="0"/>
              <a:buChar char="•"/>
            </a:pPr>
            <a:endParaRPr lang="en-US" sz="2800">
              <a:solidFill>
                <a:srgbClr val="3F3029"/>
              </a:solidFill>
              <a:latin typeface="Times New Roman"/>
              <a:cs typeface="Times New Roman"/>
            </a:endParaRPr>
          </a:p>
          <a:p>
            <a:pPr marL="1942465" lvl="1" indent="-457200">
              <a:buFont typeface="Arial" pitchFamily="34" charset="0"/>
              <a:buChar char="•"/>
            </a:pPr>
            <a:endParaRPr lang="en-US" sz="2800">
              <a:solidFill>
                <a:srgbClr val="3F3029"/>
              </a:solidFill>
              <a:latin typeface="Times New Roman"/>
              <a:cs typeface="Times New Roman"/>
            </a:endParaRPr>
          </a:p>
        </p:txBody>
      </p:sp>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459674" y="6378481"/>
            <a:ext cx="10056813" cy="5370807"/>
          </a:xfrm>
        </p:spPr>
        <p:txBody>
          <a:bodyPr/>
          <a:lstStyle/>
          <a:p>
            <a:pPr algn="just">
              <a:lnSpc>
                <a:spcPts val="3500"/>
              </a:lnSpc>
              <a:spcBef>
                <a:spcPts val="600"/>
              </a:spcBef>
            </a:pPr>
            <a:r>
              <a:rPr lang="en-US" sz="2800"/>
              <a:t>Crungulon’s Crusade is a platformer game under an open-source model, presenting meticulously designed levels that demand precision and skill in maneuvering through diverse challenges. The game prioritizes speed and fluid motion, engaging players in dynamic, physics-driven gameplay. Notably, the open-source nature of Crungulon's Crusade allows public access to its source code, fostering a collaborative environment for developers, enthusiasts, and gamers to contribute, innovate, and refine the game's mechanics and design. This model promotes an evolving and enduring gaming experience, ensuring the perpetuity and growth of the game within the gaming community.</a:t>
            </a:r>
          </a:p>
        </p:txBody>
      </p:sp>
      <p:sp>
        <p:nvSpPr>
          <p:cNvPr id="3" name="Text Placeholder 2">
            <a:extLst>
              <a:ext uri="{FF2B5EF4-FFF2-40B4-BE49-F238E27FC236}">
                <a16:creationId xmlns:a16="http://schemas.microsoft.com/office/drawing/2014/main" id="{BB9651DF-245B-DE47-A8E1-DE4F451C0B9E}"/>
              </a:ext>
            </a:extLst>
          </p:cNvPr>
          <p:cNvSpPr>
            <a:spLocks noGrp="1"/>
          </p:cNvSpPr>
          <p:nvPr>
            <p:ph type="body" sz="quarter" idx="11"/>
          </p:nvPr>
        </p:nvSpPr>
        <p:spPr/>
        <p:txBody>
          <a:bodyPr/>
          <a:lstStyle/>
          <a:p>
            <a:r>
              <a:rPr lang="en-US"/>
              <a:t>INTRODUCTION</a:t>
            </a:r>
            <a:r>
              <a:rPr lang="en-US" b="0"/>
              <a:t>____________________________</a:t>
            </a:r>
            <a:endParaRPr lang="en-US"/>
          </a:p>
        </p:txBody>
      </p:sp>
      <p:sp>
        <p:nvSpPr>
          <p:cNvPr id="4" name="Text Placeholder 3">
            <a:extLst>
              <a:ext uri="{FF2B5EF4-FFF2-40B4-BE49-F238E27FC236}">
                <a16:creationId xmlns:a16="http://schemas.microsoft.com/office/drawing/2014/main" id="{B3A75B69-B887-494F-8354-19A97A084D60}"/>
              </a:ext>
            </a:extLst>
          </p:cNvPr>
          <p:cNvSpPr>
            <a:spLocks noGrp="1"/>
          </p:cNvSpPr>
          <p:nvPr>
            <p:ph type="body" sz="quarter" idx="20"/>
          </p:nvPr>
        </p:nvSpPr>
        <p:spPr>
          <a:xfrm>
            <a:off x="478616" y="12073896"/>
            <a:ext cx="10050462" cy="754045"/>
          </a:xfrm>
        </p:spPr>
        <p:txBody>
          <a:bodyPr/>
          <a:lstStyle/>
          <a:p>
            <a:r>
              <a:rPr lang="en-US"/>
              <a:t>OBJECTIVES</a:t>
            </a:r>
            <a:r>
              <a:rPr lang="en-US" b="0"/>
              <a:t>________________________________</a:t>
            </a:r>
            <a:endParaRPr lang="en-US"/>
          </a:p>
        </p:txBody>
      </p:sp>
      <p:sp>
        <p:nvSpPr>
          <p:cNvPr id="5" name="Text Placeholder 4">
            <a:extLst>
              <a:ext uri="{FF2B5EF4-FFF2-40B4-BE49-F238E27FC236}">
                <a16:creationId xmlns:a16="http://schemas.microsoft.com/office/drawing/2014/main" id="{734D45A7-2E10-C448-9D0E-72B47E945C7F}"/>
              </a:ext>
            </a:extLst>
          </p:cNvPr>
          <p:cNvSpPr>
            <a:spLocks noGrp="1"/>
          </p:cNvSpPr>
          <p:nvPr>
            <p:ph type="body" sz="quarter" idx="21"/>
          </p:nvPr>
        </p:nvSpPr>
        <p:spPr>
          <a:xfrm>
            <a:off x="11460161" y="6378481"/>
            <a:ext cx="10048874" cy="21464315"/>
          </a:xfrm>
        </p:spPr>
        <p:txBody>
          <a:bodyPr wrap="square" lIns="228589" tIns="228589" rIns="228589" bIns="228589" anchor="t">
            <a:spAutoFit/>
          </a:bodyPr>
          <a:lstStyle/>
          <a:p>
            <a:pPr algn="just"/>
            <a:r>
              <a:rPr lang="en-US" sz="2800">
                <a:latin typeface="Times New Roman"/>
                <a:cs typeface="Times New Roman"/>
              </a:rPr>
              <a:t>These results are what was accomplished by November 7th, 2023. The project is still being worked on and improved. </a:t>
            </a:r>
          </a:p>
          <a:p>
            <a:pPr algn="just"/>
            <a:endParaRPr lang="en-US" sz="1100">
              <a:latin typeface="Times New Roman"/>
              <a:cs typeface="Times New Roman"/>
            </a:endParaRPr>
          </a:p>
          <a:p>
            <a:pPr marL="457200" indent="-457200">
              <a:buChar char="•"/>
            </a:pPr>
            <a:r>
              <a:rPr lang="en-US" sz="2800">
                <a:latin typeface="Times New Roman"/>
                <a:cs typeface="Times New Roman"/>
              </a:rPr>
              <a:t>A </a:t>
            </a:r>
            <a:r>
              <a:rPr lang="en-US" sz="2800" err="1">
                <a:latin typeface="Times New Roman"/>
                <a:cs typeface="Times New Roman"/>
              </a:rPr>
              <a:t>Github</a:t>
            </a:r>
            <a:r>
              <a:rPr lang="en-US" sz="2800">
                <a:latin typeface="Times New Roman"/>
                <a:cs typeface="Times New Roman"/>
              </a:rPr>
              <a:t> repository was created and has been actively used throughout the semester. Team members have gotten used to Godot and the 2 languages that Godot utilizes, </a:t>
            </a:r>
            <a:r>
              <a:rPr lang="en-US" sz="2800" err="1">
                <a:latin typeface="Times New Roman"/>
                <a:cs typeface="Times New Roman"/>
              </a:rPr>
              <a:t>GDscript</a:t>
            </a:r>
            <a:r>
              <a:rPr lang="en-US" sz="2800">
                <a:latin typeface="Times New Roman"/>
                <a:cs typeface="Times New Roman"/>
              </a:rPr>
              <a:t> and C#</a:t>
            </a:r>
          </a:p>
          <a:p>
            <a:endParaRPr lang="en-US" sz="1100">
              <a:latin typeface="Times New Roman"/>
              <a:cs typeface="Times New Roman"/>
            </a:endParaRPr>
          </a:p>
          <a:p>
            <a:pPr marL="457200" indent="-457200">
              <a:buChar char="•"/>
            </a:pPr>
            <a:r>
              <a:rPr lang="en-US" sz="2800">
                <a:latin typeface="Times New Roman"/>
                <a:cs typeface="Times New Roman"/>
              </a:rPr>
              <a:t>A </a:t>
            </a:r>
            <a:r>
              <a:rPr lang="en-US" sz="2800" u="sng">
                <a:latin typeface="Times New Roman"/>
                <a:cs typeface="Times New Roman"/>
              </a:rPr>
              <a:t>basic character controller</a:t>
            </a:r>
            <a:r>
              <a:rPr lang="en-US" sz="2800">
                <a:latin typeface="Times New Roman"/>
                <a:cs typeface="Times New Roman"/>
              </a:rPr>
              <a:t> was created</a:t>
            </a:r>
          </a:p>
          <a:p>
            <a:pPr marL="1942465" lvl="1" indent="-457200">
              <a:buChar char="•"/>
            </a:pPr>
            <a:r>
              <a:rPr lang="en-US" sz="2800">
                <a:solidFill>
                  <a:srgbClr val="3F3029"/>
                </a:solidFill>
                <a:latin typeface="Times New Roman"/>
                <a:cs typeface="Times New Roman"/>
              </a:rPr>
              <a:t>This included a jumping system and coyote time, as well as a "Hold for higher jump" system.</a:t>
            </a:r>
          </a:p>
          <a:p>
            <a:pPr marL="1942465" lvl="1" indent="-457200">
              <a:buChar char="•"/>
            </a:pPr>
            <a:endParaRPr lang="en-US" sz="2800">
              <a:solidFill>
                <a:srgbClr val="3F3029"/>
              </a:solidFill>
              <a:latin typeface="Times New Roman"/>
              <a:cs typeface="Times New Roman"/>
            </a:endParaRPr>
          </a:p>
          <a:p>
            <a:pPr marL="1942465" lvl="1" indent="-457200">
              <a:buChar char="•"/>
            </a:pPr>
            <a:endParaRPr lang="en-US" sz="2800">
              <a:solidFill>
                <a:srgbClr val="3F3029"/>
              </a:solidFill>
              <a:latin typeface="Times New Roman"/>
              <a:cs typeface="Times New Roman"/>
            </a:endParaRPr>
          </a:p>
          <a:p>
            <a:pPr marL="1942465" lvl="1" indent="-457200">
              <a:buChar char="•"/>
            </a:pPr>
            <a:endParaRPr lang="en-US" sz="2800">
              <a:solidFill>
                <a:srgbClr val="3F3029"/>
              </a:solidFill>
              <a:latin typeface="Times New Roman"/>
              <a:cs typeface="Times New Roman"/>
            </a:endParaRPr>
          </a:p>
          <a:p>
            <a:pPr marL="1942465" lvl="1" indent="-457200">
              <a:buChar char="•"/>
            </a:pPr>
            <a:endParaRPr lang="en-US" sz="2800">
              <a:solidFill>
                <a:srgbClr val="3F3029"/>
              </a:solidFill>
              <a:latin typeface="Times New Roman"/>
              <a:cs typeface="Times New Roman"/>
            </a:endParaRPr>
          </a:p>
          <a:p>
            <a:pPr marL="1942465" lvl="1" indent="-457200">
              <a:buChar char="•"/>
            </a:pPr>
            <a:endParaRPr lang="en-US" sz="2800">
              <a:solidFill>
                <a:srgbClr val="3F3029"/>
              </a:solidFill>
              <a:latin typeface="Times New Roman"/>
              <a:cs typeface="Times New Roman"/>
            </a:endParaRPr>
          </a:p>
          <a:p>
            <a:pPr marL="1942465" lvl="1" indent="-457200">
              <a:buChar char="•"/>
            </a:pPr>
            <a:endParaRPr lang="en-US" sz="2800">
              <a:solidFill>
                <a:srgbClr val="3F3029"/>
              </a:solidFill>
              <a:latin typeface="Times New Roman"/>
              <a:cs typeface="Times New Roman"/>
            </a:endParaRPr>
          </a:p>
          <a:p>
            <a:pPr marL="1942465" lvl="1" indent="-457200">
              <a:buChar char="•"/>
            </a:pPr>
            <a:endParaRPr lang="en-US" sz="2800">
              <a:solidFill>
                <a:srgbClr val="3F3029"/>
              </a:solidFill>
              <a:latin typeface="Times New Roman"/>
              <a:cs typeface="Times New Roman"/>
            </a:endParaRPr>
          </a:p>
          <a:p>
            <a:pPr marL="1942465" lvl="1" indent="-457200">
              <a:buChar char="•"/>
            </a:pPr>
            <a:endParaRPr lang="en-US" sz="2800">
              <a:solidFill>
                <a:srgbClr val="3F3029"/>
              </a:solidFill>
              <a:latin typeface="Times New Roman"/>
              <a:cs typeface="Times New Roman"/>
            </a:endParaRPr>
          </a:p>
          <a:p>
            <a:pPr marL="1942465" lvl="1" indent="-457200">
              <a:buChar char="•"/>
            </a:pPr>
            <a:r>
              <a:rPr lang="en-US" sz="2800">
                <a:solidFill>
                  <a:srgbClr val="3F3029"/>
                </a:solidFill>
                <a:latin typeface="Times New Roman"/>
                <a:cs typeface="Times New Roman"/>
              </a:rPr>
              <a:t>Also included a basic momentum system, where the player character speeds up while moving for a brief period, enabling "inching" without wildly running. </a:t>
            </a:r>
            <a:endParaRPr lang="en-US" sz="11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marL="456565" indent="-457200" algn="just">
              <a:buChar char="•"/>
            </a:pPr>
            <a:endParaRPr lang="en-US" sz="2800">
              <a:solidFill>
                <a:srgbClr val="3F3029"/>
              </a:solidFill>
              <a:latin typeface="Times New Roman"/>
              <a:cs typeface="Times New Roman"/>
            </a:endParaRPr>
          </a:p>
          <a:p>
            <a:pPr algn="just"/>
            <a:endParaRPr lang="en-US" sz="2800">
              <a:solidFill>
                <a:srgbClr val="3F3029"/>
              </a:solidFill>
              <a:latin typeface="Times New Roman"/>
              <a:cs typeface="Times New Roman"/>
            </a:endParaRPr>
          </a:p>
          <a:p>
            <a:pPr algn="just"/>
            <a:endParaRPr lang="en-US" sz="2800">
              <a:solidFill>
                <a:srgbClr val="3F3029"/>
              </a:solidFill>
              <a:latin typeface="Times New Roman"/>
              <a:cs typeface="Times New Roman"/>
            </a:endParaRPr>
          </a:p>
        </p:txBody>
      </p:sp>
      <p:sp>
        <p:nvSpPr>
          <p:cNvPr id="6" name="Text Placeholder 5">
            <a:extLst>
              <a:ext uri="{FF2B5EF4-FFF2-40B4-BE49-F238E27FC236}">
                <a16:creationId xmlns:a16="http://schemas.microsoft.com/office/drawing/2014/main" id="{8AFEEE7D-41C4-3B45-BFE6-D61F77CAFF9F}"/>
              </a:ext>
            </a:extLst>
          </p:cNvPr>
          <p:cNvSpPr>
            <a:spLocks noGrp="1"/>
          </p:cNvSpPr>
          <p:nvPr>
            <p:ph type="body" sz="quarter" idx="22"/>
          </p:nvPr>
        </p:nvSpPr>
        <p:spPr>
          <a:xfrm>
            <a:off x="11460162" y="5264056"/>
            <a:ext cx="32278320" cy="1323431"/>
          </a:xfrm>
        </p:spPr>
        <p:txBody>
          <a:bodyPr/>
          <a:lstStyle/>
          <a:p>
            <a:r>
              <a:rPr lang="en-US"/>
              <a:t>RESULTS</a:t>
            </a:r>
            <a:r>
              <a:rPr lang="en-US" b="0"/>
              <a:t>________________________________________________________________________________</a:t>
            </a:r>
            <a:endParaRPr lang="en-US"/>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a:xfrm>
            <a:off x="33400356" y="14985772"/>
            <a:ext cx="10047018" cy="754045"/>
          </a:xfrm>
        </p:spPr>
        <p:txBody>
          <a:bodyPr/>
          <a:lstStyle/>
          <a:p>
            <a:r>
              <a:rPr lang="en-US"/>
              <a:t>CONCLUSIONS</a:t>
            </a:r>
            <a:r>
              <a:rPr lang="en-US" b="0"/>
              <a:t>_____________________________</a:t>
            </a:r>
            <a:endParaRPr lang="en-US"/>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33400356" y="15815504"/>
            <a:ext cx="10047018" cy="7300438"/>
          </a:xfrm>
        </p:spPr>
        <p:txBody>
          <a:bodyPr wrap="square" lIns="228589" tIns="228589" rIns="228589" bIns="228589" anchor="t">
            <a:spAutoFit/>
          </a:bodyPr>
          <a:lstStyle/>
          <a:p>
            <a:pPr marL="457200" indent="-457200">
              <a:buChar char="•"/>
            </a:pPr>
            <a:r>
              <a:rPr lang="en-US" sz="2800">
                <a:latin typeface="Times New Roman"/>
                <a:cs typeface="Times New Roman"/>
              </a:rPr>
              <a:t>While we have accomplished much of what we initially set out to do, (Character Controller, enemy, debug tools, etc.) much of these feats still need improvement and more features. Specifically, the jumping looks "choppy", and coyote time is interfering with jump sensitivity, so a better implementation is needed. </a:t>
            </a:r>
          </a:p>
          <a:p>
            <a:endParaRPr lang="en-US" sz="1100"/>
          </a:p>
          <a:p>
            <a:pPr marL="457200" indent="-457200">
              <a:buChar char="•"/>
            </a:pPr>
            <a:r>
              <a:rPr lang="en-US" sz="2800">
                <a:solidFill>
                  <a:schemeClr val="tx1"/>
                </a:solidFill>
                <a:latin typeface="Times New Roman"/>
                <a:cs typeface="Times New Roman"/>
              </a:rPr>
              <a:t>As a team, we have managed to get a lot done, even though we were using a game dev engine that was unfamiliar to all of us. However, we aren’t stopping here! Throughout the rest of the semester, we will continue to implement and perfect various features, such as enemies and powerups, as well as maybe make a basic music theme for the background! With an extra 3 people on the team, we will be able to make much more progress next semester!</a:t>
            </a:r>
          </a:p>
          <a:p>
            <a:pPr marL="457200" indent="-457200">
              <a:buChar char="•"/>
            </a:pPr>
            <a:endParaRPr lang="en-US" sz="2800">
              <a:solidFill>
                <a:schemeClr val="tx1"/>
              </a:solidFill>
              <a:latin typeface="Times New Roman"/>
              <a:cs typeface="Times New Roman"/>
            </a:endParaRPr>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a:xfrm>
            <a:off x="33400356" y="24851024"/>
            <a:ext cx="10047018" cy="754045"/>
          </a:xfrm>
        </p:spPr>
        <p:txBody>
          <a:bodyPr/>
          <a:lstStyle/>
          <a:p>
            <a:r>
              <a:rPr lang="en-US"/>
              <a:t>REFERENCES</a:t>
            </a:r>
            <a:r>
              <a:rPr lang="en-US" b="0"/>
              <a:t>_______________________________</a:t>
            </a:r>
            <a:endParaRPr lang="en-US"/>
          </a:p>
        </p:txBody>
      </p:sp>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400356" y="25589688"/>
            <a:ext cx="10052050" cy="2960788"/>
          </a:xfrm>
        </p:spPr>
        <p:txBody>
          <a:bodyPr wrap="square" lIns="228589" tIns="228589" rIns="228589" bIns="228589" anchor="t">
            <a:spAutoFit/>
          </a:bodyPr>
          <a:lstStyle/>
          <a:p>
            <a:pPr marL="457200" indent="-457200">
              <a:buFont typeface="Arial" panose="020B0604020202020204" pitchFamily="34" charset="0"/>
              <a:buChar char="•"/>
            </a:pPr>
            <a:r>
              <a:rPr lang="en-US" sz="2800">
                <a:latin typeface="Times New Roman"/>
                <a:cs typeface="Times New Roman"/>
              </a:rPr>
              <a:t>Godot Discord</a:t>
            </a:r>
          </a:p>
          <a:p>
            <a:pPr marL="457200" indent="-457200">
              <a:buFont typeface="Arial" panose="020B0604020202020204" pitchFamily="34" charset="0"/>
              <a:buChar char="•"/>
            </a:pPr>
            <a:r>
              <a:rPr lang="en-US" sz="2800">
                <a:latin typeface="Times New Roman"/>
                <a:cs typeface="Times New Roman"/>
              </a:rPr>
              <a:t>Godot Docs </a:t>
            </a:r>
            <a:endParaRPr lang="en-US" sz="2800"/>
          </a:p>
          <a:p>
            <a:pPr marL="457200" indent="-457200">
              <a:buFont typeface="Arial" panose="020B0604020202020204" pitchFamily="34" charset="0"/>
              <a:buChar char="•"/>
            </a:pPr>
            <a:r>
              <a:rPr lang="en-US" sz="2800">
                <a:latin typeface="Times New Roman"/>
                <a:cs typeface="Times New Roman"/>
              </a:rPr>
              <a:t>Godot Reddit</a:t>
            </a:r>
          </a:p>
          <a:p>
            <a:pPr marL="457200" indent="-457200">
              <a:buFont typeface="Arial" panose="020B0604020202020204" pitchFamily="34" charset="0"/>
              <a:buChar char="•"/>
            </a:pPr>
            <a:r>
              <a:rPr lang="en-US" sz="2800" err="1">
                <a:latin typeface="Times New Roman"/>
                <a:cs typeface="Times New Roman"/>
              </a:rPr>
              <a:t>Gamedev</a:t>
            </a:r>
            <a:r>
              <a:rPr lang="en-US" sz="2800">
                <a:latin typeface="Times New Roman"/>
                <a:cs typeface="Times New Roman"/>
              </a:rPr>
              <a:t> Reddit</a:t>
            </a:r>
          </a:p>
          <a:p>
            <a:pPr marL="457200" indent="-457200">
              <a:buFont typeface="Arial" panose="020B0604020202020204" pitchFamily="34" charset="0"/>
              <a:buChar char="•"/>
            </a:pPr>
            <a:r>
              <a:rPr lang="en-US" sz="2800">
                <a:latin typeface="Times New Roman"/>
                <a:cs typeface="Times New Roman"/>
              </a:rPr>
              <a:t>ChatGPT</a:t>
            </a:r>
            <a:endParaRPr lang="en-US" sz="2800"/>
          </a:p>
        </p:txBody>
      </p:sp>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33390292" y="28872977"/>
            <a:ext cx="10047018" cy="754045"/>
          </a:xfrm>
        </p:spPr>
        <p:txBody>
          <a:bodyPr/>
          <a:lstStyle/>
          <a:p>
            <a:r>
              <a:rPr lang="en-US"/>
              <a:t>ACKNOWLEDGEMENTS</a:t>
            </a:r>
            <a:r>
              <a:rPr lang="en-US" b="0"/>
              <a:t>______________________</a:t>
            </a:r>
            <a:endParaRPr lang="en-US"/>
          </a:p>
        </p:txBody>
      </p:sp>
      <p:sp>
        <p:nvSpPr>
          <p:cNvPr id="14" name="Text Placeholder 13">
            <a:extLst>
              <a:ext uri="{FF2B5EF4-FFF2-40B4-BE49-F238E27FC236}">
                <a16:creationId xmlns:a16="http://schemas.microsoft.com/office/drawing/2014/main" id="{D746C96D-B21A-EA44-A733-07A4BF375FD4}"/>
              </a:ext>
            </a:extLst>
          </p:cNvPr>
          <p:cNvSpPr>
            <a:spLocks noGrp="1"/>
          </p:cNvSpPr>
          <p:nvPr>
            <p:ph type="body" sz="quarter" idx="30"/>
          </p:nvPr>
        </p:nvSpPr>
        <p:spPr>
          <a:xfrm>
            <a:off x="33390292" y="29627022"/>
            <a:ext cx="10052050" cy="1409594"/>
          </a:xfrm>
        </p:spPr>
        <p:txBody>
          <a:bodyPr/>
          <a:lstStyle/>
          <a:p>
            <a:r>
              <a:rPr lang="en-US" sz="2800"/>
              <a:t>Faculty Advisors: Prof. Turner, Prof. Goldschmidt, Prof. Kuzmin</a:t>
            </a:r>
          </a:p>
          <a:p>
            <a:r>
              <a:rPr lang="en-US" sz="2800"/>
              <a:t>Teaching Assistants: </a:t>
            </a:r>
            <a:r>
              <a:rPr lang="en-US" sz="2800" err="1"/>
              <a:t>Anugraha</a:t>
            </a:r>
            <a:r>
              <a:rPr lang="en-US" sz="2800"/>
              <a:t> Awasthi &amp; Vansh </a:t>
            </a:r>
            <a:r>
              <a:rPr lang="en-US" sz="2800" err="1"/>
              <a:t>Cheguri</a:t>
            </a:r>
            <a:endParaRPr lang="en-US" sz="2800"/>
          </a:p>
        </p:txBody>
      </p:sp>
      <p:sp>
        <p:nvSpPr>
          <p:cNvPr id="15" name="Text Placeholder 14">
            <a:extLst>
              <a:ext uri="{FF2B5EF4-FFF2-40B4-BE49-F238E27FC236}">
                <a16:creationId xmlns:a16="http://schemas.microsoft.com/office/drawing/2014/main" id="{E88D1D93-1749-134C-B259-6CB1F13ABE6B}"/>
              </a:ext>
            </a:extLst>
          </p:cNvPr>
          <p:cNvSpPr>
            <a:spLocks noGrp="1"/>
          </p:cNvSpPr>
          <p:nvPr>
            <p:ph type="body" sz="quarter" idx="96"/>
          </p:nvPr>
        </p:nvSpPr>
        <p:spPr>
          <a:xfrm>
            <a:off x="477827" y="12827941"/>
            <a:ext cx="10213071" cy="6629485"/>
          </a:xfrm>
        </p:spPr>
        <p:txBody>
          <a:bodyPr wrap="square" lIns="228589" tIns="228589" rIns="228589" bIns="228589" anchor="t">
            <a:spAutoFit/>
          </a:bodyPr>
          <a:lstStyle/>
          <a:p>
            <a:r>
              <a:rPr lang="en-US" sz="2800" b="1">
                <a:latin typeface="Times New Roman"/>
                <a:cs typeface="Times New Roman"/>
              </a:rPr>
              <a:t>Preliminary Objectives</a:t>
            </a:r>
          </a:p>
          <a:p>
            <a:pPr marL="342900" indent="-342900">
              <a:buFont typeface="Arial" panose="020B0604020202020204" pitchFamily="34" charset="0"/>
              <a:buChar char="•"/>
            </a:pPr>
            <a:r>
              <a:rPr lang="en-US" sz="2800">
                <a:latin typeface="Times New Roman"/>
                <a:cs typeface="Times New Roman"/>
              </a:rPr>
              <a:t>Setup </a:t>
            </a:r>
            <a:r>
              <a:rPr lang="en-US" sz="2800" err="1">
                <a:latin typeface="Times New Roman"/>
                <a:cs typeface="Times New Roman"/>
              </a:rPr>
              <a:t>Github</a:t>
            </a:r>
            <a:r>
              <a:rPr lang="en-US" sz="2800">
                <a:latin typeface="Times New Roman"/>
                <a:cs typeface="Times New Roman"/>
              </a:rPr>
              <a:t> Repository and confirm every member can save their commits from Godot to a branch</a:t>
            </a:r>
          </a:p>
          <a:p>
            <a:pPr marL="342900" indent="-342900">
              <a:buFont typeface="Arial" panose="020B0604020202020204" pitchFamily="34" charset="0"/>
              <a:buChar char="•"/>
            </a:pPr>
            <a:r>
              <a:rPr lang="en-US" sz="2800">
                <a:latin typeface="Times New Roman"/>
                <a:cs typeface="Times New Roman"/>
              </a:rPr>
              <a:t>Get familiar with Godot and how it uses its personal script language, </a:t>
            </a:r>
            <a:r>
              <a:rPr lang="en-US" sz="2800" err="1">
                <a:latin typeface="Times New Roman"/>
                <a:cs typeface="Times New Roman"/>
              </a:rPr>
              <a:t>GDscript</a:t>
            </a:r>
            <a:r>
              <a:rPr lang="en-US" sz="2800">
                <a:latin typeface="Times New Roman"/>
                <a:cs typeface="Times New Roman"/>
              </a:rPr>
              <a:t>, and how it utilizes C#</a:t>
            </a:r>
          </a:p>
          <a:p>
            <a:pPr>
              <a:spcBef>
                <a:spcPts val="2400"/>
              </a:spcBef>
            </a:pPr>
            <a:r>
              <a:rPr lang="en-US" sz="2800" b="1">
                <a:latin typeface="Times New Roman"/>
                <a:cs typeface="Times New Roman"/>
              </a:rPr>
              <a:t>Overall Objectives</a:t>
            </a:r>
          </a:p>
          <a:p>
            <a:pPr marL="342900" indent="-342900">
              <a:buFont typeface="Arial" panose="020B0604020202020204" pitchFamily="34" charset="0"/>
              <a:buChar char="•"/>
            </a:pPr>
            <a:r>
              <a:rPr lang="en-US" sz="2800">
                <a:latin typeface="Times New Roman"/>
                <a:cs typeface="Times New Roman"/>
              </a:rPr>
              <a:t>Create Character Controller</a:t>
            </a:r>
          </a:p>
          <a:p>
            <a:pPr marL="1828725" lvl="1" indent="-342900">
              <a:buFont typeface="Arial" panose="020B0604020202020204" pitchFamily="34" charset="0"/>
              <a:buChar char="•"/>
            </a:pPr>
            <a:r>
              <a:rPr lang="en-US" sz="2800">
                <a:latin typeface="Times New Roman"/>
                <a:cs typeface="Times New Roman"/>
              </a:rPr>
              <a:t>Implement a jumping system, including Coyote time</a:t>
            </a:r>
          </a:p>
          <a:p>
            <a:pPr marL="1828725" lvl="1" indent="-342900">
              <a:buFont typeface="Arial" panose="020B0604020202020204" pitchFamily="34" charset="0"/>
              <a:buChar char="•"/>
            </a:pPr>
            <a:r>
              <a:rPr lang="en-US" sz="2800">
                <a:latin typeface="Times New Roman"/>
                <a:cs typeface="Times New Roman"/>
              </a:rPr>
              <a:t>Implement a powerup for the playable character</a:t>
            </a:r>
          </a:p>
          <a:p>
            <a:pPr marL="342900" indent="-342900">
              <a:buFont typeface="Arial" panose="020B0604020202020204" pitchFamily="34" charset="0"/>
              <a:buChar char="•"/>
            </a:pPr>
            <a:r>
              <a:rPr lang="en-US" sz="2800">
                <a:latin typeface="Times New Roman"/>
                <a:cs typeface="Times New Roman"/>
              </a:rPr>
              <a:t>Make Basic Tile map</a:t>
            </a:r>
            <a:endParaRPr lang="en-US" sz="2800"/>
          </a:p>
          <a:p>
            <a:pPr marL="342900" indent="-342900">
              <a:buFont typeface="Arial" panose="020B0604020202020204" pitchFamily="34" charset="0"/>
              <a:buChar char="•"/>
            </a:pPr>
            <a:r>
              <a:rPr lang="en-US" sz="2800">
                <a:latin typeface="Times New Roman"/>
                <a:cs typeface="Times New Roman"/>
              </a:rPr>
              <a:t>Implement 2 basic enemies</a:t>
            </a:r>
            <a:endParaRPr lang="en-US" sz="2800"/>
          </a:p>
          <a:p>
            <a:pPr marL="342900" indent="-342900">
              <a:buFont typeface="Arial" panose="020B0604020202020204" pitchFamily="34" charset="0"/>
              <a:buChar char="•"/>
            </a:pPr>
            <a:r>
              <a:rPr lang="en-US" sz="2800">
                <a:latin typeface="Times New Roman"/>
                <a:cs typeface="Times New Roman"/>
              </a:rPr>
              <a:t>Create main menu</a:t>
            </a:r>
            <a:endParaRPr lang="en-US" sz="2800"/>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a:xfrm>
            <a:off x="5932593" y="3418083"/>
            <a:ext cx="31998968" cy="989991"/>
          </a:xfrm>
        </p:spPr>
        <p:txBody>
          <a:bodyPr/>
          <a:lstStyle/>
          <a:p>
            <a:r>
              <a:rPr lang="en-US"/>
              <a:t>Rensselaer Polytechnic Institute          </a:t>
            </a:r>
            <a:r>
              <a:rPr lang="el-GR"/>
              <a:t>Ι</a:t>
            </a:r>
            <a:r>
              <a:rPr lang="en-US"/>
              <a:t>          Rensselaer Center for Open Source </a:t>
            </a:r>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a:xfrm>
            <a:off x="5932593" y="2187369"/>
            <a:ext cx="31998968" cy="1230714"/>
          </a:xfrm>
        </p:spPr>
        <p:txBody>
          <a:bodyPr>
            <a:normAutofit lnSpcReduction="10000"/>
          </a:bodyPr>
          <a:lstStyle/>
          <a:p>
            <a:r>
              <a:rPr lang="en-US" sz="7200"/>
              <a:t>Nicolas </a:t>
            </a:r>
            <a:r>
              <a:rPr lang="en-US" sz="7200" err="1"/>
              <a:t>DiCosimo</a:t>
            </a:r>
            <a:r>
              <a:rPr lang="en-US" sz="7200"/>
              <a:t>(CS ’24), Laura Parente(</a:t>
            </a:r>
            <a:r>
              <a:rPr lang="en-US" sz="7200" err="1"/>
              <a:t>MechE</a:t>
            </a:r>
            <a:r>
              <a:rPr lang="en-US" sz="7200"/>
              <a:t> ‘24), Kush Poddar(Aero ‘24)</a:t>
            </a: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a:xfrm>
            <a:off x="5932593" y="1"/>
            <a:ext cx="31998968" cy="2008488"/>
          </a:xfrm>
        </p:spPr>
        <p:txBody>
          <a:bodyPr lIns="91440" tIns="45720" rIns="91440" bIns="45720" anchor="t" anchorCtr="1">
            <a:normAutofit lnSpcReduction="10000"/>
          </a:bodyPr>
          <a:lstStyle/>
          <a:p>
            <a:r>
              <a:rPr lang="en-US" sz="13800" err="1"/>
              <a:t>Crungulon’s</a:t>
            </a:r>
            <a:r>
              <a:rPr lang="en-US" sz="13800"/>
              <a:t> Crusade</a:t>
            </a:r>
          </a:p>
        </p:txBody>
      </p:sp>
      <p:grpSp>
        <p:nvGrpSpPr>
          <p:cNvPr id="25" name="Group 24">
            <a:extLst>
              <a:ext uri="{FF2B5EF4-FFF2-40B4-BE49-F238E27FC236}">
                <a16:creationId xmlns:a16="http://schemas.microsoft.com/office/drawing/2014/main" id="{EA9DF68F-B961-70EB-ED6A-B2BA635FD379}"/>
              </a:ext>
            </a:extLst>
          </p:cNvPr>
          <p:cNvGrpSpPr/>
          <p:nvPr/>
        </p:nvGrpSpPr>
        <p:grpSpPr>
          <a:xfrm>
            <a:off x="854333" y="678289"/>
            <a:ext cx="2788920" cy="2788920"/>
            <a:chOff x="6340733" y="933193"/>
            <a:chExt cx="2788920" cy="2788920"/>
          </a:xfrm>
        </p:grpSpPr>
        <p:sp>
          <p:nvSpPr>
            <p:cNvPr id="24" name="Oval 23">
              <a:extLst>
                <a:ext uri="{FF2B5EF4-FFF2-40B4-BE49-F238E27FC236}">
                  <a16:creationId xmlns:a16="http://schemas.microsoft.com/office/drawing/2014/main" id="{951ADEF3-4583-388A-5F3D-75EDFD54AD32}"/>
                </a:ext>
              </a:extLst>
            </p:cNvPr>
            <p:cNvSpPr>
              <a:spLocks/>
            </p:cNvSpPr>
            <p:nvPr/>
          </p:nvSpPr>
          <p:spPr>
            <a:xfrm>
              <a:off x="6363593" y="975508"/>
              <a:ext cx="2743200" cy="269748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red and black logo&#10;&#10;Description automatically generated">
              <a:extLst>
                <a:ext uri="{FF2B5EF4-FFF2-40B4-BE49-F238E27FC236}">
                  <a16:creationId xmlns:a16="http://schemas.microsoft.com/office/drawing/2014/main" id="{C1B601D0-0487-2A0E-E103-1DDB8F9CE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0733" y="933193"/>
              <a:ext cx="2788920" cy="2788920"/>
            </a:xfrm>
            <a:prstGeom prst="rect">
              <a:avLst/>
            </a:prstGeom>
          </p:spPr>
        </p:pic>
      </p:grpSp>
      <p:sp>
        <p:nvSpPr>
          <p:cNvPr id="27" name="Text Placeholder 4">
            <a:extLst>
              <a:ext uri="{FF2B5EF4-FFF2-40B4-BE49-F238E27FC236}">
                <a16:creationId xmlns:a16="http://schemas.microsoft.com/office/drawing/2014/main" id="{5DEDD537-FA0F-5582-31D8-948CF262B4E9}"/>
              </a:ext>
            </a:extLst>
          </p:cNvPr>
          <p:cNvSpPr txBox="1">
            <a:spLocks/>
          </p:cNvSpPr>
          <p:nvPr/>
        </p:nvSpPr>
        <p:spPr>
          <a:xfrm>
            <a:off x="459674" y="20764679"/>
            <a:ext cx="10048874" cy="244372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sz="2800"/>
              <a:t>GoDot</a:t>
            </a:r>
          </a:p>
          <a:p>
            <a:pPr marL="342900" indent="-342900">
              <a:buFont typeface="Arial" pitchFamily="34" charset="0"/>
              <a:buChar char="•"/>
            </a:pPr>
            <a:r>
              <a:rPr lang="en-US" sz="2800"/>
              <a:t>C#</a:t>
            </a:r>
          </a:p>
          <a:p>
            <a:pPr marL="342900" indent="-342900">
              <a:buFont typeface="Arial" pitchFamily="34" charset="0"/>
              <a:buChar char="•"/>
            </a:pPr>
            <a:r>
              <a:rPr lang="en-US" sz="2800"/>
              <a:t>Github</a:t>
            </a:r>
          </a:p>
          <a:p>
            <a:pPr marL="342900" indent="-342900">
              <a:buFont typeface="Arial" pitchFamily="34" charset="0"/>
              <a:buChar char="•"/>
            </a:pPr>
            <a:r>
              <a:rPr lang="en-US" sz="2800"/>
              <a:t>Procreate</a:t>
            </a:r>
          </a:p>
        </p:txBody>
      </p:sp>
      <p:sp>
        <p:nvSpPr>
          <p:cNvPr id="28" name="Text Placeholder 5">
            <a:extLst>
              <a:ext uri="{FF2B5EF4-FFF2-40B4-BE49-F238E27FC236}">
                <a16:creationId xmlns:a16="http://schemas.microsoft.com/office/drawing/2014/main" id="{6ADD597F-5A73-8CC3-07E4-700780622A3A}"/>
              </a:ext>
            </a:extLst>
          </p:cNvPr>
          <p:cNvSpPr txBox="1">
            <a:spLocks/>
          </p:cNvSpPr>
          <p:nvPr/>
        </p:nvSpPr>
        <p:spPr>
          <a:xfrm>
            <a:off x="459675" y="19934947"/>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MATERIALS &amp; METHODS</a:t>
            </a:r>
            <a:r>
              <a:rPr lang="en-US" b="0"/>
              <a:t>_____________________</a:t>
            </a:r>
            <a:endParaRPr lang="en-US"/>
          </a:p>
        </p:txBody>
      </p:sp>
      <p:pic>
        <p:nvPicPr>
          <p:cNvPr id="35" name="Picture 34" descr="A cartoon character with a bag of food&#10;&#10;Description automatically generated">
            <a:extLst>
              <a:ext uri="{FF2B5EF4-FFF2-40B4-BE49-F238E27FC236}">
                <a16:creationId xmlns:a16="http://schemas.microsoft.com/office/drawing/2014/main" id="{B778CE70-0F14-CD21-DE64-5F4199CD361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834" t="872" r="2058" b="565"/>
          <a:stretch/>
        </p:blipFill>
        <p:spPr>
          <a:xfrm>
            <a:off x="27289984" y="25384327"/>
            <a:ext cx="2892901" cy="2639378"/>
          </a:xfrm>
          <a:prstGeom prst="roundRect">
            <a:avLst>
              <a:gd name="adj" fmla="val 18687"/>
            </a:avLst>
          </a:prstGeom>
          <a:ln>
            <a:solidFill>
              <a:schemeClr val="bg1"/>
            </a:solidFill>
          </a:ln>
        </p:spPr>
      </p:pic>
      <p:pic>
        <p:nvPicPr>
          <p:cNvPr id="1026" name="Picture 2">
            <a:extLst>
              <a:ext uri="{FF2B5EF4-FFF2-40B4-BE49-F238E27FC236}">
                <a16:creationId xmlns:a16="http://schemas.microsoft.com/office/drawing/2014/main" id="{50DEA20A-59F7-3D52-6088-539A97674A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3572" y="16609512"/>
            <a:ext cx="8629735" cy="1463412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429FC3E2-1423-2283-4E57-D44D5977D58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006112" y="21406009"/>
            <a:ext cx="4063344" cy="2834640"/>
          </a:xfrm>
          <a:prstGeom prst="rect">
            <a:avLst/>
          </a:prstGeom>
        </p:spPr>
      </p:pic>
      <p:pic>
        <p:nvPicPr>
          <p:cNvPr id="29" name="Picture 28">
            <a:extLst>
              <a:ext uri="{FF2B5EF4-FFF2-40B4-BE49-F238E27FC236}">
                <a16:creationId xmlns:a16="http://schemas.microsoft.com/office/drawing/2014/main" id="{ECFF5EDD-A12D-4407-8ACF-604FF62E887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25638247" y="17172682"/>
            <a:ext cx="5387155" cy="2743200"/>
          </a:xfrm>
          <a:prstGeom prst="rect">
            <a:avLst/>
          </a:prstGeom>
        </p:spPr>
      </p:pic>
      <p:pic>
        <p:nvPicPr>
          <p:cNvPr id="21" name="Picture 20">
            <a:extLst>
              <a:ext uri="{FF2B5EF4-FFF2-40B4-BE49-F238E27FC236}">
                <a16:creationId xmlns:a16="http://schemas.microsoft.com/office/drawing/2014/main" id="{73B6338E-4A1F-352B-5D37-B9C43D70EE5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2515061" y="8915245"/>
            <a:ext cx="6831105" cy="2105830"/>
          </a:xfrm>
          <a:prstGeom prst="rect">
            <a:avLst/>
          </a:prstGeom>
        </p:spPr>
      </p:pic>
      <p:pic>
        <p:nvPicPr>
          <p:cNvPr id="19" name="Picture 2">
            <a:extLst>
              <a:ext uri="{FF2B5EF4-FFF2-40B4-BE49-F238E27FC236}">
                <a16:creationId xmlns:a16="http://schemas.microsoft.com/office/drawing/2014/main" id="{C929C1B5-EEB4-C994-F305-1FC91E7943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54299" y="10864506"/>
            <a:ext cx="3235680" cy="38404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6A8A271-EEDD-B73B-810F-FBDC6825BF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33653" y="10864506"/>
            <a:ext cx="2368296" cy="384048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D6454518-BE7B-E126-543D-6CE401F9A86F}"/>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9098" y="24608033"/>
            <a:ext cx="11121963" cy="5181092"/>
          </a:xfrm>
          <a:prstGeom prst="rect">
            <a:avLst/>
          </a:prstGeom>
        </p:spPr>
      </p:pic>
      <p:pic>
        <p:nvPicPr>
          <p:cNvPr id="8" name="Picture 7" descr="A screen shot of a computer code&#10;&#10;Description automatically generated">
            <a:extLst>
              <a:ext uri="{FF2B5EF4-FFF2-40B4-BE49-F238E27FC236}">
                <a16:creationId xmlns:a16="http://schemas.microsoft.com/office/drawing/2014/main" id="{BF3819B4-228B-BDC7-5E34-60F3303BE66B}"/>
              </a:ext>
            </a:extLst>
          </p:cNvPr>
          <p:cNvPicPr>
            <a:picLocks noChangeAspect="1"/>
          </p:cNvPicPr>
          <p:nvPr/>
        </p:nvPicPr>
        <p:blipFill>
          <a:blip r:embed="rId12"/>
          <a:stretch>
            <a:fillRect/>
          </a:stretch>
        </p:blipFill>
        <p:spPr>
          <a:xfrm>
            <a:off x="34634076" y="11355538"/>
            <a:ext cx="7603717" cy="3258065"/>
          </a:xfrm>
          <a:prstGeom prst="rect">
            <a:avLst/>
          </a:prstGeom>
        </p:spPr>
      </p:pic>
      <p:pic>
        <p:nvPicPr>
          <p:cNvPr id="26" name="Picture 25">
            <a:extLst>
              <a:ext uri="{FF2B5EF4-FFF2-40B4-BE49-F238E27FC236}">
                <a16:creationId xmlns:a16="http://schemas.microsoft.com/office/drawing/2014/main" id="{94E1D7E8-7733-0822-232B-3F6452B35D7D}"/>
              </a:ext>
            </a:extLst>
          </p:cNvPr>
          <p:cNvPicPr>
            <a:picLocks noChangeAspect="1"/>
          </p:cNvPicPr>
          <p:nvPr/>
        </p:nvPicPr>
        <p:blipFill>
          <a:blip r:embed="rId13"/>
          <a:stretch>
            <a:fillRect/>
          </a:stretch>
        </p:blipFill>
        <p:spPr>
          <a:xfrm>
            <a:off x="22875185" y="17172682"/>
            <a:ext cx="2470912" cy="2743200"/>
          </a:xfrm>
          <a:prstGeom prst="rect">
            <a:avLst/>
          </a:prstGeom>
        </p:spPr>
      </p:pic>
      <p:pic>
        <p:nvPicPr>
          <p:cNvPr id="30" name="Picture 29" descr="A computer code on a black background&#10;&#10;Description automatically generated">
            <a:extLst>
              <a:ext uri="{FF2B5EF4-FFF2-40B4-BE49-F238E27FC236}">
                <a16:creationId xmlns:a16="http://schemas.microsoft.com/office/drawing/2014/main" id="{F7469275-F0D6-A97F-A7E4-2A01025AC9A8}"/>
              </a:ext>
            </a:extLst>
          </p:cNvPr>
          <p:cNvPicPr>
            <a:picLocks noChangeAspect="1"/>
          </p:cNvPicPr>
          <p:nvPr/>
        </p:nvPicPr>
        <p:blipFill rotWithShape="1">
          <a:blip r:embed="rId14"/>
          <a:srcRect l="1473" t="36019" b="8007"/>
          <a:stretch/>
        </p:blipFill>
        <p:spPr>
          <a:xfrm>
            <a:off x="22515061" y="11355538"/>
            <a:ext cx="11763215" cy="3258065"/>
          </a:xfrm>
          <a:prstGeom prst="rect">
            <a:avLst/>
          </a:prstGeom>
        </p:spPr>
      </p:pic>
      <p:pic>
        <p:nvPicPr>
          <p:cNvPr id="31" name="Picture 30" descr="A cartoon of a cupcake&#10;&#10;Description automatically generated">
            <a:extLst>
              <a:ext uri="{FF2B5EF4-FFF2-40B4-BE49-F238E27FC236}">
                <a16:creationId xmlns:a16="http://schemas.microsoft.com/office/drawing/2014/main" id="{2633ACD6-1472-4FEE-FEE0-B4D2A83AA087}"/>
              </a:ext>
            </a:extLst>
          </p:cNvPr>
          <p:cNvPicPr>
            <a:picLocks noChangeAspect="1"/>
          </p:cNvPicPr>
          <p:nvPr/>
        </p:nvPicPr>
        <p:blipFill>
          <a:blip r:embed="rId15"/>
          <a:stretch>
            <a:fillRect/>
          </a:stretch>
        </p:blipFill>
        <p:spPr>
          <a:xfrm>
            <a:off x="27639661" y="28202507"/>
            <a:ext cx="1982764" cy="2595619"/>
          </a:xfrm>
          <a:prstGeom prst="rect">
            <a:avLst/>
          </a:prstGeom>
        </p:spPr>
      </p:pic>
      <p:pic>
        <p:nvPicPr>
          <p:cNvPr id="37" name="Picture 36" descr="Cartoon characters of a frog&#10;&#10;Description automatically generated with medium confidence">
            <a:extLst>
              <a:ext uri="{FF2B5EF4-FFF2-40B4-BE49-F238E27FC236}">
                <a16:creationId xmlns:a16="http://schemas.microsoft.com/office/drawing/2014/main" id="{CE76A2AA-EEBA-4F76-A7F3-274D45927A0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021006" y="25469233"/>
            <a:ext cx="5096518" cy="5096518"/>
          </a:xfrm>
          <a:prstGeom prst="rect">
            <a:avLst/>
          </a:prstGeom>
        </p:spPr>
      </p:pic>
      <p:pic>
        <p:nvPicPr>
          <p:cNvPr id="20" name="Picture 19" descr="A screenshot of a video game&#10;&#10;Description automatically generated">
            <a:extLst>
              <a:ext uri="{FF2B5EF4-FFF2-40B4-BE49-F238E27FC236}">
                <a16:creationId xmlns:a16="http://schemas.microsoft.com/office/drawing/2014/main" id="{4B166D43-32B7-1CC9-A717-92DB34E5F828}"/>
              </a:ext>
            </a:extLst>
          </p:cNvPr>
          <p:cNvPicPr>
            <a:picLocks noChangeAspect="1"/>
          </p:cNvPicPr>
          <p:nvPr/>
        </p:nvPicPr>
        <p:blipFill>
          <a:blip r:embed="rId17"/>
          <a:stretch>
            <a:fillRect/>
          </a:stretch>
        </p:blipFill>
        <p:spPr>
          <a:xfrm>
            <a:off x="32555008" y="6378481"/>
            <a:ext cx="9682785" cy="4642594"/>
          </a:xfrm>
          <a:prstGeom prst="rect">
            <a:avLst/>
          </a:prstGeom>
        </p:spPr>
      </p:pic>
      <p:pic>
        <p:nvPicPr>
          <p:cNvPr id="39" name="Picture 38">
            <a:extLst>
              <a:ext uri="{FF2B5EF4-FFF2-40B4-BE49-F238E27FC236}">
                <a16:creationId xmlns:a16="http://schemas.microsoft.com/office/drawing/2014/main" id="{D4E286BC-5A25-03C8-1A2B-8EB98035DC25}"/>
              </a:ext>
            </a:extLst>
          </p:cNvPr>
          <p:cNvPicPr>
            <a:picLocks noChangeAspect="1"/>
          </p:cNvPicPr>
          <p:nvPr/>
        </p:nvPicPr>
        <p:blipFill>
          <a:blip r:embed="rId18"/>
          <a:stretch>
            <a:fillRect/>
          </a:stretch>
        </p:blipFill>
        <p:spPr>
          <a:xfrm>
            <a:off x="22013240" y="21406009"/>
            <a:ext cx="5633202" cy="2834640"/>
          </a:xfrm>
          <a:prstGeom prst="rect">
            <a:avLst/>
          </a:prstGeom>
        </p:spPr>
      </p:pic>
      <p:pic>
        <p:nvPicPr>
          <p:cNvPr id="41" name="Picture 40" descr="A cartoon drawing of a bag of cruciformes&#10;&#10;Description automatically generated">
            <a:extLst>
              <a:ext uri="{FF2B5EF4-FFF2-40B4-BE49-F238E27FC236}">
                <a16:creationId xmlns:a16="http://schemas.microsoft.com/office/drawing/2014/main" id="{B2080E55-BB49-B2F5-4DA4-53CBE2A28C7D}"/>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6306587" y="22738976"/>
            <a:ext cx="2677627" cy="2389834"/>
          </a:xfrm>
          <a:prstGeom prst="rect">
            <a:avLst/>
          </a:prstGeom>
        </p:spPr>
      </p:pic>
      <p:sp>
        <p:nvSpPr>
          <p:cNvPr id="42" name="Speech Bubble: Oval 41">
            <a:extLst>
              <a:ext uri="{FF2B5EF4-FFF2-40B4-BE49-F238E27FC236}">
                <a16:creationId xmlns:a16="http://schemas.microsoft.com/office/drawing/2014/main" id="{A00A6D88-0E05-2655-8253-6E06AF3475F8}"/>
              </a:ext>
            </a:extLst>
          </p:cNvPr>
          <p:cNvSpPr/>
          <p:nvPr/>
        </p:nvSpPr>
        <p:spPr>
          <a:xfrm>
            <a:off x="38903695" y="21990551"/>
            <a:ext cx="3885906" cy="1665556"/>
          </a:xfrm>
          <a:prstGeom prst="wedgeEllipseCallout">
            <a:avLst>
              <a:gd name="adj1" fmla="val -49070"/>
              <a:gd name="adj2" fmla="val 442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latin typeface="Times New Roman" panose="02020603050405020304" pitchFamily="18" charset="0"/>
                <a:cs typeface="Times New Roman" panose="02020603050405020304" pitchFamily="18" charset="0"/>
              </a:rPr>
              <a:t>Thank you for reading!</a:t>
            </a:r>
          </a:p>
        </p:txBody>
      </p:sp>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Chamberlain.pptx" id="{2DF926A1-533A-435A-A5F1-BD51F2F196FD}" vid="{92AEA064-5218-4935-A088-60FD94FBB2BB}"/>
    </a:ext>
  </a:ext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Chamberlain.pptx" id="{2DF926A1-533A-435A-A5F1-BD51F2F196FD}" vid="{F266E822-E85B-4222-A2B0-033B563038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4AD3BF0D09B34D9A6A1DDD2EE7C620" ma:contentTypeVersion="9" ma:contentTypeDescription="Create a new document." ma:contentTypeScope="" ma:versionID="d599cfbb4d3d189d082511d70b8f4cac">
  <xsd:schema xmlns:xsd="http://www.w3.org/2001/XMLSchema" xmlns:xs="http://www.w3.org/2001/XMLSchema" xmlns:p="http://schemas.microsoft.com/office/2006/metadata/properties" xmlns:ns3="f3fb496d-57d8-4692-8d2e-497e0d8c267b" xmlns:ns4="4434e1d5-a99c-4317-ba7f-928742233b13" targetNamespace="http://schemas.microsoft.com/office/2006/metadata/properties" ma:root="true" ma:fieldsID="ffd725711c06c8d279e4cfdb56f8827d" ns3:_="" ns4:_="">
    <xsd:import namespace="f3fb496d-57d8-4692-8d2e-497e0d8c267b"/>
    <xsd:import namespace="4434e1d5-a99c-4317-ba7f-928742233b1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fb496d-57d8-4692-8d2e-497e0d8c26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34e1d5-a99c-4317-ba7f-928742233b1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3fb496d-57d8-4692-8d2e-497e0d8c267b" xsi:nil="true"/>
  </documentManagement>
</p:properties>
</file>

<file path=customXml/itemProps1.xml><?xml version="1.0" encoding="utf-8"?>
<ds:datastoreItem xmlns:ds="http://schemas.openxmlformats.org/officeDocument/2006/customXml" ds:itemID="{E516C521-6687-409E-BC42-1F04DCC2FD7B}">
  <ds:schemaRefs>
    <ds:schemaRef ds:uri="4434e1d5-a99c-4317-ba7f-928742233b13"/>
    <ds:schemaRef ds:uri="f3fb496d-57d8-4692-8d2e-497e0d8c26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DE58229-00D2-4EF8-B9D1-93DBBE1D09B3}">
  <ds:schemaRefs>
    <ds:schemaRef ds:uri="http://schemas.microsoft.com/sharepoint/v3/contenttype/forms"/>
  </ds:schemaRefs>
</ds:datastoreItem>
</file>

<file path=customXml/itemProps3.xml><?xml version="1.0" encoding="utf-8"?>
<ds:datastoreItem xmlns:ds="http://schemas.openxmlformats.org/officeDocument/2006/customXml" ds:itemID="{E0729252-052D-42E4-AD2C-B20D54B310ED}">
  <ds:schemaRefs>
    <ds:schemaRef ds:uri="http://schemas.microsoft.com/office/2006/documentManagement/types"/>
    <ds:schemaRef ds:uri="http://purl.org/dc/dcmitype/"/>
    <ds:schemaRef ds:uri="4434e1d5-a99c-4317-ba7f-928742233b13"/>
    <ds:schemaRef ds:uri="http://purl.org/dc/terms/"/>
    <ds:schemaRef ds:uri="f3fb496d-57d8-4692-8d2e-497e0d8c267b"/>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PosterPresentations.com-36x48-Template-Chamberlain</Template>
  <TotalTime>0</TotalTime>
  <Words>660</Words>
  <Application>Microsoft Office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Research poster presentation template</dc:subject>
  <dc:creator>Parente, Laura</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Parente, Laura</cp:lastModifiedBy>
  <cp:revision>1</cp:revision>
  <dcterms:created xsi:type="dcterms:W3CDTF">2023-11-07T21:28:12Z</dcterms:created>
  <dcterms:modified xsi:type="dcterms:W3CDTF">2023-11-10T22:46:08Z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0x010100C74AD3BF0D09B34D9A6A1DDD2EE7C620</vt:lpwstr>
  </property>
</Properties>
</file>