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bd6b261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bd6b261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bbd6b261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bbd6b261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bbd6b261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bbd6b261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bd6b2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bd6b2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bd6b261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bd6b261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bd6b261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bd6b26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bd6b261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bd6b261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bbd6b261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bbd6b261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bd6b2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bd6b2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2667762" y="473202"/>
            <a:ext cx="3926681" cy="3921919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08892" y="823791"/>
            <a:ext cx="77388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61284" y="4484397"/>
            <a:ext cx="6033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8892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35249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00413" y="4781759"/>
            <a:ext cx="1747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407999" y="-754800"/>
            <a:ext cx="2695200" cy="7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i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6009190" y="1827440"/>
            <a:ext cx="4200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990114" y="-760211"/>
            <a:ext cx="4200300" cy="6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432197" y="805416"/>
            <a:ext cx="61404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432198" y="3869836"/>
            <a:ext cx="526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427410" y="4781759"/>
            <a:ext cx="112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959298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456826" y="4781759"/>
            <a:ext cx="111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110978" cy="51435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942975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985847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939546" y="285750"/>
            <a:ext cx="7629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938759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942975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975398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975398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53413" y="342899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ill Sans"/>
              <a:buNone/>
              <a:defRPr b="1" i="0" sz="1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73788" y="690283"/>
            <a:ext cx="46188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253414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573788" y="4781759"/>
            <a:ext cx="924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577715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4268261" y="4781759"/>
            <a:ext cx="924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12598" y="0"/>
            <a:ext cx="5516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6253412" y="342900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ill Sans"/>
              <a:buNone/>
              <a:defRPr b="1" i="0" sz="1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253412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574463" y="4781759"/>
            <a:ext cx="924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1577716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4265676" y="4781759"/>
            <a:ext cx="92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  <a:defRPr b="0" i="0" sz="3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450" lvl="5" marL="2743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450" lvl="6" marL="3200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450" lvl="7" marL="3657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450" lvl="8" marL="4114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5400">
          <p15:clr>
            <a:srgbClr val="F26B43"/>
          </p15:clr>
        </p15:guide>
        <p15:guide id="3" orient="horz" pos="3006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tege.stanford.edu/" TargetMode="External"/><Relationship Id="rId4" Type="http://schemas.openxmlformats.org/officeDocument/2006/relationships/hyperlink" Target="https://wiki.dbpedia.org/" TargetMode="External"/><Relationship Id="rId5" Type="http://schemas.openxmlformats.org/officeDocument/2006/relationships/hyperlink" Target="https://www.tutorialspoint.com/" TargetMode="External"/><Relationship Id="rId6" Type="http://schemas.openxmlformats.org/officeDocument/2006/relationships/hyperlink" Target="https://www.tutorialspoin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nockoutjs.com/index.html" TargetMode="External"/><Relationship Id="rId4" Type="http://schemas.openxmlformats.org/officeDocument/2006/relationships/hyperlink" Target="https://bulma.io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808892" y="823791"/>
            <a:ext cx="7738800" cy="329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latin typeface="Calibri"/>
                <a:ea typeface="Calibri"/>
                <a:cs typeface="Calibri"/>
                <a:sym typeface="Calibri"/>
              </a:rPr>
              <a:t>PocketDev: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Calibri"/>
                <a:ea typeface="Calibri"/>
                <a:cs typeface="Calibri"/>
                <a:sym typeface="Calibri"/>
              </a:rPr>
              <a:t>Un’applicazione per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Calibri"/>
                <a:ea typeface="Calibri"/>
                <a:cs typeface="Calibri"/>
                <a:sym typeface="Calibri"/>
              </a:rPr>
              <a:t>supportare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Calibri"/>
                <a:ea typeface="Calibri"/>
                <a:cs typeface="Calibri"/>
                <a:sym typeface="Calibri"/>
              </a:rPr>
              <a:t> la carriera di un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latin typeface="Calibri"/>
                <a:ea typeface="Calibri"/>
                <a:cs typeface="Calibri"/>
                <a:sym typeface="Calibri"/>
              </a:rPr>
              <a:t>Computer Scientist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3362800" y="4429125"/>
            <a:ext cx="2631000" cy="55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Esame di Web semantico A.A. 18/19</a:t>
            </a:r>
            <a:endParaRPr b="0" i="1" sz="1100"/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297550" y="4429125"/>
            <a:ext cx="1654200" cy="7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Candidati:</a:t>
            </a:r>
            <a:endParaRPr b="0" i="1" sz="11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Diego Avella,</a:t>
            </a:r>
            <a:endParaRPr b="0" i="1" sz="1100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Francesco Vicidomini</a:t>
            </a:r>
            <a:endParaRPr b="0" i="1" sz="1100"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489800" y="4414875"/>
            <a:ext cx="1654200" cy="7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Professoressa</a:t>
            </a:r>
            <a:r>
              <a:rPr b="0" i="1" lang="it" sz="1100"/>
              <a:t>:</a:t>
            </a:r>
            <a:endParaRPr b="0" i="1" sz="1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0" i="1" lang="it" sz="1100"/>
              <a:t>Monica Maria Lucia Sebillo</a:t>
            </a:r>
            <a:endParaRPr b="0" i="1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938750" y="286798"/>
            <a:ext cx="76338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 startAt="4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Conclusioni e sviluppi futuri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938750" y="1202950"/>
            <a:ext cx="78948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Come sviluppi futuri si può pensare ad integrare direttamente i libri e le guide nell’ontologia eliminando così eventuali problemi relativi alla scraping dei dati.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Strutturare l’ontologia con concetti teorici e pratici relazionati fra loro.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938750" y="286798"/>
            <a:ext cx="76338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Indice: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38750" y="1202950"/>
            <a:ext cx="55032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Esigenza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Soluzione proposta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Scelte architetturali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lphaL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Costruzione della base di dati semantica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lphaL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Sviluppo del server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lphaL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Sviluppo del client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AutoNum type="arabicPeriod"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Conclusioni e sviluppi futuri</a:t>
            </a:r>
            <a:br>
              <a:rPr lang="it" sz="1800"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938750" y="286798"/>
            <a:ext cx="76338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Esigenza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38750" y="1202950"/>
            <a:ext cx="78948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Il mondo dell’Informatica è vastissimo, di conseguenza è ricco di figure professionali e attualmente sul mercato non esiste una piattaforma che leghi i concetti teorici e pratici a una figura professionale.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L’unico modo per trovare una relazione tra figura professionale e concetti da imparare può essere quello di andare a vedere le varie offerte di lavoro e vedere quali skills vengono richieste per una data posizione.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938750" y="286798"/>
            <a:ext cx="76338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 startAt="2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Soluzione proposta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938750" y="1202950"/>
            <a:ext cx="78948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Abbiamo sviluppato </a:t>
            </a:r>
            <a:r>
              <a:rPr b="1" lang="it" sz="1800">
                <a:latin typeface="Gill Sans"/>
                <a:ea typeface="Gill Sans"/>
                <a:cs typeface="Gill Sans"/>
                <a:sym typeface="Gill Sans"/>
              </a:rPr>
              <a:t>PocketDev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 per legare i concetti da acquisire con le carriere IT, fornendo all’utente anche delle guide e dei libri consigliati al fine di migliorare le proprie skills.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938750" y="286798"/>
            <a:ext cx="76338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Font typeface="Calibri"/>
              <a:buAutoNum type="arabicPeriod" startAt="3"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Scelte architetturali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13" y="1202998"/>
            <a:ext cx="6463471" cy="363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286800"/>
            <a:ext cx="82200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lphaLcPeriod"/>
            </a:pPr>
            <a:r>
              <a:rPr lang="it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Costruzione della base di dati semantica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7804"/>
            <a:ext cx="8219999" cy="3334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85800" y="286800"/>
            <a:ext cx="82200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lphaLcPeriod"/>
            </a:pPr>
            <a:r>
              <a:rPr lang="it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Costruzione della base di dati semantica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85800" y="1047750"/>
            <a:ext cx="75723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Abbiamo utilizzato </a:t>
            </a:r>
            <a:r>
              <a:rPr b="1" lang="it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Protégé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 per modellare e popolare l’ontologia.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La popolazione è avvenuta prelevando le risorse di </a:t>
            </a:r>
            <a:r>
              <a:rPr b="1" lang="it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Dbpedia.org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 e inserendo i loro URI come individui.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La maggior parte degli individui gode di queste tre data property: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b="1" lang="it" sz="1800">
                <a:latin typeface="Gill Sans"/>
                <a:ea typeface="Gill Sans"/>
                <a:cs typeface="Gill Sans"/>
                <a:sym typeface="Gill Sans"/>
              </a:rPr>
              <a:t>hasName: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 nome assegnato all’individuo;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b="1" lang="it" sz="1800">
                <a:latin typeface="Gill Sans"/>
                <a:ea typeface="Gill Sans"/>
                <a:cs typeface="Gill Sans"/>
                <a:sym typeface="Gill Sans"/>
              </a:rPr>
              <a:t>hasGuide: 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link alla quick-guide di </a:t>
            </a:r>
            <a:r>
              <a:rPr lang="it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tutorialspoint.com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b="1" lang="it" sz="1800">
                <a:latin typeface="Gill Sans"/>
                <a:ea typeface="Gill Sans"/>
                <a:cs typeface="Gill Sans"/>
                <a:sym typeface="Gill Sans"/>
              </a:rPr>
              <a:t>hasBook: 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link alle risorse fornite da </a:t>
            </a:r>
            <a:r>
              <a:rPr lang="it" sz="1800" u="sng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tutorialspoint.com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Gill Sans"/>
                <a:ea typeface="Gill Sans"/>
                <a:cs typeface="Gill Sans"/>
                <a:sym typeface="Gill Sans"/>
              </a:rPr>
              <a:t>*tutti gli individui posseggono la proprietà hasName ma non tutti posseggono le altre due dato che per alcuni di questi tutorialspoint.com non mette a disposizione guide o libri.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85800" y="286800"/>
            <a:ext cx="82200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lphaLcPeriod" startAt="2"/>
            </a:pPr>
            <a:r>
              <a:rPr lang="it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Sviluppo del server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685800" y="1047750"/>
            <a:ext cx="75723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Per lo sviluppo del server abbiamo utilizzato un approccio RESTful utilizzando Node.js e realizzando le API da esporre con Express.js. Le API effettuano le query SPARQL al db utilizzando la libreria sparql-client-2.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85800" y="2143500"/>
            <a:ext cx="388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getInfoByPath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it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?type ?abs ?book ?guide       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rdf:type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?type .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{&lt;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pd:hasBook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?book}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{&lt;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pd:hasGuide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?guide}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endpoints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.dbpedia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dbo:abstract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?abs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(?type !=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owl:NamedIndividual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langMatches(lang(?abs),"en")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}`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772025" y="2143500"/>
            <a:ext cx="41337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getTheoryEducationalPathByCareer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it" sz="105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?adv ?int ?bas WHERE {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?career </a:t>
            </a:r>
            <a:r>
              <a:rPr lang="it" sz="1050">
                <a:solidFill>
                  <a:srgbClr val="8C0BE7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pd:IT_Career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pd:hasName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it" sz="105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?career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pd:follow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?adv.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?adv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pd:dependsOn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?int .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?int </a:t>
            </a:r>
            <a:r>
              <a:rPr lang="it" sz="105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pd:dependsOn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?bas .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GROUPBY</a:t>
            </a:r>
            <a:r>
              <a:rPr lang="it" sz="1050">
                <a:solidFill>
                  <a:srgbClr val="E5C07B"/>
                </a:solidFill>
                <a:latin typeface="Courier New"/>
                <a:ea typeface="Courier New"/>
                <a:cs typeface="Courier New"/>
                <a:sym typeface="Courier New"/>
              </a:rPr>
              <a:t> ?adv ?int ?bas`</a:t>
            </a:r>
            <a:endParaRPr sz="1050">
              <a:solidFill>
                <a:srgbClr val="E5C0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85800" y="286800"/>
            <a:ext cx="8220000" cy="91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lphaLcPeriod" startAt="3"/>
            </a:pPr>
            <a:r>
              <a:rPr lang="it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Sviluppo del client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85800" y="1047750"/>
            <a:ext cx="75723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Il web client è stato realizzato utilizzando i framework </a:t>
            </a:r>
            <a:r>
              <a:rPr lang="it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knowout.js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it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bulma</a:t>
            </a:r>
            <a:r>
              <a:rPr lang="it" sz="1800">
                <a:latin typeface="Gill Sans"/>
                <a:ea typeface="Gill Sans"/>
                <a:cs typeface="Gill Sans"/>
                <a:sym typeface="Gill Sans"/>
              </a:rPr>
              <a:t>, esso contiene anche uno scraper che mostra la quick-guide e i libri recuparati da tutorialspoint.com. Il client presenta la seguente interfaccia: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450" y="2018225"/>
            <a:ext cx="6326198" cy="31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838200" y="2395550"/>
            <a:ext cx="3222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1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0950" y="2018549"/>
            <a:ext cx="6325197" cy="31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1057275" y="4110050"/>
            <a:ext cx="3222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1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5400000">
            <a:off x="5211000" y="2091275"/>
            <a:ext cx="3222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1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0950" y="2018543"/>
            <a:ext cx="6325197" cy="31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 rot="5400000">
            <a:off x="5439600" y="2091275"/>
            <a:ext cx="322200" cy="1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D1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