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86" r:id="rId4"/>
    <p:sldId id="285" r:id="rId5"/>
    <p:sldId id="287" r:id="rId6"/>
    <p:sldId id="288" r:id="rId7"/>
    <p:sldId id="289" r:id="rId8"/>
    <p:sldId id="306" r:id="rId9"/>
    <p:sldId id="291" r:id="rId10"/>
    <p:sldId id="292" r:id="rId11"/>
    <p:sldId id="294" r:id="rId12"/>
    <p:sldId id="303" r:id="rId13"/>
    <p:sldId id="304" r:id="rId14"/>
    <p:sldId id="305" r:id="rId15"/>
    <p:sldId id="295" r:id="rId16"/>
    <p:sldId id="293" r:id="rId17"/>
    <p:sldId id="296" r:id="rId18"/>
    <p:sldId id="298" r:id="rId19"/>
    <p:sldId id="299" r:id="rId20"/>
    <p:sldId id="300" r:id="rId21"/>
    <p:sldId id="301" r:id="rId22"/>
    <p:sldId id="302" r:id="rId23"/>
    <p:sldId id="258" r:id="rId24"/>
  </p:sldIdLst>
  <p:sldSz cx="9144000" cy="5143500" type="screen16x9"/>
  <p:notesSz cx="6858000" cy="9144000"/>
  <p:embeddedFontLst>
    <p:embeddedFont>
      <p:font typeface="Lexend Deca" charset="0"/>
      <p:regular r:id="rId27"/>
    </p:embeddedFont>
    <p:embeddedFont>
      <p:font typeface="Muli Light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755649BB-5726-48F6-89D8-F117279A0374}">
  <a:tblStyle styleId="{755649BB-5726-48F6-89D8-F117279A03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>
        <p:scale>
          <a:sx n="100" d="100"/>
          <a:sy n="100" d="100"/>
        </p:scale>
        <p:origin x="-946" y="-25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07BB-B59D-4FC6-A0A4-25FB222D1F9B}" type="datetime1">
              <a:rPr lang="en-US" smtClean="0"/>
              <a:pPr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8763F-E7A0-4675-A64A-13991B0E08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severstal-steel-defect-detection/dat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Ronneberger,+O" TargetMode="External"/><Relationship Id="rId2" Type="http://schemas.openxmlformats.org/officeDocument/2006/relationships/hyperlink" Target="https://arxiv.org/abs/1505.0459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search/cs?searchtype=author&amp;query=Brox,+T" TargetMode="External"/><Relationship Id="rId4" Type="http://schemas.openxmlformats.org/officeDocument/2006/relationships/hyperlink" Target="https://arxiv.org/search/cs?searchtype=author&amp;query=Fischer,+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228600" y="1276350"/>
            <a:ext cx="8458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Real Time Computer Vision and Neural Network based defect inspection system in Steel Manufacturing</a:t>
            </a:r>
            <a:endParaRPr sz="24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81000" y="302895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Didarul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Amin</a:t>
            </a:r>
            <a:r>
              <a:rPr lang="en-US" dirty="0" smtClean="0">
                <a:solidFill>
                  <a:schemeClr val="tx2"/>
                </a:solidFill>
              </a:rPr>
              <a:t> &amp;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Arif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Billah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386715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Supervised By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Prof Dr. </a:t>
            </a:r>
            <a:r>
              <a:rPr lang="en-US" dirty="0" err="1" smtClean="0">
                <a:solidFill>
                  <a:schemeClr val="tx2"/>
                </a:solidFill>
              </a:rPr>
              <a:t>Shamim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Akhter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29600" y="462915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09550"/>
            <a:ext cx="3124200" cy="48162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36195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Suitable U-Net network For Steel defect detection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428750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Our network contain 22 hidden layers with one input layer 8 neuron output layer with 4 neurons.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We used ‘Exponential Linear Unit’ function to activate neuron.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Optimizer Function ‘ADAM’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Validation Function ‘Dice Coefficient ’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 Model train time 1.30hrs.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34400" y="462915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438150"/>
            <a:ext cx="4152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Data Source &amp; Description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504950"/>
            <a:ext cx="754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b="1" i="1" dirty="0" smtClean="0">
                <a:solidFill>
                  <a:schemeClr val="bg1"/>
                </a:solidFill>
              </a:rPr>
              <a:t>Train Data</a:t>
            </a:r>
            <a:r>
              <a:rPr lang="en-US" sz="1800" dirty="0" smtClean="0">
                <a:solidFill>
                  <a:schemeClr val="bg1"/>
                </a:solidFill>
              </a:rPr>
              <a:t>: containing all train images(12568 unique)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b="1" i="1" dirty="0" smtClean="0">
                <a:solidFill>
                  <a:schemeClr val="bg1"/>
                </a:solidFill>
              </a:rPr>
              <a:t>Test Data</a:t>
            </a:r>
            <a:r>
              <a:rPr lang="en-US" sz="1800" dirty="0" smtClean="0">
                <a:solidFill>
                  <a:schemeClr val="bg1"/>
                </a:solidFill>
              </a:rPr>
              <a:t>: containing all test images(1801 unique)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b="1" i="1" dirty="0" smtClean="0">
                <a:solidFill>
                  <a:schemeClr val="bg1"/>
                </a:solidFill>
              </a:rPr>
              <a:t>Train.csv</a:t>
            </a:r>
            <a:r>
              <a:rPr lang="en-US" sz="1800" dirty="0" smtClean="0">
                <a:solidFill>
                  <a:schemeClr val="bg1"/>
                </a:solidFill>
              </a:rPr>
              <a:t>: containing Image id and Encoded Pixels columns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Each Image may have </a:t>
            </a:r>
            <a:r>
              <a:rPr lang="en-US" sz="1800" b="1" i="1" dirty="0" smtClean="0">
                <a:solidFill>
                  <a:schemeClr val="bg1"/>
                </a:solidFill>
              </a:rPr>
              <a:t>no defects</a:t>
            </a:r>
            <a:r>
              <a:rPr lang="en-US" sz="1800" dirty="0" smtClean="0">
                <a:solidFill>
                  <a:schemeClr val="bg1"/>
                </a:solidFill>
              </a:rPr>
              <a:t>, a defect of a </a:t>
            </a:r>
            <a:r>
              <a:rPr lang="en-US" sz="1800" b="1" i="1" dirty="0" smtClean="0">
                <a:solidFill>
                  <a:schemeClr val="bg1"/>
                </a:solidFill>
              </a:rPr>
              <a:t>single class</a:t>
            </a:r>
            <a:r>
              <a:rPr lang="en-US" sz="1800" dirty="0" smtClean="0">
                <a:solidFill>
                  <a:schemeClr val="bg1"/>
                </a:solidFill>
              </a:rPr>
              <a:t>, or </a:t>
            </a:r>
            <a:r>
              <a:rPr lang="en-US" sz="1800" b="1" i="1" dirty="0" smtClean="0">
                <a:solidFill>
                  <a:schemeClr val="bg1"/>
                </a:solidFill>
              </a:rPr>
              <a:t>defects of multiple classes </a:t>
            </a:r>
            <a:r>
              <a:rPr lang="en-US" sz="1800" dirty="0" smtClean="0">
                <a:solidFill>
                  <a:schemeClr val="bg1"/>
                </a:solidFill>
              </a:rPr>
              <a:t>(Class Id = [1, 2, 3, 4]).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https://www.kaggle.com/c/severstal-steel-defect-detection/data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9600" y="462915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438150"/>
            <a:ext cx="4152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Data Source &amp; Description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6626" name="Picture 2" descr="https://miro.medium.com/max/1000/1*VLF6VC70-XLfYiC8WTKms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123950"/>
            <a:ext cx="5334000" cy="346312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229600" y="462915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s://miro.medium.com/max/733/1*GrHl0sEWpKkiHrADCQBym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392192" cy="51435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410200" y="0"/>
            <a:ext cx="3844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Defect Class Distribution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1200" y="819150"/>
            <a:ext cx="2667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 Our multi label classification is imbalance in data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 Class-2 defected images are very small in data size and class-1 defects are very huge in data, classes 3,4 are somewhat balanced.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Challenging problem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29600" y="462915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53000" y="209550"/>
            <a:ext cx="42594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Number of Classes per image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71550"/>
            <a:ext cx="4949088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334000" y="1809750"/>
            <a:ext cx="381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We can observe that distribution first 2 classes are more and 3,4 classes are almost null in images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29600" y="462915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13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61950"/>
            <a:ext cx="5791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Dice-coefficient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200150"/>
            <a:ext cx="312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Metrics to Evaluate your Semantic Segmentation Model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Used to compare the pixel-wise agreement between a predicted segmentation and its corresponding ground truth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9218" name="Picture 2" descr="An external file that holds a picture, illustration, etc.&#10;Object name is nihms2329f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819150"/>
            <a:ext cx="4933950" cy="336232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229600" y="462915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14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36195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Model Evaluation after training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23950"/>
            <a:ext cx="43243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047750"/>
            <a:ext cx="418640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143000" y="440055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Optimization Graph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00" y="440055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Dice-coefficient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9600" y="462915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15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3815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Some random mask prediction results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79874" name="Picture 2" descr="https://miro.medium.com/max/618/1*oHuCtK3v5CAx1_zp2KT3y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76350"/>
            <a:ext cx="4705350" cy="263842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505200" y="394335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Class 1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9600" y="462915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16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05200" y="394335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Class 2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84994" name="Picture 2" descr="https://miro.medium.com/max/613/1*cThH_ZLgMUXFiKHlwBRYn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352550"/>
            <a:ext cx="4899554" cy="2209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33400" y="43815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Some random mask prediction results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9600" y="462915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17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05200" y="394335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Class 3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87042" name="Picture 2" descr="https://miro.medium.com/max/590/1*5OIuHVVmjmXtPPwWn4TGH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352550"/>
            <a:ext cx="5263376" cy="2286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33400" y="43815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Some random mask prediction results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9600" y="462915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18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361950"/>
            <a:ext cx="4495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Motivation of The Research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76350"/>
            <a:ext cx="7010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Surface quality is an essential parameter for steel sheet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Manual defect inspection is a tedious assignment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Difficult to guarantee the surety of a flawless steel surface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Machine learning and Computer Vision-based automatic steel surface investigation strategies can be a robust solution in steel manufacturing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29600" y="462915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05200" y="394335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Class 4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88066" name="Picture 2" descr="https://miro.medium.com/max/613/1*sZQBbNxL01Hm0Ex1V-RAV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76350"/>
            <a:ext cx="5382054" cy="2438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33400" y="43815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Some random mask prediction results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9600" y="462915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19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9055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Reference Paper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428750"/>
            <a:ext cx="72390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[1][2] [4] KIM, SU Min; </a:t>
            </a:r>
            <a:r>
              <a:rPr lang="en-US" sz="1800" dirty="0" err="1" smtClean="0">
                <a:solidFill>
                  <a:schemeClr val="bg1"/>
                </a:solidFill>
              </a:rPr>
              <a:t>Taesu</a:t>
            </a:r>
            <a:r>
              <a:rPr lang="en-US" sz="1800" dirty="0" smtClean="0">
                <a:solidFill>
                  <a:schemeClr val="bg1"/>
                </a:solidFill>
              </a:rPr>
              <a:t> Park, </a:t>
            </a:r>
            <a:r>
              <a:rPr lang="en-US" sz="1800" dirty="0" err="1" smtClean="0">
                <a:solidFill>
                  <a:schemeClr val="bg1"/>
                </a:solidFill>
              </a:rPr>
              <a:t>PooGyeon</a:t>
            </a:r>
            <a:r>
              <a:rPr lang="en-US" sz="1800" dirty="0" smtClean="0">
                <a:solidFill>
                  <a:schemeClr val="bg1"/>
                </a:solidFill>
              </a:rPr>
              <a:t> Park. Classification of Steel Surface Defect Using </a:t>
            </a:r>
            <a:r>
              <a:rPr lang="en-US" sz="1800" dirty="0" err="1" smtClean="0">
                <a:solidFill>
                  <a:schemeClr val="bg1"/>
                </a:solidFill>
              </a:rPr>
              <a:t>Convolutional</a:t>
            </a:r>
            <a:r>
              <a:rPr lang="en-US" sz="1800" dirty="0" smtClean="0">
                <a:solidFill>
                  <a:schemeClr val="bg1"/>
                </a:solidFill>
              </a:rPr>
              <a:t> Neural Network with Few Images. In: IECON 2010-36th Annual Conference on IEEE Industrial Electronics Society. IEEE, 2010. p. 1081-1086.</a:t>
            </a: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[2] [3]D. </a:t>
            </a:r>
            <a:r>
              <a:rPr lang="en-US" sz="1800" dirty="0" err="1" smtClean="0">
                <a:solidFill>
                  <a:schemeClr val="bg1"/>
                </a:solidFill>
              </a:rPr>
              <a:t>Soukup</a:t>
            </a:r>
            <a:r>
              <a:rPr lang="en-US" sz="1800" dirty="0" smtClean="0">
                <a:solidFill>
                  <a:schemeClr val="bg1"/>
                </a:solidFill>
              </a:rPr>
              <a:t> , R. Huber-</a:t>
            </a:r>
            <a:r>
              <a:rPr lang="en-US" sz="1800" dirty="0" err="1" smtClean="0">
                <a:solidFill>
                  <a:schemeClr val="bg1"/>
                </a:solidFill>
              </a:rPr>
              <a:t>Mork</a:t>
            </a:r>
            <a:r>
              <a:rPr lang="en-US" sz="1800" dirty="0" smtClean="0">
                <a:solidFill>
                  <a:schemeClr val="bg1"/>
                </a:solidFill>
              </a:rPr>
              <a:t>. </a:t>
            </a:r>
            <a:r>
              <a:rPr lang="en-US" sz="1800" dirty="0" err="1" smtClean="0">
                <a:solidFill>
                  <a:schemeClr val="bg1"/>
                </a:solidFill>
              </a:rPr>
              <a:t>Convolutional</a:t>
            </a:r>
            <a:r>
              <a:rPr lang="en-US" sz="1800" dirty="0" smtClean="0">
                <a:solidFill>
                  <a:schemeClr val="bg1"/>
                </a:solidFill>
              </a:rPr>
              <a:t> Neural Networks for Steel Surface Defect Detection from Photometric Stereo </a:t>
            </a:r>
            <a:r>
              <a:rPr lang="en-US" sz="1800" dirty="0" err="1" smtClean="0">
                <a:solidFill>
                  <a:schemeClr val="bg1"/>
                </a:solidFill>
              </a:rPr>
              <a:t>Images.Source</a:t>
            </a:r>
            <a:r>
              <a:rPr lang="en-US" sz="1800" dirty="0" smtClean="0">
                <a:solidFill>
                  <a:schemeClr val="bg1"/>
                </a:solidFill>
              </a:rPr>
              <a:t> :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https://arxiv.org/abs/1505.04597</a:t>
            </a:r>
            <a:endParaRPr lang="en-US" sz="1800" dirty="0" smtClean="0">
              <a:solidFill>
                <a:schemeClr val="bg1"/>
              </a:solidFill>
            </a:endParaRPr>
          </a:p>
          <a:p>
            <a:endParaRPr lang="en-US" sz="1800" dirty="0" smtClean="0">
              <a:solidFill>
                <a:schemeClr val="bg1"/>
              </a:solidFill>
              <a:hlinkClick r:id="rId3"/>
            </a:endParaRPr>
          </a:p>
          <a:p>
            <a:r>
              <a:rPr lang="en-US" sz="1800" dirty="0" smtClean="0">
                <a:solidFill>
                  <a:schemeClr val="bg1"/>
                </a:solidFill>
                <a:hlinkClick r:id="rId3"/>
              </a:rPr>
              <a:t>[5] Olaf </a:t>
            </a:r>
            <a:r>
              <a:rPr lang="en-US" sz="1800" dirty="0" err="1" smtClean="0">
                <a:solidFill>
                  <a:schemeClr val="bg1"/>
                </a:solidFill>
                <a:hlinkClick r:id="rId3"/>
              </a:rPr>
              <a:t>Ronneberger</a:t>
            </a:r>
            <a:r>
              <a:rPr lang="en-US" sz="1800" dirty="0" smtClean="0">
                <a:solidFill>
                  <a:schemeClr val="bg1"/>
                </a:solidFill>
              </a:rPr>
              <a:t>, </a:t>
            </a:r>
            <a:r>
              <a:rPr lang="en-US" sz="1800" dirty="0" smtClean="0">
                <a:solidFill>
                  <a:schemeClr val="bg1"/>
                </a:solidFill>
                <a:hlinkClick r:id="rId4"/>
              </a:rPr>
              <a:t>Philipp Fischer</a:t>
            </a:r>
            <a:r>
              <a:rPr lang="en-US" sz="1800" dirty="0" smtClean="0">
                <a:solidFill>
                  <a:schemeClr val="bg1"/>
                </a:solidFill>
              </a:rPr>
              <a:t>, </a:t>
            </a:r>
            <a:r>
              <a:rPr lang="en-US" sz="1800" dirty="0" smtClean="0">
                <a:solidFill>
                  <a:schemeClr val="bg1"/>
                </a:solidFill>
                <a:hlinkClick r:id="rId5"/>
              </a:rPr>
              <a:t>Thomas </a:t>
            </a:r>
            <a:r>
              <a:rPr lang="en-US" sz="1800" dirty="0" err="1" smtClean="0">
                <a:solidFill>
                  <a:schemeClr val="bg1"/>
                </a:solidFill>
                <a:hlinkClick r:id="rId5"/>
              </a:rPr>
              <a:t>Brox</a:t>
            </a:r>
            <a:r>
              <a:rPr lang="en-US" sz="1800" dirty="0" smtClean="0">
                <a:solidFill>
                  <a:schemeClr val="bg1"/>
                </a:solidFill>
              </a:rPr>
              <a:t> .U-Net: </a:t>
            </a:r>
            <a:r>
              <a:rPr lang="en-US" sz="1800" dirty="0" err="1" smtClean="0">
                <a:solidFill>
                  <a:schemeClr val="bg1"/>
                </a:solidFill>
              </a:rPr>
              <a:t>Convolutional</a:t>
            </a:r>
            <a:r>
              <a:rPr lang="en-US" sz="1800" dirty="0" smtClean="0">
                <a:solidFill>
                  <a:schemeClr val="bg1"/>
                </a:solidFill>
              </a:rPr>
              <a:t> Networks for Biomedical Image Segmentation</a:t>
            </a:r>
            <a:r>
              <a:rPr lang="en-US" sz="1800" b="1" dirty="0" smtClean="0">
                <a:solidFill>
                  <a:schemeClr val="bg1"/>
                </a:solidFill>
              </a:rPr>
              <a:t> .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 Source :https://arxiv.org/abs/1505.04597</a:t>
            </a:r>
            <a:endParaRPr lang="en-US" sz="1800" b="1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9600" y="462915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51435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Conclusion &amp; Future plan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1352550"/>
            <a:ext cx="6553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These Results show that performance of our model is good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We got more than 60% accuracy.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Will apply ‘Mask RCCN’  neural network and explore more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Will try to increase accuracy of model 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Use a better pipeline, which may perform better than this 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9600" y="462915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Thanks</a:t>
            </a:r>
            <a:endParaRPr sz="7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36195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Related Works &amp; Background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76350"/>
            <a:ext cx="701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Various machine learning methods have been used to solve classifying the steel surface defect problem.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Many Researches that analyze defects through :</a:t>
            </a:r>
          </a:p>
          <a:p>
            <a:pPr lvl="4"/>
            <a:r>
              <a:rPr lang="en-US" dirty="0" smtClean="0">
                <a:solidFill>
                  <a:schemeClr val="bg1"/>
                </a:solidFill>
              </a:rPr>
              <a:t>                     1.SVM [1]</a:t>
            </a:r>
          </a:p>
          <a:p>
            <a:pPr lvl="3"/>
            <a:r>
              <a:rPr lang="en-US" dirty="0" smtClean="0">
                <a:solidFill>
                  <a:schemeClr val="bg1"/>
                </a:solidFill>
              </a:rPr>
              <a:t>                     2.CNN [2]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                     3.PCA  [3]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                    4.Self Organizing Maps(SOM) [4]</a:t>
            </a:r>
          </a:p>
          <a:p>
            <a:pPr lvl="4">
              <a:buFont typeface="Wingdings" pitchFamily="2" charset="2"/>
              <a:buChar char="v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29600" y="462915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361950"/>
            <a:ext cx="4495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Objective</a:t>
            </a:r>
            <a:r>
              <a:rPr lang="en-US" sz="2000" dirty="0" smtClean="0"/>
              <a:t>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76350"/>
            <a:ext cx="75438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Implementing modern Deep Learning techniques and algorithms to detect steel defects and classify them.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endParaRPr lang="en-US" sz="1800" dirty="0" smtClean="0">
              <a:solidFill>
                <a:schemeClr val="bg1"/>
              </a:solidFill>
            </a:endParaRPr>
          </a:p>
          <a:p>
            <a:pPr lvl="4"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600" dirty="0" smtClean="0">
                <a:solidFill>
                  <a:schemeClr val="bg1"/>
                </a:solidFill>
              </a:rPr>
              <a:t>Detect the location of the defects using image segmentation technique.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600" dirty="0" smtClean="0">
                <a:solidFill>
                  <a:schemeClr val="bg1"/>
                </a:solidFill>
              </a:rPr>
              <a:t>Apply Deep neural networks including U-net and Mask R-CNN.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600" dirty="0" smtClean="0">
                <a:solidFill>
                  <a:schemeClr val="bg1"/>
                </a:solidFill>
              </a:rPr>
              <a:t>Analyze their performances using statistical and mathematical methods.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600" dirty="0" smtClean="0">
                <a:solidFill>
                  <a:schemeClr val="bg1"/>
                </a:solidFill>
              </a:rPr>
              <a:t>Build a real time inspection system combination of Hardware and software.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29600" y="470237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361950"/>
            <a:ext cx="6248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Real-time Environment Pipeline </a:t>
            </a:r>
          </a:p>
          <a:p>
            <a:endParaRPr lang="en-US" dirty="0"/>
          </a:p>
        </p:txBody>
      </p:sp>
      <p:pic>
        <p:nvPicPr>
          <p:cNvPr id="5" name="Picture 4" descr="en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123950"/>
            <a:ext cx="2584403" cy="373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29600" y="462915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36195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Deep Neural Network Training Pipeline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webops-9619-fig4-project-work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895350"/>
            <a:ext cx="2932752" cy="39557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462915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36195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Neural Network Architecture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504950"/>
            <a:ext cx="381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The architecture looks like a ‘U’ which justifies its name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This architecture consists of three sections: The contraction, The bottleneck, and the expansion section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s://miro.medium.com/max/1287/1*dKPBgCdJx6zj3MpED3lcN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047750"/>
            <a:ext cx="4879975" cy="343763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229600" y="462915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438150"/>
            <a:ext cx="4342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Neural Network Architecture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123950"/>
            <a:ext cx="5562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The contraction section is made of many contraction blocks.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Each block takes an input applies two 3X3 convolution layers followed by a 2X2 max pooling.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kernels or feature maps after each block doubles.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The bottommost layer mediates between the contraction layer and the expansion layer. 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Expansion section uses two 3X3 CNN layers followed by 2X2 up </a:t>
            </a:r>
            <a:r>
              <a:rPr lang="en-US" sz="1800" dirty="0" err="1" smtClean="0">
                <a:solidFill>
                  <a:schemeClr val="bg1"/>
                </a:solidFill>
              </a:rPr>
              <a:t>up</a:t>
            </a:r>
            <a:r>
              <a:rPr lang="en-US" sz="1800" dirty="0" smtClean="0">
                <a:solidFill>
                  <a:schemeClr val="bg1"/>
                </a:solidFill>
              </a:rPr>
              <a:t> sampling  layer.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36195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Why U-net?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50495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First and most efficient strategy is using a segmentation model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Segmentation models used because they partitions an image into regions and can classify objects in a image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Screenshot-from-2019-03-28-11-45-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632" y="1657350"/>
            <a:ext cx="5197642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462915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646</Words>
  <PresentationFormat>On-screen Show (16:9)</PresentationFormat>
  <Paragraphs>136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Lexend Deca</vt:lpstr>
      <vt:lpstr>Wingdings</vt:lpstr>
      <vt:lpstr>Muli Light</vt:lpstr>
      <vt:lpstr>Aliena template</vt:lpstr>
      <vt:lpstr>Real Time Computer Vision and Neural Network based defect inspection system in Steel Manufacturing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Computer Vision and Neural Network based Defect inspection System in Steel Manufacturing</dc:title>
  <dc:creator>Didarul Amin</dc:creator>
  <cp:lastModifiedBy>Didarul Amin</cp:lastModifiedBy>
  <cp:revision>67</cp:revision>
  <dcterms:modified xsi:type="dcterms:W3CDTF">2019-10-22T16:16:58Z</dcterms:modified>
</cp:coreProperties>
</file>