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7"/>
  </p:notesMasterIdLst>
  <p:handoutMasterIdLst>
    <p:handoutMasterId r:id="rId38"/>
  </p:handoutMasterIdLst>
  <p:sldIdLst>
    <p:sldId id="394" r:id="rId4"/>
    <p:sldId id="395" r:id="rId5"/>
    <p:sldId id="493" r:id="rId6"/>
    <p:sldId id="509" r:id="rId7"/>
    <p:sldId id="444" r:id="rId8"/>
    <p:sldId id="445" r:id="rId9"/>
    <p:sldId id="449" r:id="rId10"/>
    <p:sldId id="448" r:id="rId11"/>
    <p:sldId id="498" r:id="rId12"/>
    <p:sldId id="510" r:id="rId13"/>
    <p:sldId id="511" r:id="rId14"/>
    <p:sldId id="512" r:id="rId15"/>
    <p:sldId id="519" r:id="rId16"/>
    <p:sldId id="513" r:id="rId17"/>
    <p:sldId id="514" r:id="rId18"/>
    <p:sldId id="515" r:id="rId19"/>
    <p:sldId id="452" r:id="rId20"/>
    <p:sldId id="459" r:id="rId21"/>
    <p:sldId id="460" r:id="rId22"/>
    <p:sldId id="520" r:id="rId23"/>
    <p:sldId id="469" r:id="rId24"/>
    <p:sldId id="488" r:id="rId25"/>
    <p:sldId id="489" r:id="rId26"/>
    <p:sldId id="475" r:id="rId27"/>
    <p:sldId id="476" r:id="rId28"/>
    <p:sldId id="470" r:id="rId29"/>
    <p:sldId id="472" r:id="rId30"/>
    <p:sldId id="473" r:id="rId31"/>
    <p:sldId id="486" r:id="rId32"/>
    <p:sldId id="421" r:id="rId33"/>
    <p:sldId id="518" r:id="rId34"/>
    <p:sldId id="352" r:id="rId35"/>
    <p:sldId id="516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80" autoAdjust="0"/>
    <p:restoredTop sz="94595" autoAdjust="0"/>
  </p:normalViewPr>
  <p:slideViewPr>
    <p:cSldViewPr>
      <p:cViewPr varScale="1">
        <p:scale>
          <a:sx n="83" d="100"/>
          <a:sy n="83" d="100"/>
        </p:scale>
        <p:origin x="254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07-Jun-17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094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2047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4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4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07-Jun-17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07-Jun-17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Arrays: Fixed-Size</a:t>
            </a:r>
            <a:br>
              <a:rPr lang="en-US" dirty="0"/>
            </a:br>
            <a:r>
              <a:rPr lang="en-US" dirty="0"/>
              <a:t>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548909" y="3853956"/>
            <a:ext cx="103444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315" y="38862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Value vs. </a:t>
            </a:r>
            <a:r>
              <a:rPr lang="en-US" dirty="0"/>
              <a:t>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176" y="5715000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122937"/>
            <a:ext cx="7924800" cy="30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 </a:t>
            </a:r>
            <a:r>
              <a:rPr lang="en-US" dirty="0"/>
              <a:t>variables hold directly their data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en-US" dirty="0"/>
              <a:t>Each variable has its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6612" y="2743200"/>
            <a:ext cx="3057961" cy="358140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741612" y="4114800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 </a:t>
            </a:r>
            <a:r>
              <a:rPr lang="en-US" dirty="0"/>
              <a:t>variables hold reference (pointer / memory address) of the data itself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instances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en-US" dirty="0"/>
          </a:p>
          <a:p>
            <a:r>
              <a:rPr lang="en-US" dirty="0"/>
              <a:t>Two reference type variables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/>
          </a:p>
          <a:p>
            <a:pPr lvl="1"/>
            <a:r>
              <a:rPr lang="en-US" dirty="0"/>
              <a:t>Operations on both variables access / modify the same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8050" y="5113979"/>
            <a:ext cx="51054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arr</a:t>
            </a:r>
            <a:r>
              <a:rPr lang="en-US" sz="3200" dirty="0"/>
              <a:t> = new </a:t>
            </a:r>
            <a:r>
              <a:rPr lang="en-US" sz="3200" dirty="0" err="1"/>
              <a:t>int</a:t>
            </a:r>
            <a:r>
              <a:rPr lang="en-US" sz="3200" dirty="0"/>
              <a:t>[] {</a:t>
            </a:r>
          </a:p>
          <a:p>
            <a:r>
              <a:rPr lang="en-US" sz="3200" dirty="0"/>
              <a:t>  1, 2, 3, 4, 5, 6 };</a:t>
            </a:r>
            <a:endParaRPr lang="en-US" sz="3600" dirty="0"/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5029199"/>
            <a:ext cx="4348163" cy="1372553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190796" y="10668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03214" y="1403015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/>
              <a:t> obj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/>
              <a:t> str = 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"Hello";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/>
              <a:t> bytes =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{ 1, 2, 3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2133600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18160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2133600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03544" y="4953000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65753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21962" y="2514600"/>
            <a:ext cx="3723188" cy="1248782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by space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sz="3600" dirty="0"/>
              <a:t> Operations</a:t>
            </a:r>
            <a:endParaRPr lang="bg-BG" sz="3600" dirty="0"/>
          </a:p>
          <a:p>
            <a:pPr marL="819096" lvl="1" indent="-514350">
              <a:lnSpc>
                <a:spcPct val="11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Defining</a:t>
            </a:r>
            <a:r>
              <a:rPr lang="en-US" sz="3600" dirty="0"/>
              <a:t> Arrays</a:t>
            </a:r>
          </a:p>
          <a:p>
            <a:pPr marL="819096" lvl="1" indent="-514350">
              <a:lnSpc>
                <a:spcPct val="11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Initializing</a:t>
            </a:r>
            <a:r>
              <a:rPr lang="en-US" sz="3600" dirty="0"/>
              <a:t> Arrays</a:t>
            </a:r>
          </a:p>
          <a:p>
            <a:pPr marL="819096" lvl="1" indent="-514350">
              <a:lnSpc>
                <a:spcPct val="11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Processing</a:t>
            </a:r>
            <a:r>
              <a:rPr lang="en-US" sz="3600" dirty="0"/>
              <a:t> Arrays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600" dirty="0"/>
              <a:t> vs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sz="3600" dirty="0"/>
              <a:t> Types</a:t>
            </a:r>
          </a:p>
          <a:p>
            <a:pPr marL="514350" lvl="0" indent="-51435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sz="3600" dirty="0"/>
              <a:t>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1524000"/>
            <a:ext cx="3429000" cy="4421448"/>
          </a:xfrm>
          <a:prstGeom prst="rect">
            <a:avLst/>
          </a:prstGeom>
        </p:spPr>
      </p:pic>
      <p:pic>
        <p:nvPicPr>
          <p:cNvPr id="6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9346879" y="1530689"/>
            <a:ext cx="2492685" cy="868514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event shorter: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5410200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2" y="1969670"/>
            <a:ext cx="10458452" cy="24891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70612" y="1969667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</a:t>
            </a:r>
            <a:r>
              <a:rPr lang="en-US" sz="3200" dirty="0"/>
              <a:t> (a number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lines of integers),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dirty="0"/>
              <a:t> it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its elements (on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 line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space-separated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2945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3810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2945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098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260722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array (a number n + n lines of integers)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elements from the last to the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 values),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7113" y="2438400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331053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3" y="2438400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3" y="3331053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447" y="2017159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pic>
        <p:nvPicPr>
          <p:cNvPr id="18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10594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549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>
                <a:solidFill>
                  <a:prstClr val="white"/>
                </a:solidFill>
              </a:rPr>
              <a:t>fund-softuni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hold a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Elements are numbered from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an array: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array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array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08012" y="3108130"/>
            <a:ext cx="70103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int[] { 1, 2, 3 };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828538" y="4522939"/>
            <a:ext cx="321887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012" y="5884753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77493" y="616955"/>
            <a:ext cx="2739091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1922864"/>
            <a:ext cx="3342417" cy="1547447"/>
          </a:xfrm>
          <a:prstGeom prst="wedgeRoundRectCallout">
            <a:avLst>
              <a:gd name="adj1" fmla="val -62882"/>
              <a:gd name="adj2" fmla="val 52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21534" y="4075666"/>
            <a:ext cx="3044878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94702"/>
              </p:ext>
            </p:extLst>
          </p:nvPr>
        </p:nvGraphicFramePr>
        <p:xfrm>
          <a:off x="6554685" y="1923772"/>
          <a:ext cx="4492727" cy="441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https://judge.softuni.bg/Contests/Practice/Index/172#0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536354"/>
              </p:ext>
            </p:extLst>
          </p:nvPr>
        </p:nvGraphicFramePr>
        <p:xfrm>
          <a:off x="3734971" y="2453106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4" imgW="4088880" imgH="2907720" progId="Photoshop.Image.15">
                  <p:embed/>
                </p:oleObj>
              </mc:Choice>
              <mc:Fallback>
                <p:oleObj name="Image" r:id="rId4" imgW="4088880" imgH="29077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4971" y="2453106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9" y="144432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2221</Words>
  <Application>Microsoft Office PowerPoint</Application>
  <PresentationFormat>Custom</PresentationFormat>
  <Paragraphs>375</Paragraphs>
  <Slides>33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Image</vt:lpstr>
      <vt:lpstr>Arrays</vt:lpstr>
      <vt:lpstr>Table of Contents</vt:lpstr>
      <vt:lpstr>Questions?</vt:lpstr>
      <vt:lpstr>Arrays</vt:lpstr>
      <vt:lpstr>What are Arrays?</vt:lpstr>
      <vt:lpstr>Working with Arrays</vt:lpstr>
      <vt:lpstr>Days of Week – Example</vt:lpstr>
      <vt:lpstr>Problem: Day of Week</vt:lpstr>
      <vt:lpstr>Solution: Day of Week</vt:lpstr>
      <vt:lpstr>Value vs. Reference Types</vt:lpstr>
      <vt:lpstr>Value Types</vt:lpstr>
      <vt:lpstr>Reference Types</vt:lpstr>
      <vt:lpstr>Value Types vs. Reference Types</vt:lpstr>
      <vt:lpstr>Value vs. Reference Types</vt:lpstr>
      <vt:lpstr>Example: Value Types </vt:lpstr>
      <vt:lpstr>Example: Reference Types </vt:lpstr>
      <vt:lpstr>Reading Arrays from the Console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Problem: Rounding Numbers</vt:lpstr>
      <vt:lpstr>Solution: Rounding Numbers</vt:lpstr>
      <vt:lpstr>Printing Arrays with foreach / String.Join(…)</vt:lpstr>
      <vt:lpstr>Problem: Reverse Array of Strings</vt:lpstr>
      <vt:lpstr>Solution: Reverse Array of Strings</vt:lpstr>
      <vt:lpstr>Arrays – Exercises</vt:lpstr>
      <vt:lpstr>Summary</vt:lpstr>
      <vt:lpstr>Arrays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2017-06-07T09:04:45Z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