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Montserrat"/>
      <p:regular r:id="rId35"/>
      <p:bold r:id="rId36"/>
      <p:italic r:id="rId37"/>
      <p:boldItalic r:id="rId38"/>
    </p:embeddedFont>
    <p:embeddedFont>
      <p:font typeface="La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1AA2762-818E-4683-830C-7D66CD84CF05}">
  <a:tblStyle styleId="{41AA2762-818E-4683-830C-7D66CD84CF0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D9C93732-AC1A-4926-B204-CDA0EC70BBB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20" Type="http://schemas.openxmlformats.org/officeDocument/2006/relationships/slide" Target="slides/slide14.xml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8.xml"/><Relationship Id="rId36" Type="http://schemas.openxmlformats.org/officeDocument/2006/relationships/font" Target="fonts/Montserrat-bold.fntdata"/><Relationship Id="rId17" Type="http://schemas.openxmlformats.org/officeDocument/2006/relationships/slide" Target="slides/slide11.xml"/><Relationship Id="rId39" Type="http://schemas.openxmlformats.org/officeDocument/2006/relationships/font" Target="fonts/Lato-regular.fntdata"/><Relationship Id="rId16" Type="http://schemas.openxmlformats.org/officeDocument/2006/relationships/slide" Target="slides/slide10.xml"/><Relationship Id="rId38" Type="http://schemas.openxmlformats.org/officeDocument/2006/relationships/font" Target="fonts/Montserrat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d226d5cad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d226d5cad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cc8adfac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dcc8adfac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d0dea2ec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d0dea2ec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d0dea2ec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dd0dea2ec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dd0dea2ec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dd0dea2ec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d0dea2ec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dd0dea2ec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d0dea2ec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dd0dea2ec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dd0dea2ec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dd0dea2ec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dcc8adfac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dcc8adfac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dd0dea2ec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dd0dea2ec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cc8adfa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cc8adfa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dd0dea2ec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dd0dea2ec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dd226d5cad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dd226d5cad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dd0dea2ec0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dd0dea2ec0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d0dea2ec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dd0dea2ec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dd0dea2ec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dd0dea2ec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b69a86313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b69a86313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dcc8adfac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dcc8adfac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dcc8adfac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dcc8adfac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b69a8631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b69a8631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cc8adfac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cc8adfac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cc8adfac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cc8adfac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cc8adfac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cc8adfac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cc8adfac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cc8adfac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d0dea2ec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dd0dea2ec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cc8adfac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cc8adfac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d0dea2ec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d0dea2ec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Business Analysis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AYITI ANALYTICS - Cohort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105075" y="1273450"/>
            <a:ext cx="30363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 Methodology</a:t>
            </a:r>
            <a:endParaRPr/>
          </a:p>
        </p:txBody>
      </p:sp>
      <p:sp>
        <p:nvSpPr>
          <p:cNvPr id="193" name="Google Shape;193;p22"/>
          <p:cNvSpPr txBox="1"/>
          <p:nvPr>
            <p:ph idx="1" type="subTitle"/>
          </p:nvPr>
        </p:nvSpPr>
        <p:spPr>
          <a:xfrm>
            <a:off x="1105075" y="2768225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Model of Prediction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2"/>
          <p:cNvSpPr txBox="1"/>
          <p:nvPr>
            <p:ph idx="2" type="body"/>
          </p:nvPr>
        </p:nvSpPr>
        <p:spPr>
          <a:xfrm>
            <a:off x="4578225" y="1131350"/>
            <a:ext cx="3676800" cy="23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We use a model of means Growth.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Michel gave us the data set. This data set contains several information about the sales 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We calculate the bi-weekly rate of growth and after we take her mean and apply this for the next month.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For our calcul we used GoogleSheets.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RESULTS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Results</a:t>
            </a:r>
            <a:endParaRPr/>
          </a:p>
        </p:txBody>
      </p:sp>
      <p:sp>
        <p:nvSpPr>
          <p:cNvPr id="205" name="Google Shape;205;p24"/>
          <p:cNvSpPr txBox="1"/>
          <p:nvPr>
            <p:ph idx="1" type="subTitle"/>
          </p:nvPr>
        </p:nvSpPr>
        <p:spPr>
          <a:xfrm>
            <a:off x="77485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Turnover by Brand and by Month</a:t>
            </a:r>
            <a:endParaRPr/>
          </a:p>
        </p:txBody>
      </p:sp>
      <p:pic>
        <p:nvPicPr>
          <p:cNvPr id="206" name="Google Shape;206;p24" title="Brand Sales per Month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6050" y="1702075"/>
            <a:ext cx="4505400" cy="2785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1297500" y="411075"/>
            <a:ext cx="3036300" cy="10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Results</a:t>
            </a:r>
            <a:endParaRPr/>
          </a:p>
        </p:txBody>
      </p:sp>
      <p:sp>
        <p:nvSpPr>
          <p:cNvPr id="212" name="Google Shape;212;p25"/>
          <p:cNvSpPr txBox="1"/>
          <p:nvPr>
            <p:ph idx="1" type="subTitle"/>
          </p:nvPr>
        </p:nvSpPr>
        <p:spPr>
          <a:xfrm>
            <a:off x="4648200" y="411075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Calculated loss repartition by week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(For A Brand) ********</a:t>
            </a:r>
            <a:endParaRPr/>
          </a:p>
        </p:txBody>
      </p:sp>
      <p:graphicFrame>
        <p:nvGraphicFramePr>
          <p:cNvPr id="213" name="Google Shape;213;p25"/>
          <p:cNvGraphicFramePr/>
          <p:nvPr/>
        </p:nvGraphicFramePr>
        <p:xfrm>
          <a:off x="498900" y="1957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{41AA2762-818E-4683-830C-7D66CD84CF05}</a:tableStyleId>
              </a:tblPr>
              <a:tblGrid>
                <a:gridCol w="2066925"/>
                <a:gridCol w="1905000"/>
                <a:gridCol w="1295400"/>
                <a:gridCol w="1295400"/>
                <a:gridCol w="1285875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lt1"/>
                          </a:solidFill>
                        </a:rPr>
                        <a:t>Date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lt1"/>
                          </a:solidFill>
                        </a:rPr>
                        <a:t>Quantity purchased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lt1"/>
                          </a:solidFill>
                        </a:rPr>
                        <a:t>Quantity Sold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lt1"/>
                          </a:solidFill>
                        </a:rPr>
                        <a:t>Rest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lt1"/>
                          </a:solidFill>
                        </a:rPr>
                        <a:t>Losses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12/2/2019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lt1"/>
                          </a:solidFill>
                        </a:rPr>
                        <a:t>840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chemeClr val="lt1"/>
                          </a:solidFill>
                        </a:rPr>
                        <a:t>12/16/2019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lt1"/>
                          </a:solidFill>
                        </a:rPr>
                        <a:t>840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lt1"/>
                          </a:solidFill>
                        </a:rPr>
                        <a:t>398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lt1"/>
                          </a:solidFill>
                        </a:rPr>
                        <a:t>442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chemeClr val="lt1"/>
                          </a:solidFill>
                        </a:rPr>
                        <a:t>12/30/2019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lt1"/>
                          </a:solidFill>
                        </a:rPr>
                        <a:t>840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lt1"/>
                          </a:solidFill>
                        </a:rPr>
                        <a:t>403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lt1"/>
                          </a:solidFill>
                        </a:rPr>
                        <a:t>39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lt1"/>
                          </a:solidFill>
                        </a:rPr>
                        <a:t>39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chemeClr val="lt1"/>
                          </a:solidFill>
                        </a:rPr>
                        <a:t>1/13/2020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lt1"/>
                          </a:solidFill>
                        </a:rPr>
                        <a:t>840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lt1"/>
                          </a:solidFill>
                        </a:rPr>
                        <a:t>359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lt1"/>
                          </a:solidFill>
                        </a:rPr>
                        <a:t>481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lt1"/>
                          </a:solidFill>
                        </a:rPr>
                        <a:t>481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chemeClr val="lt1"/>
                          </a:solidFill>
                        </a:rPr>
                        <a:t>1/27/2020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lt1"/>
                          </a:solidFill>
                        </a:rPr>
                        <a:t>840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lt1"/>
                          </a:solidFill>
                        </a:rPr>
                        <a:t>334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lt1"/>
                          </a:solidFill>
                        </a:rPr>
                        <a:t>506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lt1"/>
                          </a:solidFill>
                        </a:rPr>
                        <a:t>506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chemeClr val="lt1"/>
                          </a:solidFill>
                        </a:rPr>
                        <a:t>2/10/2020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lt1"/>
                          </a:solidFill>
                        </a:rPr>
                        <a:t>840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lt1"/>
                          </a:solidFill>
                        </a:rPr>
                        <a:t>402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lt1"/>
                          </a:solidFill>
                        </a:rPr>
                        <a:t>438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lt1"/>
                          </a:solidFill>
                        </a:rPr>
                        <a:t>438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chemeClr val="lt1"/>
                          </a:solidFill>
                        </a:rPr>
                        <a:t>2/24/2020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lt1"/>
                          </a:solidFill>
                        </a:rPr>
                        <a:t>840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lt1"/>
                          </a:solidFill>
                        </a:rPr>
                        <a:t>365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lt1"/>
                          </a:solidFill>
                        </a:rPr>
                        <a:t>475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lt1"/>
                          </a:solidFill>
                        </a:rPr>
                        <a:t>475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chemeClr val="lt1"/>
                          </a:solidFill>
                        </a:rPr>
                        <a:t>3/9/2020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lt1"/>
                          </a:solidFill>
                        </a:rPr>
                        <a:t>148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rgbClr val="CC0000"/>
                          </a:solidFill>
                        </a:rPr>
                        <a:t>692</a:t>
                      </a:r>
                      <a:endParaRPr b="1" sz="1000">
                        <a:solidFill>
                          <a:srgbClr val="CC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rgbClr val="CC0000"/>
                          </a:solidFill>
                        </a:rPr>
                        <a:t>expires in 9 days</a:t>
                      </a:r>
                      <a:endParaRPr b="1" sz="1000">
                        <a:solidFill>
                          <a:srgbClr val="CC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chemeClr val="lt1"/>
                          </a:solidFill>
                        </a:rPr>
                        <a:t>3/23/2020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rgbClr val="CC0000"/>
                          </a:solidFill>
                        </a:rPr>
                        <a:t>840</a:t>
                      </a:r>
                      <a:endParaRPr b="1" sz="1000">
                        <a:solidFill>
                          <a:srgbClr val="CC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rgbClr val="CC0000"/>
                          </a:solidFill>
                        </a:rPr>
                        <a:t>expires in 23 days</a:t>
                      </a:r>
                      <a:endParaRPr b="1" sz="1000">
                        <a:solidFill>
                          <a:srgbClr val="CC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500">
                          <a:solidFill>
                            <a:schemeClr val="lt1"/>
                          </a:solidFill>
                        </a:rPr>
                        <a:t>Total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500">
                          <a:solidFill>
                            <a:schemeClr val="lt1"/>
                          </a:solidFill>
                        </a:rPr>
                        <a:t>5880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500">
                          <a:solidFill>
                            <a:schemeClr val="lt1"/>
                          </a:solidFill>
                        </a:rPr>
                        <a:t>2409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9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500">
                          <a:solidFill>
                            <a:schemeClr val="lt1"/>
                          </a:solidFill>
                        </a:rPr>
                        <a:t>1939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1297500" y="411075"/>
            <a:ext cx="3036300" cy="10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Results</a:t>
            </a:r>
            <a:endParaRPr/>
          </a:p>
        </p:txBody>
      </p:sp>
      <p:sp>
        <p:nvSpPr>
          <p:cNvPr id="219" name="Google Shape;219;p26"/>
          <p:cNvSpPr txBox="1"/>
          <p:nvPr>
            <p:ph idx="1" type="subTitle"/>
          </p:nvPr>
        </p:nvSpPr>
        <p:spPr>
          <a:xfrm>
            <a:off x="4648200" y="411075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Calculated loss repartition by week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(For B Brand)</a:t>
            </a:r>
            <a:endParaRPr/>
          </a:p>
        </p:txBody>
      </p:sp>
      <p:graphicFrame>
        <p:nvGraphicFramePr>
          <p:cNvPr id="220" name="Google Shape;220;p26"/>
          <p:cNvGraphicFramePr/>
          <p:nvPr/>
        </p:nvGraphicFramePr>
        <p:xfrm>
          <a:off x="90488" y="161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{41AA2762-818E-4683-830C-7D66CD84CF05}</a:tableStyleId>
              </a:tblPr>
              <a:tblGrid>
                <a:gridCol w="2013675"/>
                <a:gridCol w="2244000"/>
                <a:gridCol w="1577650"/>
                <a:gridCol w="1758675"/>
                <a:gridCol w="1369025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300">
                          <a:solidFill>
                            <a:schemeClr val="lt1"/>
                          </a:solidFill>
                        </a:rPr>
                        <a:t>Date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300">
                          <a:solidFill>
                            <a:schemeClr val="lt1"/>
                          </a:solidFill>
                        </a:rPr>
                        <a:t>Quantity Purchased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300">
                          <a:solidFill>
                            <a:schemeClr val="lt1"/>
                          </a:solidFill>
                        </a:rPr>
                        <a:t>Quantity Sold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300">
                          <a:solidFill>
                            <a:schemeClr val="lt1"/>
                          </a:solidFill>
                        </a:rPr>
                        <a:t>Rest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300">
                          <a:solidFill>
                            <a:schemeClr val="lt1"/>
                          </a:solidFill>
                        </a:rPr>
                        <a:t>Losses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chemeClr val="lt1"/>
                          </a:solidFill>
                        </a:rPr>
                        <a:t>12/2/2019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960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12/16/2019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960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398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562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12/30/2019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960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403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159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159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1/13/2020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960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359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601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601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1/27/2020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960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334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626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626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2/10/2020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960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402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558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558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2/24/2020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960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365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595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595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3/9/2020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148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CC0000"/>
                          </a:solidFill>
                        </a:rPr>
                        <a:t>812</a:t>
                      </a:r>
                      <a:endParaRPr sz="1100">
                        <a:solidFill>
                          <a:srgbClr val="CC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rgbClr val="CC0000"/>
                          </a:solidFill>
                        </a:rPr>
                        <a:t>expires in 9 days</a:t>
                      </a:r>
                      <a:endParaRPr b="1" sz="1100">
                        <a:solidFill>
                          <a:srgbClr val="CC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3/23/2020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CC0000"/>
                          </a:solidFill>
                        </a:rPr>
                        <a:t>960</a:t>
                      </a:r>
                      <a:endParaRPr sz="1100">
                        <a:solidFill>
                          <a:srgbClr val="CC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rgbClr val="CC0000"/>
                          </a:solidFill>
                        </a:rPr>
                        <a:t>expires in 23 days</a:t>
                      </a:r>
                      <a:endParaRPr b="1" sz="1100">
                        <a:solidFill>
                          <a:srgbClr val="CC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300">
                          <a:solidFill>
                            <a:schemeClr val="lt1"/>
                          </a:solidFill>
                        </a:rPr>
                        <a:t>Total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300">
                          <a:solidFill>
                            <a:schemeClr val="lt1"/>
                          </a:solidFill>
                        </a:rPr>
                        <a:t>6720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300">
                          <a:solidFill>
                            <a:schemeClr val="lt1"/>
                          </a:solidFill>
                        </a:rPr>
                        <a:t>2409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300">
                          <a:solidFill>
                            <a:schemeClr val="lt1"/>
                          </a:solidFill>
                        </a:rPr>
                        <a:t>2539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>
            <p:ph type="title"/>
          </p:nvPr>
        </p:nvSpPr>
        <p:spPr>
          <a:xfrm>
            <a:off x="1297500" y="411075"/>
            <a:ext cx="3036300" cy="10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Results</a:t>
            </a:r>
            <a:endParaRPr/>
          </a:p>
        </p:txBody>
      </p:sp>
      <p:sp>
        <p:nvSpPr>
          <p:cNvPr id="226" name="Google Shape;226;p27"/>
          <p:cNvSpPr txBox="1"/>
          <p:nvPr>
            <p:ph idx="1" type="subTitle"/>
          </p:nvPr>
        </p:nvSpPr>
        <p:spPr>
          <a:xfrm>
            <a:off x="4648200" y="411075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Calculated loss repartition by week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(For C Brand)</a:t>
            </a:r>
            <a:endParaRPr/>
          </a:p>
        </p:txBody>
      </p:sp>
      <p:graphicFrame>
        <p:nvGraphicFramePr>
          <p:cNvPr id="227" name="Google Shape;227;p27"/>
          <p:cNvGraphicFramePr/>
          <p:nvPr/>
        </p:nvGraphicFramePr>
        <p:xfrm>
          <a:off x="152400" y="16945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{41AA2762-818E-4683-830C-7D66CD84CF05}</a:tableStyleId>
              </a:tblPr>
              <a:tblGrid>
                <a:gridCol w="1398375"/>
                <a:gridCol w="2069600"/>
                <a:gridCol w="1747975"/>
                <a:gridCol w="1901800"/>
                <a:gridCol w="1873825"/>
              </a:tblGrid>
              <a:tr h="83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300">
                          <a:solidFill>
                            <a:schemeClr val="lt1"/>
                          </a:solidFill>
                        </a:rPr>
                        <a:t>Date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300">
                          <a:solidFill>
                            <a:schemeClr val="lt1"/>
                          </a:solidFill>
                        </a:rPr>
                        <a:t>Quantity Purchased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300">
                          <a:solidFill>
                            <a:schemeClr val="lt1"/>
                          </a:solidFill>
                        </a:rPr>
                        <a:t>Quantity Sold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300">
                          <a:solidFill>
                            <a:schemeClr val="lt1"/>
                          </a:solidFill>
                        </a:rPr>
                        <a:t>Rest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300">
                          <a:solidFill>
                            <a:schemeClr val="lt1"/>
                          </a:solidFill>
                        </a:rPr>
                        <a:t>Losses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7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chemeClr val="lt1"/>
                          </a:solidFill>
                        </a:rPr>
                        <a:t>12/2/2019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720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7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12/16/2019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720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398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322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7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12/30/2019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720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403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-81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1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1/13/2020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720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359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280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280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1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1/27/2020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720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334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386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386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1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2/10/2020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720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402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318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318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1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2/24/2020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720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365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355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355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7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3/9/2020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148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CC0000"/>
                          </a:solidFill>
                        </a:rPr>
                        <a:t>572</a:t>
                      </a:r>
                      <a:endParaRPr sz="1100">
                        <a:solidFill>
                          <a:srgbClr val="CC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rgbClr val="CC0000"/>
                          </a:solidFill>
                        </a:rPr>
                        <a:t>expires in 9 days</a:t>
                      </a:r>
                      <a:endParaRPr b="1" sz="1100">
                        <a:solidFill>
                          <a:srgbClr val="CC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7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3/23/2020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CC0000"/>
                          </a:solidFill>
                        </a:rPr>
                        <a:t>720</a:t>
                      </a:r>
                      <a:endParaRPr sz="1100">
                        <a:solidFill>
                          <a:srgbClr val="CC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rgbClr val="CC0000"/>
                          </a:solidFill>
                        </a:rPr>
                        <a:t>expires in 23 days</a:t>
                      </a:r>
                      <a:endParaRPr b="1" sz="1100">
                        <a:solidFill>
                          <a:srgbClr val="CC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300">
                          <a:solidFill>
                            <a:schemeClr val="lt1"/>
                          </a:solidFill>
                        </a:rPr>
                        <a:t>Total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solidFill>
                            <a:schemeClr val="lt1"/>
                          </a:solidFill>
                        </a:rPr>
                        <a:t>5040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solidFill>
                            <a:schemeClr val="lt1"/>
                          </a:solidFill>
                        </a:rPr>
                        <a:t>2409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solidFill>
                            <a:schemeClr val="lt1"/>
                          </a:solidFill>
                        </a:rPr>
                        <a:t>1339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type="title"/>
          </p:nvPr>
        </p:nvSpPr>
        <p:spPr>
          <a:xfrm>
            <a:off x="1183775" y="1588350"/>
            <a:ext cx="3036300" cy="5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Results</a:t>
            </a:r>
            <a:endParaRPr/>
          </a:p>
        </p:txBody>
      </p:sp>
      <p:graphicFrame>
        <p:nvGraphicFramePr>
          <p:cNvPr id="233" name="Google Shape;233;p28"/>
          <p:cNvGraphicFramePr/>
          <p:nvPr/>
        </p:nvGraphicFramePr>
        <p:xfrm>
          <a:off x="60975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{41AA2762-818E-4683-830C-7D66CD84CF05}</a:tableStyleId>
              </a:tblPr>
              <a:tblGrid>
                <a:gridCol w="2171700"/>
                <a:gridCol w="2000250"/>
                <a:gridCol w="1362075"/>
                <a:gridCol w="1362075"/>
                <a:gridCol w="1362075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lt1"/>
                          </a:solidFill>
                        </a:rPr>
                        <a:t>Sales Prediction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lt1"/>
                          </a:solidFill>
                        </a:rPr>
                        <a:t>Brand A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lt1"/>
                          </a:solidFill>
                        </a:rPr>
                        <a:t>Brand C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lt1"/>
                          </a:solidFill>
                        </a:rPr>
                        <a:t>Brand B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lt1"/>
                          </a:solidFill>
                        </a:rPr>
                        <a:t>Total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chemeClr val="lt1"/>
                          </a:solidFill>
                        </a:rPr>
                        <a:t>Sales Prediction in 9 Days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lt1"/>
                          </a:solidFill>
                        </a:rPr>
                        <a:t>213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lt1"/>
                          </a:solidFill>
                        </a:rPr>
                        <a:t>213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lt1"/>
                          </a:solidFill>
                        </a:rPr>
                        <a:t>213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lt1"/>
                          </a:solidFill>
                        </a:rPr>
                        <a:t>639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chemeClr val="lt1"/>
                          </a:solidFill>
                        </a:rPr>
                        <a:t>Sales Prediction in next 15 days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lt1"/>
                          </a:solidFill>
                        </a:rPr>
                        <a:t>357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lt1"/>
                          </a:solidFill>
                        </a:rPr>
                        <a:t>357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lt1"/>
                          </a:solidFill>
                        </a:rPr>
                        <a:t>357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lt1"/>
                          </a:solidFill>
                        </a:rPr>
                        <a:t>1071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chemeClr val="lt1"/>
                          </a:solidFill>
                        </a:rPr>
                        <a:t>Total Sales Prediction for the next Month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FFFF00"/>
                          </a:solidFill>
                        </a:rPr>
                        <a:t>570</a:t>
                      </a:r>
                      <a:endParaRPr sz="1200">
                        <a:solidFill>
                          <a:srgbClr val="FFFF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FFFF00"/>
                          </a:solidFill>
                        </a:rPr>
                        <a:t>570</a:t>
                      </a:r>
                      <a:endParaRPr sz="1200">
                        <a:solidFill>
                          <a:srgbClr val="FFFF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FFFF00"/>
                          </a:solidFill>
                        </a:rPr>
                        <a:t>570</a:t>
                      </a:r>
                      <a:endParaRPr sz="1200">
                        <a:solidFill>
                          <a:srgbClr val="FFFF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FFFF00"/>
                          </a:solidFill>
                        </a:rPr>
                        <a:t>1710</a:t>
                      </a:r>
                      <a:endParaRPr sz="1200">
                        <a:solidFill>
                          <a:srgbClr val="FFFF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lt1"/>
                          </a:solidFill>
                        </a:rPr>
                        <a:t>Last lost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990000"/>
                          </a:solidFill>
                        </a:rPr>
                        <a:t>962</a:t>
                      </a:r>
                      <a:endParaRPr>
                        <a:solidFill>
                          <a:srgbClr val="99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990000"/>
                          </a:solidFill>
                        </a:rPr>
                        <a:t>722</a:t>
                      </a:r>
                      <a:endParaRPr>
                        <a:solidFill>
                          <a:srgbClr val="99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990000"/>
                          </a:solidFill>
                        </a:rPr>
                        <a:t>1202</a:t>
                      </a:r>
                      <a:endParaRPr>
                        <a:solidFill>
                          <a:srgbClr val="99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990000"/>
                          </a:solidFill>
                        </a:rPr>
                        <a:t>2886</a:t>
                      </a:r>
                      <a:endParaRPr b="1">
                        <a:solidFill>
                          <a:srgbClr val="99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Results</a:t>
            </a:r>
            <a:endParaRPr/>
          </a:p>
        </p:txBody>
      </p:sp>
      <p:sp>
        <p:nvSpPr>
          <p:cNvPr id="239" name="Google Shape;239;p2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Sales’ </a:t>
            </a:r>
            <a:r>
              <a:rPr lang="fr"/>
              <a:t>Prediction</a:t>
            </a:r>
            <a:endParaRPr/>
          </a:p>
        </p:txBody>
      </p:sp>
      <p:sp>
        <p:nvSpPr>
          <p:cNvPr id="240" name="Google Shape;240;p29"/>
          <p:cNvSpPr txBox="1"/>
          <p:nvPr>
            <p:ph idx="2" type="body"/>
          </p:nvPr>
        </p:nvSpPr>
        <p:spPr>
          <a:xfrm>
            <a:off x="4694088" y="11905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For prediction we use the rate of growth sales and after we do the means of the rate.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r = -1.09%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29" title="Sales (for each brand)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3807" y="2175013"/>
            <a:ext cx="4397376" cy="2719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DISCUSSION AND SOLUTION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/>
          <p:nvPr>
            <p:ph type="title"/>
          </p:nvPr>
        </p:nvSpPr>
        <p:spPr>
          <a:xfrm>
            <a:off x="1167150" y="627550"/>
            <a:ext cx="2451300" cy="12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Discussion and Solution</a:t>
            </a:r>
            <a:endParaRPr/>
          </a:p>
        </p:txBody>
      </p:sp>
      <p:pic>
        <p:nvPicPr>
          <p:cNvPr id="252" name="Google Shape;252;p31" title="Benefits/Losses by Bran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475" y="627550"/>
            <a:ext cx="5459199" cy="33755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3" name="Google Shape;253;p31"/>
          <p:cNvGraphicFramePr/>
          <p:nvPr/>
        </p:nvGraphicFramePr>
        <p:xfrm>
          <a:off x="2870675" y="415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{41AA2762-818E-4683-830C-7D66CD84CF05}</a:tableStyleId>
              </a:tblPr>
              <a:tblGrid>
                <a:gridCol w="1729300"/>
                <a:gridCol w="1218525"/>
                <a:gridCol w="1325725"/>
                <a:gridCol w="1306250"/>
              </a:tblGrid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lt1"/>
                          </a:solidFill>
                        </a:rPr>
                        <a:t>Ratio</a:t>
                      </a:r>
                      <a:r>
                        <a:rPr lang="fr" sz="1200">
                          <a:solidFill>
                            <a:schemeClr val="lt1"/>
                          </a:solidFill>
                        </a:rPr>
                        <a:t> Benefit/Losses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lt1"/>
                          </a:solidFill>
                        </a:rPr>
                        <a:t>5.40%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lt1"/>
                          </a:solidFill>
                        </a:rPr>
                        <a:t>2.29%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lt1"/>
                          </a:solidFill>
                        </a:rPr>
                        <a:t>5.78%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4" name="Google Shape;254;p31"/>
          <p:cNvSpPr/>
          <p:nvPr/>
        </p:nvSpPr>
        <p:spPr>
          <a:xfrm>
            <a:off x="451950" y="1988575"/>
            <a:ext cx="2703000" cy="180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This tables allow us to do a comparison between the lost level and the benefits level before any correction.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 BUSINESS PROBLEM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 txBox="1"/>
          <p:nvPr>
            <p:ph type="title"/>
          </p:nvPr>
        </p:nvSpPr>
        <p:spPr>
          <a:xfrm>
            <a:off x="1063350" y="862300"/>
            <a:ext cx="3036300" cy="10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Discussion and Solution</a:t>
            </a:r>
            <a:endParaRPr/>
          </a:p>
        </p:txBody>
      </p:sp>
      <p:sp>
        <p:nvSpPr>
          <p:cNvPr id="260" name="Google Shape;260;p32"/>
          <p:cNvSpPr txBox="1"/>
          <p:nvPr>
            <p:ph idx="1" type="subTitle"/>
          </p:nvPr>
        </p:nvSpPr>
        <p:spPr>
          <a:xfrm>
            <a:off x="1148800" y="2252125"/>
            <a:ext cx="1673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Recommandations</a:t>
            </a:r>
            <a:endParaRPr/>
          </a:p>
        </p:txBody>
      </p:sp>
      <p:sp>
        <p:nvSpPr>
          <p:cNvPr id="261" name="Google Shape;261;p32"/>
          <p:cNvSpPr txBox="1"/>
          <p:nvPr>
            <p:ph idx="2" type="body"/>
          </p:nvPr>
        </p:nvSpPr>
        <p:spPr>
          <a:xfrm>
            <a:off x="4685725" y="501500"/>
            <a:ext cx="3953700" cy="43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  1.	Michel  must stop their orders for the next 23 days.</a:t>
            </a:r>
            <a:endParaRPr sz="15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highlight>
                  <a:schemeClr val="dk1"/>
                </a:highlight>
              </a:rPr>
              <a:t>    2.	</a:t>
            </a:r>
            <a:r>
              <a:rPr lang="fr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If Michel has constraints in the costs of orders ,it will be easier for him to do only one order per month. her volume will depend on our prediction with a security merge.we can take a merge security equal to 10% of sales.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3.	If Michel haven’t constraints on her cost command he can decide to receive two orders per month but he will have to reduce the volume of his orders by around 53%.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3"/>
          <p:cNvSpPr txBox="1"/>
          <p:nvPr>
            <p:ph type="title"/>
          </p:nvPr>
        </p:nvSpPr>
        <p:spPr>
          <a:xfrm>
            <a:off x="1063350" y="862300"/>
            <a:ext cx="3036300" cy="10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Discussion and Solution</a:t>
            </a:r>
            <a:endParaRPr/>
          </a:p>
        </p:txBody>
      </p:sp>
      <p:sp>
        <p:nvSpPr>
          <p:cNvPr id="267" name="Google Shape;267;p33"/>
          <p:cNvSpPr txBox="1"/>
          <p:nvPr>
            <p:ph idx="1" type="subTitle"/>
          </p:nvPr>
        </p:nvSpPr>
        <p:spPr>
          <a:xfrm>
            <a:off x="1148800" y="2252125"/>
            <a:ext cx="1673700" cy="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Recommandations</a:t>
            </a:r>
            <a:endParaRPr/>
          </a:p>
        </p:txBody>
      </p:sp>
      <p:sp>
        <p:nvSpPr>
          <p:cNvPr id="268" name="Google Shape;268;p33"/>
          <p:cNvSpPr txBox="1"/>
          <p:nvPr>
            <p:ph idx="2" type="body"/>
          </p:nvPr>
        </p:nvSpPr>
        <p:spPr>
          <a:xfrm>
            <a:off x="4099650" y="510275"/>
            <a:ext cx="4723500" cy="43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4.	Michel must sell 2 cans of tomatoes for a price of one.This will permit Michel to improve our benefit/losses rate by 20%.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69" name="Google Shape;269;p33" title="Benefits Improvement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2050" y="1709450"/>
            <a:ext cx="4314651" cy="3153099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3"/>
          <p:cNvSpPr/>
          <p:nvPr/>
        </p:nvSpPr>
        <p:spPr>
          <a:xfrm>
            <a:off x="1011800" y="3300700"/>
            <a:ext cx="2659200" cy="1626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With this strategy: “One brought, 2 offer for the price on one”.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Michel will be able to improve our benefits/losses rate..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 he will get a means improvement to 20%.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"/>
          <p:cNvSpPr txBox="1"/>
          <p:nvPr>
            <p:ph type="title"/>
          </p:nvPr>
        </p:nvSpPr>
        <p:spPr>
          <a:xfrm>
            <a:off x="1063350" y="862300"/>
            <a:ext cx="3036300" cy="10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Discussion and Solution</a:t>
            </a:r>
            <a:endParaRPr/>
          </a:p>
        </p:txBody>
      </p:sp>
      <p:sp>
        <p:nvSpPr>
          <p:cNvPr id="276" name="Google Shape;276;p34"/>
          <p:cNvSpPr txBox="1"/>
          <p:nvPr>
            <p:ph idx="1" type="subTitle"/>
          </p:nvPr>
        </p:nvSpPr>
        <p:spPr>
          <a:xfrm>
            <a:off x="1148800" y="2252125"/>
            <a:ext cx="1673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Recommandations</a:t>
            </a:r>
            <a:endParaRPr/>
          </a:p>
        </p:txBody>
      </p:sp>
      <p:sp>
        <p:nvSpPr>
          <p:cNvPr id="277" name="Google Shape;277;p34"/>
          <p:cNvSpPr txBox="1"/>
          <p:nvPr>
            <p:ph idx="2" type="body"/>
          </p:nvPr>
        </p:nvSpPr>
        <p:spPr>
          <a:xfrm>
            <a:off x="4099650" y="484025"/>
            <a:ext cx="4723500" cy="43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5.	If Michel wants to absorb the losses suffered, he can do 2 things: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A-If the customers are indifferent to the brand, Michel may decide to sell only the brand A boxes because he has a higher profit ratio on that brand.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 then it will take 5 years before completely absorbing her losses.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B-If the customers are not indifferent to the brand, Michel can decide to sell a combination of 3 brands in the same proportions and then it will take him around 6 years 6 months to absorb the losses.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5"/>
          <p:cNvSpPr txBox="1"/>
          <p:nvPr>
            <p:ph type="title"/>
          </p:nvPr>
        </p:nvSpPr>
        <p:spPr>
          <a:xfrm>
            <a:off x="703550" y="5417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Discussion and Solution</a:t>
            </a:r>
            <a:endParaRPr/>
          </a:p>
        </p:txBody>
      </p:sp>
      <p:sp>
        <p:nvSpPr>
          <p:cNvPr id="283" name="Google Shape;283;p35"/>
          <p:cNvSpPr/>
          <p:nvPr/>
        </p:nvSpPr>
        <p:spPr>
          <a:xfrm>
            <a:off x="703550" y="2708350"/>
            <a:ext cx="1268400" cy="9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Michel can choose to: </a:t>
            </a:r>
            <a:endParaRPr/>
          </a:p>
        </p:txBody>
      </p:sp>
      <p:cxnSp>
        <p:nvCxnSpPr>
          <p:cNvPr id="284" name="Google Shape;284;p35"/>
          <p:cNvCxnSpPr/>
          <p:nvPr/>
        </p:nvCxnSpPr>
        <p:spPr>
          <a:xfrm flipH="1" rot="10800000">
            <a:off x="1983750" y="1924400"/>
            <a:ext cx="2019300" cy="76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" name="Google Shape;285;p35"/>
          <p:cNvCxnSpPr/>
          <p:nvPr/>
        </p:nvCxnSpPr>
        <p:spPr>
          <a:xfrm>
            <a:off x="1971875" y="3658650"/>
            <a:ext cx="2221200" cy="54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6" name="Google Shape;286;p35"/>
          <p:cNvSpPr txBox="1"/>
          <p:nvPr/>
        </p:nvSpPr>
        <p:spPr>
          <a:xfrm rot="-1168703">
            <a:off x="1868769" y="1831970"/>
            <a:ext cx="1865041" cy="4000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Keep selling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7" name="Google Shape;287;p35"/>
          <p:cNvSpPr txBox="1"/>
          <p:nvPr/>
        </p:nvSpPr>
        <p:spPr>
          <a:xfrm rot="838955">
            <a:off x="2199041" y="3462718"/>
            <a:ext cx="1864857" cy="4002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Stop selling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8" name="Google Shape;288;p35"/>
          <p:cNvSpPr/>
          <p:nvPr/>
        </p:nvSpPr>
        <p:spPr>
          <a:xfrm>
            <a:off x="4003050" y="3431900"/>
            <a:ext cx="1417500" cy="1326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Michel will never absorb her losses.</a:t>
            </a:r>
            <a:endParaRPr/>
          </a:p>
        </p:txBody>
      </p:sp>
      <p:sp>
        <p:nvSpPr>
          <p:cNvPr id="289" name="Google Shape;289;p35"/>
          <p:cNvSpPr/>
          <p:nvPr/>
        </p:nvSpPr>
        <p:spPr>
          <a:xfrm>
            <a:off x="3704850" y="938875"/>
            <a:ext cx="1619400" cy="159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He will take between 5 and 6 years to absorb her losses.</a:t>
            </a:r>
            <a:endParaRPr/>
          </a:p>
        </p:txBody>
      </p:sp>
      <p:cxnSp>
        <p:nvCxnSpPr>
          <p:cNvPr id="290" name="Google Shape;290;p35"/>
          <p:cNvCxnSpPr>
            <a:stCxn id="289" idx="0"/>
          </p:cNvCxnSpPr>
          <p:nvPr/>
        </p:nvCxnSpPr>
        <p:spPr>
          <a:xfrm>
            <a:off x="4514550" y="938875"/>
            <a:ext cx="3423300" cy="1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35"/>
          <p:cNvCxnSpPr/>
          <p:nvPr/>
        </p:nvCxnSpPr>
        <p:spPr>
          <a:xfrm>
            <a:off x="4475500" y="2515575"/>
            <a:ext cx="3423300" cy="1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2" name="Google Shape;292;p35"/>
          <p:cNvSpPr txBox="1"/>
          <p:nvPr/>
        </p:nvSpPr>
        <p:spPr>
          <a:xfrm>
            <a:off x="5473375" y="531175"/>
            <a:ext cx="2754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highlight>
                  <a:srgbClr val="434343"/>
                </a:highlight>
                <a:latin typeface="Lato"/>
                <a:ea typeface="Lato"/>
                <a:cs typeface="Lato"/>
                <a:sym typeface="Lato"/>
              </a:rPr>
              <a:t>If The  customers are indifferent to brands, Michel will take 5 years.</a:t>
            </a:r>
            <a:endParaRPr>
              <a:solidFill>
                <a:srgbClr val="FFFFFF"/>
              </a:solidFill>
              <a:highlight>
                <a:srgbClr val="434343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3" name="Google Shape;293;p35"/>
          <p:cNvSpPr txBox="1"/>
          <p:nvPr/>
        </p:nvSpPr>
        <p:spPr>
          <a:xfrm>
            <a:off x="5595875" y="2000175"/>
            <a:ext cx="2877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If the customers are not indifferent to Brand, Michel will take 6 years before losses absorption.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"/>
          <p:cNvSpPr txBox="1"/>
          <p:nvPr>
            <p:ph type="title"/>
          </p:nvPr>
        </p:nvSpPr>
        <p:spPr>
          <a:xfrm>
            <a:off x="703550" y="5417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Discussion and Solution</a:t>
            </a:r>
            <a:endParaRPr/>
          </a:p>
        </p:txBody>
      </p:sp>
      <p:sp>
        <p:nvSpPr>
          <p:cNvPr id="299" name="Google Shape;299;p36"/>
          <p:cNvSpPr txBox="1"/>
          <p:nvPr>
            <p:ph idx="1" type="subTitle"/>
          </p:nvPr>
        </p:nvSpPr>
        <p:spPr>
          <a:xfrm>
            <a:off x="703550" y="2872075"/>
            <a:ext cx="1673700" cy="10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Time to cover losses depends on the two scenario.</a:t>
            </a:r>
            <a:endParaRPr/>
          </a:p>
        </p:txBody>
      </p:sp>
      <p:pic>
        <p:nvPicPr>
          <p:cNvPr id="300" name="Google Shape;300;p36" title="Loss Amortization by year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4375" y="1233350"/>
            <a:ext cx="5535999" cy="342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SWOT</a:t>
            </a:r>
            <a:endParaRPr/>
          </a:p>
        </p:txBody>
      </p:sp>
      <p:graphicFrame>
        <p:nvGraphicFramePr>
          <p:cNvPr id="306" name="Google Shape;306;p37"/>
          <p:cNvGraphicFramePr/>
          <p:nvPr/>
        </p:nvGraphicFramePr>
        <p:xfrm>
          <a:off x="342475" y="1257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{D9C93732-AC1A-4926-B204-CDA0EC70BBB9}</a:tableStyleId>
              </a:tblPr>
              <a:tblGrid>
                <a:gridCol w="4333450"/>
                <a:gridCol w="4333450"/>
              </a:tblGrid>
              <a:tr h="127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u="sng">
                          <a:solidFill>
                            <a:schemeClr val="lt1"/>
                          </a:solidFill>
                        </a:rPr>
                        <a:t>STRENGTH</a:t>
                      </a:r>
                      <a:endParaRPr b="1" u="sng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u="sng">
                          <a:solidFill>
                            <a:schemeClr val="lt1"/>
                          </a:solidFill>
                        </a:rPr>
                        <a:t>WEAKNESSES</a:t>
                      </a:r>
                      <a:endParaRPr b="1" u="sng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581150">
                <a:tc>
                  <a:txBody>
                    <a:bodyPr/>
                    <a:lstStyle/>
                    <a:p>
                      <a:pPr indent="-29845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Char char="-"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Sells different brands of tomato paste.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  <a:p>
                      <a:pPr indent="-29845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Char char="-"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Have a sales and inventory register adapted to the context.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  <a:p>
                      <a:pPr indent="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-29845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Char char="-"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The products have a fairly short expiration date which reduces our reaction time. .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  <a:p>
                      <a:pPr indent="-29845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Char char="-"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Lack of knowledge of customer preferences.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  <a:p>
                      <a:pPr indent="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u="sng">
                          <a:solidFill>
                            <a:schemeClr val="lt1"/>
                          </a:solidFill>
                        </a:rPr>
                        <a:t>OPPORTUNITIES</a:t>
                      </a:r>
                      <a:endParaRPr b="1" u="sng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u="sng">
                          <a:solidFill>
                            <a:schemeClr val="lt1"/>
                          </a:solidFill>
                        </a:rPr>
                        <a:t>THREATS</a:t>
                      </a:r>
                      <a:endParaRPr b="1" u="sng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94125">
                <a:tc>
                  <a:txBody>
                    <a:bodyPr/>
                    <a:lstStyle/>
                    <a:p>
                      <a:pPr indent="-29845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Char char="-"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This is the perfect opportunity for the company to adopt a new tomato paste inventory management strategy that is better suited to its situation.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  <a:p>
                      <a:pPr indent="-29845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Char char="-"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The boutique owner can adjust his stock to demand. 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  <a:p>
                      <a:pPr indent="-29845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Char char="-"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Conduct a survey to know what the client really wants.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  <a:p>
                      <a:pPr indent="-29845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Char char="-"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O</a:t>
                      </a:r>
                      <a:r>
                        <a:rPr lang="fr" sz="1100">
                          <a:solidFill>
                            <a:schemeClr val="lt1"/>
                          </a:solidFill>
                        </a:rPr>
                        <a:t>pportunity for michel's store to absorb all his debts on the sale of tomato paste in the coming years.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  <a:p>
                      <a:pPr indent="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-29845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Char char="-"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Any mistake in our management strategy can cause great loss and reduce our reaction time.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  <a:p>
                      <a:pPr indent="-29845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Char char="-"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Due to the fact that the store does not have a real knowledge of the customer's preferences, it is difficult for us to keep them.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8"/>
          <p:cNvSpPr txBox="1"/>
          <p:nvPr>
            <p:ph type="title"/>
          </p:nvPr>
        </p:nvSpPr>
        <p:spPr>
          <a:xfrm>
            <a:off x="306625" y="1839375"/>
            <a:ext cx="37593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REFERENCES AND </a:t>
            </a:r>
            <a:r>
              <a:rPr lang="fr"/>
              <a:t>APPENDICES</a:t>
            </a:r>
            <a:endParaRPr/>
          </a:p>
        </p:txBody>
      </p:sp>
      <p:sp>
        <p:nvSpPr>
          <p:cNvPr id="312" name="Google Shape;312;p38"/>
          <p:cNvSpPr txBox="1"/>
          <p:nvPr/>
        </p:nvSpPr>
        <p:spPr>
          <a:xfrm>
            <a:off x="4784075" y="1425300"/>
            <a:ext cx="4226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To do this work we have consulted: 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-"/>
            </a:pPr>
            <a:r>
              <a:rPr lang="f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project submission templates 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-"/>
            </a:pPr>
            <a:r>
              <a:rPr lang="f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BA Course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-"/>
            </a:pPr>
            <a:r>
              <a:rPr lang="f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https://www.freshbooks.com/hub/accounting/what-is-fifo#:~:text=FIFO%20stands%20for%20%E2%80%9CFirst%2DIn,ones%20used%20in%20the%20calculation.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TEAM’S MEMBERS</a:t>
            </a:r>
            <a:endParaRPr/>
          </a:p>
        </p:txBody>
      </p:sp>
      <p:sp>
        <p:nvSpPr>
          <p:cNvPr id="318" name="Google Shape;318;p3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fr" sz="2200"/>
              <a:t>Serginau LOUIS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fr" sz="2200"/>
              <a:t>Chrismond VERSAILLES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fr" sz="2200"/>
              <a:t>Hardiles THERMORIS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fr" sz="2200"/>
              <a:t>Chasnick DESIR</a:t>
            </a:r>
            <a:endParaRPr sz="2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0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Thank You!</a:t>
            </a:r>
            <a:endParaRPr/>
          </a:p>
        </p:txBody>
      </p:sp>
      <p:sp>
        <p:nvSpPr>
          <p:cNvPr id="324" name="Google Shape;324;p40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 business problem</a:t>
            </a:r>
            <a:endParaRPr/>
          </a:p>
        </p:txBody>
      </p:sp>
      <p:sp>
        <p:nvSpPr>
          <p:cNvPr id="146" name="Google Shape;146;p15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Description</a:t>
            </a:r>
            <a:endParaRPr/>
          </a:p>
        </p:txBody>
      </p:sp>
      <p:sp>
        <p:nvSpPr>
          <p:cNvPr id="147" name="Google Shape;147;p15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Michel finds himself in a dilemma with his shop more specifically in the field of selling tomato paste. He doesn't know if he should keep selling them or not.</a:t>
            </a:r>
            <a:endParaRPr sz="21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 business problem</a:t>
            </a:r>
            <a:endParaRPr/>
          </a:p>
        </p:txBody>
      </p:sp>
      <p:sp>
        <p:nvSpPr>
          <p:cNvPr id="153" name="Google Shape;153;p1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 </a:t>
            </a:r>
            <a:r>
              <a:rPr lang="fr"/>
              <a:t>stakeholders</a:t>
            </a:r>
            <a:endParaRPr/>
          </a:p>
        </p:txBody>
      </p:sp>
      <p:sp>
        <p:nvSpPr>
          <p:cNvPr id="154" name="Google Shape;154;p16"/>
          <p:cNvSpPr txBox="1"/>
          <p:nvPr>
            <p:ph idx="2" type="body"/>
          </p:nvPr>
        </p:nvSpPr>
        <p:spPr>
          <a:xfrm>
            <a:off x="4722575" y="1907275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B6D7A8"/>
              </a:buClr>
              <a:buSzPts val="1700"/>
              <a:buFont typeface="Arial"/>
              <a:buChar char="●"/>
            </a:pPr>
            <a:r>
              <a:rPr lang="fr" sz="1700">
                <a:solidFill>
                  <a:srgbClr val="B6D7A8"/>
                </a:solidFill>
                <a:latin typeface="Arial"/>
                <a:ea typeface="Arial"/>
                <a:cs typeface="Arial"/>
                <a:sym typeface="Arial"/>
              </a:rPr>
              <a:t>Michel</a:t>
            </a:r>
            <a:endParaRPr sz="1700">
              <a:solidFill>
                <a:srgbClr val="B6D7A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B6D7A8"/>
              </a:buClr>
              <a:buSzPts val="1700"/>
              <a:buFont typeface="Arial"/>
              <a:buChar char="●"/>
            </a:pPr>
            <a:r>
              <a:rPr lang="fr" sz="1700">
                <a:solidFill>
                  <a:srgbClr val="B6D7A8"/>
                </a:solidFill>
                <a:latin typeface="Arial"/>
                <a:ea typeface="Arial"/>
                <a:cs typeface="Arial"/>
                <a:sym typeface="Arial"/>
              </a:rPr>
              <a:t>Michel’s son</a:t>
            </a:r>
            <a:endParaRPr sz="1700">
              <a:solidFill>
                <a:srgbClr val="B6D7A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B6D7A8"/>
              </a:buClr>
              <a:buSzPts val="1700"/>
              <a:buFont typeface="Arial"/>
              <a:buChar char="●"/>
            </a:pPr>
            <a:r>
              <a:rPr lang="fr" sz="1700">
                <a:solidFill>
                  <a:srgbClr val="B6D7A8"/>
                </a:solidFill>
                <a:latin typeface="Arial"/>
                <a:ea typeface="Arial"/>
                <a:cs typeface="Arial"/>
                <a:sym typeface="Arial"/>
              </a:rPr>
              <a:t>Customers</a:t>
            </a:r>
            <a:endParaRPr sz="1700">
              <a:solidFill>
                <a:srgbClr val="B6D7A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B6D7A8"/>
              </a:buClr>
              <a:buSzPts val="1700"/>
              <a:buFont typeface="Arial"/>
              <a:buChar char="●"/>
            </a:pPr>
            <a:r>
              <a:rPr lang="fr" sz="1700">
                <a:solidFill>
                  <a:srgbClr val="B6D7A8"/>
                </a:solidFill>
                <a:latin typeface="Arial"/>
                <a:ea typeface="Arial"/>
                <a:cs typeface="Arial"/>
                <a:sym typeface="Arial"/>
              </a:rPr>
              <a:t>Provider</a:t>
            </a:r>
            <a:endParaRPr sz="1700">
              <a:solidFill>
                <a:srgbClr val="B6D7A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 business problem</a:t>
            </a:r>
            <a:endParaRPr/>
          </a:p>
        </p:txBody>
      </p:sp>
      <p:sp>
        <p:nvSpPr>
          <p:cNvPr id="160" name="Google Shape;160;p17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Why the template is important?</a:t>
            </a:r>
            <a:endParaRPr/>
          </a:p>
        </p:txBody>
      </p:sp>
      <p:sp>
        <p:nvSpPr>
          <p:cNvPr id="161" name="Google Shape;161;p1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The problem is important because it affects the profitability of the company.</a:t>
            </a:r>
            <a:endParaRPr sz="22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 METHODOLOGY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 Methodology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AVAILABLE DATA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Sales for the 3 month (December, January, February)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Purchase Price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Sales Price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Orders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73" name="Google Shape;173;p19"/>
          <p:cNvSpPr txBox="1"/>
          <p:nvPr>
            <p:ph idx="2" type="body"/>
          </p:nvPr>
        </p:nvSpPr>
        <p:spPr>
          <a:xfrm>
            <a:off x="4933196" y="16437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/>
              <a:t>CALCULATED DATA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Variation of Rate Growth by two weeks.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Buying Quantity by two weeks.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Sales Quantity by Two weeks.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Losses recorded every two weeks.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Delay of Losses absorption.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Ratio benefits/losses.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Benefits improvement due by our recommandation.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Sales prediction.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idx="2" type="body"/>
          </p:nvPr>
        </p:nvSpPr>
        <p:spPr>
          <a:xfrm>
            <a:off x="3965925" y="1650150"/>
            <a:ext cx="45948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1.The weekly rate growth variation allow us to know the trend.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2.Delay off losses absorption allow Michel to know what he can do if he want to </a:t>
            </a:r>
            <a:r>
              <a:rPr lang="fr"/>
              <a:t>absorb</a:t>
            </a:r>
            <a:r>
              <a:rPr lang="fr"/>
              <a:t> those loses.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3.Ratio benefits/losses allow us to know the impact of our losses and will sensibilize Michel to adopt a new method of management.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4.Sales prediction as her name explain, it allow us to do prediction and based on our prediction, he facilitate us to found the right recommandation.</a:t>
            </a:r>
            <a:endParaRPr/>
          </a:p>
        </p:txBody>
      </p:sp>
      <p:sp>
        <p:nvSpPr>
          <p:cNvPr id="179" name="Google Shape;179;p20"/>
          <p:cNvSpPr txBox="1"/>
          <p:nvPr/>
        </p:nvSpPr>
        <p:spPr>
          <a:xfrm>
            <a:off x="463625" y="1650150"/>
            <a:ext cx="3000000" cy="20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CALCULATED DATA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1. Variation of Rate Growth by two weeks.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2.Delay of Losses absorption.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3.Ratio benefits/losses.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4.Sales prediction.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 Methodology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1481225"/>
            <a:ext cx="2942100" cy="8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 Methodology</a:t>
            </a:r>
            <a:endParaRPr/>
          </a:p>
        </p:txBody>
      </p:sp>
      <p:sp>
        <p:nvSpPr>
          <p:cNvPr id="186" name="Google Shape;186;p21"/>
          <p:cNvSpPr txBox="1"/>
          <p:nvPr>
            <p:ph idx="1" type="subTitle"/>
          </p:nvPr>
        </p:nvSpPr>
        <p:spPr>
          <a:xfrm>
            <a:off x="1297500" y="2794475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FIFO</a:t>
            </a:r>
            <a:endParaRPr/>
          </a:p>
        </p:txBody>
      </p:sp>
      <p:sp>
        <p:nvSpPr>
          <p:cNvPr id="187" name="Google Shape;187;p21"/>
          <p:cNvSpPr txBox="1"/>
          <p:nvPr>
            <p:ph idx="2" type="body"/>
          </p:nvPr>
        </p:nvSpPr>
        <p:spPr>
          <a:xfrm>
            <a:off x="4648200" y="1481225"/>
            <a:ext cx="3676800" cy="25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Our calculations of the losses are based on the </a:t>
            </a:r>
            <a:r>
              <a:rPr lang="fr"/>
              <a:t>FIFO method of stock management.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First In First Out.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Whatever the method he used , at the end the losses will be the same.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