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4013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60" r:id="rId4"/>
    <p:sldId id="259" r:id="rId5"/>
  </p:sldIdLst>
  <p:sldSz cx="9906000" cy="6858000" type="A4"/>
  <p:notesSz cx="6807200" cy="9939338"/>
  <p:custDataLst>
    <p:tags r:id="rId8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3699">
          <p15:clr>
            <a:srgbClr val="A4A3A4"/>
          </p15:clr>
        </p15:guide>
        <p15:guide id="3" orient="horz" pos="49">
          <p15:clr>
            <a:srgbClr val="A4A3A4"/>
          </p15:clr>
        </p15:guide>
        <p15:guide id="4" orient="horz" pos="535">
          <p15:clr>
            <a:srgbClr val="A4A3A4"/>
          </p15:clr>
        </p15:guide>
        <p15:guide id="5" orient="horz" pos="1545">
          <p15:clr>
            <a:srgbClr val="A4A3A4"/>
          </p15:clr>
        </p15:guide>
        <p15:guide id="6" orient="horz" pos="1591">
          <p15:clr>
            <a:srgbClr val="A4A3A4"/>
          </p15:clr>
        </p15:guide>
        <p15:guide id="7" orient="horz" pos="2600">
          <p15:clr>
            <a:srgbClr val="A4A3A4"/>
          </p15:clr>
        </p15:guide>
        <p15:guide id="8" orient="horz" pos="2646">
          <p15:clr>
            <a:srgbClr val="A4A3A4"/>
          </p15:clr>
        </p15:guide>
        <p15:guide id="9" orient="horz" pos="3654">
          <p15:clr>
            <a:srgbClr val="A4A3A4"/>
          </p15:clr>
        </p15:guide>
        <p15:guide id="10" pos="6092">
          <p15:clr>
            <a:srgbClr val="A4A3A4"/>
          </p15:clr>
        </p15:guide>
        <p15:guide id="11" pos="149">
          <p15:clr>
            <a:srgbClr val="A4A3A4"/>
          </p15:clr>
        </p15:guide>
        <p15:guide id="12" pos="1101">
          <p15:clr>
            <a:srgbClr val="A4A3A4"/>
          </p15:clr>
        </p15:guide>
        <p15:guide id="13" pos="1146">
          <p15:clr>
            <a:srgbClr val="A4A3A4"/>
          </p15:clr>
        </p15:guide>
        <p15:guide id="14" pos="2099">
          <p15:clr>
            <a:srgbClr val="A4A3A4"/>
          </p15:clr>
        </p15:guide>
        <p15:guide id="15" pos="2145">
          <p15:clr>
            <a:srgbClr val="A4A3A4"/>
          </p15:clr>
        </p15:guide>
        <p15:guide id="16" pos="3097">
          <p15:clr>
            <a:srgbClr val="A4A3A4"/>
          </p15:clr>
        </p15:guide>
        <p15:guide id="17" pos="3143">
          <p15:clr>
            <a:srgbClr val="A4A3A4"/>
          </p15:clr>
        </p15:guide>
        <p15:guide id="18" pos="4141">
          <p15:clr>
            <a:srgbClr val="A4A3A4"/>
          </p15:clr>
        </p15:guide>
        <p15:guide id="19" pos="4095">
          <p15:clr>
            <a:srgbClr val="A4A3A4"/>
          </p15:clr>
        </p15:guide>
        <p15:guide id="20" pos="5093">
          <p15:clr>
            <a:srgbClr val="A4A3A4"/>
          </p15:clr>
        </p15:guide>
        <p15:guide id="21" pos="51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A8AFAF"/>
    <a:srgbClr val="179C7D"/>
    <a:srgbClr val="006E92"/>
    <a:srgbClr val="FDC300"/>
    <a:srgbClr val="E2001A"/>
    <a:srgbClr val="FFFFFF"/>
    <a:srgbClr val="00A0D2"/>
    <a:srgbClr val="EAEAEA"/>
    <a:srgbClr val="EB6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0201" autoAdjust="0"/>
  </p:normalViewPr>
  <p:slideViewPr>
    <p:cSldViewPr snapToGrid="0" snapToObjects="1" showGuides="1">
      <p:cViewPr>
        <p:scale>
          <a:sx n="66" d="100"/>
          <a:sy n="66" d="100"/>
        </p:scale>
        <p:origin x="2022" y="1098"/>
      </p:cViewPr>
      <p:guideLst>
        <p:guide orient="horz" pos="3793"/>
        <p:guide orient="horz" pos="3699"/>
        <p:guide orient="horz" pos="49"/>
        <p:guide orient="horz" pos="535"/>
        <p:guide orient="horz" pos="1545"/>
        <p:guide orient="horz" pos="1591"/>
        <p:guide orient="horz" pos="2600"/>
        <p:guide orient="horz" pos="2646"/>
        <p:guide orient="horz" pos="3654"/>
        <p:guide pos="6092"/>
        <p:guide pos="149"/>
        <p:guide pos="1101"/>
        <p:guide pos="1146"/>
        <p:guide pos="2099"/>
        <p:guide pos="2145"/>
        <p:guide pos="3097"/>
        <p:guide pos="3143"/>
        <p:guide pos="4141"/>
        <p:guide pos="4095"/>
        <p:guide pos="5093"/>
        <p:guide pos="5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333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827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9257"/>
            <a:ext cx="2949990" cy="46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516" tIns="0" rIns="17516" bIns="0" numCol="1" anchor="t" anchorCtr="0" compatLnSpc="1">
            <a:prstTxWarp prst="textNoShape">
              <a:avLst/>
            </a:prstTxWarp>
          </a:bodyPr>
          <a:lstStyle>
            <a:lvl1pPr algn="l" defTabSz="700108"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214" y="9257"/>
            <a:ext cx="2949990" cy="46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516" tIns="0" rIns="17516" bIns="0" numCol="1" anchor="t" anchorCtr="0" compatLnSpc="1">
            <a:prstTxWarp prst="textNoShape">
              <a:avLst/>
            </a:prstTxWarp>
          </a:bodyPr>
          <a:lstStyle>
            <a:lvl1pPr algn="r" defTabSz="700108"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64500"/>
            <a:ext cx="2949990" cy="46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516" tIns="0" rIns="17516" bIns="0" numCol="1" anchor="b" anchorCtr="0" compatLnSpc="1">
            <a:prstTxWarp prst="textNoShape">
              <a:avLst/>
            </a:prstTxWarp>
          </a:bodyPr>
          <a:lstStyle>
            <a:lvl1pPr algn="l" defTabSz="700108"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214" y="9464500"/>
            <a:ext cx="2949990" cy="46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516" tIns="0" rIns="17516" bIns="0" numCol="1" anchor="b" anchorCtr="0" compatLnSpc="1">
            <a:prstTxWarp prst="textNoShape">
              <a:avLst/>
            </a:prstTxWarp>
          </a:bodyPr>
          <a:lstStyle>
            <a:lvl1pPr algn="r" defTabSz="700108"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fld id="{63532E3B-ABF4-4613-AE34-2C0189AF67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744" y="4734568"/>
            <a:ext cx="4989714" cy="449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658" tIns="42330" rIns="84658" bIns="42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301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568325"/>
            <a:ext cx="5881687" cy="4071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48053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25" r="8887" b="8761"/>
          <a:stretch/>
        </p:blipFill>
        <p:spPr bwMode="auto">
          <a:xfrm>
            <a:off x="-47624" y="2486037"/>
            <a:ext cx="10001249" cy="346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 17"/>
          <p:cNvSpPr/>
          <p:nvPr userDrawn="1"/>
        </p:nvSpPr>
        <p:spPr bwMode="auto">
          <a:xfrm>
            <a:off x="5038725" y="3502203"/>
            <a:ext cx="1529557" cy="2447824"/>
          </a:xfrm>
          <a:prstGeom prst="rect">
            <a:avLst/>
          </a:prstGeom>
          <a:gradFill flip="none" rotWithShape="1">
            <a:gsLst>
              <a:gs pos="2300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79314" tIns="144000" rIns="79314" bIns="39658">
            <a:noAutofit/>
          </a:bodyPr>
          <a:lstStyle/>
          <a:p>
            <a:pPr marL="0" marR="0" indent="0" algn="l" defTabSz="79375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de-DE" sz="1600" b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 userDrawn="1"/>
        </p:nvSpPr>
        <p:spPr bwMode="auto">
          <a:xfrm>
            <a:off x="-19050" y="3502203"/>
            <a:ext cx="5057775" cy="2447824"/>
          </a:xfrm>
          <a:prstGeom prst="rect">
            <a:avLst/>
          </a:prstGeom>
          <a:solidFill>
            <a:srgbClr val="000000">
              <a:alpha val="60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79314" tIns="144000" rIns="79314" bIns="39658">
            <a:noAutofit/>
          </a:bodyPr>
          <a:lstStyle/>
          <a:p>
            <a:pPr algn="l" defTabSz="793750"/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5619" y="476823"/>
            <a:ext cx="8892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en-US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05619" y="1773238"/>
            <a:ext cx="8892000" cy="446087"/>
          </a:xfrm>
        </p:spPr>
        <p:txBody>
          <a:bodyPr/>
          <a:lstStyle>
            <a:lvl1pPr marL="0" marR="0" indent="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noProof="0" dirty="0" smtClean="0"/>
              <a:t>Untertitel</a:t>
            </a:r>
          </a:p>
          <a:p>
            <a:pPr lvl="0"/>
            <a:endParaRPr lang="de-DE" noProof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94"/>
          <a:stretch/>
        </p:blipFill>
        <p:spPr bwMode="auto">
          <a:xfrm>
            <a:off x="510434" y="6076991"/>
            <a:ext cx="3842492" cy="7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4"/>
          <a:stretch/>
        </p:blipFill>
        <p:spPr bwMode="auto">
          <a:xfrm>
            <a:off x="3705225" y="6076991"/>
            <a:ext cx="1885747" cy="7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419895" y="3591026"/>
            <a:ext cx="51361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793750"/>
            <a:r>
              <a:rPr lang="de-DE" sz="1400" b="1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Prof. Dr.-Ing. Rainer Stark</a:t>
            </a:r>
          </a:p>
          <a:p>
            <a:pPr algn="l" defTabSz="793750"/>
            <a:endParaRPr lang="de-DE" sz="1400" kern="1200" dirty="0" smtClean="0">
              <a:solidFill>
                <a:schemeClr val="bg1"/>
              </a:solidFill>
              <a:effectLst>
                <a:outerShdw blurRad="177800" dir="16200000" rotWithShape="0">
                  <a:prstClr val="black"/>
                </a:outerShdw>
              </a:effectLst>
              <a:latin typeface="+mn-lt"/>
              <a:ea typeface="+mn-ea"/>
              <a:cs typeface="+mn-cs"/>
            </a:endParaRPr>
          </a:p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Leiter des Fachgebietes Industrielle Informationstechnik </a:t>
            </a:r>
          </a:p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Technische Universität Berlin</a:t>
            </a:r>
          </a:p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Fakultät V – Verkehrs- und Maschinensysteme</a:t>
            </a:r>
          </a:p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Institut für Werkzeugmaschinen und Fabrikbetrieb (IWF)</a:t>
            </a:r>
          </a:p>
          <a:p>
            <a:pPr algn="l" defTabSz="793750"/>
            <a:endParaRPr lang="de-DE" sz="1400" kern="1200" dirty="0" smtClean="0">
              <a:solidFill>
                <a:schemeClr val="bg1"/>
              </a:solidFill>
              <a:effectLst>
                <a:outerShdw blurRad="177800" dir="16200000" rotWithShape="0">
                  <a:prstClr val="black"/>
                </a:outerShdw>
              </a:effectLst>
              <a:latin typeface="+mn-lt"/>
              <a:ea typeface="+mn-ea"/>
              <a:cs typeface="+mn-cs"/>
            </a:endParaRPr>
          </a:p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Direktor des Geschäftsfeldes Virtuelle Produktentstehung</a:t>
            </a:r>
          </a:p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Fraunhofer-Institut für </a:t>
            </a:r>
          </a:p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Produktionsanlagen und Konstruktionstechnik (IPK)</a:t>
            </a:r>
          </a:p>
          <a:p>
            <a:endParaRPr lang="de-DE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von 2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5619" y="334800"/>
            <a:ext cx="889200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GB" noProof="0" dirty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06413" y="704851"/>
            <a:ext cx="8891587" cy="4471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1"/>
          </p:nvPr>
        </p:nvSpPr>
        <p:spPr>
          <a:xfrm>
            <a:off x="502063" y="1152525"/>
            <a:ext cx="8892000" cy="23241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2"/>
          </p:nvPr>
        </p:nvSpPr>
        <p:spPr>
          <a:xfrm>
            <a:off x="506413" y="3695100"/>
            <a:ext cx="8892000" cy="23241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9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v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5619" y="334800"/>
            <a:ext cx="889200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GB" noProof="0" dirty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06413" y="704851"/>
            <a:ext cx="8891587" cy="4471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505619" y="1152000"/>
            <a:ext cx="2780505" cy="4867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3561557" y="1152525"/>
            <a:ext cx="2780505" cy="4867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6617495" y="1152525"/>
            <a:ext cx="2780505" cy="4867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01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von 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5619" y="334800"/>
            <a:ext cx="889200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GB" noProof="0" dirty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06413" y="704851"/>
            <a:ext cx="8891587" cy="4471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1"/>
          </p:nvPr>
        </p:nvSpPr>
        <p:spPr>
          <a:xfrm>
            <a:off x="505619" y="1152002"/>
            <a:ext cx="8892000" cy="14959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2"/>
          </p:nvPr>
        </p:nvSpPr>
        <p:spPr>
          <a:xfrm>
            <a:off x="505619" y="4523252"/>
            <a:ext cx="8892000" cy="14959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>
          <a:xfrm>
            <a:off x="505619" y="2837627"/>
            <a:ext cx="8892000" cy="14959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90523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5619" y="334800"/>
            <a:ext cx="889200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GB" noProof="0" dirty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06413" y="704851"/>
            <a:ext cx="8891587" cy="4471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0523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98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ein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9"/>
          <p:cNvSpPr>
            <a:spLocks noGrp="1"/>
          </p:cNvSpPr>
          <p:nvPr>
            <p:ph type="pic" sz="quarter" idx="10"/>
          </p:nvPr>
        </p:nvSpPr>
        <p:spPr>
          <a:xfrm>
            <a:off x="505618" y="1152525"/>
            <a:ext cx="2237581" cy="4770300"/>
          </a:xfrm>
        </p:spPr>
        <p:txBody>
          <a:bodyPr/>
          <a:lstStyle>
            <a:lvl1pPr>
              <a:buClr>
                <a:srgbClr val="A8AFAF"/>
              </a:buClr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505619" y="334800"/>
            <a:ext cx="889200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06413" y="704850"/>
            <a:ext cx="8891587" cy="4476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5956647"/>
            <a:ext cx="1676401" cy="124807"/>
          </a:xfrm>
        </p:spPr>
        <p:txBody>
          <a:bodyPr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Untertitel, Urheber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4"/>
          </p:nvPr>
        </p:nvSpPr>
        <p:spPr>
          <a:xfrm>
            <a:off x="3405187" y="1152525"/>
            <a:ext cx="5992431" cy="4868863"/>
          </a:xfrm>
        </p:spPr>
        <p:txBody>
          <a:bodyPr/>
          <a:lstStyle>
            <a:lvl1pPr marL="360000" marR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lvl1pPr>
            <a:lvl2pPr>
              <a:buClr>
                <a:srgbClr val="A8AFAF"/>
              </a:buClr>
              <a:defRPr/>
            </a:lvl2pPr>
            <a:lvl3pPr>
              <a:buClr>
                <a:srgbClr val="A8AFAF"/>
              </a:buClr>
              <a:defRPr baseline="0"/>
            </a:lvl3pPr>
            <a:lvl4pPr>
              <a:buClr>
                <a:srgbClr val="A8AFAF"/>
              </a:buClr>
              <a:defRPr/>
            </a:lvl4pPr>
            <a:lvl5pPr>
              <a:buClr>
                <a:srgbClr val="A8AFAF"/>
              </a:buClr>
              <a:defRPr/>
            </a:lvl5pPr>
          </a:lstStyle>
          <a:p>
            <a:pPr marL="360000" marR="0" lvl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Textmasterformat bearbeiten</a:t>
            </a:r>
          </a:p>
          <a:p>
            <a:pPr marL="360000" marR="0" lvl="1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Zweite Ebene</a:t>
            </a:r>
          </a:p>
          <a:p>
            <a:pPr marL="360000" marR="0" lvl="2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Dritte Ebene</a:t>
            </a:r>
          </a:p>
          <a:p>
            <a:pPr marL="360000" marR="0" lvl="3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Vierte Ebene</a:t>
            </a:r>
          </a:p>
          <a:p>
            <a:pPr marL="360000" marR="0" lvl="4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rgbClr val="A8AFAF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Fünfte Ebene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1278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9"/>
          <p:cNvSpPr>
            <a:spLocks noGrp="1"/>
          </p:cNvSpPr>
          <p:nvPr>
            <p:ph type="pic" sz="quarter" idx="11"/>
          </p:nvPr>
        </p:nvSpPr>
        <p:spPr>
          <a:xfrm>
            <a:off x="506412" y="1152525"/>
            <a:ext cx="2236787" cy="223837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06413" y="3684450"/>
            <a:ext cx="2236786" cy="223837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505619" y="334800"/>
            <a:ext cx="889200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GB" noProof="0" dirty="0" smtClean="0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06413" y="704851"/>
            <a:ext cx="8891587" cy="447674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5956647"/>
            <a:ext cx="1676401" cy="124807"/>
          </a:xfrm>
        </p:spPr>
        <p:txBody>
          <a:bodyPr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Untertitel, Urheber</a:t>
            </a:r>
            <a:endParaRPr lang="de-DE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3425704"/>
            <a:ext cx="1676401" cy="124807"/>
          </a:xfrm>
        </p:spPr>
        <p:txBody>
          <a:bodyPr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Untertitel, Urheber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5"/>
          </p:nvPr>
        </p:nvSpPr>
        <p:spPr>
          <a:xfrm>
            <a:off x="3405187" y="1152525"/>
            <a:ext cx="5992431" cy="4868863"/>
          </a:xfrm>
        </p:spPr>
        <p:txBody>
          <a:bodyPr/>
          <a:lstStyle>
            <a:lvl1pPr marL="360000" marR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marL="360000" marR="0" lvl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Textmasterformat bearbeiten</a:t>
            </a:r>
          </a:p>
          <a:p>
            <a:pPr marL="360000" marR="0" lvl="1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Zweite Ebene</a:t>
            </a:r>
          </a:p>
          <a:p>
            <a:pPr marL="360000" marR="0" lvl="2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Dritte Ebene</a:t>
            </a:r>
          </a:p>
          <a:p>
            <a:pPr marL="360000" marR="0" lvl="3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Vierte Ebene</a:t>
            </a:r>
          </a:p>
          <a:p>
            <a:pPr marL="360000" marR="0" lvl="4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Fünfte Ebene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dr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9"/>
          <p:cNvSpPr>
            <a:spLocks noGrp="1"/>
          </p:cNvSpPr>
          <p:nvPr>
            <p:ph type="pic" sz="quarter" idx="11"/>
          </p:nvPr>
        </p:nvSpPr>
        <p:spPr>
          <a:xfrm>
            <a:off x="505619" y="1152525"/>
            <a:ext cx="2237580" cy="147464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06412" y="2798625"/>
            <a:ext cx="2236785" cy="147464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505619" y="334800"/>
            <a:ext cx="889200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GB" noProof="0" dirty="0" smtClean="0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06413" y="704850"/>
            <a:ext cx="8891587" cy="4471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6412" y="4448175"/>
            <a:ext cx="2236785" cy="147464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5931933"/>
            <a:ext cx="1676401" cy="124807"/>
          </a:xfrm>
        </p:spPr>
        <p:txBody>
          <a:bodyPr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Untertitel, Urheber</a:t>
            </a:r>
            <a:endParaRPr lang="de-DE" dirty="0"/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09650" y="2637265"/>
            <a:ext cx="1676401" cy="124807"/>
          </a:xfrm>
        </p:spPr>
        <p:txBody>
          <a:bodyPr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Untertitel, Urheber</a:t>
            </a:r>
            <a:endParaRPr lang="de-DE" dirty="0"/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990600" y="4283365"/>
            <a:ext cx="1676401" cy="124807"/>
          </a:xfrm>
        </p:spPr>
        <p:txBody>
          <a:bodyPr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Untertitel, Urheber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7"/>
          </p:nvPr>
        </p:nvSpPr>
        <p:spPr>
          <a:xfrm>
            <a:off x="3405187" y="1152000"/>
            <a:ext cx="5992431" cy="4867200"/>
          </a:xfrm>
        </p:spPr>
        <p:txBody>
          <a:bodyPr/>
          <a:lstStyle>
            <a:lvl1pPr marL="360000" marR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360000" marR="0" lvl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Textmasterformat bearbeiten</a:t>
            </a:r>
          </a:p>
          <a:p>
            <a:pPr marL="360000" marR="0" lvl="1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Zweite Ebene</a:t>
            </a:r>
          </a:p>
          <a:p>
            <a:pPr marL="360000" marR="0" lvl="2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Dritte Ebene</a:t>
            </a:r>
          </a:p>
          <a:p>
            <a:pPr marL="360000" marR="0" lvl="3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Vierte Ebene</a:t>
            </a:r>
          </a:p>
          <a:p>
            <a:pPr marL="360000" marR="0" lvl="4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Fünfte Ebene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6"/>
          </p:nvPr>
        </p:nvSpPr>
        <p:spPr>
          <a:xfrm>
            <a:off x="3405188" y="1152525"/>
            <a:ext cx="5992812" cy="48514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587868" y="6004272"/>
            <a:ext cx="1676401" cy="124807"/>
          </a:xfrm>
        </p:spPr>
        <p:txBody>
          <a:bodyPr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Untertitel, Urheber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505618" y="1152525"/>
            <a:ext cx="2237581" cy="4851748"/>
          </a:xfrm>
        </p:spPr>
        <p:txBody>
          <a:bodyPr/>
          <a:lstStyle>
            <a:lvl1pPr marL="360000" marR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360000" marR="0" lvl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Textmasterformat bearbeiten</a:t>
            </a:r>
          </a:p>
          <a:p>
            <a:pPr marL="360000" marR="0" lvl="1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Zweite Ebene</a:t>
            </a:r>
          </a:p>
          <a:p>
            <a:pPr marL="360000" marR="0" lvl="2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Dritte Ebene</a:t>
            </a:r>
          </a:p>
          <a:p>
            <a:pPr marL="360000" marR="0" lvl="3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Vierte Ebene</a:t>
            </a:r>
          </a:p>
          <a:p>
            <a:pPr marL="360000" marR="0" lvl="4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Fünfte Ebene</a:t>
            </a:r>
            <a:endParaRPr lang="en-GB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05619" y="334800"/>
            <a:ext cx="889200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GB" noProof="0" dirty="0" smtClean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06413" y="704850"/>
            <a:ext cx="8891587" cy="4476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6"/>
          </p:nvPr>
        </p:nvSpPr>
        <p:spPr>
          <a:xfrm>
            <a:off x="3405188" y="1152525"/>
            <a:ext cx="5992812" cy="22669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587868" y="6004272"/>
            <a:ext cx="1676401" cy="124807"/>
          </a:xfrm>
        </p:spPr>
        <p:txBody>
          <a:bodyPr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Untertitel, Urheber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505618" y="1152525"/>
            <a:ext cx="2237581" cy="4851748"/>
          </a:xfrm>
        </p:spPr>
        <p:txBody>
          <a:bodyPr/>
          <a:lstStyle>
            <a:lvl1pPr marL="360000" marR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360000" marR="0" lvl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Textmasterformat bearbeiten</a:t>
            </a:r>
          </a:p>
          <a:p>
            <a:pPr marL="360000" marR="0" lvl="1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Zweite Ebene</a:t>
            </a:r>
          </a:p>
          <a:p>
            <a:pPr marL="360000" marR="0" lvl="2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Dritte Ebene</a:t>
            </a:r>
          </a:p>
          <a:p>
            <a:pPr marL="360000" marR="0" lvl="3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Vierte Ebene</a:t>
            </a:r>
          </a:p>
          <a:p>
            <a:pPr marL="360000" marR="0" lvl="4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Fünfte Ebene</a:t>
            </a:r>
            <a:endParaRPr lang="en-GB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05619" y="334800"/>
            <a:ext cx="889200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GB" noProof="0" dirty="0" smtClean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06413" y="704850"/>
            <a:ext cx="8891587" cy="447675"/>
          </a:xfrm>
        </p:spPr>
        <p:txBody>
          <a:bodyPr/>
          <a:lstStyle>
            <a:lvl1pPr marL="360000" marR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lvl1pPr>
          </a:lstStyle>
          <a:p>
            <a:pPr marL="360000" marR="0" lvl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Untertitel durch Klicken bearbeiten</a:t>
            </a:r>
          </a:p>
          <a:p>
            <a:pPr lvl="0"/>
            <a:endParaRPr lang="de-DE" dirty="0" smtClean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3405188" y="3737322"/>
            <a:ext cx="5992812" cy="22669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587868" y="3419475"/>
            <a:ext cx="1676401" cy="124807"/>
          </a:xfrm>
        </p:spPr>
        <p:txBody>
          <a:bodyPr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Untertitel, Urheber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WiMi V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25" r="8887" b="8761"/>
          <a:stretch/>
        </p:blipFill>
        <p:spPr bwMode="auto">
          <a:xfrm>
            <a:off x="-47624" y="2486037"/>
            <a:ext cx="10001249" cy="346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 17"/>
          <p:cNvSpPr/>
          <p:nvPr userDrawn="1"/>
        </p:nvSpPr>
        <p:spPr bwMode="auto">
          <a:xfrm>
            <a:off x="5038725" y="3502203"/>
            <a:ext cx="1529557" cy="2447824"/>
          </a:xfrm>
          <a:prstGeom prst="rect">
            <a:avLst/>
          </a:prstGeom>
          <a:gradFill flip="none" rotWithShape="1">
            <a:gsLst>
              <a:gs pos="2300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79314" tIns="144000" rIns="79314" bIns="39658">
            <a:noAutofit/>
          </a:bodyPr>
          <a:lstStyle/>
          <a:p>
            <a:pPr marL="0" marR="0" indent="0" algn="l" defTabSz="79375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de-DE" sz="1600" b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 userDrawn="1"/>
        </p:nvSpPr>
        <p:spPr bwMode="auto">
          <a:xfrm>
            <a:off x="-19050" y="3502203"/>
            <a:ext cx="5057775" cy="2447824"/>
          </a:xfrm>
          <a:prstGeom prst="rect">
            <a:avLst/>
          </a:prstGeom>
          <a:solidFill>
            <a:srgbClr val="000000">
              <a:alpha val="60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79314" tIns="144000" rIns="79314" bIns="39658">
            <a:noAutofit/>
          </a:bodyPr>
          <a:lstStyle/>
          <a:p>
            <a:pPr algn="l" defTabSz="793750"/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5619" y="476823"/>
            <a:ext cx="8892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en-US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05619" y="1773238"/>
            <a:ext cx="8892000" cy="446087"/>
          </a:xfrm>
        </p:spPr>
        <p:txBody>
          <a:bodyPr/>
          <a:lstStyle>
            <a:lvl1pPr marL="0" marR="0" indent="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noProof="0" dirty="0" smtClean="0"/>
              <a:t>Untertitel</a:t>
            </a:r>
          </a:p>
          <a:p>
            <a:pPr lvl="0"/>
            <a:endParaRPr lang="de-DE" noProof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94"/>
          <a:stretch/>
        </p:blipFill>
        <p:spPr bwMode="auto">
          <a:xfrm>
            <a:off x="510434" y="6076991"/>
            <a:ext cx="3842492" cy="7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4"/>
          <a:stretch/>
        </p:blipFill>
        <p:spPr bwMode="auto">
          <a:xfrm>
            <a:off x="3705225" y="6076991"/>
            <a:ext cx="1885747" cy="7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4351" y="3800340"/>
            <a:ext cx="5041684" cy="447674"/>
          </a:xfrm>
        </p:spPr>
        <p:txBody>
          <a:bodyPr/>
          <a:lstStyle>
            <a:lvl1pPr>
              <a:buNone/>
              <a:defRPr sz="1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de-DE" dirty="0" smtClean="0"/>
              <a:t>Vorname Nachname eingeben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19895" y="4514951"/>
            <a:ext cx="5136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Teil des wissenschaftlichen Teams des Geschäftsfeldes </a:t>
            </a:r>
          </a:p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Virtuelle Produktentstehung</a:t>
            </a:r>
          </a:p>
          <a:p>
            <a:pPr algn="l" defTabSz="793750"/>
            <a:endParaRPr lang="de-DE" sz="1400" kern="1200" dirty="0" smtClean="0">
              <a:solidFill>
                <a:schemeClr val="bg1"/>
              </a:solidFill>
              <a:effectLst>
                <a:outerShdw blurRad="177800" dir="16200000" rotWithShape="0">
                  <a:prstClr val="black"/>
                </a:outerShdw>
              </a:effectLst>
              <a:latin typeface="+mn-lt"/>
              <a:ea typeface="+mn-ea"/>
              <a:cs typeface="+mn-cs"/>
            </a:endParaRPr>
          </a:p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Fraunhofer-Institut für </a:t>
            </a:r>
          </a:p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Produktionsanlagen und Konstruktionstechnik (IPK)</a:t>
            </a:r>
          </a:p>
          <a:p>
            <a:endParaRPr lang="de-DE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977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1658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pic>
        <p:nvPicPr>
          <p:cNvPr id="15" name="Picture 2" descr="R:\Fotos\2014-10-09 Offsite in Wörlitz\101CANON\IMG_406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031" y="-372291"/>
            <a:ext cx="10060671" cy="670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 userDrawn="1"/>
        </p:nvSpPr>
        <p:spPr bwMode="auto">
          <a:xfrm>
            <a:off x="2671919" y="5213417"/>
            <a:ext cx="1528606" cy="714376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3000">
                <a:schemeClr val="bg1">
                  <a:alpha val="60000"/>
                </a:schemeClr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4200525" y="5213417"/>
            <a:ext cx="5705475" cy="71437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2857501" y="5305425"/>
            <a:ext cx="704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+mj-lt"/>
              </a:rPr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14604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22"/>
          <p:cNvSpPr>
            <a:spLocks noChangeArrowheads="1"/>
          </p:cNvSpPr>
          <p:nvPr userDrawn="1"/>
        </p:nvSpPr>
        <p:spPr bwMode="auto">
          <a:xfrm>
            <a:off x="3443287" y="3170272"/>
            <a:ext cx="59543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93750"/>
            <a:r>
              <a:rPr lang="de-DE" sz="1200" b="1" dirty="0" smtClean="0">
                <a:latin typeface="Frutiger LT Com 55 Roman" panose="020B0503030504020204" pitchFamily="34" charset="0"/>
              </a:rPr>
              <a:t>Dr</a:t>
            </a:r>
            <a:r>
              <a:rPr lang="de-DE" sz="1200" b="1" dirty="0">
                <a:latin typeface="Frutiger LT Com 55 Roman" panose="020B0503030504020204" pitchFamily="34" charset="0"/>
              </a:rPr>
              <a:t>.-Ing. </a:t>
            </a:r>
            <a:r>
              <a:rPr lang="de-DE" sz="1200" b="1" dirty="0" err="1">
                <a:latin typeface="Frutiger LT Com 55 Roman" panose="020B0503030504020204" pitchFamily="34" charset="0"/>
              </a:rPr>
              <a:t>Haygazun</a:t>
            </a:r>
            <a:r>
              <a:rPr lang="de-DE" sz="1200" b="1" dirty="0">
                <a:latin typeface="Frutiger LT Com 55 Roman" panose="020B0503030504020204" pitchFamily="34" charset="0"/>
              </a:rPr>
              <a:t> </a:t>
            </a:r>
            <a:r>
              <a:rPr lang="de-DE" sz="1200" b="1" dirty="0" err="1" smtClean="0">
                <a:latin typeface="Frutiger LT Com 55 Roman" panose="020B0503030504020204" pitchFamily="34" charset="0"/>
              </a:rPr>
              <a:t>Hayka</a:t>
            </a:r>
            <a:endParaRPr lang="de-DE" sz="1200" b="1" dirty="0" smtClean="0">
              <a:latin typeface="Frutiger LT Com 55 Roman" panose="020B0503030504020204" pitchFamily="34" charset="0"/>
            </a:endParaRPr>
          </a:p>
          <a:p>
            <a:pPr algn="l" defTabSz="793750"/>
            <a:endParaRPr lang="de-DE" sz="1200" b="1" dirty="0" smtClean="0">
              <a:latin typeface="Frutiger LT Com 55 Roman" panose="020B0503030504020204" pitchFamily="34" charset="0"/>
            </a:endParaRPr>
          </a:p>
          <a:p>
            <a:pPr algn="l" defTabSz="793750"/>
            <a:r>
              <a:rPr lang="de-DE" sz="1200" dirty="0" smtClean="0">
                <a:latin typeface="Frutiger LT Com 55 Roman" panose="020B0503030504020204" pitchFamily="34" charset="0"/>
              </a:rPr>
              <a:t>Leiter der Abteilung Informations- und Prozesssteuerung</a:t>
            </a:r>
          </a:p>
          <a:p>
            <a:pPr algn="l" defTabSz="793750"/>
            <a:r>
              <a:rPr lang="de-DE" sz="1200" dirty="0" smtClean="0">
                <a:solidFill>
                  <a:srgbClr val="A8AFAF"/>
                </a:solidFill>
                <a:latin typeface="Frutiger LT Com 55 Roman" panose="020B0503030504020204" pitchFamily="34" charset="0"/>
              </a:rPr>
              <a:t>Tel:  </a:t>
            </a:r>
            <a:r>
              <a:rPr lang="de-DE" sz="1200" dirty="0" smtClean="0">
                <a:latin typeface="Frutiger LT Com 55 Roman" panose="020B0503030504020204" pitchFamily="34" charset="0"/>
              </a:rPr>
              <a:t>	</a:t>
            </a:r>
            <a:r>
              <a:rPr lang="de-DE" sz="1200" dirty="0" smtClean="0">
                <a:solidFill>
                  <a:srgbClr val="179C7D"/>
                </a:solidFill>
                <a:latin typeface="Frutiger LT Com 55 Roman" panose="020B0503030504020204" pitchFamily="34" charset="0"/>
              </a:rPr>
              <a:t>+49 30 39 00 6-221</a:t>
            </a:r>
          </a:p>
          <a:p>
            <a:pPr algn="l" defTabSz="793750"/>
            <a:r>
              <a:rPr lang="de-DE" sz="1200" dirty="0" smtClean="0">
                <a:solidFill>
                  <a:srgbClr val="A8AFAF"/>
                </a:solidFill>
                <a:latin typeface="Frutiger LT Com 55 Roman" panose="020B0503030504020204" pitchFamily="34" charset="0"/>
              </a:rPr>
              <a:t>E-Mail:  </a:t>
            </a:r>
            <a:r>
              <a:rPr lang="de-DE" sz="1200" dirty="0" smtClean="0">
                <a:latin typeface="Frutiger LT Com 55 Roman" panose="020B0503030504020204" pitchFamily="34" charset="0"/>
              </a:rPr>
              <a:t>	</a:t>
            </a:r>
            <a:r>
              <a:rPr lang="de-DE" sz="1200" spc="-40" dirty="0" smtClean="0">
                <a:latin typeface="Frutiger LT Com 55 Roman" panose="020B0503030504020204" pitchFamily="34" charset="0"/>
              </a:rPr>
              <a:t>haygazun.hayka@ipk.fraunhofer.de</a:t>
            </a:r>
            <a:endParaRPr lang="de-DE" sz="1200" spc="-40" dirty="0">
              <a:latin typeface="Frutiger LT Com 55 Roman" panose="020B0503030504020204" pitchFamily="34" charset="0"/>
            </a:endParaRPr>
          </a:p>
          <a:p>
            <a:pPr algn="l" defTabSz="793750"/>
            <a:endParaRPr lang="de-DE" sz="1200" spc="-40" dirty="0" smtClean="0"/>
          </a:p>
        </p:txBody>
      </p:sp>
      <p:sp>
        <p:nvSpPr>
          <p:cNvPr id="37" name="Textfeld 36"/>
          <p:cNvSpPr txBox="1"/>
          <p:nvPr userDrawn="1"/>
        </p:nvSpPr>
        <p:spPr>
          <a:xfrm>
            <a:off x="3443287" y="1164019"/>
            <a:ext cx="5719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937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lang="de-DE" sz="1200" b="1" kern="1200" dirty="0" smtClean="0">
                <a:solidFill>
                  <a:schemeClr val="tx1"/>
                </a:solidFill>
                <a:latin typeface="Frutiger LT Com 55 Roman" panose="020B0503030504020204" pitchFamily="34" charset="0"/>
                <a:ea typeface="+mn-ea"/>
                <a:cs typeface="+mn-cs"/>
              </a:rPr>
              <a:t>Prof. Dr.-Ing. Rainer Stark</a:t>
            </a:r>
          </a:p>
          <a:p>
            <a:pPr marL="0" marR="0" lvl="0" indent="0" algn="l" defTabSz="7937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endParaRPr lang="de-DE" sz="1200" b="1" kern="1200" dirty="0" smtClean="0">
              <a:solidFill>
                <a:schemeClr val="tx1"/>
              </a:solidFill>
              <a:latin typeface="Frutiger LT Com 55 Roman" panose="020B0503030504020204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Frutiger LT Com 55 Roman" panose="020B0503030504020204" pitchFamily="34" charset="0"/>
                <a:ea typeface="+mn-ea"/>
                <a:cs typeface="+mn-cs"/>
              </a:rPr>
              <a:t>Direktor des Geschäftsfeldes Virtuelle Produktentstehung</a:t>
            </a:r>
            <a:endParaRPr lang="it-IT" sz="1200" dirty="0" smtClean="0">
              <a:solidFill>
                <a:srgbClr val="A8AFAF"/>
              </a:solidFill>
              <a:latin typeface="Frutiger LT Com 55 Roman" panose="020B0503030504020204" pitchFamily="34" charset="0"/>
            </a:endParaRPr>
          </a:p>
          <a:p>
            <a:pPr algn="l"/>
            <a:r>
              <a:rPr lang="it-IT" sz="1200" dirty="0" smtClean="0">
                <a:solidFill>
                  <a:srgbClr val="A8AFAF"/>
                </a:solidFill>
                <a:latin typeface="Frutiger LT Com 55 Roman" panose="020B0503030504020204" pitchFamily="34" charset="0"/>
              </a:rPr>
              <a:t>Tel:	</a:t>
            </a:r>
            <a:r>
              <a:rPr lang="it-IT" sz="1200" dirty="0" smtClean="0">
                <a:solidFill>
                  <a:srgbClr val="179C7D"/>
                </a:solidFill>
                <a:latin typeface="Frutiger LT Com 55 Roman" panose="020B0503030504020204" pitchFamily="34" charset="0"/>
              </a:rPr>
              <a:t>+49 30 39006-244 </a:t>
            </a:r>
          </a:p>
          <a:p>
            <a:pPr algn="l"/>
            <a:r>
              <a:rPr lang="de-DE" sz="1200" dirty="0" smtClean="0">
                <a:solidFill>
                  <a:srgbClr val="A8AFAF"/>
                </a:solidFill>
                <a:latin typeface="Frutiger LT Com 55 Roman" panose="020B0503030504020204" pitchFamily="34" charset="0"/>
              </a:rPr>
              <a:t>E-Mail:	</a:t>
            </a:r>
            <a:r>
              <a:rPr lang="de-DE" sz="1200" dirty="0" smtClean="0">
                <a:latin typeface="Frutiger LT Com 55 Roman" panose="020B0503030504020204" pitchFamily="34" charset="0"/>
              </a:rPr>
              <a:t>rainer.stark@ipk.fraunhofer.de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dirty="0" smtClean="0">
              <a:latin typeface="Frutiger LT Com 55 Roman" panose="020B0503030504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latin typeface="Frutiger LT Com 55 Roman" panose="020B0503030504020204" pitchFamily="34" charset="0"/>
              </a:rPr>
              <a:t>Leiter des Fachgebietes Industrielle Informationstechnik </a:t>
            </a:r>
            <a:endParaRPr lang="it-IT" sz="1200" dirty="0" smtClean="0">
              <a:latin typeface="Frutiger LT Com 55 Roman" panose="020B0503030504020204" pitchFamily="34" charset="0"/>
            </a:endParaRPr>
          </a:p>
          <a:p>
            <a:pPr algn="l"/>
            <a:r>
              <a:rPr lang="de-DE" sz="1200" dirty="0" smtClean="0">
                <a:solidFill>
                  <a:srgbClr val="A8AFAF"/>
                </a:solidFill>
                <a:latin typeface="Frutiger LT Com 55 Roman" panose="020B0503030504020204" pitchFamily="34" charset="0"/>
              </a:rPr>
              <a:t>Tel: 	</a:t>
            </a:r>
            <a:r>
              <a:rPr lang="de-DE" sz="1200" dirty="0" smtClean="0">
                <a:solidFill>
                  <a:srgbClr val="990000"/>
                </a:solidFill>
                <a:latin typeface="Frutiger LT Com 55 Roman" panose="020B0503030504020204" pitchFamily="34" charset="0"/>
              </a:rPr>
              <a:t>+49 30 314-25 416 </a:t>
            </a:r>
          </a:p>
          <a:p>
            <a:pPr algn="l"/>
            <a:r>
              <a:rPr lang="de-DE" sz="1200" dirty="0" smtClean="0">
                <a:solidFill>
                  <a:srgbClr val="A8AFAF"/>
                </a:solidFill>
                <a:latin typeface="Frutiger LT Com 55 Roman" panose="020B0503030504020204" pitchFamily="34" charset="0"/>
              </a:rPr>
              <a:t>E-Mail:	</a:t>
            </a:r>
            <a:r>
              <a:rPr lang="de-DE" sz="1200" dirty="0" smtClean="0">
                <a:latin typeface="Frutiger LT Com 55 Roman" panose="020B0503030504020204" pitchFamily="34" charset="0"/>
              </a:rPr>
              <a:t>rainer.stark@tu-berlin.de</a:t>
            </a:r>
          </a:p>
          <a:p>
            <a:pPr algn="l"/>
            <a:endParaRPr lang="de-DE" sz="1200" dirty="0" smtClean="0">
              <a:latin typeface="Frutiger 45 Light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3250848"/>
            <a:ext cx="1182624" cy="784927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7" b="25607"/>
          <a:stretch/>
        </p:blipFill>
        <p:spPr>
          <a:xfrm>
            <a:off x="1895475" y="1260123"/>
            <a:ext cx="1182624" cy="784927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476435" y="334800"/>
            <a:ext cx="8336604" cy="46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b="1" dirty="0" smtClean="0">
                <a:latin typeface="Frutiger 45 Light" pitchFamily="34" charset="0"/>
              </a:rPr>
              <a:t>KONTAKT</a:t>
            </a:r>
          </a:p>
        </p:txBody>
      </p:sp>
      <p:sp>
        <p:nvSpPr>
          <p:cNvPr id="9" name="Rechteck 23"/>
          <p:cNvSpPr>
            <a:spLocks noChangeArrowheads="1"/>
          </p:cNvSpPr>
          <p:nvPr userDrawn="1"/>
        </p:nvSpPr>
        <p:spPr bwMode="auto">
          <a:xfrm>
            <a:off x="3433763" y="4619797"/>
            <a:ext cx="59638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indent="0" algn="l" defTabSz="793750"/>
            <a:r>
              <a:rPr lang="de-DE" sz="1200" b="1" dirty="0" smtClean="0">
                <a:latin typeface="Frutiger LT Com 55 Roman" panose="020B0503030504020204" pitchFamily="34" charset="0"/>
              </a:rPr>
              <a:t>Dr.-Ing. Bernard Faneye</a:t>
            </a:r>
          </a:p>
          <a:p>
            <a:pPr marL="0" lvl="1" indent="0" algn="l" defTabSz="793750"/>
            <a:endParaRPr lang="de-DE" sz="1200" b="1" dirty="0" smtClean="0">
              <a:latin typeface="Frutiger LT Com 55 Roman" panose="020B0503030504020204" pitchFamily="34" charset="0"/>
            </a:endParaRPr>
          </a:p>
          <a:p>
            <a:pPr algn="l" defTabSz="793750"/>
            <a:r>
              <a:rPr lang="de-DE" sz="1200" dirty="0" smtClean="0">
                <a:latin typeface="Frutiger LT Com 55 Roman" panose="020B0503030504020204" pitchFamily="34" charset="0"/>
              </a:rPr>
              <a:t>Leiter der Abteilung Modellbasiertes Entwickeln</a:t>
            </a:r>
          </a:p>
          <a:p>
            <a:pPr algn="l" defTabSz="793750"/>
            <a:r>
              <a:rPr lang="de-DE" sz="1200" dirty="0" smtClean="0">
                <a:solidFill>
                  <a:srgbClr val="A8AFAF"/>
                </a:solidFill>
                <a:latin typeface="Frutiger LT Com 55 Roman" panose="020B0503030504020204" pitchFamily="34" charset="0"/>
              </a:rPr>
              <a:t>Tel:   </a:t>
            </a:r>
            <a:r>
              <a:rPr lang="de-DE" sz="1200" dirty="0" smtClean="0">
                <a:latin typeface="Frutiger LT Com 55 Roman" panose="020B0503030504020204" pitchFamily="34" charset="0"/>
              </a:rPr>
              <a:t>	</a:t>
            </a:r>
            <a:r>
              <a:rPr lang="de-DE" sz="1200" dirty="0" smtClean="0">
                <a:solidFill>
                  <a:srgbClr val="179C7D"/>
                </a:solidFill>
                <a:latin typeface="Frutiger LT Com 55 Roman" panose="020B0503030504020204" pitchFamily="34" charset="0"/>
              </a:rPr>
              <a:t>+49 30 39 00 6-125</a:t>
            </a:r>
          </a:p>
          <a:p>
            <a:pPr algn="l" defTabSz="793750"/>
            <a:r>
              <a:rPr lang="de-DE" sz="1200" dirty="0" smtClean="0">
                <a:solidFill>
                  <a:srgbClr val="A8AFAF"/>
                </a:solidFill>
                <a:latin typeface="Frutiger LT Com 55 Roman" panose="020B0503030504020204" pitchFamily="34" charset="0"/>
              </a:rPr>
              <a:t>E-Mail:  </a:t>
            </a:r>
            <a:r>
              <a:rPr lang="de-DE" sz="1200" dirty="0" smtClean="0">
                <a:latin typeface="Frutiger LT Com 55 Roman" panose="020B0503030504020204" pitchFamily="34" charset="0"/>
              </a:rPr>
              <a:t>	</a:t>
            </a:r>
            <a:r>
              <a:rPr lang="de-DE" sz="1200" spc="-40" dirty="0" smtClean="0">
                <a:latin typeface="Frutiger LT Com 55 Roman" panose="020B0503030504020204" pitchFamily="34" charset="0"/>
              </a:rPr>
              <a:t>bernard.faneye@ipk.fraunhofer.de</a:t>
            </a:r>
          </a:p>
          <a:p>
            <a:pPr algn="l" defTabSz="793750"/>
            <a:endParaRPr lang="de-DE" sz="1200" spc="-40" dirty="0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895475" y="4722458"/>
            <a:ext cx="1173098" cy="78492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WiMi I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25" r="8887" b="8761"/>
          <a:stretch/>
        </p:blipFill>
        <p:spPr bwMode="auto">
          <a:xfrm>
            <a:off x="-47624" y="2486037"/>
            <a:ext cx="10001249" cy="346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 17"/>
          <p:cNvSpPr/>
          <p:nvPr userDrawn="1"/>
        </p:nvSpPr>
        <p:spPr bwMode="auto">
          <a:xfrm>
            <a:off x="5038725" y="3504584"/>
            <a:ext cx="1529557" cy="2447824"/>
          </a:xfrm>
          <a:prstGeom prst="rect">
            <a:avLst/>
          </a:prstGeom>
          <a:gradFill flip="none" rotWithShape="1">
            <a:gsLst>
              <a:gs pos="2300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79314" tIns="144000" rIns="79314" bIns="39658">
            <a:noAutofit/>
          </a:bodyPr>
          <a:lstStyle/>
          <a:p>
            <a:pPr marL="0" marR="0" indent="0" algn="l" defTabSz="79375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de-DE" sz="1600" b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 userDrawn="1"/>
        </p:nvSpPr>
        <p:spPr bwMode="auto">
          <a:xfrm>
            <a:off x="-19050" y="3504584"/>
            <a:ext cx="5057775" cy="2447824"/>
          </a:xfrm>
          <a:prstGeom prst="rect">
            <a:avLst/>
          </a:prstGeom>
          <a:solidFill>
            <a:srgbClr val="000000">
              <a:alpha val="60000"/>
            </a:srgb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79314" tIns="144000" rIns="79314" bIns="39658">
            <a:noAutofit/>
          </a:bodyPr>
          <a:lstStyle/>
          <a:p>
            <a:pPr algn="l" defTabSz="793750"/>
            <a:endParaRPr lang="en-US" sz="13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5619" y="476823"/>
            <a:ext cx="8892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en-US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05619" y="1773238"/>
            <a:ext cx="8892000" cy="446087"/>
          </a:xfrm>
        </p:spPr>
        <p:txBody>
          <a:bodyPr/>
          <a:lstStyle>
            <a:lvl1pPr marL="0" marR="0" indent="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noProof="0" dirty="0" smtClean="0"/>
              <a:t>Untertitel</a:t>
            </a:r>
          </a:p>
          <a:p>
            <a:pPr lvl="0"/>
            <a:endParaRPr lang="de-DE" noProof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94"/>
          <a:stretch/>
        </p:blipFill>
        <p:spPr bwMode="auto">
          <a:xfrm>
            <a:off x="510434" y="6076991"/>
            <a:ext cx="3842492" cy="7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4"/>
          <a:stretch/>
        </p:blipFill>
        <p:spPr bwMode="auto">
          <a:xfrm>
            <a:off x="3705225" y="6076991"/>
            <a:ext cx="1885747" cy="7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 userDrawn="1"/>
        </p:nvSpPr>
        <p:spPr>
          <a:xfrm>
            <a:off x="419895" y="4305163"/>
            <a:ext cx="51361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Teils des wissenschaftlichen Teams</a:t>
            </a:r>
            <a:r>
              <a:rPr lang="de-DE" sz="1400" kern="1200" baseline="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des Fachgebietes Industrielle Informationstechnik </a:t>
            </a:r>
          </a:p>
          <a:p>
            <a:pPr algn="l" defTabSz="793750"/>
            <a:endParaRPr lang="de-DE" sz="1400" kern="1200" dirty="0" smtClean="0">
              <a:solidFill>
                <a:schemeClr val="bg1"/>
              </a:solidFill>
              <a:effectLst>
                <a:outerShdw blurRad="177800" dir="16200000" rotWithShape="0">
                  <a:prstClr val="black"/>
                </a:outerShdw>
              </a:effectLst>
              <a:latin typeface="+mn-lt"/>
              <a:ea typeface="+mn-ea"/>
              <a:cs typeface="+mn-cs"/>
            </a:endParaRPr>
          </a:p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Technische Universität Berlin</a:t>
            </a:r>
          </a:p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Fakultät V – Verkehrs- und Maschinensysteme</a:t>
            </a:r>
          </a:p>
          <a:p>
            <a:pPr algn="l" defTabSz="793750"/>
            <a:r>
              <a:rPr lang="de-DE" sz="1400" kern="1200" dirty="0" smtClean="0">
                <a:solidFill>
                  <a:schemeClr val="bg1"/>
                </a:solidFill>
                <a:effectLst>
                  <a:outerShdw blurRad="177800" dir="16200000" rotWithShape="0">
                    <a:prstClr val="black"/>
                  </a:outerShdw>
                </a:effectLst>
                <a:latin typeface="+mn-lt"/>
                <a:ea typeface="+mn-ea"/>
                <a:cs typeface="+mn-cs"/>
              </a:rPr>
              <a:t>Institut für Werkzeugmaschinen und Fabrikbetrieb (IWF)</a:t>
            </a:r>
          </a:p>
          <a:p>
            <a:pPr algn="l" defTabSz="793750"/>
            <a:endParaRPr lang="de-DE" sz="1400" kern="1200" dirty="0" smtClean="0">
              <a:solidFill>
                <a:schemeClr val="bg1"/>
              </a:solidFill>
              <a:effectLst>
                <a:outerShdw blurRad="177800" dir="16200000" rotWithShape="0">
                  <a:prstClr val="black"/>
                </a:outerShdw>
              </a:effectLst>
              <a:latin typeface="+mn-lt"/>
              <a:ea typeface="+mn-ea"/>
              <a:cs typeface="+mn-cs"/>
            </a:endParaRPr>
          </a:p>
          <a:p>
            <a:endParaRPr lang="de-DE" sz="1400" dirty="0" smtClean="0">
              <a:latin typeface="+mn-lt"/>
            </a:endParaRPr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4351" y="3800340"/>
            <a:ext cx="5041684" cy="447674"/>
          </a:xfrm>
        </p:spPr>
        <p:txBody>
          <a:bodyPr/>
          <a:lstStyle>
            <a:lvl1pPr>
              <a:buNone/>
              <a:defRPr sz="1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de-DE" dirty="0" smtClean="0"/>
              <a:t>Vorname Nachname eingeben</a:t>
            </a:r>
          </a:p>
        </p:txBody>
      </p:sp>
    </p:spTree>
    <p:extLst>
      <p:ext uri="{BB962C8B-B14F-4D97-AF65-F5344CB8AC3E}">
        <p14:creationId xmlns:p14="http://schemas.microsoft.com/office/powerpoint/2010/main" val="388337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 userDrawn="1"/>
        </p:nvSpPr>
        <p:spPr bwMode="auto">
          <a:xfrm>
            <a:off x="524669" y="343473"/>
            <a:ext cx="8892000" cy="10079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93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ÜBERSICHT</a:t>
            </a:r>
          </a:p>
        </p:txBody>
      </p:sp>
      <p:pic>
        <p:nvPicPr>
          <p:cNvPr id="1026" name="Picture 2" descr="C:\Users\suenatak\Desktop\temp\IMG_9285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4" r="10421"/>
          <a:stretch/>
        </p:blipFill>
        <p:spPr bwMode="auto">
          <a:xfrm flipH="1">
            <a:off x="0" y="1318709"/>
            <a:ext cx="3812535" cy="454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4000"/>
                    </a14:imgEffect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2" y="1361439"/>
            <a:ext cx="1889331" cy="13364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879168" y="1298878"/>
            <a:ext cx="5892419" cy="3626955"/>
          </a:xfrm>
        </p:spPr>
        <p:txBody>
          <a:bodyPr/>
          <a:lstStyle>
            <a:lvl1pPr>
              <a:buClr>
                <a:srgbClr val="A8AFAF"/>
              </a:buClr>
              <a:defRPr sz="2400" b="1">
                <a:latin typeface="+mj-lt"/>
              </a:defRPr>
            </a:lvl1pPr>
            <a:lvl2pPr>
              <a:defRPr sz="2400" b="1"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400" b="1">
                <a:latin typeface="+mj-lt"/>
              </a:defRPr>
            </a:lvl4pPr>
            <a:lvl5pPr>
              <a:defRPr sz="2400" b="1"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2050" name="Picture 2" descr="C:\Users\suenatak\Desktop\temp\Indented_View_PDM_v2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01" y="1399530"/>
            <a:ext cx="1077117" cy="911861"/>
          </a:xfrm>
          <a:prstGeom prst="rect">
            <a:avLst/>
          </a:prstGeom>
          <a:noFill/>
          <a:scene3d>
            <a:camera prst="isometricLeftDown">
              <a:rot lat="900002" lon="27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78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bersicht_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 userDrawn="1"/>
        </p:nvSpPr>
        <p:spPr bwMode="auto">
          <a:xfrm>
            <a:off x="524669" y="343473"/>
            <a:ext cx="8892000" cy="10079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93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ÜBERSICHT</a:t>
            </a:r>
          </a:p>
        </p:txBody>
      </p:sp>
      <p:sp>
        <p:nvSpPr>
          <p:cNvPr id="7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879168" y="1298878"/>
            <a:ext cx="5892419" cy="4569544"/>
          </a:xfrm>
        </p:spPr>
        <p:txBody>
          <a:bodyPr/>
          <a:lstStyle>
            <a:lvl1pPr>
              <a:buClr>
                <a:srgbClr val="A8AFAF"/>
              </a:buClr>
              <a:defRPr sz="2400" b="1">
                <a:latin typeface="+mj-lt"/>
              </a:defRPr>
            </a:lvl1pPr>
            <a:lvl2pPr>
              <a:defRPr sz="2400" b="1"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400" b="1">
                <a:latin typeface="+mj-lt"/>
              </a:defRPr>
            </a:lvl4pPr>
            <a:lvl5pPr>
              <a:defRPr sz="2400" b="1"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9" name="Picture 2" descr="R:\Öffentlichkeitsarbeit\Bildmaterial\2014_IPS-Fotosession\Cliparts\Arbeit am Touchtisch und Smartboard\IMG_479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 t="11547" r="25644" b="8540"/>
          <a:stretch/>
        </p:blipFill>
        <p:spPr bwMode="auto">
          <a:xfrm>
            <a:off x="-104775" y="1285875"/>
            <a:ext cx="3943349" cy="490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32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Übersicht_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 userDrawn="1"/>
        </p:nvSpPr>
        <p:spPr bwMode="auto">
          <a:xfrm>
            <a:off x="524669" y="343473"/>
            <a:ext cx="8892000" cy="10079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93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ÜBERSICHT</a:t>
            </a:r>
          </a:p>
        </p:txBody>
      </p:sp>
      <p:sp>
        <p:nvSpPr>
          <p:cNvPr id="7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879168" y="1298878"/>
            <a:ext cx="5892419" cy="4569544"/>
          </a:xfrm>
        </p:spPr>
        <p:txBody>
          <a:bodyPr/>
          <a:lstStyle>
            <a:lvl1pPr>
              <a:buClr>
                <a:srgbClr val="A8AFAF"/>
              </a:buClr>
              <a:defRPr sz="2400" b="1">
                <a:latin typeface="+mj-lt"/>
              </a:defRPr>
            </a:lvl1pPr>
            <a:lvl2pPr>
              <a:defRPr sz="2400" b="1"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400" b="1">
                <a:latin typeface="+mj-lt"/>
              </a:defRPr>
            </a:lvl4pPr>
            <a:lvl5pPr>
              <a:defRPr sz="2400" b="1"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9" name="Picture 2" descr="R:\Öffentlichkeitsarbeit\Bildmaterial\2014_IPS-Fotosession\Demonstratoren\AR_DaT\IMG_4545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8" t="2036" r="28079"/>
          <a:stretch/>
        </p:blipFill>
        <p:spPr bwMode="auto">
          <a:xfrm>
            <a:off x="-145674" y="1304925"/>
            <a:ext cx="3984248" cy="490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4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d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5619" y="334800"/>
            <a:ext cx="889200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GB" noProof="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6413" y="1152000"/>
            <a:ext cx="8892000" cy="4867200"/>
          </a:xfrm>
        </p:spPr>
        <p:txBody>
          <a:bodyPr/>
          <a:lstStyle>
            <a:lvl1pPr marL="360000" marR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 baseline="0"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marL="360000" marR="0" lvl="0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Textmasterformat bearbeiten</a:t>
            </a:r>
          </a:p>
          <a:p>
            <a:pPr marL="360000" marR="0" lvl="1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Zweite Ebene</a:t>
            </a:r>
          </a:p>
          <a:p>
            <a:pPr marL="360000" marR="0" lvl="2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Dritte Ebene</a:t>
            </a:r>
          </a:p>
          <a:p>
            <a:pPr marL="360000" marR="0" lvl="3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Vierte Ebene</a:t>
            </a:r>
          </a:p>
          <a:p>
            <a:pPr marL="360000" marR="0" lvl="4" indent="-36000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de-DE" smtClean="0"/>
              <a:t>Fünfte Ebene</a:t>
            </a:r>
            <a:endParaRPr lang="en-GB" noProof="0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06413" y="704851"/>
            <a:ext cx="8891587" cy="4471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418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v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5619" y="334800"/>
            <a:ext cx="889200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GB" noProof="0" dirty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06413" y="704851"/>
            <a:ext cx="8891587" cy="4471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05619" y="1152000"/>
            <a:ext cx="4275931" cy="4867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5122069" y="1152525"/>
            <a:ext cx="4275931" cy="4867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37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Überschrift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5619" y="334800"/>
            <a:ext cx="8892000" cy="369332"/>
          </a:xfrm>
        </p:spPr>
        <p:txBody>
          <a:bodyPr wrap="square">
            <a:spAutoFit/>
          </a:bodyPr>
          <a:lstStyle>
            <a:lvl1pPr marL="0" indent="0" defTabSz="504000">
              <a:defRPr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en-GB" noProof="0" dirty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06413" y="704851"/>
            <a:ext cx="8891587" cy="4471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1"/>
          </p:nvPr>
        </p:nvSpPr>
        <p:spPr>
          <a:xfrm>
            <a:off x="505619" y="2000250"/>
            <a:ext cx="4275931" cy="401895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2"/>
          </p:nvPr>
        </p:nvSpPr>
        <p:spPr>
          <a:xfrm>
            <a:off x="5122069" y="2000249"/>
            <a:ext cx="4275931" cy="40194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05619" y="1238250"/>
            <a:ext cx="4275931" cy="588452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121688" y="1238250"/>
            <a:ext cx="4275931" cy="588452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7177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619" y="334800"/>
            <a:ext cx="8892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619" y="1774800"/>
            <a:ext cx="8892000" cy="4248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5"/>
            <a:endParaRPr lang="de-DE" dirty="0" smtClean="0"/>
          </a:p>
        </p:txBody>
      </p:sp>
      <p:sp>
        <p:nvSpPr>
          <p:cNvPr id="31" name="Rechteck 30"/>
          <p:cNvSpPr/>
          <p:nvPr/>
        </p:nvSpPr>
        <p:spPr bwMode="auto">
          <a:xfrm>
            <a:off x="-72045" y="6335040"/>
            <a:ext cx="10030691" cy="5811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8064119" y="6614557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E53A504-38ED-4906-A5B8-60B5EDD7123D}" type="slidenum">
              <a:rPr lang="de-DE" sz="1200" b="0" smtClean="0">
                <a:solidFill>
                  <a:schemeClr val="tx1"/>
                </a:solidFill>
                <a:latin typeface="+mn-lt"/>
              </a:rPr>
              <a:t>‹Nr.›</a:t>
            </a:fld>
            <a:endParaRPr lang="de-DE" sz="1200" b="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33"/>
          <a:stretch/>
        </p:blipFill>
        <p:spPr bwMode="auto">
          <a:xfrm>
            <a:off x="503238" y="6375159"/>
            <a:ext cx="2830512" cy="470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03"/>
          <a:stretch/>
        </p:blipFill>
        <p:spPr bwMode="auto">
          <a:xfrm>
            <a:off x="3152774" y="6375159"/>
            <a:ext cx="1063627" cy="470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40" r:id="rId2"/>
    <p:sldLayoutId id="2147484039" r:id="rId3"/>
    <p:sldLayoutId id="2147484031" r:id="rId4"/>
    <p:sldLayoutId id="2147484037" r:id="rId5"/>
    <p:sldLayoutId id="2147484038" r:id="rId6"/>
    <p:sldLayoutId id="2147484017" r:id="rId7"/>
    <p:sldLayoutId id="2147484041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2" r:id="rId14"/>
    <p:sldLayoutId id="2147484030" r:id="rId15"/>
    <p:sldLayoutId id="2147484023" r:id="rId16"/>
    <p:sldLayoutId id="2147484025" r:id="rId17"/>
    <p:sldLayoutId id="2147484028" r:id="rId18"/>
    <p:sldLayoutId id="2147484029" r:id="rId19"/>
    <p:sldLayoutId id="2147484034" r:id="rId20"/>
    <p:sldLayoutId id="2147484026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6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 sz="1800" baseline="0">
          <a:solidFill>
            <a:schemeClr val="tx1"/>
          </a:solidFill>
          <a:latin typeface="+mn-lt"/>
        </a:defRPr>
      </a:lvl2pPr>
      <a:lvl3pPr marL="108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3pPr>
      <a:lvl4pPr marL="144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800000" indent="-360000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5pPr>
      <a:lvl6pPr marL="2152650" indent="-361950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sz="1800" baseline="0"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None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038" y="1"/>
            <a:ext cx="2271729" cy="64008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4" y="2128125"/>
            <a:ext cx="5096251" cy="29137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56" y="2161012"/>
            <a:ext cx="5062501" cy="28575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976" y="3144613"/>
            <a:ext cx="310791" cy="2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7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50" y="725714"/>
            <a:ext cx="1975425" cy="556594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00" y="399143"/>
            <a:ext cx="2914879" cy="16665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426" y="415891"/>
            <a:ext cx="2895576" cy="163439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185" y="2454092"/>
            <a:ext cx="270254" cy="2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7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50" y="725714"/>
            <a:ext cx="1975425" cy="556594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00" y="399143"/>
            <a:ext cx="2914879" cy="16665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080" y="3773553"/>
            <a:ext cx="270254" cy="257385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946" y="478632"/>
            <a:ext cx="434150" cy="5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1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50" y="725714"/>
            <a:ext cx="1975425" cy="556594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00" y="399143"/>
            <a:ext cx="2914879" cy="16665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25" y="5573303"/>
            <a:ext cx="270254" cy="2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9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366&quot;&gt;&lt;/object&gt;&lt;object type=&quot;2&quot; unique_id=&quot;10367&quot;&gt;&lt;object type=&quot;3&quot; unique_id=&quot;10368&quot;&gt;&lt;property id=&quot;20148&quot; value=&quot;5&quot;/&gt;&lt;property id=&quot;20300&quot; value=&quot;Folie 1&quot;/&gt;&lt;property id=&quot;20307&quot; value=&quot;256&quot;/&gt;&lt;/object&gt;&lt;object type=&quot;3&quot; unique_id=&quot;10369&quot;&gt;&lt;property id=&quot;20148&quot; value=&quot;5&quot;/&gt;&lt;property id=&quot;20300&quot; value=&quot;Folie 2 - &amp;quot;Einblick in die aktuelle Forschungstätigkeit / News Juni-Juli 2010&amp;quot;&quot;/&gt;&lt;property id=&quot;20307&quot; value=&quot;357&quot;/&gt;&lt;/object&gt;&lt;object type=&quot;3&quot; unique_id=&quot;10370&quot;&gt;&lt;property id=&quot;20148&quot; value=&quot;5&quot;/&gt;&lt;property id=&quot;20300&quot; value=&quot;Folie 3 - &amp;quot;Übersicht&amp;quot;&quot;/&gt;&lt;property id=&quot;20307&quot; value=&quot;385&quot;/&gt;&lt;/object&gt;&lt;object type=&quot;3&quot; unique_id=&quot;10371&quot;&gt;&lt;property id=&quot;20148&quot; value=&quot;5&quot;/&gt;&lt;property id=&quot;20300&quot; value=&quot;Folie 4 - &amp;quot;Die Einbettung der Institute des Produktionstechnischen Zentrums (PTZ)&amp;quot;&quot;/&gt;&lt;property id=&quot;20307&quot; value=&quot;264&quot;/&gt;&lt;/object&gt;&lt;object type=&quot;3&quot; unique_id=&quot;10372&quot;&gt;&lt;property id=&quot;20148&quot; value=&quot;5&quot;/&gt;&lt;property id=&quot;20300&quot; value=&quot;Folie 5 - &amp;quot;Übersicht&amp;quot;&quot;/&gt;&lt;property id=&quot;20307&quot; value=&quot;384&quot;/&gt;&lt;/object&gt;&lt;object type=&quot;3&quot; unique_id=&quot;10373&quot;&gt;&lt;property id=&quot;20148&quot; value=&quot;5&quot;/&gt;&lt;property id=&quot;20300&quot; value=&quot;Folie 6 - &amp;quot;Das Produktionstechnische Zentrum (PTZ) im Überblick&amp;quot;&quot;/&gt;&lt;property id=&quot;20307&quot; value=&quot;314&quot;/&gt;&lt;/object&gt;&lt;object type=&quot;3&quot; unique_id=&quot;10374&quot;&gt;&lt;property id=&quot;20148&quot; value=&quot;5&quot;/&gt;&lt;property id=&quot;20300&quot; value=&quot;Folie 7 - &amp;quot;Anzahl der Mitarbeiter/innen in VPE und IIT&amp;quot;&quot;/&gt;&lt;property id=&quot;20307&quot; value=&quot;288&quot;/&gt;&lt;/object&gt;&lt;object type=&quot;3&quot; unique_id=&quot;10375&quot;&gt;&lt;property id=&quot;20148&quot; value=&quot;5&quot;/&gt;&lt;property id=&quot;20300&quot; value=&quot;Folie 8 - &amp;quot;Ressourcen&amp;quot;&quot;/&gt;&lt;property id=&quot;20307&quot; value=&quot;350&quot;/&gt;&lt;/object&gt;&lt;object type=&quot;3&quot; unique_id=&quot;10376&quot;&gt;&lt;property id=&quot;20148&quot; value=&quot;5&quot;/&gt;&lt;property id=&quot;20300&quot; value=&quot;Folie 9 - &amp;quot;Übersicht&amp;quot;&quot;/&gt;&lt;property id=&quot;20307&quot; value=&quot;262&quot;/&gt;&lt;/object&gt;&lt;object type=&quot;3&quot; unique_id=&quot;10377&quot;&gt;&lt;property id=&quot;20148&quot; value=&quot;5&quot;/&gt;&lt;property id=&quot;20300&quot; value=&quot;Folie 10 - &amp;quot;Bereich Virtuelle Produktentstehung: Forschungsfelder&amp;quot;&quot;/&gt;&lt;property id=&quot;20307&quot; value=&quot;346&quot;/&gt;&lt;/object&gt;&lt;object type=&quot;3&quot; unique_id=&quot;10378&quot;&gt;&lt;property id=&quot;20148&quot; value=&quot;5&quot;/&gt;&lt;property id=&quot;20300&quot; value=&quot;Folie 11 - &amp;quot;Bereich Virtuelle Produktentstehung: Forschungsfelder&amp;quot;&quot;/&gt;&lt;property id=&quot;20307&quot; value=&quot;299&quot;/&gt;&lt;/object&gt;&lt;object type=&quot;3&quot; unique_id=&quot;10379&quot;&gt;&lt;property id=&quot;20148&quot; value=&quot;5&quot;/&gt;&lt;property id=&quot;20300&quot; value=&quot;Folie 12 - &amp;quot;Bereich Virtuelle Produktentstehung: Forschungsfelder&amp;quot;&quot;/&gt;&lt;property id=&quot;20307&quot; value=&quot;300&quot;/&gt;&lt;/object&gt;&lt;object type=&quot;3&quot; unique_id=&quot;10380&quot;&gt;&lt;property id=&quot;20148&quot; value=&quot;5&quot;/&gt;&lt;property id=&quot;20300&quot; value=&quot;Folie 13 - &amp;quot;Bereich Virtuelle Produktentstehung: Forschungsfelder&amp;quot;&quot;/&gt;&lt;property id=&quot;20307&quot; value=&quot;301&quot;/&gt;&lt;/object&gt;&lt;object type=&quot;3&quot; unique_id=&quot;10381&quot;&gt;&lt;property id=&quot;20148&quot; value=&quot;5&quot;/&gt;&lt;property id=&quot;20300&quot; value=&quot;Folie 14 - &amp;quot;Bereich Virtuelle Produktentstehung: Forschungsfelder&amp;quot;&quot;/&gt;&lt;property id=&quot;20307&quot; value=&quot;302&quot;/&gt;&lt;/object&gt;&lt;object type=&quot;3&quot; unique_id=&quot;10382&quot;&gt;&lt;property id=&quot;20148&quot; value=&quot;5&quot;/&gt;&lt;property id=&quot;20300&quot; value=&quot;Folie 15 - &amp;quot;Bereich Virtuelle Produktentstehung: Forschungsfelder&amp;quot;&quot;/&gt;&lt;property id=&quot;20307&quot; value=&quot;303&quot;/&gt;&lt;/object&gt;&lt;object type=&quot;3&quot; unique_id=&quot;10383&quot;&gt;&lt;property id=&quot;20148&quot; value=&quot;5&quot;/&gt;&lt;property id=&quot;20300&quot; value=&quot;Folie 16 - &amp;quot;Bereich Virtuelle Produktentstehung: Leistungsangebot&amp;quot;&quot;/&gt;&lt;property id=&quot;20307&quot; value=&quot;304&quot;/&gt;&lt;/object&gt;&lt;object type=&quot;3&quot; unique_id=&quot;10384&quot;&gt;&lt;property id=&quot;20148&quot; value=&quot;5&quot;/&gt;&lt;property id=&quot;20300&quot; value=&quot;Folie 17 - &amp;quot;Abteilung Informations- und Prozesssteuerung: Leistungsangebot&amp;quot;&quot;/&gt;&lt;property id=&quot;20307&quot; value=&quot;305&quot;/&gt;&lt;/object&gt;&lt;object type=&quot;3&quot; unique_id=&quot;10385&quot;&gt;&lt;property id=&quot;20148&quot; value=&quot;5&quot;/&gt;&lt;property id=&quot;20300&quot; value=&quot;Folie 18 - &amp;quot;Abteilung Modelbasiertes Entwickeln: Leistungsangebot&amp;quot;&quot;/&gt;&lt;property id=&quot;20307&quot; value=&quot;306&quot;/&gt;&lt;/object&gt;&lt;object type=&quot;3&quot; unique_id=&quot;10386&quot;&gt;&lt;property id=&quot;20148&quot; value=&quot;5&quot;/&gt;&lt;property id=&quot;20300&quot; value=&quot;Folie 19 - &amp;quot;Virtual Reality Solution Center (VRSC): Leistungsangebot&amp;quot;&quot;/&gt;&lt;property id=&quot;20307&quot; value=&quot;344&quot;/&gt;&lt;/object&gt;&lt;object type=&quot;3&quot; unique_id=&quot;10387&quot;&gt;&lt;property id=&quot;20148&quot; value=&quot;5&quot;/&gt;&lt;property id=&quot;20300&quot; value=&quot;Folie 20 - &amp;quot;Anwendungsportfolio im PLM-Umfeld&amp;quot;&quot;/&gt;&lt;property id=&quot;20307&quot; value=&quot;308&quot;/&gt;&lt;/object&gt;&lt;object type=&quot;3&quot; unique_id=&quot;10388&quot;&gt;&lt;property id=&quot;20148&quot; value=&quot;5&quot;/&gt;&lt;property id=&quot;20300&quot; value=&quot;Folie 21 - &amp;quot;Positionierung des Geschäftsfeldes VPE&amp;quot;&quot;/&gt;&lt;property id=&quot;20307&quot; value=&quot;309&quot;/&gt;&lt;/object&gt;&lt;object type=&quot;3&quot; unique_id=&quot;10389&quot;&gt;&lt;property id=&quot;20148&quot; value=&quot;5&quot;/&gt;&lt;property id=&quot;20300&quot; value=&quot;Folie 22 - &amp;quot;Übersicht&amp;quot;&quot;/&gt;&lt;property id=&quot;20307&quot; value=&quot;268&quot;/&gt;&lt;/object&gt;&lt;object type=&quot;3&quot; unique_id=&quot;10390&quot;&gt;&lt;property id=&quot;20148&quot; value=&quot;5&quot;/&gt;&lt;property id=&quot;20300&quot; value=&quot;Folie 23 - &amp;quot;Referenzprojekte&amp;quot;&quot;/&gt;&lt;property id=&quot;20307&quot; value=&quot;353&quot;/&gt;&lt;/object&gt;&lt;object type=&quot;3&quot; unique_id=&quot;10391&quot;&gt;&lt;property id=&quot;20148&quot; value=&quot;5&quot;/&gt;&lt;property id=&quot;20300&quot; value=&quot;Folie 24 - &amp;quot;Innovationsfeld »MRO-Planung und digitale Unterstützung« im Fraunhofer-Innovationscluster »MRO in Energie und Verk&quot;/&gt;&lt;property id=&quot;20307&quot; value=&quot;319&quot;/&gt;&lt;/object&gt;&lt;object type=&quot;3&quot; unique_id=&quot;10392&quot;&gt;&lt;property id=&quot;20148&quot; value=&quot;5&quot;/&gt;&lt;property id=&quot;20300&quot; value=&quot;Folie 25 - &amp;quot;Zustandsbasierte Digitalisierung für MRO-Prozesse&amp;quot;&quot;/&gt;&lt;property id=&quot;20307&quot; value=&quot;349&quot;/&gt;&lt;/object&gt;&lt;object type=&quot;3&quot; unique_id=&quot;10393&quot;&gt;&lt;property id=&quot;20148&quot; value=&quot;5&quot;/&gt;&lt;property id=&quot;20300&quot; value=&quot;Folie 26 - &amp;quot;ISyProM - Modellbasierte Prozess- und Systemgestaltung für die Innovationsbeschleunigung&amp;quot;&quot;/&gt;&lt;property id=&quot;20307&quot; value=&quot;342&quot;/&gt;&lt;/object&gt;&lt;object type=&quot;3&quot; unique_id=&quot;10394&quot;&gt;&lt;property id=&quot;20148&quot; value=&quot;5&quot;/&gt;&lt;property id=&quot;20300&quot; value=&quot;Folie 27 - &amp;quot;MIKADO – Mechatronik Kooperationsplattform für anforderungsgesteuerte Prüfung und Diagnose&amp;quot;&quot;/&gt;&lt;property id=&quot;20307&quot; value=&quot;271&quot;/&gt;&lt;/object&gt;&lt;object type=&quot;3&quot; unique_id=&quot;10395&quot;&gt;&lt;property id=&quot;20148&quot; value=&quot;5&quot;/&gt;&lt;property id=&quot;20300&quot; value=&quot;Folie 28 - &amp;quot;AVILUSplus - Angewandte Virtuelle Technologien im Produkt- und Produktionsmittellebenszyklus&amp;quot;&quot;/&gt;&lt;property id=&quot;20307&quot; value=&quot;272&quot;/&gt;&lt;/object&gt;&lt;object type=&quot;3&quot; unique_id=&quot;10396&quot;&gt;&lt;property id=&quot;20148&quot; value=&quot;5&quot;/&gt;&lt;property id=&quot;20300&quot; value=&quot;Folie 29 - &amp;quot;REViSITE – Roadmap Enabling Vision and Strategy for ICT-enabled Energy Efficiency &amp;quot;&quot;/&gt;&lt;property id=&quot;20307&quot; value=&quot;348&quot;/&gt;&lt;/object&gt;&lt;object type=&quot;3&quot; unique_id=&quot;10397&quot;&gt;&lt;property id=&quot;20148&quot; value=&quot;5&quot;/&gt;&lt;property id=&quot;20300&quot; value=&quot;Folie 30 - &amp;quot;CoVES - Collaborative Virtual Engineering for SMEs&amp;quot;&quot;/&gt;&lt;property id=&quot;20307&quot; value=&quot;274&quot;/&gt;&lt;/object&gt;&lt;object type=&quot;3&quot; unique_id=&quot;10398&quot;&gt;&lt;property id=&quot;20148&quot; value=&quot;5&quot;/&gt;&lt;property id=&quot;20300&quot; value=&quot;Folie 31 - &amp;quot;ProGrid - Grid-Technologie für die kooperative Produktentwicklung am Beispiel der Simulation und des Produktdatenm&quot;/&gt;&lt;property id=&quot;20307&quot; value=&quot;275&quot;/&gt;&lt;/object&gt;&lt;object type=&quot;3&quot; unique_id=&quot;10399&quot;&gt;&lt;property id=&quot;20148&quot; value=&quot;5&quot;/&gt;&lt;property id=&quot;20300&quot; value=&quot;Folie 32 - &amp;quot;Virtuelle Produktkonzeption mit dem Functional Oriented Design&amp;quot;&quot;/&gt;&lt;property id=&quot;20307&quot; value=&quot;276&quot;/&gt;&lt;/object&gt;&lt;object type=&quot;3&quot; unique_id=&quot;10400&quot;&gt;&lt;property id=&quot;20148&quot; value=&quot;5&quot;/&gt;&lt;property id=&quot;20300&quot; value=&quot;Folie 33 - &amp;quot;ISi-NC: Integrierte Simulation der NC-Bahnstrategie bei der Fräsbearbei-tung komplex geformter Bauteile aus schwer&quot;/&gt;&lt;property id=&quot;20307&quot; value=&quot;290&quot;/&gt;&lt;/object&gt;&lt;object type=&quot;3&quot; unique_id=&quot;10401&quot;&gt;&lt;property id=&quot;20148&quot; value=&quot;5&quot;/&gt;&lt;property id=&quot;20300&quot; value=&quot;Folie 34 - &amp;quot;Methodische Unterstützung bei der Einführung von CAx-/PDM- und Datenaustauschanwendungen&amp;quot;&quot;/&gt;&lt;property id=&quot;20307&quot; value=&quot;355&quot;/&gt;&lt;/object&gt;&lt;object type=&quot;3&quot; unique_id=&quot;10402&quot;&gt;&lt;property id=&quot;20148&quot; value=&quot;5&quot;/&gt;&lt;property id=&quot;20300&quot; value=&quot;Folie 35 - &amp;quot;Power Train Process Assessment&amp;quot;&quot;/&gt;&lt;property id=&quot;20307&quot; value=&quot;270&quot;/&gt;&lt;/object&gt;&lt;object type=&quot;3&quot; unique_id=&quot;10403&quot;&gt;&lt;property id=&quot;20148&quot; value=&quot;5&quot;/&gt;&lt;property id=&quot;20300&quot; value=&quot;Folie 36 - &amp;quot;Einführung eines PDM-Systems für das Konfigurationsmanagement&amp;quot;&quot;/&gt;&lt;property id=&quot;20307&quot; value=&quot;310&quot;/&gt;&lt;/object&gt;&lt;object type=&quot;3&quot; unique_id=&quot;10404&quot;&gt;&lt;property id=&quot;20148&quot; value=&quot;5&quot;/&gt;&lt;property id=&quot;20300&quot; value=&quot;Folie 37 - &amp;quot;Informationsmanagement und Prozessintegration&amp;quot;&quot;/&gt;&lt;property id=&quot;20307&quot; value=&quot;311&quot;/&gt;&lt;/object&gt;&lt;object type=&quot;3&quot; unique_id=&quot;10405&quot;&gt;&lt;property id=&quot;20148&quot; value=&quot;5&quot;/&gt;&lt;property id=&quot;20300&quot; value=&quot;Folie 38 - &amp;quot;Sonderforschungsbereich 281 Demontagefabriken&amp;#x0D;&amp;#x0A;D3 - Simulationswerkzeuge zur demontagegerechten Produktgestaltung&amp;quot;&quot;/&gt;&lt;property id=&quot;20307&quot; value=&quot;312&quot;/&gt;&lt;/object&gt;&lt;object type=&quot;3&quot; unique_id=&quot;10406&quot;&gt;&lt;property id=&quot;20148&quot; value=&quot;5&quot;/&gt;&lt;property id=&quot;20300&quot; value=&quot;Folie 39 - &amp;quot;Transregio 29 Engineering hybrider Leistungsbündel&amp;#x0D;&amp;#x0A;A2 – Entwicklungsprozesse / A6 – Interdisziplinäre Design Revie&quot;/&gt;&lt;property id=&quot;20307&quot; value=&quot;345&quot;/&gt;&lt;/object&gt;&lt;object type=&quot;3&quot; unique_id=&quot;10407&quot;&gt;&lt;property id=&quot;20148&quot; value=&quot;5&quot;/&gt;&lt;property id=&quot;20300&quot; value=&quot;Folie 40 - &amp;quot;Übersicht&amp;quot;&quot;/&gt;&lt;property id=&quot;20307&quot; value=&quot;277&quot;/&gt;&lt;/object&gt;&lt;object type=&quot;3&quot; unique_id=&quot;10408&quot;&gt;&lt;property id=&quot;20148&quot; value=&quot;5&quot;/&gt;&lt;property id=&quot;20300&quot; value=&quot;Folie 41 - &amp;quot;Forschungsprojekte&amp;quot;&quot;/&gt;&lt;property id=&quot;20307&quot; value=&quot;359&quot;/&gt;&lt;/object&gt;&lt;object type=&quot;3&quot; unique_id=&quot;10409&quot;&gt;&lt;property id=&quot;20148&quot; value=&quot;5&quot;/&gt;&lt;property id=&quot;20300&quot; value=&quot;Folie 42 - &amp;quot;Forschungsprojekt von Patrick Müller&amp;quot;&quot;/&gt;&lt;property id=&quot;20307&quot; value=&quot;360&quot;/&gt;&lt;/object&gt;&lt;object type=&quot;3&quot; unique_id=&quot;10410&quot;&gt;&lt;property id=&quot;20148&quot; value=&quot;5&quot;/&gt;&lt;property id=&quot;20300&quot; value=&quot;Folie 43 - &amp;quot;Forschungsprojekt von Patrick Müller&amp;quot;&quot;/&gt;&lt;property id=&quot;20307&quot; value=&quot;361&quot;/&gt;&lt;/object&gt;&lt;object type=&quot;3&quot; unique_id=&quot;10411&quot;&gt;&lt;property id=&quot;20148&quot; value=&quot;5&quot;/&gt;&lt;property id=&quot;20300&quot; value=&quot;Folie 44 - &amp;quot;Forschungsprojekt von Kai Lindow&amp;quot;&quot;/&gt;&lt;property id=&quot;20307&quot; value=&quot;362&quot;/&gt;&lt;/object&gt;&lt;object type=&quot;3&quot; unique_id=&quot;10412&quot;&gt;&lt;property id=&quot;20148&quot; value=&quot;5&quot;/&gt;&lt;property id=&quot;20300&quot; value=&quot;Folie 45 - &amp;quot;Forschungsprojekt von Kai Lindow&amp;quot;&quot;/&gt;&lt;property id=&quot;20307&quot; value=&quot;363&quot;/&gt;&lt;/object&gt;&lt;object type=&quot;3&quot; unique_id=&quot;10413&quot;&gt;&lt;property id=&quot;20148&quot; value=&quot;5&quot;/&gt;&lt;property id=&quot;20300&quot; value=&quot;Folie 46 - &amp;quot;Forschungsprojekt von Hendrik Grosser&amp;quot;&quot;/&gt;&lt;property id=&quot;20307&quot; value=&quot;364&quot;/&gt;&lt;/object&gt;&lt;object type=&quot;3&quot; unique_id=&quot;10414&quot;&gt;&lt;property id=&quot;20148&quot; value=&quot;5&quot;/&gt;&lt;property id=&quot;20300&quot; value=&quot;Folie 47 - &amp;quot;Forschungsprojekt von Hendrik Grosser&amp;quot;&quot;/&gt;&lt;property id=&quot;20307&quot; value=&quot;365&quot;/&gt;&lt;/object&gt;&lt;object type=&quot;3&quot; unique_id=&quot;10415&quot;&gt;&lt;property id=&quot;20148&quot; value=&quot;5&quot;/&gt;&lt;property id=&quot;20300&quot; value=&quot;Folie 48 - &amp;quot;Forschungsprojekt von Asmus Figge&amp;quot;&quot;/&gt;&lt;property id=&quot;20307&quot; value=&quot;366&quot;/&gt;&lt;/object&gt;&lt;object type=&quot;3&quot; unique_id=&quot;10416&quot;&gt;&lt;property id=&quot;20148&quot; value=&quot;5&quot;/&gt;&lt;property id=&quot;20300&quot; value=&quot;Folie 49 - &amp;quot;Forschungsprojekt von Asmus Figge&amp;quot;&quot;/&gt;&lt;property id=&quot;20307&quot; value=&quot;367&quot;/&gt;&lt;/object&gt;&lt;object type=&quot;3&quot; unique_id=&quot;10417&quot;&gt;&lt;property id=&quot;20148&quot; value=&quot;5&quot;/&gt;&lt;property id=&quot;20300&quot; value=&quot;Folie 50 - &amp;quot;Forschungsprojekt von Grischa Beier&amp;quot;&quot;/&gt;&lt;property id=&quot;20307&quot; value=&quot;368&quot;/&gt;&lt;/object&gt;&lt;object type=&quot;3&quot; unique_id=&quot;10418&quot;&gt;&lt;property id=&quot;20148&quot; value=&quot;5&quot;/&gt;&lt;property id=&quot;20300&quot; value=&quot;Folie 51 - &amp;quot;Forschungsprojekt von Grischa Beier&amp;quot;&quot;/&gt;&lt;property id=&quot;20307&quot; value=&quot;369&quot;/&gt;&lt;/object&gt;&lt;object type=&quot;3&quot; unique_id=&quot;10419&quot;&gt;&lt;property id=&quot;20148&quot; value=&quot;5&quot;/&gt;&lt;property id=&quot;20300&quot; value=&quot;Folie 52 - &amp;quot;Forschungsprojekt von Thomas Wöhler&amp;quot;&quot;/&gt;&lt;property id=&quot;20307&quot; value=&quot;370&quot;/&gt;&lt;/object&gt;&lt;object type=&quot;3&quot; unique_id=&quot;10420&quot;&gt;&lt;property id=&quot;20148&quot; value=&quot;5&quot;/&gt;&lt;property id=&quot;20300&quot; value=&quot;Folie 53 - &amp;quot;Forschungsprojekt von Uwe Rothenburg&amp;quot;&quot;/&gt;&lt;property id=&quot;20307&quot; value=&quot;371&quot;/&gt;&lt;/object&gt;&lt;object type=&quot;3&quot; unique_id=&quot;10421&quot;&gt;&lt;property id=&quot;20148&quot; value=&quot;5&quot;/&gt;&lt;property id=&quot;20300&quot; value=&quot;Folie 54 - &amp;quot;Forschungsprojekt von Johann Habakuk Israel&amp;quot;&quot;/&gt;&lt;property id=&quot;20307&quot; value=&quot;372&quot;/&gt;&lt;/object&gt;&lt;object type=&quot;3&quot; unique_id=&quot;10422&quot;&gt;&lt;property id=&quot;20148&quot; value=&quot;5&quot;/&gt;&lt;property id=&quot;20300&quot; value=&quot;Folie 55 - &amp;quot;Forschungsprojekt von Johann Habakuk Israel&amp;quot;&quot;/&gt;&lt;property id=&quot;20307&quot; value=&quot;373&quot;/&gt;&lt;/object&gt;&lt;object type=&quot;3&quot; unique_id=&quot;10423&quot;&gt;&lt;property id=&quot;20148&quot; value=&quot;5&quot;/&gt;&lt;property id=&quot;20300&quot; value=&quot;Folie 56 - &amp;quot;Forschungsprojekt von Boris Beckmann-Dobrev&amp;quot;&quot;/&gt;&lt;property id=&quot;20307&quot; value=&quot;374&quot;/&gt;&lt;/object&gt;&lt;object type=&quot;3&quot; unique_id=&quot;10424&quot;&gt;&lt;property id=&quot;20148&quot; value=&quot;5&quot;/&gt;&lt;property id=&quot;20300&quot; value=&quot;Folie 57 - &amp;quot;Forschungsprojekt von Julian Adenauer&amp;quot;&quot;/&gt;&lt;property id=&quot;20307&quot; value=&quot;375&quot;/&gt;&lt;/object&gt;&lt;object type=&quot;3&quot; unique_id=&quot;10425&quot;&gt;&lt;property id=&quot;20148&quot; value=&quot;5&quot;/&gt;&lt;property id=&quot;20300&quot; value=&quot;Folie 58 - &amp;quot;Forschungsprojekt von Markus Kim&amp;quot;&quot;/&gt;&lt;property id=&quot;20307&quot; value=&quot;376&quot;/&gt;&lt;/object&gt;&lt;object type=&quot;3&quot; unique_id=&quot;10426&quot;&gt;&lt;property id=&quot;20148&quot; value=&quot;5&quot;/&gt;&lt;property id=&quot;20300&quot; value=&quot;Folie 59 - &amp;quot;Forschungsprojekt von Markus Kim&amp;quot;&quot;/&gt;&lt;property id=&quot;20307&quot; value=&quot;377&quot;/&gt;&lt;/object&gt;&lt;object type=&quot;3&quot; unique_id=&quot;10427&quot;&gt;&lt;property id=&quot;20148&quot; value=&quot;5&quot;/&gt;&lt;property id=&quot;20300&quot; value=&quot;Folie 60 - &amp;quot;Forschungsprojekt von Sebastian Neumeyer&amp;quot;&quot;/&gt;&lt;property id=&quot;20307&quot; value=&quot;378&quot;/&gt;&lt;/object&gt;&lt;object type=&quot;3&quot; unique_id=&quot;10428&quot;&gt;&lt;property id=&quot;20148&quot; value=&quot;5&quot;/&gt;&lt;property id=&quot;20300&quot; value=&quot;Folie 61 - &amp;quot;Forschungsprojekt von Daniel Kuhn&amp;quot;&quot;/&gt;&lt;property id=&quot;20307&quot; value=&quot;379&quot;/&gt;&lt;/object&gt;&lt;object type=&quot;3&quot; unique_id=&quot;10429&quot;&gt;&lt;property id=&quot;20148&quot; value=&quot;5&quot;/&gt;&lt;property id=&quot;20300&quot; value=&quot;Folie 62 - &amp;quot;Forschungsprojekt von Thomas Damerau&amp;quot;&quot;/&gt;&lt;property id=&quot;20307&quot; value=&quot;380&quot;/&gt;&lt;/object&gt;&lt;object type=&quot;3&quot; unique_id=&quot;10430&quot;&gt;&lt;property id=&quot;20148&quot; value=&quot;5&quot;/&gt;&lt;property id=&quot;20300&quot; value=&quot;Folie 63 - &amp;quot;Forschungsprojekt von Lars Wolter&amp;quot;&quot;/&gt;&lt;property id=&quot;20307&quot; value=&quot;381&quot;/&gt;&lt;/object&gt;&lt;object type=&quot;3&quot; unique_id=&quot;10431&quot;&gt;&lt;property id=&quot;20148&quot; value=&quot;5&quot;/&gt;&lt;property id=&quot;20300&quot; value=&quot;Folie 64 - &amp;quot;Forschungsprojekt von Robert Woll&amp;quot;&quot;/&gt;&lt;property id=&quot;20307&quot; value=&quot;382&quot;/&gt;&lt;/object&gt;&lt;object type=&quot;3&quot; unique_id=&quot;10432&quot;&gt;&lt;property id=&quot;20148&quot; value=&quot;5&quot;/&gt;&lt;property id=&quot;20300&quot; value=&quot;Folie 65 - &amp;quot;Übersicht&amp;quot;&quot;/&gt;&lt;property id=&quot;20307&quot; value=&quot;358&quot;/&gt;&lt;/object&gt;&lt;object type=&quot;3&quot; unique_id=&quot;10433&quot;&gt;&lt;property id=&quot;20148&quot; value=&quot;5&quot;/&gt;&lt;property id=&quot;20300&quot; value=&quot;Folie 66 - &amp;quot;Technische Ausstattung&amp;quot;&quot;/&gt;&lt;property id=&quot;20307&quot; value=&quot;330&quot;/&gt;&lt;/object&gt;&lt;object type=&quot;3&quot; unique_id=&quot;10434&quot;&gt;&lt;property id=&quot;20148&quot; value=&quot;5&quot;/&gt;&lt;property id=&quot;20300&quot; value=&quot;Folie 67 - &amp;quot;Übersicht&amp;quot;&quot;/&gt;&lt;property id=&quot;20307&quot; value=&quot;281&quot;/&gt;&lt;/object&gt;&lt;object type=&quot;3&quot; unique_id=&quot;10435&quot;&gt;&lt;property id=&quot;20148&quot; value=&quot;5&quot;/&gt;&lt;property id=&quot;20300&quot; value=&quot;Folie 68 - &amp;quot;Überblick der Lehrveranstaltungen des Fachgebietes&amp;quot;&quot;/&gt;&lt;property id=&quot;20307&quot; value=&quot;317&quot;/&gt;&lt;/object&gt;&lt;object type=&quot;3&quot; unique_id=&quot;10436&quot;&gt;&lt;property id=&quot;20148&quot; value=&quot;5&quot;/&gt;&lt;property id=&quot;20300&quot; value=&quot;Folie 69 - &amp;quot;Produktionstechnisches Zentrum Berlin&amp;quot;&quot;/&gt;&lt;property id=&quot;20307&quot; value=&quot;285&quot;/&gt;&lt;/object&gt;&lt;object type=&quot;3&quot; unique_id=&quot;10437&quot;&gt;&lt;property id=&quot;20148&quot; value=&quot;5&quot;/&gt;&lt;property id=&quot;20300&quot; value=&quot;Folie 70 - &amp;quot;Kontakt&amp;quot;&quot;/&gt;&lt;property id=&quot;20307&quot; value=&quot;315&quot;/&gt;&lt;/object&gt;&lt;object type=&quot;3&quot; unique_id=&quot;10438&quot;&gt;&lt;property id=&quot;20148&quot; value=&quot;5&quot;/&gt;&lt;property id=&quot;20300&quot; value=&quot;Folie 71&quot;/&gt;&lt;property id=&quot;20307&quot; value=&quot;356&quot;/&gt;&lt;/object&gt;&lt;object type=&quot;3&quot; unique_id=&quot;10439&quot;&gt;&lt;property id=&quot;20148&quot; value=&quot;5&quot;/&gt;&lt;property id=&quot;20300&quot; value=&quot;Folie 72 - &amp;quot;Virtual Reality Solution Center (VRSC) – Hardware/Software&amp;quot;&quot;/&gt;&lt;property id=&quot;20307&quot; value=&quot;343&quot;/&gt;&lt;/object&gt;&lt;object type=&quot;3&quot; unique_id=&quot;10440&quot;&gt;&lt;property id=&quot;20148&quot; value=&quot;5&quot;/&gt;&lt;property id=&quot;20300&quot; value=&quot;Folie 73 - &amp;quot;Innovationslabor (I-Lab)&amp;quot;&quot;/&gt;&lt;property id=&quot;20307&quot; value=&quot;334&quot;/&gt;&lt;/object&gt;&lt;object type=&quot;3&quot; unique_id=&quot;10441&quot;&gt;&lt;property id=&quot;20148&quot; value=&quot;5&quot;/&gt;&lt;property id=&quot;20300&quot; value=&quot;Folie 74 - &amp;quot;Zentrum für Innovative Produktentstehung (ZIP)&amp;quot;&quot;/&gt;&lt;property id=&quot;20307&quot; value=&quot;335&quot;/&gt;&lt;/object&gt;&lt;object type=&quot;3&quot; unique_id=&quot;10442&quot;&gt;&lt;property id=&quot;20148&quot; value=&quot;5&quot;/&gt;&lt;property id=&quot;20300&quot; value=&quot;Folie 75 - &amp;quot;PDM/PLM Competence Center&amp;quot;&quot;/&gt;&lt;property id=&quot;20307&quot; value=&quot;336&quot;/&gt;&lt;/object&gt;&lt;object type=&quot;3&quot; unique_id=&quot;10443&quot;&gt;&lt;property id=&quot;20148&quot; value=&quot;5&quot;/&gt;&lt;property id=&quot;20300&quot; value=&quot;Folie 76 - &amp;quot;Virtual Engineering Learning Center (in Aufbau) - Ausstattung&amp;quot;&quot;/&gt;&lt;property id=&quot;20307&quot; value=&quot;340&quot;/&gt;&lt;/object&gt;&lt;object type=&quot;3&quot; unique_id=&quot;10444&quot;&gt;&lt;property id=&quot;20148&quot; value=&quot;5&quot;/&gt;&lt;property id=&quot;20300&quot; value=&quot;Folie 77 - &amp;quot;Virtual Engineering Learning Center (in Aufbau) - Funktionen&amp;quot;&quot;/&gt;&lt;property id=&quot;20307&quot; value=&quot;337&quot;/&gt;&lt;/object&gt;&lt;object type=&quot;3&quot; unique_id=&quot;10445&quot;&gt;&lt;property id=&quot;20148&quot; value=&quot;5&quot;/&gt;&lt;property id=&quot;20300&quot; value=&quot;Folie 78 - &amp;quot;Weitere technische Ressourcen&amp;quot;&quot;/&gt;&lt;property id=&quot;20307&quot; value=&quot;33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räsentationsvorlage_VPE_TU&amp;IIT_2016-04-07_v30_100RoH">
  <a:themeElements>
    <a:clrScheme name="TUVorlagen">
      <a:dk1>
        <a:srgbClr val="000000"/>
      </a:dk1>
      <a:lt1>
        <a:srgbClr val="FFFFFF"/>
      </a:lt1>
      <a:dk2>
        <a:srgbClr val="595959"/>
      </a:dk2>
      <a:lt2>
        <a:srgbClr val="BFBFBF"/>
      </a:lt2>
      <a:accent1>
        <a:srgbClr val="C00000"/>
      </a:accent1>
      <a:accent2>
        <a:srgbClr val="FF7070"/>
      </a:accent2>
      <a:accent3>
        <a:srgbClr val="002060"/>
      </a:accent3>
      <a:accent4>
        <a:srgbClr val="0070C0"/>
      </a:accent4>
      <a:accent5>
        <a:srgbClr val="179C7D"/>
      </a:accent5>
      <a:accent6>
        <a:srgbClr val="51E5C3"/>
      </a:accent6>
      <a:hlink>
        <a:srgbClr val="000000"/>
      </a:hlink>
      <a:folHlink>
        <a:srgbClr val="0000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latin typeface="Frutiger LT Com 55 Roman" panose="020B0503030504020204" pitchFamily="34" charset="0"/>
          </a:defRPr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8" id="{CF2F5683-32D8-47BA-9FDB-64C5A9F46EA0}" vid="{7C87601C-0053-4601-A764-94467E811D90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Präsentationsvorlage_VPE_TU&amp;IIT_2016-12-01_v32_100RoH</Template>
  <TotalTime>0</TotalTime>
  <Pages>1</Pages>
  <Words>0</Words>
  <Application>Microsoft Office PowerPoint</Application>
  <PresentationFormat>A4-Papier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Frutiger 45 Light</vt:lpstr>
      <vt:lpstr>Frutiger 55 Roman</vt:lpstr>
      <vt:lpstr>Frutiger LT Com 45 Light</vt:lpstr>
      <vt:lpstr>Frutiger LT Com 55 Roman</vt:lpstr>
      <vt:lpstr>Times New Roman</vt:lpstr>
      <vt:lpstr>Wingdings</vt:lpstr>
      <vt:lpstr>Präsentationsvorlage_VPE_TU&amp;IIT_2016-04-07_v30_100RoH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Bereichspräsentation</dc:subject>
  <dc:creator>Rott, Helena</dc:creator>
  <dc:description>Folie 6 und 31 sind ausgeblendet --- Folie 3 aktualisiert-- Folie 8 neu erstellt. Wenn diese Folie eingeblendet ist, Folien 9-14 ausblenden und nach hinten verschieben. Zum Drucken Folie 8 ausblenden und nach hinten verschieben</dc:description>
  <cp:lastModifiedBy>Rott, Helena</cp:lastModifiedBy>
  <cp:revision>2</cp:revision>
  <cp:lastPrinted>1997-11-26T11:46:16Z</cp:lastPrinted>
  <dcterms:created xsi:type="dcterms:W3CDTF">2016-12-07T12:52:34Z</dcterms:created>
  <dcterms:modified xsi:type="dcterms:W3CDTF">2016-12-07T13:06:01Z</dcterms:modified>
</cp:coreProperties>
</file>