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1pPr>
    <a:lvl2pPr marL="1753797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2pPr>
    <a:lvl3pPr marL="3507594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3pPr>
    <a:lvl4pPr marL="5261392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4pPr>
    <a:lvl5pPr marL="7015189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5pPr>
    <a:lvl6pPr marL="8768987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6pPr>
    <a:lvl7pPr marL="10522784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7pPr>
    <a:lvl8pPr marL="12276581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8pPr>
    <a:lvl9pPr marL="14030379" algn="l" defTabSz="3507594" rtl="0" eaLnBrk="1" latinLnBrk="1" hangingPunct="1">
      <a:defRPr sz="69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>
        <p:scale>
          <a:sx n="25" d="100"/>
          <a:sy n="25" d="100"/>
        </p:scale>
        <p:origin x="2832" y="-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84402" y="7005157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4402" y="22481891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7" indent="0" algn="ctr">
              <a:buNone/>
              <a:defRPr sz="4966"/>
            </a:lvl2pPr>
            <a:lvl3pPr marL="2270635" indent="0" algn="ctr">
              <a:buNone/>
              <a:defRPr sz="4470"/>
            </a:lvl3pPr>
            <a:lvl4pPr marL="3405952" indent="0" algn="ctr">
              <a:buNone/>
              <a:defRPr sz="3973"/>
            </a:lvl4pPr>
            <a:lvl5pPr marL="4541270" indent="0" algn="ctr">
              <a:buNone/>
              <a:defRPr sz="3973"/>
            </a:lvl5pPr>
            <a:lvl6pPr marL="5676587" indent="0" algn="ctr">
              <a:buNone/>
              <a:defRPr sz="3973"/>
            </a:lvl6pPr>
            <a:lvl7pPr marL="6811904" indent="0" algn="ctr">
              <a:buNone/>
              <a:defRPr sz="3973"/>
            </a:lvl7pPr>
            <a:lvl8pPr marL="7947222" indent="0" algn="ctr">
              <a:buNone/>
              <a:defRPr sz="3973"/>
            </a:lvl8pPr>
            <a:lvl9pPr marL="9082539" indent="0" algn="ctr">
              <a:buNone/>
              <a:defRPr sz="3973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665699" y="2278908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81421" y="2278908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4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655" y="10671226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5655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7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5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0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8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0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2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39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0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6" y="2278907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5367" y="10492874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7" indent="0">
              <a:buNone/>
              <a:defRPr sz="4966" b="1"/>
            </a:lvl2pPr>
            <a:lvl3pPr marL="2270635" indent="0">
              <a:buNone/>
              <a:defRPr sz="4470" b="1"/>
            </a:lvl3pPr>
            <a:lvl4pPr marL="3405952" indent="0">
              <a:buNone/>
              <a:defRPr sz="3973" b="1"/>
            </a:lvl4pPr>
            <a:lvl5pPr marL="4541270" indent="0">
              <a:buNone/>
              <a:defRPr sz="3973" b="1"/>
            </a:lvl5pPr>
            <a:lvl6pPr marL="5676587" indent="0">
              <a:buNone/>
              <a:defRPr sz="3973" b="1"/>
            </a:lvl6pPr>
            <a:lvl7pPr marL="6811904" indent="0">
              <a:buNone/>
              <a:defRPr sz="3973" b="1"/>
            </a:lvl7pPr>
            <a:lvl8pPr marL="7947222" indent="0">
              <a:buNone/>
              <a:defRPr sz="3973" b="1"/>
            </a:lvl8pPr>
            <a:lvl9pPr marL="9082539" indent="0">
              <a:buNone/>
              <a:defRPr sz="397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85367" y="15635268"/>
            <a:ext cx="12807833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26829" y="10492874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7" indent="0">
              <a:buNone/>
              <a:defRPr sz="4966" b="1"/>
            </a:lvl2pPr>
            <a:lvl3pPr marL="2270635" indent="0">
              <a:buNone/>
              <a:defRPr sz="4470" b="1"/>
            </a:lvl3pPr>
            <a:lvl4pPr marL="3405952" indent="0">
              <a:buNone/>
              <a:defRPr sz="3973" b="1"/>
            </a:lvl4pPr>
            <a:lvl5pPr marL="4541270" indent="0">
              <a:buNone/>
              <a:defRPr sz="3973" b="1"/>
            </a:lvl5pPr>
            <a:lvl6pPr marL="5676587" indent="0">
              <a:buNone/>
              <a:defRPr sz="3973" b="1"/>
            </a:lvl6pPr>
            <a:lvl7pPr marL="6811904" indent="0">
              <a:buNone/>
              <a:defRPr sz="3973" b="1"/>
            </a:lvl7pPr>
            <a:lvl8pPr marL="7947222" indent="0">
              <a:buNone/>
              <a:defRPr sz="3973" b="1"/>
            </a:lvl8pPr>
            <a:lvl9pPr marL="9082539" indent="0">
              <a:buNone/>
              <a:defRPr sz="397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26829" y="15635268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8" y="2853586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70911" y="6162956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368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7" indent="0">
              <a:buNone/>
              <a:defRPr sz="3476"/>
            </a:lvl2pPr>
            <a:lvl3pPr marL="2270635" indent="0">
              <a:buNone/>
              <a:defRPr sz="2980"/>
            </a:lvl3pPr>
            <a:lvl4pPr marL="3405952" indent="0">
              <a:buNone/>
              <a:defRPr sz="2483"/>
            </a:lvl4pPr>
            <a:lvl5pPr marL="4541270" indent="0">
              <a:buNone/>
              <a:defRPr sz="2483"/>
            </a:lvl5pPr>
            <a:lvl6pPr marL="5676587" indent="0">
              <a:buNone/>
              <a:defRPr sz="2483"/>
            </a:lvl6pPr>
            <a:lvl7pPr marL="6811904" indent="0">
              <a:buNone/>
              <a:defRPr sz="2483"/>
            </a:lvl7pPr>
            <a:lvl8pPr marL="7947222" indent="0">
              <a:buNone/>
              <a:defRPr sz="2483"/>
            </a:lvl8pPr>
            <a:lvl9pPr marL="9082539" indent="0">
              <a:buNone/>
              <a:defRPr sz="248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4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8" y="2853586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70911" y="6162956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7" indent="0">
              <a:buNone/>
              <a:defRPr sz="6953"/>
            </a:lvl2pPr>
            <a:lvl3pPr marL="2270635" indent="0">
              <a:buNone/>
              <a:defRPr sz="5960"/>
            </a:lvl3pPr>
            <a:lvl4pPr marL="3405952" indent="0">
              <a:buNone/>
              <a:defRPr sz="4966"/>
            </a:lvl4pPr>
            <a:lvl5pPr marL="4541270" indent="0">
              <a:buNone/>
              <a:defRPr sz="4966"/>
            </a:lvl5pPr>
            <a:lvl6pPr marL="5676587" indent="0">
              <a:buNone/>
              <a:defRPr sz="4966"/>
            </a:lvl6pPr>
            <a:lvl7pPr marL="6811904" indent="0">
              <a:buNone/>
              <a:defRPr sz="4966"/>
            </a:lvl7pPr>
            <a:lvl8pPr marL="7947222" indent="0">
              <a:buNone/>
              <a:defRPr sz="4966"/>
            </a:lvl8pPr>
            <a:lvl9pPr marL="9082539" indent="0">
              <a:buNone/>
              <a:defRPr sz="496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368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7" indent="0">
              <a:buNone/>
              <a:defRPr sz="3476"/>
            </a:lvl2pPr>
            <a:lvl3pPr marL="2270635" indent="0">
              <a:buNone/>
              <a:defRPr sz="2980"/>
            </a:lvl3pPr>
            <a:lvl4pPr marL="3405952" indent="0">
              <a:buNone/>
              <a:defRPr sz="2483"/>
            </a:lvl4pPr>
            <a:lvl5pPr marL="4541270" indent="0">
              <a:buNone/>
              <a:defRPr sz="2483"/>
            </a:lvl5pPr>
            <a:lvl6pPr marL="5676587" indent="0">
              <a:buNone/>
              <a:defRPr sz="2483"/>
            </a:lvl6pPr>
            <a:lvl7pPr marL="6811904" indent="0">
              <a:buNone/>
              <a:defRPr sz="2483"/>
            </a:lvl7pPr>
            <a:lvl8pPr marL="7947222" indent="0">
              <a:buNone/>
              <a:defRPr sz="2483"/>
            </a:lvl8pPr>
            <a:lvl9pPr marL="9082539" indent="0">
              <a:buNone/>
              <a:defRPr sz="248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81423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1423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81423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5869-33BF-4361-91D9-A09959B27E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028667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2DBC-1AC2-40F5-9605-65643DDF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2270635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59" indent="-567659" algn="l" defTabSz="2270635" rtl="0" eaLnBrk="1" latinLnBrk="1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7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4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1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29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46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63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81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198" indent="-567659" algn="l" defTabSz="2270635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7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5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2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0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87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04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22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39" algn="l" defTabSz="2270635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1039" y="584218"/>
            <a:ext cx="28641519" cy="5852160"/>
          </a:xfrm>
          <a:prstGeom prst="rect">
            <a:avLst/>
          </a:prstGeom>
          <a:gradFill flip="none" rotWithShape="1">
            <a:gsLst>
              <a:gs pos="0">
                <a:srgbClr val="C0C0C0">
                  <a:tint val="66000"/>
                  <a:satMod val="160000"/>
                </a:srgbClr>
              </a:gs>
              <a:gs pos="50000">
                <a:srgbClr val="C0C0C0">
                  <a:tint val="44500"/>
                  <a:satMod val="160000"/>
                </a:srgbClr>
              </a:gs>
              <a:gs pos="100000">
                <a:srgbClr val="C0C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9329" y="-605790"/>
            <a:ext cx="23111057" cy="417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8800" b="1" dirty="0">
                <a:solidFill>
                  <a:srgbClr val="FF3300"/>
                </a:solidFill>
              </a:rPr>
              <a:t>다중언어 환경에 대한 </a:t>
            </a:r>
            <a:r>
              <a:rPr lang="en-US" altLang="ko-KR" sz="8800" b="1" dirty="0">
                <a:solidFill>
                  <a:srgbClr val="FF3300"/>
                </a:solidFill>
              </a:rPr>
              <a:t/>
            </a:r>
            <a:br>
              <a:rPr lang="en-US" altLang="ko-KR" sz="8800" b="1" dirty="0">
                <a:solidFill>
                  <a:srgbClr val="FF3300"/>
                </a:solidFill>
              </a:rPr>
            </a:br>
            <a:r>
              <a:rPr lang="ko-KR" altLang="en-US" sz="8800" b="1" dirty="0">
                <a:solidFill>
                  <a:srgbClr val="FF3300"/>
                </a:solidFill>
              </a:rPr>
              <a:t>메모리 누수 탐지 및 수정의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5124" y="3908516"/>
            <a:ext cx="24299466" cy="292191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3300"/>
                </a:solidFill>
              </a:rPr>
              <a:t>안수민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r>
              <a:rPr lang="ko-KR" altLang="en-US" dirty="0" smtClean="0">
                <a:solidFill>
                  <a:srgbClr val="FF3300"/>
                </a:solidFill>
              </a:rPr>
              <a:t>광주과학기술원 프로그래밍 시스템 연구실</a:t>
            </a:r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369" y="982435"/>
            <a:ext cx="4257449" cy="50557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1039" y="7160710"/>
            <a:ext cx="13594081" cy="115480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I. </a:t>
            </a:r>
            <a:r>
              <a:rPr lang="ko-KR" altLang="en-US" dirty="0" smtClean="0">
                <a:solidFill>
                  <a:schemeClr val="bg1"/>
                </a:solidFill>
              </a:rPr>
              <a:t>계획 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88640" y="7158991"/>
            <a:ext cx="13553918" cy="115480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I. 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39" y="8962713"/>
            <a:ext cx="13594081" cy="7478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 본 연구에서는 다중언어 프로그램의 메모리 누수를 자동으로 탐지하고 수정하는 시스템을 개발 하고자 한다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시스템은 총 </a:t>
            </a:r>
            <a:r>
              <a:rPr lang="en-US" altLang="ko-KR" sz="4800" dirty="0" smtClean="0"/>
              <a:t>3</a:t>
            </a:r>
            <a:r>
              <a:rPr lang="ko-KR" altLang="en-US" sz="4800" dirty="0" smtClean="0"/>
              <a:t>단계로 구성할 계획이다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먼저 동적 메모리를 할당하는 명령어들을 집중적으로 추적하여 메모리 누수를 일으키는 명령어를 찾는다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그리고 이들 명령어를 다른 명령어로 교체하거나 할당된 메모리를 더 이상 사용하지 않을 때 해제 명령어를 추가한다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마지막으로 프로그램을 다시 시뮬레이션 하여 메모리 누수가 일어나지 않는지 검증한다</a:t>
            </a:r>
            <a:r>
              <a:rPr lang="en-US" altLang="ko-KR" sz="4800" dirty="0" smtClean="0"/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038" y="17315477"/>
            <a:ext cx="13594081" cy="115480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II. </a:t>
            </a:r>
            <a:r>
              <a:rPr lang="ko-KR" altLang="en-US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" y="19194612"/>
            <a:ext cx="13594080" cy="89562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/>
              <a:t>다중언어 프로그래밍 환경에서 나타나는 오류들은 분석하기 까다로운데</a:t>
            </a:r>
            <a:r>
              <a:rPr lang="en-US" altLang="ko-KR" sz="4800" dirty="0"/>
              <a:t>, </a:t>
            </a:r>
            <a:r>
              <a:rPr lang="ko-KR" altLang="en-US" sz="4800" dirty="0"/>
              <a:t>이들은 주로 외부 함수 인터페이스</a:t>
            </a:r>
            <a:r>
              <a:rPr lang="en-US" altLang="ko-KR" sz="4800" dirty="0"/>
              <a:t>(Foreign Function Interface)</a:t>
            </a:r>
            <a:r>
              <a:rPr lang="ko-KR" altLang="en-US" sz="4800" dirty="0"/>
              <a:t>에서 기인하기 때문이다</a:t>
            </a:r>
            <a:r>
              <a:rPr lang="en-US" altLang="ko-KR" sz="4800" dirty="0"/>
              <a:t>.</a:t>
            </a:r>
            <a:r>
              <a:rPr lang="ko-KR" altLang="en-US" sz="4800" dirty="0"/>
              <a:t> 이러한 오류들 가운데</a:t>
            </a:r>
            <a:r>
              <a:rPr lang="en-US" altLang="ko-KR" sz="4800" dirty="0"/>
              <a:t> </a:t>
            </a:r>
            <a:r>
              <a:rPr lang="ko-KR" altLang="en-US" sz="4800" dirty="0"/>
              <a:t>메모리 누수 오류가 특히 악명이 </a:t>
            </a:r>
            <a:r>
              <a:rPr lang="ko-KR" altLang="en-US" sz="4800" dirty="0" smtClean="0"/>
              <a:t>높다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서서히 누적되어 프로그램의 성능을 낮추며 심한 경우 동작불능으로 만드는 반면</a:t>
            </a:r>
            <a:r>
              <a:rPr lang="en-US" altLang="ko-KR" sz="4800" dirty="0"/>
              <a:t>,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수정을 위해 원인을 추적하기는 쉽지 않다</a:t>
            </a:r>
            <a:r>
              <a:rPr lang="en-US" altLang="ko-KR" sz="4800" dirty="0" smtClean="0"/>
              <a:t>.</a:t>
            </a:r>
            <a:r>
              <a:rPr lang="ko-KR" altLang="en-US" sz="4800" dirty="0" smtClean="0"/>
              <a:t> </a:t>
            </a:r>
            <a:endParaRPr lang="en-US" altLang="ko-KR" sz="4800" dirty="0" smtClean="0"/>
          </a:p>
          <a:p>
            <a:r>
              <a:rPr lang="en-US" altLang="ko-KR" sz="4800" dirty="0" smtClean="0"/>
              <a:t> </a:t>
            </a:r>
            <a:r>
              <a:rPr lang="ko-KR" altLang="en-US" sz="4800" dirty="0" smtClean="0"/>
              <a:t>현존하는 자동 메모리 누수 탐지 감지기로는 </a:t>
            </a:r>
            <a:r>
              <a:rPr lang="en-US" altLang="ko-KR" sz="4800" dirty="0" smtClean="0"/>
              <a:t>SNIPER</a:t>
            </a:r>
            <a:r>
              <a:rPr lang="ko-KR" altLang="en-US" sz="4800" dirty="0" smtClean="0"/>
              <a:t>가 있다</a:t>
            </a:r>
            <a:r>
              <a:rPr lang="en-US" altLang="ko-KR" sz="4800" smtClean="0"/>
              <a:t>.</a:t>
            </a:r>
            <a:endParaRPr lang="en-US" altLang="ko-KR" sz="4800" dirty="0"/>
          </a:p>
          <a:p>
            <a:r>
              <a:rPr lang="en-US" altLang="ko-KR" sz="4800" dirty="0" smtClean="0"/>
              <a:t> </a:t>
            </a:r>
            <a:r>
              <a:rPr lang="ko-KR" altLang="en-US" sz="4800" dirty="0" smtClean="0"/>
              <a:t>본 </a:t>
            </a:r>
            <a:r>
              <a:rPr lang="ko-KR" altLang="en-US" sz="4800" dirty="0"/>
              <a:t>연구에서는 메모리 누수를 자동으로 탐지하고 수정하는 시스템을 개발 하고자 한다</a:t>
            </a:r>
            <a:r>
              <a:rPr lang="en-US" altLang="ko-KR" sz="4800" dirty="0"/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159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다중언어 환경에 대한  메모리 누수 탐지 및 수정의 자동화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Playing Agricola</dc:title>
  <dc:creator>수민수민</dc:creator>
  <cp:lastModifiedBy>수민수민</cp:lastModifiedBy>
  <cp:revision>41</cp:revision>
  <dcterms:created xsi:type="dcterms:W3CDTF">2016-06-05T05:58:33Z</dcterms:created>
  <dcterms:modified xsi:type="dcterms:W3CDTF">2016-07-26T05:09:06Z</dcterms:modified>
</cp:coreProperties>
</file>