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3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97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outlineViewPr>
    <p:cViewPr>
      <p:scale>
        <a:sx n="33" d="100"/>
        <a:sy n="33" d="100"/>
      </p:scale>
      <p:origin x="0" y="-4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4B9C0F-91A3-E447-8E5D-47855936D58A}" type="datetimeFigureOut">
              <a:rPr lang="en-US" smtClean="0"/>
              <a:t>8/4/20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89D85-D957-E84A-A9D2-6D8F31614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17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89D85-D957-E84A-A9D2-6D8F316149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0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89D85-D957-E84A-A9D2-6D8F316149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7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89D85-D957-E84A-A9D2-6D8F316149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40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89D85-D957-E84A-A9D2-6D8F316149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13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89D85-D957-E84A-A9D2-6D8F316149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29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89D85-D957-E84A-A9D2-6D8F316149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78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89D85-D957-E84A-A9D2-6D8F316149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3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89D85-D957-E84A-A9D2-6D8F316149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89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89D85-D957-E84A-A9D2-6D8F316149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73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89D85-D957-E84A-A9D2-6D8F316149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64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E752E-A30E-9F46-998F-8E9081E18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DE285-E904-554A-AAAF-B7167F3FB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0DA01-FADB-1743-81FF-8406F5E4C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8/4/20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F394D-FEB6-994F-B807-E79C66B2D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F5929-5D55-EA4F-9B8D-86506B194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258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2919E-3403-814D-B923-DF46A84D8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91558C-F4DF-C242-8406-DDB3C3AC7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FEA31-16F6-5C47-A813-3836086D7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8/4/20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9229D-EE4A-5648-95CF-66EDF4583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92330-9C0B-674C-83C5-6C42EC19D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62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97C7D1-819E-614F-8977-4911E5AB38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9D4FA6-99C3-A14B-BB7B-A27ABEA99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2ECEB-8DED-AE4C-BB09-4A0BCA995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8/4/20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2BFC2-315A-E04C-A857-55C183C08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32C27-6CD1-0349-B7A6-9DAFD683A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52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B0E7E-1944-DF47-847D-0D4875F88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63FD-B9E5-F145-BF1C-CE1A842B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B6BD3-FA7C-EF41-9CFA-6DA881389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8/4/20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F8401-7EF5-B047-B988-CC98BE7EE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41118-EA81-DA41-A080-6750CB889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54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339B-4D83-124E-89E6-13A4246C5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2E407-63A5-C347-952C-18E6A668C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92807-524D-BF4B-BAB0-B537C75BE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8/4/20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4FEF2-EC9B-E242-988A-F08925B5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2B0E3-E34A-8744-A3D6-C8F005929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198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C2DCD-3EA9-BD49-A0DF-FBF05D8F1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9C31F-40DB-2547-B7E6-BD3142F617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D977EC-55C8-4344-824B-9DD241B8D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7A35D-0D8E-EB40-96B5-5B549CEA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8/4/20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87495-89E5-5E45-A34D-31CCC1715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026F5-05CE-7742-B63E-2806A62DD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682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CC2B-0670-3946-894F-5460EAA38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485A3-DC4C-CB44-BEDA-FE339599E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A1536-9D91-124B-A0B2-CCA823831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E8F394-1CA9-794C-809B-379DD5010C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EE89A0-9D80-F54E-8D4F-76DA8AD722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6AAED8-854A-FE45-8D9C-2F3B941DD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8/4/20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35FB65-35F6-FF41-A8CD-65D2DA711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5AAD0A-53B7-5B42-93C4-C350A59D8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331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466F6-B23D-9940-8865-C200FCCBC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78D5C0-E4D8-ED4F-AD82-F9D7F7C5B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8/4/20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1D54B4-0690-524E-92C3-5C396D5EA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B65A23-F819-A043-9959-313F9FC9C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616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136C45-AEF4-D146-82F4-AADD268E4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8/4/20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C093A2-7129-3847-BA2C-3F85F1EE6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AB1D3-B2BF-3547-B192-F3DBC0F2D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60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2A619-85E2-BB44-923D-2DEA13555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0623F-3FD8-FC47-B52F-A24B509C9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E7A717-5FE5-994E-B939-8B8239403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23E8B-71B7-2942-BCC8-A15F401A0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8/4/20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5D553-1E3F-6D43-9656-06CEB7BB6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6A887-753C-6F46-A3AB-CA7C1C352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929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ECC7C-170B-B54A-BA3D-6C0CAD14E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A6CE67-BF60-D141-9675-FC97D2541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ADED8E-E3AC-A647-8CEC-E7AEC6664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CCEE8-550C-4040-98D2-A1D0DA6A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8/4/20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1C429-EF89-324A-AE30-381EE9841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9EDED-7E11-2044-80D2-AA6E6D405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2617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9EF8B8-C868-FC40-9502-AF7AD9EF9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78F25-7EFC-8E42-A0E5-C9641E140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38323-1BF6-2849-BD1D-66834D2E8A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8/4/20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36374-14BF-2D4F-B813-328939F5F9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B3032-A6C8-A845-A042-D7ECB04AFD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039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attle.gov/Documents/Departments/OPCD/Demographics/AboutSeattle/Census%202010%20Community%20Reporting%20Areas%20Subject%20Report.xls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.seattle.gov/Public-Safety/SPD-Crime-Data-2008-Present/tazs-3rd5" TargetMode="External"/><Relationship Id="rId4" Type="http://schemas.openxmlformats.org/officeDocument/2006/relationships/hyperlink" Target="https://www.irs.gov/pub/irs-soi/17zp48wa.xlsx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2F8955-6245-B74A-8A15-AA1E76B81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</a:rPr>
              <a:t>NEW BUSINESS LOCATION SELECTION IN SEATTLE</a:t>
            </a:r>
          </a:p>
        </p:txBody>
      </p:sp>
      <p:sp>
        <p:nvSpPr>
          <p:cNvPr id="20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89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DD8EF8-E52E-BA45-ACC8-0D8353B6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358" y="838864"/>
            <a:ext cx="9883283" cy="686712"/>
          </a:xfrm>
        </p:spPr>
        <p:txBody>
          <a:bodyPr>
            <a:normAutofit/>
          </a:bodyPr>
          <a:lstStyle/>
          <a:p>
            <a:r>
              <a:rPr lang="en-US" sz="3600" dirty="0"/>
              <a:t>Conclusion and future directions</a:t>
            </a:r>
          </a:p>
        </p:txBody>
      </p:sp>
      <p:sp>
        <p:nvSpPr>
          <p:cNvPr id="23" name="Freeform: Shape 9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119BE-CE9C-8E41-9040-F149121AD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26" y="1681301"/>
            <a:ext cx="9883283" cy="4129255"/>
          </a:xfrm>
        </p:spPr>
        <p:txBody>
          <a:bodyPr anchor="ctr">
            <a:normAutofit fontScale="85000" lnSpcReduction="10000"/>
          </a:bodyPr>
          <a:lstStyle/>
          <a:p>
            <a:r>
              <a:rPr lang="en-US" sz="2000" dirty="0"/>
              <a:t>After evaluating the median age, annual income (AGI), crime rate, and current market saturation of each Seattle neighborhoods, the general recommendation for a new bakery will be in Ballard, Queen Anne, </a:t>
            </a:r>
            <a:r>
              <a:rPr lang="en-US" sz="2000" dirty="0" err="1"/>
              <a:t>Alki</a:t>
            </a:r>
            <a:r>
              <a:rPr lang="en-US" sz="2000" dirty="0"/>
              <a:t>, Green Lake and Delridge.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This is just a general overview of the Seattle market. To improve the accuracy of the analysis and further narrow down the location selection, the following can be considered:</a:t>
            </a:r>
          </a:p>
          <a:p>
            <a:pPr marL="0" indent="0">
              <a:buNone/>
            </a:pPr>
            <a:endParaRPr lang="en-US" sz="2000" dirty="0"/>
          </a:p>
          <a:p>
            <a:pPr lvl="1">
              <a:lnSpc>
                <a:spcPct val="160000"/>
              </a:lnSpc>
            </a:pPr>
            <a:r>
              <a:rPr lang="en-US" sz="1800" dirty="0"/>
              <a:t>Population size of each neighborhood and look at crime rate per capita and number of bakery per capita</a:t>
            </a:r>
          </a:p>
          <a:p>
            <a:pPr lvl="1">
              <a:lnSpc>
                <a:spcPct val="160000"/>
              </a:lnSpc>
            </a:pPr>
            <a:r>
              <a:rPr lang="en-US" sz="1800" dirty="0"/>
              <a:t>Average/median rental cost of each neighborhood</a:t>
            </a:r>
          </a:p>
          <a:p>
            <a:pPr lvl="1">
              <a:lnSpc>
                <a:spcPct val="160000"/>
              </a:lnSpc>
            </a:pPr>
            <a:r>
              <a:rPr lang="en-US" sz="1800" dirty="0"/>
              <a:t>Zoning and permit requirement of each neighborhood</a:t>
            </a:r>
          </a:p>
          <a:p>
            <a:pPr lvl="1">
              <a:lnSpc>
                <a:spcPct val="160000"/>
              </a:lnSpc>
            </a:pPr>
            <a:r>
              <a:rPr lang="en-US" sz="1800" dirty="0"/>
              <a:t>Update the median age and AGI analysis using latest census and IRS data</a:t>
            </a:r>
          </a:p>
          <a:p>
            <a:pPr lvl="1">
              <a:lnSpc>
                <a:spcPct val="160000"/>
              </a:lnSpc>
            </a:pPr>
            <a:r>
              <a:rPr lang="en-US" sz="1800" dirty="0"/>
              <a:t>Improve the data availability of current market saturation by using different API such as Yelp</a:t>
            </a:r>
          </a:p>
          <a:p>
            <a:pPr lvl="1"/>
            <a:endParaRPr lang="en-US" sz="1600" dirty="0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15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03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6E8DA2-A94F-4048-8394-38D29DFD4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BIG MARKET, HARD TO DECIDE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1194B-7C86-5745-9E44-65FCF08E3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Seattle has been one of the fastest growing large American cities for nearly a decade</a:t>
            </a:r>
          </a:p>
          <a:p>
            <a:r>
              <a:rPr lang="en-US" sz="2000" dirty="0"/>
              <a:t>Big city – 15</a:t>
            </a:r>
            <a:r>
              <a:rPr lang="en-US" sz="2000" baseline="30000" dirty="0"/>
              <a:t>th</a:t>
            </a:r>
            <a:r>
              <a:rPr lang="en-US" sz="2000" dirty="0"/>
              <a:t> largest city in the United States</a:t>
            </a:r>
          </a:p>
          <a:p>
            <a:r>
              <a:rPr lang="en-US" sz="2000" dirty="0"/>
              <a:t>Diverse market – over 30 neighborhoods</a:t>
            </a:r>
          </a:p>
          <a:p>
            <a:r>
              <a:rPr lang="en-US" sz="2000" dirty="0"/>
              <a:t>Hard to decide where to start a new business in Seattle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69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807EC2-6FAC-E546-8027-1CEC24CF9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US" sz="3600" dirty="0"/>
              <a:t>PROBLEM SOLVING APPROACH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C5C36-9994-A94F-808D-D149DCB42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This analysis goes through the data of each Seattle neighborhood from the following aspects. A bakery is used for market defining and data acquisition purposes.</a:t>
            </a:r>
          </a:p>
          <a:p>
            <a:endParaRPr lang="en-US" sz="2000" dirty="0"/>
          </a:p>
          <a:p>
            <a:r>
              <a:rPr lang="en-US" sz="2000" dirty="0"/>
              <a:t>median age</a:t>
            </a:r>
          </a:p>
          <a:p>
            <a:r>
              <a:rPr lang="en-US" sz="2000" dirty="0"/>
              <a:t>household income</a:t>
            </a:r>
          </a:p>
          <a:p>
            <a:r>
              <a:rPr lang="en-US" sz="2000" dirty="0"/>
              <a:t>crime rate</a:t>
            </a:r>
          </a:p>
          <a:p>
            <a:r>
              <a:rPr lang="en-US" sz="2000" dirty="0"/>
              <a:t>current market saturation</a:t>
            </a:r>
          </a:p>
          <a:p>
            <a:endParaRPr lang="en-US" sz="2000" dirty="0"/>
          </a:p>
        </p:txBody>
      </p:sp>
      <p:sp>
        <p:nvSpPr>
          <p:cNvPr id="13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23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DD8EF8-E52E-BA45-ACC8-0D8353B6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804064" cy="5571065"/>
          </a:xfrm>
        </p:spPr>
        <p:txBody>
          <a:bodyPr>
            <a:normAutofit/>
          </a:bodyPr>
          <a:lstStyle/>
          <a:p>
            <a:r>
              <a:rPr lang="en-US" sz="3600" dirty="0"/>
              <a:t>DATA ACQUISITION AND CLEANING</a:t>
            </a:r>
          </a:p>
        </p:txBody>
      </p:sp>
      <p:sp>
        <p:nvSpPr>
          <p:cNvPr id="23" name="Freeform: Shape 9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119BE-CE9C-8E41-9040-F149121AD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998" y="643467"/>
            <a:ext cx="5457533" cy="557106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Median age by Seattle neighborhoods (2010 U.S. Census) – </a:t>
            </a:r>
            <a:r>
              <a:rPr lang="en-US" sz="2000" dirty="0">
                <a:hlinkClick r:id="rId3"/>
              </a:rPr>
              <a:t>link</a:t>
            </a:r>
            <a:endParaRPr lang="en-US" sz="2000" dirty="0"/>
          </a:p>
          <a:p>
            <a:r>
              <a:rPr lang="en-US" sz="2000" dirty="0"/>
              <a:t>Individual Income Tax Statistics by Washington zip code (2017 IRS data) - </a:t>
            </a:r>
            <a:r>
              <a:rPr lang="en-US" sz="2000" dirty="0">
                <a:hlinkClick r:id="rId4"/>
              </a:rPr>
              <a:t>link</a:t>
            </a:r>
            <a:endParaRPr lang="en-US" sz="2000" dirty="0"/>
          </a:p>
          <a:p>
            <a:r>
              <a:rPr lang="en-US" sz="2000" dirty="0"/>
              <a:t>United States zip codes </a:t>
            </a:r>
          </a:p>
          <a:p>
            <a:r>
              <a:rPr lang="en-US" sz="2000" dirty="0"/>
              <a:t>Seattle Police Department crime data (2018-present) - </a:t>
            </a:r>
            <a:r>
              <a:rPr lang="en-US" sz="2000" dirty="0">
                <a:hlinkClick r:id="rId5"/>
              </a:rPr>
              <a:t>link</a:t>
            </a:r>
            <a:endParaRPr lang="en-US" sz="2000" dirty="0"/>
          </a:p>
          <a:p>
            <a:r>
              <a:rPr lang="en-US" sz="2000" dirty="0"/>
              <a:t>Foursquare location data that shows bakeries within Seattle city limit</a:t>
            </a:r>
          </a:p>
          <a:p>
            <a:endParaRPr lang="en-US" sz="2000" dirty="0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15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67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141533-7AD5-8845-BE6F-35A100D4F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Median Age by Neighborhood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647E2F-404D-0E4F-9885-2CD59468C931}"/>
              </a:ext>
            </a:extLst>
          </p:cNvPr>
          <p:cNvSpPr txBox="1"/>
          <p:nvPr/>
        </p:nvSpPr>
        <p:spPr>
          <a:xfrm>
            <a:off x="8221306" y="1547128"/>
            <a:ext cx="2579418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Bakery target market: young individuals and families (35 years old and under)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data is from 2010 U.S. Census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neighborhoods with median age under 36 is shown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Content Placeholder 1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1B0C979-E2C2-9E4B-BC3E-D2D42F30C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8998" y="1547128"/>
            <a:ext cx="7114064" cy="4601497"/>
          </a:xfrm>
        </p:spPr>
      </p:pic>
    </p:spTree>
    <p:extLst>
      <p:ext uri="{BB962C8B-B14F-4D97-AF65-F5344CB8AC3E}">
        <p14:creationId xmlns:p14="http://schemas.microsoft.com/office/powerpoint/2010/main" val="2679526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141533-7AD5-8845-BE6F-35A100D4F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Adjusted Gross Income (AGI) by Seattle Zip Code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176CFF-29A7-804A-AAD6-8B7D3684BA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7348" y="1202379"/>
            <a:ext cx="6955333" cy="520957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DE94180-AC41-F347-BCA0-FD9CEB84F9ED}"/>
              </a:ext>
            </a:extLst>
          </p:cNvPr>
          <p:cNvSpPr txBox="1"/>
          <p:nvPr/>
        </p:nvSpPr>
        <p:spPr>
          <a:xfrm>
            <a:off x="7424855" y="1457471"/>
            <a:ext cx="317809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Bakery Target Market: individuals or families with medium to high income level ($50,000 &lt; AGI &lt; $100,000)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is based on Federal income tax returns filed in 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blue bars represent the percentage of individuals/families with annual income between $50,000 and $100,000 in each Seattle zip code (top 14 is showing here)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426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141533-7AD5-8845-BE6F-35A100D4F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Adjusted Gross Income (AGI) by Seattle Zip Code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E94180-AC41-F347-BCA0-FD9CEB84F9ED}"/>
              </a:ext>
            </a:extLst>
          </p:cNvPr>
          <p:cNvSpPr txBox="1"/>
          <p:nvPr/>
        </p:nvSpPr>
        <p:spPr>
          <a:xfrm>
            <a:off x="609503" y="1420836"/>
            <a:ext cx="236571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neighborhoods with the highest percentage of annual income between $50,000 and $100,000: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East Lake (98102)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Adams/Ballard (98107)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Queen Anne (98119)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West Lake (98109)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Woodland Park/Green Lake (98103)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Riverview/South Delridge (98106)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Alki</a:t>
            </a:r>
            <a:r>
              <a:rPr lang="en-US" sz="1600" dirty="0"/>
              <a:t> (98116)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High Point/Delridge (98126)</a:t>
            </a:r>
          </a:p>
        </p:txBody>
      </p:sp>
      <p:pic>
        <p:nvPicPr>
          <p:cNvPr id="7" name="Content Placeholder 6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B9D23EC0-77DE-3A41-8F4C-59A1DEEC94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17319" y="1420836"/>
            <a:ext cx="7772242" cy="4672785"/>
          </a:xfrm>
        </p:spPr>
      </p:pic>
    </p:spTree>
    <p:extLst>
      <p:ext uri="{BB962C8B-B14F-4D97-AF65-F5344CB8AC3E}">
        <p14:creationId xmlns:p14="http://schemas.microsoft.com/office/powerpoint/2010/main" val="1570214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DD8EF8-E52E-BA45-ACC8-0D8353B6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424" y="623008"/>
            <a:ext cx="4804064" cy="904709"/>
          </a:xfrm>
        </p:spPr>
        <p:txBody>
          <a:bodyPr>
            <a:normAutofit/>
          </a:bodyPr>
          <a:lstStyle/>
          <a:p>
            <a:r>
              <a:rPr lang="en-US" sz="3600" dirty="0"/>
              <a:t>Crime Data</a:t>
            </a:r>
          </a:p>
        </p:txBody>
      </p:sp>
      <p:sp>
        <p:nvSpPr>
          <p:cNvPr id="23" name="Freeform: Shape 9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119BE-CE9C-8E41-9040-F149121AD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52" y="1527716"/>
            <a:ext cx="2743199" cy="4686815"/>
          </a:xfrm>
        </p:spPr>
        <p:txBody>
          <a:bodyPr anchor="ctr">
            <a:normAutofit lnSpcReduction="10000"/>
          </a:bodyPr>
          <a:lstStyle/>
          <a:p>
            <a:r>
              <a:rPr lang="en-US" sz="1800" dirty="0"/>
              <a:t>The bakery wants to provide a safe environment for its customers</a:t>
            </a:r>
          </a:p>
          <a:p>
            <a:r>
              <a:rPr lang="en-US" sz="1800" dirty="0"/>
              <a:t>The safeness of each neighborhood is measured using Seattle PD crime rate data from 2018 – present</a:t>
            </a:r>
          </a:p>
          <a:p>
            <a:r>
              <a:rPr lang="en-US" sz="1800" dirty="0"/>
              <a:t>The safer neighborhoods include:</a:t>
            </a:r>
          </a:p>
          <a:p>
            <a:pPr lvl="1"/>
            <a:r>
              <a:rPr lang="en-US" sz="1600" dirty="0"/>
              <a:t>Eastlake </a:t>
            </a:r>
          </a:p>
          <a:p>
            <a:pPr lvl="1"/>
            <a:r>
              <a:rPr lang="en-US" sz="1600" dirty="0"/>
              <a:t>Madison Park</a:t>
            </a:r>
          </a:p>
          <a:p>
            <a:pPr lvl="1"/>
            <a:r>
              <a:rPr lang="en-US" sz="1600" dirty="0"/>
              <a:t>South and North Delridge</a:t>
            </a:r>
          </a:p>
          <a:p>
            <a:pPr lvl="1"/>
            <a:r>
              <a:rPr lang="en-US" sz="1600" dirty="0"/>
              <a:t>South Beacon Hill</a:t>
            </a:r>
          </a:p>
          <a:p>
            <a:pPr lvl="1"/>
            <a:r>
              <a:rPr lang="en-US" sz="1600" dirty="0" err="1"/>
              <a:t>Alki</a:t>
            </a:r>
            <a:endParaRPr lang="en-US" sz="1600" dirty="0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15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B29FB2BE-E035-5542-887D-230526C15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557" y="1182221"/>
            <a:ext cx="8321358" cy="501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091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DD8EF8-E52E-BA45-ACC8-0D8353B6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424" y="623008"/>
            <a:ext cx="4804064" cy="904709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Current Market Saturation</a:t>
            </a:r>
          </a:p>
        </p:txBody>
      </p:sp>
      <p:sp>
        <p:nvSpPr>
          <p:cNvPr id="23" name="Freeform: Shape 9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119BE-CE9C-8E41-9040-F149121AD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52" y="1527716"/>
            <a:ext cx="2743199" cy="4686815"/>
          </a:xfrm>
        </p:spPr>
        <p:txBody>
          <a:bodyPr anchor="ctr">
            <a:normAutofit/>
          </a:bodyPr>
          <a:lstStyle/>
          <a:p>
            <a:r>
              <a:rPr lang="en-US" sz="1800" dirty="0"/>
              <a:t>Foursquare REST API</a:t>
            </a:r>
          </a:p>
          <a:p>
            <a:r>
              <a:rPr lang="en-US" sz="1800" dirty="0"/>
              <a:t>Venues in bakery category within Seattle city limit</a:t>
            </a:r>
          </a:p>
          <a:p>
            <a:r>
              <a:rPr lang="en-US" sz="1800" dirty="0"/>
              <a:t>Neighborhoods with few or no bakery based on Foursquare data:</a:t>
            </a:r>
          </a:p>
          <a:p>
            <a:pPr lvl="1"/>
            <a:r>
              <a:rPr lang="en-US" sz="1600" dirty="0"/>
              <a:t>Ballard </a:t>
            </a:r>
          </a:p>
          <a:p>
            <a:pPr lvl="1"/>
            <a:r>
              <a:rPr lang="en-US" sz="1600" dirty="0"/>
              <a:t>Magnolia</a:t>
            </a:r>
          </a:p>
          <a:p>
            <a:pPr lvl="1"/>
            <a:r>
              <a:rPr lang="en-US" sz="1600" dirty="0"/>
              <a:t>Queen Anne</a:t>
            </a:r>
          </a:p>
          <a:p>
            <a:pPr lvl="1"/>
            <a:r>
              <a:rPr lang="en-US" sz="1600" dirty="0"/>
              <a:t>University District</a:t>
            </a:r>
          </a:p>
          <a:p>
            <a:pPr lvl="1"/>
            <a:r>
              <a:rPr lang="en-US" sz="1600" dirty="0"/>
              <a:t>Delridge</a:t>
            </a:r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15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A189EF26-00E1-484C-B8BE-4A04FAEFD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1222" y="1548178"/>
            <a:ext cx="7782426" cy="468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12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3088</TotalTime>
  <Words>566</Words>
  <Application>Microsoft Macintosh PowerPoint</Application>
  <PresentationFormat>Widescreen</PresentationFormat>
  <Paragraphs>80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NEW BUSINESS LOCATION SELECTION IN SEATTLE</vt:lpstr>
      <vt:lpstr>BIG MARKET, HARD TO DECIDE</vt:lpstr>
      <vt:lpstr>PROBLEM SOLVING APPROACH</vt:lpstr>
      <vt:lpstr>DATA ACQUISITION AND CLEANING</vt:lpstr>
      <vt:lpstr>Median Age by Neighborhood</vt:lpstr>
      <vt:lpstr>Adjusted Gross Income (AGI) by Seattle Zip Code</vt:lpstr>
      <vt:lpstr>Adjusted Gross Income (AGI) by Seattle Zip Code</vt:lpstr>
      <vt:lpstr>Crime Data</vt:lpstr>
      <vt:lpstr>Current Market Saturation</vt:lpstr>
      <vt:lpstr>Conclusion and future directions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BUSINESS LOCATION SELECTION IN SEATTLE</dc:title>
  <dc:creator>Flemming Wahl</dc:creator>
  <cp:lastModifiedBy>Flemming Wahl</cp:lastModifiedBy>
  <cp:revision>12</cp:revision>
  <dcterms:created xsi:type="dcterms:W3CDTF">2020-08-05T01:59:16Z</dcterms:created>
  <dcterms:modified xsi:type="dcterms:W3CDTF">2020-08-07T05:29:33Z</dcterms:modified>
</cp:coreProperties>
</file>