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7" r:id="rId1"/>
  </p:sldMasterIdLst>
  <p:notesMasterIdLst>
    <p:notesMasterId r:id="rId29"/>
  </p:notesMasterIdLst>
  <p:sldIdLst>
    <p:sldId id="256" r:id="rId2"/>
    <p:sldId id="257" r:id="rId3"/>
    <p:sldId id="316" r:id="rId4"/>
    <p:sldId id="317" r:id="rId5"/>
    <p:sldId id="318" r:id="rId6"/>
    <p:sldId id="319" r:id="rId7"/>
    <p:sldId id="315" r:id="rId8"/>
    <p:sldId id="324" r:id="rId9"/>
    <p:sldId id="320" r:id="rId10"/>
    <p:sldId id="321" r:id="rId11"/>
    <p:sldId id="322" r:id="rId12"/>
    <p:sldId id="325" r:id="rId13"/>
    <p:sldId id="323" r:id="rId14"/>
    <p:sldId id="326" r:id="rId15"/>
    <p:sldId id="327" r:id="rId16"/>
    <p:sldId id="328" r:id="rId17"/>
    <p:sldId id="330" r:id="rId18"/>
    <p:sldId id="331" r:id="rId19"/>
    <p:sldId id="332" r:id="rId20"/>
    <p:sldId id="333" r:id="rId21"/>
    <p:sldId id="334" r:id="rId22"/>
    <p:sldId id="335" r:id="rId23"/>
    <p:sldId id="336" r:id="rId24"/>
    <p:sldId id="337" r:id="rId25"/>
    <p:sldId id="329" r:id="rId26"/>
    <p:sldId id="338" r:id="rId27"/>
    <p:sldId id="339" r:id="rId2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F6AABBA-4B7C-4A82-8B06-961ABD7A0216}">
  <a:tblStyle styleId="{3F6AABBA-4B7C-4A82-8B06-961ABD7A0216}" styleName="Table_0">
    <a:wholeTbl>
      <a:tcTxStyle>
        <a:font>
          <a:latin typeface="Arial"/>
          <a:ea typeface="Arial"/>
          <a:cs typeface="Arial"/>
        </a:font>
        <a:srgbClr val="000000"/>
      </a:tcTxStyle>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27102A9-8310-4765-A935-A1911B00CA55}" styleName="淺色樣式 1 - 輔色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17292A2E-F333-43FB-9621-5CBBE7FDCDCB}" styleName="淺色樣式 2 - 輔色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淺色樣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7"/>
    <p:restoredTop sz="94648"/>
  </p:normalViewPr>
  <p:slideViewPr>
    <p:cSldViewPr showGuides="1">
      <p:cViewPr varScale="1">
        <p:scale>
          <a:sx n="162" d="100"/>
          <a:sy n="162" d="100"/>
        </p:scale>
        <p:origin x="224" y="1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400"/>
              <a:buChar char="●"/>
              <a:defRPr sz="1100"/>
            </a:lvl1pPr>
            <a:lvl2pPr lvl="1">
              <a:spcBef>
                <a:spcPts val="0"/>
              </a:spcBef>
              <a:buSzPts val="1400"/>
              <a:buChar char="○"/>
              <a:defRPr sz="1100"/>
            </a:lvl2pPr>
            <a:lvl3pPr lvl="2">
              <a:spcBef>
                <a:spcPts val="0"/>
              </a:spcBef>
              <a:buSzPts val="1400"/>
              <a:buChar char="■"/>
              <a:defRPr sz="1100"/>
            </a:lvl3pPr>
            <a:lvl4pPr lvl="3">
              <a:spcBef>
                <a:spcPts val="0"/>
              </a:spcBef>
              <a:buSzPts val="1400"/>
              <a:buChar char="●"/>
              <a:defRPr sz="1100"/>
            </a:lvl4pPr>
            <a:lvl5pPr lvl="4">
              <a:spcBef>
                <a:spcPts val="0"/>
              </a:spcBef>
              <a:buSzPts val="1400"/>
              <a:buChar char="○"/>
              <a:defRPr sz="1100"/>
            </a:lvl5pPr>
            <a:lvl6pPr lvl="5">
              <a:spcBef>
                <a:spcPts val="0"/>
              </a:spcBef>
              <a:buSzPts val="1400"/>
              <a:buChar char="■"/>
              <a:defRPr sz="1100"/>
            </a:lvl6pPr>
            <a:lvl7pPr lvl="6">
              <a:spcBef>
                <a:spcPts val="0"/>
              </a:spcBef>
              <a:buSzPts val="1400"/>
              <a:buChar char="●"/>
              <a:defRPr sz="1100"/>
            </a:lvl7pPr>
            <a:lvl8pPr lvl="7">
              <a:spcBef>
                <a:spcPts val="0"/>
              </a:spcBef>
              <a:buSzPts val="1400"/>
              <a:buChar char="○"/>
              <a:defRPr sz="1100"/>
            </a:lvl8pPr>
            <a:lvl9pPr lvl="8">
              <a:spcBef>
                <a:spcPts val="0"/>
              </a:spcBef>
              <a:buSzPts val="1400"/>
              <a:buChar char="■"/>
              <a:defRPr sz="1100"/>
            </a:lvl9pPr>
          </a:lstStyle>
          <a:p>
            <a:endParaRPr/>
          </a:p>
        </p:txBody>
      </p:sp>
    </p:spTree>
    <p:extLst>
      <p:ext uri="{BB962C8B-B14F-4D97-AF65-F5344CB8AC3E}">
        <p14:creationId xmlns:p14="http://schemas.microsoft.com/office/powerpoint/2010/main" val="2808045982"/>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2" name="Shape 18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7776932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1048426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9"/>
        <p:cNvGrpSpPr/>
        <p:nvPr/>
      </p:nvGrpSpPr>
      <p:grpSpPr>
        <a:xfrm>
          <a:off x="0" y="0"/>
          <a:ext cx="0" cy="0"/>
          <a:chOff x="0" y="0"/>
          <a:chExt cx="0" cy="0"/>
        </a:xfrm>
      </p:grpSpPr>
      <p:sp>
        <p:nvSpPr>
          <p:cNvPr id="10" name="Shape 10"/>
          <p:cNvSpPr/>
          <p:nvPr/>
        </p:nvSpPr>
        <p:spPr>
          <a:xfrm>
            <a:off x="7544483" y="657775"/>
            <a:ext cx="1299300" cy="432900"/>
          </a:xfrm>
          <a:prstGeom prst="triangle">
            <a:avLst>
              <a:gd name="adj" fmla="val 32425"/>
            </a:avLst>
          </a:prstGeom>
          <a:solidFill>
            <a:srgbClr val="263248"/>
          </a:solidFill>
          <a:ln>
            <a:noFill/>
          </a:ln>
        </p:spPr>
        <p:txBody>
          <a:bodyPr wrap="square" lIns="91425" tIns="91425" rIns="91425" bIns="91425" anchor="ctr" anchorCtr="0">
            <a:noAutofit/>
          </a:bodyPr>
          <a:lstStyle/>
          <a:p>
            <a:pPr marL="0" lvl="0" indent="0" rtl="0">
              <a:spcBef>
                <a:spcPts val="0"/>
              </a:spcBef>
              <a:buNone/>
            </a:pPr>
            <a:endParaRPr>
              <a:latin typeface="Arvo"/>
              <a:ea typeface="Arvo"/>
              <a:cs typeface="Arvo"/>
              <a:sym typeface="Arvo"/>
            </a:endParaRPr>
          </a:p>
        </p:txBody>
      </p:sp>
      <p:grpSp>
        <p:nvGrpSpPr>
          <p:cNvPr id="11" name="Shape 11"/>
          <p:cNvGrpSpPr/>
          <p:nvPr/>
        </p:nvGrpSpPr>
        <p:grpSpPr>
          <a:xfrm>
            <a:off x="0" y="-7088"/>
            <a:ext cx="8661398" cy="5150588"/>
            <a:chOff x="0" y="-7088"/>
            <a:chExt cx="8661398" cy="5150588"/>
          </a:xfrm>
        </p:grpSpPr>
        <p:sp>
          <p:nvSpPr>
            <p:cNvPr id="12" name="Shape 12"/>
            <p:cNvSpPr/>
            <p:nvPr/>
          </p:nvSpPr>
          <p:spPr>
            <a:xfrm>
              <a:off x="0" y="0"/>
              <a:ext cx="3525000" cy="5143500"/>
            </a:xfrm>
            <a:prstGeom prst="rect">
              <a:avLst/>
            </a:prstGeom>
            <a:solidFill>
              <a:srgbClr val="C7D3E6"/>
            </a:solidFill>
            <a:ln>
              <a:noFill/>
            </a:ln>
          </p:spPr>
          <p:txBody>
            <a:bodyPr wrap="square" lIns="91425" tIns="91425" rIns="91425" bIns="91425" anchor="ctr" anchorCtr="0">
              <a:noAutofit/>
            </a:bodyPr>
            <a:lstStyle/>
            <a:p>
              <a:pPr marL="0" lvl="0" indent="0">
                <a:spcBef>
                  <a:spcPts val="0"/>
                </a:spcBef>
                <a:buNone/>
              </a:pPr>
              <a:endParaRPr/>
            </a:p>
          </p:txBody>
        </p:sp>
        <p:sp>
          <p:nvSpPr>
            <p:cNvPr id="13" name="Shape 13"/>
            <p:cNvSpPr/>
            <p:nvPr/>
          </p:nvSpPr>
          <p:spPr>
            <a:xfrm rot="10800000" flipH="1">
              <a:off x="3517898" y="-7088"/>
              <a:ext cx="5143500" cy="5143500"/>
            </a:xfrm>
            <a:prstGeom prst="rtTriangle">
              <a:avLst/>
            </a:prstGeom>
            <a:solidFill>
              <a:srgbClr val="C7D3E6"/>
            </a:solidFill>
            <a:ln>
              <a:noFill/>
            </a:ln>
          </p:spPr>
          <p:txBody>
            <a:bodyPr wrap="square" lIns="91425" tIns="91425" rIns="91425" bIns="91425" anchor="ctr" anchorCtr="0">
              <a:noAutofit/>
            </a:bodyPr>
            <a:lstStyle/>
            <a:p>
              <a:pPr marL="0" lvl="0" indent="0" rtl="0">
                <a:spcBef>
                  <a:spcPts val="0"/>
                </a:spcBef>
                <a:buNone/>
              </a:pPr>
              <a:endParaRPr>
                <a:latin typeface="Arvo"/>
                <a:ea typeface="Arvo"/>
                <a:cs typeface="Arvo"/>
                <a:sym typeface="Arvo"/>
              </a:endParaRPr>
            </a:p>
          </p:txBody>
        </p:sp>
      </p:grpSp>
      <p:grpSp>
        <p:nvGrpSpPr>
          <p:cNvPr id="14" name="Shape 14"/>
          <p:cNvGrpSpPr/>
          <p:nvPr/>
        </p:nvGrpSpPr>
        <p:grpSpPr>
          <a:xfrm rot="10800000" flipH="1">
            <a:off x="1" y="1090763"/>
            <a:ext cx="8847502" cy="2961975"/>
            <a:chOff x="-8178042" y="-4493254"/>
            <a:chExt cx="19483598" cy="6522736"/>
          </a:xfrm>
        </p:grpSpPr>
        <p:sp>
          <p:nvSpPr>
            <p:cNvPr id="15" name="Shape 15"/>
            <p:cNvSpPr/>
            <p:nvPr/>
          </p:nvSpPr>
          <p:spPr>
            <a:xfrm>
              <a:off x="-8178042" y="-4493118"/>
              <a:ext cx="12968400" cy="6522600"/>
            </a:xfrm>
            <a:prstGeom prst="rect">
              <a:avLst/>
            </a:prstGeom>
            <a:solidFill>
              <a:srgbClr val="3F5378"/>
            </a:solidFill>
            <a:ln>
              <a:noFill/>
            </a:ln>
          </p:spPr>
          <p:txBody>
            <a:bodyPr wrap="square" lIns="91425" tIns="91425" rIns="91425" bIns="91425" anchor="ctr" anchorCtr="0">
              <a:noAutofit/>
            </a:bodyPr>
            <a:lstStyle/>
            <a:p>
              <a:pPr marL="0" lvl="0" indent="0" rtl="0">
                <a:spcBef>
                  <a:spcPts val="0"/>
                </a:spcBef>
                <a:buNone/>
              </a:pPr>
              <a:endParaRPr>
                <a:latin typeface="Arvo"/>
                <a:ea typeface="Arvo"/>
                <a:cs typeface="Arvo"/>
                <a:sym typeface="Arvo"/>
              </a:endParaRPr>
            </a:p>
          </p:txBody>
        </p:sp>
        <p:sp>
          <p:nvSpPr>
            <p:cNvPr id="16" name="Shape 16"/>
            <p:cNvSpPr/>
            <p:nvPr/>
          </p:nvSpPr>
          <p:spPr>
            <a:xfrm>
              <a:off x="4782955" y="-4493254"/>
              <a:ext cx="6522600" cy="6522600"/>
            </a:xfrm>
            <a:prstGeom prst="rtTriangle">
              <a:avLst/>
            </a:prstGeom>
            <a:solidFill>
              <a:srgbClr val="3F5378"/>
            </a:solidFill>
            <a:ln>
              <a:noFill/>
            </a:ln>
          </p:spPr>
          <p:txBody>
            <a:bodyPr wrap="square" lIns="91425" tIns="91425" rIns="91425" bIns="91425" anchor="ctr" anchorCtr="0">
              <a:noAutofit/>
            </a:bodyPr>
            <a:lstStyle/>
            <a:p>
              <a:pPr marL="0" lvl="0" indent="0" rtl="0">
                <a:spcBef>
                  <a:spcPts val="0"/>
                </a:spcBef>
                <a:buNone/>
              </a:pPr>
              <a:endParaRPr>
                <a:latin typeface="Arvo"/>
                <a:ea typeface="Arvo"/>
                <a:cs typeface="Arvo"/>
                <a:sym typeface="Arvo"/>
              </a:endParaRPr>
            </a:p>
          </p:txBody>
        </p:sp>
      </p:grpSp>
      <p:grpSp>
        <p:nvGrpSpPr>
          <p:cNvPr id="17" name="Shape 17"/>
          <p:cNvGrpSpPr/>
          <p:nvPr/>
        </p:nvGrpSpPr>
        <p:grpSpPr>
          <a:xfrm>
            <a:off x="3677236" y="4278349"/>
            <a:ext cx="5480829" cy="432996"/>
            <a:chOff x="5582265" y="4646738"/>
            <a:chExt cx="5480829" cy="432996"/>
          </a:xfrm>
        </p:grpSpPr>
        <p:sp>
          <p:nvSpPr>
            <p:cNvPr id="18" name="Shape 18"/>
            <p:cNvSpPr/>
            <p:nvPr/>
          </p:nvSpPr>
          <p:spPr>
            <a:xfrm rot="10800000">
              <a:off x="5582265" y="4948334"/>
              <a:ext cx="394200" cy="131400"/>
            </a:xfrm>
            <a:prstGeom prst="triangle">
              <a:avLst>
                <a:gd name="adj" fmla="val 32425"/>
              </a:avLst>
            </a:prstGeom>
            <a:solidFill>
              <a:srgbClr val="D26F00"/>
            </a:solidFill>
            <a:ln>
              <a:noFill/>
            </a:ln>
          </p:spPr>
          <p:txBody>
            <a:bodyPr wrap="square" lIns="91425" tIns="91425" rIns="91425" bIns="91425" anchor="ctr" anchorCtr="0">
              <a:noAutofit/>
            </a:bodyPr>
            <a:lstStyle/>
            <a:p>
              <a:pPr marL="0" lvl="0" indent="0">
                <a:spcBef>
                  <a:spcPts val="0"/>
                </a:spcBef>
                <a:buNone/>
              </a:pPr>
              <a:endParaRPr baseline="0">
                <a:latin typeface="Calibri" panose="020F0502020204030204" pitchFamily="34" charset="0"/>
                <a:ea typeface="KaiTi" panose="02010609060101010101" pitchFamily="49" charset="-122"/>
              </a:endParaRPr>
            </a:p>
          </p:txBody>
        </p:sp>
        <p:grpSp>
          <p:nvGrpSpPr>
            <p:cNvPr id="19" name="Shape 19"/>
            <p:cNvGrpSpPr/>
            <p:nvPr/>
          </p:nvGrpSpPr>
          <p:grpSpPr>
            <a:xfrm flipH="1">
              <a:off x="5585232" y="4646738"/>
              <a:ext cx="5477861" cy="304551"/>
              <a:chOff x="-24158748" y="330075"/>
              <a:chExt cx="30568423" cy="1699506"/>
            </a:xfrm>
          </p:grpSpPr>
          <p:sp>
            <p:nvSpPr>
              <p:cNvPr id="20" name="Shape 20"/>
              <p:cNvSpPr/>
              <p:nvPr/>
            </p:nvSpPr>
            <p:spPr>
              <a:xfrm>
                <a:off x="-24158748" y="330081"/>
                <a:ext cx="28908000" cy="1699500"/>
              </a:xfrm>
              <a:prstGeom prst="rect">
                <a:avLst/>
              </a:prstGeom>
              <a:solidFill>
                <a:srgbClr val="FF9800"/>
              </a:solidFill>
              <a:ln>
                <a:noFill/>
              </a:ln>
            </p:spPr>
            <p:txBody>
              <a:bodyPr wrap="square" lIns="91425" tIns="91425" rIns="91425" bIns="91425" anchor="ctr" anchorCtr="0">
                <a:noAutofit/>
              </a:bodyPr>
              <a:lstStyle/>
              <a:p>
                <a:pPr marL="0" lvl="0" indent="0" rtl="0">
                  <a:spcBef>
                    <a:spcPts val="0"/>
                  </a:spcBef>
                  <a:buNone/>
                </a:pPr>
                <a:endParaRPr baseline="0" dirty="0">
                  <a:latin typeface="Calibri" panose="020F0502020204030204" pitchFamily="34" charset="0"/>
                  <a:ea typeface="KaiTi" panose="02010609060101010101" pitchFamily="49" charset="-122"/>
                </a:endParaRPr>
              </a:p>
            </p:txBody>
          </p:sp>
          <p:sp>
            <p:nvSpPr>
              <p:cNvPr id="21" name="Shape 21"/>
              <p:cNvSpPr/>
              <p:nvPr/>
            </p:nvSpPr>
            <p:spPr>
              <a:xfrm>
                <a:off x="4710175" y="330075"/>
                <a:ext cx="1699500" cy="1699500"/>
              </a:xfrm>
              <a:prstGeom prst="rtTriangle">
                <a:avLst/>
              </a:prstGeom>
              <a:solidFill>
                <a:srgbClr val="FF9800"/>
              </a:solidFill>
              <a:ln>
                <a:noFill/>
              </a:ln>
            </p:spPr>
            <p:txBody>
              <a:bodyPr wrap="square" lIns="91425" tIns="91425" rIns="91425" bIns="91425" anchor="ctr" anchorCtr="0">
                <a:noAutofit/>
              </a:bodyPr>
              <a:lstStyle/>
              <a:p>
                <a:pPr marL="0" lvl="0" indent="0">
                  <a:spcBef>
                    <a:spcPts val="0"/>
                  </a:spcBef>
                  <a:buNone/>
                </a:pPr>
                <a:endParaRPr baseline="0">
                  <a:latin typeface="Calibri" panose="020F0502020204030204" pitchFamily="34" charset="0"/>
                  <a:ea typeface="KaiTi" panose="02010609060101010101" pitchFamily="49" charset="-122"/>
                </a:endParaRPr>
              </a:p>
            </p:txBody>
          </p:sp>
        </p:grpSp>
      </p:grpSp>
      <p:sp>
        <p:nvSpPr>
          <p:cNvPr id="22" name="Shape 22"/>
          <p:cNvSpPr txBox="1">
            <a:spLocks noGrp="1"/>
          </p:cNvSpPr>
          <p:nvPr>
            <p:ph type="ctrTitle" hasCustomPrompt="1"/>
          </p:nvPr>
        </p:nvSpPr>
        <p:spPr>
          <a:xfrm>
            <a:off x="685800" y="1090750"/>
            <a:ext cx="5367900" cy="2961900"/>
          </a:xfrm>
          <a:prstGeom prst="rect">
            <a:avLst/>
          </a:prstGeom>
        </p:spPr>
        <p:txBody>
          <a:bodyPr wrap="square" lIns="91425" tIns="91425" rIns="91425" bIns="91425" anchor="ctr" anchorCtr="0"/>
          <a:lstStyle>
            <a:lvl1pPr lvl="0">
              <a:spcBef>
                <a:spcPts val="0"/>
              </a:spcBef>
              <a:buSzPts val="4800"/>
              <a:buNone/>
              <a:defRPr sz="4800" baseline="0">
                <a:latin typeface="Calibri" panose="020F0502020204030204" pitchFamily="34" charset="0"/>
                <a:ea typeface="KaiTi" panose="02010609060101010101" pitchFamily="49" charset="-122"/>
              </a:defRPr>
            </a:lvl1pPr>
            <a:lvl2pPr lvl="1" algn="ctr">
              <a:spcBef>
                <a:spcPts val="0"/>
              </a:spcBef>
              <a:buSzPts val="4800"/>
              <a:buNone/>
              <a:defRPr sz="4800"/>
            </a:lvl2pPr>
            <a:lvl3pPr lvl="2" algn="ctr">
              <a:spcBef>
                <a:spcPts val="0"/>
              </a:spcBef>
              <a:buSzPts val="4800"/>
              <a:buNone/>
              <a:defRPr sz="4800"/>
            </a:lvl3pPr>
            <a:lvl4pPr lvl="3" algn="ctr">
              <a:spcBef>
                <a:spcPts val="0"/>
              </a:spcBef>
              <a:buSzPts val="4800"/>
              <a:buNone/>
              <a:defRPr sz="4800"/>
            </a:lvl4pPr>
            <a:lvl5pPr lvl="4" algn="ctr">
              <a:spcBef>
                <a:spcPts val="0"/>
              </a:spcBef>
              <a:buSzPts val="4800"/>
              <a:buNone/>
              <a:defRPr sz="4800"/>
            </a:lvl5pPr>
            <a:lvl6pPr lvl="5" algn="ctr">
              <a:spcBef>
                <a:spcPts val="0"/>
              </a:spcBef>
              <a:buSzPts val="4800"/>
              <a:buNone/>
              <a:defRPr sz="4800"/>
            </a:lvl6pPr>
            <a:lvl7pPr lvl="6" algn="ctr">
              <a:spcBef>
                <a:spcPts val="0"/>
              </a:spcBef>
              <a:buSzPts val="4800"/>
              <a:buNone/>
              <a:defRPr sz="4800"/>
            </a:lvl7pPr>
            <a:lvl8pPr lvl="7" algn="ctr">
              <a:spcBef>
                <a:spcPts val="0"/>
              </a:spcBef>
              <a:buSzPts val="4800"/>
              <a:buNone/>
              <a:defRPr sz="4800"/>
            </a:lvl8pPr>
            <a:lvl9pPr lvl="8" algn="ctr">
              <a:spcBef>
                <a:spcPts val="0"/>
              </a:spcBef>
              <a:buSzPts val="4800"/>
              <a:buNone/>
              <a:defRPr sz="4800"/>
            </a:lvl9pPr>
          </a:lstStyle>
          <a:p>
            <a:r>
              <a:rPr lang="zh-TW" altLang="en-US" dirty="0"/>
              <a:t>測試</a:t>
            </a:r>
            <a:r>
              <a:rPr lang="en-US" altLang="zh-TW" dirty="0"/>
              <a:t>test</a:t>
            </a:r>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 1 columns">
    <p:spTree>
      <p:nvGrpSpPr>
        <p:cNvPr id="1" name="Shape 81"/>
        <p:cNvGrpSpPr/>
        <p:nvPr/>
      </p:nvGrpSpPr>
      <p:grpSpPr>
        <a:xfrm>
          <a:off x="0" y="0"/>
          <a:ext cx="0" cy="0"/>
          <a:chOff x="0" y="0"/>
          <a:chExt cx="0" cy="0"/>
        </a:xfrm>
      </p:grpSpPr>
      <p:grpSp>
        <p:nvGrpSpPr>
          <p:cNvPr id="82" name="Shape 82"/>
          <p:cNvGrpSpPr/>
          <p:nvPr/>
        </p:nvGrpSpPr>
        <p:grpSpPr>
          <a:xfrm>
            <a:off x="-4" y="40"/>
            <a:ext cx="7072430" cy="1327315"/>
            <a:chOff x="-4" y="40"/>
            <a:chExt cx="7072430" cy="1327315"/>
          </a:xfrm>
        </p:grpSpPr>
        <p:sp>
          <p:nvSpPr>
            <p:cNvPr id="83" name="Shape 83"/>
            <p:cNvSpPr/>
            <p:nvPr/>
          </p:nvSpPr>
          <p:spPr>
            <a:xfrm>
              <a:off x="6292649" y="126425"/>
              <a:ext cx="779700" cy="259800"/>
            </a:xfrm>
            <a:prstGeom prst="triangle">
              <a:avLst>
                <a:gd name="adj" fmla="val 32425"/>
              </a:avLst>
            </a:prstGeom>
            <a:solidFill>
              <a:srgbClr val="263248"/>
            </a:solidFill>
            <a:ln>
              <a:noFill/>
            </a:ln>
          </p:spPr>
          <p:txBody>
            <a:bodyPr wrap="square" lIns="91425" tIns="91425" rIns="91425" bIns="91425" anchor="ctr" anchorCtr="0">
              <a:noAutofit/>
            </a:bodyPr>
            <a:lstStyle/>
            <a:p>
              <a:pPr marL="0" lvl="0" indent="0" rtl="0">
                <a:spcBef>
                  <a:spcPts val="0"/>
                </a:spcBef>
                <a:buNone/>
              </a:pPr>
              <a:endParaRPr>
                <a:latin typeface="Arvo"/>
                <a:ea typeface="Arvo"/>
                <a:cs typeface="Arvo"/>
                <a:sym typeface="Arvo"/>
              </a:endParaRPr>
            </a:p>
          </p:txBody>
        </p:sp>
        <p:grpSp>
          <p:nvGrpSpPr>
            <p:cNvPr id="84" name="Shape 84"/>
            <p:cNvGrpSpPr/>
            <p:nvPr/>
          </p:nvGrpSpPr>
          <p:grpSpPr>
            <a:xfrm rot="10800000" flipH="1">
              <a:off x="3" y="40"/>
              <a:ext cx="6756168" cy="1327315"/>
              <a:chOff x="-2168138" y="330075"/>
              <a:chExt cx="8650663" cy="1699506"/>
            </a:xfrm>
          </p:grpSpPr>
          <p:sp>
            <p:nvSpPr>
              <p:cNvPr id="85" name="Shape 85"/>
              <p:cNvSpPr/>
              <p:nvPr/>
            </p:nvSpPr>
            <p:spPr>
              <a:xfrm>
                <a:off x="-2168138" y="330081"/>
                <a:ext cx="6958200" cy="1699500"/>
              </a:xfrm>
              <a:prstGeom prst="rect">
                <a:avLst/>
              </a:prstGeom>
              <a:solidFill>
                <a:srgbClr val="C7D3E6"/>
              </a:solidFill>
              <a:ln>
                <a:noFill/>
              </a:ln>
            </p:spPr>
            <p:txBody>
              <a:bodyPr wrap="square" lIns="91425" tIns="91425" rIns="91425" bIns="91425" anchor="ctr" anchorCtr="0">
                <a:noAutofit/>
              </a:bodyPr>
              <a:lstStyle/>
              <a:p>
                <a:pPr marL="0" lvl="0" indent="0" rtl="0">
                  <a:spcBef>
                    <a:spcPts val="0"/>
                  </a:spcBef>
                  <a:buNone/>
                </a:pPr>
                <a:endParaRPr>
                  <a:latin typeface="Arvo"/>
                  <a:ea typeface="Arvo"/>
                  <a:cs typeface="Arvo"/>
                  <a:sym typeface="Arvo"/>
                </a:endParaRPr>
              </a:p>
            </p:txBody>
          </p:sp>
          <p:sp>
            <p:nvSpPr>
              <p:cNvPr id="86" name="Shape 86"/>
              <p:cNvSpPr/>
              <p:nvPr/>
            </p:nvSpPr>
            <p:spPr>
              <a:xfrm>
                <a:off x="4783025" y="330075"/>
                <a:ext cx="1699500" cy="1699500"/>
              </a:xfrm>
              <a:prstGeom prst="rtTriangle">
                <a:avLst/>
              </a:prstGeom>
              <a:solidFill>
                <a:srgbClr val="C7D3E6"/>
              </a:solidFill>
              <a:ln>
                <a:noFill/>
              </a:ln>
            </p:spPr>
            <p:txBody>
              <a:bodyPr wrap="square" lIns="91425" tIns="91425" rIns="91425" bIns="91425" anchor="ctr" anchorCtr="0">
                <a:noAutofit/>
              </a:bodyPr>
              <a:lstStyle/>
              <a:p>
                <a:pPr marL="0" lvl="0" indent="0" rtl="0">
                  <a:spcBef>
                    <a:spcPts val="0"/>
                  </a:spcBef>
                  <a:buNone/>
                </a:pPr>
                <a:endParaRPr>
                  <a:latin typeface="Arvo"/>
                  <a:ea typeface="Arvo"/>
                  <a:cs typeface="Arvo"/>
                  <a:sym typeface="Arvo"/>
                </a:endParaRPr>
              </a:p>
            </p:txBody>
          </p:sp>
        </p:grpSp>
        <p:grpSp>
          <p:nvGrpSpPr>
            <p:cNvPr id="87" name="Shape 87"/>
            <p:cNvGrpSpPr/>
            <p:nvPr/>
          </p:nvGrpSpPr>
          <p:grpSpPr>
            <a:xfrm rot="10800000" flipH="1">
              <a:off x="-4" y="381007"/>
              <a:ext cx="7072430" cy="771744"/>
              <a:chOff x="-9092084" y="330075"/>
              <a:chExt cx="15574609" cy="1699501"/>
            </a:xfrm>
          </p:grpSpPr>
          <p:sp>
            <p:nvSpPr>
              <p:cNvPr id="88" name="Shape 88"/>
              <p:cNvSpPr/>
              <p:nvPr/>
            </p:nvSpPr>
            <p:spPr>
              <a:xfrm>
                <a:off x="-9092084" y="330076"/>
                <a:ext cx="13882200" cy="1699500"/>
              </a:xfrm>
              <a:prstGeom prst="rect">
                <a:avLst/>
              </a:prstGeom>
              <a:solidFill>
                <a:srgbClr val="3F5378"/>
              </a:solidFill>
              <a:ln>
                <a:noFill/>
              </a:ln>
            </p:spPr>
            <p:txBody>
              <a:bodyPr wrap="square" lIns="91425" tIns="91425" rIns="91425" bIns="91425" anchor="ctr" anchorCtr="0">
                <a:noAutofit/>
              </a:bodyPr>
              <a:lstStyle/>
              <a:p>
                <a:pPr marL="0" lvl="0" indent="0" rtl="0">
                  <a:spcBef>
                    <a:spcPts val="0"/>
                  </a:spcBef>
                  <a:buNone/>
                </a:pPr>
                <a:endParaRPr>
                  <a:latin typeface="Arvo"/>
                  <a:ea typeface="Arvo"/>
                  <a:cs typeface="Arvo"/>
                  <a:sym typeface="Arvo"/>
                </a:endParaRPr>
              </a:p>
            </p:txBody>
          </p:sp>
          <p:sp>
            <p:nvSpPr>
              <p:cNvPr id="89" name="Shape 89"/>
              <p:cNvSpPr/>
              <p:nvPr/>
            </p:nvSpPr>
            <p:spPr>
              <a:xfrm>
                <a:off x="4783025" y="330075"/>
                <a:ext cx="1699500" cy="1699500"/>
              </a:xfrm>
              <a:prstGeom prst="rtTriangle">
                <a:avLst/>
              </a:prstGeom>
              <a:solidFill>
                <a:srgbClr val="3F5378"/>
              </a:solidFill>
              <a:ln>
                <a:noFill/>
              </a:ln>
            </p:spPr>
            <p:txBody>
              <a:bodyPr wrap="square" lIns="91425" tIns="91425" rIns="91425" bIns="91425" anchor="ctr" anchorCtr="0">
                <a:noAutofit/>
              </a:bodyPr>
              <a:lstStyle/>
              <a:p>
                <a:pPr marL="0" lvl="0" indent="0" rtl="0">
                  <a:spcBef>
                    <a:spcPts val="0"/>
                  </a:spcBef>
                  <a:buNone/>
                </a:pPr>
                <a:endParaRPr>
                  <a:latin typeface="Arvo"/>
                  <a:ea typeface="Arvo"/>
                  <a:cs typeface="Arvo"/>
                  <a:sym typeface="Arvo"/>
                </a:endParaRPr>
              </a:p>
            </p:txBody>
          </p:sp>
        </p:grpSp>
      </p:grpSp>
      <p:grpSp>
        <p:nvGrpSpPr>
          <p:cNvPr id="90" name="Shape 90"/>
          <p:cNvGrpSpPr/>
          <p:nvPr/>
        </p:nvGrpSpPr>
        <p:grpSpPr>
          <a:xfrm>
            <a:off x="6946842" y="4472723"/>
            <a:ext cx="2202830" cy="670795"/>
            <a:chOff x="5575242" y="4472723"/>
            <a:chExt cx="2202830" cy="670795"/>
          </a:xfrm>
        </p:grpSpPr>
        <p:sp>
          <p:nvSpPr>
            <p:cNvPr id="91" name="Shape 91"/>
            <p:cNvSpPr/>
            <p:nvPr/>
          </p:nvSpPr>
          <p:spPr>
            <a:xfrm rot="10800000">
              <a:off x="5575242" y="4948334"/>
              <a:ext cx="394200" cy="131400"/>
            </a:xfrm>
            <a:prstGeom prst="triangle">
              <a:avLst>
                <a:gd name="adj" fmla="val 32425"/>
              </a:avLst>
            </a:prstGeom>
            <a:solidFill>
              <a:srgbClr val="D26F00"/>
            </a:solidFill>
            <a:ln>
              <a:noFill/>
            </a:ln>
          </p:spPr>
          <p:txBody>
            <a:bodyPr wrap="square" lIns="91425" tIns="91425" rIns="91425" bIns="91425" anchor="ctr" anchorCtr="0">
              <a:noAutofit/>
            </a:bodyPr>
            <a:lstStyle/>
            <a:p>
              <a:pPr marL="0" lvl="0" indent="0">
                <a:spcBef>
                  <a:spcPts val="0"/>
                </a:spcBef>
                <a:buNone/>
              </a:pPr>
              <a:endParaRPr/>
            </a:p>
          </p:txBody>
        </p:sp>
        <p:grpSp>
          <p:nvGrpSpPr>
            <p:cNvPr id="92" name="Shape 92"/>
            <p:cNvGrpSpPr/>
            <p:nvPr/>
          </p:nvGrpSpPr>
          <p:grpSpPr>
            <a:xfrm flipH="1">
              <a:off x="5734850" y="4472723"/>
              <a:ext cx="2040837" cy="670795"/>
              <a:chOff x="1297954" y="330075"/>
              <a:chExt cx="5169293" cy="1699506"/>
            </a:xfrm>
          </p:grpSpPr>
          <p:sp>
            <p:nvSpPr>
              <p:cNvPr id="93" name="Shape 93"/>
              <p:cNvSpPr/>
              <p:nvPr/>
            </p:nvSpPr>
            <p:spPr>
              <a:xfrm>
                <a:off x="1297954" y="330081"/>
                <a:ext cx="3476700" cy="1699500"/>
              </a:xfrm>
              <a:prstGeom prst="rect">
                <a:avLst/>
              </a:prstGeom>
              <a:solidFill>
                <a:srgbClr val="C7D3E6"/>
              </a:solidFill>
              <a:ln>
                <a:noFill/>
              </a:ln>
            </p:spPr>
            <p:txBody>
              <a:bodyPr wrap="square" lIns="91425" tIns="91425" rIns="91425" bIns="91425" anchor="ctr" anchorCtr="0">
                <a:noAutofit/>
              </a:bodyPr>
              <a:lstStyle/>
              <a:p>
                <a:pPr marL="0" lvl="0" indent="0" rtl="0">
                  <a:spcBef>
                    <a:spcPts val="0"/>
                  </a:spcBef>
                  <a:buNone/>
                </a:pPr>
                <a:endParaRPr/>
              </a:p>
            </p:txBody>
          </p:sp>
          <p:sp>
            <p:nvSpPr>
              <p:cNvPr id="94" name="Shape 94"/>
              <p:cNvSpPr/>
              <p:nvPr/>
            </p:nvSpPr>
            <p:spPr>
              <a:xfrm>
                <a:off x="4767747" y="330075"/>
                <a:ext cx="1699500" cy="1699500"/>
              </a:xfrm>
              <a:prstGeom prst="rtTriangle">
                <a:avLst/>
              </a:prstGeom>
              <a:solidFill>
                <a:srgbClr val="C7D3E6"/>
              </a:solidFill>
              <a:ln>
                <a:noFill/>
              </a:ln>
            </p:spPr>
            <p:txBody>
              <a:bodyPr wrap="square" lIns="91425" tIns="91425" rIns="91425" bIns="91425" anchor="ctr" anchorCtr="0">
                <a:noAutofit/>
              </a:bodyPr>
              <a:lstStyle/>
              <a:p>
                <a:pPr marL="0" lvl="0" indent="0">
                  <a:spcBef>
                    <a:spcPts val="0"/>
                  </a:spcBef>
                  <a:buNone/>
                </a:pPr>
                <a:endParaRPr/>
              </a:p>
            </p:txBody>
          </p:sp>
        </p:grpSp>
        <p:grpSp>
          <p:nvGrpSpPr>
            <p:cNvPr id="95" name="Shape 95"/>
            <p:cNvGrpSpPr/>
            <p:nvPr/>
          </p:nvGrpSpPr>
          <p:grpSpPr>
            <a:xfrm flipH="1">
              <a:off x="5578209" y="4646738"/>
              <a:ext cx="2199863" cy="304563"/>
              <a:chOff x="-5827153" y="330075"/>
              <a:chExt cx="12276019" cy="1699569"/>
            </a:xfrm>
          </p:grpSpPr>
          <p:sp>
            <p:nvSpPr>
              <p:cNvPr id="96" name="Shape 96"/>
              <p:cNvSpPr/>
              <p:nvPr/>
            </p:nvSpPr>
            <p:spPr>
              <a:xfrm>
                <a:off x="-5827153" y="330144"/>
                <a:ext cx="10612200" cy="1699500"/>
              </a:xfrm>
              <a:prstGeom prst="rect">
                <a:avLst/>
              </a:prstGeom>
              <a:solidFill>
                <a:srgbClr val="FF9800"/>
              </a:solidFill>
              <a:ln>
                <a:noFill/>
              </a:ln>
            </p:spPr>
            <p:txBody>
              <a:bodyPr wrap="square" lIns="91425" tIns="91425" rIns="91425" bIns="91425" anchor="ctr" anchorCtr="0">
                <a:noAutofit/>
              </a:bodyPr>
              <a:lstStyle/>
              <a:p>
                <a:pPr marL="0" lvl="0" indent="0" rtl="0">
                  <a:spcBef>
                    <a:spcPts val="0"/>
                  </a:spcBef>
                  <a:buNone/>
                </a:pPr>
                <a:endParaRPr/>
              </a:p>
            </p:txBody>
          </p:sp>
          <p:sp>
            <p:nvSpPr>
              <p:cNvPr id="97" name="Shape 97"/>
              <p:cNvSpPr/>
              <p:nvPr/>
            </p:nvSpPr>
            <p:spPr>
              <a:xfrm>
                <a:off x="4749366" y="330075"/>
                <a:ext cx="1699500" cy="1699500"/>
              </a:xfrm>
              <a:prstGeom prst="rtTriangle">
                <a:avLst/>
              </a:prstGeom>
              <a:solidFill>
                <a:srgbClr val="FF9800"/>
              </a:solidFill>
              <a:ln>
                <a:noFill/>
              </a:ln>
            </p:spPr>
            <p:txBody>
              <a:bodyPr wrap="square" lIns="91425" tIns="91425" rIns="91425" bIns="91425" anchor="ctr" anchorCtr="0">
                <a:noAutofit/>
              </a:bodyPr>
              <a:lstStyle/>
              <a:p>
                <a:pPr marL="0" lvl="0" indent="0">
                  <a:spcBef>
                    <a:spcPts val="0"/>
                  </a:spcBef>
                  <a:buNone/>
                </a:pPr>
                <a:endParaRPr/>
              </a:p>
            </p:txBody>
          </p:sp>
        </p:grpSp>
      </p:grpSp>
      <p:sp>
        <p:nvSpPr>
          <p:cNvPr id="98" name="Shape 98"/>
          <p:cNvSpPr txBox="1">
            <a:spLocks noGrp="1"/>
          </p:cNvSpPr>
          <p:nvPr>
            <p:ph type="title" hasCustomPrompt="1"/>
          </p:nvPr>
        </p:nvSpPr>
        <p:spPr>
          <a:xfrm>
            <a:off x="814275" y="392575"/>
            <a:ext cx="5258400" cy="766200"/>
          </a:xfrm>
          <a:prstGeom prst="rect">
            <a:avLst/>
          </a:prstGeom>
        </p:spPr>
        <p:txBody>
          <a:bodyPr wrap="square" lIns="91425" tIns="91425" rIns="91425" bIns="91425" anchor="ctr" anchorCtr="0"/>
          <a:lstStyle>
            <a:lvl1pPr lvl="0">
              <a:spcBef>
                <a:spcPts val="0"/>
              </a:spcBef>
              <a:buSzPts val="2000"/>
              <a:buNone/>
              <a:defRPr sz="3000" baseline="0">
                <a:latin typeface="Calibri" panose="020F0502020204030204" pitchFamily="34" charset="0"/>
                <a:ea typeface="KaiTi" panose="02010609060101010101" pitchFamily="49" charset="-122"/>
              </a:defRPr>
            </a:lvl1pPr>
            <a:lvl2pPr lvl="1">
              <a:spcBef>
                <a:spcPts val="0"/>
              </a:spcBef>
              <a:buSzPts val="2000"/>
              <a:buNone/>
              <a:defRPr/>
            </a:lvl2pPr>
            <a:lvl3pPr lvl="2">
              <a:spcBef>
                <a:spcPts val="0"/>
              </a:spcBef>
              <a:buSzPts val="2000"/>
              <a:buNone/>
              <a:defRPr/>
            </a:lvl3pPr>
            <a:lvl4pPr lvl="3">
              <a:spcBef>
                <a:spcPts val="0"/>
              </a:spcBef>
              <a:buSzPts val="2000"/>
              <a:buNone/>
              <a:defRPr/>
            </a:lvl4pPr>
            <a:lvl5pPr lvl="4">
              <a:spcBef>
                <a:spcPts val="0"/>
              </a:spcBef>
              <a:buSzPts val="2000"/>
              <a:buNone/>
              <a:defRPr/>
            </a:lvl5pPr>
            <a:lvl6pPr lvl="5">
              <a:spcBef>
                <a:spcPts val="0"/>
              </a:spcBef>
              <a:buSzPts val="2000"/>
              <a:buNone/>
              <a:defRPr/>
            </a:lvl6pPr>
            <a:lvl7pPr lvl="6">
              <a:spcBef>
                <a:spcPts val="0"/>
              </a:spcBef>
              <a:buSzPts val="2000"/>
              <a:buNone/>
              <a:defRPr/>
            </a:lvl7pPr>
            <a:lvl8pPr lvl="7">
              <a:spcBef>
                <a:spcPts val="0"/>
              </a:spcBef>
              <a:buSzPts val="2000"/>
              <a:buNone/>
              <a:defRPr/>
            </a:lvl8pPr>
            <a:lvl9pPr lvl="8">
              <a:spcBef>
                <a:spcPts val="0"/>
              </a:spcBef>
              <a:buSzPts val="2000"/>
              <a:buNone/>
              <a:defRPr/>
            </a:lvl9pPr>
          </a:lstStyle>
          <a:p>
            <a:r>
              <a:rPr lang="zh-TW" altLang="en-US" dirty="0"/>
              <a:t>測試</a:t>
            </a:r>
            <a:r>
              <a:rPr lang="en-US" altLang="zh-TW" dirty="0"/>
              <a:t>test</a:t>
            </a:r>
            <a:endParaRPr dirty="0"/>
          </a:p>
        </p:txBody>
      </p:sp>
      <p:sp>
        <p:nvSpPr>
          <p:cNvPr id="99" name="Shape 99"/>
          <p:cNvSpPr txBox="1">
            <a:spLocks noGrp="1"/>
          </p:cNvSpPr>
          <p:nvPr>
            <p:ph type="body" idx="1" hasCustomPrompt="1"/>
          </p:nvPr>
        </p:nvSpPr>
        <p:spPr>
          <a:xfrm>
            <a:off x="814274" y="1537988"/>
            <a:ext cx="6803725" cy="2724300"/>
          </a:xfrm>
          <a:prstGeom prst="rect">
            <a:avLst/>
          </a:prstGeom>
        </p:spPr>
        <p:txBody>
          <a:bodyPr wrap="square" lIns="91425" tIns="91425" rIns="91425" bIns="91425" anchor="t" anchorCtr="0"/>
          <a:lstStyle>
            <a:lvl1pPr marL="342900" lvl="0" indent="-342900">
              <a:spcBef>
                <a:spcPts val="0"/>
              </a:spcBef>
              <a:buSzPts val="2000"/>
              <a:buFont typeface="Wingdings" panose="05000000000000000000" pitchFamily="2" charset="2"/>
              <a:buChar char="l"/>
              <a:defRPr sz="2400" baseline="0">
                <a:latin typeface="Calibri" panose="020F0502020204030204" pitchFamily="34" charset="0"/>
                <a:ea typeface="KaiTi" panose="02010609060101010101" pitchFamily="49" charset="-122"/>
              </a:defRPr>
            </a:lvl1pPr>
            <a:lvl2pPr marL="623888" marR="0" lvl="1" indent="-265113" algn="l" rtl="0">
              <a:lnSpc>
                <a:spcPct val="100000"/>
              </a:lnSpc>
              <a:spcBef>
                <a:spcPts val="0"/>
              </a:spcBef>
              <a:spcAft>
                <a:spcPts val="1000"/>
              </a:spcAft>
              <a:buClr>
                <a:srgbClr val="C7D3E6"/>
              </a:buClr>
              <a:buSzPts val="2000"/>
              <a:buFont typeface="Calibri" panose="020F0502020204030204" pitchFamily="34" charset="0"/>
              <a:buChar char="–"/>
              <a:defRPr lang="en-US" altLang="zh-TW" sz="2400" b="0" i="0" u="none" strike="noStrike" cap="none" baseline="0" dirty="0" smtClean="0">
                <a:solidFill>
                  <a:srgbClr val="263248"/>
                </a:solidFill>
                <a:latin typeface="Calibri" panose="020F0502020204030204" pitchFamily="34" charset="0"/>
                <a:ea typeface="KaiTi" panose="02010609060101010101" pitchFamily="49" charset="-122"/>
                <a:cs typeface="Roboto Condensed Light"/>
                <a:sym typeface="Roboto Condensed Light"/>
              </a:defRPr>
            </a:lvl2pPr>
            <a:lvl3pPr lvl="2">
              <a:spcBef>
                <a:spcPts val="0"/>
              </a:spcBef>
              <a:buSzPts val="2000"/>
              <a:buNone/>
              <a:defRPr sz="2000"/>
            </a:lvl3pPr>
            <a:lvl4pPr lvl="3">
              <a:spcBef>
                <a:spcPts val="0"/>
              </a:spcBef>
              <a:buSzPts val="2000"/>
              <a:buChar char="▻"/>
              <a:defRPr sz="2000"/>
            </a:lvl4pPr>
            <a:lvl5pPr lvl="4">
              <a:spcBef>
                <a:spcPts val="0"/>
              </a:spcBef>
              <a:buSzPts val="2000"/>
              <a:buChar char="▻"/>
              <a:defRPr sz="2000"/>
            </a:lvl5pPr>
            <a:lvl6pPr lvl="5">
              <a:spcBef>
                <a:spcPts val="0"/>
              </a:spcBef>
              <a:buSzPts val="2000"/>
              <a:buChar char="▻"/>
              <a:defRPr sz="2000"/>
            </a:lvl6pPr>
            <a:lvl7pPr lvl="6">
              <a:spcBef>
                <a:spcPts val="0"/>
              </a:spcBef>
              <a:buSzPts val="2000"/>
              <a:buChar char="▻"/>
              <a:defRPr sz="2000"/>
            </a:lvl7pPr>
            <a:lvl8pPr lvl="7">
              <a:spcBef>
                <a:spcPts val="0"/>
              </a:spcBef>
              <a:buSzPts val="2000"/>
              <a:buChar char="▻"/>
              <a:defRPr sz="2000"/>
            </a:lvl8pPr>
            <a:lvl9pPr lvl="8">
              <a:spcBef>
                <a:spcPts val="0"/>
              </a:spcBef>
              <a:buSzPts val="2000"/>
              <a:buChar char="▻"/>
              <a:defRPr sz="2000"/>
            </a:lvl9pPr>
          </a:lstStyle>
          <a:p>
            <a:r>
              <a:rPr lang="zh-TW" altLang="en-US" dirty="0"/>
              <a:t>測試</a:t>
            </a:r>
            <a:r>
              <a:rPr lang="en-US" altLang="zh-TW" dirty="0"/>
              <a:t>test</a:t>
            </a:r>
          </a:p>
          <a:p>
            <a:pPr lvl="1"/>
            <a:r>
              <a:rPr lang="zh-TW" altLang="en-US" dirty="0"/>
              <a:t>測試</a:t>
            </a:r>
            <a:r>
              <a:rPr lang="en-US" altLang="zh-TW" dirty="0"/>
              <a:t>test</a:t>
            </a:r>
          </a:p>
        </p:txBody>
      </p:sp>
      <p:sp>
        <p:nvSpPr>
          <p:cNvPr id="101" name="Shape 101"/>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lvl1pPr>
              <a:defRPr>
                <a:latin typeface="+mj-lt"/>
              </a:defRPr>
            </a:lvl1pPr>
          </a:lstStyle>
          <a:p>
            <a:fld id="{00000000-1234-1234-1234-123412341234}" type="slidenum">
              <a:rPr lang="en" smtClean="0"/>
              <a:pPr/>
              <a:t>‹#›</a:t>
            </a:fld>
            <a:endParaRPr lang="en" dirty="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814275" y="392575"/>
            <a:ext cx="5258400" cy="766200"/>
          </a:xfrm>
          <a:prstGeom prst="rect">
            <a:avLst/>
          </a:prstGeom>
          <a:noFill/>
          <a:ln>
            <a:noFill/>
          </a:ln>
        </p:spPr>
        <p:txBody>
          <a:bodyPr wrap="square" lIns="91425" tIns="91425" rIns="91425" bIns="91425" anchor="ctr" anchorCtr="0"/>
          <a:lstStyle>
            <a:lvl1pPr lvl="0">
              <a:spcBef>
                <a:spcPts val="0"/>
              </a:spcBef>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1pPr>
            <a:lvl2pPr lvl="1">
              <a:spcBef>
                <a:spcPts val="0"/>
              </a:spcBef>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2pPr>
            <a:lvl3pPr lvl="2">
              <a:spcBef>
                <a:spcPts val="0"/>
              </a:spcBef>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3pPr>
            <a:lvl4pPr lvl="3">
              <a:spcBef>
                <a:spcPts val="0"/>
              </a:spcBef>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4pPr>
            <a:lvl5pPr lvl="4">
              <a:spcBef>
                <a:spcPts val="0"/>
              </a:spcBef>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5pPr>
            <a:lvl6pPr lvl="5">
              <a:spcBef>
                <a:spcPts val="0"/>
              </a:spcBef>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6pPr>
            <a:lvl7pPr lvl="6">
              <a:spcBef>
                <a:spcPts val="0"/>
              </a:spcBef>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7pPr>
            <a:lvl8pPr lvl="7">
              <a:spcBef>
                <a:spcPts val="0"/>
              </a:spcBef>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8pPr>
            <a:lvl9pPr lvl="8">
              <a:spcBef>
                <a:spcPts val="0"/>
              </a:spcBef>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9pPr>
          </a:lstStyle>
          <a:p>
            <a:endParaRPr/>
          </a:p>
        </p:txBody>
      </p:sp>
      <p:sp>
        <p:nvSpPr>
          <p:cNvPr id="7" name="Shape 7"/>
          <p:cNvSpPr txBox="1">
            <a:spLocks noGrp="1"/>
          </p:cNvSpPr>
          <p:nvPr>
            <p:ph type="body" idx="1"/>
          </p:nvPr>
        </p:nvSpPr>
        <p:spPr>
          <a:xfrm>
            <a:off x="814275" y="1327350"/>
            <a:ext cx="6132600" cy="3145500"/>
          </a:xfrm>
          <a:prstGeom prst="rect">
            <a:avLst/>
          </a:prstGeom>
          <a:noFill/>
          <a:ln>
            <a:noFill/>
          </a:ln>
        </p:spPr>
        <p:txBody>
          <a:bodyPr wrap="square" lIns="91425" tIns="91425" rIns="91425" bIns="91425" anchor="ctr" anchorCtr="0"/>
          <a:lstStyle>
            <a:lvl1pPr lvl="0">
              <a:spcBef>
                <a:spcPts val="600"/>
              </a:spcBef>
              <a:spcAft>
                <a:spcPts val="100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1pPr>
            <a:lvl2pPr lvl="1">
              <a:spcBef>
                <a:spcPts val="480"/>
              </a:spcBef>
              <a:spcAft>
                <a:spcPts val="100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2pPr>
            <a:lvl3pPr lvl="2">
              <a:spcBef>
                <a:spcPts val="480"/>
              </a:spcBef>
              <a:spcAft>
                <a:spcPts val="100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3pPr>
            <a:lvl4pPr lvl="3">
              <a:spcBef>
                <a:spcPts val="360"/>
              </a:spcBef>
              <a:spcAft>
                <a:spcPts val="100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4pPr>
            <a:lvl5pPr lvl="4">
              <a:spcBef>
                <a:spcPts val="360"/>
              </a:spcBef>
              <a:spcAft>
                <a:spcPts val="100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5pPr>
            <a:lvl6pPr lvl="5">
              <a:spcBef>
                <a:spcPts val="360"/>
              </a:spcBef>
              <a:spcAft>
                <a:spcPts val="100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6pPr>
            <a:lvl7pPr lvl="6">
              <a:spcBef>
                <a:spcPts val="360"/>
              </a:spcBef>
              <a:spcAft>
                <a:spcPts val="100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7pPr>
            <a:lvl8pPr lvl="7">
              <a:spcBef>
                <a:spcPts val="360"/>
              </a:spcBef>
              <a:spcAft>
                <a:spcPts val="100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8pPr>
            <a:lvl9pPr lvl="8">
              <a:spcBef>
                <a:spcPts val="360"/>
              </a:spcBef>
              <a:spcAft>
                <a:spcPts val="100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9pPr>
          </a:lstStyle>
          <a:p>
            <a:endParaRPr/>
          </a:p>
        </p:txBody>
      </p:sp>
      <p:sp>
        <p:nvSpPr>
          <p:cNvPr id="8" name="Shape 8"/>
          <p:cNvSpPr txBox="1">
            <a:spLocks noGrp="1"/>
          </p:cNvSpPr>
          <p:nvPr>
            <p:ph type="sldNum" idx="12"/>
          </p:nvPr>
        </p:nvSpPr>
        <p:spPr>
          <a:xfrm>
            <a:off x="7618000" y="4636500"/>
            <a:ext cx="1487400" cy="315600"/>
          </a:xfrm>
          <a:prstGeom prst="rect">
            <a:avLst/>
          </a:prstGeom>
          <a:noFill/>
          <a:ln>
            <a:noFill/>
          </a:ln>
        </p:spPr>
        <p:txBody>
          <a:bodyPr wrap="square" lIns="91425" tIns="91425" rIns="91425" bIns="91425" anchor="ctr" anchorCtr="0">
            <a:noAutofit/>
          </a:bodyPr>
          <a:lstStyle/>
          <a:p>
            <a:pPr marL="0" lvl="0" indent="0" algn="r">
              <a:spcBef>
                <a:spcPts val="0"/>
              </a:spcBef>
              <a:buNone/>
            </a:pPr>
            <a:fld id="{00000000-1234-1234-1234-123412341234}" type="slidenum">
              <a:rPr lang="en" sz="1200" b="1">
                <a:solidFill>
                  <a:srgbClr val="FFFFFF"/>
                </a:solidFill>
                <a:latin typeface="Roboto Condensed"/>
                <a:ea typeface="Roboto Condensed"/>
                <a:cs typeface="Roboto Condensed"/>
                <a:sym typeface="Roboto Condensed"/>
              </a:rPr>
              <a:t>‹#›</a:t>
            </a:fld>
            <a:endParaRPr lang="en" sz="1200" b="1">
              <a:solidFill>
                <a:srgbClr val="FFFFFF"/>
              </a:solidFill>
              <a:latin typeface="Roboto Condensed"/>
              <a:ea typeface="Roboto Condensed"/>
              <a:cs typeface="Roboto Condensed"/>
              <a:sym typeface="Roboto Condensed"/>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matplotlib/matplotlib/issues/7808"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image" Target="../media/image10.tiff"/></Relationships>
</file>

<file path=ppt/slides/_rels/slide15.xml.rels><?xml version="1.0" encoding="UTF-8" standalone="yes"?>
<Relationships xmlns="http://schemas.openxmlformats.org/package/2006/relationships"><Relationship Id="rId3" Type="http://schemas.openxmlformats.org/officeDocument/2006/relationships/hyperlink" Target="https://blog.csdn.net/title71/article/details/78344520" TargetMode="External"/><Relationship Id="rId4" Type="http://schemas.openxmlformats.org/officeDocument/2006/relationships/hyperlink" Target="https://www.cnblogs.com/Jeb15/p/6080331.html" TargetMode="External"/><Relationship Id="rId5" Type="http://schemas.openxmlformats.org/officeDocument/2006/relationships/hyperlink" Target="https://www.cnblogs.com/GarfieldTom/archive/2012/12/06/2804965.html" TargetMode="External"/><Relationship Id="rId6" Type="http://schemas.openxmlformats.org/officeDocument/2006/relationships/hyperlink" Target="https://blog.csdn.net/Yakumoyukarilan/article/details/51340358" TargetMode="External"/><Relationship Id="rId7" Type="http://schemas.openxmlformats.org/officeDocument/2006/relationships/hyperlink" Target="https://www.zhihu.com/question/47003185" TargetMode="External"/><Relationship Id="rId1" Type="http://schemas.openxmlformats.org/officeDocument/2006/relationships/slideLayout" Target="../slideLayouts/slideLayout2.xml"/><Relationship Id="rId2" Type="http://schemas.openxmlformats.org/officeDocument/2006/relationships/hyperlink" Target="https://www.cnblogs.com/luckyalan/p/6703590.htm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 Id="rId3"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 Id="rId3"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hyperlink" Target="https://en.wikipedia.org/wiki/Iris_flower_data_set" TargetMode="External"/><Relationship Id="rId4" Type="http://schemas.openxmlformats.org/officeDocument/2006/relationships/hyperlink" Target="https://archive.ics.uci.edu/ml/machine-learning-databases/iris/iris.data" TargetMode="External"/><Relationship Id="rId1" Type="http://schemas.openxmlformats.org/officeDocument/2006/relationships/slideLayout" Target="../slideLayouts/slideLayout2.xml"/><Relationship Id="rId2" Type="http://schemas.openxmlformats.org/officeDocument/2006/relationships/hyperlink" Target="https://baike.baidu.com/item/IRIS/4061453"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blog.csdn.net/andrewseu/article/details/52649992" TargetMode="External"/><Relationship Id="rId4" Type="http://schemas.openxmlformats.org/officeDocument/2006/relationships/hyperlink" Target="https://blog.csdn.net/chenxiqilin/article/details/50395905" TargetMode="External"/><Relationship Id="rId1" Type="http://schemas.openxmlformats.org/officeDocument/2006/relationships/slideLayout" Target="../slideLayouts/slideLayout2.xml"/><Relationship Id="rId2" Type="http://schemas.openxmlformats.org/officeDocument/2006/relationships/hyperlink" Target="https://blog.csdn.net/blackyuanc/article/details/70210888"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rive.google.com/file/d/0B4VP7a8ewj_2NjA0anNBX0VXMGc/view" TargetMode="External"/><Relationship Id="rId3" Type="http://schemas.openxmlformats.org/officeDocument/2006/relationships/hyperlink" Target="https://www.kaggle.com/c/titanic"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zhuanlan.zhihu.com/p/28149981"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Shape 184"/>
          <p:cNvSpPr txBox="1">
            <a:spLocks noGrp="1"/>
          </p:cNvSpPr>
          <p:nvPr>
            <p:ph type="ctrTitle"/>
          </p:nvPr>
        </p:nvSpPr>
        <p:spPr>
          <a:xfrm>
            <a:off x="0" y="1275606"/>
            <a:ext cx="7884368" cy="1872208"/>
          </a:xfrm>
          <a:prstGeom prst="rect">
            <a:avLst/>
          </a:prstGeom>
        </p:spPr>
        <p:txBody>
          <a:bodyPr wrap="square" lIns="91425" tIns="91425" rIns="91425" bIns="91425" anchor="ctr" anchorCtr="0">
            <a:noAutofit/>
          </a:bodyPr>
          <a:lstStyle/>
          <a:p>
            <a:r>
              <a:rPr lang="zh-TW" altLang="en-US" sz="3200" dirty="0">
                <a:latin typeface="KaiTi" panose="02010609060101010101" pitchFamily="49" charset="-122"/>
              </a:rPr>
              <a:t>中文題目  自動化預測空氣品質</a:t>
            </a:r>
            <a:r>
              <a:rPr lang="en-US" altLang="zh-TW" sz="3200" dirty="0">
                <a:latin typeface="KaiTi" panose="02010609060101010101" pitchFamily="49" charset="-122"/>
              </a:rPr>
              <a:t>AQI</a:t>
            </a:r>
            <a:br>
              <a:rPr lang="en-US" altLang="zh-TW" sz="3200" dirty="0">
                <a:latin typeface="KaiTi" panose="02010609060101010101" pitchFamily="49" charset="-122"/>
              </a:rPr>
            </a:br>
            <a:r>
              <a:rPr lang="en-US" altLang="zh-TW" sz="3200" dirty="0">
                <a:latin typeface="KaiTi" panose="02010609060101010101" pitchFamily="49" charset="-122"/>
              </a:rPr>
              <a:t/>
            </a:r>
            <a:br>
              <a:rPr lang="en-US" altLang="zh-TW" sz="3200" dirty="0">
                <a:latin typeface="KaiTi" panose="02010609060101010101" pitchFamily="49" charset="-122"/>
              </a:rPr>
            </a:br>
            <a:r>
              <a:rPr lang="zh-TW" altLang="zh-TW" sz="1600" dirty="0">
                <a:latin typeface="KaiTi" panose="02010609060101010101" pitchFamily="49" charset="-122"/>
              </a:rPr>
              <a:t/>
            </a:r>
            <a:br>
              <a:rPr lang="zh-TW" altLang="zh-TW" sz="1600" dirty="0">
                <a:latin typeface="KaiTi" panose="02010609060101010101" pitchFamily="49" charset="-122"/>
              </a:rPr>
            </a:br>
            <a:endParaRPr lang="zh-TW" altLang="zh-TW" sz="1600" dirty="0">
              <a:latin typeface="KaiTi" panose="02010609060101010101" pitchFamily="49" charset="-122"/>
            </a:endParaRPr>
          </a:p>
        </p:txBody>
      </p:sp>
      <p:sp>
        <p:nvSpPr>
          <p:cNvPr id="2" name="文字方塊 1"/>
          <p:cNvSpPr txBox="1"/>
          <p:nvPr/>
        </p:nvSpPr>
        <p:spPr>
          <a:xfrm>
            <a:off x="107504" y="2337126"/>
            <a:ext cx="7560840" cy="400110"/>
          </a:xfrm>
          <a:prstGeom prst="rect">
            <a:avLst/>
          </a:prstGeom>
          <a:noFill/>
        </p:spPr>
        <p:txBody>
          <a:bodyPr wrap="square" rtlCol="0">
            <a:spAutoFit/>
          </a:bodyPr>
          <a:lstStyle/>
          <a:p>
            <a:r>
              <a:rPr lang="en-US" altLang="zh-TW" sz="2000" b="1" dirty="0">
                <a:solidFill>
                  <a:schemeClr val="bg1"/>
                </a:solidFill>
                <a:latin typeface="Calibri" panose="020F0502020204030204" pitchFamily="34" charset="0"/>
              </a:rPr>
              <a:t>ENGLISH TITLE	 Automatically predicts air quality</a:t>
            </a:r>
            <a:endParaRPr lang="zh-TW" altLang="en-US" sz="2000" b="1" dirty="0">
              <a:solidFill>
                <a:schemeClr val="bg1"/>
              </a:solidFill>
              <a:latin typeface="Calibri" panose="020F0502020204030204" pitchFamily="34" charset="0"/>
            </a:endParaRPr>
          </a:p>
        </p:txBody>
      </p:sp>
      <p:sp>
        <p:nvSpPr>
          <p:cNvPr id="3" name="文字方塊 2"/>
          <p:cNvSpPr txBox="1"/>
          <p:nvPr/>
        </p:nvSpPr>
        <p:spPr>
          <a:xfrm>
            <a:off x="107504" y="2859782"/>
            <a:ext cx="4669868" cy="1077218"/>
          </a:xfrm>
          <a:prstGeom prst="rect">
            <a:avLst/>
          </a:prstGeom>
          <a:noFill/>
        </p:spPr>
        <p:txBody>
          <a:bodyPr wrap="none" rtlCol="0">
            <a:spAutoFit/>
          </a:bodyPr>
          <a:lstStyle/>
          <a:p>
            <a:r>
              <a:rPr lang="zh-TW" altLang="en-US" sz="1600" dirty="0">
                <a:solidFill>
                  <a:schemeClr val="bg1"/>
                </a:solidFill>
                <a:latin typeface="+mj-lt"/>
                <a:ea typeface="KaiTi" panose="02010609060101010101" pitchFamily="49" charset="-122"/>
              </a:rPr>
              <a:t>組別</a:t>
            </a:r>
            <a:r>
              <a:rPr lang="en-US" altLang="zh-TW" sz="1600" dirty="0">
                <a:solidFill>
                  <a:schemeClr val="bg1"/>
                </a:solidFill>
                <a:latin typeface="+mj-lt"/>
                <a:ea typeface="KaiTi" panose="02010609060101010101" pitchFamily="49" charset="-122"/>
              </a:rPr>
              <a:t>:</a:t>
            </a:r>
            <a:r>
              <a:rPr lang="zh-TW" altLang="en-US" sz="1600" dirty="0">
                <a:solidFill>
                  <a:schemeClr val="bg1"/>
                </a:solidFill>
                <a:latin typeface="+mj-lt"/>
                <a:ea typeface="KaiTi" panose="02010609060101010101" pitchFamily="49" charset="-122"/>
              </a:rPr>
              <a:t>第四組</a:t>
            </a:r>
            <a:endParaRPr lang="en-US" altLang="zh-TW" sz="1600" dirty="0">
              <a:solidFill>
                <a:schemeClr val="bg1"/>
              </a:solidFill>
              <a:latin typeface="+mj-lt"/>
              <a:ea typeface="KaiTi" panose="02010609060101010101" pitchFamily="49" charset="-122"/>
            </a:endParaRPr>
          </a:p>
          <a:p>
            <a:r>
              <a:rPr lang="zh-TW" altLang="en-US" sz="1600" dirty="0">
                <a:solidFill>
                  <a:schemeClr val="bg1"/>
                </a:solidFill>
                <a:latin typeface="+mj-lt"/>
                <a:ea typeface="KaiTi" panose="02010609060101010101" pitchFamily="49" charset="-122"/>
              </a:rPr>
              <a:t>專題學生</a:t>
            </a:r>
            <a:r>
              <a:rPr lang="en-US" altLang="zh-TW" sz="1600" dirty="0">
                <a:solidFill>
                  <a:schemeClr val="bg1"/>
                </a:solidFill>
                <a:latin typeface="+mj-lt"/>
                <a:ea typeface="KaiTi" panose="02010609060101010101" pitchFamily="49" charset="-122"/>
              </a:rPr>
              <a:t>: </a:t>
            </a:r>
            <a:r>
              <a:rPr lang="zh-TW" altLang="en-US" sz="1600" dirty="0">
                <a:solidFill>
                  <a:schemeClr val="bg1"/>
                </a:solidFill>
                <a:latin typeface="+mj-lt"/>
                <a:ea typeface="KaiTi" panose="02010609060101010101" pitchFamily="49" charset="-122"/>
              </a:rPr>
              <a:t>系級資電三 學號 </a:t>
            </a:r>
            <a:r>
              <a:rPr lang="en-US" altLang="zh-TW" sz="1600" dirty="0">
                <a:solidFill>
                  <a:schemeClr val="bg1"/>
                </a:solidFill>
                <a:latin typeface="+mj-lt"/>
                <a:ea typeface="KaiTi" panose="02010609060101010101" pitchFamily="49" charset="-122"/>
              </a:rPr>
              <a:t>s04351034</a:t>
            </a:r>
            <a:r>
              <a:rPr lang="zh-TW" altLang="en-US" sz="1600" dirty="0">
                <a:solidFill>
                  <a:schemeClr val="bg1"/>
                </a:solidFill>
                <a:latin typeface="+mj-lt"/>
                <a:ea typeface="KaiTi" panose="02010609060101010101" pitchFamily="49" charset="-122"/>
              </a:rPr>
              <a:t> 姓名 林瓏穎</a:t>
            </a:r>
            <a:endParaRPr lang="en-US" altLang="zh-TW" sz="1600" dirty="0">
              <a:solidFill>
                <a:schemeClr val="bg1"/>
              </a:solidFill>
              <a:latin typeface="+mj-lt"/>
              <a:ea typeface="KaiTi" panose="02010609060101010101" pitchFamily="49" charset="-122"/>
            </a:endParaRPr>
          </a:p>
          <a:p>
            <a:r>
              <a:rPr lang="en-US" altLang="zh-TW" sz="1600" dirty="0">
                <a:solidFill>
                  <a:schemeClr val="bg1"/>
                </a:solidFill>
                <a:latin typeface="+mj-lt"/>
                <a:ea typeface="KaiTi" panose="02010609060101010101" pitchFamily="49" charset="-122"/>
              </a:rPr>
              <a:t>	</a:t>
            </a:r>
            <a:r>
              <a:rPr lang="zh-TW" altLang="en-US" sz="1600" dirty="0">
                <a:solidFill>
                  <a:schemeClr val="bg1"/>
                </a:solidFill>
                <a:latin typeface="+mj-lt"/>
                <a:ea typeface="KaiTi" panose="02010609060101010101" pitchFamily="49" charset="-122"/>
              </a:rPr>
              <a:t>系級資電三 學號 </a:t>
            </a:r>
            <a:r>
              <a:rPr lang="en-US" altLang="zh-TW" sz="1600" dirty="0">
                <a:solidFill>
                  <a:schemeClr val="bg1"/>
                </a:solidFill>
                <a:latin typeface="+mj-lt"/>
                <a:ea typeface="KaiTi" panose="02010609060101010101" pitchFamily="49" charset="-122"/>
              </a:rPr>
              <a:t>s04351035</a:t>
            </a:r>
            <a:r>
              <a:rPr lang="zh-TW" altLang="en-US" sz="1600" dirty="0">
                <a:solidFill>
                  <a:schemeClr val="bg1"/>
                </a:solidFill>
                <a:latin typeface="+mj-lt"/>
                <a:ea typeface="KaiTi" panose="02010609060101010101" pitchFamily="49" charset="-122"/>
              </a:rPr>
              <a:t> 姓名 徐偉軒</a:t>
            </a:r>
            <a:endParaRPr lang="en-US" altLang="zh-TW" sz="1600" dirty="0">
              <a:solidFill>
                <a:schemeClr val="bg1"/>
              </a:solidFill>
              <a:latin typeface="+mj-lt"/>
              <a:ea typeface="KaiTi" panose="02010609060101010101" pitchFamily="49" charset="-122"/>
            </a:endParaRPr>
          </a:p>
          <a:p>
            <a:r>
              <a:rPr lang="en-US" altLang="zh-TW" sz="1600" dirty="0">
                <a:solidFill>
                  <a:schemeClr val="bg1"/>
                </a:solidFill>
                <a:latin typeface="+mj-lt"/>
                <a:ea typeface="KaiTi" panose="02010609060101010101" pitchFamily="49" charset="-122"/>
              </a:rPr>
              <a:t>	</a:t>
            </a:r>
            <a:r>
              <a:rPr lang="zh-TW" altLang="en-US" sz="1600" dirty="0">
                <a:solidFill>
                  <a:schemeClr val="bg1"/>
                </a:solidFill>
                <a:latin typeface="+mj-lt"/>
                <a:ea typeface="KaiTi" panose="02010609060101010101" pitchFamily="49" charset="-122"/>
              </a:rPr>
              <a:t>系級資電三 學號 </a:t>
            </a:r>
            <a:r>
              <a:rPr lang="en-US" altLang="zh-TW" sz="1600" dirty="0">
                <a:solidFill>
                  <a:schemeClr val="bg1"/>
                </a:solidFill>
                <a:latin typeface="+mj-lt"/>
                <a:ea typeface="KaiTi" panose="02010609060101010101" pitchFamily="49" charset="-122"/>
              </a:rPr>
              <a:t>s04351048 </a:t>
            </a:r>
            <a:r>
              <a:rPr lang="zh-TW" altLang="en-US" sz="1600" dirty="0">
                <a:solidFill>
                  <a:schemeClr val="bg1"/>
                </a:solidFill>
                <a:latin typeface="+mj-lt"/>
                <a:ea typeface="KaiTi" panose="02010609060101010101" pitchFamily="49" charset="-122"/>
              </a:rPr>
              <a:t>姓名 陳一洋</a:t>
            </a:r>
            <a:endParaRPr lang="zh-TW" altLang="en-US" sz="1600" dirty="0">
              <a:latin typeface="+mj-lt"/>
              <a:ea typeface="KaiTi" panose="02010609060101010101" pitchFamily="49" charset="-122"/>
            </a:endParaRPr>
          </a:p>
        </p:txBody>
      </p:sp>
      <p:sp>
        <p:nvSpPr>
          <p:cNvPr id="4" name="文字方塊 3"/>
          <p:cNvSpPr txBox="1"/>
          <p:nvPr/>
        </p:nvSpPr>
        <p:spPr>
          <a:xfrm>
            <a:off x="4461256" y="4259601"/>
            <a:ext cx="3350597" cy="338554"/>
          </a:xfrm>
          <a:prstGeom prst="rect">
            <a:avLst/>
          </a:prstGeom>
          <a:noFill/>
        </p:spPr>
        <p:txBody>
          <a:bodyPr wrap="none" rtlCol="0">
            <a:spAutoFit/>
          </a:bodyPr>
          <a:lstStyle/>
          <a:p>
            <a:r>
              <a:rPr lang="zh-TW" altLang="en-US" sz="1600" b="1" dirty="0">
                <a:solidFill>
                  <a:schemeClr val="tx1"/>
                </a:solidFill>
                <a:latin typeface="Calibri" panose="020F0502020204030204" pitchFamily="34" charset="0"/>
                <a:ea typeface="KaiTi" panose="02010609060101010101" pitchFamily="49" charset="-122"/>
              </a:rPr>
              <a:t>指導教授</a:t>
            </a:r>
            <a:r>
              <a:rPr lang="en-US" altLang="zh-TW" sz="1600" b="1" dirty="0">
                <a:solidFill>
                  <a:schemeClr val="tx1"/>
                </a:solidFill>
                <a:latin typeface="Calibri" panose="020F0502020204030204" pitchFamily="34" charset="0"/>
                <a:ea typeface="KaiTi" panose="02010609060101010101" pitchFamily="49" charset="-122"/>
              </a:rPr>
              <a:t>:</a:t>
            </a:r>
            <a:r>
              <a:rPr lang="zh-TW" altLang="en-US" sz="1600" b="1" dirty="0">
                <a:solidFill>
                  <a:schemeClr val="tx1"/>
                </a:solidFill>
                <a:latin typeface="Calibri" panose="020F0502020204030204" pitchFamily="34" charset="0"/>
                <a:ea typeface="KaiTi" panose="02010609060101010101" pitchFamily="49" charset="-122"/>
              </a:rPr>
              <a:t>楊朝棟          </a:t>
            </a:r>
            <a:r>
              <a:rPr lang="en-US" altLang="zh-TW" sz="1600" b="1" dirty="0">
                <a:solidFill>
                  <a:schemeClr val="tx1"/>
                </a:solidFill>
                <a:latin typeface="Calibri" panose="020F0502020204030204" pitchFamily="34" charset="0"/>
                <a:ea typeface="KaiTi" panose="02010609060101010101" pitchFamily="49" charset="-122"/>
              </a:rPr>
              <a:t>April</a:t>
            </a:r>
            <a:r>
              <a:rPr lang="zh-TW" altLang="en-US" sz="1600" b="1" dirty="0">
                <a:solidFill>
                  <a:schemeClr val="tx1"/>
                </a:solidFill>
                <a:latin typeface="Calibri" panose="020F0502020204030204" pitchFamily="34" charset="0"/>
                <a:ea typeface="KaiTi" panose="02010609060101010101" pitchFamily="49" charset="-122"/>
              </a:rPr>
              <a:t> </a:t>
            </a:r>
            <a:r>
              <a:rPr lang="en-US" altLang="zh-TW" sz="1600" b="1" dirty="0">
                <a:solidFill>
                  <a:schemeClr val="tx1"/>
                </a:solidFill>
                <a:latin typeface="Calibri" panose="020F0502020204030204" pitchFamily="34" charset="0"/>
                <a:ea typeface="KaiTi" panose="02010609060101010101" pitchFamily="49" charset="-122"/>
              </a:rPr>
              <a:t>1,</a:t>
            </a:r>
            <a:r>
              <a:rPr lang="zh-TW" altLang="en-US" sz="1600" b="1" dirty="0">
                <a:solidFill>
                  <a:schemeClr val="tx1"/>
                </a:solidFill>
                <a:latin typeface="Calibri" panose="020F0502020204030204" pitchFamily="34" charset="0"/>
                <a:ea typeface="KaiTi" panose="02010609060101010101" pitchFamily="49" charset="-122"/>
              </a:rPr>
              <a:t> </a:t>
            </a:r>
            <a:r>
              <a:rPr lang="en-US" altLang="zh-TW" sz="1600" b="1" dirty="0">
                <a:solidFill>
                  <a:schemeClr val="tx1"/>
                </a:solidFill>
                <a:latin typeface="Calibri" panose="020F0502020204030204" pitchFamily="34" charset="0"/>
                <a:ea typeface="KaiTi" panose="02010609060101010101" pitchFamily="49" charset="-122"/>
              </a:rPr>
              <a:t>2018</a:t>
            </a:r>
            <a:endParaRPr lang="zh-TW" altLang="en-US" sz="1600" b="1" dirty="0">
              <a:solidFill>
                <a:schemeClr val="tx1"/>
              </a:solidFill>
              <a:latin typeface="Calibri" panose="020F0502020204030204" pitchFamily="34" charset="0"/>
              <a:ea typeface="KaiTi" panose="02010609060101010101"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C2451E01-1D30-47C2-9601-58E370F4F293}"/>
              </a:ext>
            </a:extLst>
          </p:cNvPr>
          <p:cNvSpPr>
            <a:spLocks noGrp="1"/>
          </p:cNvSpPr>
          <p:nvPr>
            <p:ph type="title"/>
          </p:nvPr>
        </p:nvSpPr>
        <p:spPr/>
        <p:txBody>
          <a:bodyPr/>
          <a:lstStyle/>
          <a:p>
            <a:r>
              <a:rPr lang="en-US" altLang="zh-TW" dirty="0"/>
              <a:t>Error code1</a:t>
            </a:r>
            <a:endParaRPr lang="zh-TW" altLang="en-US" dirty="0"/>
          </a:p>
        </p:txBody>
      </p:sp>
      <p:sp>
        <p:nvSpPr>
          <p:cNvPr id="4" name="投影片編號版面配置區 3">
            <a:extLst>
              <a:ext uri="{FF2B5EF4-FFF2-40B4-BE49-F238E27FC236}">
                <a16:creationId xmlns="" xmlns:a16="http://schemas.microsoft.com/office/drawing/2014/main" id="{C07A9216-EB07-4E40-A39E-67544C4CB473}"/>
              </a:ext>
            </a:extLst>
          </p:cNvPr>
          <p:cNvSpPr>
            <a:spLocks noGrp="1"/>
          </p:cNvSpPr>
          <p:nvPr>
            <p:ph type="sldNum" idx="12"/>
          </p:nvPr>
        </p:nvSpPr>
        <p:spPr/>
        <p:txBody>
          <a:bodyPr/>
          <a:lstStyle/>
          <a:p>
            <a:fld id="{00000000-1234-1234-1234-123412341234}" type="slidenum">
              <a:rPr lang="en" smtClean="0"/>
              <a:pPr/>
              <a:t>10</a:t>
            </a:fld>
            <a:endParaRPr lang="en" dirty="0"/>
          </a:p>
        </p:txBody>
      </p:sp>
      <p:pic>
        <p:nvPicPr>
          <p:cNvPr id="6" name="圖片 5">
            <a:extLst>
              <a:ext uri="{FF2B5EF4-FFF2-40B4-BE49-F238E27FC236}">
                <a16:creationId xmlns="" xmlns:a16="http://schemas.microsoft.com/office/drawing/2014/main" id="{CAF1C139-4434-465D-B841-891B4B05BDAD}"/>
              </a:ext>
            </a:extLst>
          </p:cNvPr>
          <p:cNvPicPr>
            <a:picLocks noChangeAspect="1"/>
          </p:cNvPicPr>
          <p:nvPr/>
        </p:nvPicPr>
        <p:blipFill>
          <a:blip r:embed="rId2"/>
          <a:stretch>
            <a:fillRect/>
          </a:stretch>
        </p:blipFill>
        <p:spPr>
          <a:xfrm>
            <a:off x="179512" y="1534780"/>
            <a:ext cx="6336703" cy="2681152"/>
          </a:xfrm>
          <a:prstGeom prst="rect">
            <a:avLst/>
          </a:prstGeom>
        </p:spPr>
      </p:pic>
    </p:spTree>
    <p:extLst>
      <p:ext uri="{BB962C8B-B14F-4D97-AF65-F5344CB8AC3E}">
        <p14:creationId xmlns:p14="http://schemas.microsoft.com/office/powerpoint/2010/main" val="5676589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A54A07D0-2CA7-462B-AB3F-12030CDF8500}"/>
              </a:ext>
            </a:extLst>
          </p:cNvPr>
          <p:cNvSpPr>
            <a:spLocks noGrp="1"/>
          </p:cNvSpPr>
          <p:nvPr>
            <p:ph type="title"/>
          </p:nvPr>
        </p:nvSpPr>
        <p:spPr/>
        <p:txBody>
          <a:bodyPr/>
          <a:lstStyle/>
          <a:p>
            <a:r>
              <a:rPr lang="en-US" altLang="zh-TW" dirty="0"/>
              <a:t>Error code2</a:t>
            </a:r>
            <a:endParaRPr lang="zh-TW" altLang="en-US" dirty="0"/>
          </a:p>
        </p:txBody>
      </p:sp>
      <p:sp>
        <p:nvSpPr>
          <p:cNvPr id="4" name="投影片編號版面配置區 3">
            <a:extLst>
              <a:ext uri="{FF2B5EF4-FFF2-40B4-BE49-F238E27FC236}">
                <a16:creationId xmlns="" xmlns:a16="http://schemas.microsoft.com/office/drawing/2014/main" id="{7118D4A8-C800-46D4-A06B-85912F51974C}"/>
              </a:ext>
            </a:extLst>
          </p:cNvPr>
          <p:cNvSpPr>
            <a:spLocks noGrp="1"/>
          </p:cNvSpPr>
          <p:nvPr>
            <p:ph type="sldNum" idx="12"/>
          </p:nvPr>
        </p:nvSpPr>
        <p:spPr/>
        <p:txBody>
          <a:bodyPr/>
          <a:lstStyle/>
          <a:p>
            <a:fld id="{00000000-1234-1234-1234-123412341234}" type="slidenum">
              <a:rPr lang="en" smtClean="0"/>
              <a:pPr/>
              <a:t>11</a:t>
            </a:fld>
            <a:endParaRPr lang="en" dirty="0"/>
          </a:p>
        </p:txBody>
      </p:sp>
      <p:pic>
        <p:nvPicPr>
          <p:cNvPr id="6" name="圖片 5">
            <a:extLst>
              <a:ext uri="{FF2B5EF4-FFF2-40B4-BE49-F238E27FC236}">
                <a16:creationId xmlns="" xmlns:a16="http://schemas.microsoft.com/office/drawing/2014/main" id="{8A6CC05C-C490-40DA-B78D-5E9F21F489BC}"/>
              </a:ext>
            </a:extLst>
          </p:cNvPr>
          <p:cNvPicPr>
            <a:picLocks noChangeAspect="1"/>
          </p:cNvPicPr>
          <p:nvPr/>
        </p:nvPicPr>
        <p:blipFill>
          <a:blip r:embed="rId2"/>
          <a:stretch>
            <a:fillRect/>
          </a:stretch>
        </p:blipFill>
        <p:spPr>
          <a:xfrm>
            <a:off x="179317" y="1779662"/>
            <a:ext cx="8785365" cy="1763957"/>
          </a:xfrm>
          <a:prstGeom prst="rect">
            <a:avLst/>
          </a:prstGeom>
        </p:spPr>
      </p:pic>
    </p:spTree>
    <p:extLst>
      <p:ext uri="{BB962C8B-B14F-4D97-AF65-F5344CB8AC3E}">
        <p14:creationId xmlns:p14="http://schemas.microsoft.com/office/powerpoint/2010/main" val="40238796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B77D5F12-689B-4F22-AE25-3D0ECE038B26}"/>
              </a:ext>
            </a:extLst>
          </p:cNvPr>
          <p:cNvSpPr>
            <a:spLocks noGrp="1"/>
          </p:cNvSpPr>
          <p:nvPr>
            <p:ph type="title"/>
          </p:nvPr>
        </p:nvSpPr>
        <p:spPr/>
        <p:txBody>
          <a:bodyPr/>
          <a:lstStyle/>
          <a:p>
            <a:r>
              <a:rPr lang="zh-TW" altLang="en-US" dirty="0"/>
              <a:t>測站資料</a:t>
            </a:r>
          </a:p>
        </p:txBody>
      </p:sp>
      <p:sp>
        <p:nvSpPr>
          <p:cNvPr id="4" name="投影片編號版面配置區 3">
            <a:extLst>
              <a:ext uri="{FF2B5EF4-FFF2-40B4-BE49-F238E27FC236}">
                <a16:creationId xmlns="" xmlns:a16="http://schemas.microsoft.com/office/drawing/2014/main" id="{F399AF6D-D9D5-410F-9519-EF74F3D95667}"/>
              </a:ext>
            </a:extLst>
          </p:cNvPr>
          <p:cNvSpPr>
            <a:spLocks noGrp="1"/>
          </p:cNvSpPr>
          <p:nvPr>
            <p:ph type="sldNum" idx="12"/>
          </p:nvPr>
        </p:nvSpPr>
        <p:spPr/>
        <p:txBody>
          <a:bodyPr/>
          <a:lstStyle/>
          <a:p>
            <a:fld id="{00000000-1234-1234-1234-123412341234}" type="slidenum">
              <a:rPr lang="en" smtClean="0"/>
              <a:pPr/>
              <a:t>12</a:t>
            </a:fld>
            <a:endParaRPr lang="en" dirty="0"/>
          </a:p>
        </p:txBody>
      </p:sp>
      <p:pic>
        <p:nvPicPr>
          <p:cNvPr id="8" name="圖片 7">
            <a:extLst>
              <a:ext uri="{FF2B5EF4-FFF2-40B4-BE49-F238E27FC236}">
                <a16:creationId xmlns="" xmlns:a16="http://schemas.microsoft.com/office/drawing/2014/main" id="{C82AD308-14E0-4F78-BEBD-A17C07628333}"/>
              </a:ext>
            </a:extLst>
          </p:cNvPr>
          <p:cNvPicPr>
            <a:picLocks noChangeAspect="1"/>
          </p:cNvPicPr>
          <p:nvPr/>
        </p:nvPicPr>
        <p:blipFill>
          <a:blip r:embed="rId2"/>
          <a:stretch>
            <a:fillRect/>
          </a:stretch>
        </p:blipFill>
        <p:spPr>
          <a:xfrm>
            <a:off x="611560" y="1275606"/>
            <a:ext cx="5810404" cy="3676494"/>
          </a:xfrm>
          <a:prstGeom prst="rect">
            <a:avLst/>
          </a:prstGeom>
        </p:spPr>
      </p:pic>
    </p:spTree>
    <p:extLst>
      <p:ext uri="{BB962C8B-B14F-4D97-AF65-F5344CB8AC3E}">
        <p14:creationId xmlns:p14="http://schemas.microsoft.com/office/powerpoint/2010/main" val="12713822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70FDF238-EC65-4FBF-805D-6809555E6661}"/>
              </a:ext>
            </a:extLst>
          </p:cNvPr>
          <p:cNvSpPr>
            <a:spLocks noGrp="1"/>
          </p:cNvSpPr>
          <p:nvPr>
            <p:ph type="title"/>
          </p:nvPr>
        </p:nvSpPr>
        <p:spPr/>
        <p:txBody>
          <a:bodyPr/>
          <a:lstStyle/>
          <a:p>
            <a:r>
              <a:rPr lang="zh-TW" altLang="en-US" dirty="0"/>
              <a:t>參考資料</a:t>
            </a:r>
          </a:p>
        </p:txBody>
      </p:sp>
      <p:sp>
        <p:nvSpPr>
          <p:cNvPr id="3" name="文字版面配置區 2">
            <a:extLst>
              <a:ext uri="{FF2B5EF4-FFF2-40B4-BE49-F238E27FC236}">
                <a16:creationId xmlns="" xmlns:a16="http://schemas.microsoft.com/office/drawing/2014/main" id="{61BEA3CA-6270-4471-B16A-765589E5F1ED}"/>
              </a:ext>
            </a:extLst>
          </p:cNvPr>
          <p:cNvSpPr>
            <a:spLocks noGrp="1"/>
          </p:cNvSpPr>
          <p:nvPr>
            <p:ph type="body" idx="1"/>
          </p:nvPr>
        </p:nvSpPr>
        <p:spPr>
          <a:xfrm>
            <a:off x="814275" y="1209600"/>
            <a:ext cx="6803725" cy="2724300"/>
          </a:xfrm>
        </p:spPr>
        <p:txBody>
          <a:bodyPr/>
          <a:lstStyle/>
          <a:p>
            <a:r>
              <a:rPr lang="en-US" altLang="zh-TW" dirty="0"/>
              <a:t>Errorcode1 https://github.com/matplotlib/basemap/blob/master/lib/mpl_toolkits/basemap/__init__.py#L1753</a:t>
            </a:r>
          </a:p>
          <a:p>
            <a:r>
              <a:rPr lang="en-US" altLang="zh-TW" dirty="0"/>
              <a:t>Errorcode2 </a:t>
            </a:r>
            <a:r>
              <a:rPr lang="en-US" altLang="zh-TW" dirty="0">
                <a:hlinkClick r:id="rId2"/>
              </a:rPr>
              <a:t>https://github.com/matplotlib/matplotlib/issues/7808</a:t>
            </a:r>
            <a:endParaRPr lang="en-US" altLang="zh-TW" dirty="0"/>
          </a:p>
          <a:p>
            <a:r>
              <a:rPr lang="zh-TW" altLang="en-US" dirty="0"/>
              <a:t>測站資料 </a:t>
            </a:r>
            <a:r>
              <a:rPr lang="en-US" altLang="zh-TW" dirty="0"/>
              <a:t>https://goo.gl/o58KB7</a:t>
            </a:r>
            <a:endParaRPr lang="zh-TW" altLang="en-US" dirty="0"/>
          </a:p>
        </p:txBody>
      </p:sp>
      <p:sp>
        <p:nvSpPr>
          <p:cNvPr id="4" name="投影片編號版面配置區 3">
            <a:extLst>
              <a:ext uri="{FF2B5EF4-FFF2-40B4-BE49-F238E27FC236}">
                <a16:creationId xmlns="" xmlns:a16="http://schemas.microsoft.com/office/drawing/2014/main" id="{8D2A5954-D7D8-48CE-A837-8BCF143F9B47}"/>
              </a:ext>
            </a:extLst>
          </p:cNvPr>
          <p:cNvSpPr>
            <a:spLocks noGrp="1"/>
          </p:cNvSpPr>
          <p:nvPr>
            <p:ph type="sldNum" idx="12"/>
          </p:nvPr>
        </p:nvSpPr>
        <p:spPr/>
        <p:txBody>
          <a:bodyPr/>
          <a:lstStyle/>
          <a:p>
            <a:fld id="{00000000-1234-1234-1234-123412341234}" type="slidenum">
              <a:rPr lang="en" smtClean="0"/>
              <a:pPr/>
              <a:t>13</a:t>
            </a:fld>
            <a:endParaRPr lang="en" dirty="0"/>
          </a:p>
        </p:txBody>
      </p:sp>
    </p:spTree>
    <p:extLst>
      <p:ext uri="{BB962C8B-B14F-4D97-AF65-F5344CB8AC3E}">
        <p14:creationId xmlns:p14="http://schemas.microsoft.com/office/powerpoint/2010/main" val="25812203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84167"/>
            <a:ext cx="6061981" cy="766200"/>
          </a:xfrm>
        </p:spPr>
        <p:txBody>
          <a:bodyPr/>
          <a:lstStyle/>
          <a:p>
            <a:r>
              <a:rPr kumimoji="1" lang="en-US" altLang="zh-CN" dirty="0"/>
              <a:t>Mac</a:t>
            </a:r>
            <a:r>
              <a:rPr kumimoji="1" lang="en-US" altLang="zh-CN" dirty="0" smtClean="0"/>
              <a:t>=&gt;Parallels=&gt;Ubuntu=&gt;Python</a:t>
            </a:r>
            <a:endParaRPr kumimoji="1" lang="zh-CN" altLang="en-US" dirty="0"/>
          </a:p>
        </p:txBody>
      </p:sp>
      <p:sp>
        <p:nvSpPr>
          <p:cNvPr id="4" name="幻灯片编号占位符 3"/>
          <p:cNvSpPr>
            <a:spLocks noGrp="1"/>
          </p:cNvSpPr>
          <p:nvPr>
            <p:ph type="sldNum" idx="12"/>
          </p:nvPr>
        </p:nvSpPr>
        <p:spPr/>
        <p:txBody>
          <a:bodyPr/>
          <a:lstStyle/>
          <a:p>
            <a:fld id="{00000000-1234-1234-1234-123412341234}" type="slidenum">
              <a:rPr lang="en" smtClean="0"/>
              <a:pPr/>
              <a:t>14</a:t>
            </a:fld>
            <a:endParaRPr lang="en" dirty="0"/>
          </a:p>
        </p:txBody>
      </p:sp>
      <p:pic>
        <p:nvPicPr>
          <p:cNvPr id="5" name="图片 4"/>
          <p:cNvPicPr>
            <a:picLocks noChangeAspect="1"/>
          </p:cNvPicPr>
          <p:nvPr/>
        </p:nvPicPr>
        <p:blipFill>
          <a:blip r:embed="rId2"/>
          <a:stretch>
            <a:fillRect/>
          </a:stretch>
        </p:blipFill>
        <p:spPr>
          <a:xfrm>
            <a:off x="0" y="1373183"/>
            <a:ext cx="2192187" cy="1231566"/>
          </a:xfrm>
          <a:prstGeom prst="rect">
            <a:avLst/>
          </a:prstGeom>
        </p:spPr>
      </p:pic>
      <p:pic>
        <p:nvPicPr>
          <p:cNvPr id="6" name="图片 5"/>
          <p:cNvPicPr>
            <a:picLocks noChangeAspect="1"/>
          </p:cNvPicPr>
          <p:nvPr/>
        </p:nvPicPr>
        <p:blipFill>
          <a:blip r:embed="rId3"/>
          <a:stretch>
            <a:fillRect/>
          </a:stretch>
        </p:blipFill>
        <p:spPr>
          <a:xfrm>
            <a:off x="1691680" y="1607966"/>
            <a:ext cx="2006600" cy="762000"/>
          </a:xfrm>
          <a:prstGeom prst="rect">
            <a:avLst/>
          </a:prstGeom>
        </p:spPr>
      </p:pic>
      <p:pic>
        <p:nvPicPr>
          <p:cNvPr id="7" name="图片 6"/>
          <p:cNvPicPr>
            <a:picLocks noChangeAspect="1"/>
          </p:cNvPicPr>
          <p:nvPr/>
        </p:nvPicPr>
        <p:blipFill>
          <a:blip r:embed="rId4"/>
          <a:stretch>
            <a:fillRect/>
          </a:stretch>
        </p:blipFill>
        <p:spPr>
          <a:xfrm>
            <a:off x="4938115" y="1430627"/>
            <a:ext cx="1296144" cy="1116678"/>
          </a:xfrm>
          <a:prstGeom prst="rect">
            <a:avLst/>
          </a:prstGeom>
        </p:spPr>
      </p:pic>
      <p:pic>
        <p:nvPicPr>
          <p:cNvPr id="8" name="图片 7"/>
          <p:cNvPicPr>
            <a:picLocks noChangeAspect="1"/>
          </p:cNvPicPr>
          <p:nvPr/>
        </p:nvPicPr>
        <p:blipFill>
          <a:blip r:embed="rId5"/>
          <a:stretch>
            <a:fillRect/>
          </a:stretch>
        </p:blipFill>
        <p:spPr>
          <a:xfrm>
            <a:off x="3744940" y="1400654"/>
            <a:ext cx="1193175" cy="1130845"/>
          </a:xfrm>
          <a:prstGeom prst="rect">
            <a:avLst/>
          </a:prstGeom>
        </p:spPr>
      </p:pic>
      <p:pic>
        <p:nvPicPr>
          <p:cNvPr id="9" name="图片 8"/>
          <p:cNvPicPr>
            <a:picLocks noChangeAspect="1"/>
          </p:cNvPicPr>
          <p:nvPr/>
        </p:nvPicPr>
        <p:blipFill>
          <a:blip r:embed="rId6"/>
          <a:stretch>
            <a:fillRect/>
          </a:stretch>
        </p:blipFill>
        <p:spPr>
          <a:xfrm>
            <a:off x="2391314" y="2604749"/>
            <a:ext cx="4394200" cy="1600200"/>
          </a:xfrm>
          <a:prstGeom prst="rect">
            <a:avLst/>
          </a:prstGeom>
        </p:spPr>
      </p:pic>
      <p:sp>
        <p:nvSpPr>
          <p:cNvPr id="10" name="文本框 9"/>
          <p:cNvSpPr txBox="1"/>
          <p:nvPr/>
        </p:nvSpPr>
        <p:spPr>
          <a:xfrm>
            <a:off x="6832174" y="2250687"/>
            <a:ext cx="1917487" cy="2308324"/>
          </a:xfrm>
          <a:prstGeom prst="rect">
            <a:avLst/>
          </a:prstGeom>
          <a:noFill/>
        </p:spPr>
        <p:txBody>
          <a:bodyPr wrap="square" rtlCol="0">
            <a:spAutoFit/>
          </a:bodyPr>
          <a:lstStyle/>
          <a:p>
            <a:r>
              <a:rPr lang="zh-CN" altLang="pl-PL" sz="2400" smtClean="0">
                <a:solidFill>
                  <a:srgbClr val="263248"/>
                </a:solidFill>
                <a:latin typeface="Calibri" panose="020F0502020204030204" pitchFamily="34" charset="0"/>
                <a:ea typeface="KaiTi" panose="02010609060101010101" pitchFamily="49" charset="-122"/>
                <a:cs typeface="Roboto Condensed Light"/>
                <a:sym typeface="Roboto Condensed Light"/>
              </a:rPr>
              <a:t>在</a:t>
            </a:r>
            <a:r>
              <a:rPr lang="pl-PL" altLang="zh-CN" sz="2400" dirty="0" err="1" smtClean="0">
                <a:solidFill>
                  <a:srgbClr val="263248"/>
                </a:solidFill>
                <a:latin typeface="Calibri" panose="020F0502020204030204" pitchFamily="34" charset="0"/>
                <a:ea typeface="KaiTi" panose="02010609060101010101" pitchFamily="49" charset="-122"/>
                <a:cs typeface="Roboto Condensed Light"/>
                <a:sym typeface="Roboto Condensed Light"/>
              </a:rPr>
              <a:t>Ubuntu</a:t>
            </a:r>
            <a:r>
              <a:rPr lang="zh-CN" altLang="pl-PL" sz="2400" dirty="0" smtClean="0">
                <a:solidFill>
                  <a:srgbClr val="263248"/>
                </a:solidFill>
                <a:latin typeface="Calibri" panose="020F0502020204030204" pitchFamily="34" charset="0"/>
                <a:ea typeface="KaiTi" panose="02010609060101010101" pitchFamily="49" charset="-122"/>
                <a:cs typeface="Roboto Condensed Light"/>
                <a:sym typeface="Roboto Condensed Light"/>
              </a:rPr>
              <a:t>下</a:t>
            </a:r>
            <a:r>
              <a:rPr lang="en-US" altLang="zh-CN" sz="2400" dirty="0" smtClean="0">
                <a:solidFill>
                  <a:srgbClr val="263248"/>
                </a:solidFill>
                <a:latin typeface="Calibri" panose="020F0502020204030204" pitchFamily="34" charset="0"/>
                <a:ea typeface="KaiTi" panose="02010609060101010101" pitchFamily="49" charset="-122"/>
                <a:cs typeface="Roboto Condensed Light"/>
                <a:sym typeface="Roboto Condensed Light"/>
              </a:rPr>
              <a:t/>
            </a:r>
            <a:br>
              <a:rPr lang="en-US" altLang="zh-CN" sz="2400" dirty="0" smtClean="0">
                <a:solidFill>
                  <a:srgbClr val="263248"/>
                </a:solidFill>
                <a:latin typeface="Calibri" panose="020F0502020204030204" pitchFamily="34" charset="0"/>
                <a:ea typeface="KaiTi" panose="02010609060101010101" pitchFamily="49" charset="-122"/>
                <a:cs typeface="Roboto Condensed Light"/>
                <a:sym typeface="Roboto Condensed Light"/>
              </a:rPr>
            </a:br>
            <a:r>
              <a:rPr lang="zh-CN" altLang="en-US" sz="2400" dirty="0" smtClean="0">
                <a:solidFill>
                  <a:srgbClr val="263248"/>
                </a:solidFill>
                <a:latin typeface="Calibri" panose="020F0502020204030204" pitchFamily="34" charset="0"/>
                <a:ea typeface="KaiTi" panose="02010609060101010101" pitchFamily="49" charset="-122"/>
                <a:cs typeface="Roboto Condensed Light"/>
                <a:sym typeface="Roboto Condensed Light"/>
              </a:rPr>
              <a:t>安裝配置</a:t>
            </a:r>
            <a:r>
              <a:rPr lang="pl-PL" altLang="zh-CN" sz="2400" dirty="0" err="1" smtClean="0">
                <a:solidFill>
                  <a:srgbClr val="263248"/>
                </a:solidFill>
                <a:latin typeface="Calibri" panose="020F0502020204030204" pitchFamily="34" charset="0"/>
                <a:ea typeface="KaiTi" panose="02010609060101010101" pitchFamily="49" charset="-122"/>
                <a:cs typeface="Roboto Condensed Light"/>
              </a:rPr>
              <a:t>numpy,scipy,matplotlib</a:t>
            </a:r>
            <a:r>
              <a:rPr lang="pl-PL" altLang="zh-CN" sz="2400" dirty="0" smtClean="0">
                <a:solidFill>
                  <a:srgbClr val="263248"/>
                </a:solidFill>
                <a:latin typeface="Calibri" panose="020F0502020204030204" pitchFamily="34" charset="0"/>
                <a:ea typeface="KaiTi" panose="02010609060101010101" pitchFamily="49" charset="-122"/>
                <a:cs typeface="Roboto Condensed Light"/>
              </a:rPr>
              <a:t>,</a:t>
            </a:r>
            <a:br>
              <a:rPr lang="pl-PL" altLang="zh-CN" sz="2400" dirty="0" smtClean="0">
                <a:solidFill>
                  <a:srgbClr val="263248"/>
                </a:solidFill>
                <a:latin typeface="Calibri" panose="020F0502020204030204" pitchFamily="34" charset="0"/>
                <a:ea typeface="KaiTi" panose="02010609060101010101" pitchFamily="49" charset="-122"/>
                <a:cs typeface="Roboto Condensed Light"/>
              </a:rPr>
            </a:br>
            <a:r>
              <a:rPr lang="pl-PL" altLang="zh-CN" sz="2400" dirty="0" err="1" smtClean="0">
                <a:solidFill>
                  <a:srgbClr val="263248"/>
                </a:solidFill>
                <a:latin typeface="Calibri" panose="020F0502020204030204" pitchFamily="34" charset="0"/>
                <a:ea typeface="KaiTi" panose="02010609060101010101" pitchFamily="49" charset="-122"/>
                <a:cs typeface="Roboto Condensed Light"/>
              </a:rPr>
              <a:t>pandas</a:t>
            </a:r>
            <a:r>
              <a:rPr lang="en-US" altLang="zh-CN" sz="2400" dirty="0" smtClean="0">
                <a:solidFill>
                  <a:srgbClr val="263248"/>
                </a:solidFill>
                <a:latin typeface="Calibri" panose="020F0502020204030204" pitchFamily="34" charset="0"/>
                <a:ea typeface="KaiTi" panose="02010609060101010101" pitchFamily="49" charset="-122"/>
                <a:cs typeface="Roboto Condensed Light"/>
              </a:rPr>
              <a:t>,</a:t>
            </a:r>
            <a:br>
              <a:rPr lang="en-US" altLang="zh-CN" sz="2400" dirty="0" smtClean="0">
                <a:solidFill>
                  <a:srgbClr val="263248"/>
                </a:solidFill>
                <a:latin typeface="Calibri" panose="020F0502020204030204" pitchFamily="34" charset="0"/>
                <a:ea typeface="KaiTi" panose="02010609060101010101" pitchFamily="49" charset="-122"/>
                <a:cs typeface="Roboto Condensed Light"/>
              </a:rPr>
            </a:br>
            <a:r>
              <a:rPr lang="pl-PL" altLang="zh-CN" sz="2400" dirty="0" err="1" smtClean="0">
                <a:solidFill>
                  <a:srgbClr val="263248"/>
                </a:solidFill>
                <a:latin typeface="Calibri" panose="020F0502020204030204" pitchFamily="34" charset="0"/>
                <a:ea typeface="KaiTi" panose="02010609060101010101" pitchFamily="49" charset="-122"/>
                <a:cs typeface="Roboto Condensed Light"/>
              </a:rPr>
              <a:t>sklearn</a:t>
            </a:r>
            <a:r>
              <a:rPr lang="en-US" altLang="zh-CN" sz="2400" dirty="0" smtClean="0">
                <a:solidFill>
                  <a:srgbClr val="263248"/>
                </a:solidFill>
                <a:latin typeface="Calibri" panose="020F0502020204030204" pitchFamily="34" charset="0"/>
                <a:ea typeface="KaiTi" panose="02010609060101010101" pitchFamily="49" charset="-122"/>
                <a:cs typeface="Roboto Condensed Light"/>
              </a:rPr>
              <a:t>,etc.</a:t>
            </a:r>
            <a:endParaRPr lang="zh-CN" altLang="en-US" sz="2400" dirty="0">
              <a:solidFill>
                <a:srgbClr val="263248"/>
              </a:solidFill>
              <a:latin typeface="Calibri" panose="020F0502020204030204" pitchFamily="34" charset="0"/>
              <a:ea typeface="KaiTi" panose="02010609060101010101" pitchFamily="49" charset="-122"/>
              <a:cs typeface="Roboto Condensed Light"/>
            </a:endParaRPr>
          </a:p>
        </p:txBody>
      </p:sp>
      <p:pic>
        <p:nvPicPr>
          <p:cNvPr id="3" name="图片 2"/>
          <p:cNvPicPr>
            <a:picLocks noChangeAspect="1"/>
          </p:cNvPicPr>
          <p:nvPr/>
        </p:nvPicPr>
        <p:blipFill>
          <a:blip r:embed="rId7"/>
          <a:stretch>
            <a:fillRect/>
          </a:stretch>
        </p:blipFill>
        <p:spPr>
          <a:xfrm>
            <a:off x="1974" y="2604749"/>
            <a:ext cx="2389340" cy="1600200"/>
          </a:xfrm>
          <a:prstGeom prst="rect">
            <a:avLst/>
          </a:prstGeom>
        </p:spPr>
      </p:pic>
    </p:spTree>
    <p:extLst>
      <p:ext uri="{BB962C8B-B14F-4D97-AF65-F5344CB8AC3E}">
        <p14:creationId xmlns:p14="http://schemas.microsoft.com/office/powerpoint/2010/main" val="2294043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參考資料</a:t>
            </a:r>
            <a:endParaRPr kumimoji="1" lang="zh-CN" altLang="en-US" dirty="0"/>
          </a:p>
        </p:txBody>
      </p:sp>
      <p:sp>
        <p:nvSpPr>
          <p:cNvPr id="3" name="文本占位符 2"/>
          <p:cNvSpPr>
            <a:spLocks noGrp="1"/>
          </p:cNvSpPr>
          <p:nvPr>
            <p:ph type="body" idx="1"/>
          </p:nvPr>
        </p:nvSpPr>
        <p:spPr>
          <a:xfrm>
            <a:off x="814275" y="1275606"/>
            <a:ext cx="6803725" cy="2724300"/>
          </a:xfrm>
        </p:spPr>
        <p:txBody>
          <a:bodyPr/>
          <a:lstStyle/>
          <a:p>
            <a:r>
              <a:rPr kumimoji="1" lang="en-US" altLang="zh-CN" sz="1600" dirty="0">
                <a:hlinkClick r:id="rId2"/>
              </a:rPr>
              <a:t>https://www.parallels.com</a:t>
            </a:r>
          </a:p>
          <a:p>
            <a:r>
              <a:rPr kumimoji="1" lang="en-US" altLang="zh-CN" sz="1600" dirty="0" smtClean="0">
                <a:hlinkClick r:id="rId2"/>
              </a:rPr>
              <a:t>https</a:t>
            </a:r>
            <a:r>
              <a:rPr kumimoji="1" lang="en-US" altLang="zh-CN" sz="1600" dirty="0">
                <a:hlinkClick r:id="rId2"/>
              </a:rPr>
              <a:t>://</a:t>
            </a:r>
            <a:r>
              <a:rPr kumimoji="1" lang="en-US" altLang="zh-CN" sz="1600" dirty="0" smtClean="0">
                <a:hlinkClick r:id="rId2"/>
              </a:rPr>
              <a:t>www.cnblogs.com/luckyalan/p/6703590.html</a:t>
            </a:r>
            <a:endParaRPr kumimoji="1" lang="en-US" altLang="zh-CN" sz="1600" dirty="0" smtClean="0"/>
          </a:p>
          <a:p>
            <a:r>
              <a:rPr kumimoji="1" lang="en-US" altLang="zh-CN" sz="1600" dirty="0">
                <a:hlinkClick r:id="rId3"/>
              </a:rPr>
              <a:t>https://</a:t>
            </a:r>
            <a:r>
              <a:rPr kumimoji="1" lang="en-US" altLang="zh-CN" sz="1600" dirty="0" smtClean="0">
                <a:hlinkClick r:id="rId3"/>
              </a:rPr>
              <a:t>blog.csdn.net/title71/article/details/78344520</a:t>
            </a:r>
            <a:endParaRPr kumimoji="1" lang="en-US" altLang="zh-CN" sz="1600" dirty="0" smtClean="0"/>
          </a:p>
          <a:p>
            <a:r>
              <a:rPr kumimoji="1" lang="en-US" altLang="zh-CN" sz="1600" dirty="0"/>
              <a:t>https://</a:t>
            </a:r>
            <a:r>
              <a:rPr kumimoji="1" lang="en-US" altLang="zh-CN" sz="1600" dirty="0" err="1"/>
              <a:t>www.cnblogs.com</a:t>
            </a:r>
            <a:r>
              <a:rPr kumimoji="1" lang="en-US" altLang="zh-CN" sz="1600" dirty="0"/>
              <a:t>/</a:t>
            </a:r>
            <a:r>
              <a:rPr kumimoji="1" lang="en-US" altLang="zh-CN" sz="1600" dirty="0" err="1"/>
              <a:t>dorra</a:t>
            </a:r>
            <a:r>
              <a:rPr kumimoji="1" lang="en-US" altLang="zh-CN" sz="1600" dirty="0"/>
              <a:t>/p/8127878.html</a:t>
            </a:r>
          </a:p>
          <a:p>
            <a:r>
              <a:rPr kumimoji="1" lang="en-US" altLang="zh-CN" sz="1600" dirty="0"/>
              <a:t>https://</a:t>
            </a:r>
            <a:r>
              <a:rPr kumimoji="1" lang="en-US" altLang="zh-CN" sz="1600" dirty="0" err="1" smtClean="0"/>
              <a:t>blog.csdn.net</a:t>
            </a:r>
            <a:r>
              <a:rPr kumimoji="1" lang="en-US" altLang="zh-CN" sz="1600" dirty="0" smtClean="0"/>
              <a:t>/u010126792/article/details/62427958</a:t>
            </a:r>
          </a:p>
          <a:p>
            <a:r>
              <a:rPr kumimoji="1" lang="en-US" altLang="zh-CN" sz="1600" dirty="0">
                <a:hlinkClick r:id="rId4"/>
              </a:rPr>
              <a:t>https://</a:t>
            </a:r>
            <a:r>
              <a:rPr kumimoji="1" lang="en-US" altLang="zh-CN" sz="1600" dirty="0" smtClean="0">
                <a:hlinkClick r:id="rId4"/>
              </a:rPr>
              <a:t>www.cnblogs.com/Jeb15/p/6080331.html</a:t>
            </a:r>
            <a:endParaRPr kumimoji="1" lang="en-US" altLang="zh-CN" sz="1600" dirty="0" smtClean="0"/>
          </a:p>
          <a:p>
            <a:r>
              <a:rPr kumimoji="1" lang="en-US" altLang="zh-CN" sz="1600" dirty="0">
                <a:hlinkClick r:id="rId5"/>
              </a:rPr>
              <a:t>https://</a:t>
            </a:r>
            <a:r>
              <a:rPr kumimoji="1" lang="en-US" altLang="zh-CN" sz="1600" dirty="0" smtClean="0">
                <a:hlinkClick r:id="rId5"/>
              </a:rPr>
              <a:t>www.cnblogs.com/GarfieldTom/archive/2012/12/06/2804965.html</a:t>
            </a:r>
            <a:endParaRPr kumimoji="1" lang="en-US" altLang="zh-CN" sz="1600" dirty="0" smtClean="0"/>
          </a:p>
          <a:p>
            <a:r>
              <a:rPr kumimoji="1" lang="en-US" altLang="zh-CN" sz="1600" dirty="0">
                <a:hlinkClick r:id="rId6"/>
              </a:rPr>
              <a:t>https://</a:t>
            </a:r>
            <a:r>
              <a:rPr kumimoji="1" lang="en-US" altLang="zh-CN" sz="1600" dirty="0" smtClean="0">
                <a:hlinkClick r:id="rId6"/>
              </a:rPr>
              <a:t>blog.csdn.net/Yakumoyukarilan/article/details/51340358</a:t>
            </a:r>
            <a:endParaRPr kumimoji="1" lang="en-US" altLang="zh-CN" sz="1600" dirty="0" smtClean="0"/>
          </a:p>
          <a:p>
            <a:r>
              <a:rPr kumimoji="1" lang="en-US" altLang="zh-CN" sz="1600" dirty="0">
                <a:hlinkClick r:id="rId7"/>
              </a:rPr>
              <a:t>https://</a:t>
            </a:r>
            <a:r>
              <a:rPr kumimoji="1" lang="en-US" altLang="zh-CN" sz="1600" dirty="0" smtClean="0">
                <a:hlinkClick r:id="rId7"/>
              </a:rPr>
              <a:t>www.zhihu.com/question/47003185</a:t>
            </a:r>
            <a:endParaRPr kumimoji="1" lang="en-US" altLang="zh-CN" sz="1600" dirty="0" smtClean="0"/>
          </a:p>
          <a:p>
            <a:r>
              <a:rPr kumimoji="1" lang="en-US" altLang="zh-CN" sz="1600" dirty="0"/>
              <a:t>https://</a:t>
            </a:r>
            <a:r>
              <a:rPr kumimoji="1" lang="en-US" altLang="zh-CN" sz="1600" dirty="0" err="1"/>
              <a:t>blog.csdn.net</a:t>
            </a:r>
            <a:r>
              <a:rPr kumimoji="1" lang="en-US" altLang="zh-CN" sz="1600" dirty="0"/>
              <a:t>/</a:t>
            </a:r>
            <a:r>
              <a:rPr kumimoji="1" lang="en-US" altLang="zh-CN" sz="1600" dirty="0" err="1"/>
              <a:t>xiaopihaierletian</a:t>
            </a:r>
            <a:r>
              <a:rPr kumimoji="1" lang="en-US" altLang="zh-CN" sz="1600" dirty="0"/>
              <a:t>/article/details/72935120</a:t>
            </a:r>
            <a:endParaRPr kumimoji="1" lang="zh-CN" altLang="en-US" sz="1600" dirty="0"/>
          </a:p>
        </p:txBody>
      </p:sp>
      <p:sp>
        <p:nvSpPr>
          <p:cNvPr id="4" name="幻灯片编号占位符 3"/>
          <p:cNvSpPr>
            <a:spLocks noGrp="1"/>
          </p:cNvSpPr>
          <p:nvPr>
            <p:ph type="sldNum" idx="12"/>
          </p:nvPr>
        </p:nvSpPr>
        <p:spPr/>
        <p:txBody>
          <a:bodyPr/>
          <a:lstStyle/>
          <a:p>
            <a:fld id="{00000000-1234-1234-1234-123412341234}" type="slidenum">
              <a:rPr lang="en" smtClean="0"/>
              <a:pPr/>
              <a:t>15</a:t>
            </a:fld>
            <a:endParaRPr lang="en" dirty="0"/>
          </a:p>
        </p:txBody>
      </p:sp>
    </p:spTree>
    <p:extLst>
      <p:ext uri="{BB962C8B-B14F-4D97-AF65-F5344CB8AC3E}">
        <p14:creationId xmlns:p14="http://schemas.microsoft.com/office/powerpoint/2010/main" val="10129841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6512" y="397576"/>
            <a:ext cx="7416824" cy="766200"/>
          </a:xfrm>
        </p:spPr>
        <p:txBody>
          <a:bodyPr/>
          <a:lstStyle/>
          <a:p>
            <a:r>
              <a:rPr kumimoji="1" lang="en-US" altLang="zh-CN" sz="2400" dirty="0" smtClean="0"/>
              <a:t>Training</a:t>
            </a:r>
            <a:r>
              <a:rPr kumimoji="1" lang="zh-CN" altLang="en-US" sz="2400" dirty="0" smtClean="0"/>
              <a:t> </a:t>
            </a:r>
            <a:r>
              <a:rPr kumimoji="1" lang="en-US" altLang="zh-CN" sz="2400" dirty="0" smtClean="0"/>
              <a:t>a</a:t>
            </a:r>
            <a:r>
              <a:rPr kumimoji="1" lang="zh-CN" altLang="en-US" sz="2400" dirty="0" smtClean="0"/>
              <a:t> </a:t>
            </a:r>
            <a:r>
              <a:rPr kumimoji="1" lang="en-US" altLang="zh-CN" sz="2400" dirty="0" smtClean="0"/>
              <a:t>Perceptron</a:t>
            </a:r>
            <a:r>
              <a:rPr kumimoji="1" lang="zh-CN" altLang="en-US" sz="2400" dirty="0" smtClean="0"/>
              <a:t> </a:t>
            </a:r>
            <a:r>
              <a:rPr kumimoji="1" lang="en-US" altLang="zh-CN" sz="2400" dirty="0" smtClean="0"/>
              <a:t>Model</a:t>
            </a:r>
            <a:r>
              <a:rPr kumimoji="1" lang="zh-CN" altLang="en-US" sz="2400" dirty="0" smtClean="0"/>
              <a:t> </a:t>
            </a:r>
            <a:r>
              <a:rPr kumimoji="1" lang="en-US" altLang="zh-CN" sz="2400" dirty="0" smtClean="0"/>
              <a:t>on</a:t>
            </a:r>
            <a:r>
              <a:rPr kumimoji="1" lang="zh-CN" altLang="en-US" sz="2400" dirty="0" smtClean="0"/>
              <a:t> </a:t>
            </a:r>
            <a:r>
              <a:rPr kumimoji="1" lang="en-US" altLang="zh-CN" sz="2400" dirty="0" smtClean="0"/>
              <a:t>the</a:t>
            </a:r>
            <a:r>
              <a:rPr kumimoji="1" lang="zh-CN" altLang="en-US" sz="2400" dirty="0" smtClean="0"/>
              <a:t> </a:t>
            </a:r>
            <a:r>
              <a:rPr kumimoji="1" lang="en-US" altLang="zh-CN" sz="2400" dirty="0" smtClean="0"/>
              <a:t>Iris</a:t>
            </a:r>
            <a:r>
              <a:rPr kumimoji="1" lang="zh-CN" altLang="en-US" sz="2400" dirty="0" smtClean="0"/>
              <a:t> </a:t>
            </a:r>
            <a:r>
              <a:rPr kumimoji="1" lang="en-US" altLang="zh-CN" sz="2400" dirty="0" smtClean="0"/>
              <a:t>Dataset</a:t>
            </a:r>
            <a:endParaRPr kumimoji="1" lang="zh-CN" altLang="en-US" sz="2400" dirty="0"/>
          </a:p>
        </p:txBody>
      </p:sp>
      <p:sp>
        <p:nvSpPr>
          <p:cNvPr id="3" name="文本占位符 2"/>
          <p:cNvSpPr>
            <a:spLocks noGrp="1"/>
          </p:cNvSpPr>
          <p:nvPr>
            <p:ph type="body" idx="1"/>
          </p:nvPr>
        </p:nvSpPr>
        <p:spPr/>
        <p:txBody>
          <a:bodyPr/>
          <a:lstStyle/>
          <a:p>
            <a:r>
              <a:rPr lang="en-US" altLang="zh-CN" sz="1800" dirty="0"/>
              <a:t>The </a:t>
            </a:r>
            <a:r>
              <a:rPr lang="en-US" altLang="zh-CN" sz="1800" b="1" i="1" dirty="0"/>
              <a:t>Iris</a:t>
            </a:r>
            <a:r>
              <a:rPr lang="en-US" altLang="zh-CN" sz="1800" b="1" dirty="0"/>
              <a:t> flower data set</a:t>
            </a:r>
            <a:r>
              <a:rPr lang="en-US" altLang="zh-CN" sz="1800" dirty="0"/>
              <a:t> or </a:t>
            </a:r>
            <a:r>
              <a:rPr lang="en-US" altLang="zh-CN" sz="1800" b="1" dirty="0" smtClean="0"/>
              <a:t>Fisher‘s</a:t>
            </a:r>
            <a:r>
              <a:rPr lang="en-US" altLang="zh-CN" sz="1800" b="1" dirty="0"/>
              <a:t> </a:t>
            </a:r>
            <a:r>
              <a:rPr lang="en-US" altLang="zh-CN" sz="1800" b="1" i="1" dirty="0"/>
              <a:t>Iris</a:t>
            </a:r>
            <a:r>
              <a:rPr lang="en-US" altLang="zh-CN" sz="1800" b="1" dirty="0"/>
              <a:t> data set</a:t>
            </a:r>
            <a:r>
              <a:rPr lang="en-US" altLang="zh-CN" sz="1800" dirty="0"/>
              <a:t> is a multivariate data set introduced by the British statistician and biologist Ronald Fisher in his 1936 paper </a:t>
            </a:r>
            <a:r>
              <a:rPr lang="en-US" altLang="zh-CN" sz="1800" i="1" dirty="0"/>
              <a:t>The use of multiple measurements in taxonomic problems</a:t>
            </a:r>
            <a:r>
              <a:rPr lang="en-US" altLang="zh-CN" sz="1800" dirty="0"/>
              <a:t> as an example of linear discriminant analysis</a:t>
            </a:r>
            <a:r>
              <a:rPr lang="en-US" altLang="zh-CN" sz="1800" dirty="0" smtClean="0"/>
              <a:t>.</a:t>
            </a:r>
            <a:r>
              <a:rPr lang="en-US" altLang="zh-CN" sz="1800" dirty="0"/>
              <a:t> It is sometimes called </a:t>
            </a:r>
            <a:r>
              <a:rPr lang="en-US" altLang="zh-CN" sz="1800" b="1" dirty="0" smtClean="0"/>
              <a:t>Anderson’s</a:t>
            </a:r>
            <a:r>
              <a:rPr lang="en-US" altLang="zh-CN" sz="1800" b="1" dirty="0"/>
              <a:t> </a:t>
            </a:r>
            <a:r>
              <a:rPr lang="en-US" altLang="zh-CN" sz="1800" b="1" i="1" dirty="0" smtClean="0"/>
              <a:t>Iris</a:t>
            </a:r>
            <a:r>
              <a:rPr lang="zh-CN" altLang="en-US" sz="1800" b="1" i="1" dirty="0" smtClean="0"/>
              <a:t> </a:t>
            </a:r>
            <a:r>
              <a:rPr lang="en-US" altLang="zh-CN" sz="1800" b="1" dirty="0" smtClean="0"/>
              <a:t>data </a:t>
            </a:r>
            <a:r>
              <a:rPr lang="en-US" altLang="zh-CN" sz="1800" b="1" dirty="0"/>
              <a:t>set</a:t>
            </a:r>
            <a:r>
              <a:rPr lang="en-US" altLang="zh-CN" sz="1800" dirty="0"/>
              <a:t> because Edgar Anderson collected the data to quantify the morphologic variation of </a:t>
            </a:r>
            <a:r>
              <a:rPr lang="en-US" altLang="zh-CN" sz="1800" i="1" dirty="0"/>
              <a:t>Iris</a:t>
            </a:r>
            <a:r>
              <a:rPr lang="en-US" altLang="zh-CN" sz="1800" dirty="0"/>
              <a:t> flowers of three related </a:t>
            </a:r>
            <a:r>
              <a:rPr lang="en-US" altLang="zh-CN" sz="1800" dirty="0" smtClean="0"/>
              <a:t>species</a:t>
            </a:r>
            <a:r>
              <a:rPr lang="en-US" altLang="zh-CN" sz="1800" dirty="0"/>
              <a:t>.</a:t>
            </a:r>
            <a:r>
              <a:rPr lang="en-US" altLang="zh-CN" sz="1800" dirty="0"/>
              <a:t> Two of the three species were collected in the Gaspé Peninsula "all from the same pasture, and picked on the same day and measured at the same time by the same person with the same apparatus</a:t>
            </a:r>
            <a:r>
              <a:rPr lang="en-US" altLang="zh-CN" sz="1800" dirty="0" smtClean="0"/>
              <a:t>".</a:t>
            </a:r>
            <a:endParaRPr lang="en-US" altLang="zh-CN" sz="1800" dirty="0"/>
          </a:p>
          <a:p>
            <a:endParaRPr lang="en-US" altLang="zh-CN" sz="1800" dirty="0"/>
          </a:p>
        </p:txBody>
      </p:sp>
      <p:sp>
        <p:nvSpPr>
          <p:cNvPr id="4" name="幻灯片编号占位符 3"/>
          <p:cNvSpPr>
            <a:spLocks noGrp="1"/>
          </p:cNvSpPr>
          <p:nvPr>
            <p:ph type="sldNum" idx="12"/>
          </p:nvPr>
        </p:nvSpPr>
        <p:spPr/>
        <p:txBody>
          <a:bodyPr/>
          <a:lstStyle/>
          <a:p>
            <a:fld id="{00000000-1234-1234-1234-123412341234}" type="slidenum">
              <a:rPr lang="en" smtClean="0"/>
              <a:pPr/>
              <a:t>16</a:t>
            </a:fld>
            <a:endParaRPr lang="en" dirty="0"/>
          </a:p>
        </p:txBody>
      </p:sp>
    </p:spTree>
    <p:extLst>
      <p:ext uri="{BB962C8B-B14F-4D97-AF65-F5344CB8AC3E}">
        <p14:creationId xmlns:p14="http://schemas.microsoft.com/office/powerpoint/2010/main" val="6391059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66588"/>
            <a:ext cx="6350013" cy="766200"/>
          </a:xfrm>
        </p:spPr>
        <p:txBody>
          <a:bodyPr/>
          <a:lstStyle/>
          <a:p>
            <a:r>
              <a:rPr kumimoji="1" lang="en-US" altLang="zh-CN" sz="2400" dirty="0" smtClean="0"/>
              <a:t>Use</a:t>
            </a:r>
            <a:r>
              <a:rPr kumimoji="1" lang="zh-CN" altLang="en-US" sz="2400" dirty="0" smtClean="0"/>
              <a:t> </a:t>
            </a:r>
            <a:r>
              <a:rPr kumimoji="1" lang="en-US" altLang="zh-CN" sz="2400" dirty="0" smtClean="0"/>
              <a:t>the</a:t>
            </a:r>
            <a:r>
              <a:rPr kumimoji="1" lang="zh-CN" altLang="en-US" sz="2400" dirty="0" smtClean="0"/>
              <a:t>  </a:t>
            </a:r>
            <a:r>
              <a:rPr kumimoji="1" lang="en-US" altLang="zh-CN" sz="2400" dirty="0" smtClean="0"/>
              <a:t>Pandas</a:t>
            </a:r>
            <a:r>
              <a:rPr kumimoji="1" lang="zh-CN" altLang="en-US" sz="2400" dirty="0" smtClean="0"/>
              <a:t> </a:t>
            </a:r>
            <a:r>
              <a:rPr kumimoji="1" lang="en-US" altLang="zh-CN" sz="2400" dirty="0" smtClean="0"/>
              <a:t>Library</a:t>
            </a:r>
            <a:r>
              <a:rPr kumimoji="1" lang="zh-CN" altLang="en-US" sz="2400" dirty="0" smtClean="0"/>
              <a:t> </a:t>
            </a:r>
            <a:r>
              <a:rPr kumimoji="1" lang="en-US" altLang="zh-CN" sz="2400" dirty="0" smtClean="0"/>
              <a:t>to</a:t>
            </a:r>
            <a:r>
              <a:rPr kumimoji="1" lang="zh-CN" altLang="en-US" sz="2400" dirty="0" smtClean="0"/>
              <a:t> </a:t>
            </a:r>
            <a:r>
              <a:rPr kumimoji="1" lang="en-US" altLang="zh-CN" sz="2400" dirty="0" smtClean="0"/>
              <a:t>Load</a:t>
            </a:r>
            <a:r>
              <a:rPr kumimoji="1" lang="zh-CN" altLang="en-US" sz="2400" dirty="0" smtClean="0"/>
              <a:t> </a:t>
            </a:r>
            <a:r>
              <a:rPr kumimoji="1" lang="en-US" altLang="zh-CN" sz="2400" dirty="0" smtClean="0"/>
              <a:t>the</a:t>
            </a:r>
            <a:r>
              <a:rPr kumimoji="1" lang="zh-CN" altLang="en-US" sz="2400" dirty="0" smtClean="0"/>
              <a:t> </a:t>
            </a:r>
            <a:r>
              <a:rPr kumimoji="1" lang="en-US" altLang="zh-CN" sz="2400" dirty="0" smtClean="0"/>
              <a:t>Iris</a:t>
            </a:r>
            <a:r>
              <a:rPr kumimoji="1" lang="zh-CN" altLang="en-US" sz="2400" dirty="0" smtClean="0"/>
              <a:t> </a:t>
            </a:r>
            <a:r>
              <a:rPr kumimoji="1" lang="en-US" altLang="zh-CN" sz="2400" dirty="0" smtClean="0"/>
              <a:t>Dataset</a:t>
            </a:r>
            <a:endParaRPr kumimoji="1" lang="zh-CN" altLang="en-US" sz="2400" dirty="0"/>
          </a:p>
        </p:txBody>
      </p:sp>
      <p:sp>
        <p:nvSpPr>
          <p:cNvPr id="3" name="文本占位符 2"/>
          <p:cNvSpPr>
            <a:spLocks noGrp="1"/>
          </p:cNvSpPr>
          <p:nvPr>
            <p:ph type="body" idx="1"/>
          </p:nvPr>
        </p:nvSpPr>
        <p:spPr>
          <a:xfrm>
            <a:off x="215462" y="1203598"/>
            <a:ext cx="6803725" cy="2724300"/>
          </a:xfrm>
        </p:spPr>
        <p:txBody>
          <a:bodyPr/>
          <a:lstStyle/>
          <a:p>
            <a:r>
              <a:rPr lang="en-US" altLang="zh-CN" dirty="0"/>
              <a:t>Use the pandas library</a:t>
            </a:r>
            <a:r>
              <a:rPr lang="en-US" altLang="zh-CN" dirty="0" smtClean="0"/>
              <a:t>:</a:t>
            </a:r>
            <a:endParaRPr lang="en-US" altLang="zh-CN" dirty="0"/>
          </a:p>
          <a:p>
            <a:pPr lvl="1"/>
            <a:r>
              <a:rPr lang="en-US" altLang="zh-CN" dirty="0" smtClean="0"/>
              <a:t>To load the Iris dataset directly from the UCI Machine </a:t>
            </a:r>
            <a:br>
              <a:rPr lang="en-US" altLang="zh-CN" dirty="0" smtClean="0"/>
            </a:br>
            <a:r>
              <a:rPr lang="en-US" altLang="zh-CN" dirty="0" smtClean="0"/>
              <a:t>Learning Repository into a </a:t>
            </a:r>
            <a:r>
              <a:rPr lang="en-US" altLang="zh-CN" i="1" dirty="0" err="1" smtClean="0"/>
              <a:t>DataFrame</a:t>
            </a:r>
            <a:r>
              <a:rPr lang="en-US" altLang="zh-CN" dirty="0" smtClean="0"/>
              <a:t> object </a:t>
            </a:r>
          </a:p>
          <a:p>
            <a:pPr lvl="1"/>
            <a:r>
              <a:rPr lang="en-US" altLang="zh-CN" dirty="0" smtClean="0"/>
              <a:t>To </a:t>
            </a:r>
            <a:r>
              <a:rPr lang="en-US" altLang="zh-CN" dirty="0"/>
              <a:t>print the last five lines via the tail method to check the data was loaded correctly </a:t>
            </a:r>
            <a:endParaRPr lang="en-US" altLang="zh-CN" dirty="0">
              <a:effectLst/>
            </a:endParaRPr>
          </a:p>
        </p:txBody>
      </p:sp>
      <p:sp>
        <p:nvSpPr>
          <p:cNvPr id="4" name="幻灯片编号占位符 3"/>
          <p:cNvSpPr>
            <a:spLocks noGrp="1"/>
          </p:cNvSpPr>
          <p:nvPr>
            <p:ph type="sldNum" idx="12"/>
          </p:nvPr>
        </p:nvSpPr>
        <p:spPr/>
        <p:txBody>
          <a:bodyPr/>
          <a:lstStyle/>
          <a:p>
            <a:fld id="{00000000-1234-1234-1234-123412341234}" type="slidenum">
              <a:rPr lang="en" smtClean="0"/>
              <a:pPr/>
              <a:t>17</a:t>
            </a:fld>
            <a:endParaRPr lang="en" dirty="0"/>
          </a:p>
        </p:txBody>
      </p:sp>
      <p:pic>
        <p:nvPicPr>
          <p:cNvPr id="6" name="图片 5"/>
          <p:cNvPicPr>
            <a:picLocks noChangeAspect="1"/>
          </p:cNvPicPr>
          <p:nvPr/>
        </p:nvPicPr>
        <p:blipFill>
          <a:blip r:embed="rId2"/>
          <a:stretch>
            <a:fillRect/>
          </a:stretch>
        </p:blipFill>
        <p:spPr>
          <a:xfrm>
            <a:off x="405181" y="3747500"/>
            <a:ext cx="7023100" cy="889000"/>
          </a:xfrm>
          <a:prstGeom prst="rect">
            <a:avLst/>
          </a:prstGeom>
        </p:spPr>
      </p:pic>
    </p:spTree>
    <p:extLst>
      <p:ext uri="{BB962C8B-B14F-4D97-AF65-F5344CB8AC3E}">
        <p14:creationId xmlns:p14="http://schemas.microsoft.com/office/powerpoint/2010/main" val="1123538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92575"/>
            <a:ext cx="7020272" cy="766200"/>
          </a:xfrm>
        </p:spPr>
        <p:txBody>
          <a:bodyPr/>
          <a:lstStyle/>
          <a:p>
            <a:r>
              <a:rPr kumimoji="1" lang="en-US" altLang="zh-CN" sz="2400" dirty="0" smtClean="0"/>
              <a:t>Training</a:t>
            </a:r>
            <a:r>
              <a:rPr kumimoji="1" lang="zh-CN" altLang="en-US" sz="2400" dirty="0" smtClean="0"/>
              <a:t> </a:t>
            </a:r>
            <a:r>
              <a:rPr kumimoji="1" lang="en-US" altLang="zh-CN" sz="2400" dirty="0" smtClean="0"/>
              <a:t>Data</a:t>
            </a:r>
            <a:r>
              <a:rPr kumimoji="1" lang="zh-CN" altLang="en-US" sz="2400" dirty="0" smtClean="0"/>
              <a:t> </a:t>
            </a:r>
            <a:r>
              <a:rPr kumimoji="1" lang="en-US" altLang="zh-CN" sz="2400" dirty="0" smtClean="0"/>
              <a:t>Preprocessing</a:t>
            </a:r>
            <a:r>
              <a:rPr kumimoji="1" lang="zh-CN" altLang="en-US" sz="2400" dirty="0" smtClean="0"/>
              <a:t> </a:t>
            </a:r>
            <a:r>
              <a:rPr kumimoji="1" lang="en-US" altLang="zh-CN" sz="2400" dirty="0" smtClean="0"/>
              <a:t>and</a:t>
            </a:r>
            <a:r>
              <a:rPr kumimoji="1" lang="zh-CN" altLang="en-US" sz="2400" dirty="0" smtClean="0"/>
              <a:t> </a:t>
            </a:r>
            <a:r>
              <a:rPr kumimoji="1" lang="en-US" altLang="zh-CN" sz="2400" dirty="0" smtClean="0"/>
              <a:t>Visualization</a:t>
            </a:r>
            <a:endParaRPr kumimoji="1" lang="zh-CN" altLang="en-US" sz="2400" dirty="0"/>
          </a:p>
        </p:txBody>
      </p:sp>
      <p:sp>
        <p:nvSpPr>
          <p:cNvPr id="3" name="文本占位符 2"/>
          <p:cNvSpPr>
            <a:spLocks noGrp="1"/>
          </p:cNvSpPr>
          <p:nvPr>
            <p:ph type="body" idx="1"/>
          </p:nvPr>
        </p:nvSpPr>
        <p:spPr/>
        <p:txBody>
          <a:bodyPr/>
          <a:lstStyle/>
          <a:p>
            <a:r>
              <a:rPr lang="en-US" altLang="zh-CN" sz="1200" dirty="0"/>
              <a:t>We extract the first 100 class labels that correspond to the 50 </a:t>
            </a:r>
            <a:r>
              <a:rPr lang="en-US" altLang="zh-CN" sz="1200" i="1" dirty="0"/>
              <a:t>Iris-</a:t>
            </a:r>
            <a:r>
              <a:rPr lang="en-US" altLang="zh-CN" sz="1200" i="1" dirty="0" err="1"/>
              <a:t>setosa</a:t>
            </a:r>
            <a:r>
              <a:rPr lang="en-US" altLang="zh-CN" sz="1200" dirty="0"/>
              <a:t> and 50 </a:t>
            </a:r>
            <a:r>
              <a:rPr lang="en-US" altLang="zh-CN" sz="1200" i="1" dirty="0"/>
              <a:t>Iris-versicolor</a:t>
            </a:r>
            <a:r>
              <a:rPr lang="en-US" altLang="zh-CN" sz="1200" dirty="0"/>
              <a:t> </a:t>
            </a:r>
            <a:r>
              <a:rPr lang="en-US" altLang="zh-CN" sz="1200" dirty="0" smtClean="0"/>
              <a:t>flowers</a:t>
            </a:r>
            <a:endParaRPr lang="en-US" altLang="zh-CN" sz="1200" dirty="0"/>
          </a:p>
          <a:p>
            <a:r>
              <a:rPr lang="en-US" altLang="zh-CN" sz="1200" dirty="0" smtClean="0"/>
              <a:t>Then </a:t>
            </a:r>
            <a:r>
              <a:rPr lang="en-US" altLang="zh-CN" sz="1200" dirty="0"/>
              <a:t>we convert the class labels into the two integer </a:t>
            </a:r>
            <a:endParaRPr lang="en-US" altLang="zh-CN" sz="1200" dirty="0"/>
          </a:p>
          <a:p>
            <a:r>
              <a:rPr lang="en-US" altLang="zh-CN" sz="1200" dirty="0"/>
              <a:t>class labels that we assign to a vector y: </a:t>
            </a:r>
            <a:endParaRPr lang="en-US" altLang="zh-CN" sz="1200" dirty="0" smtClean="0"/>
          </a:p>
          <a:p>
            <a:pPr lvl="1"/>
            <a:r>
              <a:rPr lang="en-US" altLang="zh-CN" sz="1200" dirty="0" smtClean="0"/>
              <a:t>Label </a:t>
            </a:r>
            <a:r>
              <a:rPr lang="en-US" altLang="zh-CN" sz="1200" dirty="0"/>
              <a:t>1 (</a:t>
            </a:r>
            <a:r>
              <a:rPr lang="en-US" altLang="zh-CN" sz="1200" i="1" dirty="0"/>
              <a:t>versicolor</a:t>
            </a:r>
            <a:r>
              <a:rPr lang="en-US" altLang="zh-CN" sz="1200" dirty="0" smtClean="0"/>
              <a:t>)</a:t>
            </a:r>
          </a:p>
          <a:p>
            <a:pPr lvl="1"/>
            <a:r>
              <a:rPr lang="en-US" altLang="zh-CN" sz="1200" dirty="0" smtClean="0"/>
              <a:t>Label -1 (</a:t>
            </a:r>
            <a:r>
              <a:rPr lang="en-US" altLang="zh-CN" sz="1200" i="1" dirty="0" err="1" smtClean="0"/>
              <a:t>setosa</a:t>
            </a:r>
            <a:r>
              <a:rPr lang="en-US" altLang="zh-CN" sz="1200" dirty="0" smtClean="0"/>
              <a:t>) </a:t>
            </a:r>
          </a:p>
          <a:p>
            <a:r>
              <a:rPr lang="en-US" altLang="zh-CN" sz="1200" dirty="0" smtClean="0"/>
              <a:t>Note </a:t>
            </a:r>
            <a:r>
              <a:rPr lang="en-US" altLang="zh-CN" sz="1200" dirty="0"/>
              <a:t>that the </a:t>
            </a:r>
            <a:r>
              <a:rPr lang="en-US" altLang="zh-CN" sz="1200" i="1" dirty="0"/>
              <a:t>values</a:t>
            </a:r>
            <a:r>
              <a:rPr lang="en-US" altLang="zh-CN" sz="1200" dirty="0"/>
              <a:t> method of a pandas </a:t>
            </a:r>
            <a:r>
              <a:rPr lang="en-US" altLang="zh-CN" sz="1200" i="1" dirty="0" err="1"/>
              <a:t>DataFrame</a:t>
            </a:r>
            <a:r>
              <a:rPr lang="en-US" altLang="zh-CN" sz="1200" dirty="0"/>
              <a:t> yields the corresponding </a:t>
            </a:r>
            <a:r>
              <a:rPr lang="en-US" altLang="zh-CN" sz="1200" dirty="0" err="1"/>
              <a:t>NumPy</a:t>
            </a:r>
            <a:r>
              <a:rPr lang="en-US" altLang="zh-CN" sz="1200" dirty="0"/>
              <a:t> representation. </a:t>
            </a:r>
            <a:endParaRPr lang="en-US" altLang="zh-CN" sz="1200" dirty="0"/>
          </a:p>
          <a:p>
            <a:r>
              <a:rPr lang="en-US" altLang="zh-CN" sz="1200" dirty="0"/>
              <a:t>We extract the first feature column (sepal length) and the third feature column (petal length) of those 100 training samples: </a:t>
            </a:r>
            <a:endParaRPr lang="en-US" altLang="zh-CN" sz="1200" dirty="0" smtClean="0"/>
          </a:p>
          <a:p>
            <a:pPr lvl="1"/>
            <a:r>
              <a:rPr lang="en-US" altLang="zh-CN" sz="1200" dirty="0" smtClean="0"/>
              <a:t>Then </a:t>
            </a:r>
            <a:r>
              <a:rPr lang="en-US" altLang="zh-CN" sz="1200" dirty="0"/>
              <a:t>assign them to a feature matrix </a:t>
            </a:r>
            <a:r>
              <a:rPr lang="en-US" altLang="zh-CN" sz="1200" i="1" dirty="0"/>
              <a:t>X</a:t>
            </a:r>
            <a:r>
              <a:rPr lang="en-US" altLang="zh-CN" sz="1200" dirty="0"/>
              <a:t> </a:t>
            </a:r>
            <a:endParaRPr lang="en-US" altLang="zh-CN" sz="1200" dirty="0" smtClean="0"/>
          </a:p>
          <a:p>
            <a:r>
              <a:rPr lang="en-US" altLang="zh-CN" sz="1200" dirty="0" smtClean="0"/>
              <a:t>We can visualize the matrix </a:t>
            </a:r>
            <a:r>
              <a:rPr lang="en-US" altLang="zh-CN" sz="1200" i="1" dirty="0" smtClean="0"/>
              <a:t>X</a:t>
            </a:r>
            <a:r>
              <a:rPr lang="en-US" altLang="zh-CN" sz="1200" dirty="0" smtClean="0"/>
              <a:t> via a two-dimensional scatter plot using </a:t>
            </a:r>
            <a:r>
              <a:rPr lang="en-US" altLang="zh-CN" sz="1200" dirty="0" err="1" smtClean="0"/>
              <a:t>Matplotlib</a:t>
            </a:r>
            <a:r>
              <a:rPr lang="en-US" altLang="zh-CN" sz="1200" dirty="0" smtClean="0"/>
              <a:t> </a:t>
            </a:r>
          </a:p>
          <a:p>
            <a:endParaRPr kumimoji="1" lang="zh-CN" altLang="en-US" sz="1200" dirty="0"/>
          </a:p>
        </p:txBody>
      </p:sp>
      <p:sp>
        <p:nvSpPr>
          <p:cNvPr id="4" name="幻灯片编号占位符 3"/>
          <p:cNvSpPr>
            <a:spLocks noGrp="1"/>
          </p:cNvSpPr>
          <p:nvPr>
            <p:ph type="sldNum" idx="12"/>
          </p:nvPr>
        </p:nvSpPr>
        <p:spPr/>
        <p:txBody>
          <a:bodyPr/>
          <a:lstStyle/>
          <a:p>
            <a:fld id="{00000000-1234-1234-1234-123412341234}" type="slidenum">
              <a:rPr lang="en" smtClean="0"/>
              <a:pPr/>
              <a:t>18</a:t>
            </a:fld>
            <a:endParaRPr lang="en" dirty="0"/>
          </a:p>
        </p:txBody>
      </p:sp>
    </p:spTree>
    <p:extLst>
      <p:ext uri="{BB962C8B-B14F-4D97-AF65-F5344CB8AC3E}">
        <p14:creationId xmlns:p14="http://schemas.microsoft.com/office/powerpoint/2010/main" val="1566794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7768" y="411510"/>
            <a:ext cx="6228184" cy="766200"/>
          </a:xfrm>
        </p:spPr>
        <p:txBody>
          <a:bodyPr/>
          <a:lstStyle/>
          <a:p>
            <a:r>
              <a:rPr kumimoji="1" lang="en-US" altLang="zh-CN" sz="2000" dirty="0" smtClean="0"/>
              <a:t>Python</a:t>
            </a:r>
            <a:r>
              <a:rPr kumimoji="1" lang="zh-CN" altLang="en-US" sz="2000" dirty="0" smtClean="0"/>
              <a:t> </a:t>
            </a:r>
            <a:r>
              <a:rPr kumimoji="1" lang="en-US" altLang="zh-CN" sz="2000" dirty="0" smtClean="0"/>
              <a:t>Code</a:t>
            </a:r>
            <a:r>
              <a:rPr kumimoji="1" lang="zh-CN" altLang="en-US" sz="2000" dirty="0" smtClean="0"/>
              <a:t> </a:t>
            </a:r>
            <a:r>
              <a:rPr kumimoji="1" lang="en-US" altLang="zh-CN" sz="2000" dirty="0" smtClean="0"/>
              <a:t>&amp;</a:t>
            </a:r>
            <a:r>
              <a:rPr kumimoji="1" lang="zh-CN" altLang="en-US" sz="2000" dirty="0" smtClean="0"/>
              <a:t> </a:t>
            </a:r>
            <a:r>
              <a:rPr kumimoji="1" lang="en-US" altLang="zh-CN" sz="2000" dirty="0" smtClean="0"/>
              <a:t>Result(</a:t>
            </a:r>
            <a:r>
              <a:rPr lang="en-US" altLang="zh-CN" sz="2000" b="0" dirty="0" smtClean="0"/>
              <a:t>scatterplot of</a:t>
            </a:r>
            <a:r>
              <a:rPr lang="zh-CN" altLang="en-US" sz="2000" b="0" dirty="0" smtClean="0"/>
              <a:t> </a:t>
            </a:r>
            <a:r>
              <a:rPr lang="en-US" altLang="zh-CN" sz="2000" b="0" dirty="0" smtClean="0"/>
              <a:t>training sample</a:t>
            </a:r>
            <a:r>
              <a:rPr kumimoji="1" lang="en-US" altLang="zh-CN" sz="2000" dirty="0" smtClean="0"/>
              <a:t>)</a:t>
            </a:r>
            <a:endParaRPr kumimoji="1" lang="zh-CN" altLang="en-US" sz="2000" dirty="0"/>
          </a:p>
        </p:txBody>
      </p:sp>
      <p:sp>
        <p:nvSpPr>
          <p:cNvPr id="4" name="幻灯片编号占位符 3"/>
          <p:cNvSpPr>
            <a:spLocks noGrp="1"/>
          </p:cNvSpPr>
          <p:nvPr>
            <p:ph type="sldNum" idx="12"/>
          </p:nvPr>
        </p:nvSpPr>
        <p:spPr/>
        <p:txBody>
          <a:bodyPr/>
          <a:lstStyle/>
          <a:p>
            <a:fld id="{00000000-1234-1234-1234-123412341234}" type="slidenum">
              <a:rPr lang="en" smtClean="0"/>
              <a:pPr/>
              <a:t>19</a:t>
            </a:fld>
            <a:endParaRPr lang="en" dirty="0"/>
          </a:p>
        </p:txBody>
      </p:sp>
      <p:pic>
        <p:nvPicPr>
          <p:cNvPr id="6" name="图片 5"/>
          <p:cNvPicPr>
            <a:picLocks noChangeAspect="1"/>
          </p:cNvPicPr>
          <p:nvPr/>
        </p:nvPicPr>
        <p:blipFill>
          <a:blip r:embed="rId2"/>
          <a:stretch>
            <a:fillRect/>
          </a:stretch>
        </p:blipFill>
        <p:spPr>
          <a:xfrm>
            <a:off x="5432801" y="1347614"/>
            <a:ext cx="3711199" cy="3137123"/>
          </a:xfrm>
          <a:prstGeom prst="rect">
            <a:avLst/>
          </a:prstGeom>
        </p:spPr>
      </p:pic>
      <p:pic>
        <p:nvPicPr>
          <p:cNvPr id="10" name="图片 9"/>
          <p:cNvPicPr>
            <a:picLocks noChangeAspect="1"/>
          </p:cNvPicPr>
          <p:nvPr/>
        </p:nvPicPr>
        <p:blipFill>
          <a:blip r:embed="rId3"/>
          <a:stretch>
            <a:fillRect/>
          </a:stretch>
        </p:blipFill>
        <p:spPr>
          <a:xfrm>
            <a:off x="683568" y="1347614"/>
            <a:ext cx="4248472" cy="3758974"/>
          </a:xfrm>
          <a:prstGeom prst="rect">
            <a:avLst/>
          </a:prstGeom>
        </p:spPr>
      </p:pic>
    </p:spTree>
    <p:extLst>
      <p:ext uri="{BB962C8B-B14F-4D97-AF65-F5344CB8AC3E}">
        <p14:creationId xmlns:p14="http://schemas.microsoft.com/office/powerpoint/2010/main" val="1180881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wrap="square" lIns="91425" tIns="91425" rIns="91425" bIns="91425" anchor="ctr" anchorCtr="0">
            <a:noAutofit/>
          </a:bodyPr>
          <a:lstStyle/>
          <a:p>
            <a:pPr marL="0" lvl="0" indent="0" rtl="0">
              <a:spcBef>
                <a:spcPts val="0"/>
              </a:spcBef>
              <a:buNone/>
            </a:pPr>
            <a:r>
              <a:rPr lang="zh-TW" altLang="en-US" sz="3200" dirty="0">
                <a:latin typeface="KaiTi" panose="02010609060101010101" pitchFamily="49" charset="-122"/>
              </a:rPr>
              <a:t>大綱</a:t>
            </a:r>
            <a:endParaRPr lang="en" sz="3200" dirty="0">
              <a:latin typeface="KaiTi" panose="02010609060101010101" pitchFamily="49" charset="-122"/>
            </a:endParaRPr>
          </a:p>
        </p:txBody>
      </p:sp>
      <p:sp>
        <p:nvSpPr>
          <p:cNvPr id="192" name="Shape 192"/>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2</a:t>
            </a:fld>
            <a:endParaRPr lang="en" dirty="0"/>
          </a:p>
        </p:txBody>
      </p:sp>
      <p:sp>
        <p:nvSpPr>
          <p:cNvPr id="193" name="Shape 193"/>
          <p:cNvSpPr txBox="1">
            <a:spLocks noGrp="1"/>
          </p:cNvSpPr>
          <p:nvPr>
            <p:ph type="body" idx="1"/>
          </p:nvPr>
        </p:nvSpPr>
        <p:spPr>
          <a:xfrm>
            <a:off x="755576" y="1347614"/>
            <a:ext cx="7704856" cy="3563630"/>
          </a:xfrm>
          <a:prstGeom prst="rect">
            <a:avLst/>
          </a:prstGeom>
        </p:spPr>
        <p:txBody>
          <a:bodyPr wrap="square" lIns="91425" tIns="91425" rIns="91425" bIns="91425" anchor="t" anchorCtr="0">
            <a:noAutofit/>
          </a:bodyPr>
          <a:lstStyle/>
          <a:p>
            <a:pPr marL="457200" indent="-457200"/>
            <a:r>
              <a:rPr lang="zh-TW" altLang="en-US" sz="2800" dirty="0">
                <a:solidFill>
                  <a:schemeClr val="tx1"/>
                </a:solidFill>
                <a:latin typeface="KaiTi" panose="02010609060101010101" pitchFamily="49" charset="-122"/>
              </a:rPr>
              <a:t>林瓏穎 </a:t>
            </a:r>
            <a:r>
              <a:rPr lang="en-US" altLang="zh-TW" sz="2800" dirty="0">
                <a:solidFill>
                  <a:schemeClr val="tx1"/>
                </a:solidFill>
                <a:latin typeface="KaiTi" panose="02010609060101010101" pitchFamily="49" charset="-122"/>
              </a:rPr>
              <a:t>TPOT</a:t>
            </a:r>
          </a:p>
          <a:p>
            <a:pPr marL="457200" indent="-457200"/>
            <a:r>
              <a:rPr lang="zh-TW" altLang="en-US" sz="2800" dirty="0">
                <a:solidFill>
                  <a:schemeClr val="tx1"/>
                </a:solidFill>
                <a:latin typeface="KaiTi" panose="02010609060101010101" pitchFamily="49" charset="-122"/>
              </a:rPr>
              <a:t>徐偉軒 </a:t>
            </a:r>
            <a:r>
              <a:rPr lang="en-US" altLang="zh-TW" sz="2800" dirty="0">
                <a:solidFill>
                  <a:schemeClr val="tx1"/>
                </a:solidFill>
                <a:latin typeface="KaiTi" panose="02010609060101010101" pitchFamily="49" charset="-122"/>
              </a:rPr>
              <a:t>python</a:t>
            </a:r>
            <a:r>
              <a:rPr lang="zh-TW" altLang="en-US" sz="2800" dirty="0">
                <a:solidFill>
                  <a:schemeClr val="tx1"/>
                </a:solidFill>
                <a:latin typeface="KaiTi" panose="02010609060101010101" pitchFamily="49" charset="-122"/>
              </a:rPr>
              <a:t>繪製台灣地圖</a:t>
            </a:r>
            <a:endParaRPr lang="en-US" altLang="zh-TW" sz="2800" dirty="0"/>
          </a:p>
          <a:p>
            <a:pPr marL="457200" indent="-457200"/>
            <a:r>
              <a:rPr lang="zh-TW" altLang="en-US" sz="2800" dirty="0">
                <a:solidFill>
                  <a:schemeClr val="tx1"/>
                </a:solidFill>
                <a:latin typeface="KaiTi" panose="02010609060101010101" pitchFamily="49" charset="-122"/>
              </a:rPr>
              <a:t>陳一</a:t>
            </a:r>
            <a:r>
              <a:rPr lang="zh-TW" altLang="en-US" sz="2800" dirty="0" smtClean="0">
                <a:solidFill>
                  <a:schemeClr val="tx1"/>
                </a:solidFill>
                <a:latin typeface="KaiTi" panose="02010609060101010101" pitchFamily="49" charset="-122"/>
              </a:rPr>
              <a:t>洋</a:t>
            </a:r>
            <a:r>
              <a:rPr lang="zh-CN" altLang="en-US" sz="2800" dirty="0" smtClean="0">
                <a:solidFill>
                  <a:schemeClr val="tx1"/>
                </a:solidFill>
                <a:latin typeface="KaiTi" panose="02010609060101010101" pitchFamily="49" charset="-122"/>
              </a:rPr>
              <a:t> </a:t>
            </a:r>
            <a:r>
              <a:rPr lang="en-US" altLang="zh-CN" sz="2800" dirty="0" smtClean="0">
                <a:solidFill>
                  <a:schemeClr val="tx1"/>
                </a:solidFill>
                <a:latin typeface="KaiTi" panose="02010609060101010101" pitchFamily="49" charset="-122"/>
              </a:rPr>
              <a:t>Ubuntu</a:t>
            </a:r>
            <a:r>
              <a:rPr lang="zh-CN" altLang="en-US" sz="2800" dirty="0" smtClean="0">
                <a:solidFill>
                  <a:schemeClr val="tx1"/>
                </a:solidFill>
                <a:latin typeface="KaiTi" panose="02010609060101010101" pitchFamily="49" charset="-122"/>
              </a:rPr>
              <a:t> </a:t>
            </a:r>
            <a:r>
              <a:rPr lang="en-US" altLang="zh-CN" sz="2800" dirty="0" smtClean="0">
                <a:solidFill>
                  <a:schemeClr val="tx1"/>
                </a:solidFill>
                <a:latin typeface="KaiTi" panose="02010609060101010101" pitchFamily="49" charset="-122"/>
              </a:rPr>
              <a:t>Python</a:t>
            </a:r>
            <a:r>
              <a:rPr lang="zh-CN" altLang="en-US" sz="2800" dirty="0" smtClean="0">
                <a:solidFill>
                  <a:schemeClr val="tx1"/>
                </a:solidFill>
                <a:latin typeface="KaiTi" panose="02010609060101010101" pitchFamily="49" charset="-122"/>
              </a:rPr>
              <a:t> </a:t>
            </a:r>
            <a:r>
              <a:rPr lang="en-US" altLang="zh-CN" sz="2800" dirty="0" smtClean="0">
                <a:solidFill>
                  <a:schemeClr val="tx1"/>
                </a:solidFill>
                <a:latin typeface="KaiTi" panose="02010609060101010101" pitchFamily="49" charset="-122"/>
              </a:rPr>
              <a:t>Machine</a:t>
            </a:r>
            <a:r>
              <a:rPr lang="zh-CN" altLang="en-US" sz="2800" dirty="0" smtClean="0">
                <a:solidFill>
                  <a:schemeClr val="tx1"/>
                </a:solidFill>
                <a:latin typeface="KaiTi" panose="02010609060101010101" pitchFamily="49" charset="-122"/>
              </a:rPr>
              <a:t> </a:t>
            </a:r>
            <a:r>
              <a:rPr lang="en-US" altLang="zh-CN" sz="2800" dirty="0" smtClean="0">
                <a:solidFill>
                  <a:schemeClr val="tx1"/>
                </a:solidFill>
                <a:latin typeface="KaiTi" panose="02010609060101010101" pitchFamily="49" charset="-122"/>
              </a:rPr>
              <a:t>Learning</a:t>
            </a:r>
            <a:endParaRPr lang="en-US" altLang="zh-TW" sz="2800" dirty="0">
              <a:solidFill>
                <a:schemeClr val="tx1"/>
              </a:solidFill>
              <a:latin typeface="KaiTi" panose="02010609060101010101" pitchFamily="49" charset="-122"/>
            </a:endParaRPr>
          </a:p>
          <a:p>
            <a:pPr marL="0" indent="0">
              <a:buNone/>
            </a:pPr>
            <a:endParaRPr sz="2800" dirty="0">
              <a:solidFill>
                <a:schemeClr val="tx1"/>
              </a:solidFill>
              <a:latin typeface="KaiTi" panose="02010609060101010101" pitchFamily="49" charset="-122"/>
            </a:endParaRPr>
          </a:p>
        </p:txBody>
      </p:sp>
      <p:grpSp>
        <p:nvGrpSpPr>
          <p:cNvPr id="194"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Analyze</a:t>
            </a:r>
            <a:endParaRPr kumimoji="1" lang="zh-CN" altLang="en-US" dirty="0"/>
          </a:p>
        </p:txBody>
      </p:sp>
      <p:sp>
        <p:nvSpPr>
          <p:cNvPr id="3" name="文本占位符 2"/>
          <p:cNvSpPr>
            <a:spLocks noGrp="1"/>
          </p:cNvSpPr>
          <p:nvPr>
            <p:ph type="body" idx="1"/>
          </p:nvPr>
        </p:nvSpPr>
        <p:spPr>
          <a:xfrm>
            <a:off x="755576" y="1347614"/>
            <a:ext cx="6803725" cy="2724300"/>
          </a:xfrm>
        </p:spPr>
        <p:txBody>
          <a:bodyPr/>
          <a:lstStyle/>
          <a:p>
            <a:r>
              <a:rPr lang="en-US" altLang="zh-CN" sz="2000" dirty="0"/>
              <a:t>The preceding scatterplot </a:t>
            </a:r>
            <a:r>
              <a:rPr lang="en-US" altLang="zh-CN" sz="2000" dirty="0" smtClean="0"/>
              <a:t>shows:</a:t>
            </a:r>
            <a:endParaRPr lang="en-US" altLang="zh-CN" sz="2000" dirty="0"/>
          </a:p>
          <a:p>
            <a:pPr lvl="1"/>
            <a:r>
              <a:rPr lang="en-US" altLang="zh-CN" sz="2000" dirty="0" smtClean="0"/>
              <a:t>The </a:t>
            </a:r>
            <a:r>
              <a:rPr lang="en-US" altLang="zh-CN" sz="2000" dirty="0"/>
              <a:t>distribution of flower samples in the Iris dataset </a:t>
            </a:r>
            <a:r>
              <a:rPr lang="en-US" altLang="zh-CN" sz="2000" dirty="0" smtClean="0"/>
              <a:t>along </a:t>
            </a:r>
            <a:r>
              <a:rPr lang="en-US" altLang="zh-CN" sz="2000" dirty="0"/>
              <a:t>the two feature axes, petal length and sepal </a:t>
            </a:r>
            <a:r>
              <a:rPr lang="en-US" altLang="zh-CN" sz="2000" dirty="0" smtClean="0"/>
              <a:t>length.</a:t>
            </a:r>
          </a:p>
          <a:p>
            <a:r>
              <a:rPr lang="en-US" altLang="zh-CN" sz="2000" dirty="0" smtClean="0"/>
              <a:t>We </a:t>
            </a:r>
            <a:r>
              <a:rPr lang="en-US" altLang="zh-CN" sz="2000" dirty="0"/>
              <a:t>can find a linear decision boundary: </a:t>
            </a:r>
            <a:endParaRPr lang="en-US" altLang="zh-CN" sz="2000" dirty="0" smtClean="0"/>
          </a:p>
          <a:p>
            <a:pPr lvl="1"/>
            <a:r>
              <a:rPr lang="en-US" altLang="zh-CN" sz="2000" dirty="0" smtClean="0"/>
              <a:t>It </a:t>
            </a:r>
            <a:r>
              <a:rPr lang="en-US" altLang="zh-CN" sz="2000" dirty="0"/>
              <a:t>is sufficient to separate </a:t>
            </a:r>
            <a:r>
              <a:rPr lang="en-US" altLang="zh-CN" sz="2000" dirty="0" err="1"/>
              <a:t>Setosa</a:t>
            </a:r>
            <a:r>
              <a:rPr lang="en-US" altLang="zh-CN" sz="2000" dirty="0"/>
              <a:t> from Versicolor </a:t>
            </a:r>
            <a:r>
              <a:rPr lang="en-US" altLang="zh-CN" sz="2000" dirty="0" smtClean="0"/>
              <a:t>flowers.</a:t>
            </a:r>
          </a:p>
          <a:p>
            <a:pPr lvl="1"/>
            <a:r>
              <a:rPr lang="en-US" altLang="zh-CN" sz="2000" dirty="0" smtClean="0"/>
              <a:t>Thus</a:t>
            </a:r>
            <a:r>
              <a:rPr lang="en-US" altLang="zh-CN" sz="2000" dirty="0"/>
              <a:t>, a linear classifier such as the perceptron should be able to classify the flowers in this dataset perfectly. </a:t>
            </a:r>
            <a:endParaRPr lang="en-US" altLang="zh-CN" sz="2000" dirty="0"/>
          </a:p>
        </p:txBody>
      </p:sp>
      <p:sp>
        <p:nvSpPr>
          <p:cNvPr id="4" name="幻灯片编号占位符 3"/>
          <p:cNvSpPr>
            <a:spLocks noGrp="1"/>
          </p:cNvSpPr>
          <p:nvPr>
            <p:ph type="sldNum" idx="12"/>
          </p:nvPr>
        </p:nvSpPr>
        <p:spPr/>
        <p:txBody>
          <a:bodyPr/>
          <a:lstStyle/>
          <a:p>
            <a:fld id="{00000000-1234-1234-1234-123412341234}" type="slidenum">
              <a:rPr lang="en" smtClean="0"/>
              <a:pPr/>
              <a:t>20</a:t>
            </a:fld>
            <a:endParaRPr lang="en" dirty="0"/>
          </a:p>
        </p:txBody>
      </p:sp>
    </p:spTree>
    <p:extLst>
      <p:ext uri="{BB962C8B-B14F-4D97-AF65-F5344CB8AC3E}">
        <p14:creationId xmlns:p14="http://schemas.microsoft.com/office/powerpoint/2010/main" val="10574392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397576"/>
            <a:ext cx="5258400" cy="766200"/>
          </a:xfrm>
        </p:spPr>
        <p:txBody>
          <a:bodyPr/>
          <a:lstStyle/>
          <a:p>
            <a:r>
              <a:rPr kumimoji="1" lang="en-US" altLang="zh-CN" sz="2800" dirty="0" smtClean="0"/>
              <a:t>Training</a:t>
            </a:r>
            <a:r>
              <a:rPr kumimoji="1" lang="zh-CN" altLang="en-US" sz="2800" dirty="0" smtClean="0"/>
              <a:t> </a:t>
            </a:r>
            <a:r>
              <a:rPr kumimoji="1" lang="en-US" altLang="zh-CN" sz="2800" dirty="0" smtClean="0"/>
              <a:t>the</a:t>
            </a:r>
            <a:r>
              <a:rPr kumimoji="1" lang="zh-CN" altLang="en-US" sz="2800" dirty="0" smtClean="0"/>
              <a:t> </a:t>
            </a:r>
            <a:r>
              <a:rPr kumimoji="1" lang="en-US" altLang="zh-CN" sz="2800" dirty="0" smtClean="0"/>
              <a:t>Perceptron</a:t>
            </a:r>
            <a:r>
              <a:rPr kumimoji="1" lang="zh-CN" altLang="en-US" sz="2800" dirty="0" smtClean="0"/>
              <a:t> </a:t>
            </a:r>
            <a:r>
              <a:rPr kumimoji="1" lang="en-US" altLang="zh-CN" sz="2800" dirty="0" smtClean="0"/>
              <a:t>Algorithm</a:t>
            </a:r>
            <a:endParaRPr kumimoji="1" lang="zh-CN" altLang="en-US" sz="2800" dirty="0"/>
          </a:p>
        </p:txBody>
      </p:sp>
      <p:sp>
        <p:nvSpPr>
          <p:cNvPr id="3" name="文本占位符 2"/>
          <p:cNvSpPr>
            <a:spLocks noGrp="1"/>
          </p:cNvSpPr>
          <p:nvPr>
            <p:ph type="body" idx="1"/>
          </p:nvPr>
        </p:nvSpPr>
        <p:spPr>
          <a:xfrm>
            <a:off x="179512" y="1347614"/>
            <a:ext cx="7848871" cy="2724300"/>
          </a:xfrm>
        </p:spPr>
        <p:txBody>
          <a:bodyPr/>
          <a:lstStyle/>
          <a:p>
            <a:r>
              <a:rPr lang="en-US" altLang="zh-CN" sz="2000" dirty="0" smtClean="0"/>
              <a:t>To </a:t>
            </a:r>
            <a:r>
              <a:rPr lang="en-US" altLang="zh-CN" sz="2000" dirty="0"/>
              <a:t>train the perceptron algorithm on the Iris data subset just extracted. </a:t>
            </a:r>
            <a:endParaRPr lang="en-US" altLang="zh-CN" sz="2000" dirty="0"/>
          </a:p>
          <a:p>
            <a:r>
              <a:rPr lang="en-US" altLang="zh-CN" sz="2000" dirty="0" smtClean="0"/>
              <a:t>We </a:t>
            </a:r>
            <a:r>
              <a:rPr lang="en-US" altLang="zh-CN" sz="2000" dirty="0"/>
              <a:t>will plot the misclassification error for each epoch to check whether the algorithm converged. </a:t>
            </a:r>
            <a:endParaRPr lang="en-US" altLang="zh-CN" sz="2000" dirty="0"/>
          </a:p>
        </p:txBody>
      </p:sp>
      <p:sp>
        <p:nvSpPr>
          <p:cNvPr id="4" name="幻灯片编号占位符 3"/>
          <p:cNvSpPr>
            <a:spLocks noGrp="1"/>
          </p:cNvSpPr>
          <p:nvPr>
            <p:ph type="sldNum" idx="12"/>
          </p:nvPr>
        </p:nvSpPr>
        <p:spPr/>
        <p:txBody>
          <a:bodyPr/>
          <a:lstStyle/>
          <a:p>
            <a:fld id="{00000000-1234-1234-1234-123412341234}" type="slidenum">
              <a:rPr lang="en" smtClean="0"/>
              <a:pPr/>
              <a:t>21</a:t>
            </a:fld>
            <a:endParaRPr lang="en" dirty="0"/>
          </a:p>
        </p:txBody>
      </p:sp>
      <p:pic>
        <p:nvPicPr>
          <p:cNvPr id="5" name="图片 4"/>
          <p:cNvPicPr>
            <a:picLocks noChangeAspect="1"/>
          </p:cNvPicPr>
          <p:nvPr/>
        </p:nvPicPr>
        <p:blipFill>
          <a:blip r:embed="rId2"/>
          <a:stretch>
            <a:fillRect/>
          </a:stretch>
        </p:blipFill>
        <p:spPr>
          <a:xfrm>
            <a:off x="179512" y="2634655"/>
            <a:ext cx="5297016" cy="2317445"/>
          </a:xfrm>
          <a:prstGeom prst="rect">
            <a:avLst/>
          </a:prstGeom>
        </p:spPr>
      </p:pic>
      <p:pic>
        <p:nvPicPr>
          <p:cNvPr id="6" name="图片 5"/>
          <p:cNvPicPr>
            <a:picLocks noChangeAspect="1"/>
          </p:cNvPicPr>
          <p:nvPr/>
        </p:nvPicPr>
        <p:blipFill>
          <a:blip r:embed="rId3"/>
          <a:stretch>
            <a:fillRect/>
          </a:stretch>
        </p:blipFill>
        <p:spPr>
          <a:xfrm>
            <a:off x="5652120" y="2187164"/>
            <a:ext cx="2881572" cy="2449336"/>
          </a:xfrm>
          <a:prstGeom prst="rect">
            <a:avLst/>
          </a:prstGeom>
        </p:spPr>
      </p:pic>
    </p:spTree>
    <p:extLst>
      <p:ext uri="{BB962C8B-B14F-4D97-AF65-F5344CB8AC3E}">
        <p14:creationId xmlns:p14="http://schemas.microsoft.com/office/powerpoint/2010/main" val="2959493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397576"/>
            <a:ext cx="5258400" cy="766200"/>
          </a:xfrm>
        </p:spPr>
        <p:txBody>
          <a:bodyPr/>
          <a:lstStyle/>
          <a:p>
            <a:r>
              <a:rPr kumimoji="1" lang="en-US" altLang="zh-CN" sz="2400" dirty="0" smtClean="0"/>
              <a:t>To</a:t>
            </a:r>
            <a:r>
              <a:rPr kumimoji="1" lang="zh-CN" altLang="en-US" sz="2400" dirty="0" smtClean="0"/>
              <a:t> </a:t>
            </a:r>
            <a:r>
              <a:rPr kumimoji="1" lang="en-US" altLang="zh-CN" sz="2400" dirty="0" smtClean="0"/>
              <a:t>Visualize</a:t>
            </a:r>
            <a:r>
              <a:rPr kumimoji="1" lang="zh-CN" altLang="en-US" sz="2400" dirty="0" smtClean="0"/>
              <a:t> </a:t>
            </a:r>
            <a:r>
              <a:rPr kumimoji="1" lang="en-US" altLang="zh-CN" sz="2400" dirty="0" smtClean="0"/>
              <a:t>the</a:t>
            </a:r>
            <a:r>
              <a:rPr kumimoji="1" lang="zh-CN" altLang="en-US" sz="2400" dirty="0" smtClean="0"/>
              <a:t> </a:t>
            </a:r>
            <a:r>
              <a:rPr kumimoji="1" lang="en-US" altLang="zh-CN" sz="2400" dirty="0" smtClean="0"/>
              <a:t>Decision</a:t>
            </a:r>
            <a:r>
              <a:rPr kumimoji="1" lang="zh-CN" altLang="en-US" sz="2400" dirty="0" smtClean="0"/>
              <a:t> </a:t>
            </a:r>
            <a:r>
              <a:rPr kumimoji="1" lang="en-US" altLang="zh-CN" sz="2400" dirty="0" smtClean="0"/>
              <a:t>Boundaries</a:t>
            </a:r>
            <a:endParaRPr kumimoji="1" lang="zh-CN" altLang="en-US" sz="2400" dirty="0"/>
          </a:p>
        </p:txBody>
      </p:sp>
      <p:sp>
        <p:nvSpPr>
          <p:cNvPr id="3" name="文本占位符 2"/>
          <p:cNvSpPr>
            <a:spLocks noGrp="1"/>
          </p:cNvSpPr>
          <p:nvPr>
            <p:ph type="body" idx="1"/>
          </p:nvPr>
        </p:nvSpPr>
        <p:spPr/>
        <p:txBody>
          <a:bodyPr/>
          <a:lstStyle/>
          <a:p>
            <a:r>
              <a:rPr lang="en-US" altLang="zh-CN" sz="1600" dirty="0"/>
              <a:t>To implement a function to visualize the decision boundaries for two-dimensional datasets: </a:t>
            </a:r>
            <a:endParaRPr lang="en-US" altLang="zh-CN" sz="1600" dirty="0" smtClean="0"/>
          </a:p>
          <a:p>
            <a:pPr lvl="1"/>
            <a:r>
              <a:rPr lang="en-US" altLang="zh-CN" sz="1600" dirty="0" smtClean="0"/>
              <a:t>We </a:t>
            </a:r>
            <a:r>
              <a:rPr lang="en-US" altLang="zh-CN" sz="1600" dirty="0"/>
              <a:t>define a number of colors and markers and create a </a:t>
            </a:r>
            <a:r>
              <a:rPr lang="en-US" altLang="zh-CN" sz="1600" dirty="0" err="1"/>
              <a:t>colormap</a:t>
            </a:r>
            <a:r>
              <a:rPr lang="en-US" altLang="zh-CN" sz="1600" dirty="0"/>
              <a:t> from the list of colors via </a:t>
            </a:r>
            <a:r>
              <a:rPr lang="en-US" altLang="zh-CN" sz="1600" i="1" dirty="0" err="1"/>
              <a:t>ListedColormap</a:t>
            </a:r>
            <a:r>
              <a:rPr lang="en-US" altLang="zh-CN" sz="1600" dirty="0"/>
              <a:t>. </a:t>
            </a:r>
            <a:endParaRPr lang="en-US" altLang="zh-CN" sz="1600" dirty="0" smtClean="0"/>
          </a:p>
          <a:p>
            <a:pPr lvl="1"/>
            <a:r>
              <a:rPr lang="en-US" altLang="zh-CN" sz="1600" dirty="0" smtClean="0"/>
              <a:t> </a:t>
            </a:r>
            <a:r>
              <a:rPr lang="en-US" altLang="zh-CN" sz="1600" dirty="0"/>
              <a:t>We determine the minimum and maximum values for the two features: </a:t>
            </a:r>
            <a:r>
              <a:rPr lang="en-US" altLang="zh-CN" sz="1600" dirty="0" smtClean="0"/>
              <a:t>	Use</a:t>
            </a:r>
            <a:r>
              <a:rPr lang="zh-CN" altLang="en-US" sz="1600" dirty="0" smtClean="0"/>
              <a:t> </a:t>
            </a:r>
            <a:r>
              <a:rPr lang="en-US" altLang="zh-CN" sz="1600" dirty="0" smtClean="0"/>
              <a:t>those</a:t>
            </a:r>
            <a:r>
              <a:rPr lang="zh-CN" altLang="en-US" sz="1600" dirty="0" smtClean="0"/>
              <a:t> </a:t>
            </a:r>
            <a:r>
              <a:rPr lang="en-US" altLang="zh-CN" sz="1600" dirty="0" smtClean="0"/>
              <a:t>feature</a:t>
            </a:r>
            <a:r>
              <a:rPr lang="zh-CN" altLang="en-US" sz="1600" dirty="0" smtClean="0"/>
              <a:t> </a:t>
            </a:r>
            <a:r>
              <a:rPr lang="en-US" altLang="zh-CN" sz="1600" dirty="0" smtClean="0"/>
              <a:t>vectors</a:t>
            </a:r>
            <a:r>
              <a:rPr lang="zh-CN" altLang="en-US" sz="1600" dirty="0" smtClean="0"/>
              <a:t> </a:t>
            </a:r>
            <a:r>
              <a:rPr lang="en-US" altLang="zh-CN" sz="1600" dirty="0" smtClean="0"/>
              <a:t>to</a:t>
            </a:r>
            <a:r>
              <a:rPr lang="zh-CN" altLang="en-US" sz="1600" dirty="0" smtClean="0"/>
              <a:t> </a:t>
            </a:r>
            <a:r>
              <a:rPr lang="en-US" altLang="zh-CN" sz="1600" dirty="0" smtClean="0"/>
              <a:t>create</a:t>
            </a:r>
            <a:r>
              <a:rPr lang="zh-CN" altLang="en-US" sz="1600" dirty="0" smtClean="0"/>
              <a:t> </a:t>
            </a:r>
            <a:r>
              <a:rPr lang="en-US" altLang="zh-CN" sz="1600" dirty="0" smtClean="0"/>
              <a:t>a</a:t>
            </a:r>
            <a:r>
              <a:rPr lang="zh-CN" altLang="en-US" sz="1600" dirty="0" smtClean="0"/>
              <a:t> </a:t>
            </a:r>
            <a:r>
              <a:rPr lang="en-US" altLang="zh-CN" sz="1600" dirty="0" smtClean="0"/>
              <a:t>pair</a:t>
            </a:r>
            <a:r>
              <a:rPr lang="zh-CN" altLang="en-US" sz="1600" dirty="0" smtClean="0"/>
              <a:t> </a:t>
            </a:r>
            <a:r>
              <a:rPr lang="en-US" altLang="zh-CN" sz="1600" dirty="0" smtClean="0"/>
              <a:t>of</a:t>
            </a:r>
            <a:r>
              <a:rPr lang="zh-CN" altLang="en-US" sz="1600" dirty="0" smtClean="0"/>
              <a:t> </a:t>
            </a:r>
            <a:r>
              <a:rPr lang="en-US" altLang="zh-CN" sz="1600" dirty="0" smtClean="0"/>
              <a:t>grid</a:t>
            </a:r>
            <a:r>
              <a:rPr lang="zh-CN" altLang="en-US" sz="1600" dirty="0" smtClean="0"/>
              <a:t> </a:t>
            </a:r>
            <a:r>
              <a:rPr lang="en-US" altLang="zh-CN" sz="1600" dirty="0" smtClean="0"/>
              <a:t>arrays</a:t>
            </a:r>
            <a:r>
              <a:rPr lang="zh-CN" altLang="en-US" sz="1600" dirty="0" smtClean="0"/>
              <a:t> </a:t>
            </a:r>
            <a:r>
              <a:rPr lang="en-US" altLang="zh-CN" sz="1600" i="1" dirty="0" smtClean="0"/>
              <a:t>xx1</a:t>
            </a:r>
            <a:r>
              <a:rPr lang="zh-CN" altLang="en-US" sz="1600" dirty="0" smtClean="0"/>
              <a:t> </a:t>
            </a:r>
            <a:r>
              <a:rPr lang="en-US" altLang="zh-CN" sz="1600" dirty="0" smtClean="0"/>
              <a:t>and</a:t>
            </a:r>
            <a:r>
              <a:rPr lang="zh-CN" altLang="en-US" sz="1600" dirty="0" smtClean="0"/>
              <a:t> </a:t>
            </a:r>
            <a:r>
              <a:rPr lang="en-US" altLang="zh-CN" sz="1600" i="1" dirty="0" smtClean="0"/>
              <a:t>xx2</a:t>
            </a:r>
            <a:r>
              <a:rPr lang="en-US" altLang="zh-CN" sz="1600" dirty="0" smtClean="0"/>
              <a:t> 	via the</a:t>
            </a:r>
            <a:r>
              <a:rPr lang="zh-CN" altLang="en-US" sz="1600" dirty="0" smtClean="0"/>
              <a:t> </a:t>
            </a:r>
            <a:r>
              <a:rPr lang="en-US" altLang="zh-CN" sz="1600" dirty="0" err="1" smtClean="0"/>
              <a:t>NumPy</a:t>
            </a:r>
            <a:r>
              <a:rPr lang="en-US" altLang="zh-CN" sz="1600" dirty="0" smtClean="0"/>
              <a:t> </a:t>
            </a:r>
            <a:r>
              <a:rPr lang="en-US" altLang="zh-CN" sz="1600" dirty="0" err="1"/>
              <a:t>meshgrid</a:t>
            </a:r>
            <a:r>
              <a:rPr lang="en-US" altLang="zh-CN" sz="1600" dirty="0"/>
              <a:t> function </a:t>
            </a:r>
            <a:endParaRPr lang="en-US" altLang="zh-CN" sz="1600" dirty="0"/>
          </a:p>
          <a:p>
            <a:pPr lvl="1"/>
            <a:r>
              <a:rPr lang="en-US" altLang="zh-CN" sz="1600" dirty="0"/>
              <a:t>To flatten the grid arrays and create a matrix that has the same number of columns as the Iris training subset </a:t>
            </a:r>
          </a:p>
          <a:p>
            <a:pPr lvl="1"/>
            <a:r>
              <a:rPr lang="en-US" altLang="zh-CN" sz="1600" dirty="0"/>
              <a:t>Then we can use the predict method to predict the class labels Z of the corresponding grid points </a:t>
            </a:r>
          </a:p>
        </p:txBody>
      </p:sp>
      <p:sp>
        <p:nvSpPr>
          <p:cNvPr id="4" name="幻灯片编号占位符 3"/>
          <p:cNvSpPr>
            <a:spLocks noGrp="1"/>
          </p:cNvSpPr>
          <p:nvPr>
            <p:ph type="sldNum" idx="12"/>
          </p:nvPr>
        </p:nvSpPr>
        <p:spPr/>
        <p:txBody>
          <a:bodyPr/>
          <a:lstStyle/>
          <a:p>
            <a:fld id="{00000000-1234-1234-1234-123412341234}" type="slidenum">
              <a:rPr lang="en" smtClean="0"/>
              <a:pPr/>
              <a:t>22</a:t>
            </a:fld>
            <a:endParaRPr lang="en" dirty="0"/>
          </a:p>
        </p:txBody>
      </p:sp>
    </p:spTree>
    <p:extLst>
      <p:ext uri="{BB962C8B-B14F-4D97-AF65-F5344CB8AC3E}">
        <p14:creationId xmlns:p14="http://schemas.microsoft.com/office/powerpoint/2010/main" val="11436806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392575"/>
            <a:ext cx="5749147" cy="766200"/>
          </a:xfrm>
        </p:spPr>
        <p:txBody>
          <a:bodyPr/>
          <a:lstStyle/>
          <a:p>
            <a:r>
              <a:rPr kumimoji="1" lang="en-US" altLang="zh-CN" sz="2400" dirty="0"/>
              <a:t>To</a:t>
            </a:r>
            <a:r>
              <a:rPr kumimoji="1" lang="zh-CN" altLang="en-US" sz="2400" dirty="0"/>
              <a:t> </a:t>
            </a:r>
            <a:r>
              <a:rPr kumimoji="1" lang="en-US" altLang="zh-CN" sz="2400" dirty="0"/>
              <a:t>Visualize</a:t>
            </a:r>
            <a:r>
              <a:rPr kumimoji="1" lang="zh-CN" altLang="en-US" sz="2400" dirty="0"/>
              <a:t> </a:t>
            </a:r>
            <a:r>
              <a:rPr kumimoji="1" lang="en-US" altLang="zh-CN" sz="2400" dirty="0"/>
              <a:t>the</a:t>
            </a:r>
            <a:r>
              <a:rPr kumimoji="1" lang="zh-CN" altLang="en-US" sz="2400" dirty="0"/>
              <a:t> </a:t>
            </a:r>
            <a:r>
              <a:rPr kumimoji="1" lang="en-US" altLang="zh-CN" sz="2400" dirty="0"/>
              <a:t>Decision</a:t>
            </a:r>
            <a:r>
              <a:rPr kumimoji="1" lang="zh-CN" altLang="en-US" sz="2400" dirty="0"/>
              <a:t> </a:t>
            </a:r>
            <a:r>
              <a:rPr kumimoji="1" lang="en-US" altLang="zh-CN" sz="2400" dirty="0" smtClean="0"/>
              <a:t>Boundaries(cont.)</a:t>
            </a:r>
            <a:endParaRPr kumimoji="1" lang="zh-CN" altLang="en-US" sz="2400" dirty="0"/>
          </a:p>
        </p:txBody>
      </p:sp>
      <p:sp>
        <p:nvSpPr>
          <p:cNvPr id="3" name="文本占位符 2"/>
          <p:cNvSpPr>
            <a:spLocks noGrp="1"/>
          </p:cNvSpPr>
          <p:nvPr>
            <p:ph type="body" idx="1"/>
          </p:nvPr>
        </p:nvSpPr>
        <p:spPr>
          <a:xfrm>
            <a:off x="0" y="1347614"/>
            <a:ext cx="5258401" cy="2724300"/>
          </a:xfrm>
        </p:spPr>
        <p:txBody>
          <a:bodyPr/>
          <a:lstStyle/>
          <a:p>
            <a:r>
              <a:rPr lang="en-US" altLang="zh-CN" dirty="0"/>
              <a:t>Reshaping the predicted class labels Z into a grid with the same dimensions as </a:t>
            </a:r>
            <a:r>
              <a:rPr lang="en-US" altLang="zh-CN" i="1" dirty="0"/>
              <a:t>xx1</a:t>
            </a:r>
            <a:r>
              <a:rPr lang="en-US" altLang="zh-CN" dirty="0"/>
              <a:t> and </a:t>
            </a:r>
            <a:r>
              <a:rPr lang="en-US" altLang="zh-CN" i="1" dirty="0"/>
              <a:t>xx2</a:t>
            </a:r>
            <a:r>
              <a:rPr lang="en-US" altLang="zh-CN" dirty="0"/>
              <a:t> </a:t>
            </a:r>
            <a:endParaRPr lang="en-US" altLang="zh-CN" dirty="0"/>
          </a:p>
          <a:p>
            <a:r>
              <a:rPr lang="en-US" altLang="zh-CN" dirty="0" smtClean="0"/>
              <a:t>To </a:t>
            </a:r>
            <a:r>
              <a:rPr lang="en-US" altLang="zh-CN" dirty="0"/>
              <a:t>draw a contour plot via </a:t>
            </a:r>
            <a:r>
              <a:rPr lang="en-US" altLang="zh-CN" dirty="0" err="1"/>
              <a:t>Matplotlib's</a:t>
            </a:r>
            <a:r>
              <a:rPr lang="en-US" altLang="zh-CN" dirty="0"/>
              <a:t> </a:t>
            </a:r>
            <a:r>
              <a:rPr lang="en-US" altLang="zh-CN" i="1" dirty="0" err="1"/>
              <a:t>contourf</a:t>
            </a:r>
            <a:r>
              <a:rPr lang="en-US" altLang="zh-CN" dirty="0"/>
              <a:t> function: </a:t>
            </a:r>
            <a:endParaRPr lang="en-US" altLang="zh-CN" dirty="0" smtClean="0"/>
          </a:p>
          <a:p>
            <a:pPr lvl="1"/>
            <a:r>
              <a:rPr lang="en-US" altLang="zh-CN" dirty="0" smtClean="0"/>
              <a:t>It </a:t>
            </a:r>
            <a:r>
              <a:rPr lang="en-US" altLang="zh-CN" dirty="0"/>
              <a:t>maps the different decision regions to different colors for each predicted class in the grid array </a:t>
            </a:r>
            <a:endParaRPr lang="en-US" altLang="zh-CN" dirty="0"/>
          </a:p>
          <a:p>
            <a:endParaRPr kumimoji="1" lang="zh-CN" altLang="en-US" dirty="0"/>
          </a:p>
        </p:txBody>
      </p:sp>
      <p:sp>
        <p:nvSpPr>
          <p:cNvPr id="4" name="幻灯片编号占位符 3"/>
          <p:cNvSpPr>
            <a:spLocks noGrp="1"/>
          </p:cNvSpPr>
          <p:nvPr>
            <p:ph type="sldNum" idx="12"/>
          </p:nvPr>
        </p:nvSpPr>
        <p:spPr/>
        <p:txBody>
          <a:bodyPr/>
          <a:lstStyle/>
          <a:p>
            <a:fld id="{00000000-1234-1234-1234-123412341234}" type="slidenum">
              <a:rPr lang="en" smtClean="0"/>
              <a:pPr/>
              <a:t>23</a:t>
            </a:fld>
            <a:endParaRPr lang="en" dirty="0"/>
          </a:p>
        </p:txBody>
      </p:sp>
      <p:pic>
        <p:nvPicPr>
          <p:cNvPr id="5" name="图片 4"/>
          <p:cNvPicPr>
            <a:picLocks noChangeAspect="1"/>
          </p:cNvPicPr>
          <p:nvPr/>
        </p:nvPicPr>
        <p:blipFill>
          <a:blip r:embed="rId2"/>
          <a:stretch>
            <a:fillRect/>
          </a:stretch>
        </p:blipFill>
        <p:spPr>
          <a:xfrm>
            <a:off x="5615608" y="1158775"/>
            <a:ext cx="3528392" cy="3495230"/>
          </a:xfrm>
          <a:prstGeom prst="rect">
            <a:avLst/>
          </a:prstGeom>
        </p:spPr>
      </p:pic>
    </p:spTree>
    <p:extLst>
      <p:ext uri="{BB962C8B-B14F-4D97-AF65-F5344CB8AC3E}">
        <p14:creationId xmlns:p14="http://schemas.microsoft.com/office/powerpoint/2010/main" val="6110975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411510"/>
            <a:ext cx="5258400" cy="766200"/>
          </a:xfrm>
        </p:spPr>
        <p:txBody>
          <a:bodyPr/>
          <a:lstStyle/>
          <a:p>
            <a:r>
              <a:rPr kumimoji="1" lang="en-US" altLang="zh-CN" sz="2400" dirty="0"/>
              <a:t>Result(</a:t>
            </a:r>
            <a:r>
              <a:rPr kumimoji="1" lang="en-US" altLang="zh-CN" sz="2400" b="0" dirty="0"/>
              <a:t>plot</a:t>
            </a:r>
            <a:r>
              <a:rPr kumimoji="1" lang="zh-CN" altLang="en-US" sz="2400" b="0" dirty="0"/>
              <a:t> </a:t>
            </a:r>
            <a:r>
              <a:rPr kumimoji="1" lang="en-US" altLang="zh-CN" sz="2400" b="0" dirty="0"/>
              <a:t>of</a:t>
            </a:r>
            <a:r>
              <a:rPr kumimoji="1" lang="zh-CN" altLang="en-US" sz="2400" b="0" dirty="0"/>
              <a:t> </a:t>
            </a:r>
            <a:r>
              <a:rPr kumimoji="1" lang="en-US" altLang="zh-CN" sz="2400" b="0" dirty="0"/>
              <a:t>decision </a:t>
            </a:r>
            <a:r>
              <a:rPr kumimoji="1" lang="en-US" altLang="zh-CN" sz="2400" b="0" dirty="0"/>
              <a:t>boundaries</a:t>
            </a:r>
            <a:r>
              <a:rPr kumimoji="1" lang="en-US" altLang="zh-CN" sz="2400" dirty="0"/>
              <a:t>)</a:t>
            </a:r>
            <a:endParaRPr kumimoji="1" lang="zh-CN" altLang="en-US" sz="2400" dirty="0"/>
          </a:p>
        </p:txBody>
      </p:sp>
      <p:pic>
        <p:nvPicPr>
          <p:cNvPr id="5" name="图片 4"/>
          <p:cNvPicPr>
            <a:picLocks noChangeAspect="1"/>
          </p:cNvPicPr>
          <p:nvPr/>
        </p:nvPicPr>
        <p:blipFill>
          <a:blip r:embed="rId2"/>
          <a:stretch>
            <a:fillRect/>
          </a:stretch>
        </p:blipFill>
        <p:spPr>
          <a:xfrm>
            <a:off x="2987824" y="1329515"/>
            <a:ext cx="4104456" cy="3482374"/>
          </a:xfrm>
          <a:prstGeom prst="rect">
            <a:avLst/>
          </a:prstGeom>
        </p:spPr>
      </p:pic>
      <p:sp>
        <p:nvSpPr>
          <p:cNvPr id="4" name="幻灯片编号占位符 3"/>
          <p:cNvSpPr>
            <a:spLocks noGrp="1"/>
          </p:cNvSpPr>
          <p:nvPr>
            <p:ph type="sldNum" idx="12"/>
          </p:nvPr>
        </p:nvSpPr>
        <p:spPr/>
        <p:txBody>
          <a:bodyPr/>
          <a:lstStyle/>
          <a:p>
            <a:fld id="{00000000-1234-1234-1234-123412341234}" type="slidenum">
              <a:rPr lang="en" smtClean="0"/>
              <a:pPr/>
              <a:t>24</a:t>
            </a:fld>
            <a:endParaRPr lang="en" dirty="0"/>
          </a:p>
        </p:txBody>
      </p:sp>
      <p:pic>
        <p:nvPicPr>
          <p:cNvPr id="6" name="图片 5"/>
          <p:cNvPicPr>
            <a:picLocks noChangeAspect="1"/>
          </p:cNvPicPr>
          <p:nvPr/>
        </p:nvPicPr>
        <p:blipFill>
          <a:blip r:embed="rId3"/>
          <a:stretch>
            <a:fillRect/>
          </a:stretch>
        </p:blipFill>
        <p:spPr>
          <a:xfrm>
            <a:off x="35496" y="1329515"/>
            <a:ext cx="2952328" cy="1421801"/>
          </a:xfrm>
          <a:prstGeom prst="rect">
            <a:avLst/>
          </a:prstGeom>
        </p:spPr>
      </p:pic>
    </p:spTree>
    <p:extLst>
      <p:ext uri="{BB962C8B-B14F-4D97-AF65-F5344CB8AC3E}">
        <p14:creationId xmlns:p14="http://schemas.microsoft.com/office/powerpoint/2010/main" val="13262596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References</a:t>
            </a:r>
            <a:endParaRPr kumimoji="1" lang="zh-CN" altLang="en-US" dirty="0"/>
          </a:p>
        </p:txBody>
      </p:sp>
      <p:sp>
        <p:nvSpPr>
          <p:cNvPr id="3" name="文本占位符 2"/>
          <p:cNvSpPr>
            <a:spLocks noGrp="1"/>
          </p:cNvSpPr>
          <p:nvPr>
            <p:ph type="body" idx="1"/>
          </p:nvPr>
        </p:nvSpPr>
        <p:spPr/>
        <p:txBody>
          <a:bodyPr/>
          <a:lstStyle/>
          <a:p>
            <a:r>
              <a:rPr kumimoji="1" lang="en-US" altLang="zh-CN" sz="2000" dirty="0">
                <a:hlinkClick r:id="rId2"/>
              </a:rPr>
              <a:t>https://</a:t>
            </a:r>
            <a:r>
              <a:rPr kumimoji="1" lang="en-US" altLang="zh-CN" sz="2000" dirty="0" smtClean="0">
                <a:hlinkClick r:id="rId2"/>
              </a:rPr>
              <a:t>baike.baidu.com/item/IRIS/4061453</a:t>
            </a:r>
            <a:endParaRPr kumimoji="1" lang="en-US" altLang="zh-CN" sz="2000" dirty="0" smtClean="0"/>
          </a:p>
          <a:p>
            <a:r>
              <a:rPr kumimoji="1" lang="en-US" altLang="zh-CN" sz="2000" dirty="0">
                <a:hlinkClick r:id="rId3"/>
              </a:rPr>
              <a:t>https://</a:t>
            </a:r>
            <a:r>
              <a:rPr kumimoji="1" lang="en-US" altLang="zh-CN" sz="2000" dirty="0" smtClean="0">
                <a:hlinkClick r:id="rId3"/>
              </a:rPr>
              <a:t>en.wikipedia.org/wiki/Iris_flower_data_set</a:t>
            </a:r>
            <a:endParaRPr kumimoji="1" lang="en-US" altLang="zh-CN" sz="2000" dirty="0" smtClean="0"/>
          </a:p>
          <a:p>
            <a:r>
              <a:rPr kumimoji="1" lang="en-US" altLang="zh-CN" sz="2000" dirty="0">
                <a:hlinkClick r:id="rId4"/>
              </a:rPr>
              <a:t>https://</a:t>
            </a:r>
            <a:r>
              <a:rPr kumimoji="1" lang="en-US" altLang="zh-CN" sz="2000" dirty="0" smtClean="0">
                <a:hlinkClick r:id="rId4"/>
              </a:rPr>
              <a:t>archive.ics.uci.edu/ml/machine-learning-databases/iris/iris.data</a:t>
            </a:r>
            <a:endParaRPr kumimoji="1" lang="en-US" altLang="zh-CN" sz="2000" dirty="0"/>
          </a:p>
          <a:p>
            <a:r>
              <a:rPr kumimoji="1" lang="mr-IN" altLang="zh-CN" sz="2000" dirty="0" err="1" smtClean="0"/>
              <a:t>https</a:t>
            </a:r>
            <a:r>
              <a:rPr kumimoji="1" lang="mr-IN" altLang="zh-CN" sz="2000" dirty="0"/>
              <a:t>://</a:t>
            </a:r>
            <a:r>
              <a:rPr kumimoji="1" lang="mr-IN" altLang="zh-CN" sz="2000" dirty="0" err="1"/>
              <a:t>moodle.thu.edu.tw</a:t>
            </a:r>
            <a:r>
              <a:rPr kumimoji="1" lang="mr-IN" altLang="zh-CN" sz="2000" dirty="0"/>
              <a:t>/</a:t>
            </a:r>
            <a:r>
              <a:rPr kumimoji="1" lang="mr-IN" altLang="zh-CN" sz="2000" dirty="0" err="1"/>
              <a:t>pluginfile.php</a:t>
            </a:r>
            <a:r>
              <a:rPr kumimoji="1" lang="mr-IN" altLang="zh-CN" sz="2000" dirty="0"/>
              <a:t>/866640/</a:t>
            </a:r>
            <a:r>
              <a:rPr kumimoji="1" lang="mr-IN" altLang="zh-CN" sz="2000" dirty="0" err="1"/>
              <a:t>mod_resource</a:t>
            </a:r>
            <a:r>
              <a:rPr kumimoji="1" lang="mr-IN" altLang="zh-CN" sz="2000" dirty="0"/>
              <a:t>/</a:t>
            </a:r>
            <a:r>
              <a:rPr kumimoji="1" lang="mr-IN" altLang="zh-CN" sz="2000" dirty="0" err="1"/>
              <a:t>content</a:t>
            </a:r>
            <a:r>
              <a:rPr kumimoji="1" lang="mr-IN" altLang="zh-CN" sz="2000" dirty="0"/>
              <a:t>/1/</a:t>
            </a:r>
            <a:r>
              <a:rPr kumimoji="1" lang="zh-CN" altLang="mr-IN" sz="2000" dirty="0"/>
              <a:t>軟式計算</a:t>
            </a:r>
            <a:r>
              <a:rPr kumimoji="1" lang="mr-IN" altLang="zh-CN" sz="2000" dirty="0"/>
              <a:t>%20-%20</a:t>
            </a:r>
            <a:r>
              <a:rPr kumimoji="1" lang="zh-CN" altLang="mr-IN" sz="2000" dirty="0"/>
              <a:t>第</a:t>
            </a:r>
            <a:r>
              <a:rPr kumimoji="1" lang="mr-IN" altLang="zh-CN" sz="2000" dirty="0"/>
              <a:t>%203%20</a:t>
            </a:r>
            <a:r>
              <a:rPr kumimoji="1" lang="zh-CN" altLang="mr-IN" sz="2000" dirty="0"/>
              <a:t>週課程</a:t>
            </a:r>
            <a:r>
              <a:rPr kumimoji="1" lang="mr-IN" altLang="zh-CN" sz="2000" dirty="0"/>
              <a:t>%20%28Mar.%</a:t>
            </a:r>
            <a:r>
              <a:rPr kumimoji="1" lang="mr-IN" altLang="zh-CN" sz="2000" dirty="0" smtClean="0"/>
              <a:t>2014%2C%202018%29.pdf</a:t>
            </a:r>
            <a:endParaRPr kumimoji="1" lang="en-US" altLang="zh-CN" sz="2000" dirty="0" smtClean="0"/>
          </a:p>
          <a:p>
            <a:endParaRPr kumimoji="1" lang="en-US" altLang="zh-CN" sz="2000" dirty="0" smtClean="0"/>
          </a:p>
        </p:txBody>
      </p:sp>
      <p:sp>
        <p:nvSpPr>
          <p:cNvPr id="4" name="幻灯片编号占位符 3"/>
          <p:cNvSpPr>
            <a:spLocks noGrp="1"/>
          </p:cNvSpPr>
          <p:nvPr>
            <p:ph type="sldNum" idx="12"/>
          </p:nvPr>
        </p:nvSpPr>
        <p:spPr/>
        <p:txBody>
          <a:bodyPr/>
          <a:lstStyle/>
          <a:p>
            <a:fld id="{00000000-1234-1234-1234-123412341234}" type="slidenum">
              <a:rPr lang="en" smtClean="0"/>
              <a:pPr/>
              <a:t>25</a:t>
            </a:fld>
            <a:endParaRPr lang="en" dirty="0"/>
          </a:p>
        </p:txBody>
      </p:sp>
    </p:spTree>
    <p:extLst>
      <p:ext uri="{BB962C8B-B14F-4D97-AF65-F5344CB8AC3E}">
        <p14:creationId xmlns:p14="http://schemas.microsoft.com/office/powerpoint/2010/main" val="21471286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About</a:t>
            </a:r>
            <a:r>
              <a:rPr kumimoji="1" lang="zh-CN" altLang="en-US" dirty="0" smtClean="0"/>
              <a:t> </a:t>
            </a:r>
            <a:r>
              <a:rPr kumimoji="1" lang="en-US" altLang="zh-CN" b="0" dirty="0"/>
              <a:t>Perceptron Algorithm</a:t>
            </a:r>
            <a:endParaRPr kumimoji="1" lang="zh-CN" altLang="en-US" b="0" dirty="0"/>
          </a:p>
        </p:txBody>
      </p:sp>
      <p:sp>
        <p:nvSpPr>
          <p:cNvPr id="3" name="文本占位符 2"/>
          <p:cNvSpPr>
            <a:spLocks noGrp="1"/>
          </p:cNvSpPr>
          <p:nvPr>
            <p:ph type="body" idx="1"/>
          </p:nvPr>
        </p:nvSpPr>
        <p:spPr/>
        <p:txBody>
          <a:bodyPr/>
          <a:lstStyle/>
          <a:p>
            <a:r>
              <a:rPr kumimoji="1" lang="en-US" altLang="zh-CN" dirty="0">
                <a:hlinkClick r:id="rId2"/>
              </a:rPr>
              <a:t>https://en.wikipedia.org/wiki/Perceptron</a:t>
            </a:r>
          </a:p>
          <a:p>
            <a:r>
              <a:rPr kumimoji="1" lang="en-US" altLang="zh-CN" dirty="0" smtClean="0">
                <a:hlinkClick r:id="rId2"/>
              </a:rPr>
              <a:t>https</a:t>
            </a:r>
            <a:r>
              <a:rPr kumimoji="1" lang="en-US" altLang="zh-CN" dirty="0">
                <a:hlinkClick r:id="rId2"/>
              </a:rPr>
              <a:t>://</a:t>
            </a:r>
            <a:r>
              <a:rPr kumimoji="1" lang="en-US" altLang="zh-CN" dirty="0" smtClean="0">
                <a:hlinkClick r:id="rId2"/>
              </a:rPr>
              <a:t>blog.csdn.net/blackyuanc/article/details/70210888</a:t>
            </a:r>
            <a:endParaRPr kumimoji="1" lang="en-US" altLang="zh-CN" dirty="0" smtClean="0"/>
          </a:p>
          <a:p>
            <a:r>
              <a:rPr kumimoji="1" lang="en-US" altLang="zh-CN" dirty="0">
                <a:hlinkClick r:id="rId3"/>
              </a:rPr>
              <a:t>https://</a:t>
            </a:r>
            <a:r>
              <a:rPr kumimoji="1" lang="en-US" altLang="zh-CN" dirty="0" smtClean="0">
                <a:hlinkClick r:id="rId3"/>
              </a:rPr>
              <a:t>blog.csdn.net/andrewseu/article/details/52649992</a:t>
            </a:r>
            <a:endParaRPr kumimoji="1" lang="en-US" altLang="zh-CN" dirty="0" smtClean="0"/>
          </a:p>
          <a:p>
            <a:r>
              <a:rPr kumimoji="1" lang="en-US" altLang="zh-CN" dirty="0">
                <a:hlinkClick r:id="rId4"/>
              </a:rPr>
              <a:t>https://</a:t>
            </a:r>
            <a:r>
              <a:rPr kumimoji="1" lang="en-US" altLang="zh-CN" dirty="0" smtClean="0">
                <a:hlinkClick r:id="rId4"/>
              </a:rPr>
              <a:t>blog.csdn.net/chenxiqilin/article/details/50395905</a:t>
            </a:r>
            <a:endParaRPr kumimoji="1" lang="en-US" altLang="zh-CN" dirty="0" smtClean="0"/>
          </a:p>
          <a:p>
            <a:endParaRPr kumimoji="1" lang="zh-CN" altLang="en-US" dirty="0"/>
          </a:p>
        </p:txBody>
      </p:sp>
      <p:sp>
        <p:nvSpPr>
          <p:cNvPr id="4" name="幻灯片编号占位符 3"/>
          <p:cNvSpPr>
            <a:spLocks noGrp="1"/>
          </p:cNvSpPr>
          <p:nvPr>
            <p:ph type="sldNum" idx="12"/>
          </p:nvPr>
        </p:nvSpPr>
        <p:spPr/>
        <p:txBody>
          <a:bodyPr/>
          <a:lstStyle/>
          <a:p>
            <a:fld id="{00000000-1234-1234-1234-123412341234}" type="slidenum">
              <a:rPr lang="en" smtClean="0"/>
              <a:pPr/>
              <a:t>26</a:t>
            </a:fld>
            <a:endParaRPr lang="en" dirty="0"/>
          </a:p>
        </p:txBody>
      </p:sp>
    </p:spTree>
    <p:extLst>
      <p:ext uri="{BB962C8B-B14F-4D97-AF65-F5344CB8AC3E}">
        <p14:creationId xmlns:p14="http://schemas.microsoft.com/office/powerpoint/2010/main" val="14664726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Task</a:t>
            </a:r>
            <a:r>
              <a:rPr kumimoji="1" lang="zh-CN" altLang="en-US" dirty="0" smtClean="0"/>
              <a:t> </a:t>
            </a:r>
            <a:r>
              <a:rPr kumimoji="1" lang="en-US" altLang="zh-CN" dirty="0" smtClean="0"/>
              <a:t>of</a:t>
            </a:r>
            <a:r>
              <a:rPr kumimoji="1" lang="zh-CN" altLang="en-US" dirty="0" smtClean="0"/>
              <a:t> </a:t>
            </a:r>
            <a:r>
              <a:rPr kumimoji="1" lang="en-US" altLang="zh-CN" dirty="0" smtClean="0"/>
              <a:t>next</a:t>
            </a:r>
            <a:r>
              <a:rPr kumimoji="1" lang="zh-CN" altLang="en-US" dirty="0" smtClean="0"/>
              <a:t> </a:t>
            </a:r>
            <a:r>
              <a:rPr kumimoji="1" lang="en-US" altLang="zh-CN" dirty="0"/>
              <a:t>week</a:t>
            </a:r>
            <a:r>
              <a:rPr kumimoji="1" lang="en-US" altLang="zh-CN" b="0" dirty="0"/>
              <a:t>(interim)</a:t>
            </a:r>
            <a:endParaRPr kumimoji="1" lang="zh-CN" altLang="en-US" b="0" dirty="0"/>
          </a:p>
        </p:txBody>
      </p:sp>
      <p:sp>
        <p:nvSpPr>
          <p:cNvPr id="3" name="文本占位符 2"/>
          <p:cNvSpPr>
            <a:spLocks noGrp="1"/>
          </p:cNvSpPr>
          <p:nvPr>
            <p:ph type="body" idx="1"/>
          </p:nvPr>
        </p:nvSpPr>
        <p:spPr/>
        <p:txBody>
          <a:bodyPr/>
          <a:lstStyle/>
          <a:p>
            <a:r>
              <a:rPr kumimoji="1" lang="en-US" altLang="zh-CN" dirty="0" smtClean="0"/>
              <a:t>Python</a:t>
            </a:r>
            <a:r>
              <a:rPr kumimoji="1" lang="zh-CN" altLang="en-US" dirty="0" smtClean="0"/>
              <a:t>爬蟲練習</a:t>
            </a:r>
            <a:r>
              <a:rPr kumimoji="1" lang="en-US" altLang="zh-CN" dirty="0"/>
              <a:t/>
            </a:r>
            <a:br>
              <a:rPr kumimoji="1" lang="en-US" altLang="zh-CN" dirty="0"/>
            </a:br>
            <a:r>
              <a:rPr kumimoji="1" lang="en-US" altLang="zh-CN" dirty="0">
                <a:hlinkClick r:id="rId2"/>
              </a:rPr>
              <a:t>https://</a:t>
            </a:r>
            <a:r>
              <a:rPr kumimoji="1" lang="en-US" altLang="zh-CN" dirty="0" smtClean="0">
                <a:hlinkClick r:id="rId2"/>
              </a:rPr>
              <a:t>drive.google.com/file/d/0B4VP7a8ewj_2NjA0anNBX0VXMGc/view</a:t>
            </a:r>
            <a:endParaRPr kumimoji="1" lang="en-US" altLang="zh-CN" dirty="0" smtClean="0"/>
          </a:p>
          <a:p>
            <a:r>
              <a:rPr kumimoji="1" lang="en-US" altLang="zh-CN" dirty="0" smtClean="0"/>
              <a:t>Machine</a:t>
            </a:r>
            <a:r>
              <a:rPr kumimoji="1" lang="zh-CN" altLang="en-US" dirty="0" smtClean="0"/>
              <a:t> </a:t>
            </a:r>
            <a:r>
              <a:rPr kumimoji="1" lang="en-US" altLang="zh-CN" dirty="0" smtClean="0"/>
              <a:t>Learning</a:t>
            </a:r>
            <a:r>
              <a:rPr kumimoji="1" lang="zh-CN" altLang="en-US" dirty="0" smtClean="0"/>
              <a:t>練習</a:t>
            </a:r>
            <a:r>
              <a:rPr kumimoji="1" lang="en-US" altLang="zh-CN" dirty="0" smtClean="0"/>
              <a:t/>
            </a:r>
            <a:br>
              <a:rPr kumimoji="1" lang="en-US" altLang="zh-CN" dirty="0" smtClean="0"/>
            </a:br>
            <a:r>
              <a:rPr kumimoji="1" lang="en-US" altLang="zh-CN" dirty="0">
                <a:hlinkClick r:id="rId3"/>
              </a:rPr>
              <a:t>https://</a:t>
            </a:r>
            <a:r>
              <a:rPr kumimoji="1" lang="en-US" altLang="zh-CN" dirty="0" smtClean="0">
                <a:hlinkClick r:id="rId3"/>
              </a:rPr>
              <a:t>www.kaggle.com/c/titanic</a:t>
            </a:r>
            <a:endParaRPr kumimoji="1" lang="en-US" altLang="zh-CN" dirty="0" smtClean="0"/>
          </a:p>
          <a:p>
            <a:r>
              <a:rPr kumimoji="1" lang="en-US" altLang="zh-CN" dirty="0" smtClean="0"/>
              <a:t>Etc.</a:t>
            </a:r>
          </a:p>
          <a:p>
            <a:endParaRPr kumimoji="1" lang="en-US" altLang="zh-CN" dirty="0"/>
          </a:p>
        </p:txBody>
      </p:sp>
      <p:sp>
        <p:nvSpPr>
          <p:cNvPr id="4" name="幻灯片编号占位符 3"/>
          <p:cNvSpPr>
            <a:spLocks noGrp="1"/>
          </p:cNvSpPr>
          <p:nvPr>
            <p:ph type="sldNum" idx="12"/>
          </p:nvPr>
        </p:nvSpPr>
        <p:spPr/>
        <p:txBody>
          <a:bodyPr/>
          <a:lstStyle/>
          <a:p>
            <a:fld id="{00000000-1234-1234-1234-123412341234}" type="slidenum">
              <a:rPr lang="en" smtClean="0"/>
              <a:pPr/>
              <a:t>27</a:t>
            </a:fld>
            <a:endParaRPr lang="en" dirty="0"/>
          </a:p>
        </p:txBody>
      </p:sp>
    </p:spTree>
    <p:extLst>
      <p:ext uri="{BB962C8B-B14F-4D97-AF65-F5344CB8AC3E}">
        <p14:creationId xmlns:p14="http://schemas.microsoft.com/office/powerpoint/2010/main" val="196582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TPOT</a:t>
            </a:r>
            <a:endParaRPr lang="zh-TW" altLang="en-US" dirty="0"/>
          </a:p>
        </p:txBody>
      </p:sp>
      <p:sp>
        <p:nvSpPr>
          <p:cNvPr id="3" name="文字版面配置區 2"/>
          <p:cNvSpPr>
            <a:spLocks noGrp="1"/>
          </p:cNvSpPr>
          <p:nvPr>
            <p:ph type="body" idx="1"/>
          </p:nvPr>
        </p:nvSpPr>
        <p:spPr/>
        <p:txBody>
          <a:bodyPr/>
          <a:lstStyle/>
          <a:p>
            <a:r>
              <a:rPr lang="zh-TW" altLang="en-US" dirty="0"/>
              <a:t>自動化特徵預處理和模型優化工具</a:t>
            </a:r>
            <a:endParaRPr lang="en-US" altLang="zh-TW" dirty="0"/>
          </a:p>
          <a:p>
            <a:r>
              <a:rPr lang="zh-TW" altLang="en-US" dirty="0"/>
              <a:t>使用遺傳算法</a:t>
            </a:r>
          </a:p>
        </p:txBody>
      </p:sp>
      <p:sp>
        <p:nvSpPr>
          <p:cNvPr id="4" name="投影片編號版面配置區 3"/>
          <p:cNvSpPr>
            <a:spLocks noGrp="1"/>
          </p:cNvSpPr>
          <p:nvPr>
            <p:ph type="sldNum" idx="12"/>
          </p:nvPr>
        </p:nvSpPr>
        <p:spPr/>
        <p:txBody>
          <a:bodyPr/>
          <a:lstStyle/>
          <a:p>
            <a:fld id="{00000000-1234-1234-1234-123412341234}" type="slidenum">
              <a:rPr lang="en" smtClean="0"/>
              <a:pPr/>
              <a:t>3</a:t>
            </a:fld>
            <a:endParaRPr lang="en" dirty="0"/>
          </a:p>
        </p:txBody>
      </p:sp>
    </p:spTree>
    <p:extLst>
      <p:ext uri="{BB962C8B-B14F-4D97-AF65-F5344CB8AC3E}">
        <p14:creationId xmlns:p14="http://schemas.microsoft.com/office/powerpoint/2010/main" val="883102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TPOT—</a:t>
            </a:r>
            <a:r>
              <a:rPr lang="zh-TW" altLang="en-US" dirty="0"/>
              <a:t>實作</a:t>
            </a:r>
          </a:p>
        </p:txBody>
      </p:sp>
      <p:sp>
        <p:nvSpPr>
          <p:cNvPr id="3" name="文字版面配置區 2"/>
          <p:cNvSpPr>
            <a:spLocks noGrp="1"/>
          </p:cNvSpPr>
          <p:nvPr>
            <p:ph type="body" idx="1"/>
          </p:nvPr>
        </p:nvSpPr>
        <p:spPr/>
        <p:txBody>
          <a:bodyPr/>
          <a:lstStyle/>
          <a:p>
            <a:r>
              <a:rPr lang="en-US" altLang="zh-TW" dirty="0"/>
              <a:t>Data</a:t>
            </a:r>
            <a:r>
              <a:rPr lang="zh-TW" altLang="en-US" dirty="0"/>
              <a:t>取自</a:t>
            </a:r>
            <a:r>
              <a:rPr lang="en-US" altLang="zh-TW" dirty="0"/>
              <a:t>UCI</a:t>
            </a:r>
            <a:r>
              <a:rPr lang="zh-TW" altLang="en-US" dirty="0"/>
              <a:t>開源數據集，預測個人年收入</a:t>
            </a:r>
            <a:endParaRPr lang="en-US" altLang="zh-TW" dirty="0"/>
          </a:p>
          <a:p>
            <a:endParaRPr lang="zh-TW" altLang="en-US" dirty="0"/>
          </a:p>
        </p:txBody>
      </p:sp>
      <p:sp>
        <p:nvSpPr>
          <p:cNvPr id="4" name="投影片編號版面配置區 3"/>
          <p:cNvSpPr>
            <a:spLocks noGrp="1"/>
          </p:cNvSpPr>
          <p:nvPr>
            <p:ph type="sldNum" idx="12"/>
          </p:nvPr>
        </p:nvSpPr>
        <p:spPr/>
        <p:txBody>
          <a:bodyPr/>
          <a:lstStyle/>
          <a:p>
            <a:fld id="{00000000-1234-1234-1234-123412341234}" type="slidenum">
              <a:rPr lang="en" smtClean="0"/>
              <a:pPr/>
              <a:t>4</a:t>
            </a:fld>
            <a:endParaRPr lang="en" dirty="0"/>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99742"/>
            <a:ext cx="9144000" cy="1025557"/>
          </a:xfrm>
          <a:prstGeom prst="rect">
            <a:avLst/>
          </a:prstGeom>
        </p:spPr>
      </p:pic>
    </p:spTree>
    <p:extLst>
      <p:ext uri="{BB962C8B-B14F-4D97-AF65-F5344CB8AC3E}">
        <p14:creationId xmlns:p14="http://schemas.microsoft.com/office/powerpoint/2010/main" val="457473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TPOT—</a:t>
            </a:r>
            <a:r>
              <a:rPr lang="zh-TW" altLang="en-US" dirty="0"/>
              <a:t>實作程式碼</a:t>
            </a:r>
          </a:p>
        </p:txBody>
      </p:sp>
      <p:sp>
        <p:nvSpPr>
          <p:cNvPr id="3" name="文字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idx="12"/>
          </p:nvPr>
        </p:nvSpPr>
        <p:spPr/>
        <p:txBody>
          <a:bodyPr/>
          <a:lstStyle/>
          <a:p>
            <a:fld id="{00000000-1234-1234-1234-123412341234}" type="slidenum">
              <a:rPr lang="en" smtClean="0"/>
              <a:pPr/>
              <a:t>5</a:t>
            </a:fld>
            <a:endParaRPr lang="en" dirty="0"/>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700" y="2067694"/>
            <a:ext cx="7848872" cy="1390229"/>
          </a:xfrm>
          <a:prstGeom prst="rect">
            <a:avLst/>
          </a:prstGeom>
        </p:spPr>
      </p:pic>
    </p:spTree>
    <p:extLst>
      <p:ext uri="{BB962C8B-B14F-4D97-AF65-F5344CB8AC3E}">
        <p14:creationId xmlns:p14="http://schemas.microsoft.com/office/powerpoint/2010/main" val="906948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TPOT—</a:t>
            </a:r>
            <a:r>
              <a:rPr lang="zh-TW" altLang="en-US" dirty="0"/>
              <a:t>實作結果</a:t>
            </a:r>
          </a:p>
        </p:txBody>
      </p:sp>
      <p:sp>
        <p:nvSpPr>
          <p:cNvPr id="3" name="文字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idx="12"/>
          </p:nvPr>
        </p:nvSpPr>
        <p:spPr/>
        <p:txBody>
          <a:bodyPr/>
          <a:lstStyle/>
          <a:p>
            <a:fld id="{00000000-1234-1234-1234-123412341234}" type="slidenum">
              <a:rPr lang="en" smtClean="0"/>
              <a:pPr/>
              <a:t>6</a:t>
            </a:fld>
            <a:endParaRPr lang="en" dirty="0"/>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1403535"/>
            <a:ext cx="8028384" cy="2993205"/>
          </a:xfrm>
          <a:prstGeom prst="rect">
            <a:avLst/>
          </a:prstGeom>
        </p:spPr>
      </p:pic>
    </p:spTree>
    <p:extLst>
      <p:ext uri="{BB962C8B-B14F-4D97-AF65-F5344CB8AC3E}">
        <p14:creationId xmlns:p14="http://schemas.microsoft.com/office/powerpoint/2010/main" val="1681699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參考資料</a:t>
            </a:r>
          </a:p>
        </p:txBody>
      </p:sp>
      <p:sp>
        <p:nvSpPr>
          <p:cNvPr id="3" name="文字版面配置區 2"/>
          <p:cNvSpPr>
            <a:spLocks noGrp="1"/>
          </p:cNvSpPr>
          <p:nvPr>
            <p:ph type="body" idx="1"/>
          </p:nvPr>
        </p:nvSpPr>
        <p:spPr/>
        <p:txBody>
          <a:bodyPr/>
          <a:lstStyle/>
          <a:p>
            <a:r>
              <a:rPr lang="zh-TW" altLang="en-US" dirty="0"/>
              <a:t>自動化機器學習</a:t>
            </a:r>
            <a:r>
              <a:rPr lang="en-US" altLang="zh-CN" dirty="0"/>
              <a:t>——TPOT</a:t>
            </a:r>
          </a:p>
          <a:p>
            <a:pPr marL="0" indent="0">
              <a:buNone/>
            </a:pPr>
            <a:r>
              <a:rPr lang="en-US" altLang="zh-TW" dirty="0">
                <a:solidFill>
                  <a:schemeClr val="accent1"/>
                </a:solidFill>
                <a:hlinkClick r:id="rId2"/>
              </a:rPr>
              <a:t>https://zhuanlan.zhihu.com/p/28149981</a:t>
            </a:r>
            <a:endParaRPr lang="en-US" altLang="zh-TW" dirty="0">
              <a:solidFill>
                <a:schemeClr val="accent1"/>
              </a:solidFill>
            </a:endParaRPr>
          </a:p>
          <a:p>
            <a:r>
              <a:rPr lang="en-US" altLang="zh-CN" b="1" dirty="0"/>
              <a:t>TPOT</a:t>
            </a:r>
            <a:r>
              <a:rPr lang="zh-CN" altLang="en-US" b="1" dirty="0"/>
              <a:t>：</a:t>
            </a:r>
            <a:r>
              <a:rPr lang="zh-TW" altLang="en-US" b="1" dirty="0"/>
              <a:t>機器學習傻瓜式工作流</a:t>
            </a:r>
            <a:endParaRPr lang="en-US" altLang="zh-TW" b="1" dirty="0"/>
          </a:p>
          <a:p>
            <a:pPr marL="0" indent="0">
              <a:buNone/>
            </a:pPr>
            <a:r>
              <a:rPr lang="en-US" altLang="zh-TW" dirty="0">
                <a:solidFill>
                  <a:schemeClr val="accent1"/>
                </a:solidFill>
              </a:rPr>
              <a:t>https://www.jianshu.com/p/2d7f1bbf2af2</a:t>
            </a:r>
          </a:p>
          <a:p>
            <a:r>
              <a:rPr lang="zh-TW" altLang="en-US" b="1" dirty="0"/>
              <a:t>自動化機器學習</a:t>
            </a:r>
            <a:r>
              <a:rPr lang="en-US" altLang="zh-CN" b="1" dirty="0"/>
              <a:t>(</a:t>
            </a:r>
            <a:r>
              <a:rPr lang="en-US" altLang="zh-CN" b="1" dirty="0" err="1"/>
              <a:t>AutoML</a:t>
            </a:r>
            <a:r>
              <a:rPr lang="en-US" altLang="zh-CN" b="1" dirty="0"/>
              <a:t>)</a:t>
            </a:r>
          </a:p>
          <a:p>
            <a:pPr marL="0" indent="0">
              <a:buNone/>
            </a:pPr>
            <a:r>
              <a:rPr lang="en-US" altLang="zh-CN" b="1" dirty="0">
                <a:solidFill>
                  <a:schemeClr val="accent1"/>
                </a:solidFill>
              </a:rPr>
              <a:t>http://www.sohu.com/a/194959844_747818</a:t>
            </a:r>
          </a:p>
          <a:p>
            <a:pPr marL="0" indent="0">
              <a:buNone/>
            </a:pPr>
            <a:endParaRPr lang="zh-TW" altLang="en-US" dirty="0"/>
          </a:p>
        </p:txBody>
      </p:sp>
      <p:sp>
        <p:nvSpPr>
          <p:cNvPr id="4" name="投影片編號版面配置區 3"/>
          <p:cNvSpPr>
            <a:spLocks noGrp="1"/>
          </p:cNvSpPr>
          <p:nvPr>
            <p:ph type="sldNum" idx="12"/>
          </p:nvPr>
        </p:nvSpPr>
        <p:spPr/>
        <p:txBody>
          <a:bodyPr/>
          <a:lstStyle/>
          <a:p>
            <a:fld id="{00000000-1234-1234-1234-123412341234}" type="slidenum">
              <a:rPr lang="en" smtClean="0"/>
              <a:pPr/>
              <a:t>7</a:t>
            </a:fld>
            <a:endParaRPr lang="en" dirty="0"/>
          </a:p>
        </p:txBody>
      </p:sp>
    </p:spTree>
    <p:extLst>
      <p:ext uri="{BB962C8B-B14F-4D97-AF65-F5344CB8AC3E}">
        <p14:creationId xmlns:p14="http://schemas.microsoft.com/office/powerpoint/2010/main" val="983155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9FD1E62C-C6F4-4EF7-B0E1-2C456E57EC89}"/>
              </a:ext>
            </a:extLst>
          </p:cNvPr>
          <p:cNvSpPr>
            <a:spLocks noGrp="1"/>
          </p:cNvSpPr>
          <p:nvPr>
            <p:ph type="title"/>
          </p:nvPr>
        </p:nvSpPr>
        <p:spPr/>
        <p:txBody>
          <a:bodyPr/>
          <a:lstStyle/>
          <a:p>
            <a:r>
              <a:rPr lang="zh-TW" altLang="en-US" dirty="0"/>
              <a:t>製圖</a:t>
            </a:r>
          </a:p>
        </p:txBody>
      </p:sp>
      <p:sp>
        <p:nvSpPr>
          <p:cNvPr id="3" name="文字版面配置區 2">
            <a:extLst>
              <a:ext uri="{FF2B5EF4-FFF2-40B4-BE49-F238E27FC236}">
                <a16:creationId xmlns="" xmlns:a16="http://schemas.microsoft.com/office/drawing/2014/main" id="{36F07AA1-DD3D-40BF-9FE2-9ACAFDEFD7DF}"/>
              </a:ext>
            </a:extLst>
          </p:cNvPr>
          <p:cNvSpPr>
            <a:spLocks noGrp="1"/>
          </p:cNvSpPr>
          <p:nvPr>
            <p:ph type="body" idx="1"/>
          </p:nvPr>
        </p:nvSpPr>
        <p:spPr/>
        <p:txBody>
          <a:bodyPr/>
          <a:lstStyle/>
          <a:p>
            <a:r>
              <a:rPr lang="zh-TW" altLang="en-US" dirty="0"/>
              <a:t>繪製台灣地圖並補上各縣市邊界</a:t>
            </a:r>
            <a:endParaRPr lang="en-US" altLang="zh-TW" dirty="0"/>
          </a:p>
          <a:p>
            <a:pPr marL="0" indent="0">
              <a:buNone/>
            </a:pPr>
            <a:r>
              <a:rPr lang="zh-TW" altLang="en-US" dirty="0"/>
              <a:t>     再標上各測站位置</a:t>
            </a:r>
          </a:p>
        </p:txBody>
      </p:sp>
      <p:sp>
        <p:nvSpPr>
          <p:cNvPr id="4" name="投影片編號版面配置區 3">
            <a:extLst>
              <a:ext uri="{FF2B5EF4-FFF2-40B4-BE49-F238E27FC236}">
                <a16:creationId xmlns="" xmlns:a16="http://schemas.microsoft.com/office/drawing/2014/main" id="{24D850EF-9B0C-4121-BB02-1D1CC3E31EA5}"/>
              </a:ext>
            </a:extLst>
          </p:cNvPr>
          <p:cNvSpPr>
            <a:spLocks noGrp="1"/>
          </p:cNvSpPr>
          <p:nvPr>
            <p:ph type="sldNum" idx="12"/>
          </p:nvPr>
        </p:nvSpPr>
        <p:spPr/>
        <p:txBody>
          <a:bodyPr/>
          <a:lstStyle/>
          <a:p>
            <a:fld id="{00000000-1234-1234-1234-123412341234}" type="slidenum">
              <a:rPr lang="en" smtClean="0"/>
              <a:pPr/>
              <a:t>8</a:t>
            </a:fld>
            <a:endParaRPr lang="en" dirty="0"/>
          </a:p>
        </p:txBody>
      </p:sp>
    </p:spTree>
    <p:extLst>
      <p:ext uri="{BB962C8B-B14F-4D97-AF65-F5344CB8AC3E}">
        <p14:creationId xmlns:p14="http://schemas.microsoft.com/office/powerpoint/2010/main" val="2066692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9DD66372-9CE2-453A-9A88-F81BD34230E1}"/>
              </a:ext>
            </a:extLst>
          </p:cNvPr>
          <p:cNvSpPr>
            <a:spLocks noGrp="1"/>
          </p:cNvSpPr>
          <p:nvPr>
            <p:ph type="title"/>
          </p:nvPr>
        </p:nvSpPr>
        <p:spPr/>
        <p:txBody>
          <a:bodyPr/>
          <a:lstStyle/>
          <a:p>
            <a:r>
              <a:rPr lang="en-US" altLang="zh-TW" dirty="0" err="1"/>
              <a:t>Mpl_toolkits.basemap</a:t>
            </a:r>
            <a:endParaRPr lang="zh-TW" altLang="en-US" dirty="0"/>
          </a:p>
        </p:txBody>
      </p:sp>
      <p:sp>
        <p:nvSpPr>
          <p:cNvPr id="4" name="投影片編號版面配置區 3">
            <a:extLst>
              <a:ext uri="{FF2B5EF4-FFF2-40B4-BE49-F238E27FC236}">
                <a16:creationId xmlns="" xmlns:a16="http://schemas.microsoft.com/office/drawing/2014/main" id="{910FE111-1EBA-4554-9F6C-C3849FEE6673}"/>
              </a:ext>
            </a:extLst>
          </p:cNvPr>
          <p:cNvSpPr>
            <a:spLocks noGrp="1"/>
          </p:cNvSpPr>
          <p:nvPr>
            <p:ph type="sldNum" idx="12"/>
          </p:nvPr>
        </p:nvSpPr>
        <p:spPr/>
        <p:txBody>
          <a:bodyPr/>
          <a:lstStyle/>
          <a:p>
            <a:fld id="{00000000-1234-1234-1234-123412341234}" type="slidenum">
              <a:rPr lang="en" smtClean="0"/>
              <a:pPr/>
              <a:t>9</a:t>
            </a:fld>
            <a:endParaRPr lang="en" dirty="0"/>
          </a:p>
        </p:txBody>
      </p:sp>
      <p:pic>
        <p:nvPicPr>
          <p:cNvPr id="6" name="圖片 5">
            <a:extLst>
              <a:ext uri="{FF2B5EF4-FFF2-40B4-BE49-F238E27FC236}">
                <a16:creationId xmlns="" xmlns:a16="http://schemas.microsoft.com/office/drawing/2014/main" id="{5433B9B5-F613-4C13-A3E9-61916C4FC42D}"/>
              </a:ext>
            </a:extLst>
          </p:cNvPr>
          <p:cNvPicPr>
            <a:picLocks noChangeAspect="1"/>
          </p:cNvPicPr>
          <p:nvPr/>
        </p:nvPicPr>
        <p:blipFill>
          <a:blip r:embed="rId2"/>
          <a:stretch>
            <a:fillRect/>
          </a:stretch>
        </p:blipFill>
        <p:spPr>
          <a:xfrm>
            <a:off x="467544" y="1707654"/>
            <a:ext cx="2265842" cy="2724300"/>
          </a:xfrm>
          <a:prstGeom prst="rect">
            <a:avLst/>
          </a:prstGeom>
        </p:spPr>
      </p:pic>
      <p:pic>
        <p:nvPicPr>
          <p:cNvPr id="8" name="圖片 7">
            <a:extLst>
              <a:ext uri="{FF2B5EF4-FFF2-40B4-BE49-F238E27FC236}">
                <a16:creationId xmlns="" xmlns:a16="http://schemas.microsoft.com/office/drawing/2014/main" id="{D1FBF3A6-C850-4760-ADC2-F810C1BE291B}"/>
              </a:ext>
            </a:extLst>
          </p:cNvPr>
          <p:cNvPicPr>
            <a:picLocks noChangeAspect="1"/>
          </p:cNvPicPr>
          <p:nvPr/>
        </p:nvPicPr>
        <p:blipFill>
          <a:blip r:embed="rId3"/>
          <a:stretch>
            <a:fillRect/>
          </a:stretch>
        </p:blipFill>
        <p:spPr>
          <a:xfrm>
            <a:off x="3026238" y="1660105"/>
            <a:ext cx="2265842" cy="2771849"/>
          </a:xfrm>
          <a:prstGeom prst="rect">
            <a:avLst/>
          </a:prstGeom>
        </p:spPr>
      </p:pic>
      <p:pic>
        <p:nvPicPr>
          <p:cNvPr id="10" name="圖片 9">
            <a:extLst>
              <a:ext uri="{FF2B5EF4-FFF2-40B4-BE49-F238E27FC236}">
                <a16:creationId xmlns="" xmlns:a16="http://schemas.microsoft.com/office/drawing/2014/main" id="{02424D6A-8286-4870-884E-2FEFBB9B4E77}"/>
              </a:ext>
            </a:extLst>
          </p:cNvPr>
          <p:cNvPicPr>
            <a:picLocks noChangeAspect="1"/>
          </p:cNvPicPr>
          <p:nvPr/>
        </p:nvPicPr>
        <p:blipFill>
          <a:blip r:embed="rId4"/>
          <a:stretch>
            <a:fillRect/>
          </a:stretch>
        </p:blipFill>
        <p:spPr>
          <a:xfrm>
            <a:off x="5652120" y="1660105"/>
            <a:ext cx="2257659" cy="2724301"/>
          </a:xfrm>
          <a:prstGeom prst="rect">
            <a:avLst/>
          </a:prstGeom>
        </p:spPr>
      </p:pic>
    </p:spTree>
    <p:extLst>
      <p:ext uri="{BB962C8B-B14F-4D97-AF65-F5344CB8AC3E}">
        <p14:creationId xmlns:p14="http://schemas.microsoft.com/office/powerpoint/2010/main" val="2204738815"/>
      </p:ext>
    </p:extLst>
  </p:cSld>
  <p:clrMapOvr>
    <a:masterClrMapping/>
  </p:clrMapOvr>
  <p:timing>
    <p:tnLst>
      <p:par>
        <p:cTn id="1" dur="indefinite" restart="never" nodeType="tmRoot"/>
      </p:par>
    </p:tnLst>
  </p:timing>
</p:sld>
</file>

<file path=ppt/theme/theme1.xml><?xml version="1.0" encoding="utf-8"?>
<a:theme xmlns:a="http://schemas.openxmlformats.org/drawingml/2006/main" name="Saler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自訂 2">
      <a:majorFont>
        <a:latin typeface="Calibri"/>
        <a:ea typeface="標楷體"/>
        <a:cs typeface=""/>
      </a:majorFont>
      <a:minorFont>
        <a:latin typeface="Calibri"/>
        <a:ea typeface="標楷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599</TotalTime>
  <Words>643</Words>
  <Application>Microsoft Macintosh PowerPoint</Application>
  <PresentationFormat>全屏显示(16:9)</PresentationFormat>
  <Paragraphs>126</Paragraphs>
  <Slides>27</Slides>
  <Notes>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27</vt:i4>
      </vt:variant>
    </vt:vector>
  </HeadingPairs>
  <TitlesOfParts>
    <vt:vector size="35" baseType="lpstr">
      <vt:lpstr>Arvo</vt:lpstr>
      <vt:lpstr>Calibri</vt:lpstr>
      <vt:lpstr>KaiTi</vt:lpstr>
      <vt:lpstr>Roboto Condensed</vt:lpstr>
      <vt:lpstr>Roboto Condensed Light</vt:lpstr>
      <vt:lpstr>Wingdings</vt:lpstr>
      <vt:lpstr>Arial</vt:lpstr>
      <vt:lpstr>Salerio template</vt:lpstr>
      <vt:lpstr>中文題目  自動化預測空氣品質AQI   </vt:lpstr>
      <vt:lpstr>大綱</vt:lpstr>
      <vt:lpstr>TPOT</vt:lpstr>
      <vt:lpstr>TPOT—實作</vt:lpstr>
      <vt:lpstr>TPOT—實作程式碼</vt:lpstr>
      <vt:lpstr>TPOT—實作結果</vt:lpstr>
      <vt:lpstr>參考資料</vt:lpstr>
      <vt:lpstr>製圖</vt:lpstr>
      <vt:lpstr>Mpl_toolkits.basemap</vt:lpstr>
      <vt:lpstr>Error code1</vt:lpstr>
      <vt:lpstr>Error code2</vt:lpstr>
      <vt:lpstr>測站資料</vt:lpstr>
      <vt:lpstr>參考資料</vt:lpstr>
      <vt:lpstr>Mac=&gt;Parallels=&gt;Ubuntu=&gt;Python</vt:lpstr>
      <vt:lpstr>參考資料</vt:lpstr>
      <vt:lpstr>Training a Perceptron Model on the Iris Dataset</vt:lpstr>
      <vt:lpstr>Use the  Pandas Library to Load the Iris Dataset</vt:lpstr>
      <vt:lpstr>Training Data Preprocessing and Visualization</vt:lpstr>
      <vt:lpstr>Python Code &amp; Result(scatterplot of training sample)</vt:lpstr>
      <vt:lpstr>Analyze</vt:lpstr>
      <vt:lpstr>Training the Perceptron Algorithm</vt:lpstr>
      <vt:lpstr>To Visualize the Decision Boundaries</vt:lpstr>
      <vt:lpstr>To Visualize the Decision Boundaries(cont.)</vt:lpstr>
      <vt:lpstr>Result(plot of decision boundaries)</vt:lpstr>
      <vt:lpstr>References</vt:lpstr>
      <vt:lpstr>About Perceptron Algorithm</vt:lpstr>
      <vt:lpstr>Task of next week(interim)</vt:lpstr>
    </vt:vector>
  </TitlesOfParts>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結合空氣品質開放資料與Arduino感測器 資料於Facebook Messenger機器人實作</dc:title>
  <dc:creator>Yu Yun Wang</dc:creator>
  <cp:lastModifiedBy>陈一洋</cp:lastModifiedBy>
  <cp:revision>76</cp:revision>
  <dcterms:modified xsi:type="dcterms:W3CDTF">2018-04-01T14:33:12Z</dcterms:modified>
</cp:coreProperties>
</file>