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259" r:id="rId3"/>
    <p:sldId id="284" r:id="rId4"/>
    <p:sldId id="290" r:id="rId5"/>
    <p:sldId id="291" r:id="rId6"/>
    <p:sldId id="285" r:id="rId7"/>
    <p:sldId id="293" r:id="rId8"/>
    <p:sldId id="321" r:id="rId9"/>
    <p:sldId id="263" r:id="rId10"/>
    <p:sldId id="267" r:id="rId11"/>
    <p:sldId id="294" r:id="rId12"/>
    <p:sldId id="295" r:id="rId13"/>
    <p:sldId id="296" r:id="rId14"/>
    <p:sldId id="312" r:id="rId15"/>
    <p:sldId id="313" r:id="rId16"/>
    <p:sldId id="314" r:id="rId17"/>
    <p:sldId id="297" r:id="rId18"/>
    <p:sldId id="298" r:id="rId19"/>
    <p:sldId id="326" r:id="rId20"/>
    <p:sldId id="322" r:id="rId21"/>
    <p:sldId id="299" r:id="rId22"/>
    <p:sldId id="300" r:id="rId23"/>
    <p:sldId id="329" r:id="rId24"/>
    <p:sldId id="302" r:id="rId25"/>
    <p:sldId id="304" r:id="rId26"/>
    <p:sldId id="323" r:id="rId27"/>
    <p:sldId id="315" r:id="rId28"/>
    <p:sldId id="325" r:id="rId29"/>
    <p:sldId id="320" r:id="rId30"/>
    <p:sldId id="324" r:id="rId31"/>
    <p:sldId id="307" r:id="rId32"/>
    <p:sldId id="308" r:id="rId33"/>
    <p:sldId id="309" r:id="rId34"/>
    <p:sldId id="310" r:id="rId35"/>
    <p:sldId id="311" r:id="rId36"/>
    <p:sldId id="317" r:id="rId37"/>
    <p:sldId id="319" r:id="rId38"/>
    <p:sldId id="318" r:id="rId39"/>
    <p:sldId id="328" r:id="rId40"/>
    <p:sldId id="279" r:id="rId41"/>
    <p:sldId id="288" r:id="rId42"/>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451" y="67"/>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2018/12/28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2018/12/28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10</a:t>
            </a:fld>
            <a:endParaRPr lang="zh-CN" altLang="en-US"/>
          </a:p>
        </p:txBody>
      </p:sp>
    </p:spTree>
    <p:extLst>
      <p:ext uri="{BB962C8B-B14F-4D97-AF65-F5344CB8AC3E}">
        <p14:creationId xmlns:p14="http://schemas.microsoft.com/office/powerpoint/2010/main" val="3511502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11</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12</a:t>
            </a:fld>
            <a:endParaRPr lang="zh-CN" altLang="en-US"/>
          </a:p>
        </p:txBody>
      </p:sp>
    </p:spTree>
    <p:extLst>
      <p:ext uri="{BB962C8B-B14F-4D97-AF65-F5344CB8AC3E}">
        <p14:creationId xmlns:p14="http://schemas.microsoft.com/office/powerpoint/2010/main" val="380204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13</a:t>
            </a:fld>
            <a:endParaRPr lang="zh-CN" altLang="en-US"/>
          </a:p>
        </p:txBody>
      </p:sp>
    </p:spTree>
    <p:extLst>
      <p:ext uri="{BB962C8B-B14F-4D97-AF65-F5344CB8AC3E}">
        <p14:creationId xmlns:p14="http://schemas.microsoft.com/office/powerpoint/2010/main" val="46135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14</a:t>
            </a:fld>
            <a:endParaRPr lang="zh-CN" altLang="en-US"/>
          </a:p>
        </p:txBody>
      </p:sp>
    </p:spTree>
    <p:extLst>
      <p:ext uri="{BB962C8B-B14F-4D97-AF65-F5344CB8AC3E}">
        <p14:creationId xmlns:p14="http://schemas.microsoft.com/office/powerpoint/2010/main" val="77701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15</a:t>
            </a:fld>
            <a:endParaRPr lang="zh-CN" altLang="en-US"/>
          </a:p>
        </p:txBody>
      </p:sp>
    </p:spTree>
    <p:extLst>
      <p:ext uri="{BB962C8B-B14F-4D97-AF65-F5344CB8AC3E}">
        <p14:creationId xmlns:p14="http://schemas.microsoft.com/office/powerpoint/2010/main" val="2373678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16</a:t>
            </a:fld>
            <a:endParaRPr lang="zh-CN" altLang="en-US"/>
          </a:p>
        </p:txBody>
      </p:sp>
    </p:spTree>
    <p:extLst>
      <p:ext uri="{BB962C8B-B14F-4D97-AF65-F5344CB8AC3E}">
        <p14:creationId xmlns:p14="http://schemas.microsoft.com/office/powerpoint/2010/main" val="777010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17</a:t>
            </a:fld>
            <a:endParaRPr lang="zh-CN" altLang="en-US"/>
          </a:p>
        </p:txBody>
      </p:sp>
    </p:spTree>
    <p:extLst>
      <p:ext uri="{BB962C8B-B14F-4D97-AF65-F5344CB8AC3E}">
        <p14:creationId xmlns:p14="http://schemas.microsoft.com/office/powerpoint/2010/main" val="777010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18</a:t>
            </a:fld>
            <a:endParaRPr lang="zh-CN" altLang="en-US"/>
          </a:p>
        </p:txBody>
      </p:sp>
    </p:spTree>
    <p:extLst>
      <p:ext uri="{BB962C8B-B14F-4D97-AF65-F5344CB8AC3E}">
        <p14:creationId xmlns:p14="http://schemas.microsoft.com/office/powerpoint/2010/main" val="2373678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1175411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20</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21</a:t>
            </a:fld>
            <a:endParaRPr lang="zh-CN" altLang="en-US"/>
          </a:p>
        </p:txBody>
      </p:sp>
    </p:spTree>
    <p:extLst>
      <p:ext uri="{BB962C8B-B14F-4D97-AF65-F5344CB8AC3E}">
        <p14:creationId xmlns:p14="http://schemas.microsoft.com/office/powerpoint/2010/main" val="1327447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22</a:t>
            </a:fld>
            <a:endParaRPr lang="zh-CN" altLang="en-US"/>
          </a:p>
        </p:txBody>
      </p:sp>
    </p:spTree>
    <p:extLst>
      <p:ext uri="{BB962C8B-B14F-4D97-AF65-F5344CB8AC3E}">
        <p14:creationId xmlns:p14="http://schemas.microsoft.com/office/powerpoint/2010/main" val="1506604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474255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24</a:t>
            </a:fld>
            <a:endParaRPr lang="zh-CN" altLang="en-US"/>
          </a:p>
        </p:txBody>
      </p:sp>
    </p:spTree>
    <p:extLst>
      <p:ext uri="{BB962C8B-B14F-4D97-AF65-F5344CB8AC3E}">
        <p14:creationId xmlns:p14="http://schemas.microsoft.com/office/powerpoint/2010/main" val="1337083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25</a:t>
            </a:fld>
            <a:endParaRPr lang="zh-CN" altLang="en-US"/>
          </a:p>
        </p:txBody>
      </p:sp>
    </p:spTree>
    <p:extLst>
      <p:ext uri="{BB962C8B-B14F-4D97-AF65-F5344CB8AC3E}">
        <p14:creationId xmlns:p14="http://schemas.microsoft.com/office/powerpoint/2010/main" val="4273649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26</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27</a:t>
            </a:fld>
            <a:endParaRPr lang="zh-CN" altLang="en-US"/>
          </a:p>
        </p:txBody>
      </p:sp>
    </p:spTree>
    <p:extLst>
      <p:ext uri="{BB962C8B-B14F-4D97-AF65-F5344CB8AC3E}">
        <p14:creationId xmlns:p14="http://schemas.microsoft.com/office/powerpoint/2010/main" val="380204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28</a:t>
            </a:fld>
            <a:endParaRPr lang="zh-CN" altLang="en-US"/>
          </a:p>
        </p:txBody>
      </p:sp>
    </p:spTree>
    <p:extLst>
      <p:ext uri="{BB962C8B-B14F-4D97-AF65-F5344CB8AC3E}">
        <p14:creationId xmlns:p14="http://schemas.microsoft.com/office/powerpoint/2010/main" val="3802044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29</a:t>
            </a:fld>
            <a:endParaRPr lang="zh-CN" altLang="en-US"/>
          </a:p>
        </p:txBody>
      </p:sp>
    </p:spTree>
    <p:extLst>
      <p:ext uri="{BB962C8B-B14F-4D97-AF65-F5344CB8AC3E}">
        <p14:creationId xmlns:p14="http://schemas.microsoft.com/office/powerpoint/2010/main" val="380204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30</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31</a:t>
            </a:fld>
            <a:endParaRPr lang="zh-CN" altLang="en-US"/>
          </a:p>
        </p:txBody>
      </p:sp>
    </p:spTree>
    <p:extLst>
      <p:ext uri="{BB962C8B-B14F-4D97-AF65-F5344CB8AC3E}">
        <p14:creationId xmlns:p14="http://schemas.microsoft.com/office/powerpoint/2010/main" val="42782734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32</a:t>
            </a:fld>
            <a:endParaRPr lang="zh-CN" altLang="en-US"/>
          </a:p>
        </p:txBody>
      </p:sp>
    </p:spTree>
    <p:extLst>
      <p:ext uri="{BB962C8B-B14F-4D97-AF65-F5344CB8AC3E}">
        <p14:creationId xmlns:p14="http://schemas.microsoft.com/office/powerpoint/2010/main" val="8538350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33</a:t>
            </a:fld>
            <a:endParaRPr lang="zh-CN" altLang="en-US"/>
          </a:p>
        </p:txBody>
      </p:sp>
    </p:spTree>
    <p:extLst>
      <p:ext uri="{BB962C8B-B14F-4D97-AF65-F5344CB8AC3E}">
        <p14:creationId xmlns:p14="http://schemas.microsoft.com/office/powerpoint/2010/main" val="3321266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34</a:t>
            </a:fld>
            <a:endParaRPr lang="zh-CN" altLang="en-US"/>
          </a:p>
        </p:txBody>
      </p:sp>
    </p:spTree>
    <p:extLst>
      <p:ext uri="{BB962C8B-B14F-4D97-AF65-F5344CB8AC3E}">
        <p14:creationId xmlns:p14="http://schemas.microsoft.com/office/powerpoint/2010/main" val="65347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35</a:t>
            </a:fld>
            <a:endParaRPr lang="zh-CN" altLang="en-US"/>
          </a:p>
        </p:txBody>
      </p:sp>
    </p:spTree>
    <p:extLst>
      <p:ext uri="{BB962C8B-B14F-4D97-AF65-F5344CB8AC3E}">
        <p14:creationId xmlns:p14="http://schemas.microsoft.com/office/powerpoint/2010/main" val="30369370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36</a:t>
            </a:fld>
            <a:endParaRPr lang="zh-CN" altLang="en-US"/>
          </a:p>
        </p:txBody>
      </p:sp>
    </p:spTree>
    <p:extLst>
      <p:ext uri="{BB962C8B-B14F-4D97-AF65-F5344CB8AC3E}">
        <p14:creationId xmlns:p14="http://schemas.microsoft.com/office/powerpoint/2010/main" val="38330823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37</a:t>
            </a:fld>
            <a:endParaRPr lang="zh-CN" altLang="en-US"/>
          </a:p>
        </p:txBody>
      </p:sp>
    </p:spTree>
    <p:extLst>
      <p:ext uri="{BB962C8B-B14F-4D97-AF65-F5344CB8AC3E}">
        <p14:creationId xmlns:p14="http://schemas.microsoft.com/office/powerpoint/2010/main" val="13754836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38</a:t>
            </a:fld>
            <a:endParaRPr lang="zh-CN" altLang="en-US"/>
          </a:p>
        </p:txBody>
      </p:sp>
    </p:spTree>
    <p:extLst>
      <p:ext uri="{BB962C8B-B14F-4D97-AF65-F5344CB8AC3E}">
        <p14:creationId xmlns:p14="http://schemas.microsoft.com/office/powerpoint/2010/main" val="4413238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solidFill>
                  <a:prstClr val="black"/>
                </a:solidFill>
              </a:rPr>
              <a:pPr/>
              <a:t>39</a:t>
            </a:fld>
            <a:endParaRPr lang="zh-CN" altLang="en-US">
              <a:solidFill>
                <a:prstClr val="black"/>
              </a:solidFill>
            </a:endParaRPr>
          </a:p>
        </p:txBody>
      </p:sp>
    </p:spTree>
    <p:extLst>
      <p:ext uri="{BB962C8B-B14F-4D97-AF65-F5344CB8AC3E}">
        <p14:creationId xmlns:p14="http://schemas.microsoft.com/office/powerpoint/2010/main" val="4236731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4</a:t>
            </a:fld>
            <a:endParaRPr lang="zh-CN" altLang="en-US"/>
          </a:p>
        </p:txBody>
      </p:sp>
    </p:spTree>
    <p:extLst>
      <p:ext uri="{BB962C8B-B14F-4D97-AF65-F5344CB8AC3E}">
        <p14:creationId xmlns:p14="http://schemas.microsoft.com/office/powerpoint/2010/main" val="14649777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40</a:t>
            </a:fld>
            <a:endParaRPr lang="zh-CN" altLang="en-US"/>
          </a:p>
        </p:txBody>
      </p:sp>
    </p:spTree>
    <p:extLst>
      <p:ext uri="{BB962C8B-B14F-4D97-AF65-F5344CB8AC3E}">
        <p14:creationId xmlns:p14="http://schemas.microsoft.com/office/powerpoint/2010/main" val="27183697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41</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a:t>
            </a:fld>
            <a:endParaRPr lang="zh-CN" altLang="en-US"/>
          </a:p>
        </p:txBody>
      </p:sp>
    </p:spTree>
    <p:extLst>
      <p:ext uri="{BB962C8B-B14F-4D97-AF65-F5344CB8AC3E}">
        <p14:creationId xmlns:p14="http://schemas.microsoft.com/office/powerpoint/2010/main" val="4278273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7</a:t>
            </a:fld>
            <a:endParaRPr lang="zh-CN" altLang="en-US"/>
          </a:p>
        </p:txBody>
      </p:sp>
    </p:spTree>
    <p:extLst>
      <p:ext uri="{BB962C8B-B14F-4D97-AF65-F5344CB8AC3E}">
        <p14:creationId xmlns:p14="http://schemas.microsoft.com/office/powerpoint/2010/main" val="4291483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8</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9</a:t>
            </a:fld>
            <a:endParaRPr lang="zh-CN" altLang="en-US"/>
          </a:p>
        </p:txBody>
      </p:sp>
    </p:spTree>
    <p:extLst>
      <p:ext uri="{BB962C8B-B14F-4D97-AF65-F5344CB8AC3E}">
        <p14:creationId xmlns:p14="http://schemas.microsoft.com/office/powerpoint/2010/main" val="6643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2018/12/28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2018/12/28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2018/12/28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2018/12/28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2018/12/28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2018/12/28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pPr/>
              <a:t>2018/12/28</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242851" y="1832070"/>
            <a:ext cx="5340191" cy="500137"/>
          </a:xfrm>
          <a:prstGeom prst="rect">
            <a:avLst/>
          </a:prstGeom>
          <a:noFill/>
        </p:spPr>
        <p:txBody>
          <a:bodyPr wrap="square" lIns="68580" tIns="34290" rIns="68580" bIns="34290" rtlCol="0">
            <a:spAutoFit/>
          </a:bodyPr>
          <a:lstStyle/>
          <a:p>
            <a:r>
              <a:rPr lang="en-US" sz="2800" dirty="0" smtClean="0"/>
              <a:t>OLSR</a:t>
            </a:r>
            <a:r>
              <a:rPr lang="zh-CN" altLang="en-US" sz="2800" dirty="0" smtClean="0"/>
              <a:t>路由协议代码分析进度报告</a:t>
            </a:r>
          </a:p>
        </p:txBody>
      </p:sp>
      <p:sp>
        <p:nvSpPr>
          <p:cNvPr id="3075" name="文本框 3074"/>
          <p:cNvSpPr txBox="1"/>
          <p:nvPr/>
        </p:nvSpPr>
        <p:spPr>
          <a:xfrm>
            <a:off x="5470548" y="4520252"/>
            <a:ext cx="3548508" cy="623248"/>
          </a:xfrm>
          <a:prstGeom prst="rect">
            <a:avLst/>
          </a:prstGeom>
          <a:noFill/>
          <a:ln w="9525">
            <a:noFill/>
            <a:miter/>
          </a:ln>
          <a:effectLst/>
        </p:spPr>
        <p:txBody>
          <a:bodyPr vert="horz" wrap="square" lIns="68580" tIns="34290" rIns="68580" bIns="34290" anchor="t">
            <a:spAutoFit/>
          </a:bodyPr>
          <a:lstStyle/>
          <a:p>
            <a:pPr lvl="0" eaLnBrk="0" hangingPunct="0"/>
            <a:r>
              <a:rPr lang="zh-CN" altLang="en-US" sz="1200" dirty="0">
                <a:solidFill>
                  <a:schemeClr val="tx1">
                    <a:lumMod val="75000"/>
                    <a:lumOff val="25000"/>
                  </a:schemeClr>
                </a:solidFill>
                <a:cs typeface="+mn-ea"/>
                <a:sym typeface="+mn-lt"/>
              </a:rPr>
              <a:t>汇报人</a:t>
            </a:r>
            <a:r>
              <a:rPr lang="zh-CN" altLang="en-US" sz="1200" dirty="0" smtClean="0">
                <a:solidFill>
                  <a:schemeClr val="tx1">
                    <a:lumMod val="75000"/>
                    <a:lumOff val="25000"/>
                  </a:schemeClr>
                </a:solidFill>
                <a:cs typeface="+mn-ea"/>
                <a:sym typeface="+mn-lt"/>
              </a:rPr>
              <a:t>：商迪（第八组</a:t>
            </a:r>
            <a:r>
              <a:rPr lang="zh-CN" altLang="en-US" sz="1200" dirty="0" smtClean="0">
                <a:solidFill>
                  <a:schemeClr val="tx1">
                    <a:lumMod val="75000"/>
                    <a:lumOff val="25000"/>
                  </a:schemeClr>
                </a:solidFill>
                <a:cs typeface="+mn-ea"/>
                <a:sym typeface="+mn-lt"/>
              </a:rPr>
              <a:t>）       组员：刘棪   陈雨涵 </a:t>
            </a:r>
            <a:endParaRPr lang="en-US" altLang="zh-CN" sz="1200" dirty="0" smtClean="0">
              <a:solidFill>
                <a:schemeClr val="tx1">
                  <a:lumMod val="75000"/>
                  <a:lumOff val="25000"/>
                </a:schemeClr>
              </a:solidFill>
              <a:cs typeface="+mn-ea"/>
              <a:sym typeface="+mn-lt"/>
            </a:endParaRPr>
          </a:p>
          <a:p>
            <a:pPr lvl="0" eaLnBrk="0" hangingPunct="0"/>
            <a:r>
              <a:rPr lang="zh-CN" altLang="en-US" sz="1200" dirty="0" smtClean="0">
                <a:solidFill>
                  <a:schemeClr val="tx1">
                    <a:lumMod val="75000"/>
                    <a:lumOff val="25000"/>
                  </a:schemeClr>
                </a:solidFill>
                <a:cs typeface="+mn-ea"/>
                <a:sym typeface="+mn-lt"/>
              </a:rPr>
              <a:t> </a:t>
            </a:r>
            <a:endParaRPr lang="en-US" altLang="zh-CN" sz="1200" dirty="0" smtClean="0">
              <a:solidFill>
                <a:schemeClr val="tx1">
                  <a:lumMod val="75000"/>
                  <a:lumOff val="25000"/>
                </a:schemeClr>
              </a:solidFill>
              <a:cs typeface="+mn-ea"/>
              <a:sym typeface="+mn-lt"/>
            </a:endParaRPr>
          </a:p>
          <a:p>
            <a:pPr lvl="0" eaLnBrk="0" hangingPunct="0"/>
            <a:r>
              <a:rPr lang="zh-CN" altLang="en-US" sz="1200" dirty="0" smtClean="0">
                <a:solidFill>
                  <a:schemeClr val="tx1">
                    <a:lumMod val="75000"/>
                    <a:lumOff val="25000"/>
                  </a:schemeClr>
                </a:solidFill>
                <a:cs typeface="+mn-ea"/>
                <a:sym typeface="+mn-lt"/>
              </a:rPr>
              <a:t>汇报</a:t>
            </a:r>
            <a:r>
              <a:rPr lang="zh-CN" altLang="en-US" sz="1200" dirty="0">
                <a:solidFill>
                  <a:schemeClr val="tx1">
                    <a:lumMod val="75000"/>
                    <a:lumOff val="25000"/>
                  </a:schemeClr>
                </a:solidFill>
                <a:cs typeface="+mn-ea"/>
                <a:sym typeface="+mn-lt"/>
              </a:rPr>
              <a:t>时间</a:t>
            </a:r>
            <a:r>
              <a:rPr lang="zh-CN" altLang="en-US" sz="1200" dirty="0" smtClean="0">
                <a:solidFill>
                  <a:schemeClr val="tx1">
                    <a:lumMod val="75000"/>
                    <a:lumOff val="25000"/>
                  </a:schemeClr>
                </a:solidFill>
                <a:cs typeface="+mn-ea"/>
                <a:sym typeface="+mn-lt"/>
              </a:rPr>
              <a:t>：</a:t>
            </a:r>
            <a:r>
              <a:rPr lang="en-US" altLang="zh-CN" sz="1200" dirty="0" smtClean="0">
                <a:solidFill>
                  <a:schemeClr val="tx1">
                    <a:lumMod val="75000"/>
                    <a:lumOff val="25000"/>
                  </a:schemeClr>
                </a:solidFill>
                <a:cs typeface="+mn-ea"/>
                <a:sym typeface="+mn-lt"/>
              </a:rPr>
              <a:t>2018</a:t>
            </a:r>
            <a:r>
              <a:rPr lang="zh-CN" altLang="en-US" sz="1200" dirty="0" smtClean="0">
                <a:solidFill>
                  <a:schemeClr val="tx1">
                    <a:lumMod val="75000"/>
                    <a:lumOff val="25000"/>
                  </a:schemeClr>
                </a:solidFill>
                <a:cs typeface="+mn-ea"/>
                <a:sym typeface="+mn-lt"/>
              </a:rPr>
              <a:t>年</a:t>
            </a:r>
            <a:r>
              <a:rPr lang="en-US" altLang="zh-CN" sz="1200" dirty="0" smtClean="0">
                <a:solidFill>
                  <a:schemeClr val="tx1">
                    <a:lumMod val="75000"/>
                    <a:lumOff val="25000"/>
                  </a:schemeClr>
                </a:solidFill>
                <a:cs typeface="+mn-ea"/>
                <a:sym typeface="+mn-lt"/>
              </a:rPr>
              <a:t>12</a:t>
            </a:r>
            <a:r>
              <a:rPr lang="zh-CN" altLang="en-US" sz="1200" dirty="0" smtClean="0">
                <a:solidFill>
                  <a:schemeClr val="tx1">
                    <a:lumMod val="75000"/>
                    <a:lumOff val="25000"/>
                  </a:schemeClr>
                </a:solidFill>
                <a:cs typeface="+mn-ea"/>
                <a:sym typeface="+mn-lt"/>
              </a:rPr>
              <a:t>月</a:t>
            </a:r>
            <a:endParaRPr lang="zh-CN" altLang="en-US" sz="1200" dirty="0">
              <a:solidFill>
                <a:schemeClr val="tx1">
                  <a:lumMod val="75000"/>
                  <a:lumOff val="25000"/>
                </a:schemeClr>
              </a:solidFill>
              <a:cs typeface="+mn-ea"/>
              <a:sym typeface="+mn-lt"/>
            </a:endParaRPr>
          </a:p>
        </p:txBody>
      </p:sp>
      <p:sp>
        <p:nvSpPr>
          <p:cNvPr id="9" name="文本框 8"/>
          <p:cNvSpPr txBox="1"/>
          <p:nvPr/>
        </p:nvSpPr>
        <p:spPr>
          <a:xfrm>
            <a:off x="2776092" y="2471522"/>
            <a:ext cx="6367908" cy="284693"/>
          </a:xfrm>
          <a:prstGeom prst="rect">
            <a:avLst/>
          </a:prstGeom>
          <a:noFill/>
        </p:spPr>
        <p:txBody>
          <a:bodyPr wrap="square" lIns="68580" tIns="34290" rIns="68580" bIns="34290" rtlCol="0">
            <a:spAutoFit/>
          </a:bodyPr>
          <a:lstStyle/>
          <a:p>
            <a:pPr lvl="0" eaLnBrk="0" hangingPunct="0"/>
            <a:r>
              <a:rPr lang="en-US" altLang="zh-CN" dirty="0" smtClean="0">
                <a:solidFill>
                  <a:srgbClr val="1B4367"/>
                </a:solidFill>
                <a:cs typeface="+mn-ea"/>
                <a:sym typeface="+mn-lt"/>
              </a:rPr>
              <a:t>THE PROGRESS REPORT OF OLSR ROUTING PROTOCOL CODE ANALYSISI</a:t>
            </a:r>
            <a:endParaRPr lang="en-US" altLang="zh-CN" dirty="0">
              <a:solidFill>
                <a:srgbClr val="1B4367"/>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12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9"/>
                                        </p:tgtEl>
                                      </p:cBhvr>
                                    </p:animEffect>
                                  </p:childTnLst>
                                </p:cTn>
                              </p:par>
                            </p:childTnLst>
                          </p:cTn>
                        </p:par>
                        <p:par>
                          <p:cTn id="20" fill="hold">
                            <p:stCondLst>
                              <p:cond delay="4250"/>
                            </p:stCondLst>
                            <p:childTnLst>
                              <p:par>
                                <p:cTn id="21" presetID="12" presetClass="entr" presetSubtype="8" fill="hold" grpId="0" nodeType="afterEffect">
                                  <p:stCondLst>
                                    <p:cond delay="0"/>
                                  </p:stCondLst>
                                  <p:childTnLst>
                                    <p:set>
                                      <p:cBhvr>
                                        <p:cTn id="22" dur="1" fill="hold">
                                          <p:stCondLst>
                                            <p:cond delay="0"/>
                                          </p:stCondLst>
                                        </p:cTn>
                                        <p:tgtEl>
                                          <p:spTgt spid="3075"/>
                                        </p:tgtEl>
                                        <p:attrNameLst>
                                          <p:attrName>style.visibility</p:attrName>
                                        </p:attrNameLst>
                                      </p:cBhvr>
                                      <p:to>
                                        <p:strVal val="visible"/>
                                      </p:to>
                                    </p:set>
                                    <p:anim calcmode="lin" valueType="num">
                                      <p:cBhvr additive="base">
                                        <p:cTn id="23" dur="500"/>
                                        <p:tgtEl>
                                          <p:spTgt spid="3075"/>
                                        </p:tgtEl>
                                        <p:attrNameLst>
                                          <p:attrName>ppt_x</p:attrName>
                                        </p:attrNameLst>
                                      </p:cBhvr>
                                      <p:tavLst>
                                        <p:tav tm="0">
                                          <p:val>
                                            <p:strVal val="#ppt_x-#ppt_w*1.125000"/>
                                          </p:val>
                                        </p:tav>
                                        <p:tav tm="100000">
                                          <p:val>
                                            <p:strVal val="#ppt_x"/>
                                          </p:val>
                                        </p:tav>
                                      </p:tavLst>
                                    </p:anim>
                                    <p:animEffect transition="in" filter="wipe(right)">
                                      <p:cBhvr>
                                        <p:cTn id="24"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smtClean="0">
                <a:solidFill>
                  <a:srgbClr val="1B4367"/>
                </a:solidFill>
                <a:cs typeface="+mn-ea"/>
                <a:sym typeface="+mn-lt"/>
              </a:rPr>
              <a:t>基本处理流程</a:t>
            </a:r>
            <a:endParaRPr lang="zh-CN" altLang="en-US" sz="1700" b="1" dirty="0">
              <a:solidFill>
                <a:srgbClr val="1B4367"/>
              </a:solidFill>
              <a:cs typeface="+mn-ea"/>
              <a:sym typeface="+mn-lt"/>
            </a:endParaRPr>
          </a:p>
        </p:txBody>
      </p:sp>
      <p:sp>
        <p:nvSpPr>
          <p:cNvPr id="47106" name="AutoShape 2" descr="D:\%E5%AD%A6%E4%B9%A0\%E7%BD%91%E7%BB%9C%E5%8D%8F%E8%AE%AE%E6%A0%88\html\mid__set_8c_a20029c2ab4a8ce6149bc571962ce7812_icgraph.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7" name="图片 26" descr="1.PNG"/>
          <p:cNvPicPr>
            <a:picLocks noChangeAspect="1"/>
          </p:cNvPicPr>
          <p:nvPr/>
        </p:nvPicPr>
        <p:blipFill>
          <a:blip r:embed="rId3"/>
          <a:stretch>
            <a:fillRect/>
          </a:stretch>
        </p:blipFill>
        <p:spPr>
          <a:xfrm>
            <a:off x="2420565" y="1047731"/>
            <a:ext cx="4237087" cy="1074513"/>
          </a:xfrm>
          <a:prstGeom prst="rect">
            <a:avLst/>
          </a:prstGeom>
        </p:spPr>
      </p:pic>
      <p:pic>
        <p:nvPicPr>
          <p:cNvPr id="47108" name="Picture 4"/>
          <p:cNvPicPr>
            <a:picLocks noChangeAspect="1" noChangeArrowheads="1"/>
          </p:cNvPicPr>
          <p:nvPr/>
        </p:nvPicPr>
        <p:blipFill>
          <a:blip r:embed="rId4"/>
          <a:srcRect/>
          <a:stretch>
            <a:fillRect/>
          </a:stretch>
        </p:blipFill>
        <p:spPr bwMode="auto">
          <a:xfrm>
            <a:off x="480224" y="2131407"/>
            <a:ext cx="3242612" cy="1868271"/>
          </a:xfrm>
          <a:prstGeom prst="rect">
            <a:avLst/>
          </a:prstGeom>
          <a:noFill/>
          <a:ln w="9525">
            <a:noFill/>
            <a:miter lim="800000"/>
            <a:headEnd/>
            <a:tailEnd/>
          </a:ln>
          <a:effectLst/>
        </p:spPr>
      </p:pic>
      <p:sp>
        <p:nvSpPr>
          <p:cNvPr id="28" name="TextBox 27"/>
          <p:cNvSpPr txBox="1"/>
          <p:nvPr/>
        </p:nvSpPr>
        <p:spPr>
          <a:xfrm>
            <a:off x="3894422" y="2651102"/>
            <a:ext cx="4414118" cy="307777"/>
          </a:xfrm>
          <a:prstGeom prst="rect">
            <a:avLst/>
          </a:prstGeom>
          <a:noFill/>
        </p:spPr>
        <p:txBody>
          <a:bodyPr wrap="square" rtlCol="0">
            <a:spAutoFit/>
          </a:bodyPr>
          <a:lstStyle/>
          <a:p>
            <a:r>
              <a:rPr lang="zh-CN" altLang="en-US" dirty="0" smtClean="0"/>
              <a:t>调用函数更新（两跳范围内）邻居表，更新</a:t>
            </a:r>
            <a:r>
              <a:rPr lang="en-US" altLang="zh-CN" dirty="0" smtClean="0"/>
              <a:t>MPR</a:t>
            </a:r>
            <a:r>
              <a:rPr lang="zh-CN" altLang="en-US" dirty="0" smtClean="0"/>
              <a:t>表</a:t>
            </a:r>
            <a:endParaRPr lang="zh-CN" altLang="en-US" dirty="0"/>
          </a:p>
        </p:txBody>
      </p:sp>
      <p:sp>
        <p:nvSpPr>
          <p:cNvPr id="36" name="TextBox 35"/>
          <p:cNvSpPr txBox="1"/>
          <p:nvPr/>
        </p:nvSpPr>
        <p:spPr>
          <a:xfrm>
            <a:off x="3874689" y="2098515"/>
            <a:ext cx="4322020" cy="307777"/>
          </a:xfrm>
          <a:prstGeom prst="rect">
            <a:avLst/>
          </a:prstGeom>
          <a:noFill/>
        </p:spPr>
        <p:txBody>
          <a:bodyPr wrap="square" rtlCol="0">
            <a:spAutoFit/>
          </a:bodyPr>
          <a:lstStyle/>
          <a:p>
            <a:r>
              <a:rPr lang="zh-CN" altLang="en-US" dirty="0" smtClean="0"/>
              <a:t>调用函数更新</a:t>
            </a:r>
            <a:r>
              <a:rPr lang="en-US" altLang="zh-CN" dirty="0" err="1" smtClean="0"/>
              <a:t>Mid_set</a:t>
            </a:r>
            <a:endParaRPr lang="zh-CN" altLang="en-US" dirty="0"/>
          </a:p>
        </p:txBody>
      </p:sp>
      <p:sp>
        <p:nvSpPr>
          <p:cNvPr id="37" name="TextBox 36"/>
          <p:cNvSpPr txBox="1"/>
          <p:nvPr/>
        </p:nvSpPr>
        <p:spPr>
          <a:xfrm>
            <a:off x="3901002" y="3230002"/>
            <a:ext cx="3940472" cy="309186"/>
          </a:xfrm>
          <a:prstGeom prst="rect">
            <a:avLst/>
          </a:prstGeom>
          <a:noFill/>
        </p:spPr>
        <p:txBody>
          <a:bodyPr wrap="square" rtlCol="0">
            <a:spAutoFit/>
          </a:bodyPr>
          <a:lstStyle/>
          <a:p>
            <a:r>
              <a:rPr lang="zh-CN" altLang="en-US" dirty="0" smtClean="0"/>
              <a:t>调用函数更新</a:t>
            </a:r>
            <a:r>
              <a:rPr lang="en-US" altLang="zh-CN" dirty="0" err="1" smtClean="0"/>
              <a:t>hna_set</a:t>
            </a:r>
            <a:endParaRPr lang="zh-CN" altLang="en-US" dirty="0"/>
          </a:p>
        </p:txBody>
      </p:sp>
      <p:sp>
        <p:nvSpPr>
          <p:cNvPr id="38" name="TextBox 37"/>
          <p:cNvSpPr txBox="1"/>
          <p:nvPr/>
        </p:nvSpPr>
        <p:spPr>
          <a:xfrm>
            <a:off x="3986521" y="3736540"/>
            <a:ext cx="4025991" cy="307777"/>
          </a:xfrm>
          <a:prstGeom prst="rect">
            <a:avLst/>
          </a:prstGeom>
          <a:noFill/>
        </p:spPr>
        <p:txBody>
          <a:bodyPr wrap="square" rtlCol="0">
            <a:spAutoFit/>
          </a:bodyPr>
          <a:lstStyle/>
          <a:p>
            <a:r>
              <a:rPr lang="zh-CN" altLang="en-US" dirty="0" smtClean="0"/>
              <a:t>调用函数更新路由表</a:t>
            </a:r>
            <a:endParaRPr lang="zh-CN" altLang="en-US" dirty="0"/>
          </a:p>
        </p:txBody>
      </p:sp>
      <p:sp>
        <p:nvSpPr>
          <p:cNvPr id="39" name="TextBox 38"/>
          <p:cNvSpPr txBox="1"/>
          <p:nvPr/>
        </p:nvSpPr>
        <p:spPr>
          <a:xfrm>
            <a:off x="1388046" y="894664"/>
            <a:ext cx="6361330" cy="338554"/>
          </a:xfrm>
          <a:prstGeom prst="rect">
            <a:avLst/>
          </a:prstGeom>
          <a:noFill/>
        </p:spPr>
        <p:txBody>
          <a:bodyPr wrap="square" rtlCol="0">
            <a:spAutoFit/>
          </a:bodyPr>
          <a:lstStyle/>
          <a:p>
            <a:pPr algn="ctr"/>
            <a:r>
              <a:rPr lang="zh-CN" altLang="en-US" sz="1600" b="1" dirty="0" smtClean="0"/>
              <a:t>路由协议基本处理流程</a:t>
            </a:r>
            <a:endParaRPr lang="zh-CN" altLang="en-US" sz="1600" b="1" dirty="0"/>
          </a:p>
        </p:txBody>
      </p:sp>
      <p:sp>
        <p:nvSpPr>
          <p:cNvPr id="40" name="TextBox 39"/>
          <p:cNvSpPr txBox="1"/>
          <p:nvPr/>
        </p:nvSpPr>
        <p:spPr>
          <a:xfrm>
            <a:off x="920979" y="4203608"/>
            <a:ext cx="7308622" cy="307777"/>
          </a:xfrm>
          <a:prstGeom prst="rect">
            <a:avLst/>
          </a:prstGeom>
          <a:noFill/>
        </p:spPr>
        <p:txBody>
          <a:bodyPr wrap="square" rtlCol="0">
            <a:spAutoFit/>
          </a:bodyPr>
          <a:lstStyle/>
          <a:p>
            <a:r>
              <a:rPr lang="zh-CN" altLang="en-US" dirty="0" smtClean="0"/>
              <a:t>内核通过</a:t>
            </a:r>
            <a:r>
              <a:rPr lang="en-US" altLang="zh-CN" dirty="0" err="1" smtClean="0"/>
              <a:t>olsr_forward_message</a:t>
            </a:r>
            <a:r>
              <a:rPr lang="zh-CN" altLang="en-US" dirty="0" smtClean="0"/>
              <a:t>函数将跟新消息发出去</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1210"/>
          <p:cNvSpPr/>
          <p:nvPr/>
        </p:nvSpPr>
        <p:spPr>
          <a:xfrm>
            <a:off x="5133553" y="1395420"/>
            <a:ext cx="15747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chemeClr val="bg1"/>
                </a:solidFill>
                <a:cs typeface="+mn-ea"/>
                <a:sym typeface="+mn-lt"/>
              </a:rPr>
              <a:t>点击此处添加标题</a:t>
            </a:r>
          </a:p>
        </p:txBody>
      </p:sp>
      <p:sp>
        <p:nvSpPr>
          <p:cNvPr id="12" name="文本框 11"/>
          <p:cNvSpPr txBox="1"/>
          <p:nvPr/>
        </p:nvSpPr>
        <p:spPr>
          <a:xfrm>
            <a:off x="5133552" y="1680611"/>
            <a:ext cx="3417595" cy="103105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bg1"/>
                </a:solidFill>
                <a:cs typeface="+mn-ea"/>
                <a:sym typeface="+mn-lt"/>
              </a:rPr>
              <a:t>在此输入相关文字，在此输入相关文字，在此输入相关文字在此输入相关文字，在此输入相关文字，在此输入相关文字， 在此输入相关文字，在此输入相关文字，在此输入相关文字在此输入相关文字，在此输入相关文字，在此输入相关文字， </a:t>
            </a:r>
            <a:endParaRPr lang="en-US" altLang="zh-CN" sz="1000" dirty="0">
              <a:solidFill>
                <a:schemeClr val="bg1"/>
              </a:solidFill>
              <a:cs typeface="+mn-ea"/>
              <a:sym typeface="+mn-lt"/>
            </a:endParaRPr>
          </a:p>
        </p:txBody>
      </p:sp>
      <p:sp>
        <p:nvSpPr>
          <p:cNvPr id="16" name="文本框 15"/>
          <p:cNvSpPr txBox="1"/>
          <p:nvPr/>
        </p:nvSpPr>
        <p:spPr>
          <a:xfrm>
            <a:off x="716110" y="316509"/>
            <a:ext cx="2777030" cy="330860"/>
          </a:xfrm>
          <a:prstGeom prst="rect">
            <a:avLst/>
          </a:prstGeom>
          <a:noFill/>
        </p:spPr>
        <p:txBody>
          <a:bodyPr wrap="square" lIns="68580" tIns="34290" rIns="68580" bIns="34290" rtlCol="0">
            <a:spAutoFit/>
          </a:bodyPr>
          <a:lstStyle/>
          <a:p>
            <a:r>
              <a:rPr lang="en-US" altLang="zh-CN" sz="1700" b="1" dirty="0" smtClean="0">
                <a:solidFill>
                  <a:srgbClr val="1B4367"/>
                </a:solidFill>
                <a:cs typeface="+mn-ea"/>
                <a:sym typeface="+mn-lt"/>
              </a:rPr>
              <a:t>OLSR</a:t>
            </a:r>
            <a:r>
              <a:rPr lang="zh-CN" altLang="en-US" sz="1700" b="1" dirty="0" smtClean="0">
                <a:solidFill>
                  <a:srgbClr val="1B4367"/>
                </a:solidFill>
                <a:cs typeface="+mn-ea"/>
                <a:sym typeface="+mn-lt"/>
              </a:rPr>
              <a:t>包结构（刘棪完成）</a:t>
            </a:r>
            <a:endParaRPr lang="zh-CN" altLang="en-US" sz="1700" b="1" dirty="0">
              <a:solidFill>
                <a:srgbClr val="1B4367"/>
              </a:solidFill>
              <a:cs typeface="+mn-ea"/>
              <a:sym typeface="+mn-lt"/>
            </a:endParaRPr>
          </a:p>
        </p:txBody>
      </p:sp>
      <p:graphicFrame>
        <p:nvGraphicFramePr>
          <p:cNvPr id="2" name="表格 1">
            <a:extLst>
              <a:ext uri="{FF2B5EF4-FFF2-40B4-BE49-F238E27FC236}">
                <a16:creationId xmlns="" xmlns:a16="http://schemas.microsoft.com/office/drawing/2014/main" id="{8112B61B-36D1-4A51-BF97-4134F8FC0011}"/>
              </a:ext>
            </a:extLst>
          </p:cNvPr>
          <p:cNvGraphicFramePr>
            <a:graphicFrameLocks noGrp="1"/>
          </p:cNvGraphicFramePr>
          <p:nvPr>
            <p:extLst>
              <p:ext uri="{D42A27DB-BD31-4B8C-83A1-F6EECF244321}">
                <p14:modId xmlns:p14="http://schemas.microsoft.com/office/powerpoint/2010/main" val="1224679660"/>
              </p:ext>
            </p:extLst>
          </p:nvPr>
        </p:nvGraphicFramePr>
        <p:xfrm>
          <a:off x="2636375" y="716263"/>
          <a:ext cx="6096000" cy="4098500"/>
        </p:xfrm>
        <a:graphic>
          <a:graphicData uri="http://schemas.openxmlformats.org/drawingml/2006/table">
            <a:tbl>
              <a:tblPr firstRow="1" bandRow="1">
                <a:tableStyleId>{5940675A-B579-460E-94D1-54222C63F5DA}</a:tableStyleId>
              </a:tblPr>
              <a:tblGrid>
                <a:gridCol w="1524000">
                  <a:extLst>
                    <a:ext uri="{9D8B030D-6E8A-4147-A177-3AD203B41FA5}">
                      <a16:colId xmlns="" xmlns:a16="http://schemas.microsoft.com/office/drawing/2014/main" val="1608316887"/>
                    </a:ext>
                  </a:extLst>
                </a:gridCol>
                <a:gridCol w="1524000">
                  <a:extLst>
                    <a:ext uri="{9D8B030D-6E8A-4147-A177-3AD203B41FA5}">
                      <a16:colId xmlns="" xmlns:a16="http://schemas.microsoft.com/office/drawing/2014/main" val="1510973638"/>
                    </a:ext>
                  </a:extLst>
                </a:gridCol>
                <a:gridCol w="3048000">
                  <a:extLst>
                    <a:ext uri="{9D8B030D-6E8A-4147-A177-3AD203B41FA5}">
                      <a16:colId xmlns="" xmlns:a16="http://schemas.microsoft.com/office/drawing/2014/main" val="1168392214"/>
                    </a:ext>
                  </a:extLst>
                </a:gridCol>
              </a:tblGrid>
              <a:tr h="390100">
                <a:tc gridSpan="2">
                  <a:txBody>
                    <a:bodyPr/>
                    <a:lstStyle/>
                    <a:p>
                      <a:pPr algn="ctr"/>
                      <a:r>
                        <a:rPr lang="en-US" altLang="zh-CN" dirty="0"/>
                        <a:t>Packet Length</a:t>
                      </a:r>
                      <a:endParaRPr lang="zh-CN" altLang="en-US" dirty="0"/>
                    </a:p>
                  </a:txBody>
                  <a:tcPr/>
                </a:tc>
                <a:tc hMerge="1">
                  <a:txBody>
                    <a:bodyPr/>
                    <a:lstStyle/>
                    <a:p>
                      <a:endParaRPr lang="zh-CN" altLang="en-US"/>
                    </a:p>
                  </a:txBody>
                  <a:tcPr/>
                </a:tc>
                <a:tc>
                  <a:txBody>
                    <a:bodyPr/>
                    <a:lstStyle/>
                    <a:p>
                      <a:pPr algn="ctr"/>
                      <a:r>
                        <a:rPr lang="en-US" altLang="zh-CN" dirty="0"/>
                        <a:t>Packet Sequence Number</a:t>
                      </a:r>
                      <a:endParaRPr lang="zh-CN" altLang="en-US" dirty="0"/>
                    </a:p>
                  </a:txBody>
                  <a:tcPr/>
                </a:tc>
                <a:extLst>
                  <a:ext uri="{0D108BD9-81ED-4DB2-BD59-A6C34878D82A}">
                    <a16:rowId xmlns="" xmlns:a16="http://schemas.microsoft.com/office/drawing/2014/main" val="3361862862"/>
                  </a:ext>
                </a:extLst>
              </a:tr>
              <a:tr h="370840">
                <a:tc>
                  <a:txBody>
                    <a:bodyPr/>
                    <a:lstStyle/>
                    <a:p>
                      <a:pPr algn="ctr"/>
                      <a:r>
                        <a:rPr lang="en-US" altLang="zh-CN" dirty="0"/>
                        <a:t>Message Type</a:t>
                      </a:r>
                      <a:endParaRPr lang="zh-CN" altLang="en-US" dirty="0"/>
                    </a:p>
                  </a:txBody>
                  <a:tcPr/>
                </a:tc>
                <a:tc>
                  <a:txBody>
                    <a:bodyPr/>
                    <a:lstStyle/>
                    <a:p>
                      <a:pPr algn="ctr"/>
                      <a:r>
                        <a:rPr lang="en-US" altLang="zh-CN" dirty="0" err="1"/>
                        <a:t>Vtime</a:t>
                      </a:r>
                      <a:endParaRPr lang="zh-CN" altLang="en-US" dirty="0"/>
                    </a:p>
                  </a:txBody>
                  <a:tcPr/>
                </a:tc>
                <a:tc>
                  <a:txBody>
                    <a:bodyPr/>
                    <a:lstStyle/>
                    <a:p>
                      <a:pPr algn="ctr"/>
                      <a:r>
                        <a:rPr lang="en-US" altLang="zh-CN" dirty="0"/>
                        <a:t> Message Size</a:t>
                      </a:r>
                      <a:endParaRPr lang="zh-CN" altLang="en-US" dirty="0"/>
                    </a:p>
                  </a:txBody>
                  <a:tcPr/>
                </a:tc>
                <a:extLst>
                  <a:ext uri="{0D108BD9-81ED-4DB2-BD59-A6C34878D82A}">
                    <a16:rowId xmlns="" xmlns:a16="http://schemas.microsoft.com/office/drawing/2014/main" val="349688222"/>
                  </a:ext>
                </a:extLst>
              </a:tr>
              <a:tr h="370840">
                <a:tc gridSpan="3">
                  <a:txBody>
                    <a:bodyPr/>
                    <a:lstStyle/>
                    <a:p>
                      <a:pPr algn="ctr"/>
                      <a:r>
                        <a:rPr lang="en-US" altLang="zh-CN" dirty="0"/>
                        <a:t>Originator Address</a:t>
                      </a:r>
                      <a:endParaRPr lang="zh-CN" altLang="en-US" dirty="0"/>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2701240197"/>
                  </a:ext>
                </a:extLst>
              </a:tr>
              <a:tr h="370840">
                <a:tc>
                  <a:txBody>
                    <a:bodyPr/>
                    <a:lstStyle/>
                    <a:p>
                      <a:r>
                        <a:rPr lang="en-US" altLang="zh-CN" dirty="0"/>
                        <a:t>Time to Live</a:t>
                      </a:r>
                      <a:endParaRPr lang="zh-CN" altLang="en-US" dirty="0"/>
                    </a:p>
                  </a:txBody>
                  <a:tcPr/>
                </a:tc>
                <a:tc>
                  <a:txBody>
                    <a:bodyPr/>
                    <a:lstStyle/>
                    <a:p>
                      <a:r>
                        <a:rPr lang="en-US" altLang="zh-CN" dirty="0"/>
                        <a:t> Hop Count</a:t>
                      </a:r>
                      <a:endParaRPr lang="zh-CN" altLang="en-US" dirty="0"/>
                    </a:p>
                  </a:txBody>
                  <a:tcPr/>
                </a:tc>
                <a:tc>
                  <a:txBody>
                    <a:bodyPr/>
                    <a:lstStyle/>
                    <a:p>
                      <a:r>
                        <a:rPr lang="en-US" altLang="zh-CN" dirty="0"/>
                        <a:t> Message Sequence Number</a:t>
                      </a:r>
                      <a:endParaRPr lang="zh-CN" altLang="en-US" dirty="0"/>
                    </a:p>
                  </a:txBody>
                  <a:tcPr/>
                </a:tc>
                <a:extLst>
                  <a:ext uri="{0D108BD9-81ED-4DB2-BD59-A6C34878D82A}">
                    <a16:rowId xmlns="" xmlns:a16="http://schemas.microsoft.com/office/drawing/2014/main" val="3128169965"/>
                  </a:ext>
                </a:extLst>
              </a:tr>
              <a:tr h="741680">
                <a:tc gridSpan="3">
                  <a:txBody>
                    <a:bodyPr/>
                    <a:lstStyle/>
                    <a:p>
                      <a:pPr algn="ctr">
                        <a:lnSpc>
                          <a:spcPct val="250000"/>
                        </a:lnSpc>
                      </a:pPr>
                      <a:r>
                        <a:rPr lang="en-US" altLang="zh-CN" dirty="0"/>
                        <a:t>MESSAGE</a:t>
                      </a:r>
                      <a:endParaRPr lang="zh-CN" altLang="en-US" dirty="0"/>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631684652"/>
                  </a:ext>
                </a:extLst>
              </a:tr>
              <a:tr h="370840">
                <a:tc>
                  <a:txBody>
                    <a:bodyPr/>
                    <a:lstStyle/>
                    <a:p>
                      <a:pPr algn="ctr"/>
                      <a:r>
                        <a:rPr lang="en-US" altLang="zh-CN" dirty="0"/>
                        <a:t>Message Type</a:t>
                      </a:r>
                      <a:endParaRPr lang="zh-CN" altLang="en-US" dirty="0"/>
                    </a:p>
                  </a:txBody>
                  <a:tcPr/>
                </a:tc>
                <a:tc>
                  <a:txBody>
                    <a:bodyPr/>
                    <a:lstStyle/>
                    <a:p>
                      <a:pPr algn="ctr"/>
                      <a:r>
                        <a:rPr lang="en-US" altLang="zh-CN" dirty="0" err="1"/>
                        <a:t>Vtime</a:t>
                      </a:r>
                      <a:endParaRPr lang="zh-CN" altLang="en-US" dirty="0"/>
                    </a:p>
                  </a:txBody>
                  <a:tcPr/>
                </a:tc>
                <a:tc>
                  <a:txBody>
                    <a:bodyPr/>
                    <a:lstStyle/>
                    <a:p>
                      <a:pPr algn="ctr"/>
                      <a:r>
                        <a:rPr lang="en-US" altLang="zh-CN" dirty="0"/>
                        <a:t> Message Size</a:t>
                      </a:r>
                      <a:endParaRPr lang="zh-CN" altLang="en-US" dirty="0"/>
                    </a:p>
                  </a:txBody>
                  <a:tcPr/>
                </a:tc>
                <a:extLst>
                  <a:ext uri="{0D108BD9-81ED-4DB2-BD59-A6C34878D82A}">
                    <a16:rowId xmlns="" xmlns:a16="http://schemas.microsoft.com/office/drawing/2014/main" val="4118742065"/>
                  </a:ext>
                </a:extLst>
              </a:tr>
              <a:tr h="370840">
                <a:tc gridSpan="3">
                  <a:txBody>
                    <a:bodyPr/>
                    <a:lstStyle/>
                    <a:p>
                      <a:pPr algn="ctr"/>
                      <a:r>
                        <a:rPr lang="en-US" altLang="zh-CN" dirty="0"/>
                        <a:t>Originator Address</a:t>
                      </a:r>
                      <a:endParaRPr lang="zh-CN" altLang="en-US" dirty="0"/>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865147163"/>
                  </a:ext>
                </a:extLst>
              </a:tr>
              <a:tr h="370840">
                <a:tc>
                  <a:txBody>
                    <a:bodyPr/>
                    <a:lstStyle/>
                    <a:p>
                      <a:r>
                        <a:rPr lang="en-US" altLang="zh-CN" dirty="0"/>
                        <a:t>Time to Live</a:t>
                      </a:r>
                      <a:endParaRPr lang="zh-CN" altLang="en-US" dirty="0"/>
                    </a:p>
                  </a:txBody>
                  <a:tcPr/>
                </a:tc>
                <a:tc>
                  <a:txBody>
                    <a:bodyPr/>
                    <a:lstStyle/>
                    <a:p>
                      <a:r>
                        <a:rPr lang="en-US" altLang="zh-CN"/>
                        <a:t> Hop Count</a:t>
                      </a:r>
                      <a:endParaRPr lang="zh-CN" altLang="en-US" dirty="0"/>
                    </a:p>
                  </a:txBody>
                  <a:tcPr/>
                </a:tc>
                <a:tc>
                  <a:txBody>
                    <a:bodyPr/>
                    <a:lstStyle/>
                    <a:p>
                      <a:r>
                        <a:rPr lang="en-US" altLang="zh-CN" dirty="0"/>
                        <a:t> Message Sequence Number</a:t>
                      </a:r>
                      <a:endParaRPr lang="zh-CN" altLang="en-US" dirty="0"/>
                    </a:p>
                  </a:txBody>
                  <a:tcPr/>
                </a:tc>
                <a:extLst>
                  <a:ext uri="{0D108BD9-81ED-4DB2-BD59-A6C34878D82A}">
                    <a16:rowId xmlns="" xmlns:a16="http://schemas.microsoft.com/office/drawing/2014/main" val="366770548"/>
                  </a:ext>
                </a:extLst>
              </a:tr>
              <a:tr h="741680">
                <a:tc gridSpan="3">
                  <a:txBody>
                    <a:bodyPr/>
                    <a:lstStyle/>
                    <a:p>
                      <a:pPr algn="ctr">
                        <a:lnSpc>
                          <a:spcPct val="250000"/>
                        </a:lnSpc>
                      </a:pPr>
                      <a:r>
                        <a:rPr lang="en-US" altLang="zh-CN" dirty="0"/>
                        <a:t>MESSAGE</a:t>
                      </a:r>
                      <a:endParaRPr lang="zh-CN" altLang="en-US" dirty="0"/>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266771572"/>
                  </a:ext>
                </a:extLst>
              </a:tr>
            </a:tbl>
          </a:graphicData>
        </a:graphic>
      </p:graphicFrame>
      <p:sp>
        <p:nvSpPr>
          <p:cNvPr id="8" name="文本框 7">
            <a:extLst>
              <a:ext uri="{FF2B5EF4-FFF2-40B4-BE49-F238E27FC236}">
                <a16:creationId xmlns="" xmlns:a16="http://schemas.microsoft.com/office/drawing/2014/main" id="{ED8C4E66-5925-4FAE-B907-8EE0DB61DDDB}"/>
              </a:ext>
            </a:extLst>
          </p:cNvPr>
          <p:cNvSpPr txBox="1"/>
          <p:nvPr/>
        </p:nvSpPr>
        <p:spPr>
          <a:xfrm>
            <a:off x="2656110" y="4835723"/>
            <a:ext cx="441788" cy="307777"/>
          </a:xfrm>
          <a:prstGeom prst="rect">
            <a:avLst/>
          </a:prstGeom>
          <a:noFill/>
        </p:spPr>
        <p:txBody>
          <a:bodyPr wrap="none" rtlCol="0">
            <a:spAutoFit/>
          </a:bodyPr>
          <a:lstStyle/>
          <a:p>
            <a:r>
              <a:rPr lang="en-US" altLang="zh-CN" dirty="0" err="1"/>
              <a:t>etc</a:t>
            </a:r>
            <a:endParaRPr lang="zh-CN" altLang="en-US" dirty="0"/>
          </a:p>
        </p:txBody>
      </p:sp>
      <p:sp>
        <p:nvSpPr>
          <p:cNvPr id="11" name="TextBox 10"/>
          <p:cNvSpPr txBox="1"/>
          <p:nvPr/>
        </p:nvSpPr>
        <p:spPr>
          <a:xfrm>
            <a:off x="552541" y="933755"/>
            <a:ext cx="1888005" cy="923330"/>
          </a:xfrm>
          <a:prstGeom prst="rect">
            <a:avLst/>
          </a:prstGeom>
          <a:noFill/>
        </p:spPr>
        <p:txBody>
          <a:bodyPr wrap="square" rtlCol="0">
            <a:spAutoFit/>
          </a:bodyPr>
          <a:lstStyle/>
          <a:p>
            <a:pPr algn="ctr"/>
            <a:r>
              <a:rPr lang="en-US" altLang="zh-CN" sz="2000" dirty="0" smtClean="0"/>
              <a:t>OLSR packet </a:t>
            </a:r>
            <a:r>
              <a:rPr lang="zh-CN" altLang="en-US" sz="2000" dirty="0" smtClean="0"/>
              <a:t>的结构</a:t>
            </a:r>
          </a:p>
          <a:p>
            <a:endParaRPr lang="zh-CN" altLang="en-US" dirty="0"/>
          </a:p>
        </p:txBody>
      </p:sp>
      <p:sp>
        <p:nvSpPr>
          <p:cNvPr id="3" name="文本框 2"/>
          <p:cNvSpPr txBox="1"/>
          <p:nvPr/>
        </p:nvSpPr>
        <p:spPr>
          <a:xfrm>
            <a:off x="306977" y="1804210"/>
            <a:ext cx="2233748" cy="2893100"/>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OLSR</a:t>
            </a:r>
            <a:r>
              <a:rPr lang="zh-CN" altLang="zh-CN" dirty="0"/>
              <a:t>协议通信对涉及到的所有的信息采用一种统一的包</a:t>
            </a:r>
            <a:r>
              <a:rPr lang="zh-CN" altLang="zh-CN" dirty="0" smtClean="0"/>
              <a:t>格式，</a:t>
            </a:r>
            <a:r>
              <a:rPr lang="zh-CN" altLang="zh-CN" dirty="0"/>
              <a:t>在一次传输过程中能携带多种不同类型的消息</a:t>
            </a:r>
            <a:r>
              <a:rPr lang="zh-CN" altLang="zh-CN" dirty="0" smtClean="0"/>
              <a:t>。</a:t>
            </a:r>
            <a:endParaRPr lang="en-US" altLang="zh-CN" dirty="0" smtClean="0"/>
          </a:p>
          <a:p>
            <a:pPr marL="285750" indent="-285750">
              <a:buFont typeface="Wingdings" panose="05000000000000000000" pitchFamily="2" charset="2"/>
              <a:buChar char="l"/>
            </a:pPr>
            <a:r>
              <a:rPr lang="zh-CN" altLang="zh-CN" dirty="0" smtClean="0"/>
              <a:t>这些</a:t>
            </a:r>
            <a:r>
              <a:rPr lang="zh-CN" altLang="zh-CN" dirty="0"/>
              <a:t>消息共享一个相同的首部</a:t>
            </a:r>
            <a:r>
              <a:rPr lang="zh-CN" altLang="zh-CN" dirty="0" smtClean="0"/>
              <a:t>格式。</a:t>
            </a:r>
            <a:endParaRPr lang="en-US" altLang="zh-CN" dirty="0" smtClean="0"/>
          </a:p>
          <a:p>
            <a:pPr marL="285750" indent="-285750">
              <a:buFont typeface="Wingdings" panose="05000000000000000000" pitchFamily="2" charset="2"/>
              <a:buChar char="l"/>
            </a:pPr>
            <a:r>
              <a:rPr lang="zh-CN" altLang="zh-CN" dirty="0" smtClean="0"/>
              <a:t>在</a:t>
            </a:r>
            <a:r>
              <a:rPr lang="zh-CN" altLang="zh-CN" dirty="0"/>
              <a:t>网络传输中这些包都在</a:t>
            </a:r>
            <a:r>
              <a:rPr lang="en-US" altLang="zh-CN" dirty="0"/>
              <a:t>UDP</a:t>
            </a:r>
            <a:r>
              <a:rPr lang="zh-CN" altLang="zh-CN" dirty="0"/>
              <a:t>的数据报中，协议使用的是</a:t>
            </a:r>
            <a:r>
              <a:rPr lang="en-US" altLang="zh-CN" dirty="0"/>
              <a:t>698</a:t>
            </a:r>
            <a:r>
              <a:rPr lang="zh-CN" altLang="zh-CN" dirty="0"/>
              <a:t>端口。</a:t>
            </a:r>
          </a:p>
          <a:p>
            <a:r>
              <a:rPr lang="en-US" altLang="zh-CN" dirty="0"/>
              <a:t> </a:t>
            </a:r>
            <a:endParaRPr lang="zh-CN" altLang="zh-CN" dirty="0"/>
          </a:p>
          <a:p>
            <a:endParaRPr lang="zh-CN" altLang="en-US" dirty="0"/>
          </a:p>
        </p:txBody>
      </p:sp>
      <p:sp>
        <p:nvSpPr>
          <p:cNvPr id="4" name="椭圆 3"/>
          <p:cNvSpPr/>
          <p:nvPr/>
        </p:nvSpPr>
        <p:spPr>
          <a:xfrm>
            <a:off x="2656110" y="647369"/>
            <a:ext cx="6213570" cy="5348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540725" y="1097280"/>
            <a:ext cx="6213570" cy="18817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656110" y="2979072"/>
            <a:ext cx="6098185" cy="11945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100"/>
                            </p:stCondLst>
                            <p:childTnLst>
                              <p:par>
                                <p:cTn id="13" presetID="12" presetClass="entr" presetSubtype="1"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p:tgtEl>
                                          <p:spTgt spid="25"/>
                                        </p:tgtEl>
                                        <p:attrNameLst>
                                          <p:attrName>ppt_y</p:attrName>
                                        </p:attrNameLst>
                                      </p:cBhvr>
                                      <p:tavLst>
                                        <p:tav tm="0">
                                          <p:val>
                                            <p:strVal val="#ppt_y-#ppt_h*1.125000"/>
                                          </p:val>
                                        </p:tav>
                                        <p:tav tm="100000">
                                          <p:val>
                                            <p:strVal val="#ppt_y"/>
                                          </p:val>
                                        </p:tav>
                                      </p:tavLst>
                                    </p:anim>
                                    <p:animEffect transition="in" filter="wipe(down)">
                                      <p:cBhvr>
                                        <p:cTn id="16" dur="500"/>
                                        <p:tgtEl>
                                          <p:spTgt spid="25"/>
                                        </p:tgtEl>
                                      </p:cBhvr>
                                    </p:animEffect>
                                  </p:childTnLst>
                                </p:cTn>
                              </p:par>
                            </p:childTnLst>
                          </p:cTn>
                        </p:par>
                        <p:par>
                          <p:cTn id="17" fill="hold">
                            <p:stCondLst>
                              <p:cond delay="1600"/>
                            </p:stCondLst>
                            <p:childTnLst>
                              <p:par>
                                <p:cTn id="18" presetID="2" presetClass="entr" presetSubtype="2"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2"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15"/>
          <p:cNvSpPr txBox="1"/>
          <p:nvPr/>
        </p:nvSpPr>
        <p:spPr>
          <a:xfrm>
            <a:off x="709386" y="309785"/>
            <a:ext cx="3007420" cy="592470"/>
          </a:xfrm>
          <a:prstGeom prst="rect">
            <a:avLst/>
          </a:prstGeom>
          <a:noFill/>
        </p:spPr>
        <p:txBody>
          <a:bodyPr wrap="square" lIns="68580" tIns="34290" rIns="68580" bIns="34290" rtlCol="0">
            <a:spAutoFit/>
          </a:bodyPr>
          <a:lstStyle/>
          <a:p>
            <a:r>
              <a:rPr lang="en-US" altLang="zh-CN" sz="1700" b="1" dirty="0" smtClean="0">
                <a:solidFill>
                  <a:srgbClr val="1B4367"/>
                </a:solidFill>
                <a:cs typeface="+mn-ea"/>
                <a:sym typeface="+mn-lt"/>
              </a:rPr>
              <a:t>Hello</a:t>
            </a:r>
            <a:r>
              <a:rPr lang="zh-CN" altLang="en-US" sz="1700" b="1" dirty="0" smtClean="0">
                <a:solidFill>
                  <a:srgbClr val="1B4367"/>
                </a:solidFill>
                <a:cs typeface="+mn-ea"/>
                <a:sym typeface="+mn-lt"/>
              </a:rPr>
              <a:t>消息结构（刘棪完成）</a:t>
            </a:r>
          </a:p>
          <a:p>
            <a:endParaRPr lang="zh-CN" altLang="en-US" sz="1700" b="1" dirty="0">
              <a:solidFill>
                <a:srgbClr val="1B4367"/>
              </a:solidFill>
              <a:cs typeface="+mn-ea"/>
              <a:sym typeface="+mn-lt"/>
            </a:endParaRPr>
          </a:p>
        </p:txBody>
      </p:sp>
      <p:sp>
        <p:nvSpPr>
          <p:cNvPr id="33" name="TextBox 1210">
            <a:extLst>
              <a:ext uri="{FF2B5EF4-FFF2-40B4-BE49-F238E27FC236}">
                <a16:creationId xmlns="" xmlns:a16="http://schemas.microsoft.com/office/drawing/2014/main" id="{A1A0D2A2-3A90-4455-9EED-7459F6CE4B73}"/>
              </a:ext>
            </a:extLst>
          </p:cNvPr>
          <p:cNvSpPr/>
          <p:nvPr/>
        </p:nvSpPr>
        <p:spPr>
          <a:xfrm>
            <a:off x="733149" y="852901"/>
            <a:ext cx="2214184" cy="346249"/>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ctr"/>
            <a:r>
              <a:rPr lang="zh-CN" altLang="en-US" sz="1800" b="1" dirty="0">
                <a:solidFill>
                  <a:srgbClr val="1B4367"/>
                </a:solidFill>
                <a:cs typeface="+mn-ea"/>
                <a:sym typeface="+mn-lt"/>
              </a:rPr>
              <a:t>什么是</a:t>
            </a:r>
            <a:r>
              <a:rPr lang="en-US" altLang="zh-CN" sz="1800" b="1" dirty="0">
                <a:solidFill>
                  <a:srgbClr val="1B4367"/>
                </a:solidFill>
                <a:cs typeface="+mn-ea"/>
                <a:sym typeface="+mn-lt"/>
              </a:rPr>
              <a:t>Hello</a:t>
            </a:r>
            <a:r>
              <a:rPr lang="zh-CN" altLang="en-US" sz="1800" b="1" dirty="0">
                <a:solidFill>
                  <a:srgbClr val="1B4367"/>
                </a:solidFill>
                <a:cs typeface="+mn-ea"/>
                <a:sym typeface="+mn-lt"/>
              </a:rPr>
              <a:t>消息？</a:t>
            </a:r>
          </a:p>
        </p:txBody>
      </p:sp>
      <p:sp>
        <p:nvSpPr>
          <p:cNvPr id="34" name="文本框 8">
            <a:extLst>
              <a:ext uri="{FF2B5EF4-FFF2-40B4-BE49-F238E27FC236}">
                <a16:creationId xmlns="" xmlns:a16="http://schemas.microsoft.com/office/drawing/2014/main" id="{7507D019-DEEE-4278-8D6A-659973F0C4E6}"/>
              </a:ext>
            </a:extLst>
          </p:cNvPr>
          <p:cNvSpPr txBox="1"/>
          <p:nvPr/>
        </p:nvSpPr>
        <p:spPr>
          <a:xfrm>
            <a:off x="774478" y="1383342"/>
            <a:ext cx="5180646" cy="26161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600" dirty="0">
                <a:solidFill>
                  <a:schemeClr val="tx1">
                    <a:lumMod val="75000"/>
                    <a:lumOff val="25000"/>
                  </a:schemeClr>
                </a:solidFill>
                <a:cs typeface="+mn-ea"/>
                <a:sym typeface="+mn-lt"/>
              </a:rPr>
              <a:t>一种邻居路由器之间用来“互致问候的协议消息”</a:t>
            </a:r>
            <a:endParaRPr lang="en-US" altLang="zh-CN" sz="1600" dirty="0">
              <a:solidFill>
                <a:schemeClr val="tx1">
                  <a:lumMod val="75000"/>
                  <a:lumOff val="25000"/>
                </a:schemeClr>
              </a:solidFill>
              <a:cs typeface="+mn-ea"/>
              <a:sym typeface="+mn-lt"/>
            </a:endParaRPr>
          </a:p>
        </p:txBody>
      </p:sp>
      <p:sp>
        <p:nvSpPr>
          <p:cNvPr id="35" name="TextBox 1210">
            <a:extLst>
              <a:ext uri="{FF2B5EF4-FFF2-40B4-BE49-F238E27FC236}">
                <a16:creationId xmlns="" xmlns:a16="http://schemas.microsoft.com/office/drawing/2014/main" id="{A094DA20-62FE-4C39-9B67-CE23BE8750FA}"/>
              </a:ext>
            </a:extLst>
          </p:cNvPr>
          <p:cNvSpPr/>
          <p:nvPr/>
        </p:nvSpPr>
        <p:spPr>
          <a:xfrm>
            <a:off x="733149" y="1829144"/>
            <a:ext cx="2214184" cy="346249"/>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ctr"/>
            <a:r>
              <a:rPr lang="en-US" altLang="zh-CN" sz="1800" b="1" dirty="0">
                <a:solidFill>
                  <a:srgbClr val="1B4367"/>
                </a:solidFill>
                <a:cs typeface="+mn-ea"/>
                <a:sym typeface="+mn-lt"/>
              </a:rPr>
              <a:t>Hello</a:t>
            </a:r>
            <a:r>
              <a:rPr lang="zh-CN" altLang="en-US" sz="1800" b="1" dirty="0">
                <a:solidFill>
                  <a:srgbClr val="1B4367"/>
                </a:solidFill>
                <a:cs typeface="+mn-ea"/>
                <a:sym typeface="+mn-lt"/>
              </a:rPr>
              <a:t>消息的作用？</a:t>
            </a:r>
          </a:p>
        </p:txBody>
      </p:sp>
      <p:sp>
        <p:nvSpPr>
          <p:cNvPr id="37" name="文本框 8">
            <a:extLst>
              <a:ext uri="{FF2B5EF4-FFF2-40B4-BE49-F238E27FC236}">
                <a16:creationId xmlns="" xmlns:a16="http://schemas.microsoft.com/office/drawing/2014/main" id="{0E836629-699E-46B6-81CD-9FC6D35FDF01}"/>
              </a:ext>
            </a:extLst>
          </p:cNvPr>
          <p:cNvSpPr txBox="1"/>
          <p:nvPr/>
        </p:nvSpPr>
        <p:spPr>
          <a:xfrm>
            <a:off x="1014607" y="2274946"/>
            <a:ext cx="5180646" cy="113377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marL="285750" indent="-285750">
              <a:lnSpc>
                <a:spcPct val="150000"/>
              </a:lnSpc>
              <a:buFont typeface="Arial" panose="020B0604020202020204" pitchFamily="34" charset="0"/>
              <a:buChar char="•"/>
            </a:pPr>
            <a:r>
              <a:rPr lang="zh-CN" altLang="en-US" sz="1600" dirty="0">
                <a:solidFill>
                  <a:schemeClr val="tx1">
                    <a:lumMod val="75000"/>
                    <a:lumOff val="25000"/>
                  </a:schemeClr>
                </a:solidFill>
                <a:cs typeface="+mn-ea"/>
                <a:sym typeface="+mn-lt"/>
              </a:rPr>
              <a:t>链路感知</a:t>
            </a:r>
            <a:endParaRPr lang="en-US" altLang="zh-CN" sz="1600"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zh-CN" altLang="en-US" sz="1600" dirty="0">
                <a:solidFill>
                  <a:schemeClr val="tx1">
                    <a:lumMod val="75000"/>
                    <a:lumOff val="25000"/>
                  </a:schemeClr>
                </a:solidFill>
                <a:cs typeface="+mn-ea"/>
                <a:sym typeface="+mn-lt"/>
              </a:rPr>
              <a:t>发现邻居</a:t>
            </a:r>
            <a:endParaRPr lang="en-US" altLang="zh-CN" sz="1600"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en-US" altLang="zh-CN" sz="1600" dirty="0">
                <a:solidFill>
                  <a:schemeClr val="tx1">
                    <a:lumMod val="75000"/>
                    <a:lumOff val="25000"/>
                  </a:schemeClr>
                </a:solidFill>
                <a:cs typeface="+mn-ea"/>
                <a:sym typeface="+mn-lt"/>
              </a:rPr>
              <a:t>MPR</a:t>
            </a:r>
            <a:r>
              <a:rPr lang="zh-CN" altLang="en-US" sz="1600" dirty="0">
                <a:solidFill>
                  <a:schemeClr val="tx1">
                    <a:lumMod val="75000"/>
                    <a:lumOff val="25000"/>
                  </a:schemeClr>
                </a:solidFill>
                <a:cs typeface="+mn-ea"/>
                <a:sym typeface="+mn-lt"/>
              </a:rPr>
              <a:t>集的选择</a:t>
            </a:r>
            <a:endParaRPr lang="en-US" altLang="zh-CN" sz="1600" dirty="0">
              <a:solidFill>
                <a:schemeClr val="tx1">
                  <a:lumMod val="75000"/>
                  <a:lumOff val="25000"/>
                </a:schemeClr>
              </a:solidFill>
              <a:cs typeface="+mn-ea"/>
              <a:sym typeface="+mn-lt"/>
            </a:endParaRPr>
          </a:p>
        </p:txBody>
      </p:sp>
      <p:sp>
        <p:nvSpPr>
          <p:cNvPr id="38" name="TextBox 1210">
            <a:extLst>
              <a:ext uri="{FF2B5EF4-FFF2-40B4-BE49-F238E27FC236}">
                <a16:creationId xmlns="" xmlns:a16="http://schemas.microsoft.com/office/drawing/2014/main" id="{A594C144-0E39-4AD9-9B47-CAE170FD7D30}"/>
              </a:ext>
            </a:extLst>
          </p:cNvPr>
          <p:cNvSpPr/>
          <p:nvPr/>
        </p:nvSpPr>
        <p:spPr>
          <a:xfrm>
            <a:off x="774478" y="3508271"/>
            <a:ext cx="4182150" cy="346249"/>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r>
              <a:rPr lang="zh-CN" altLang="en-US" sz="1800" b="1" dirty="0">
                <a:solidFill>
                  <a:srgbClr val="1B4367"/>
                </a:solidFill>
                <a:cs typeface="+mn-ea"/>
                <a:sym typeface="+mn-lt"/>
              </a:rPr>
              <a:t>注意：</a:t>
            </a:r>
            <a:r>
              <a:rPr lang="en-US" altLang="zh-CN" sz="1800" b="1" dirty="0">
                <a:solidFill>
                  <a:srgbClr val="1B4367"/>
                </a:solidFill>
                <a:cs typeface="+mn-ea"/>
                <a:sym typeface="+mn-lt"/>
              </a:rPr>
              <a:t>Hello</a:t>
            </a:r>
            <a:r>
              <a:rPr lang="zh-CN" altLang="en-US" sz="1800" b="1" dirty="0">
                <a:solidFill>
                  <a:srgbClr val="1B4367"/>
                </a:solidFill>
                <a:cs typeface="+mn-ea"/>
                <a:sym typeface="+mn-lt"/>
              </a:rPr>
              <a:t>消息不能被转发</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1200"/>
                            </p:stCondLst>
                            <p:childTnLst>
                              <p:par>
                                <p:cTn id="13" presetID="2" presetClass="entr" presetSubtype="4"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childTnLst>
                          </p:cTn>
                        </p:par>
                        <p:par>
                          <p:cTn id="17" fill="hold">
                            <p:stCondLst>
                              <p:cond delay="1700"/>
                            </p:stCondLst>
                            <p:childTnLst>
                              <p:par>
                                <p:cTn id="18" presetID="2" presetClass="entr" presetSubtype="1"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500" fill="hold"/>
                                        <p:tgtEl>
                                          <p:spTgt spid="34"/>
                                        </p:tgtEl>
                                        <p:attrNameLst>
                                          <p:attrName>ppt_x</p:attrName>
                                        </p:attrNameLst>
                                      </p:cBhvr>
                                      <p:tavLst>
                                        <p:tav tm="0">
                                          <p:val>
                                            <p:strVal val="#ppt_x"/>
                                          </p:val>
                                        </p:tav>
                                        <p:tav tm="100000">
                                          <p:val>
                                            <p:strVal val="#ppt_x"/>
                                          </p:val>
                                        </p:tav>
                                      </p:tavLst>
                                    </p:anim>
                                    <p:anim calcmode="lin" valueType="num">
                                      <p:cBhvr additive="base">
                                        <p:cTn id="21" dur="500" fill="hold"/>
                                        <p:tgtEl>
                                          <p:spTgt spid="34"/>
                                        </p:tgtEl>
                                        <p:attrNameLst>
                                          <p:attrName>ppt_y</p:attrName>
                                        </p:attrNameLst>
                                      </p:cBhvr>
                                      <p:tavLst>
                                        <p:tav tm="0">
                                          <p:val>
                                            <p:strVal val="0-#ppt_h/2"/>
                                          </p:val>
                                        </p:tav>
                                        <p:tav tm="100000">
                                          <p:val>
                                            <p:strVal val="#ppt_y"/>
                                          </p:val>
                                        </p:tav>
                                      </p:tavLst>
                                    </p:anim>
                                  </p:childTnLst>
                                </p:cTn>
                              </p:par>
                            </p:childTnLst>
                          </p:cTn>
                        </p:par>
                        <p:par>
                          <p:cTn id="22" fill="hold">
                            <p:stCondLst>
                              <p:cond delay="2200"/>
                            </p:stCondLst>
                            <p:childTnLst>
                              <p:par>
                                <p:cTn id="23" presetID="2" presetClass="entr" presetSubtype="4"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ppt_x"/>
                                          </p:val>
                                        </p:tav>
                                        <p:tav tm="100000">
                                          <p:val>
                                            <p:strVal val="#ppt_x"/>
                                          </p:val>
                                        </p:tav>
                                      </p:tavLst>
                                    </p:anim>
                                    <p:anim calcmode="lin" valueType="num">
                                      <p:cBhvr additive="base">
                                        <p:cTn id="26" dur="500" fill="hold"/>
                                        <p:tgtEl>
                                          <p:spTgt spid="35"/>
                                        </p:tgtEl>
                                        <p:attrNameLst>
                                          <p:attrName>ppt_y</p:attrName>
                                        </p:attrNameLst>
                                      </p:cBhvr>
                                      <p:tavLst>
                                        <p:tav tm="0">
                                          <p:val>
                                            <p:strVal val="1+#ppt_h/2"/>
                                          </p:val>
                                        </p:tav>
                                        <p:tav tm="100000">
                                          <p:val>
                                            <p:strVal val="#ppt_y"/>
                                          </p:val>
                                        </p:tav>
                                      </p:tavLst>
                                    </p:anim>
                                  </p:childTnLst>
                                </p:cTn>
                              </p:par>
                            </p:childTnLst>
                          </p:cTn>
                        </p:par>
                        <p:par>
                          <p:cTn id="27" fill="hold">
                            <p:stCondLst>
                              <p:cond delay="2700"/>
                            </p:stCondLst>
                            <p:childTnLst>
                              <p:par>
                                <p:cTn id="28" presetID="2" presetClass="entr" presetSubtype="1"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 calcmode="lin" valueType="num">
                                      <p:cBhvr additive="base">
                                        <p:cTn id="30" dur="500" fill="hold"/>
                                        <p:tgtEl>
                                          <p:spTgt spid="37"/>
                                        </p:tgtEl>
                                        <p:attrNameLst>
                                          <p:attrName>ppt_x</p:attrName>
                                        </p:attrNameLst>
                                      </p:cBhvr>
                                      <p:tavLst>
                                        <p:tav tm="0">
                                          <p:val>
                                            <p:strVal val="#ppt_x"/>
                                          </p:val>
                                        </p:tav>
                                        <p:tav tm="100000">
                                          <p:val>
                                            <p:strVal val="#ppt_x"/>
                                          </p:val>
                                        </p:tav>
                                      </p:tavLst>
                                    </p:anim>
                                    <p:anim calcmode="lin" valueType="num">
                                      <p:cBhvr additive="base">
                                        <p:cTn id="31" dur="500" fill="hold"/>
                                        <p:tgtEl>
                                          <p:spTgt spid="37"/>
                                        </p:tgtEl>
                                        <p:attrNameLst>
                                          <p:attrName>ppt_y</p:attrName>
                                        </p:attrNameLst>
                                      </p:cBhvr>
                                      <p:tavLst>
                                        <p:tav tm="0">
                                          <p:val>
                                            <p:strVal val="0-#ppt_h/2"/>
                                          </p:val>
                                        </p:tav>
                                        <p:tav tm="100000">
                                          <p:val>
                                            <p:strVal val="#ppt_y"/>
                                          </p:val>
                                        </p:tav>
                                      </p:tavLst>
                                    </p:anim>
                                  </p:childTnLst>
                                </p:cTn>
                              </p:par>
                            </p:childTnLst>
                          </p:cTn>
                        </p:par>
                        <p:par>
                          <p:cTn id="32" fill="hold">
                            <p:stCondLst>
                              <p:cond delay="3200"/>
                            </p:stCondLst>
                            <p:childTnLst>
                              <p:par>
                                <p:cTn id="33" presetID="2" presetClass="entr" presetSubtype="4"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ppt_x"/>
                                          </p:val>
                                        </p:tav>
                                        <p:tav tm="100000">
                                          <p:val>
                                            <p:strVal val="#ppt_x"/>
                                          </p:val>
                                        </p:tav>
                                      </p:tavLst>
                                    </p:anim>
                                    <p:anim calcmode="lin" valueType="num">
                                      <p:cBhvr additive="base">
                                        <p:cTn id="3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7" grpId="0"/>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1210"/>
          <p:cNvSpPr/>
          <p:nvPr/>
        </p:nvSpPr>
        <p:spPr>
          <a:xfrm>
            <a:off x="5133553" y="1395420"/>
            <a:ext cx="15747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chemeClr val="bg1"/>
                </a:solidFill>
                <a:cs typeface="+mn-ea"/>
                <a:sym typeface="+mn-lt"/>
              </a:rPr>
              <a:t>点击此处添加标题</a:t>
            </a:r>
          </a:p>
        </p:txBody>
      </p:sp>
      <p:sp>
        <p:nvSpPr>
          <p:cNvPr id="12" name="文本框 11"/>
          <p:cNvSpPr txBox="1"/>
          <p:nvPr/>
        </p:nvSpPr>
        <p:spPr>
          <a:xfrm>
            <a:off x="5133552" y="1680611"/>
            <a:ext cx="3417595" cy="103105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bg1"/>
                </a:solidFill>
                <a:cs typeface="+mn-ea"/>
                <a:sym typeface="+mn-lt"/>
              </a:rPr>
              <a:t>在此输入相关文字，在此输入相关文字，在此输入相关文字在此输入相关文字，在此输入相关文字，在此输入相关文字， 在此输入相关文字，在此输入相关文字，在此输入相关文字在此输入相关文字，在此输入相关文字，在此输入相关文字， </a:t>
            </a:r>
            <a:endParaRPr lang="en-US" altLang="zh-CN" sz="1000" dirty="0">
              <a:solidFill>
                <a:schemeClr val="bg1"/>
              </a:solidFill>
              <a:cs typeface="+mn-ea"/>
              <a:sym typeface="+mn-lt"/>
            </a:endParaRPr>
          </a:p>
        </p:txBody>
      </p:sp>
      <p:sp>
        <p:nvSpPr>
          <p:cNvPr id="16" name="文本框 15"/>
          <p:cNvSpPr txBox="1"/>
          <p:nvPr/>
        </p:nvSpPr>
        <p:spPr>
          <a:xfrm>
            <a:off x="716110" y="316509"/>
            <a:ext cx="2921755" cy="330860"/>
          </a:xfrm>
          <a:prstGeom prst="rect">
            <a:avLst/>
          </a:prstGeom>
          <a:noFill/>
        </p:spPr>
        <p:txBody>
          <a:bodyPr wrap="square" lIns="68580" tIns="34290" rIns="68580" bIns="34290" rtlCol="0">
            <a:spAutoFit/>
          </a:bodyPr>
          <a:lstStyle/>
          <a:p>
            <a:r>
              <a:rPr lang="en-US" altLang="zh-CN" sz="1700" b="1" dirty="0" smtClean="0">
                <a:solidFill>
                  <a:srgbClr val="1B4367"/>
                </a:solidFill>
                <a:cs typeface="+mn-ea"/>
                <a:sym typeface="+mn-lt"/>
              </a:rPr>
              <a:t>Hello</a:t>
            </a:r>
            <a:r>
              <a:rPr lang="zh-CN" altLang="en-US" sz="1700" b="1" dirty="0" smtClean="0">
                <a:solidFill>
                  <a:srgbClr val="1B4367"/>
                </a:solidFill>
                <a:cs typeface="+mn-ea"/>
                <a:sym typeface="+mn-lt"/>
              </a:rPr>
              <a:t>消息结构（刘棪完成）</a:t>
            </a:r>
            <a:endParaRPr lang="zh-CN" altLang="en-US" sz="1700" b="1" dirty="0">
              <a:solidFill>
                <a:srgbClr val="1B4367"/>
              </a:solidFill>
              <a:cs typeface="+mn-ea"/>
              <a:sym typeface="+mn-lt"/>
            </a:endParaRPr>
          </a:p>
        </p:txBody>
      </p:sp>
      <p:graphicFrame>
        <p:nvGraphicFramePr>
          <p:cNvPr id="2" name="表格 1">
            <a:extLst>
              <a:ext uri="{FF2B5EF4-FFF2-40B4-BE49-F238E27FC236}">
                <a16:creationId xmlns="" xmlns:a16="http://schemas.microsoft.com/office/drawing/2014/main" id="{8112B61B-36D1-4A51-BF97-4134F8FC0011}"/>
              </a:ext>
            </a:extLst>
          </p:cNvPr>
          <p:cNvGraphicFramePr>
            <a:graphicFrameLocks noGrp="1"/>
          </p:cNvGraphicFramePr>
          <p:nvPr>
            <p:extLst>
              <p:ext uri="{D42A27DB-BD31-4B8C-83A1-F6EECF244321}">
                <p14:modId xmlns:p14="http://schemas.microsoft.com/office/powerpoint/2010/main" val="401442593"/>
              </p:ext>
            </p:extLst>
          </p:nvPr>
        </p:nvGraphicFramePr>
        <p:xfrm>
          <a:off x="1846965" y="847832"/>
          <a:ext cx="6096000" cy="1502620"/>
        </p:xfrm>
        <a:graphic>
          <a:graphicData uri="http://schemas.openxmlformats.org/drawingml/2006/table">
            <a:tbl>
              <a:tblPr firstRow="1" bandRow="1">
                <a:tableStyleId>{5940675A-B579-460E-94D1-54222C63F5DA}</a:tableStyleId>
              </a:tblPr>
              <a:tblGrid>
                <a:gridCol w="1524000">
                  <a:extLst>
                    <a:ext uri="{9D8B030D-6E8A-4147-A177-3AD203B41FA5}">
                      <a16:colId xmlns="" xmlns:a16="http://schemas.microsoft.com/office/drawing/2014/main" val="1608316887"/>
                    </a:ext>
                  </a:extLst>
                </a:gridCol>
                <a:gridCol w="1524000">
                  <a:extLst>
                    <a:ext uri="{9D8B030D-6E8A-4147-A177-3AD203B41FA5}">
                      <a16:colId xmlns="" xmlns:a16="http://schemas.microsoft.com/office/drawing/2014/main" val="1510973638"/>
                    </a:ext>
                  </a:extLst>
                </a:gridCol>
                <a:gridCol w="1524000">
                  <a:extLst>
                    <a:ext uri="{9D8B030D-6E8A-4147-A177-3AD203B41FA5}">
                      <a16:colId xmlns="" xmlns:a16="http://schemas.microsoft.com/office/drawing/2014/main" val="1168392214"/>
                    </a:ext>
                  </a:extLst>
                </a:gridCol>
                <a:gridCol w="1524000">
                  <a:extLst>
                    <a:ext uri="{9D8B030D-6E8A-4147-A177-3AD203B41FA5}">
                      <a16:colId xmlns="" xmlns:a16="http://schemas.microsoft.com/office/drawing/2014/main" val="3352012866"/>
                    </a:ext>
                  </a:extLst>
                </a:gridCol>
              </a:tblGrid>
              <a:tr h="390100">
                <a:tc gridSpan="2">
                  <a:txBody>
                    <a:bodyPr/>
                    <a:lstStyle/>
                    <a:p>
                      <a:pPr algn="ctr"/>
                      <a:r>
                        <a:rPr lang="en-US" altLang="zh-CN" dirty="0"/>
                        <a:t>Reserved</a:t>
                      </a:r>
                      <a:endParaRPr lang="zh-CN" altLang="en-US" dirty="0"/>
                    </a:p>
                  </a:txBody>
                  <a:tcPr/>
                </a:tc>
                <a:tc hMerge="1">
                  <a:txBody>
                    <a:bodyPr/>
                    <a:lstStyle/>
                    <a:p>
                      <a:endParaRPr lang="zh-CN" altLang="en-US"/>
                    </a:p>
                  </a:txBody>
                  <a:tcPr/>
                </a:tc>
                <a:tc>
                  <a:txBody>
                    <a:bodyPr/>
                    <a:lstStyle/>
                    <a:p>
                      <a:pPr algn="ctr"/>
                      <a:r>
                        <a:rPr lang="en-US" altLang="zh-CN" dirty="0" err="1"/>
                        <a:t>Htime</a:t>
                      </a:r>
                      <a:endParaRPr lang="zh-CN" altLang="en-US" dirty="0"/>
                    </a:p>
                  </a:txBody>
                  <a:tcPr/>
                </a:tc>
                <a:tc>
                  <a:txBody>
                    <a:bodyPr/>
                    <a:lstStyle/>
                    <a:p>
                      <a:pPr algn="ctr"/>
                      <a:r>
                        <a:rPr lang="en-US" altLang="zh-CN" dirty="0"/>
                        <a:t>Willingness</a:t>
                      </a:r>
                      <a:endParaRPr lang="zh-CN" altLang="en-US" dirty="0"/>
                    </a:p>
                  </a:txBody>
                  <a:tcPr/>
                </a:tc>
                <a:extLst>
                  <a:ext uri="{0D108BD9-81ED-4DB2-BD59-A6C34878D82A}">
                    <a16:rowId xmlns="" xmlns:a16="http://schemas.microsoft.com/office/drawing/2014/main" val="3361862862"/>
                  </a:ext>
                </a:extLst>
              </a:tr>
              <a:tr h="370840">
                <a:tc>
                  <a:txBody>
                    <a:bodyPr/>
                    <a:lstStyle/>
                    <a:p>
                      <a:pPr algn="ctr"/>
                      <a:r>
                        <a:rPr lang="en-US" altLang="zh-CN" dirty="0"/>
                        <a:t>Link Code</a:t>
                      </a:r>
                      <a:endParaRPr lang="zh-CN" altLang="en-US" dirty="0"/>
                    </a:p>
                  </a:txBody>
                  <a:tcPr/>
                </a:tc>
                <a:tc>
                  <a:txBody>
                    <a:bodyPr/>
                    <a:lstStyle/>
                    <a:p>
                      <a:pPr algn="ctr"/>
                      <a:r>
                        <a:rPr lang="en-US" altLang="zh-CN" dirty="0"/>
                        <a:t>Reserved</a:t>
                      </a:r>
                      <a:endParaRPr lang="zh-CN" altLang="en-US" dirty="0"/>
                    </a:p>
                  </a:txBody>
                  <a:tcPr/>
                </a:tc>
                <a:tc gridSpan="2">
                  <a:txBody>
                    <a:bodyPr/>
                    <a:lstStyle/>
                    <a:p>
                      <a:pPr algn="ctr"/>
                      <a:r>
                        <a:rPr lang="en-US" altLang="zh-CN" dirty="0"/>
                        <a:t> Link Message Size</a:t>
                      </a:r>
                      <a:endParaRPr lang="zh-CN" altLang="en-US" dirty="0"/>
                    </a:p>
                  </a:txBody>
                  <a:tcPr/>
                </a:tc>
                <a:tc hMerge="1">
                  <a:txBody>
                    <a:bodyPr/>
                    <a:lstStyle/>
                    <a:p>
                      <a:endParaRPr lang="zh-CN" altLang="en-US"/>
                    </a:p>
                  </a:txBody>
                  <a:tcPr/>
                </a:tc>
                <a:extLst>
                  <a:ext uri="{0D108BD9-81ED-4DB2-BD59-A6C34878D82A}">
                    <a16:rowId xmlns="" xmlns:a16="http://schemas.microsoft.com/office/drawing/2014/main" val="349688222"/>
                  </a:ext>
                </a:extLst>
              </a:tr>
              <a:tr h="370840">
                <a:tc gridSpan="4">
                  <a:txBody>
                    <a:bodyPr/>
                    <a:lstStyle/>
                    <a:p>
                      <a:pPr algn="ctr"/>
                      <a:r>
                        <a:rPr lang="en-US" altLang="zh-CN" dirty="0"/>
                        <a:t>Neighbor Interface Address</a:t>
                      </a:r>
                      <a:endParaRPr lang="zh-CN" altLang="en-US"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2701240197"/>
                  </a:ext>
                </a:extLst>
              </a:tr>
              <a:tr h="370840">
                <a:tc gridSpan="4">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a:t>Neighbor Interface Address</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a:p>
                  </a:txBody>
                  <a:tcPr/>
                </a:tc>
                <a:extLst>
                  <a:ext uri="{0D108BD9-81ED-4DB2-BD59-A6C34878D82A}">
                    <a16:rowId xmlns="" xmlns:a16="http://schemas.microsoft.com/office/drawing/2014/main" val="3128169965"/>
                  </a:ext>
                </a:extLst>
              </a:tr>
            </a:tbl>
          </a:graphicData>
        </a:graphic>
      </p:graphicFrame>
      <p:sp>
        <p:nvSpPr>
          <p:cNvPr id="8" name="文本框 7">
            <a:extLst>
              <a:ext uri="{FF2B5EF4-FFF2-40B4-BE49-F238E27FC236}">
                <a16:creationId xmlns="" xmlns:a16="http://schemas.microsoft.com/office/drawing/2014/main" id="{ED8C4E66-5925-4FAE-B907-8EE0DB61DDDB}"/>
              </a:ext>
            </a:extLst>
          </p:cNvPr>
          <p:cNvSpPr txBox="1"/>
          <p:nvPr/>
        </p:nvSpPr>
        <p:spPr>
          <a:xfrm>
            <a:off x="1846965" y="4891028"/>
            <a:ext cx="441788" cy="307777"/>
          </a:xfrm>
          <a:prstGeom prst="rect">
            <a:avLst/>
          </a:prstGeom>
          <a:noFill/>
        </p:spPr>
        <p:txBody>
          <a:bodyPr wrap="none" rtlCol="0">
            <a:spAutoFit/>
          </a:bodyPr>
          <a:lstStyle/>
          <a:p>
            <a:r>
              <a:rPr lang="en-US" altLang="zh-CN" dirty="0" err="1"/>
              <a:t>etc</a:t>
            </a:r>
            <a:endParaRPr lang="zh-CN" altLang="en-US" dirty="0"/>
          </a:p>
        </p:txBody>
      </p:sp>
      <p:graphicFrame>
        <p:nvGraphicFramePr>
          <p:cNvPr id="7" name="表格 6">
            <a:extLst>
              <a:ext uri="{FF2B5EF4-FFF2-40B4-BE49-F238E27FC236}">
                <a16:creationId xmlns="" xmlns:a16="http://schemas.microsoft.com/office/drawing/2014/main" id="{7BA4458F-2009-4599-9C24-F6F530095589}"/>
              </a:ext>
            </a:extLst>
          </p:cNvPr>
          <p:cNvGraphicFramePr>
            <a:graphicFrameLocks noGrp="1"/>
          </p:cNvGraphicFramePr>
          <p:nvPr>
            <p:extLst>
              <p:ext uri="{D42A27DB-BD31-4B8C-83A1-F6EECF244321}">
                <p14:modId xmlns:p14="http://schemas.microsoft.com/office/powerpoint/2010/main" val="780210564"/>
              </p:ext>
            </p:extLst>
          </p:nvPr>
        </p:nvGraphicFramePr>
        <p:xfrm>
          <a:off x="1846965" y="2792895"/>
          <a:ext cx="6096000" cy="1112520"/>
        </p:xfrm>
        <a:graphic>
          <a:graphicData uri="http://schemas.openxmlformats.org/drawingml/2006/table">
            <a:tbl>
              <a:tblPr firstRow="1" bandRow="1">
                <a:tableStyleId>{5940675A-B579-460E-94D1-54222C63F5DA}</a:tableStyleId>
              </a:tblPr>
              <a:tblGrid>
                <a:gridCol w="1524000">
                  <a:extLst>
                    <a:ext uri="{9D8B030D-6E8A-4147-A177-3AD203B41FA5}">
                      <a16:colId xmlns="" xmlns:a16="http://schemas.microsoft.com/office/drawing/2014/main" val="3832437630"/>
                    </a:ext>
                  </a:extLst>
                </a:gridCol>
                <a:gridCol w="1524000">
                  <a:extLst>
                    <a:ext uri="{9D8B030D-6E8A-4147-A177-3AD203B41FA5}">
                      <a16:colId xmlns="" xmlns:a16="http://schemas.microsoft.com/office/drawing/2014/main" val="739157816"/>
                    </a:ext>
                  </a:extLst>
                </a:gridCol>
                <a:gridCol w="3048000">
                  <a:extLst>
                    <a:ext uri="{9D8B030D-6E8A-4147-A177-3AD203B41FA5}">
                      <a16:colId xmlns="" xmlns:a16="http://schemas.microsoft.com/office/drawing/2014/main" val="3410354737"/>
                    </a:ext>
                  </a:extLst>
                </a:gridCol>
              </a:tblGrid>
              <a:tr h="370840">
                <a:tc>
                  <a:txBody>
                    <a:bodyPr/>
                    <a:lstStyle/>
                    <a:p>
                      <a:pPr algn="ctr"/>
                      <a:r>
                        <a:rPr lang="en-US" altLang="zh-CN" dirty="0"/>
                        <a:t>Link Code</a:t>
                      </a:r>
                      <a:endParaRPr lang="zh-CN" altLang="en-US" dirty="0"/>
                    </a:p>
                  </a:txBody>
                  <a:tcPr/>
                </a:tc>
                <a:tc>
                  <a:txBody>
                    <a:bodyPr/>
                    <a:lstStyle/>
                    <a:p>
                      <a:pPr algn="ctr"/>
                      <a:r>
                        <a:rPr lang="en-US" altLang="zh-CN" dirty="0"/>
                        <a:t>Reserved</a:t>
                      </a:r>
                      <a:endParaRPr lang="zh-CN" altLang="en-US" dirty="0"/>
                    </a:p>
                  </a:txBody>
                  <a:tcPr/>
                </a:tc>
                <a:tc>
                  <a:txBody>
                    <a:bodyPr/>
                    <a:lstStyle/>
                    <a:p>
                      <a:pPr algn="ctr"/>
                      <a:r>
                        <a:rPr lang="en-US" altLang="zh-CN" dirty="0"/>
                        <a:t> Link Message Size</a:t>
                      </a:r>
                      <a:endParaRPr lang="zh-CN" altLang="en-US" dirty="0"/>
                    </a:p>
                  </a:txBody>
                  <a:tcPr/>
                </a:tc>
                <a:extLst>
                  <a:ext uri="{0D108BD9-81ED-4DB2-BD59-A6C34878D82A}">
                    <a16:rowId xmlns="" xmlns:a16="http://schemas.microsoft.com/office/drawing/2014/main" val="3234048509"/>
                  </a:ext>
                </a:extLst>
              </a:tr>
              <a:tr h="370840">
                <a:tc gridSpan="3">
                  <a:txBody>
                    <a:bodyPr/>
                    <a:lstStyle/>
                    <a:p>
                      <a:pPr algn="ctr"/>
                      <a:r>
                        <a:rPr lang="en-US" altLang="zh-CN" dirty="0"/>
                        <a:t>Neighbor Interface Address</a:t>
                      </a:r>
                      <a:endParaRPr lang="zh-CN" altLang="en-US" dirty="0"/>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374174390"/>
                  </a:ext>
                </a:extLst>
              </a:tr>
              <a:tr h="370840">
                <a:tc grid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a:t>Neighbor Interface Address</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 xmlns:a16="http://schemas.microsoft.com/office/drawing/2014/main" val="789111432"/>
                  </a:ext>
                </a:extLst>
              </a:tr>
            </a:tbl>
          </a:graphicData>
        </a:graphic>
      </p:graphicFrame>
      <p:sp>
        <p:nvSpPr>
          <p:cNvPr id="10" name="文本框 9">
            <a:extLst>
              <a:ext uri="{FF2B5EF4-FFF2-40B4-BE49-F238E27FC236}">
                <a16:creationId xmlns="" xmlns:a16="http://schemas.microsoft.com/office/drawing/2014/main" id="{688647BB-CB87-49AB-B5FD-6C651E051974}"/>
              </a:ext>
            </a:extLst>
          </p:cNvPr>
          <p:cNvSpPr txBox="1"/>
          <p:nvPr/>
        </p:nvSpPr>
        <p:spPr>
          <a:xfrm>
            <a:off x="1712708" y="2238670"/>
            <a:ext cx="268514" cy="584775"/>
          </a:xfrm>
          <a:prstGeom prst="rect">
            <a:avLst/>
          </a:prstGeom>
          <a:noFill/>
        </p:spPr>
        <p:txBody>
          <a:bodyPr wrap="square" rtlCol="0">
            <a:spAutoFit/>
          </a:bodyPr>
          <a:lstStyle/>
          <a:p>
            <a:r>
              <a:rPr lang="en-US" altLang="zh-CN" sz="800" dirty="0"/>
              <a:t>.</a:t>
            </a:r>
          </a:p>
          <a:p>
            <a:r>
              <a:rPr lang="en-US" altLang="zh-CN" sz="800" dirty="0"/>
              <a:t>.</a:t>
            </a:r>
          </a:p>
          <a:p>
            <a:r>
              <a:rPr lang="en-US" altLang="zh-CN" sz="800" dirty="0"/>
              <a:t>.</a:t>
            </a:r>
          </a:p>
          <a:p>
            <a:r>
              <a:rPr lang="en-US" altLang="zh-CN" sz="800" dirty="0"/>
              <a:t>.</a:t>
            </a:r>
            <a:endParaRPr lang="zh-CN" altLang="en-US" sz="800" dirty="0"/>
          </a:p>
        </p:txBody>
      </p:sp>
      <p:sp>
        <p:nvSpPr>
          <p:cNvPr id="14" name="文本框 13">
            <a:extLst>
              <a:ext uri="{FF2B5EF4-FFF2-40B4-BE49-F238E27FC236}">
                <a16:creationId xmlns="" xmlns:a16="http://schemas.microsoft.com/office/drawing/2014/main" id="{969F3A91-9C0D-417F-A7D5-5498943DD6C7}"/>
              </a:ext>
            </a:extLst>
          </p:cNvPr>
          <p:cNvSpPr txBox="1"/>
          <p:nvPr/>
        </p:nvSpPr>
        <p:spPr>
          <a:xfrm>
            <a:off x="7844285" y="2260131"/>
            <a:ext cx="268514" cy="584775"/>
          </a:xfrm>
          <a:prstGeom prst="rect">
            <a:avLst/>
          </a:prstGeom>
          <a:noFill/>
        </p:spPr>
        <p:txBody>
          <a:bodyPr wrap="square" rtlCol="0">
            <a:spAutoFit/>
          </a:bodyPr>
          <a:lstStyle/>
          <a:p>
            <a:r>
              <a:rPr lang="en-US" altLang="zh-CN" sz="800" dirty="0"/>
              <a:t>.</a:t>
            </a:r>
          </a:p>
          <a:p>
            <a:r>
              <a:rPr lang="en-US" altLang="zh-CN" sz="800" dirty="0"/>
              <a:t>.</a:t>
            </a:r>
          </a:p>
          <a:p>
            <a:r>
              <a:rPr lang="en-US" altLang="zh-CN" sz="800" dirty="0"/>
              <a:t>.</a:t>
            </a:r>
          </a:p>
          <a:p>
            <a:r>
              <a:rPr lang="en-US" altLang="zh-CN" sz="800" dirty="0"/>
              <a:t>.</a:t>
            </a:r>
            <a:endParaRPr lang="zh-CN" altLang="en-US" sz="800" dirty="0"/>
          </a:p>
        </p:txBody>
      </p:sp>
      <p:sp>
        <p:nvSpPr>
          <p:cNvPr id="11" name="文本框 10">
            <a:extLst>
              <a:ext uri="{FF2B5EF4-FFF2-40B4-BE49-F238E27FC236}">
                <a16:creationId xmlns="" xmlns:a16="http://schemas.microsoft.com/office/drawing/2014/main" id="{1EFA39A1-C569-4D05-AB4D-CFAA44AB1A80}"/>
              </a:ext>
            </a:extLst>
          </p:cNvPr>
          <p:cNvSpPr txBox="1"/>
          <p:nvPr/>
        </p:nvSpPr>
        <p:spPr>
          <a:xfrm>
            <a:off x="4245429" y="2417785"/>
            <a:ext cx="1299028" cy="307777"/>
          </a:xfrm>
          <a:prstGeom prst="rect">
            <a:avLst/>
          </a:prstGeom>
          <a:noFill/>
        </p:spPr>
        <p:txBody>
          <a:bodyPr wrap="square" rtlCol="0">
            <a:spAutoFit/>
          </a:bodyPr>
          <a:lstStyle/>
          <a:p>
            <a:pPr algn="ctr"/>
            <a:r>
              <a:rPr lang="en-US" altLang="zh-CN" dirty="0"/>
              <a:t>…</a:t>
            </a:r>
            <a:endParaRPr lang="zh-CN" altLang="en-US" dirty="0"/>
          </a:p>
        </p:txBody>
      </p:sp>
      <p:sp>
        <p:nvSpPr>
          <p:cNvPr id="13" name="TextBox 12"/>
          <p:cNvSpPr txBox="1"/>
          <p:nvPr/>
        </p:nvSpPr>
        <p:spPr>
          <a:xfrm>
            <a:off x="335499" y="1420938"/>
            <a:ext cx="1420938" cy="707886"/>
          </a:xfrm>
          <a:prstGeom prst="rect">
            <a:avLst/>
          </a:prstGeom>
          <a:noFill/>
        </p:spPr>
        <p:txBody>
          <a:bodyPr wrap="square" rtlCol="0">
            <a:spAutoFit/>
          </a:bodyPr>
          <a:lstStyle/>
          <a:p>
            <a:pPr algn="ctr"/>
            <a:r>
              <a:rPr lang="en-US" altLang="zh-CN" sz="2000" dirty="0" smtClean="0"/>
              <a:t>Hello</a:t>
            </a:r>
            <a:r>
              <a:rPr lang="zh-CN" altLang="en-US" sz="2000" dirty="0" smtClean="0"/>
              <a:t>消息的格式</a:t>
            </a:r>
            <a:endParaRPr lang="zh-CN" altLang="en-US" sz="2000" dirty="0"/>
          </a:p>
        </p:txBody>
      </p:sp>
      <p:sp>
        <p:nvSpPr>
          <p:cNvPr id="3" name="椭圆 2"/>
          <p:cNvSpPr/>
          <p:nvPr/>
        </p:nvSpPr>
        <p:spPr>
          <a:xfrm>
            <a:off x="1756437" y="783771"/>
            <a:ext cx="6251094" cy="4506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948424" y="1226889"/>
            <a:ext cx="6251094" cy="15946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092886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200"/>
                            </p:stCondLst>
                            <p:childTnLst>
                              <p:par>
                                <p:cTn id="13" presetID="12" presetClass="entr" presetSubtype="1"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p:tgtEl>
                                          <p:spTgt spid="25"/>
                                        </p:tgtEl>
                                        <p:attrNameLst>
                                          <p:attrName>ppt_y</p:attrName>
                                        </p:attrNameLst>
                                      </p:cBhvr>
                                      <p:tavLst>
                                        <p:tav tm="0">
                                          <p:val>
                                            <p:strVal val="#ppt_y-#ppt_h*1.125000"/>
                                          </p:val>
                                        </p:tav>
                                        <p:tav tm="100000">
                                          <p:val>
                                            <p:strVal val="#ppt_y"/>
                                          </p:val>
                                        </p:tav>
                                      </p:tavLst>
                                    </p:anim>
                                    <p:animEffect transition="in" filter="wipe(down)">
                                      <p:cBhvr>
                                        <p:cTn id="16" dur="500"/>
                                        <p:tgtEl>
                                          <p:spTgt spid="25"/>
                                        </p:tgtEl>
                                      </p:cBhvr>
                                    </p:animEffect>
                                  </p:childTnLst>
                                </p:cTn>
                              </p:par>
                            </p:childTnLst>
                          </p:cTn>
                        </p:par>
                        <p:par>
                          <p:cTn id="17" fill="hold">
                            <p:stCondLst>
                              <p:cond delay="1700"/>
                            </p:stCondLst>
                            <p:childTnLst>
                              <p:par>
                                <p:cTn id="18" presetID="2" presetClass="entr" presetSubtype="2"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2"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15"/>
          <p:cNvSpPr txBox="1"/>
          <p:nvPr/>
        </p:nvSpPr>
        <p:spPr>
          <a:xfrm>
            <a:off x="387044" y="2631367"/>
            <a:ext cx="2261711" cy="330860"/>
          </a:xfrm>
          <a:prstGeom prst="rect">
            <a:avLst/>
          </a:prstGeom>
          <a:noFill/>
        </p:spPr>
        <p:txBody>
          <a:bodyPr wrap="square" lIns="68580" tIns="34290" rIns="68580" bIns="34290" rtlCol="0">
            <a:spAutoFit/>
          </a:bodyPr>
          <a:lstStyle/>
          <a:p>
            <a:pPr algn="ctr"/>
            <a:r>
              <a:rPr lang="en-US" altLang="zh-CN" sz="1700" b="1" dirty="0" smtClean="0">
                <a:cs typeface="+mn-ea"/>
                <a:sym typeface="+mn-lt"/>
              </a:rPr>
              <a:t>MID</a:t>
            </a:r>
            <a:r>
              <a:rPr lang="zh-CN" altLang="en-US" sz="1700" b="1" dirty="0" smtClean="0">
                <a:cs typeface="+mn-ea"/>
                <a:sym typeface="+mn-lt"/>
              </a:rPr>
              <a:t>消息</a:t>
            </a:r>
            <a:endParaRPr lang="zh-CN" altLang="en-US" sz="1700" b="1" dirty="0">
              <a:cs typeface="+mn-ea"/>
              <a:sym typeface="+mn-lt"/>
            </a:endParaRPr>
          </a:p>
        </p:txBody>
      </p:sp>
      <p:graphicFrame>
        <p:nvGraphicFramePr>
          <p:cNvPr id="2" name="表格 1">
            <a:extLst>
              <a:ext uri="{FF2B5EF4-FFF2-40B4-BE49-F238E27FC236}">
                <a16:creationId xmlns="" xmlns:a16="http://schemas.microsoft.com/office/drawing/2014/main" id="{78D0D33F-681C-DD4C-9533-38B13CF5358F}"/>
              </a:ext>
            </a:extLst>
          </p:cNvPr>
          <p:cNvGraphicFramePr>
            <a:graphicFrameLocks noGrp="1"/>
          </p:cNvGraphicFramePr>
          <p:nvPr>
            <p:extLst>
              <p:ext uri="{D42A27DB-BD31-4B8C-83A1-F6EECF244321}">
                <p14:modId xmlns:p14="http://schemas.microsoft.com/office/powerpoint/2010/main" val="522722926"/>
              </p:ext>
            </p:extLst>
          </p:nvPr>
        </p:nvGraphicFramePr>
        <p:xfrm>
          <a:off x="2971097" y="2501078"/>
          <a:ext cx="3256344" cy="1112520"/>
        </p:xfrm>
        <a:graphic>
          <a:graphicData uri="http://schemas.openxmlformats.org/drawingml/2006/table">
            <a:tbl>
              <a:tblPr firstRow="1" bandRow="1">
                <a:tableStyleId>{073A0DAA-6AF3-43AB-8588-CEC1D06C72B9}</a:tableStyleId>
              </a:tblPr>
              <a:tblGrid>
                <a:gridCol w="3256344">
                  <a:extLst>
                    <a:ext uri="{9D8B030D-6E8A-4147-A177-3AD203B41FA5}">
                      <a16:colId xmlns="" xmlns:a16="http://schemas.microsoft.com/office/drawing/2014/main" val="145510998"/>
                    </a:ext>
                  </a:extLst>
                </a:gridCol>
              </a:tblGrid>
              <a:tr h="370840">
                <a:tc>
                  <a:txBody>
                    <a:bodyPr/>
                    <a:lstStyle/>
                    <a:p>
                      <a:pPr algn="ctr"/>
                      <a:r>
                        <a:rPr lang="en-US" altLang="zh-CN" b="0" dirty="0" smtClean="0">
                          <a:solidFill>
                            <a:sysClr val="windowText" lastClr="000000"/>
                          </a:solidFill>
                        </a:rPr>
                        <a:t>OLSR Interface Address</a:t>
                      </a:r>
                      <a:endParaRPr lang="en-US" altLang="zh-CN"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448854119"/>
                  </a:ext>
                </a:extLst>
              </a:tr>
              <a:tr h="370840">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b="0" dirty="0" smtClean="0">
                          <a:solidFill>
                            <a:sysClr val="windowText" lastClr="000000"/>
                          </a:solidFill>
                        </a:rPr>
                        <a:t>OLSR Interface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727613877"/>
                  </a:ext>
                </a:extLst>
              </a:tr>
              <a:tr h="370840">
                <a:tc>
                  <a:txBody>
                    <a:bodyPr/>
                    <a:lstStyle/>
                    <a:p>
                      <a:pPr algn="ctr"/>
                      <a:r>
                        <a:rPr lang="en-US" altLang="zh-CN" b="0" dirty="0">
                          <a:solidFill>
                            <a:sysClr val="windowText" lastClr="000000"/>
                          </a:solidFill>
                        </a:rPr>
                        <a:t>·</a:t>
                      </a:r>
                      <a:r>
                        <a:rPr lang="zh-CN" altLang="en-US" b="0" dirty="0">
                          <a:solidFill>
                            <a:sysClr val="windowText" lastClr="000000"/>
                          </a:solidFill>
                        </a:rPr>
                        <a:t> </a:t>
                      </a:r>
                      <a:r>
                        <a:rPr lang="en-US" altLang="zh-CN" b="0" dirty="0">
                          <a:solidFill>
                            <a:sysClr val="windowText" lastClr="000000"/>
                          </a:solidFill>
                        </a:rPr>
                        <a:t>·</a:t>
                      </a:r>
                      <a:r>
                        <a:rPr lang="zh-CN" altLang="en-US" b="0" dirty="0">
                          <a:solidFill>
                            <a:sysClr val="windowText" lastClr="000000"/>
                          </a:solidFill>
                        </a:rPr>
                        <a:t> </a:t>
                      </a:r>
                      <a:r>
                        <a:rPr lang="en-US" altLang="zh-CN" b="0" dirty="0">
                          <a:solidFill>
                            <a:sysClr val="windowText" lastClr="000000"/>
                          </a:solidFill>
                        </a:rPr>
                        <a:t>·</a:t>
                      </a:r>
                      <a:endParaRPr lang="zh-CN"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737829286"/>
                  </a:ext>
                </a:extLst>
              </a:tr>
            </a:tbl>
          </a:graphicData>
        </a:graphic>
      </p:graphicFrame>
      <p:sp>
        <p:nvSpPr>
          <p:cNvPr id="11" name="文本框 10">
            <a:extLst>
              <a:ext uri="{FF2B5EF4-FFF2-40B4-BE49-F238E27FC236}">
                <a16:creationId xmlns="" xmlns:a16="http://schemas.microsoft.com/office/drawing/2014/main" id="{60BEE6D0-2A66-174F-B0C3-93FE87CEACB4}"/>
              </a:ext>
            </a:extLst>
          </p:cNvPr>
          <p:cNvSpPr txBox="1"/>
          <p:nvPr/>
        </p:nvSpPr>
        <p:spPr>
          <a:xfrm>
            <a:off x="2585274" y="1093808"/>
            <a:ext cx="4027989" cy="954107"/>
          </a:xfrm>
          <a:prstGeom prst="rect">
            <a:avLst/>
          </a:prstGeom>
          <a:noFill/>
        </p:spPr>
        <p:txBody>
          <a:bodyPr wrap="square" rtlCol="0">
            <a:spAutoFit/>
          </a:bodyPr>
          <a:lstStyle/>
          <a:p>
            <a:r>
              <a:rPr kumimoji="1" lang="en-US" altLang="zh-CN" dirty="0" smtClean="0"/>
              <a:t>MID</a:t>
            </a:r>
            <a:r>
              <a:rPr kumimoji="1" lang="zh-CN" altLang="en-US" dirty="0" smtClean="0"/>
              <a:t>是</a:t>
            </a:r>
            <a:r>
              <a:rPr kumimoji="1" lang="en-US" altLang="zh-CN" dirty="0" smtClean="0"/>
              <a:t>Multiple Interface Declaration</a:t>
            </a:r>
            <a:r>
              <a:rPr kumimoji="1" lang="zh-CN" altLang="en-US" dirty="0" smtClean="0"/>
              <a:t>的简称，主要功能是实现协议中多重 </a:t>
            </a:r>
            <a:r>
              <a:rPr kumimoji="1" lang="en-US" altLang="zh-CN" dirty="0" smtClean="0"/>
              <a:t>OLSR</a:t>
            </a:r>
            <a:r>
              <a:rPr kumimoji="1" lang="zh-CN" altLang="en-US" dirty="0" smtClean="0"/>
              <a:t>接口之间的通信</a:t>
            </a:r>
            <a:endParaRPr kumimoji="1" lang="en-US" altLang="zh-CN" dirty="0"/>
          </a:p>
          <a:p>
            <a:r>
              <a:rPr kumimoji="1" lang="en-US" altLang="zh-CN" dirty="0" smtClean="0"/>
              <a:t>MID</a:t>
            </a:r>
            <a:r>
              <a:rPr kumimoji="1" lang="zh-CN" altLang="en-US" dirty="0" smtClean="0"/>
              <a:t>消息</a:t>
            </a:r>
            <a:r>
              <a:rPr kumimoji="1" lang="zh-CN" altLang="en-US" dirty="0"/>
              <a:t>的结构如下图所示</a:t>
            </a:r>
          </a:p>
        </p:txBody>
      </p:sp>
      <p:sp>
        <p:nvSpPr>
          <p:cNvPr id="6" name="文本框 15"/>
          <p:cNvSpPr txBox="1"/>
          <p:nvPr/>
        </p:nvSpPr>
        <p:spPr>
          <a:xfrm>
            <a:off x="716110" y="316509"/>
            <a:ext cx="2921755" cy="330860"/>
          </a:xfrm>
          <a:prstGeom prst="rect">
            <a:avLst/>
          </a:prstGeom>
          <a:noFill/>
        </p:spPr>
        <p:txBody>
          <a:bodyPr wrap="square" lIns="68580" tIns="34290" rIns="68580" bIns="34290" rtlCol="0">
            <a:spAutoFit/>
          </a:bodyPr>
          <a:lstStyle/>
          <a:p>
            <a:r>
              <a:rPr lang="en-US" altLang="zh-CN" sz="1700" b="1" dirty="0" smtClean="0">
                <a:solidFill>
                  <a:srgbClr val="1B4367"/>
                </a:solidFill>
                <a:cs typeface="+mn-ea"/>
                <a:sym typeface="+mn-lt"/>
              </a:rPr>
              <a:t>MID</a:t>
            </a:r>
            <a:r>
              <a:rPr lang="zh-CN" altLang="en-US" sz="1700" b="1" dirty="0" smtClean="0">
                <a:solidFill>
                  <a:srgbClr val="1B4367"/>
                </a:solidFill>
                <a:cs typeface="+mn-ea"/>
                <a:sym typeface="+mn-lt"/>
              </a:rPr>
              <a:t>消息结构（商迪完成）</a:t>
            </a:r>
            <a:endParaRPr lang="zh-CN" altLang="en-US" sz="1700" b="1" dirty="0">
              <a:solidFill>
                <a:srgbClr val="1B4367"/>
              </a:solidFill>
              <a:cs typeface="+mn-ea"/>
              <a:sym typeface="+mn-lt"/>
            </a:endParaRPr>
          </a:p>
        </p:txBody>
      </p:sp>
      <p:sp>
        <p:nvSpPr>
          <p:cNvPr id="7" name="TextBox 6"/>
          <p:cNvSpPr txBox="1"/>
          <p:nvPr/>
        </p:nvSpPr>
        <p:spPr>
          <a:xfrm>
            <a:off x="2361652" y="3723384"/>
            <a:ext cx="4729882" cy="738664"/>
          </a:xfrm>
          <a:prstGeom prst="rect">
            <a:avLst/>
          </a:prstGeom>
          <a:noFill/>
        </p:spPr>
        <p:txBody>
          <a:bodyPr wrap="square" rtlCol="0">
            <a:spAutoFit/>
          </a:bodyPr>
          <a:lstStyle/>
          <a:p>
            <a:r>
              <a:rPr lang="zh-CN" altLang="en-US" dirty="0" smtClean="0"/>
              <a:t>在运用</a:t>
            </a:r>
            <a:r>
              <a:rPr lang="en-US" altLang="zh-CN" dirty="0" smtClean="0"/>
              <a:t>MID</a:t>
            </a:r>
            <a:r>
              <a:rPr lang="zh-CN" altLang="en-US" dirty="0" smtClean="0"/>
              <a:t>消息时，上图中展示的包结构作为正常封包的数据部分，该包 的数据类型为 </a:t>
            </a:r>
            <a:r>
              <a:rPr lang="en-US" altLang="zh-CN" dirty="0" smtClean="0"/>
              <a:t>MID_MESSAGE</a:t>
            </a:r>
            <a:r>
              <a:rPr lang="zh-CN" altLang="en-US" dirty="0" smtClean="0"/>
              <a:t>，</a:t>
            </a:r>
            <a:r>
              <a:rPr lang="en-US" altLang="zh-CN" dirty="0" smtClean="0"/>
              <a:t>TTL</a:t>
            </a:r>
            <a:r>
              <a:rPr lang="zh-CN" altLang="en-US" dirty="0" smtClean="0"/>
              <a:t>为 </a:t>
            </a:r>
            <a:r>
              <a:rPr lang="en-US" altLang="zh-CN" dirty="0" smtClean="0"/>
              <a:t>255</a:t>
            </a:r>
            <a:r>
              <a:rPr lang="zh-CN" altLang="en-US" dirty="0" smtClean="0"/>
              <a:t>，</a:t>
            </a:r>
            <a:r>
              <a:rPr lang="en-US" altLang="zh-CN" dirty="0" err="1" smtClean="0"/>
              <a:t>Vtime</a:t>
            </a:r>
            <a:r>
              <a:rPr lang="zh-CN" altLang="en-US" dirty="0" smtClean="0"/>
              <a:t>则根据 </a:t>
            </a:r>
            <a:r>
              <a:rPr lang="en-US" altLang="zh-CN" dirty="0" smtClean="0"/>
              <a:t>MID_HOLD_TIME </a:t>
            </a:r>
            <a:r>
              <a:rPr lang="zh-CN" altLang="en-US" dirty="0" smtClean="0"/>
              <a:t>来设置。</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8"/>
                                        </p:tgtEl>
                                      </p:cBhvr>
                                    </p:animEffect>
                                  </p:childTnLst>
                                </p:cTn>
                              </p:par>
                            </p:childTnLst>
                          </p:cTn>
                        </p:par>
                        <p:par>
                          <p:cTn id="12" fill="hold">
                            <p:stCondLst>
                              <p:cond delay="7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
                                        </p:tgtEl>
                                        <p:attrNameLst>
                                          <p:attrName>ppt_y</p:attrName>
                                        </p:attrNameLst>
                                      </p:cBhvr>
                                      <p:tavLst>
                                        <p:tav tm="0">
                                          <p:val>
                                            <p:strVal val="#ppt_y"/>
                                          </p:val>
                                        </p:tav>
                                        <p:tav tm="100000">
                                          <p:val>
                                            <p:strVal val="#ppt_y"/>
                                          </p:val>
                                        </p:tav>
                                      </p:tavLst>
                                    </p:anim>
                                    <p:anim calcmode="lin" valueType="num">
                                      <p:cBhvr>
                                        <p:cTn id="17"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4101E5C2-C2A5-C944-8841-0BAD580B3F7C}"/>
              </a:ext>
            </a:extLst>
          </p:cNvPr>
          <p:cNvPicPr>
            <a:picLocks noChangeAspect="1"/>
          </p:cNvPicPr>
          <p:nvPr/>
        </p:nvPicPr>
        <p:blipFill>
          <a:blip r:embed="rId3"/>
          <a:stretch>
            <a:fillRect/>
          </a:stretch>
        </p:blipFill>
        <p:spPr>
          <a:xfrm>
            <a:off x="2808177" y="1388397"/>
            <a:ext cx="4280831" cy="2079466"/>
          </a:xfrm>
          <a:prstGeom prst="rect">
            <a:avLst/>
          </a:prstGeom>
        </p:spPr>
      </p:pic>
      <p:sp>
        <p:nvSpPr>
          <p:cNvPr id="3" name="文本框 2">
            <a:extLst>
              <a:ext uri="{FF2B5EF4-FFF2-40B4-BE49-F238E27FC236}">
                <a16:creationId xmlns="" xmlns:a16="http://schemas.microsoft.com/office/drawing/2014/main" id="{3E761301-3F35-5249-B94A-647D355EC8BF}"/>
              </a:ext>
            </a:extLst>
          </p:cNvPr>
          <p:cNvSpPr txBox="1"/>
          <p:nvPr/>
        </p:nvSpPr>
        <p:spPr>
          <a:xfrm>
            <a:off x="1014607" y="875597"/>
            <a:ext cx="2372765" cy="307777"/>
          </a:xfrm>
          <a:prstGeom prst="rect">
            <a:avLst/>
          </a:prstGeom>
          <a:noFill/>
        </p:spPr>
        <p:txBody>
          <a:bodyPr wrap="none" rtlCol="0">
            <a:spAutoFit/>
          </a:bodyPr>
          <a:lstStyle/>
          <a:p>
            <a:r>
              <a:rPr kumimoji="1" lang="en-US" altLang="zh-CN" dirty="0" smtClean="0"/>
              <a:t>MID Message </a:t>
            </a:r>
            <a:r>
              <a:rPr kumimoji="1" lang="en-US" altLang="zh-CN" dirty="0"/>
              <a:t>Generation</a:t>
            </a:r>
            <a:endParaRPr kumimoji="1" lang="zh-CN" altLang="en-US" dirty="0"/>
          </a:p>
        </p:txBody>
      </p:sp>
      <p:sp>
        <p:nvSpPr>
          <p:cNvPr id="4" name="文本框 3">
            <a:extLst>
              <a:ext uri="{FF2B5EF4-FFF2-40B4-BE49-F238E27FC236}">
                <a16:creationId xmlns="" xmlns:a16="http://schemas.microsoft.com/office/drawing/2014/main" id="{5DE2AA4E-17A4-B449-85A8-B3CCF0B29CDB}"/>
              </a:ext>
            </a:extLst>
          </p:cNvPr>
          <p:cNvSpPr txBox="1"/>
          <p:nvPr/>
        </p:nvSpPr>
        <p:spPr>
          <a:xfrm>
            <a:off x="1840241" y="3842795"/>
            <a:ext cx="5729468" cy="738664"/>
          </a:xfrm>
          <a:prstGeom prst="rect">
            <a:avLst/>
          </a:prstGeom>
          <a:noFill/>
        </p:spPr>
        <p:txBody>
          <a:bodyPr wrap="square" rtlCol="0">
            <a:spAutoFit/>
          </a:bodyPr>
          <a:lstStyle/>
          <a:p>
            <a:r>
              <a:rPr lang="en-US" altLang="zh-CN" dirty="0" smtClean="0"/>
              <a:t> </a:t>
            </a:r>
            <a:r>
              <a:rPr lang="en-US" altLang="zh-CN" dirty="0" err="1" smtClean="0"/>
              <a:t>reverse_mid_set</a:t>
            </a:r>
            <a:r>
              <a:rPr lang="en-US" altLang="zh-CN" dirty="0" smtClean="0"/>
              <a:t>[</a:t>
            </a:r>
            <a:r>
              <a:rPr lang="en-US" altLang="zh-CN" dirty="0" err="1" smtClean="0"/>
              <a:t>idx</a:t>
            </a:r>
            <a:r>
              <a:rPr lang="en-US" altLang="zh-CN" dirty="0" smtClean="0"/>
              <a:t>].next </a:t>
            </a:r>
            <a:r>
              <a:rPr lang="zh-CN" altLang="en-US" dirty="0" smtClean="0"/>
              <a:t>标记的是下一跳的节点， </a:t>
            </a:r>
            <a:r>
              <a:rPr lang="en-US" altLang="zh-CN" dirty="0" err="1" smtClean="0"/>
              <a:t>reverse_mid_set</a:t>
            </a:r>
            <a:r>
              <a:rPr lang="en-US" altLang="zh-CN" dirty="0" smtClean="0"/>
              <a:t>[</a:t>
            </a:r>
            <a:r>
              <a:rPr lang="en-US" altLang="zh-CN" dirty="0" err="1" smtClean="0"/>
              <a:t>idx</a:t>
            </a:r>
            <a:r>
              <a:rPr lang="en-US" altLang="zh-CN" dirty="0" smtClean="0"/>
              <a:t>].</a:t>
            </a:r>
            <a:r>
              <a:rPr lang="en-US" altLang="zh-CN" dirty="0" err="1" smtClean="0"/>
              <a:t>prev</a:t>
            </a:r>
            <a:r>
              <a:rPr lang="zh-CN" altLang="en-US" dirty="0" smtClean="0"/>
              <a:t>标记的是上一跳的节点，这个数组标记了所有与节 点距离不超过一条的节点，即</a:t>
            </a:r>
            <a:r>
              <a:rPr lang="en-US" altLang="zh-CN" dirty="0" smtClean="0"/>
              <a:t>MID</a:t>
            </a:r>
            <a:r>
              <a:rPr lang="zh-CN" altLang="en-US" dirty="0" smtClean="0"/>
              <a:t>消息的通信对象</a:t>
            </a:r>
            <a:endParaRPr lang="zh-CN" altLang="en-US" dirty="0">
              <a:effectLst/>
            </a:endParaRPr>
          </a:p>
        </p:txBody>
      </p:sp>
      <p:sp>
        <p:nvSpPr>
          <p:cNvPr id="8" name="文本框 15"/>
          <p:cNvSpPr txBox="1"/>
          <p:nvPr/>
        </p:nvSpPr>
        <p:spPr>
          <a:xfrm>
            <a:off x="716110" y="316509"/>
            <a:ext cx="2921755" cy="330860"/>
          </a:xfrm>
          <a:prstGeom prst="rect">
            <a:avLst/>
          </a:prstGeom>
          <a:noFill/>
        </p:spPr>
        <p:txBody>
          <a:bodyPr wrap="square" lIns="68580" tIns="34290" rIns="68580" bIns="34290" rtlCol="0">
            <a:spAutoFit/>
          </a:bodyPr>
          <a:lstStyle/>
          <a:p>
            <a:r>
              <a:rPr lang="en-US" altLang="zh-CN" sz="1700" b="1" dirty="0" smtClean="0">
                <a:solidFill>
                  <a:srgbClr val="1B4367"/>
                </a:solidFill>
                <a:cs typeface="+mn-ea"/>
                <a:sym typeface="+mn-lt"/>
              </a:rPr>
              <a:t>MID</a:t>
            </a:r>
            <a:r>
              <a:rPr lang="zh-CN" altLang="en-US" sz="1700" b="1" dirty="0" smtClean="0">
                <a:solidFill>
                  <a:srgbClr val="1B4367"/>
                </a:solidFill>
                <a:cs typeface="+mn-ea"/>
                <a:sym typeface="+mn-lt"/>
              </a:rPr>
              <a:t>消息结构（商迪完成）</a:t>
            </a:r>
            <a:endParaRPr lang="zh-CN" altLang="en-US" sz="1700" b="1" dirty="0">
              <a:solidFill>
                <a:srgbClr val="1B4367"/>
              </a:solidFill>
              <a:cs typeface="+mn-ea"/>
              <a:sym typeface="+mn-lt"/>
            </a:endParaRPr>
          </a:p>
        </p:txBody>
      </p:sp>
      <p:sp>
        <p:nvSpPr>
          <p:cNvPr id="6" name="TextBox 5"/>
          <p:cNvSpPr txBox="1"/>
          <p:nvPr/>
        </p:nvSpPr>
        <p:spPr>
          <a:xfrm>
            <a:off x="480224" y="2105094"/>
            <a:ext cx="2118251" cy="954107"/>
          </a:xfrm>
          <a:prstGeom prst="rect">
            <a:avLst/>
          </a:prstGeom>
          <a:noFill/>
        </p:spPr>
        <p:txBody>
          <a:bodyPr wrap="square" rtlCol="0">
            <a:spAutoFit/>
          </a:bodyPr>
          <a:lstStyle/>
          <a:p>
            <a:r>
              <a:rPr lang="zh-CN" altLang="en-US" dirty="0" smtClean="0"/>
              <a:t>为了实现多接口节点间的通信， </a:t>
            </a:r>
            <a:r>
              <a:rPr lang="en-US" altLang="zh-CN" dirty="0" smtClean="0"/>
              <a:t>MID </a:t>
            </a:r>
            <a:r>
              <a:rPr lang="zh-CN" altLang="en-US" dirty="0" smtClean="0"/>
              <a:t>消 息 设 置 了 用 于 记 录 上 、 下 节 点 的 变 量 </a:t>
            </a:r>
            <a:endParaRPr lang="zh-CN" altLang="en-US" dirty="0"/>
          </a:p>
        </p:txBody>
      </p:sp>
      <p:cxnSp>
        <p:nvCxnSpPr>
          <p:cNvPr id="9" name="直接箭头连接符 8"/>
          <p:cNvCxnSpPr/>
          <p:nvPr/>
        </p:nvCxnSpPr>
        <p:spPr>
          <a:xfrm>
            <a:off x="2091937" y="2776092"/>
            <a:ext cx="1756437" cy="1973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37865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15"/>
          <p:cNvSpPr txBox="1"/>
          <p:nvPr/>
        </p:nvSpPr>
        <p:spPr>
          <a:xfrm>
            <a:off x="387044" y="2631367"/>
            <a:ext cx="2261711" cy="330860"/>
          </a:xfrm>
          <a:prstGeom prst="rect">
            <a:avLst/>
          </a:prstGeom>
          <a:noFill/>
        </p:spPr>
        <p:txBody>
          <a:bodyPr wrap="square" lIns="68580" tIns="34290" rIns="68580" bIns="34290" rtlCol="0">
            <a:spAutoFit/>
          </a:bodyPr>
          <a:lstStyle/>
          <a:p>
            <a:pPr algn="ctr"/>
            <a:r>
              <a:rPr lang="en-US" altLang="zh-CN" sz="1700" b="1" dirty="0" smtClean="0">
                <a:cs typeface="+mn-ea"/>
                <a:sym typeface="+mn-lt"/>
              </a:rPr>
              <a:t>MPR Selector</a:t>
            </a:r>
            <a:r>
              <a:rPr lang="zh-CN" altLang="en-US" sz="1700" b="1" dirty="0" smtClean="0">
                <a:cs typeface="+mn-ea"/>
                <a:sym typeface="+mn-lt"/>
              </a:rPr>
              <a:t>表</a:t>
            </a:r>
            <a:endParaRPr lang="zh-CN" altLang="en-US" sz="1700" b="1" dirty="0">
              <a:cs typeface="+mn-ea"/>
              <a:sym typeface="+mn-lt"/>
            </a:endParaRPr>
          </a:p>
        </p:txBody>
      </p:sp>
      <p:graphicFrame>
        <p:nvGraphicFramePr>
          <p:cNvPr id="2" name="表格 1">
            <a:extLst>
              <a:ext uri="{FF2B5EF4-FFF2-40B4-BE49-F238E27FC236}">
                <a16:creationId xmlns="" xmlns:a16="http://schemas.microsoft.com/office/drawing/2014/main" id="{78D0D33F-681C-DD4C-9533-38B13CF5358F}"/>
              </a:ext>
            </a:extLst>
          </p:cNvPr>
          <p:cNvGraphicFramePr>
            <a:graphicFrameLocks noGrp="1"/>
          </p:cNvGraphicFramePr>
          <p:nvPr>
            <p:extLst>
              <p:ext uri="{D42A27DB-BD31-4B8C-83A1-F6EECF244321}">
                <p14:modId xmlns:p14="http://schemas.microsoft.com/office/powerpoint/2010/main" val="522722926"/>
              </p:ext>
            </p:extLst>
          </p:nvPr>
        </p:nvGraphicFramePr>
        <p:xfrm>
          <a:off x="2971097" y="2501078"/>
          <a:ext cx="3256344" cy="370840"/>
        </p:xfrm>
        <a:graphic>
          <a:graphicData uri="http://schemas.openxmlformats.org/drawingml/2006/table">
            <a:tbl>
              <a:tblPr firstRow="1" bandRow="1">
                <a:tableStyleId>{073A0DAA-6AF3-43AB-8588-CEC1D06C72B9}</a:tableStyleId>
              </a:tblPr>
              <a:tblGrid>
                <a:gridCol w="1628172">
                  <a:extLst>
                    <a:ext uri="{9D8B030D-6E8A-4147-A177-3AD203B41FA5}">
                      <a16:colId xmlns="" xmlns:a16="http://schemas.microsoft.com/office/drawing/2014/main" val="145510998"/>
                    </a:ext>
                  </a:extLst>
                </a:gridCol>
                <a:gridCol w="1628172"/>
              </a:tblGrid>
              <a:tr h="370840">
                <a:tc>
                  <a:txBody>
                    <a:bodyPr/>
                    <a:lstStyle/>
                    <a:p>
                      <a:pPr algn="ctr"/>
                      <a:r>
                        <a:rPr lang="en-US" altLang="zh-CN" b="0" dirty="0" err="1" smtClean="0">
                          <a:solidFill>
                            <a:sysClr val="windowText" lastClr="000000"/>
                          </a:solidFill>
                        </a:rPr>
                        <a:t>MS_main_addr</a:t>
                      </a:r>
                      <a:endParaRPr lang="en-US" altLang="zh-CN"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err="1" smtClean="0">
                          <a:solidFill>
                            <a:sysClr val="windowText" lastClr="000000"/>
                          </a:solidFill>
                        </a:rPr>
                        <a:t>MS_time</a:t>
                      </a:r>
                      <a:endParaRPr lang="en-US" altLang="zh-CN"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448854119"/>
                  </a:ext>
                </a:extLst>
              </a:tr>
            </a:tbl>
          </a:graphicData>
        </a:graphic>
      </p:graphicFrame>
      <p:sp>
        <p:nvSpPr>
          <p:cNvPr id="11" name="文本框 10">
            <a:extLst>
              <a:ext uri="{FF2B5EF4-FFF2-40B4-BE49-F238E27FC236}">
                <a16:creationId xmlns="" xmlns:a16="http://schemas.microsoft.com/office/drawing/2014/main" id="{60BEE6D0-2A66-174F-B0C3-93FE87CEACB4}"/>
              </a:ext>
            </a:extLst>
          </p:cNvPr>
          <p:cNvSpPr txBox="1"/>
          <p:nvPr/>
        </p:nvSpPr>
        <p:spPr>
          <a:xfrm>
            <a:off x="2230084" y="1093808"/>
            <a:ext cx="4383180" cy="954107"/>
          </a:xfrm>
          <a:prstGeom prst="rect">
            <a:avLst/>
          </a:prstGeom>
          <a:noFill/>
        </p:spPr>
        <p:txBody>
          <a:bodyPr wrap="square" rtlCol="0">
            <a:spAutoFit/>
          </a:bodyPr>
          <a:lstStyle/>
          <a:p>
            <a:r>
              <a:rPr kumimoji="1" lang="zh-CN" altLang="en-US" dirty="0" smtClean="0"/>
              <a:t>节点为判断转发哪些控制消息，需要维护关于其</a:t>
            </a:r>
            <a:r>
              <a:rPr kumimoji="1" lang="en-US" altLang="zh-CN" dirty="0" smtClean="0"/>
              <a:t>MPR Selector</a:t>
            </a:r>
            <a:r>
              <a:rPr kumimoji="1" lang="zh-CN" altLang="en-US" dirty="0" smtClean="0"/>
              <a:t>的信息。根据 接收到的</a:t>
            </a:r>
            <a:r>
              <a:rPr kumimoji="1" lang="en-US" altLang="zh-CN" dirty="0" smtClean="0"/>
              <a:t>HELLO</a:t>
            </a:r>
            <a:r>
              <a:rPr kumimoji="1" lang="zh-CN" altLang="en-US" dirty="0" smtClean="0"/>
              <a:t>分组，节点就可以构造自己的</a:t>
            </a:r>
            <a:r>
              <a:rPr kumimoji="1" lang="en-US" altLang="zh-CN" dirty="0" smtClean="0"/>
              <a:t>MPR Selector</a:t>
            </a:r>
            <a:r>
              <a:rPr kumimoji="1" lang="zh-CN" altLang="en-US" dirty="0" smtClean="0"/>
              <a:t>表。</a:t>
            </a:r>
            <a:r>
              <a:rPr kumimoji="1" lang="en-US" altLang="zh-CN" dirty="0" smtClean="0"/>
              <a:t>MPR Selector </a:t>
            </a:r>
            <a:r>
              <a:rPr kumimoji="1" lang="zh-CN" altLang="en-US" dirty="0" smtClean="0"/>
              <a:t>表的格式如下所示</a:t>
            </a:r>
            <a:endParaRPr kumimoji="1" lang="zh-CN" altLang="en-US" dirty="0"/>
          </a:p>
        </p:txBody>
      </p:sp>
      <p:sp>
        <p:nvSpPr>
          <p:cNvPr id="6" name="文本框 15"/>
          <p:cNvSpPr txBox="1"/>
          <p:nvPr/>
        </p:nvSpPr>
        <p:spPr>
          <a:xfrm>
            <a:off x="716110" y="316509"/>
            <a:ext cx="3651959" cy="330860"/>
          </a:xfrm>
          <a:prstGeom prst="rect">
            <a:avLst/>
          </a:prstGeom>
          <a:noFill/>
        </p:spPr>
        <p:txBody>
          <a:bodyPr wrap="square" lIns="68580" tIns="34290" rIns="68580" bIns="34290" rtlCol="0">
            <a:spAutoFit/>
          </a:bodyPr>
          <a:lstStyle/>
          <a:p>
            <a:r>
              <a:rPr lang="en-US" altLang="zh-CN" sz="1700" b="1" dirty="0" smtClean="0">
                <a:solidFill>
                  <a:srgbClr val="1B4367"/>
                </a:solidFill>
                <a:cs typeface="+mn-ea"/>
                <a:sym typeface="+mn-lt"/>
              </a:rPr>
              <a:t>MPR Selector</a:t>
            </a:r>
            <a:r>
              <a:rPr lang="zh-CN" altLang="en-US" sz="1700" b="1" dirty="0" smtClean="0">
                <a:solidFill>
                  <a:srgbClr val="1B4367"/>
                </a:solidFill>
                <a:cs typeface="+mn-ea"/>
                <a:sym typeface="+mn-lt"/>
              </a:rPr>
              <a:t>表结构（商迪完成）</a:t>
            </a:r>
            <a:endParaRPr lang="zh-CN" altLang="en-US" sz="1700" b="1" dirty="0">
              <a:solidFill>
                <a:srgbClr val="1B4367"/>
              </a:solidFill>
              <a:cs typeface="+mn-ea"/>
              <a:sym typeface="+mn-lt"/>
            </a:endParaRPr>
          </a:p>
        </p:txBody>
      </p:sp>
      <p:sp>
        <p:nvSpPr>
          <p:cNvPr id="7" name="TextBox 6"/>
          <p:cNvSpPr txBox="1"/>
          <p:nvPr/>
        </p:nvSpPr>
        <p:spPr>
          <a:xfrm>
            <a:off x="2361652" y="3723384"/>
            <a:ext cx="4729882" cy="738664"/>
          </a:xfrm>
          <a:prstGeom prst="rect">
            <a:avLst/>
          </a:prstGeom>
          <a:noFill/>
        </p:spPr>
        <p:txBody>
          <a:bodyPr wrap="square" rtlCol="0">
            <a:spAutoFit/>
          </a:bodyPr>
          <a:lstStyle/>
          <a:p>
            <a:r>
              <a:rPr lang="en-US" altLang="zh-CN" dirty="0" err="1" smtClean="0"/>
              <a:t>MS_main_addr</a:t>
            </a:r>
            <a:r>
              <a:rPr lang="en-US" altLang="zh-CN" dirty="0" smtClean="0"/>
              <a:t> </a:t>
            </a:r>
            <a:r>
              <a:rPr lang="zh-CN" altLang="en-US" dirty="0" smtClean="0"/>
              <a:t>：</a:t>
            </a:r>
            <a:r>
              <a:rPr lang="en-US" altLang="zh-CN" dirty="0" smtClean="0"/>
              <a:t>MPR Selector</a:t>
            </a:r>
            <a:r>
              <a:rPr lang="zh-CN" altLang="en-US" dirty="0" smtClean="0"/>
              <a:t>节点的地址。  </a:t>
            </a:r>
            <a:endParaRPr lang="en-US" altLang="zh-CN" dirty="0" smtClean="0"/>
          </a:p>
          <a:p>
            <a:r>
              <a:rPr lang="en-US" altLang="zh-CN" dirty="0" smtClean="0"/>
              <a:t>MS _time</a:t>
            </a:r>
            <a:r>
              <a:rPr lang="zh-CN" altLang="en-US" dirty="0" smtClean="0"/>
              <a:t>：该</a:t>
            </a:r>
            <a:r>
              <a:rPr lang="en-US" altLang="zh-CN" dirty="0" smtClean="0"/>
              <a:t>MPR Selector</a:t>
            </a:r>
            <a:r>
              <a:rPr lang="zh-CN" altLang="en-US" dirty="0" smtClean="0"/>
              <a:t>集表项的保持时间，当</a:t>
            </a:r>
            <a:r>
              <a:rPr lang="en-US" altLang="zh-CN" dirty="0" smtClean="0"/>
              <a:t>MPR Selector </a:t>
            </a:r>
            <a:r>
              <a:rPr lang="zh-CN" altLang="en-US" dirty="0" smtClean="0"/>
              <a:t>集过期时 要及时删除</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8"/>
                                        </p:tgtEl>
                                      </p:cBhvr>
                                    </p:animEffect>
                                  </p:childTnLst>
                                </p:cTn>
                              </p:par>
                            </p:childTnLst>
                          </p:cTn>
                        </p:par>
                        <p:par>
                          <p:cTn id="12" fill="hold">
                            <p:stCondLst>
                              <p:cond delay="10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
                                        </p:tgtEl>
                                        <p:attrNameLst>
                                          <p:attrName>ppt_y</p:attrName>
                                        </p:attrNameLst>
                                      </p:cBhvr>
                                      <p:tavLst>
                                        <p:tav tm="0">
                                          <p:val>
                                            <p:strVal val="#ppt_y"/>
                                          </p:val>
                                        </p:tav>
                                        <p:tav tm="100000">
                                          <p:val>
                                            <p:strVal val="#ppt_y"/>
                                          </p:val>
                                        </p:tav>
                                      </p:tavLst>
                                    </p:anim>
                                    <p:anim calcmode="lin" valueType="num">
                                      <p:cBhvr>
                                        <p:cTn id="17"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15"/>
          <p:cNvSpPr txBox="1"/>
          <p:nvPr/>
        </p:nvSpPr>
        <p:spPr>
          <a:xfrm>
            <a:off x="387044" y="2631367"/>
            <a:ext cx="2261711" cy="330860"/>
          </a:xfrm>
          <a:prstGeom prst="rect">
            <a:avLst/>
          </a:prstGeom>
          <a:noFill/>
        </p:spPr>
        <p:txBody>
          <a:bodyPr wrap="square" lIns="68580" tIns="34290" rIns="68580" bIns="34290" rtlCol="0">
            <a:spAutoFit/>
          </a:bodyPr>
          <a:lstStyle/>
          <a:p>
            <a:pPr algn="ctr"/>
            <a:r>
              <a:rPr lang="en-US" altLang="zh-CN" sz="1700" b="1" dirty="0">
                <a:cs typeface="+mn-ea"/>
                <a:sym typeface="+mn-lt"/>
              </a:rPr>
              <a:t>HNA</a:t>
            </a:r>
            <a:r>
              <a:rPr lang="zh-CN" altLang="en-US" sz="1700" b="1" dirty="0">
                <a:cs typeface="+mn-ea"/>
                <a:sym typeface="+mn-lt"/>
              </a:rPr>
              <a:t>消息</a:t>
            </a:r>
          </a:p>
        </p:txBody>
      </p:sp>
      <p:graphicFrame>
        <p:nvGraphicFramePr>
          <p:cNvPr id="2" name="表格 1">
            <a:extLst>
              <a:ext uri="{FF2B5EF4-FFF2-40B4-BE49-F238E27FC236}">
                <a16:creationId xmlns="" xmlns:a16="http://schemas.microsoft.com/office/drawing/2014/main" id="{78D0D33F-681C-DD4C-9533-38B13CF5358F}"/>
              </a:ext>
            </a:extLst>
          </p:cNvPr>
          <p:cNvGraphicFramePr>
            <a:graphicFrameLocks noGrp="1"/>
          </p:cNvGraphicFramePr>
          <p:nvPr>
            <p:extLst>
              <p:ext uri="{D42A27DB-BD31-4B8C-83A1-F6EECF244321}">
                <p14:modId xmlns:p14="http://schemas.microsoft.com/office/powerpoint/2010/main" val="522722926"/>
              </p:ext>
            </p:extLst>
          </p:nvPr>
        </p:nvGraphicFramePr>
        <p:xfrm>
          <a:off x="2971097" y="2501078"/>
          <a:ext cx="3256344" cy="1854200"/>
        </p:xfrm>
        <a:graphic>
          <a:graphicData uri="http://schemas.openxmlformats.org/drawingml/2006/table">
            <a:tbl>
              <a:tblPr firstRow="1" bandRow="1">
                <a:tableStyleId>{073A0DAA-6AF3-43AB-8588-CEC1D06C72B9}</a:tableStyleId>
              </a:tblPr>
              <a:tblGrid>
                <a:gridCol w="3256344">
                  <a:extLst>
                    <a:ext uri="{9D8B030D-6E8A-4147-A177-3AD203B41FA5}">
                      <a16:colId xmlns="" xmlns:a16="http://schemas.microsoft.com/office/drawing/2014/main" val="145510998"/>
                    </a:ext>
                  </a:extLst>
                </a:gridCol>
              </a:tblGrid>
              <a:tr h="370840">
                <a:tc>
                  <a:txBody>
                    <a:bodyPr/>
                    <a:lstStyle/>
                    <a:p>
                      <a:pPr algn="ctr"/>
                      <a:r>
                        <a:rPr lang="en-US" altLang="zh-CN" b="0" dirty="0">
                          <a:solidFill>
                            <a:sysClr val="windowText" lastClr="000000"/>
                          </a:solidFill>
                        </a:rPr>
                        <a:t>Network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448854119"/>
                  </a:ext>
                </a:extLst>
              </a:tr>
              <a:tr h="370840">
                <a:tc>
                  <a:txBody>
                    <a:bodyPr/>
                    <a:lstStyle/>
                    <a:p>
                      <a:pPr algn="ctr"/>
                      <a:r>
                        <a:rPr lang="en-US" altLang="zh-CN" b="0" dirty="0">
                          <a:solidFill>
                            <a:sysClr val="windowText" lastClr="000000"/>
                          </a:solidFill>
                        </a:rPr>
                        <a:t>Netmask</a:t>
                      </a:r>
                      <a:endParaRPr lang="zh-CN"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727613877"/>
                  </a:ext>
                </a:extLst>
              </a:tr>
              <a:tr h="370840">
                <a:tc>
                  <a:txBody>
                    <a:bodyPr/>
                    <a:lstStyle/>
                    <a:p>
                      <a:pPr algn="ctr"/>
                      <a:r>
                        <a:rPr lang="en-US" altLang="zh-CN" b="0" dirty="0">
                          <a:solidFill>
                            <a:sysClr val="windowText" lastClr="000000"/>
                          </a:solidFill>
                        </a:rPr>
                        <a:t>Network Address</a:t>
                      </a:r>
                      <a:endParaRPr lang="zh-CN"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227537205"/>
                  </a:ext>
                </a:extLst>
              </a:tr>
              <a:tr h="370840">
                <a:tc>
                  <a:txBody>
                    <a:bodyPr/>
                    <a:lstStyle/>
                    <a:p>
                      <a:pPr algn="ctr"/>
                      <a:r>
                        <a:rPr lang="en-US" altLang="zh-CN" b="0" dirty="0">
                          <a:solidFill>
                            <a:sysClr val="windowText" lastClr="000000"/>
                          </a:solidFill>
                        </a:rPr>
                        <a:t>Netmask</a:t>
                      </a:r>
                      <a:endParaRPr lang="zh-CN"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411754910"/>
                  </a:ext>
                </a:extLst>
              </a:tr>
              <a:tr h="370840">
                <a:tc>
                  <a:txBody>
                    <a:bodyPr/>
                    <a:lstStyle/>
                    <a:p>
                      <a:pPr algn="ctr"/>
                      <a:r>
                        <a:rPr lang="en-US" altLang="zh-CN" b="0" dirty="0">
                          <a:solidFill>
                            <a:sysClr val="windowText" lastClr="000000"/>
                          </a:solidFill>
                        </a:rPr>
                        <a:t>·</a:t>
                      </a:r>
                      <a:r>
                        <a:rPr lang="zh-CN" altLang="en-US" b="0" dirty="0">
                          <a:solidFill>
                            <a:sysClr val="windowText" lastClr="000000"/>
                          </a:solidFill>
                        </a:rPr>
                        <a:t> </a:t>
                      </a:r>
                      <a:r>
                        <a:rPr lang="en-US" altLang="zh-CN" b="0" dirty="0">
                          <a:solidFill>
                            <a:sysClr val="windowText" lastClr="000000"/>
                          </a:solidFill>
                        </a:rPr>
                        <a:t>·</a:t>
                      </a:r>
                      <a:r>
                        <a:rPr lang="zh-CN" altLang="en-US" b="0" dirty="0">
                          <a:solidFill>
                            <a:sysClr val="windowText" lastClr="000000"/>
                          </a:solidFill>
                        </a:rPr>
                        <a:t> </a:t>
                      </a:r>
                      <a:r>
                        <a:rPr lang="en-US" altLang="zh-CN" b="0" dirty="0">
                          <a:solidFill>
                            <a:sysClr val="windowText" lastClr="000000"/>
                          </a:solidFill>
                        </a:rPr>
                        <a:t>·</a:t>
                      </a:r>
                      <a:endParaRPr lang="zh-CN"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737829286"/>
                  </a:ext>
                </a:extLst>
              </a:tr>
            </a:tbl>
          </a:graphicData>
        </a:graphic>
      </p:graphicFrame>
      <p:sp>
        <p:nvSpPr>
          <p:cNvPr id="11" name="文本框 10">
            <a:extLst>
              <a:ext uri="{FF2B5EF4-FFF2-40B4-BE49-F238E27FC236}">
                <a16:creationId xmlns="" xmlns:a16="http://schemas.microsoft.com/office/drawing/2014/main" id="{60BEE6D0-2A66-174F-B0C3-93FE87CEACB4}"/>
              </a:ext>
            </a:extLst>
          </p:cNvPr>
          <p:cNvSpPr txBox="1"/>
          <p:nvPr/>
        </p:nvSpPr>
        <p:spPr>
          <a:xfrm>
            <a:off x="2585274" y="1093808"/>
            <a:ext cx="4027989" cy="1384995"/>
          </a:xfrm>
          <a:prstGeom prst="rect">
            <a:avLst/>
          </a:prstGeom>
          <a:noFill/>
        </p:spPr>
        <p:txBody>
          <a:bodyPr wrap="square" rtlCol="0">
            <a:spAutoFit/>
          </a:bodyPr>
          <a:lstStyle/>
          <a:p>
            <a:r>
              <a:rPr kumimoji="1" lang="zh-CN" altLang="en-US" dirty="0"/>
              <a:t>包含主机的网络节点需要定期生成</a:t>
            </a:r>
            <a:r>
              <a:rPr kumimoji="1" lang="en-US" altLang="zh-CN" dirty="0"/>
              <a:t>HNA</a:t>
            </a:r>
            <a:r>
              <a:rPr kumimoji="1" lang="zh-CN" altLang="en-US" dirty="0"/>
              <a:t>消息，并向网络中其它节点发送该消息，说明该网络节点下的主机能否接入到其它网络中</a:t>
            </a:r>
          </a:p>
          <a:p>
            <a:endParaRPr kumimoji="1" lang="en-US" altLang="zh-CN" dirty="0"/>
          </a:p>
          <a:p>
            <a:r>
              <a:rPr kumimoji="1" lang="en-US" altLang="zh-CN" dirty="0"/>
              <a:t>HNA</a:t>
            </a:r>
            <a:r>
              <a:rPr kumimoji="1" lang="zh-CN" altLang="en-US" dirty="0"/>
              <a:t>消息的结构如下图所</a:t>
            </a:r>
            <a:r>
              <a:rPr kumimoji="1" lang="zh-CN" altLang="en-US" dirty="0" smtClean="0"/>
              <a:t>示，（图为消息包的数据部分）</a:t>
            </a:r>
            <a:endParaRPr kumimoji="1" lang="zh-CN" altLang="en-US" dirty="0"/>
          </a:p>
        </p:txBody>
      </p:sp>
      <p:sp>
        <p:nvSpPr>
          <p:cNvPr id="6" name="文本框 15"/>
          <p:cNvSpPr txBox="1"/>
          <p:nvPr/>
        </p:nvSpPr>
        <p:spPr>
          <a:xfrm>
            <a:off x="716110" y="316509"/>
            <a:ext cx="2921755" cy="330860"/>
          </a:xfrm>
          <a:prstGeom prst="rect">
            <a:avLst/>
          </a:prstGeom>
          <a:noFill/>
        </p:spPr>
        <p:txBody>
          <a:bodyPr wrap="square" lIns="68580" tIns="34290" rIns="68580" bIns="34290" rtlCol="0">
            <a:spAutoFit/>
          </a:bodyPr>
          <a:lstStyle/>
          <a:p>
            <a:r>
              <a:rPr lang="en-US" altLang="zh-CN" sz="1700" b="1" dirty="0" smtClean="0">
                <a:solidFill>
                  <a:srgbClr val="1B4367"/>
                </a:solidFill>
                <a:cs typeface="+mn-ea"/>
                <a:sym typeface="+mn-lt"/>
              </a:rPr>
              <a:t>HNA</a:t>
            </a:r>
            <a:r>
              <a:rPr lang="zh-CN" altLang="en-US" sz="1700" b="1" dirty="0" smtClean="0">
                <a:solidFill>
                  <a:srgbClr val="1B4367"/>
                </a:solidFill>
                <a:cs typeface="+mn-ea"/>
                <a:sym typeface="+mn-lt"/>
              </a:rPr>
              <a:t>消息结构（陈雨涵完成）</a:t>
            </a:r>
            <a:endParaRPr lang="zh-CN" altLang="en-US" sz="1700" b="1" dirty="0">
              <a:solidFill>
                <a:srgbClr val="1B4367"/>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8"/>
                                        </p:tgtEl>
                                      </p:cBhvr>
                                    </p:animEffect>
                                  </p:childTnLst>
                                </p:cTn>
                              </p:par>
                            </p:childTnLst>
                          </p:cTn>
                        </p:par>
                        <p:par>
                          <p:cTn id="12" fill="hold">
                            <p:stCondLst>
                              <p:cond delay="7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
                                        </p:tgtEl>
                                        <p:attrNameLst>
                                          <p:attrName>ppt_y</p:attrName>
                                        </p:attrNameLst>
                                      </p:cBhvr>
                                      <p:tavLst>
                                        <p:tav tm="0">
                                          <p:val>
                                            <p:strVal val="#ppt_y"/>
                                          </p:val>
                                        </p:tav>
                                        <p:tav tm="100000">
                                          <p:val>
                                            <p:strVal val="#ppt_y"/>
                                          </p:val>
                                        </p:tav>
                                      </p:tavLst>
                                    </p:anim>
                                    <p:anim calcmode="lin" valueType="num">
                                      <p:cBhvr>
                                        <p:cTn id="17"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4101E5C2-C2A5-C944-8841-0BAD580B3F7C}"/>
              </a:ext>
            </a:extLst>
          </p:cNvPr>
          <p:cNvPicPr>
            <a:picLocks noChangeAspect="1"/>
          </p:cNvPicPr>
          <p:nvPr/>
        </p:nvPicPr>
        <p:blipFill>
          <a:blip r:embed="rId3"/>
          <a:stretch>
            <a:fillRect/>
          </a:stretch>
        </p:blipFill>
        <p:spPr>
          <a:xfrm>
            <a:off x="1840241" y="1401553"/>
            <a:ext cx="6203548" cy="2079466"/>
          </a:xfrm>
          <a:prstGeom prst="rect">
            <a:avLst/>
          </a:prstGeom>
        </p:spPr>
      </p:pic>
      <p:sp>
        <p:nvSpPr>
          <p:cNvPr id="3" name="文本框 2">
            <a:extLst>
              <a:ext uri="{FF2B5EF4-FFF2-40B4-BE49-F238E27FC236}">
                <a16:creationId xmlns="" xmlns:a16="http://schemas.microsoft.com/office/drawing/2014/main" id="{3E761301-3F35-5249-B94A-647D355EC8BF}"/>
              </a:ext>
            </a:extLst>
          </p:cNvPr>
          <p:cNvSpPr txBox="1"/>
          <p:nvPr/>
        </p:nvSpPr>
        <p:spPr>
          <a:xfrm>
            <a:off x="1014607" y="875597"/>
            <a:ext cx="2420856" cy="307777"/>
          </a:xfrm>
          <a:prstGeom prst="rect">
            <a:avLst/>
          </a:prstGeom>
          <a:noFill/>
        </p:spPr>
        <p:txBody>
          <a:bodyPr wrap="none" rtlCol="0">
            <a:spAutoFit/>
          </a:bodyPr>
          <a:lstStyle/>
          <a:p>
            <a:r>
              <a:rPr kumimoji="1" lang="en-US" altLang="zh-CN" dirty="0"/>
              <a:t>HNA Message Generation</a:t>
            </a:r>
            <a:endParaRPr kumimoji="1" lang="zh-CN" altLang="en-US" dirty="0"/>
          </a:p>
        </p:txBody>
      </p:sp>
      <p:sp>
        <p:nvSpPr>
          <p:cNvPr id="4" name="文本框 3">
            <a:extLst>
              <a:ext uri="{FF2B5EF4-FFF2-40B4-BE49-F238E27FC236}">
                <a16:creationId xmlns="" xmlns:a16="http://schemas.microsoft.com/office/drawing/2014/main" id="{5DE2AA4E-17A4-B449-85A8-B3CCF0B29CDB}"/>
              </a:ext>
            </a:extLst>
          </p:cNvPr>
          <p:cNvSpPr txBox="1"/>
          <p:nvPr/>
        </p:nvSpPr>
        <p:spPr>
          <a:xfrm>
            <a:off x="1840241" y="3842795"/>
            <a:ext cx="5729468" cy="738664"/>
          </a:xfrm>
          <a:prstGeom prst="rect">
            <a:avLst/>
          </a:prstGeom>
          <a:noFill/>
        </p:spPr>
        <p:txBody>
          <a:bodyPr wrap="square" rtlCol="0">
            <a:spAutoFit/>
          </a:bodyPr>
          <a:lstStyle/>
          <a:p>
            <a:r>
              <a:rPr lang="zh-CN" altLang="en-US" dirty="0"/>
              <a:t>在</a:t>
            </a:r>
            <a:r>
              <a:rPr lang="en-US" altLang="zh-CN" dirty="0"/>
              <a:t>OLSR</a:t>
            </a:r>
            <a:r>
              <a:rPr lang="zh-CN" altLang="en-US" dirty="0"/>
              <a:t>网络中，应用</a:t>
            </a:r>
            <a:r>
              <a:rPr lang="en-US" altLang="zh-CN" dirty="0"/>
              <a:t>HNA</a:t>
            </a:r>
            <a:r>
              <a:rPr lang="zh-CN" altLang="en-US" dirty="0"/>
              <a:t>消息的节点需周期性的生成该主机或网络的</a:t>
            </a:r>
            <a:r>
              <a:rPr lang="en" altLang="zh-CN" dirty="0"/>
              <a:t>HNA</a:t>
            </a:r>
            <a:r>
              <a:rPr lang="zh-CN" altLang="en-US" dirty="0"/>
              <a:t>消息，该消息内容应包括该节点的</a:t>
            </a:r>
            <a:r>
              <a:rPr lang="en-US" altLang="zh-CN" dirty="0"/>
              <a:t>IP</a:t>
            </a:r>
            <a:r>
              <a:rPr lang="zh-CN" altLang="en-US" dirty="0"/>
              <a:t>地址及子网掩码，而发包时周期则根据该节点的</a:t>
            </a:r>
            <a:r>
              <a:rPr lang="en-US" altLang="zh-CN" dirty="0"/>
              <a:t>Vtime</a:t>
            </a:r>
            <a:r>
              <a:rPr lang="zh-CN" altLang="en-US" dirty="0"/>
              <a:t>来确定。 </a:t>
            </a:r>
            <a:endParaRPr lang="zh-CN" altLang="en-US" dirty="0">
              <a:effectLst/>
            </a:endParaRPr>
          </a:p>
        </p:txBody>
      </p:sp>
      <p:sp>
        <p:nvSpPr>
          <p:cNvPr id="8" name="文本框 15"/>
          <p:cNvSpPr txBox="1"/>
          <p:nvPr/>
        </p:nvSpPr>
        <p:spPr>
          <a:xfrm>
            <a:off x="716110" y="316509"/>
            <a:ext cx="2921755" cy="330860"/>
          </a:xfrm>
          <a:prstGeom prst="rect">
            <a:avLst/>
          </a:prstGeom>
          <a:noFill/>
        </p:spPr>
        <p:txBody>
          <a:bodyPr wrap="square" lIns="68580" tIns="34290" rIns="68580" bIns="34290" rtlCol="0">
            <a:spAutoFit/>
          </a:bodyPr>
          <a:lstStyle/>
          <a:p>
            <a:r>
              <a:rPr lang="en-US" altLang="zh-CN" sz="1700" b="1" dirty="0" smtClean="0">
                <a:solidFill>
                  <a:srgbClr val="1B4367"/>
                </a:solidFill>
                <a:cs typeface="+mn-ea"/>
                <a:sym typeface="+mn-lt"/>
              </a:rPr>
              <a:t>HNA</a:t>
            </a:r>
            <a:r>
              <a:rPr lang="zh-CN" altLang="en-US" sz="1700" b="1" dirty="0" smtClean="0">
                <a:solidFill>
                  <a:srgbClr val="1B4367"/>
                </a:solidFill>
                <a:cs typeface="+mn-ea"/>
                <a:sym typeface="+mn-lt"/>
              </a:rPr>
              <a:t>消息结构（陈雨涵完成）</a:t>
            </a:r>
            <a:endParaRPr lang="zh-CN" altLang="en-US" sz="1700" b="1" dirty="0">
              <a:solidFill>
                <a:srgbClr val="1B4367"/>
              </a:solidFill>
              <a:cs typeface="+mn-ea"/>
              <a:sym typeface="+mn-lt"/>
            </a:endParaRPr>
          </a:p>
        </p:txBody>
      </p:sp>
    </p:spTree>
    <p:extLst>
      <p:ext uri="{BB962C8B-B14F-4D97-AF65-F5344CB8AC3E}">
        <p14:creationId xmlns:p14="http://schemas.microsoft.com/office/powerpoint/2010/main" val="47237865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3131094" cy="592470"/>
          </a:xfrm>
          <a:prstGeom prst="rect">
            <a:avLst/>
          </a:prstGeom>
          <a:noFill/>
        </p:spPr>
        <p:txBody>
          <a:bodyPr wrap="square" lIns="68580" tIns="34290" rIns="68580" bIns="34290" rtlCol="0">
            <a:spAutoFit/>
          </a:bodyPr>
          <a:lstStyle/>
          <a:p>
            <a:r>
              <a:rPr lang="zh-CN" altLang="en-US" sz="1700" b="1" dirty="0" smtClean="0">
                <a:solidFill>
                  <a:srgbClr val="1B4367"/>
                </a:solidFill>
                <a:cs typeface="+mn-ea"/>
                <a:sym typeface="+mn-lt"/>
              </a:rPr>
              <a:t>路由表结构</a:t>
            </a:r>
            <a:r>
              <a:rPr lang="zh-CN" altLang="en-US" sz="1700" b="1" dirty="0">
                <a:solidFill>
                  <a:srgbClr val="1B4367"/>
                </a:solidFill>
                <a:cs typeface="+mn-ea"/>
                <a:sym typeface="+mn-lt"/>
              </a:rPr>
              <a:t>（陈雨涵完成）</a:t>
            </a:r>
          </a:p>
          <a:p>
            <a:endParaRPr lang="zh-CN" altLang="en-US" sz="1700" b="1" dirty="0">
              <a:solidFill>
                <a:srgbClr val="1B4367"/>
              </a:solidFill>
              <a:cs typeface="+mn-ea"/>
              <a:sym typeface="+mn-lt"/>
            </a:endParaRPr>
          </a:p>
        </p:txBody>
      </p:sp>
      <p:graphicFrame>
        <p:nvGraphicFramePr>
          <p:cNvPr id="4" name="表格 3">
            <a:extLst>
              <a:ext uri="{FF2B5EF4-FFF2-40B4-BE49-F238E27FC236}">
                <a16:creationId xmlns="" xmlns:a16="http://schemas.microsoft.com/office/drawing/2014/main" id="{55FED89A-303B-7643-8DA7-C5099DA2461F}"/>
              </a:ext>
            </a:extLst>
          </p:cNvPr>
          <p:cNvGraphicFramePr>
            <a:graphicFrameLocks noGrp="1"/>
          </p:cNvGraphicFramePr>
          <p:nvPr>
            <p:extLst/>
          </p:nvPr>
        </p:nvGraphicFramePr>
        <p:xfrm>
          <a:off x="1466335" y="2315450"/>
          <a:ext cx="6096000" cy="370840"/>
        </p:xfrm>
        <a:graphic>
          <a:graphicData uri="http://schemas.openxmlformats.org/drawingml/2006/table">
            <a:tbl>
              <a:tblPr firstRow="1" bandRow="1">
                <a:tableStyleId>{073A0DAA-6AF3-43AB-8588-CEC1D06C72B9}</a:tableStyleId>
              </a:tblPr>
              <a:tblGrid>
                <a:gridCol w="1524000">
                  <a:extLst>
                    <a:ext uri="{9D8B030D-6E8A-4147-A177-3AD203B41FA5}">
                      <a16:colId xmlns="" xmlns:a16="http://schemas.microsoft.com/office/drawing/2014/main" val="675198743"/>
                    </a:ext>
                  </a:extLst>
                </a:gridCol>
                <a:gridCol w="1524000">
                  <a:extLst>
                    <a:ext uri="{9D8B030D-6E8A-4147-A177-3AD203B41FA5}">
                      <a16:colId xmlns="" xmlns:a16="http://schemas.microsoft.com/office/drawing/2014/main" val="2193552385"/>
                    </a:ext>
                  </a:extLst>
                </a:gridCol>
                <a:gridCol w="1524000">
                  <a:extLst>
                    <a:ext uri="{9D8B030D-6E8A-4147-A177-3AD203B41FA5}">
                      <a16:colId xmlns="" xmlns:a16="http://schemas.microsoft.com/office/drawing/2014/main" val="321675556"/>
                    </a:ext>
                  </a:extLst>
                </a:gridCol>
                <a:gridCol w="1524000">
                  <a:extLst>
                    <a:ext uri="{9D8B030D-6E8A-4147-A177-3AD203B41FA5}">
                      <a16:colId xmlns="" xmlns:a16="http://schemas.microsoft.com/office/drawing/2014/main" val="1692793855"/>
                    </a:ext>
                  </a:extLst>
                </a:gridCol>
              </a:tblGrid>
              <a:tr h="370840">
                <a:tc>
                  <a:txBody>
                    <a:bodyPr/>
                    <a:lstStyle/>
                    <a:p>
                      <a:pPr algn="ctr"/>
                      <a:r>
                        <a:rPr lang="en-US" altLang="zh-CN" dirty="0">
                          <a:solidFill>
                            <a:sysClr val="windowText" lastClr="000000"/>
                          </a:solidFill>
                        </a:rPr>
                        <a:t>R_dest_addr</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solidFill>
                            <a:sysClr val="windowText" lastClr="000000"/>
                          </a:solidFill>
                        </a:rPr>
                        <a:t>R_next_addr</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solidFill>
                            <a:sysClr val="windowText" lastClr="000000"/>
                          </a:solidFill>
                        </a:rPr>
                        <a:t>R_dist</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solidFill>
                            <a:sysClr val="windowText" lastClr="000000"/>
                          </a:solidFill>
                        </a:rPr>
                        <a:t>R_iface_addr</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967469421"/>
                  </a:ext>
                </a:extLst>
              </a:tr>
            </a:tbl>
          </a:graphicData>
        </a:graphic>
      </p:graphicFrame>
      <p:sp>
        <p:nvSpPr>
          <p:cNvPr id="5" name="文本框 4">
            <a:extLst>
              <a:ext uri="{FF2B5EF4-FFF2-40B4-BE49-F238E27FC236}">
                <a16:creationId xmlns="" xmlns:a16="http://schemas.microsoft.com/office/drawing/2014/main" id="{0FB0365E-79E5-3A4C-AE9F-A1C3B5DE43CA}"/>
              </a:ext>
            </a:extLst>
          </p:cNvPr>
          <p:cNvSpPr txBox="1"/>
          <p:nvPr/>
        </p:nvSpPr>
        <p:spPr>
          <a:xfrm>
            <a:off x="1644742" y="934265"/>
            <a:ext cx="5739187" cy="1384995"/>
          </a:xfrm>
          <a:prstGeom prst="rect">
            <a:avLst/>
          </a:prstGeom>
          <a:noFill/>
        </p:spPr>
        <p:txBody>
          <a:bodyPr wrap="square" rtlCol="0">
            <a:spAutoFit/>
          </a:bodyPr>
          <a:lstStyle/>
          <a:p>
            <a:r>
              <a:rPr lang="en-US" altLang="zh-CN" dirty="0">
                <a:solidFill>
                  <a:prstClr val="black"/>
                </a:solidFill>
              </a:rPr>
              <a:t>       </a:t>
            </a:r>
            <a:r>
              <a:rPr lang="zh-CN" altLang="en-US" dirty="0">
                <a:solidFill>
                  <a:prstClr val="black"/>
                </a:solidFill>
              </a:rPr>
              <a:t>每个节点都有一张路由表，</a:t>
            </a:r>
            <a:r>
              <a:rPr lang="zh-CN" altLang="en-US" dirty="0" smtClean="0">
                <a:solidFill>
                  <a:prstClr val="black"/>
                </a:solidFill>
              </a:rPr>
              <a:t>通过路由</a:t>
            </a:r>
            <a:r>
              <a:rPr lang="zh-CN" altLang="en-US" dirty="0">
                <a:solidFill>
                  <a:prstClr val="black"/>
                </a:solidFill>
              </a:rPr>
              <a:t>表寻找路径信息。对于路由已知的网络中的每个目的地，将路由信息记录</a:t>
            </a:r>
            <a:r>
              <a:rPr lang="zh-CN" altLang="en-US" dirty="0" smtClean="0">
                <a:solidFill>
                  <a:prstClr val="black"/>
                </a:solidFill>
              </a:rPr>
              <a:t>在路由</a:t>
            </a:r>
            <a:r>
              <a:rPr lang="zh-CN" altLang="en-US" dirty="0">
                <a:solidFill>
                  <a:prstClr val="black"/>
                </a:solidFill>
              </a:rPr>
              <a:t>表中。所有路由被破坏或仅部分已知的目的地的路由信息不被记录在表中。 </a:t>
            </a:r>
          </a:p>
          <a:p>
            <a:r>
              <a:rPr lang="en-US" altLang="zh-CN" dirty="0">
                <a:solidFill>
                  <a:prstClr val="black"/>
                </a:solidFill>
              </a:rPr>
              <a:t>       </a:t>
            </a:r>
            <a:r>
              <a:rPr lang="zh-CN" altLang="en-US" dirty="0">
                <a:solidFill>
                  <a:prstClr val="black"/>
                </a:solidFill>
              </a:rPr>
              <a:t>每一条路由信息都包含信息目的地址、下一跳地址、总跳数（距离）、下一跳接口地址，格式如下</a:t>
            </a:r>
            <a:r>
              <a:rPr lang="en-US" altLang="zh-CN" dirty="0">
                <a:solidFill>
                  <a:prstClr val="black"/>
                </a:solidFill>
              </a:rPr>
              <a:t>: </a:t>
            </a:r>
            <a:endParaRPr lang="zh-CN" altLang="en-US" dirty="0">
              <a:solidFill>
                <a:prstClr val="black"/>
              </a:solidFill>
            </a:endParaRPr>
          </a:p>
          <a:p>
            <a:endParaRPr kumimoji="1" lang="zh-CN" altLang="en-US" dirty="0">
              <a:solidFill>
                <a:prstClr val="black"/>
              </a:solidFill>
            </a:endParaRPr>
          </a:p>
        </p:txBody>
      </p:sp>
      <p:sp>
        <p:nvSpPr>
          <p:cNvPr id="6" name="文本框 5">
            <a:extLst>
              <a:ext uri="{FF2B5EF4-FFF2-40B4-BE49-F238E27FC236}">
                <a16:creationId xmlns="" xmlns:a16="http://schemas.microsoft.com/office/drawing/2014/main" id="{BB5A57F7-6A41-C145-920F-E348EB54381B}"/>
              </a:ext>
            </a:extLst>
          </p:cNvPr>
          <p:cNvSpPr txBox="1"/>
          <p:nvPr/>
        </p:nvSpPr>
        <p:spPr>
          <a:xfrm>
            <a:off x="1613203" y="2912765"/>
            <a:ext cx="5802264" cy="1600438"/>
          </a:xfrm>
          <a:prstGeom prst="rect">
            <a:avLst/>
          </a:prstGeom>
          <a:noFill/>
        </p:spPr>
        <p:txBody>
          <a:bodyPr wrap="square" rtlCol="0">
            <a:spAutoFit/>
          </a:bodyPr>
          <a:lstStyle/>
          <a:p>
            <a:r>
              <a:rPr lang="zh-CN" altLang="en-US" dirty="0">
                <a:solidFill>
                  <a:prstClr val="black"/>
                </a:solidFill>
              </a:rPr>
              <a:t>       如果该节点所维护的这些信息表中的任何信息发生改变，则重新计算路由表 以更新关于网络中的每个目的地的路由信息。即更新路由表的条件为</a:t>
            </a:r>
            <a:r>
              <a:rPr lang="en-US" altLang="zh-CN" dirty="0">
                <a:solidFill>
                  <a:prstClr val="black"/>
                </a:solidFill>
              </a:rPr>
              <a:t>: </a:t>
            </a:r>
            <a:endParaRPr lang="zh-CN" altLang="en-US" dirty="0">
              <a:solidFill>
                <a:prstClr val="black"/>
              </a:solidFill>
            </a:endParaRPr>
          </a:p>
          <a:p>
            <a:r>
              <a:rPr lang="en-US" altLang="zh-CN" dirty="0">
                <a:solidFill>
                  <a:prstClr val="black"/>
                </a:solidFill>
              </a:rPr>
              <a:t>(1) </a:t>
            </a:r>
            <a:r>
              <a:rPr lang="zh-CN" altLang="en-US" dirty="0">
                <a:solidFill>
                  <a:prstClr val="black"/>
                </a:solidFill>
              </a:rPr>
              <a:t>邻居表变化，需要重新选择路由，根据路由计算结果更新路由表。 </a:t>
            </a:r>
            <a:r>
              <a:rPr lang="en-US" altLang="zh-CN" dirty="0">
                <a:solidFill>
                  <a:prstClr val="black"/>
                </a:solidFill>
              </a:rPr>
              <a:t>(2) </a:t>
            </a:r>
            <a:r>
              <a:rPr lang="zh-CN" altLang="en-US" dirty="0">
                <a:solidFill>
                  <a:prstClr val="black"/>
                </a:solidFill>
              </a:rPr>
              <a:t>两跳邻居表变化，需要重新选择路由，根据路由计算结果更新路由表。 </a:t>
            </a:r>
            <a:r>
              <a:rPr lang="en-US" altLang="zh-CN" dirty="0">
                <a:solidFill>
                  <a:prstClr val="black"/>
                </a:solidFill>
              </a:rPr>
              <a:t>(3) </a:t>
            </a:r>
            <a:r>
              <a:rPr lang="zh-CN" altLang="en-US" dirty="0">
                <a:solidFill>
                  <a:prstClr val="black"/>
                </a:solidFill>
              </a:rPr>
              <a:t>拓扑表发生变化，需要重新选择路由，根据路由计算结果更新路由表。 </a:t>
            </a:r>
          </a:p>
          <a:p>
            <a:endParaRPr kumimoji="1" lang="zh-CN" altLang="en-US" dirty="0">
              <a:solidFill>
                <a:prstClr val="black"/>
              </a:solidFill>
            </a:endParaRPr>
          </a:p>
        </p:txBody>
      </p:sp>
    </p:spTree>
    <p:extLst>
      <p:ext uri="{BB962C8B-B14F-4D97-AF65-F5344CB8AC3E}">
        <p14:creationId xmlns:p14="http://schemas.microsoft.com/office/powerpoint/2010/main" val="84899812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377153"/>
            <a:ext cx="2214693" cy="391597"/>
          </a:xfrm>
          <a:prstGeom prst="roundRect">
            <a:avLst/>
          </a:prstGeom>
          <a:solidFill>
            <a:srgbClr val="1B4367"/>
          </a:solidFill>
        </p:spPr>
        <p:txBody>
          <a:bodyPr wrap="square" rtlCol="0">
            <a:spAutoFit/>
          </a:bodyPr>
          <a:lstStyle/>
          <a:p>
            <a:r>
              <a:rPr lang="zh-CN" altLang="en-US" sz="1700" dirty="0" smtClean="0">
                <a:solidFill>
                  <a:schemeClr val="bg1"/>
                </a:solidFill>
                <a:cs typeface="+mn-ea"/>
                <a:sym typeface="+mn-lt"/>
              </a:rPr>
              <a:t>项目情况和小组分工</a:t>
            </a:r>
            <a:endParaRPr lang="zh-CN" altLang="en-US" sz="1700" dirty="0">
              <a:solidFill>
                <a:schemeClr val="bg1"/>
              </a:solidFill>
              <a:cs typeface="+mn-ea"/>
              <a:sym typeface="+mn-lt"/>
            </a:endParaRPr>
          </a:p>
        </p:txBody>
      </p:sp>
      <p:grpSp>
        <p:nvGrpSpPr>
          <p:cNvPr id="2" name="组合 1"/>
          <p:cNvGrpSpPr/>
          <p:nvPr/>
        </p:nvGrpSpPr>
        <p:grpSpPr>
          <a:xfrm>
            <a:off x="5135755" y="1357339"/>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录</a:t>
            </a: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094697"/>
            <a:ext cx="2214693" cy="391597"/>
          </a:xfrm>
          <a:prstGeom prst="roundRect">
            <a:avLst/>
          </a:prstGeom>
          <a:solidFill>
            <a:srgbClr val="1B4367"/>
          </a:solidFill>
        </p:spPr>
        <p:txBody>
          <a:bodyPr wrap="square" rtlCol="0">
            <a:spAutoFit/>
          </a:bodyPr>
          <a:lstStyle/>
          <a:p>
            <a:r>
              <a:rPr lang="zh-CN" altLang="en-US" sz="1700" dirty="0" smtClean="0">
                <a:solidFill>
                  <a:schemeClr val="bg1"/>
                </a:solidFill>
                <a:cs typeface="+mn-ea"/>
                <a:sym typeface="+mn-lt"/>
              </a:rPr>
              <a:t>项目进展和当前成果</a:t>
            </a:r>
            <a:endParaRPr lang="zh-CN" altLang="en-US" sz="1700" dirty="0">
              <a:solidFill>
                <a:schemeClr val="bg1"/>
              </a:solidFill>
              <a:cs typeface="+mn-ea"/>
              <a:sym typeface="+mn-lt"/>
            </a:endParaRPr>
          </a:p>
        </p:txBody>
      </p:sp>
      <p:grpSp>
        <p:nvGrpSpPr>
          <p:cNvPr id="80" name="组合 79"/>
          <p:cNvGrpSpPr/>
          <p:nvPr/>
        </p:nvGrpSpPr>
        <p:grpSpPr>
          <a:xfrm>
            <a:off x="5135755" y="2074883"/>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45032" y="2812241"/>
            <a:ext cx="2214693" cy="391597"/>
          </a:xfrm>
          <a:prstGeom prst="roundRect">
            <a:avLst/>
          </a:prstGeom>
          <a:solidFill>
            <a:srgbClr val="1B4367"/>
          </a:solidFill>
        </p:spPr>
        <p:txBody>
          <a:bodyPr wrap="square" rtlCol="0">
            <a:spAutoFit/>
          </a:bodyPr>
          <a:lstStyle/>
          <a:p>
            <a:r>
              <a:rPr lang="zh-CN" altLang="en-US" sz="1700" dirty="0" smtClean="0">
                <a:solidFill>
                  <a:schemeClr val="bg1"/>
                </a:solidFill>
                <a:cs typeface="+mn-ea"/>
                <a:sym typeface="+mn-lt"/>
              </a:rPr>
              <a:t>过程遇到的问题困难</a:t>
            </a:r>
            <a:endParaRPr lang="zh-CN" altLang="en-US" sz="1700" dirty="0">
              <a:solidFill>
                <a:schemeClr val="bg1"/>
              </a:solidFill>
              <a:cs typeface="+mn-ea"/>
              <a:sym typeface="+mn-lt"/>
            </a:endParaRPr>
          </a:p>
        </p:txBody>
      </p:sp>
      <p:grpSp>
        <p:nvGrpSpPr>
          <p:cNvPr id="84" name="组合 83"/>
          <p:cNvGrpSpPr/>
          <p:nvPr/>
        </p:nvGrpSpPr>
        <p:grpSpPr>
          <a:xfrm>
            <a:off x="5135755" y="2792427"/>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87" name="文本框 10"/>
          <p:cNvSpPr txBox="1"/>
          <p:nvPr/>
        </p:nvSpPr>
        <p:spPr>
          <a:xfrm>
            <a:off x="5645032" y="3529785"/>
            <a:ext cx="2214693" cy="391597"/>
          </a:xfrm>
          <a:prstGeom prst="roundRect">
            <a:avLst/>
          </a:prstGeom>
          <a:solidFill>
            <a:srgbClr val="1B4367"/>
          </a:solidFill>
        </p:spPr>
        <p:txBody>
          <a:bodyPr wrap="square" rtlCol="0">
            <a:spAutoFit/>
          </a:bodyPr>
          <a:lstStyle/>
          <a:p>
            <a:r>
              <a:rPr lang="zh-CN" altLang="en-US" sz="1700" dirty="0" smtClean="0">
                <a:solidFill>
                  <a:schemeClr val="bg1"/>
                </a:solidFill>
                <a:cs typeface="+mn-ea"/>
                <a:sym typeface="+mn-lt"/>
              </a:rPr>
              <a:t>下一步项目工作计划</a:t>
            </a:r>
            <a:endParaRPr lang="zh-CN" altLang="en-US" sz="1700" dirty="0">
              <a:solidFill>
                <a:schemeClr val="bg1"/>
              </a:solidFill>
              <a:cs typeface="+mn-ea"/>
              <a:sym typeface="+mn-lt"/>
            </a:endParaRPr>
          </a:p>
        </p:txBody>
      </p:sp>
      <p:grpSp>
        <p:nvGrpSpPr>
          <p:cNvPr id="88" name="组合 87"/>
          <p:cNvGrpSpPr/>
          <p:nvPr/>
        </p:nvGrpSpPr>
        <p:grpSpPr>
          <a:xfrm>
            <a:off x="5135755" y="3509971"/>
            <a:ext cx="478533" cy="393570"/>
            <a:chOff x="5640108" y="966369"/>
            <a:chExt cx="476097" cy="391567"/>
          </a:xfrm>
        </p:grpSpPr>
        <p:sp>
          <p:nvSpPr>
            <p:cNvPr id="89" name="椭圆 88"/>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90"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04</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right)">
                                      <p:cBhvr>
                                        <p:cTn id="8" dur="500"/>
                                        <p:tgtEl>
                                          <p:spTgt spid="33"/>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right)">
                                      <p:cBhvr>
                                        <p:cTn id="18" dur="500"/>
                                        <p:tgtEl>
                                          <p:spTgt spid="4"/>
                                        </p:tgtEl>
                                      </p:cBhvr>
                                    </p:animEffect>
                                  </p:childTnLst>
                                </p:cTn>
                              </p:par>
                            </p:childTnLst>
                          </p:cTn>
                        </p:par>
                        <p:par>
                          <p:cTn id="19" fill="hold">
                            <p:stCondLst>
                              <p:cond delay="1500"/>
                            </p:stCondLst>
                            <p:childTnLst>
                              <p:par>
                                <p:cTn id="20" presetID="53" presetClass="entr" presetSubtype="52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anim calcmode="lin" valueType="num">
                                      <p:cBhvr>
                                        <p:cTn id="25" dur="500" fill="hold"/>
                                        <p:tgtEl>
                                          <p:spTgt spid="2"/>
                                        </p:tgtEl>
                                        <p:attrNameLst>
                                          <p:attrName>ppt_x</p:attrName>
                                        </p:attrNameLst>
                                      </p:cBhvr>
                                      <p:tavLst>
                                        <p:tav tm="0">
                                          <p:val>
                                            <p:fltVal val="0.5"/>
                                          </p:val>
                                        </p:tav>
                                        <p:tav tm="100000">
                                          <p:val>
                                            <p:strVal val="#ppt_x"/>
                                          </p:val>
                                        </p:tav>
                                      </p:tavLst>
                                    </p:anim>
                                    <p:anim calcmode="lin" valueType="num">
                                      <p:cBhvr>
                                        <p:cTn id="26" dur="500" fill="hold"/>
                                        <p:tgtEl>
                                          <p:spTgt spid="2"/>
                                        </p:tgtEl>
                                        <p:attrNameLst>
                                          <p:attrName>ppt_y</p:attrName>
                                        </p:attrNameLst>
                                      </p:cBhvr>
                                      <p:tavLst>
                                        <p:tav tm="0">
                                          <p:val>
                                            <p:fltVal val="0.5"/>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528"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p:cTn id="35" dur="500" fill="hold"/>
                                        <p:tgtEl>
                                          <p:spTgt spid="80"/>
                                        </p:tgtEl>
                                        <p:attrNameLst>
                                          <p:attrName>ppt_w</p:attrName>
                                        </p:attrNameLst>
                                      </p:cBhvr>
                                      <p:tavLst>
                                        <p:tav tm="0">
                                          <p:val>
                                            <p:fltVal val="0"/>
                                          </p:val>
                                        </p:tav>
                                        <p:tav tm="100000">
                                          <p:val>
                                            <p:strVal val="#ppt_w"/>
                                          </p:val>
                                        </p:tav>
                                      </p:tavLst>
                                    </p:anim>
                                    <p:anim calcmode="lin" valueType="num">
                                      <p:cBhvr>
                                        <p:cTn id="36" dur="500" fill="hold"/>
                                        <p:tgtEl>
                                          <p:spTgt spid="80"/>
                                        </p:tgtEl>
                                        <p:attrNameLst>
                                          <p:attrName>ppt_h</p:attrName>
                                        </p:attrNameLst>
                                      </p:cBhvr>
                                      <p:tavLst>
                                        <p:tav tm="0">
                                          <p:val>
                                            <p:fltVal val="0"/>
                                          </p:val>
                                        </p:tav>
                                        <p:tav tm="100000">
                                          <p:val>
                                            <p:strVal val="#ppt_h"/>
                                          </p:val>
                                        </p:tav>
                                      </p:tavLst>
                                    </p:anim>
                                    <p:animEffect transition="in" filter="fade">
                                      <p:cBhvr>
                                        <p:cTn id="37" dur="500"/>
                                        <p:tgtEl>
                                          <p:spTgt spid="80"/>
                                        </p:tgtEl>
                                      </p:cBhvr>
                                    </p:animEffect>
                                    <p:anim calcmode="lin" valueType="num">
                                      <p:cBhvr>
                                        <p:cTn id="38" dur="500" fill="hold"/>
                                        <p:tgtEl>
                                          <p:spTgt spid="80"/>
                                        </p:tgtEl>
                                        <p:attrNameLst>
                                          <p:attrName>ppt_x</p:attrName>
                                        </p:attrNameLst>
                                      </p:cBhvr>
                                      <p:tavLst>
                                        <p:tav tm="0">
                                          <p:val>
                                            <p:fltVal val="0.5"/>
                                          </p:val>
                                        </p:tav>
                                        <p:tav tm="100000">
                                          <p:val>
                                            <p:strVal val="#ppt_x"/>
                                          </p:val>
                                        </p:tav>
                                      </p:tavLst>
                                    </p:anim>
                                    <p:anim calcmode="lin" valueType="num">
                                      <p:cBhvr>
                                        <p:cTn id="39" dur="500" fill="hold"/>
                                        <p:tgtEl>
                                          <p:spTgt spid="80"/>
                                        </p:tgtEl>
                                        <p:attrNameLst>
                                          <p:attrName>ppt_y</p:attrName>
                                        </p:attrNameLst>
                                      </p:cBhvr>
                                      <p:tavLst>
                                        <p:tav tm="0">
                                          <p:val>
                                            <p:fltVal val="0.5"/>
                                          </p:val>
                                        </p:tav>
                                        <p:tav tm="100000">
                                          <p:val>
                                            <p:strVal val="#ppt_y"/>
                                          </p:val>
                                        </p:tav>
                                      </p:tavLst>
                                    </p:anim>
                                  </p:childTnLst>
                                </p:cTn>
                              </p:par>
                            </p:childTnLst>
                          </p:cTn>
                        </p:par>
                        <p:par>
                          <p:cTn id="40" fill="hold">
                            <p:stCondLst>
                              <p:cond delay="3000"/>
                            </p:stCondLst>
                            <p:childTnLst>
                              <p:par>
                                <p:cTn id="41" presetID="2" presetClass="entr" presetSubtype="2"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1+#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53" presetClass="entr" presetSubtype="528" fill="hold" nodeType="afterEffect">
                                  <p:stCondLst>
                                    <p:cond delay="0"/>
                                  </p:stCondLst>
                                  <p:childTnLst>
                                    <p:set>
                                      <p:cBhvr>
                                        <p:cTn id="47" dur="1" fill="hold">
                                          <p:stCondLst>
                                            <p:cond delay="0"/>
                                          </p:stCondLst>
                                        </p:cTn>
                                        <p:tgtEl>
                                          <p:spTgt spid="84"/>
                                        </p:tgtEl>
                                        <p:attrNameLst>
                                          <p:attrName>style.visibility</p:attrName>
                                        </p:attrNameLst>
                                      </p:cBhvr>
                                      <p:to>
                                        <p:strVal val="visible"/>
                                      </p:to>
                                    </p:set>
                                    <p:anim calcmode="lin" valueType="num">
                                      <p:cBhvr>
                                        <p:cTn id="48" dur="500" fill="hold"/>
                                        <p:tgtEl>
                                          <p:spTgt spid="84"/>
                                        </p:tgtEl>
                                        <p:attrNameLst>
                                          <p:attrName>ppt_w</p:attrName>
                                        </p:attrNameLst>
                                      </p:cBhvr>
                                      <p:tavLst>
                                        <p:tav tm="0">
                                          <p:val>
                                            <p:fltVal val="0"/>
                                          </p:val>
                                        </p:tav>
                                        <p:tav tm="100000">
                                          <p:val>
                                            <p:strVal val="#ppt_w"/>
                                          </p:val>
                                        </p:tav>
                                      </p:tavLst>
                                    </p:anim>
                                    <p:anim calcmode="lin" valueType="num">
                                      <p:cBhvr>
                                        <p:cTn id="49" dur="500" fill="hold"/>
                                        <p:tgtEl>
                                          <p:spTgt spid="84"/>
                                        </p:tgtEl>
                                        <p:attrNameLst>
                                          <p:attrName>ppt_h</p:attrName>
                                        </p:attrNameLst>
                                      </p:cBhvr>
                                      <p:tavLst>
                                        <p:tav tm="0">
                                          <p:val>
                                            <p:fltVal val="0"/>
                                          </p:val>
                                        </p:tav>
                                        <p:tav tm="100000">
                                          <p:val>
                                            <p:strVal val="#ppt_h"/>
                                          </p:val>
                                        </p:tav>
                                      </p:tavLst>
                                    </p:anim>
                                    <p:animEffect transition="in" filter="fade">
                                      <p:cBhvr>
                                        <p:cTn id="50" dur="500"/>
                                        <p:tgtEl>
                                          <p:spTgt spid="84"/>
                                        </p:tgtEl>
                                      </p:cBhvr>
                                    </p:animEffect>
                                    <p:anim calcmode="lin" valueType="num">
                                      <p:cBhvr>
                                        <p:cTn id="51" dur="500" fill="hold"/>
                                        <p:tgtEl>
                                          <p:spTgt spid="84"/>
                                        </p:tgtEl>
                                        <p:attrNameLst>
                                          <p:attrName>ppt_x</p:attrName>
                                        </p:attrNameLst>
                                      </p:cBhvr>
                                      <p:tavLst>
                                        <p:tav tm="0">
                                          <p:val>
                                            <p:fltVal val="0.5"/>
                                          </p:val>
                                        </p:tav>
                                        <p:tav tm="100000">
                                          <p:val>
                                            <p:strVal val="#ppt_x"/>
                                          </p:val>
                                        </p:tav>
                                      </p:tavLst>
                                    </p:anim>
                                    <p:anim calcmode="lin" valueType="num">
                                      <p:cBhvr>
                                        <p:cTn id="52" dur="500" fill="hold"/>
                                        <p:tgtEl>
                                          <p:spTgt spid="84"/>
                                        </p:tgtEl>
                                        <p:attrNameLst>
                                          <p:attrName>ppt_y</p:attrName>
                                        </p:attrNameLst>
                                      </p:cBhvr>
                                      <p:tavLst>
                                        <p:tav tm="0">
                                          <p:val>
                                            <p:fltVal val="0.5"/>
                                          </p:val>
                                        </p:tav>
                                        <p:tav tm="100000">
                                          <p:val>
                                            <p:strVal val="#ppt_y"/>
                                          </p:val>
                                        </p:tav>
                                      </p:tavLst>
                                    </p:anim>
                                  </p:childTnLst>
                                </p:cTn>
                              </p:par>
                            </p:childTnLst>
                          </p:cTn>
                        </p:par>
                        <p:par>
                          <p:cTn id="53" fill="hold">
                            <p:stCondLst>
                              <p:cond delay="4000"/>
                            </p:stCondLst>
                            <p:childTnLst>
                              <p:par>
                                <p:cTn id="54" presetID="2" presetClass="entr" presetSubtype="2" fill="hold" grpId="0" nodeType="after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par>
                          <p:cTn id="58" fill="hold">
                            <p:stCondLst>
                              <p:cond delay="4500"/>
                            </p:stCondLst>
                            <p:childTnLst>
                              <p:par>
                                <p:cTn id="59" presetID="53" presetClass="entr" presetSubtype="528" fill="hold" nodeType="after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p:cTn id="61" dur="500" fill="hold"/>
                                        <p:tgtEl>
                                          <p:spTgt spid="88"/>
                                        </p:tgtEl>
                                        <p:attrNameLst>
                                          <p:attrName>ppt_w</p:attrName>
                                        </p:attrNameLst>
                                      </p:cBhvr>
                                      <p:tavLst>
                                        <p:tav tm="0">
                                          <p:val>
                                            <p:fltVal val="0"/>
                                          </p:val>
                                        </p:tav>
                                        <p:tav tm="100000">
                                          <p:val>
                                            <p:strVal val="#ppt_w"/>
                                          </p:val>
                                        </p:tav>
                                      </p:tavLst>
                                    </p:anim>
                                    <p:anim calcmode="lin" valueType="num">
                                      <p:cBhvr>
                                        <p:cTn id="62" dur="500" fill="hold"/>
                                        <p:tgtEl>
                                          <p:spTgt spid="88"/>
                                        </p:tgtEl>
                                        <p:attrNameLst>
                                          <p:attrName>ppt_h</p:attrName>
                                        </p:attrNameLst>
                                      </p:cBhvr>
                                      <p:tavLst>
                                        <p:tav tm="0">
                                          <p:val>
                                            <p:fltVal val="0"/>
                                          </p:val>
                                        </p:tav>
                                        <p:tav tm="100000">
                                          <p:val>
                                            <p:strVal val="#ppt_h"/>
                                          </p:val>
                                        </p:tav>
                                      </p:tavLst>
                                    </p:anim>
                                    <p:animEffect transition="in" filter="fade">
                                      <p:cBhvr>
                                        <p:cTn id="63" dur="500"/>
                                        <p:tgtEl>
                                          <p:spTgt spid="88"/>
                                        </p:tgtEl>
                                      </p:cBhvr>
                                    </p:animEffect>
                                    <p:anim calcmode="lin" valueType="num">
                                      <p:cBhvr>
                                        <p:cTn id="64" dur="500" fill="hold"/>
                                        <p:tgtEl>
                                          <p:spTgt spid="88"/>
                                        </p:tgtEl>
                                        <p:attrNameLst>
                                          <p:attrName>ppt_x</p:attrName>
                                        </p:attrNameLst>
                                      </p:cBhvr>
                                      <p:tavLst>
                                        <p:tav tm="0">
                                          <p:val>
                                            <p:fltVal val="0.5"/>
                                          </p:val>
                                        </p:tav>
                                        <p:tav tm="100000">
                                          <p:val>
                                            <p:strVal val="#ppt_x"/>
                                          </p:val>
                                        </p:tav>
                                      </p:tavLst>
                                    </p:anim>
                                    <p:anim calcmode="lin" valueType="num">
                                      <p:cBhvr>
                                        <p:cTn id="65" dur="500" fill="hold"/>
                                        <p:tgtEl>
                                          <p:spTgt spid="88"/>
                                        </p:tgtEl>
                                        <p:attrNameLst>
                                          <p:attrName>ppt_y</p:attrName>
                                        </p:attrNameLst>
                                      </p:cBhvr>
                                      <p:tavLst>
                                        <p:tav tm="0">
                                          <p:val>
                                            <p:fltVal val="0.5"/>
                                          </p:val>
                                        </p:tav>
                                        <p:tav tm="100000">
                                          <p:val>
                                            <p:strVal val="#ppt_y"/>
                                          </p:val>
                                        </p:tav>
                                      </p:tavLst>
                                    </p:anim>
                                  </p:childTnLst>
                                </p:cTn>
                              </p:par>
                            </p:childTnLst>
                          </p:cTn>
                        </p:par>
                        <p:par>
                          <p:cTn id="66" fill="hold">
                            <p:stCondLst>
                              <p:cond delay="5000"/>
                            </p:stCondLst>
                            <p:childTnLst>
                              <p:par>
                                <p:cTn id="67" presetID="2" presetClass="entr" presetSubtype="2" fill="hold" grpId="0" nodeType="afterEffect">
                                  <p:stCondLst>
                                    <p:cond delay="0"/>
                                  </p:stCondLst>
                                  <p:childTnLst>
                                    <p:set>
                                      <p:cBhvr>
                                        <p:cTn id="68" dur="1" fill="hold">
                                          <p:stCondLst>
                                            <p:cond delay="0"/>
                                          </p:stCondLst>
                                        </p:cTn>
                                        <p:tgtEl>
                                          <p:spTgt spid="87"/>
                                        </p:tgtEl>
                                        <p:attrNameLst>
                                          <p:attrName>style.visibility</p:attrName>
                                        </p:attrNameLst>
                                      </p:cBhvr>
                                      <p:to>
                                        <p:strVal val="visible"/>
                                      </p:to>
                                    </p:set>
                                    <p:anim calcmode="lin" valueType="num">
                                      <p:cBhvr additive="base">
                                        <p:cTn id="69" dur="500" fill="hold"/>
                                        <p:tgtEl>
                                          <p:spTgt spid="87"/>
                                        </p:tgtEl>
                                        <p:attrNameLst>
                                          <p:attrName>ppt_x</p:attrName>
                                        </p:attrNameLst>
                                      </p:cBhvr>
                                      <p:tavLst>
                                        <p:tav tm="0">
                                          <p:val>
                                            <p:strVal val="1+#ppt_w/2"/>
                                          </p:val>
                                        </p:tav>
                                        <p:tav tm="100000">
                                          <p:val>
                                            <p:strVal val="#ppt_x"/>
                                          </p:val>
                                        </p:tav>
                                      </p:tavLst>
                                    </p:anim>
                                    <p:anim calcmode="lin" valueType="num">
                                      <p:cBhvr additive="base">
                                        <p:cTn id="70" dur="500" fill="hold"/>
                                        <p:tgtEl>
                                          <p:spTgt spid="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p:bldP spid="3" grpId="0"/>
      <p:bldP spid="79" grpId="0" animBg="1"/>
      <p:bldP spid="83" grpId="0" animBg="1"/>
      <p:bldP spid="87"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26212" y="1075901"/>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smtClean="0">
                <a:solidFill>
                  <a:srgbClr val="1B4367"/>
                </a:solidFill>
                <a:cs typeface="+mn-ea"/>
                <a:sym typeface="+mn-lt"/>
              </a:rPr>
              <a:t>刘棪工作成果</a:t>
            </a:r>
            <a:endParaRPr lang="zh-CN" altLang="en-US" sz="3400" b="1" dirty="0">
              <a:solidFill>
                <a:srgbClr val="1B4367"/>
              </a:solidFill>
              <a:cs typeface="+mn-ea"/>
              <a:sym typeface="+mn-lt"/>
            </a:endParaRPr>
          </a:p>
        </p:txBody>
      </p:sp>
      <p:sp>
        <p:nvSpPr>
          <p:cNvPr id="105" name="文本框 11"/>
          <p:cNvSpPr txBox="1"/>
          <p:nvPr/>
        </p:nvSpPr>
        <p:spPr>
          <a:xfrm>
            <a:off x="3713476" y="1851335"/>
            <a:ext cx="1732894" cy="577530"/>
          </a:xfrm>
          <a:prstGeom prst="rect">
            <a:avLst/>
          </a:prstGeom>
          <a:noFill/>
        </p:spPr>
        <p:txBody>
          <a:bodyPr wrap="square" lIns="68580" tIns="34290" rIns="68580" bIns="34290" rtlCol="0">
            <a:spAutoFit/>
          </a:bodyPr>
          <a:lstStyle/>
          <a:p>
            <a:pPr algn="ctr">
              <a:lnSpc>
                <a:spcPts val="3000"/>
              </a:lnSpc>
            </a:pPr>
            <a:r>
              <a:rPr lang="en-US" altLang="zh-CN" sz="7200" dirty="0" smtClean="0">
                <a:solidFill>
                  <a:schemeClr val="bg1"/>
                </a:solidFill>
                <a:cs typeface="+mn-ea"/>
                <a:sym typeface="+mn-lt"/>
              </a:rPr>
              <a:t>2</a:t>
            </a: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链路感知</a:t>
            </a:r>
          </a:p>
        </p:txBody>
      </p:sp>
      <p:sp>
        <p:nvSpPr>
          <p:cNvPr id="33" name="TextBox 1210">
            <a:extLst>
              <a:ext uri="{FF2B5EF4-FFF2-40B4-BE49-F238E27FC236}">
                <a16:creationId xmlns="" xmlns:a16="http://schemas.microsoft.com/office/drawing/2014/main" id="{A1A0D2A2-3A90-4455-9EED-7459F6CE4B73}"/>
              </a:ext>
            </a:extLst>
          </p:cNvPr>
          <p:cNvSpPr/>
          <p:nvPr/>
        </p:nvSpPr>
        <p:spPr>
          <a:xfrm>
            <a:off x="733149" y="852901"/>
            <a:ext cx="2214184" cy="346249"/>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ctr"/>
            <a:r>
              <a:rPr lang="zh-CN" altLang="en-US" sz="1800" b="1" dirty="0">
                <a:solidFill>
                  <a:srgbClr val="1B4367"/>
                </a:solidFill>
                <a:cs typeface="+mn-ea"/>
                <a:sym typeface="+mn-lt"/>
              </a:rPr>
              <a:t>链路信息结构</a:t>
            </a:r>
          </a:p>
        </p:txBody>
      </p:sp>
      <p:graphicFrame>
        <p:nvGraphicFramePr>
          <p:cNvPr id="2" name="表格 1">
            <a:extLst>
              <a:ext uri="{FF2B5EF4-FFF2-40B4-BE49-F238E27FC236}">
                <a16:creationId xmlns="" xmlns:a16="http://schemas.microsoft.com/office/drawing/2014/main" id="{F84FB3F4-B2C0-4EA6-92F4-7A65F7CBB8AA}"/>
              </a:ext>
            </a:extLst>
          </p:cNvPr>
          <p:cNvGraphicFramePr>
            <a:graphicFrameLocks noGrp="1"/>
          </p:cNvGraphicFramePr>
          <p:nvPr>
            <p:extLst>
              <p:ext uri="{D42A27DB-BD31-4B8C-83A1-F6EECF244321}">
                <p14:modId xmlns:p14="http://schemas.microsoft.com/office/powerpoint/2010/main" val="318259388"/>
              </p:ext>
            </p:extLst>
          </p:nvPr>
        </p:nvGraphicFramePr>
        <p:xfrm>
          <a:off x="1014606" y="1358751"/>
          <a:ext cx="7672194" cy="370840"/>
        </p:xfrm>
        <a:graphic>
          <a:graphicData uri="http://schemas.openxmlformats.org/drawingml/2006/table">
            <a:tbl>
              <a:tblPr firstRow="1" bandRow="1">
                <a:tableStyleId>{5940675A-B579-460E-94D1-54222C63F5DA}</a:tableStyleId>
              </a:tblPr>
              <a:tblGrid>
                <a:gridCol w="1744438">
                  <a:extLst>
                    <a:ext uri="{9D8B030D-6E8A-4147-A177-3AD203B41FA5}">
                      <a16:colId xmlns="" xmlns:a16="http://schemas.microsoft.com/office/drawing/2014/main" val="757826635"/>
                    </a:ext>
                  </a:extLst>
                </a:gridCol>
                <a:gridCol w="2118106">
                  <a:extLst>
                    <a:ext uri="{9D8B030D-6E8A-4147-A177-3AD203B41FA5}">
                      <a16:colId xmlns="" xmlns:a16="http://schemas.microsoft.com/office/drawing/2014/main" val="757585691"/>
                    </a:ext>
                  </a:extLst>
                </a:gridCol>
                <a:gridCol w="1235562">
                  <a:extLst>
                    <a:ext uri="{9D8B030D-6E8A-4147-A177-3AD203B41FA5}">
                      <a16:colId xmlns="" xmlns:a16="http://schemas.microsoft.com/office/drawing/2014/main" val="3809686974"/>
                    </a:ext>
                  </a:extLst>
                </a:gridCol>
                <a:gridCol w="1367945">
                  <a:extLst>
                    <a:ext uri="{9D8B030D-6E8A-4147-A177-3AD203B41FA5}">
                      <a16:colId xmlns="" xmlns:a16="http://schemas.microsoft.com/office/drawing/2014/main" val="616568869"/>
                    </a:ext>
                  </a:extLst>
                </a:gridCol>
                <a:gridCol w="1206143">
                  <a:extLst>
                    <a:ext uri="{9D8B030D-6E8A-4147-A177-3AD203B41FA5}">
                      <a16:colId xmlns="" xmlns:a16="http://schemas.microsoft.com/office/drawing/2014/main" val="2530454428"/>
                    </a:ext>
                  </a:extLst>
                </a:gridCol>
              </a:tblGrid>
              <a:tr h="370840">
                <a:tc>
                  <a:txBody>
                    <a:bodyPr/>
                    <a:lstStyle/>
                    <a:p>
                      <a:r>
                        <a:rPr lang="en-US" altLang="zh-CN" dirty="0" err="1"/>
                        <a:t>L_local_iface_addr</a:t>
                      </a:r>
                      <a:endParaRPr lang="zh-CN" altLang="en-US" dirty="0"/>
                    </a:p>
                  </a:txBody>
                  <a:tcPr/>
                </a:tc>
                <a:tc>
                  <a:txBody>
                    <a:bodyPr/>
                    <a:lstStyle/>
                    <a:p>
                      <a:r>
                        <a:rPr lang="en-US" altLang="zh-CN" dirty="0" err="1"/>
                        <a:t>L_neighbor_iface_addr</a:t>
                      </a:r>
                      <a:endParaRPr lang="zh-CN" altLang="en-US" dirty="0"/>
                    </a:p>
                  </a:txBody>
                  <a:tcPr/>
                </a:tc>
                <a:tc>
                  <a:txBody>
                    <a:bodyPr/>
                    <a:lstStyle/>
                    <a:p>
                      <a:r>
                        <a:rPr lang="en-US" altLang="zh-CN" dirty="0" err="1"/>
                        <a:t>L_SYM_time</a:t>
                      </a:r>
                      <a:endParaRPr lang="zh-CN" altLang="en-US" dirty="0"/>
                    </a:p>
                  </a:txBody>
                  <a:tcPr/>
                </a:tc>
                <a:tc>
                  <a:txBody>
                    <a:bodyPr/>
                    <a:lstStyle/>
                    <a:p>
                      <a:r>
                        <a:rPr lang="en-US" altLang="zh-CN" dirty="0" err="1"/>
                        <a:t>L_ASYM_time</a:t>
                      </a:r>
                      <a:endParaRPr lang="zh-CN" altLang="en-US" dirty="0"/>
                    </a:p>
                  </a:txBody>
                  <a:tcPr/>
                </a:tc>
                <a:tc>
                  <a:txBody>
                    <a:bodyPr/>
                    <a:lstStyle/>
                    <a:p>
                      <a:r>
                        <a:rPr lang="en-US" altLang="zh-CN" dirty="0" err="1"/>
                        <a:t>L_time</a:t>
                      </a:r>
                      <a:endParaRPr lang="zh-CN" altLang="en-US" dirty="0"/>
                    </a:p>
                  </a:txBody>
                  <a:tcPr/>
                </a:tc>
                <a:extLst>
                  <a:ext uri="{0D108BD9-81ED-4DB2-BD59-A6C34878D82A}">
                    <a16:rowId xmlns="" xmlns:a16="http://schemas.microsoft.com/office/drawing/2014/main" val="1742215187"/>
                  </a:ext>
                </a:extLst>
              </a:tr>
            </a:tbl>
          </a:graphicData>
        </a:graphic>
      </p:graphicFrame>
      <p:sp>
        <p:nvSpPr>
          <p:cNvPr id="11" name="TextBox 1210">
            <a:extLst>
              <a:ext uri="{FF2B5EF4-FFF2-40B4-BE49-F238E27FC236}">
                <a16:creationId xmlns="" xmlns:a16="http://schemas.microsoft.com/office/drawing/2014/main" id="{5FC21B3B-92E9-4E0F-8843-F83758315919}"/>
              </a:ext>
            </a:extLst>
          </p:cNvPr>
          <p:cNvSpPr/>
          <p:nvPr/>
        </p:nvSpPr>
        <p:spPr>
          <a:xfrm>
            <a:off x="709386" y="1917256"/>
            <a:ext cx="2214184" cy="346249"/>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ctr"/>
            <a:r>
              <a:rPr lang="en-US" altLang="zh-CN" sz="1800" b="1" dirty="0">
                <a:solidFill>
                  <a:srgbClr val="1B4367"/>
                </a:solidFill>
                <a:cs typeface="+mn-ea"/>
                <a:sym typeface="+mn-lt"/>
              </a:rPr>
              <a:t>Hello</a:t>
            </a:r>
            <a:r>
              <a:rPr lang="zh-CN" altLang="en-US" sz="1800" b="1" dirty="0">
                <a:solidFill>
                  <a:srgbClr val="1B4367"/>
                </a:solidFill>
                <a:cs typeface="+mn-ea"/>
                <a:sym typeface="+mn-lt"/>
              </a:rPr>
              <a:t>消息处理</a:t>
            </a:r>
          </a:p>
        </p:txBody>
      </p:sp>
      <p:grpSp>
        <p:nvGrpSpPr>
          <p:cNvPr id="3" name="组合 12">
            <a:extLst>
              <a:ext uri="{FF2B5EF4-FFF2-40B4-BE49-F238E27FC236}">
                <a16:creationId xmlns="" xmlns:a16="http://schemas.microsoft.com/office/drawing/2014/main" id="{A99BD3C1-11B2-4BB1-858D-B9AE6FBB124A}"/>
              </a:ext>
            </a:extLst>
          </p:cNvPr>
          <p:cNvGrpSpPr/>
          <p:nvPr/>
        </p:nvGrpSpPr>
        <p:grpSpPr>
          <a:xfrm>
            <a:off x="1520543" y="2412580"/>
            <a:ext cx="5641257" cy="2636918"/>
            <a:chOff x="1862423" y="1220159"/>
            <a:chExt cx="5641257" cy="2636918"/>
          </a:xfrm>
        </p:grpSpPr>
        <p:grpSp>
          <p:nvGrpSpPr>
            <p:cNvPr id="4" name="组合 13">
              <a:extLst>
                <a:ext uri="{FF2B5EF4-FFF2-40B4-BE49-F238E27FC236}">
                  <a16:creationId xmlns="" xmlns:a16="http://schemas.microsoft.com/office/drawing/2014/main" id="{63573C86-E194-429B-9E10-86FFFC54CD0E}"/>
                </a:ext>
              </a:extLst>
            </p:cNvPr>
            <p:cNvGrpSpPr/>
            <p:nvPr/>
          </p:nvGrpSpPr>
          <p:grpSpPr>
            <a:xfrm rot="10800000">
              <a:off x="4137424" y="1220159"/>
              <a:ext cx="3366256" cy="2636918"/>
              <a:chOff x="1598921" y="1319013"/>
              <a:chExt cx="3366256" cy="2636918"/>
            </a:xfrm>
          </p:grpSpPr>
          <p:cxnSp>
            <p:nvCxnSpPr>
              <p:cNvPr id="19" name="直接连接符 18">
                <a:extLst>
                  <a:ext uri="{FF2B5EF4-FFF2-40B4-BE49-F238E27FC236}">
                    <a16:creationId xmlns="" xmlns:a16="http://schemas.microsoft.com/office/drawing/2014/main" id="{94A85C00-5404-4178-9205-8ACD678B84E3}"/>
                  </a:ext>
                </a:extLst>
              </p:cNvPr>
              <p:cNvCxnSpPr/>
              <p:nvPr/>
            </p:nvCxnSpPr>
            <p:spPr>
              <a:xfrm flipV="1">
                <a:off x="2422182" y="1526763"/>
                <a:ext cx="2254385" cy="939044"/>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 xmlns:a16="http://schemas.microsoft.com/office/drawing/2014/main" id="{F3ECC5B3-F78B-4BB8-900D-7D796D9B1965}"/>
                  </a:ext>
                </a:extLst>
              </p:cNvPr>
              <p:cNvCxnSpPr/>
              <p:nvPr/>
            </p:nvCxnSpPr>
            <p:spPr>
              <a:xfrm flipV="1">
                <a:off x="2412492" y="2256976"/>
                <a:ext cx="2264075" cy="20775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 xmlns:a16="http://schemas.microsoft.com/office/drawing/2014/main" id="{9FE91691-FD7D-4063-9A16-1355D3D99C15}"/>
                  </a:ext>
                </a:extLst>
              </p:cNvPr>
              <p:cNvCxnSpPr/>
              <p:nvPr/>
            </p:nvCxnSpPr>
            <p:spPr>
              <a:xfrm>
                <a:off x="2480547" y="2554409"/>
                <a:ext cx="2270601" cy="432782"/>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 xmlns:a16="http://schemas.microsoft.com/office/drawing/2014/main" id="{B48C2B06-D65D-4B73-8E66-5B6F16375B50}"/>
                  </a:ext>
                </a:extLst>
              </p:cNvPr>
              <p:cNvCxnSpPr/>
              <p:nvPr/>
            </p:nvCxnSpPr>
            <p:spPr>
              <a:xfrm>
                <a:off x="2480547" y="2554409"/>
                <a:ext cx="2196020" cy="1162996"/>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nvGrpSpPr>
              <p:cNvPr id="5" name="组合 22">
                <a:extLst>
                  <a:ext uri="{FF2B5EF4-FFF2-40B4-BE49-F238E27FC236}">
                    <a16:creationId xmlns="" xmlns:a16="http://schemas.microsoft.com/office/drawing/2014/main" id="{38D0FD18-3A3C-4AB8-92AA-56728400E6B0}"/>
                  </a:ext>
                </a:extLst>
              </p:cNvPr>
              <p:cNvGrpSpPr/>
              <p:nvPr/>
            </p:nvGrpSpPr>
            <p:grpSpPr>
              <a:xfrm>
                <a:off x="4542858" y="1319013"/>
                <a:ext cx="422319" cy="446276"/>
                <a:chOff x="6368440" y="1774897"/>
                <a:chExt cx="563092" cy="595035"/>
              </a:xfrm>
              <a:solidFill>
                <a:srgbClr val="1B4367"/>
              </a:solidFill>
            </p:grpSpPr>
            <p:sp>
              <p:nvSpPr>
                <p:cNvPr id="41" name="椭圆 40">
                  <a:extLst>
                    <a:ext uri="{FF2B5EF4-FFF2-40B4-BE49-F238E27FC236}">
                      <a16:creationId xmlns="" xmlns:a16="http://schemas.microsoft.com/office/drawing/2014/main" id="{2E1BBE54-2813-4B50-AA55-C20C3F43631F}"/>
                    </a:ext>
                  </a:extLst>
                </p:cNvPr>
                <p:cNvSpPr/>
                <p:nvPr/>
              </p:nvSpPr>
              <p:spPr>
                <a:xfrm>
                  <a:off x="6368440" y="1774898"/>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2" name="文本框 41">
                  <a:extLst>
                    <a:ext uri="{FF2B5EF4-FFF2-40B4-BE49-F238E27FC236}">
                      <a16:creationId xmlns="" xmlns:a16="http://schemas.microsoft.com/office/drawing/2014/main" id="{875AADA8-C633-4D2E-A23D-775FD3A15303}"/>
                    </a:ext>
                  </a:extLst>
                </p:cNvPr>
                <p:cNvSpPr txBox="1"/>
                <p:nvPr/>
              </p:nvSpPr>
              <p:spPr>
                <a:xfrm>
                  <a:off x="6378447" y="1774897"/>
                  <a:ext cx="553085" cy="595035"/>
                </a:xfrm>
                <a:prstGeom prst="rect">
                  <a:avLst/>
                </a:prstGeom>
                <a:noFill/>
                <a:ln>
                  <a:noFill/>
                </a:ln>
              </p:spPr>
              <p:txBody>
                <a:bodyPr wrap="square" rtlCol="0">
                  <a:spAutoFit/>
                </a:bodyPr>
                <a:lstStyle/>
                <a:p>
                  <a:pPr algn="ctr">
                    <a:defRPr/>
                  </a:pPr>
                  <a:endParaRPr lang="en-US" altLang="zh-CN" sz="2300" b="1" dirty="0">
                    <a:solidFill>
                      <a:schemeClr val="bg1"/>
                    </a:solidFill>
                    <a:cs typeface="+mn-ea"/>
                    <a:sym typeface="+mn-lt"/>
                  </a:endParaRPr>
                </a:p>
              </p:txBody>
            </p:sp>
          </p:grpSp>
          <p:grpSp>
            <p:nvGrpSpPr>
              <p:cNvPr id="6" name="组合 23">
                <a:extLst>
                  <a:ext uri="{FF2B5EF4-FFF2-40B4-BE49-F238E27FC236}">
                    <a16:creationId xmlns="" xmlns:a16="http://schemas.microsoft.com/office/drawing/2014/main" id="{7622F909-4D4A-4DB1-A05C-7C010CA1C89B}"/>
                  </a:ext>
                </a:extLst>
              </p:cNvPr>
              <p:cNvGrpSpPr/>
              <p:nvPr/>
            </p:nvGrpSpPr>
            <p:grpSpPr>
              <a:xfrm>
                <a:off x="4542858" y="2049228"/>
                <a:ext cx="422319" cy="446276"/>
                <a:chOff x="6368440" y="2745273"/>
                <a:chExt cx="563092" cy="595035"/>
              </a:xfrm>
              <a:solidFill>
                <a:srgbClr val="1B4367"/>
              </a:solidFill>
            </p:grpSpPr>
            <p:sp>
              <p:nvSpPr>
                <p:cNvPr id="39" name="椭圆 38">
                  <a:extLst>
                    <a:ext uri="{FF2B5EF4-FFF2-40B4-BE49-F238E27FC236}">
                      <a16:creationId xmlns="" xmlns:a16="http://schemas.microsoft.com/office/drawing/2014/main" id="{3C0157EA-99E8-4521-87AE-A3C5DDB2A537}"/>
                    </a:ext>
                  </a:extLst>
                </p:cNvPr>
                <p:cNvSpPr/>
                <p:nvPr/>
              </p:nvSpPr>
              <p:spPr>
                <a:xfrm>
                  <a:off x="6368440" y="2745274"/>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0" name="文本框 34">
                  <a:extLst>
                    <a:ext uri="{FF2B5EF4-FFF2-40B4-BE49-F238E27FC236}">
                      <a16:creationId xmlns="" xmlns:a16="http://schemas.microsoft.com/office/drawing/2014/main" id="{75153C8C-29F9-4646-8685-F223BFD196F6}"/>
                    </a:ext>
                  </a:extLst>
                </p:cNvPr>
                <p:cNvSpPr txBox="1"/>
                <p:nvPr/>
              </p:nvSpPr>
              <p:spPr>
                <a:xfrm>
                  <a:off x="6378447" y="2745273"/>
                  <a:ext cx="553085" cy="595035"/>
                </a:xfrm>
                <a:prstGeom prst="rect">
                  <a:avLst/>
                </a:prstGeom>
                <a:noFill/>
                <a:ln>
                  <a:noFill/>
                </a:ln>
              </p:spPr>
              <p:txBody>
                <a:bodyPr wrap="square" rtlCol="0">
                  <a:spAutoFit/>
                </a:bodyPr>
                <a:lstStyle/>
                <a:p>
                  <a:pPr algn="ctr">
                    <a:defRPr/>
                  </a:pPr>
                  <a:endParaRPr lang="en-US" altLang="zh-CN" sz="2300" b="1" dirty="0">
                    <a:solidFill>
                      <a:schemeClr val="bg1"/>
                    </a:solidFill>
                    <a:cs typeface="+mn-ea"/>
                    <a:sym typeface="+mn-lt"/>
                  </a:endParaRPr>
                </a:p>
              </p:txBody>
            </p:sp>
          </p:grpSp>
          <p:grpSp>
            <p:nvGrpSpPr>
              <p:cNvPr id="7" name="组合 24">
                <a:extLst>
                  <a:ext uri="{FF2B5EF4-FFF2-40B4-BE49-F238E27FC236}">
                    <a16:creationId xmlns="" xmlns:a16="http://schemas.microsoft.com/office/drawing/2014/main" id="{CF86AEED-0D2B-4F82-8242-F9AECA1752CA}"/>
                  </a:ext>
                </a:extLst>
              </p:cNvPr>
              <p:cNvGrpSpPr/>
              <p:nvPr/>
            </p:nvGrpSpPr>
            <p:grpSpPr>
              <a:xfrm>
                <a:off x="4542858" y="2779442"/>
                <a:ext cx="422319" cy="446276"/>
                <a:chOff x="6280888" y="3790231"/>
                <a:chExt cx="563092" cy="595035"/>
              </a:xfrm>
              <a:solidFill>
                <a:srgbClr val="1B4367"/>
              </a:solidFill>
            </p:grpSpPr>
            <p:sp>
              <p:nvSpPr>
                <p:cNvPr id="30" name="椭圆 29">
                  <a:extLst>
                    <a:ext uri="{FF2B5EF4-FFF2-40B4-BE49-F238E27FC236}">
                      <a16:creationId xmlns="" xmlns:a16="http://schemas.microsoft.com/office/drawing/2014/main" id="{A0CA86E4-BFAF-4472-BE3A-EE2A4E2F6E1B}"/>
                    </a:ext>
                  </a:extLst>
                </p:cNvPr>
                <p:cNvSpPr/>
                <p:nvPr/>
              </p:nvSpPr>
              <p:spPr>
                <a:xfrm>
                  <a:off x="6280888" y="3790232"/>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6" name="文本框 34">
                  <a:extLst>
                    <a:ext uri="{FF2B5EF4-FFF2-40B4-BE49-F238E27FC236}">
                      <a16:creationId xmlns="" xmlns:a16="http://schemas.microsoft.com/office/drawing/2014/main" id="{905A9A18-9437-44CE-B6BF-6BFE44F226E0}"/>
                    </a:ext>
                  </a:extLst>
                </p:cNvPr>
                <p:cNvSpPr txBox="1"/>
                <p:nvPr/>
              </p:nvSpPr>
              <p:spPr>
                <a:xfrm>
                  <a:off x="6290895" y="3790231"/>
                  <a:ext cx="553085" cy="595035"/>
                </a:xfrm>
                <a:prstGeom prst="rect">
                  <a:avLst/>
                </a:prstGeom>
                <a:noFill/>
                <a:ln>
                  <a:noFill/>
                </a:ln>
              </p:spPr>
              <p:txBody>
                <a:bodyPr wrap="square" rtlCol="0">
                  <a:spAutoFit/>
                </a:bodyPr>
                <a:lstStyle/>
                <a:p>
                  <a:pPr algn="ctr">
                    <a:defRPr/>
                  </a:pPr>
                  <a:endParaRPr lang="en-US" altLang="zh-CN" sz="2300" b="1" dirty="0">
                    <a:solidFill>
                      <a:schemeClr val="bg1"/>
                    </a:solidFill>
                    <a:cs typeface="+mn-ea"/>
                    <a:sym typeface="+mn-lt"/>
                  </a:endParaRPr>
                </a:p>
              </p:txBody>
            </p:sp>
          </p:grpSp>
          <p:grpSp>
            <p:nvGrpSpPr>
              <p:cNvPr id="8" name="组合 25">
                <a:extLst>
                  <a:ext uri="{FF2B5EF4-FFF2-40B4-BE49-F238E27FC236}">
                    <a16:creationId xmlns="" xmlns:a16="http://schemas.microsoft.com/office/drawing/2014/main" id="{62D56BEE-1F33-40D4-806B-58D9FD947A02}"/>
                  </a:ext>
                </a:extLst>
              </p:cNvPr>
              <p:cNvGrpSpPr/>
              <p:nvPr/>
            </p:nvGrpSpPr>
            <p:grpSpPr>
              <a:xfrm>
                <a:off x="4542858" y="3509655"/>
                <a:ext cx="422319" cy="446276"/>
                <a:chOff x="6280888" y="4763849"/>
                <a:chExt cx="563092" cy="595035"/>
              </a:xfrm>
              <a:solidFill>
                <a:srgbClr val="1B4367"/>
              </a:solidFill>
            </p:grpSpPr>
            <p:sp>
              <p:nvSpPr>
                <p:cNvPr id="28" name="椭圆 27">
                  <a:extLst>
                    <a:ext uri="{FF2B5EF4-FFF2-40B4-BE49-F238E27FC236}">
                      <a16:creationId xmlns="" xmlns:a16="http://schemas.microsoft.com/office/drawing/2014/main" id="{093063A7-067C-4AD5-BAB0-0FDE49A9A3AF}"/>
                    </a:ext>
                  </a:extLst>
                </p:cNvPr>
                <p:cNvSpPr/>
                <p:nvPr/>
              </p:nvSpPr>
              <p:spPr>
                <a:xfrm>
                  <a:off x="6280888" y="4763850"/>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9" name="文本框 34">
                  <a:extLst>
                    <a:ext uri="{FF2B5EF4-FFF2-40B4-BE49-F238E27FC236}">
                      <a16:creationId xmlns="" xmlns:a16="http://schemas.microsoft.com/office/drawing/2014/main" id="{26C52A2B-C7F8-424C-BF99-BEDA452CA8AD}"/>
                    </a:ext>
                  </a:extLst>
                </p:cNvPr>
                <p:cNvSpPr txBox="1"/>
                <p:nvPr/>
              </p:nvSpPr>
              <p:spPr>
                <a:xfrm>
                  <a:off x="6290895" y="4763849"/>
                  <a:ext cx="553085" cy="595035"/>
                </a:xfrm>
                <a:prstGeom prst="rect">
                  <a:avLst/>
                </a:prstGeom>
                <a:noFill/>
                <a:ln>
                  <a:noFill/>
                </a:ln>
              </p:spPr>
              <p:txBody>
                <a:bodyPr wrap="square" rtlCol="0">
                  <a:spAutoFit/>
                </a:bodyPr>
                <a:lstStyle/>
                <a:p>
                  <a:pPr algn="ctr">
                    <a:defRPr/>
                  </a:pPr>
                  <a:endParaRPr lang="en-US" altLang="zh-CN" sz="2300" b="1" dirty="0">
                    <a:solidFill>
                      <a:schemeClr val="bg1"/>
                    </a:solidFill>
                    <a:cs typeface="+mn-ea"/>
                    <a:sym typeface="+mn-lt"/>
                  </a:endParaRPr>
                </a:p>
              </p:txBody>
            </p:sp>
          </p:grpSp>
          <p:sp>
            <p:nvSpPr>
              <p:cNvPr id="27" name="椭圆 26">
                <a:extLst>
                  <a:ext uri="{FF2B5EF4-FFF2-40B4-BE49-F238E27FC236}">
                    <a16:creationId xmlns="" xmlns:a16="http://schemas.microsoft.com/office/drawing/2014/main" id="{615BFF11-3DE9-4740-9677-960CA3EFE817}"/>
                  </a:ext>
                </a:extLst>
              </p:cNvPr>
              <p:cNvSpPr/>
              <p:nvPr/>
            </p:nvSpPr>
            <p:spPr>
              <a:xfrm rot="10800000">
                <a:off x="1598921" y="1815421"/>
                <a:ext cx="1477981" cy="1477975"/>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bg1"/>
                    </a:solidFill>
                    <a:cs typeface="+mn-ea"/>
                    <a:sym typeface="+mn-lt"/>
                  </a:rPr>
                  <a:t>Link_Set</a:t>
                </a:r>
                <a:endParaRPr lang="zh-CN" altLang="en-US" dirty="0">
                  <a:solidFill>
                    <a:schemeClr val="bg1"/>
                  </a:solidFill>
                  <a:cs typeface="+mn-ea"/>
                  <a:sym typeface="+mn-lt"/>
                </a:endParaRPr>
              </a:p>
            </p:txBody>
          </p:sp>
        </p:grpSp>
        <p:sp>
          <p:nvSpPr>
            <p:cNvPr id="15" name="文本框 14">
              <a:extLst>
                <a:ext uri="{FF2B5EF4-FFF2-40B4-BE49-F238E27FC236}">
                  <a16:creationId xmlns="" xmlns:a16="http://schemas.microsoft.com/office/drawing/2014/main" id="{CEC950FF-1D56-4548-A4AA-86A621AF8FD5}"/>
                </a:ext>
              </a:extLst>
            </p:cNvPr>
            <p:cNvSpPr txBox="1"/>
            <p:nvPr/>
          </p:nvSpPr>
          <p:spPr>
            <a:xfrm>
              <a:off x="1862423" y="1391464"/>
              <a:ext cx="1770036" cy="307777"/>
            </a:xfrm>
            <a:prstGeom prst="rect">
              <a:avLst/>
            </a:prstGeom>
            <a:noFill/>
          </p:spPr>
          <p:txBody>
            <a:bodyPr wrap="none" rtlCol="0">
              <a:spAutoFit/>
            </a:bodyPr>
            <a:lstStyle/>
            <a:p>
              <a:r>
                <a:rPr kumimoji="1" lang="en-US" altLang="zh-CN" dirty="0" err="1"/>
                <a:t>check_link_status</a:t>
              </a:r>
              <a:r>
                <a:rPr kumimoji="1" lang="en-US" altLang="zh-CN" dirty="0"/>
                <a:t>()</a:t>
              </a:r>
              <a:endParaRPr kumimoji="1" lang="zh-CN" altLang="en-US" dirty="0"/>
            </a:p>
          </p:txBody>
        </p:sp>
        <p:sp>
          <p:nvSpPr>
            <p:cNvPr id="16" name="文本框 15">
              <a:extLst>
                <a:ext uri="{FF2B5EF4-FFF2-40B4-BE49-F238E27FC236}">
                  <a16:creationId xmlns="" xmlns:a16="http://schemas.microsoft.com/office/drawing/2014/main" id="{ACDD890D-6C3A-4669-94B1-8CAC0A7C02C4}"/>
                </a:ext>
              </a:extLst>
            </p:cNvPr>
            <p:cNvSpPr txBox="1"/>
            <p:nvPr/>
          </p:nvSpPr>
          <p:spPr>
            <a:xfrm>
              <a:off x="2001386" y="2019621"/>
              <a:ext cx="1550233" cy="307777"/>
            </a:xfrm>
            <a:prstGeom prst="rect">
              <a:avLst/>
            </a:prstGeom>
            <a:noFill/>
          </p:spPr>
          <p:txBody>
            <a:bodyPr wrap="none" rtlCol="0">
              <a:spAutoFit/>
            </a:bodyPr>
            <a:lstStyle/>
            <a:p>
              <a:r>
                <a:rPr kumimoji="1" lang="en-US" altLang="zh-CN" dirty="0" err="1"/>
                <a:t>add_link_entry</a:t>
              </a:r>
              <a:r>
                <a:rPr kumimoji="1" lang="en-US" altLang="zh-CN" dirty="0"/>
                <a:t>()</a:t>
              </a:r>
              <a:endParaRPr kumimoji="1" lang="zh-CN" altLang="en-US" dirty="0"/>
            </a:p>
          </p:txBody>
        </p:sp>
        <p:sp>
          <p:nvSpPr>
            <p:cNvPr id="17" name="文本框 16">
              <a:extLst>
                <a:ext uri="{FF2B5EF4-FFF2-40B4-BE49-F238E27FC236}">
                  <a16:creationId xmlns="" xmlns:a16="http://schemas.microsoft.com/office/drawing/2014/main" id="{CA6077D4-8EE1-4BB2-B72D-AC928F9FB911}"/>
                </a:ext>
              </a:extLst>
            </p:cNvPr>
            <p:cNvSpPr txBox="1"/>
            <p:nvPr/>
          </p:nvSpPr>
          <p:spPr>
            <a:xfrm>
              <a:off x="1901857" y="2745660"/>
              <a:ext cx="1700915" cy="307777"/>
            </a:xfrm>
            <a:prstGeom prst="rect">
              <a:avLst/>
            </a:prstGeom>
            <a:noFill/>
          </p:spPr>
          <p:txBody>
            <a:bodyPr wrap="none" rtlCol="0">
              <a:spAutoFit/>
            </a:bodyPr>
            <a:lstStyle/>
            <a:p>
              <a:r>
                <a:rPr kumimoji="1" lang="en-US" altLang="zh-CN" dirty="0" err="1"/>
                <a:t>lookup_link_entry</a:t>
              </a:r>
              <a:endParaRPr kumimoji="1" lang="zh-CN" altLang="en-US" dirty="0"/>
            </a:p>
          </p:txBody>
        </p:sp>
        <p:sp>
          <p:nvSpPr>
            <p:cNvPr id="18" name="文本框 17">
              <a:extLst>
                <a:ext uri="{FF2B5EF4-FFF2-40B4-BE49-F238E27FC236}">
                  <a16:creationId xmlns="" xmlns:a16="http://schemas.microsoft.com/office/drawing/2014/main" id="{AD4B59CE-01F9-4913-9F77-1966FD271ACC}"/>
                </a:ext>
              </a:extLst>
            </p:cNvPr>
            <p:cNvSpPr txBox="1"/>
            <p:nvPr/>
          </p:nvSpPr>
          <p:spPr>
            <a:xfrm>
              <a:off x="1892111" y="3440498"/>
              <a:ext cx="1710661" cy="307777"/>
            </a:xfrm>
            <a:prstGeom prst="rect">
              <a:avLst/>
            </a:prstGeom>
            <a:noFill/>
          </p:spPr>
          <p:txBody>
            <a:bodyPr wrap="none" rtlCol="0">
              <a:spAutoFit/>
            </a:bodyPr>
            <a:lstStyle/>
            <a:p>
              <a:r>
                <a:rPr kumimoji="1" lang="en-US" altLang="zh-CN" dirty="0" err="1"/>
                <a:t>update_link_entry</a:t>
              </a:r>
              <a:endParaRPr kumimoji="1" lang="zh-CN" altLang="en-US" dirty="0"/>
            </a:p>
          </p:txBody>
        </p:sp>
      </p:grpSp>
    </p:spTree>
    <p:extLst>
      <p:ext uri="{BB962C8B-B14F-4D97-AF65-F5344CB8AC3E}">
        <p14:creationId xmlns:p14="http://schemas.microsoft.com/office/powerpoint/2010/main" val="20688641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650"/>
                            </p:stCondLst>
                            <p:childTnLst>
                              <p:par>
                                <p:cTn id="13" presetID="2" presetClass="entr" presetSubtype="4"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childTnLst>
                          </p:cTn>
                        </p:par>
                        <p:par>
                          <p:cTn id="17" fill="hold">
                            <p:stCondLst>
                              <p:cond delay="1150"/>
                            </p:stCondLst>
                            <p:childTnLst>
                              <p:par>
                                <p:cTn id="18" presetID="2" presetClass="entr" presetSubtype="4"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链路感知</a:t>
            </a:r>
          </a:p>
        </p:txBody>
      </p:sp>
      <p:sp>
        <p:nvSpPr>
          <p:cNvPr id="33" name="TextBox 1210">
            <a:extLst>
              <a:ext uri="{FF2B5EF4-FFF2-40B4-BE49-F238E27FC236}">
                <a16:creationId xmlns="" xmlns:a16="http://schemas.microsoft.com/office/drawing/2014/main" id="{A1A0D2A2-3A90-4455-9EED-7459F6CE4B73}"/>
              </a:ext>
            </a:extLst>
          </p:cNvPr>
          <p:cNvSpPr/>
          <p:nvPr/>
        </p:nvSpPr>
        <p:spPr>
          <a:xfrm>
            <a:off x="733149" y="852901"/>
            <a:ext cx="2214184" cy="346249"/>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ctr"/>
            <a:r>
              <a:rPr lang="zh-CN" altLang="en-US" sz="1800" b="1" dirty="0">
                <a:solidFill>
                  <a:srgbClr val="1B4367"/>
                </a:solidFill>
                <a:cs typeface="+mn-ea"/>
                <a:sym typeface="+mn-lt"/>
              </a:rPr>
              <a:t>链路信息结构</a:t>
            </a:r>
          </a:p>
        </p:txBody>
      </p:sp>
      <p:graphicFrame>
        <p:nvGraphicFramePr>
          <p:cNvPr id="2" name="表格 1">
            <a:extLst>
              <a:ext uri="{FF2B5EF4-FFF2-40B4-BE49-F238E27FC236}">
                <a16:creationId xmlns="" xmlns:a16="http://schemas.microsoft.com/office/drawing/2014/main" id="{F84FB3F4-B2C0-4EA6-92F4-7A65F7CBB8AA}"/>
              </a:ext>
            </a:extLst>
          </p:cNvPr>
          <p:cNvGraphicFramePr>
            <a:graphicFrameLocks noGrp="1"/>
          </p:cNvGraphicFramePr>
          <p:nvPr/>
        </p:nvGraphicFramePr>
        <p:xfrm>
          <a:off x="1014606" y="1358751"/>
          <a:ext cx="7672194" cy="370840"/>
        </p:xfrm>
        <a:graphic>
          <a:graphicData uri="http://schemas.openxmlformats.org/drawingml/2006/table">
            <a:tbl>
              <a:tblPr firstRow="1" bandRow="1">
                <a:tableStyleId>{5940675A-B579-460E-94D1-54222C63F5DA}</a:tableStyleId>
              </a:tblPr>
              <a:tblGrid>
                <a:gridCol w="1744438">
                  <a:extLst>
                    <a:ext uri="{9D8B030D-6E8A-4147-A177-3AD203B41FA5}">
                      <a16:colId xmlns="" xmlns:a16="http://schemas.microsoft.com/office/drawing/2014/main" val="757826635"/>
                    </a:ext>
                  </a:extLst>
                </a:gridCol>
                <a:gridCol w="2118106">
                  <a:extLst>
                    <a:ext uri="{9D8B030D-6E8A-4147-A177-3AD203B41FA5}">
                      <a16:colId xmlns="" xmlns:a16="http://schemas.microsoft.com/office/drawing/2014/main" val="757585691"/>
                    </a:ext>
                  </a:extLst>
                </a:gridCol>
                <a:gridCol w="1235562">
                  <a:extLst>
                    <a:ext uri="{9D8B030D-6E8A-4147-A177-3AD203B41FA5}">
                      <a16:colId xmlns="" xmlns:a16="http://schemas.microsoft.com/office/drawing/2014/main" val="3809686974"/>
                    </a:ext>
                  </a:extLst>
                </a:gridCol>
                <a:gridCol w="1367945">
                  <a:extLst>
                    <a:ext uri="{9D8B030D-6E8A-4147-A177-3AD203B41FA5}">
                      <a16:colId xmlns="" xmlns:a16="http://schemas.microsoft.com/office/drawing/2014/main" val="616568869"/>
                    </a:ext>
                  </a:extLst>
                </a:gridCol>
                <a:gridCol w="1206143">
                  <a:extLst>
                    <a:ext uri="{9D8B030D-6E8A-4147-A177-3AD203B41FA5}">
                      <a16:colId xmlns="" xmlns:a16="http://schemas.microsoft.com/office/drawing/2014/main" val="2530454428"/>
                    </a:ext>
                  </a:extLst>
                </a:gridCol>
              </a:tblGrid>
              <a:tr h="370840">
                <a:tc>
                  <a:txBody>
                    <a:bodyPr/>
                    <a:lstStyle/>
                    <a:p>
                      <a:r>
                        <a:rPr lang="en-US" altLang="zh-CN" dirty="0" err="1"/>
                        <a:t>L_local_iface_addr</a:t>
                      </a:r>
                      <a:endParaRPr lang="zh-CN" altLang="en-US" dirty="0"/>
                    </a:p>
                  </a:txBody>
                  <a:tcPr/>
                </a:tc>
                <a:tc>
                  <a:txBody>
                    <a:bodyPr/>
                    <a:lstStyle/>
                    <a:p>
                      <a:r>
                        <a:rPr lang="en-US" altLang="zh-CN" dirty="0" err="1"/>
                        <a:t>L_neighbor_iface_addr</a:t>
                      </a:r>
                      <a:endParaRPr lang="zh-CN" altLang="en-US" dirty="0"/>
                    </a:p>
                  </a:txBody>
                  <a:tcPr/>
                </a:tc>
                <a:tc>
                  <a:txBody>
                    <a:bodyPr/>
                    <a:lstStyle/>
                    <a:p>
                      <a:r>
                        <a:rPr lang="en-US" altLang="zh-CN" dirty="0" err="1"/>
                        <a:t>L_SYM_time</a:t>
                      </a:r>
                      <a:endParaRPr lang="zh-CN" altLang="en-US" dirty="0"/>
                    </a:p>
                  </a:txBody>
                  <a:tcPr/>
                </a:tc>
                <a:tc>
                  <a:txBody>
                    <a:bodyPr/>
                    <a:lstStyle/>
                    <a:p>
                      <a:r>
                        <a:rPr lang="en-US" altLang="zh-CN" dirty="0" err="1"/>
                        <a:t>L_ASYM_time</a:t>
                      </a:r>
                      <a:endParaRPr lang="zh-CN" altLang="en-US" dirty="0"/>
                    </a:p>
                  </a:txBody>
                  <a:tcPr/>
                </a:tc>
                <a:tc>
                  <a:txBody>
                    <a:bodyPr/>
                    <a:lstStyle/>
                    <a:p>
                      <a:r>
                        <a:rPr lang="en-US" altLang="zh-CN" dirty="0" err="1"/>
                        <a:t>L_time</a:t>
                      </a:r>
                      <a:endParaRPr lang="zh-CN" altLang="en-US" dirty="0"/>
                    </a:p>
                  </a:txBody>
                  <a:tcPr/>
                </a:tc>
                <a:extLst>
                  <a:ext uri="{0D108BD9-81ED-4DB2-BD59-A6C34878D82A}">
                    <a16:rowId xmlns="" xmlns:a16="http://schemas.microsoft.com/office/drawing/2014/main" val="1742215187"/>
                  </a:ext>
                </a:extLst>
              </a:tr>
            </a:tbl>
          </a:graphicData>
        </a:graphic>
      </p:graphicFrame>
      <p:sp>
        <p:nvSpPr>
          <p:cNvPr id="11" name="TextBox 1210">
            <a:extLst>
              <a:ext uri="{FF2B5EF4-FFF2-40B4-BE49-F238E27FC236}">
                <a16:creationId xmlns="" xmlns:a16="http://schemas.microsoft.com/office/drawing/2014/main" id="{5FC21B3B-92E9-4E0F-8843-F83758315919}"/>
              </a:ext>
            </a:extLst>
          </p:cNvPr>
          <p:cNvSpPr/>
          <p:nvPr/>
        </p:nvSpPr>
        <p:spPr>
          <a:xfrm>
            <a:off x="709386" y="1917256"/>
            <a:ext cx="2214184" cy="346249"/>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ctr"/>
            <a:r>
              <a:rPr lang="en-US" altLang="zh-CN" sz="1800" b="1" dirty="0">
                <a:solidFill>
                  <a:srgbClr val="1B4367"/>
                </a:solidFill>
                <a:cs typeface="+mn-ea"/>
                <a:sym typeface="+mn-lt"/>
              </a:rPr>
              <a:t>Hello</a:t>
            </a:r>
            <a:r>
              <a:rPr lang="zh-CN" altLang="en-US" sz="1800" b="1" dirty="0">
                <a:solidFill>
                  <a:srgbClr val="1B4367"/>
                </a:solidFill>
                <a:cs typeface="+mn-ea"/>
                <a:sym typeface="+mn-lt"/>
              </a:rPr>
              <a:t>消息处理</a:t>
            </a:r>
          </a:p>
        </p:txBody>
      </p:sp>
      <p:grpSp>
        <p:nvGrpSpPr>
          <p:cNvPr id="3" name="组合 12">
            <a:extLst>
              <a:ext uri="{FF2B5EF4-FFF2-40B4-BE49-F238E27FC236}">
                <a16:creationId xmlns="" xmlns:a16="http://schemas.microsoft.com/office/drawing/2014/main" id="{A99BD3C1-11B2-4BB1-858D-B9AE6FBB124A}"/>
              </a:ext>
            </a:extLst>
          </p:cNvPr>
          <p:cNvGrpSpPr/>
          <p:nvPr/>
        </p:nvGrpSpPr>
        <p:grpSpPr>
          <a:xfrm>
            <a:off x="1520543" y="2412580"/>
            <a:ext cx="5641257" cy="2636918"/>
            <a:chOff x="1862423" y="1220159"/>
            <a:chExt cx="5641257" cy="2636918"/>
          </a:xfrm>
        </p:grpSpPr>
        <p:grpSp>
          <p:nvGrpSpPr>
            <p:cNvPr id="4" name="组合 13">
              <a:extLst>
                <a:ext uri="{FF2B5EF4-FFF2-40B4-BE49-F238E27FC236}">
                  <a16:creationId xmlns="" xmlns:a16="http://schemas.microsoft.com/office/drawing/2014/main" id="{63573C86-E194-429B-9E10-86FFFC54CD0E}"/>
                </a:ext>
              </a:extLst>
            </p:cNvPr>
            <p:cNvGrpSpPr/>
            <p:nvPr/>
          </p:nvGrpSpPr>
          <p:grpSpPr>
            <a:xfrm rot="10800000">
              <a:off x="4137424" y="1220159"/>
              <a:ext cx="3366256" cy="2636918"/>
              <a:chOff x="1598921" y="1319013"/>
              <a:chExt cx="3366256" cy="2636918"/>
            </a:xfrm>
          </p:grpSpPr>
          <p:cxnSp>
            <p:nvCxnSpPr>
              <p:cNvPr id="19" name="直接连接符 18">
                <a:extLst>
                  <a:ext uri="{FF2B5EF4-FFF2-40B4-BE49-F238E27FC236}">
                    <a16:creationId xmlns="" xmlns:a16="http://schemas.microsoft.com/office/drawing/2014/main" id="{94A85C00-5404-4178-9205-8ACD678B84E3}"/>
                  </a:ext>
                </a:extLst>
              </p:cNvPr>
              <p:cNvCxnSpPr/>
              <p:nvPr/>
            </p:nvCxnSpPr>
            <p:spPr>
              <a:xfrm flipV="1">
                <a:off x="2422182" y="1526763"/>
                <a:ext cx="2254385" cy="939044"/>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 xmlns:a16="http://schemas.microsoft.com/office/drawing/2014/main" id="{F3ECC5B3-F78B-4BB8-900D-7D796D9B1965}"/>
                  </a:ext>
                </a:extLst>
              </p:cNvPr>
              <p:cNvCxnSpPr/>
              <p:nvPr/>
            </p:nvCxnSpPr>
            <p:spPr>
              <a:xfrm flipV="1">
                <a:off x="2412492" y="2256976"/>
                <a:ext cx="2264075" cy="20775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 xmlns:a16="http://schemas.microsoft.com/office/drawing/2014/main" id="{9FE91691-FD7D-4063-9A16-1355D3D99C15}"/>
                  </a:ext>
                </a:extLst>
              </p:cNvPr>
              <p:cNvCxnSpPr/>
              <p:nvPr/>
            </p:nvCxnSpPr>
            <p:spPr>
              <a:xfrm>
                <a:off x="2480547" y="2554409"/>
                <a:ext cx="2270601" cy="432782"/>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 xmlns:a16="http://schemas.microsoft.com/office/drawing/2014/main" id="{B48C2B06-D65D-4B73-8E66-5B6F16375B50}"/>
                  </a:ext>
                </a:extLst>
              </p:cNvPr>
              <p:cNvCxnSpPr/>
              <p:nvPr/>
            </p:nvCxnSpPr>
            <p:spPr>
              <a:xfrm>
                <a:off x="2480547" y="2554409"/>
                <a:ext cx="2196020" cy="1162996"/>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nvGrpSpPr>
              <p:cNvPr id="5" name="组合 22">
                <a:extLst>
                  <a:ext uri="{FF2B5EF4-FFF2-40B4-BE49-F238E27FC236}">
                    <a16:creationId xmlns="" xmlns:a16="http://schemas.microsoft.com/office/drawing/2014/main" id="{38D0FD18-3A3C-4AB8-92AA-56728400E6B0}"/>
                  </a:ext>
                </a:extLst>
              </p:cNvPr>
              <p:cNvGrpSpPr/>
              <p:nvPr/>
            </p:nvGrpSpPr>
            <p:grpSpPr>
              <a:xfrm>
                <a:off x="4542858" y="1319013"/>
                <a:ext cx="422319" cy="446276"/>
                <a:chOff x="6368440" y="1774897"/>
                <a:chExt cx="563092" cy="595035"/>
              </a:xfrm>
              <a:solidFill>
                <a:srgbClr val="1B4367"/>
              </a:solidFill>
            </p:grpSpPr>
            <p:sp>
              <p:nvSpPr>
                <p:cNvPr id="41" name="椭圆 40">
                  <a:extLst>
                    <a:ext uri="{FF2B5EF4-FFF2-40B4-BE49-F238E27FC236}">
                      <a16:creationId xmlns="" xmlns:a16="http://schemas.microsoft.com/office/drawing/2014/main" id="{2E1BBE54-2813-4B50-AA55-C20C3F43631F}"/>
                    </a:ext>
                  </a:extLst>
                </p:cNvPr>
                <p:cNvSpPr/>
                <p:nvPr/>
              </p:nvSpPr>
              <p:spPr>
                <a:xfrm>
                  <a:off x="6368440" y="1774898"/>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2" name="文本框 41">
                  <a:extLst>
                    <a:ext uri="{FF2B5EF4-FFF2-40B4-BE49-F238E27FC236}">
                      <a16:creationId xmlns="" xmlns:a16="http://schemas.microsoft.com/office/drawing/2014/main" id="{875AADA8-C633-4D2E-A23D-775FD3A15303}"/>
                    </a:ext>
                  </a:extLst>
                </p:cNvPr>
                <p:cNvSpPr txBox="1"/>
                <p:nvPr/>
              </p:nvSpPr>
              <p:spPr>
                <a:xfrm>
                  <a:off x="6378447" y="1774897"/>
                  <a:ext cx="553085" cy="595035"/>
                </a:xfrm>
                <a:prstGeom prst="rect">
                  <a:avLst/>
                </a:prstGeom>
                <a:noFill/>
                <a:ln>
                  <a:noFill/>
                </a:ln>
              </p:spPr>
              <p:txBody>
                <a:bodyPr wrap="square" rtlCol="0">
                  <a:spAutoFit/>
                </a:bodyPr>
                <a:lstStyle/>
                <a:p>
                  <a:pPr algn="ctr">
                    <a:defRPr/>
                  </a:pPr>
                  <a:endParaRPr lang="en-US" altLang="zh-CN" sz="2300" b="1" dirty="0">
                    <a:solidFill>
                      <a:schemeClr val="bg1"/>
                    </a:solidFill>
                    <a:cs typeface="+mn-ea"/>
                    <a:sym typeface="+mn-lt"/>
                  </a:endParaRPr>
                </a:p>
              </p:txBody>
            </p:sp>
          </p:grpSp>
          <p:grpSp>
            <p:nvGrpSpPr>
              <p:cNvPr id="6" name="组合 23">
                <a:extLst>
                  <a:ext uri="{FF2B5EF4-FFF2-40B4-BE49-F238E27FC236}">
                    <a16:creationId xmlns="" xmlns:a16="http://schemas.microsoft.com/office/drawing/2014/main" id="{7622F909-4D4A-4DB1-A05C-7C010CA1C89B}"/>
                  </a:ext>
                </a:extLst>
              </p:cNvPr>
              <p:cNvGrpSpPr/>
              <p:nvPr/>
            </p:nvGrpSpPr>
            <p:grpSpPr>
              <a:xfrm>
                <a:off x="4542858" y="2049228"/>
                <a:ext cx="422319" cy="446276"/>
                <a:chOff x="6368440" y="2745273"/>
                <a:chExt cx="563092" cy="595035"/>
              </a:xfrm>
              <a:solidFill>
                <a:srgbClr val="1B4367"/>
              </a:solidFill>
            </p:grpSpPr>
            <p:sp>
              <p:nvSpPr>
                <p:cNvPr id="39" name="椭圆 38">
                  <a:extLst>
                    <a:ext uri="{FF2B5EF4-FFF2-40B4-BE49-F238E27FC236}">
                      <a16:creationId xmlns="" xmlns:a16="http://schemas.microsoft.com/office/drawing/2014/main" id="{3C0157EA-99E8-4521-87AE-A3C5DDB2A537}"/>
                    </a:ext>
                  </a:extLst>
                </p:cNvPr>
                <p:cNvSpPr/>
                <p:nvPr/>
              </p:nvSpPr>
              <p:spPr>
                <a:xfrm>
                  <a:off x="6368440" y="2745274"/>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0" name="文本框 34">
                  <a:extLst>
                    <a:ext uri="{FF2B5EF4-FFF2-40B4-BE49-F238E27FC236}">
                      <a16:creationId xmlns="" xmlns:a16="http://schemas.microsoft.com/office/drawing/2014/main" id="{75153C8C-29F9-4646-8685-F223BFD196F6}"/>
                    </a:ext>
                  </a:extLst>
                </p:cNvPr>
                <p:cNvSpPr txBox="1"/>
                <p:nvPr/>
              </p:nvSpPr>
              <p:spPr>
                <a:xfrm>
                  <a:off x="6378447" y="2745273"/>
                  <a:ext cx="553085" cy="595035"/>
                </a:xfrm>
                <a:prstGeom prst="rect">
                  <a:avLst/>
                </a:prstGeom>
                <a:noFill/>
                <a:ln>
                  <a:noFill/>
                </a:ln>
              </p:spPr>
              <p:txBody>
                <a:bodyPr wrap="square" rtlCol="0">
                  <a:spAutoFit/>
                </a:bodyPr>
                <a:lstStyle/>
                <a:p>
                  <a:pPr algn="ctr">
                    <a:defRPr/>
                  </a:pPr>
                  <a:endParaRPr lang="en-US" altLang="zh-CN" sz="2300" b="1" dirty="0">
                    <a:solidFill>
                      <a:schemeClr val="bg1"/>
                    </a:solidFill>
                    <a:cs typeface="+mn-ea"/>
                    <a:sym typeface="+mn-lt"/>
                  </a:endParaRPr>
                </a:p>
              </p:txBody>
            </p:sp>
          </p:grpSp>
          <p:grpSp>
            <p:nvGrpSpPr>
              <p:cNvPr id="7" name="组合 24">
                <a:extLst>
                  <a:ext uri="{FF2B5EF4-FFF2-40B4-BE49-F238E27FC236}">
                    <a16:creationId xmlns="" xmlns:a16="http://schemas.microsoft.com/office/drawing/2014/main" id="{CF86AEED-0D2B-4F82-8242-F9AECA1752CA}"/>
                  </a:ext>
                </a:extLst>
              </p:cNvPr>
              <p:cNvGrpSpPr/>
              <p:nvPr/>
            </p:nvGrpSpPr>
            <p:grpSpPr>
              <a:xfrm>
                <a:off x="4542858" y="2779442"/>
                <a:ext cx="422319" cy="446276"/>
                <a:chOff x="6280888" y="3790231"/>
                <a:chExt cx="563092" cy="595035"/>
              </a:xfrm>
              <a:solidFill>
                <a:srgbClr val="1B4367"/>
              </a:solidFill>
            </p:grpSpPr>
            <p:sp>
              <p:nvSpPr>
                <p:cNvPr id="30" name="椭圆 29">
                  <a:extLst>
                    <a:ext uri="{FF2B5EF4-FFF2-40B4-BE49-F238E27FC236}">
                      <a16:creationId xmlns="" xmlns:a16="http://schemas.microsoft.com/office/drawing/2014/main" id="{A0CA86E4-BFAF-4472-BE3A-EE2A4E2F6E1B}"/>
                    </a:ext>
                  </a:extLst>
                </p:cNvPr>
                <p:cNvSpPr/>
                <p:nvPr/>
              </p:nvSpPr>
              <p:spPr>
                <a:xfrm>
                  <a:off x="6280888" y="3790232"/>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6" name="文本框 34">
                  <a:extLst>
                    <a:ext uri="{FF2B5EF4-FFF2-40B4-BE49-F238E27FC236}">
                      <a16:creationId xmlns="" xmlns:a16="http://schemas.microsoft.com/office/drawing/2014/main" id="{905A9A18-9437-44CE-B6BF-6BFE44F226E0}"/>
                    </a:ext>
                  </a:extLst>
                </p:cNvPr>
                <p:cNvSpPr txBox="1"/>
                <p:nvPr/>
              </p:nvSpPr>
              <p:spPr>
                <a:xfrm>
                  <a:off x="6290895" y="3790231"/>
                  <a:ext cx="553085" cy="595035"/>
                </a:xfrm>
                <a:prstGeom prst="rect">
                  <a:avLst/>
                </a:prstGeom>
                <a:noFill/>
                <a:ln>
                  <a:noFill/>
                </a:ln>
              </p:spPr>
              <p:txBody>
                <a:bodyPr wrap="square" rtlCol="0">
                  <a:spAutoFit/>
                </a:bodyPr>
                <a:lstStyle/>
                <a:p>
                  <a:pPr algn="ctr">
                    <a:defRPr/>
                  </a:pPr>
                  <a:endParaRPr lang="en-US" altLang="zh-CN" sz="2300" b="1" dirty="0">
                    <a:solidFill>
                      <a:schemeClr val="bg1"/>
                    </a:solidFill>
                    <a:cs typeface="+mn-ea"/>
                    <a:sym typeface="+mn-lt"/>
                  </a:endParaRPr>
                </a:p>
              </p:txBody>
            </p:sp>
          </p:grpSp>
          <p:grpSp>
            <p:nvGrpSpPr>
              <p:cNvPr id="8" name="组合 25">
                <a:extLst>
                  <a:ext uri="{FF2B5EF4-FFF2-40B4-BE49-F238E27FC236}">
                    <a16:creationId xmlns="" xmlns:a16="http://schemas.microsoft.com/office/drawing/2014/main" id="{62D56BEE-1F33-40D4-806B-58D9FD947A02}"/>
                  </a:ext>
                </a:extLst>
              </p:cNvPr>
              <p:cNvGrpSpPr/>
              <p:nvPr/>
            </p:nvGrpSpPr>
            <p:grpSpPr>
              <a:xfrm>
                <a:off x="4542858" y="3509655"/>
                <a:ext cx="422319" cy="446276"/>
                <a:chOff x="6280888" y="4763849"/>
                <a:chExt cx="563092" cy="595035"/>
              </a:xfrm>
              <a:solidFill>
                <a:srgbClr val="1B4367"/>
              </a:solidFill>
            </p:grpSpPr>
            <p:sp>
              <p:nvSpPr>
                <p:cNvPr id="28" name="椭圆 27">
                  <a:extLst>
                    <a:ext uri="{FF2B5EF4-FFF2-40B4-BE49-F238E27FC236}">
                      <a16:creationId xmlns="" xmlns:a16="http://schemas.microsoft.com/office/drawing/2014/main" id="{093063A7-067C-4AD5-BAB0-0FDE49A9A3AF}"/>
                    </a:ext>
                  </a:extLst>
                </p:cNvPr>
                <p:cNvSpPr/>
                <p:nvPr/>
              </p:nvSpPr>
              <p:spPr>
                <a:xfrm>
                  <a:off x="6280888" y="4763850"/>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9" name="文本框 34">
                  <a:extLst>
                    <a:ext uri="{FF2B5EF4-FFF2-40B4-BE49-F238E27FC236}">
                      <a16:creationId xmlns="" xmlns:a16="http://schemas.microsoft.com/office/drawing/2014/main" id="{26C52A2B-C7F8-424C-BF99-BEDA452CA8AD}"/>
                    </a:ext>
                  </a:extLst>
                </p:cNvPr>
                <p:cNvSpPr txBox="1"/>
                <p:nvPr/>
              </p:nvSpPr>
              <p:spPr>
                <a:xfrm>
                  <a:off x="6290895" y="4763849"/>
                  <a:ext cx="553085" cy="595035"/>
                </a:xfrm>
                <a:prstGeom prst="rect">
                  <a:avLst/>
                </a:prstGeom>
                <a:noFill/>
                <a:ln>
                  <a:noFill/>
                </a:ln>
              </p:spPr>
              <p:txBody>
                <a:bodyPr wrap="square" rtlCol="0">
                  <a:spAutoFit/>
                </a:bodyPr>
                <a:lstStyle/>
                <a:p>
                  <a:pPr algn="ctr">
                    <a:defRPr/>
                  </a:pPr>
                  <a:endParaRPr lang="en-US" altLang="zh-CN" sz="2300" b="1" dirty="0">
                    <a:solidFill>
                      <a:schemeClr val="bg1"/>
                    </a:solidFill>
                    <a:cs typeface="+mn-ea"/>
                    <a:sym typeface="+mn-lt"/>
                  </a:endParaRPr>
                </a:p>
              </p:txBody>
            </p:sp>
          </p:grpSp>
          <p:sp>
            <p:nvSpPr>
              <p:cNvPr id="27" name="椭圆 26">
                <a:extLst>
                  <a:ext uri="{FF2B5EF4-FFF2-40B4-BE49-F238E27FC236}">
                    <a16:creationId xmlns="" xmlns:a16="http://schemas.microsoft.com/office/drawing/2014/main" id="{615BFF11-3DE9-4740-9677-960CA3EFE817}"/>
                  </a:ext>
                </a:extLst>
              </p:cNvPr>
              <p:cNvSpPr/>
              <p:nvPr/>
            </p:nvSpPr>
            <p:spPr>
              <a:xfrm rot="10800000">
                <a:off x="1598921" y="1815421"/>
                <a:ext cx="1477981" cy="1477975"/>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bg1"/>
                    </a:solidFill>
                    <a:cs typeface="+mn-ea"/>
                    <a:sym typeface="+mn-lt"/>
                  </a:rPr>
                  <a:t>Link_Set</a:t>
                </a:r>
                <a:endParaRPr lang="zh-CN" altLang="en-US" dirty="0">
                  <a:solidFill>
                    <a:schemeClr val="bg1"/>
                  </a:solidFill>
                  <a:cs typeface="+mn-ea"/>
                  <a:sym typeface="+mn-lt"/>
                </a:endParaRPr>
              </a:p>
            </p:txBody>
          </p:sp>
        </p:grpSp>
        <p:sp>
          <p:nvSpPr>
            <p:cNvPr id="15" name="文本框 14">
              <a:extLst>
                <a:ext uri="{FF2B5EF4-FFF2-40B4-BE49-F238E27FC236}">
                  <a16:creationId xmlns="" xmlns:a16="http://schemas.microsoft.com/office/drawing/2014/main" id="{CEC950FF-1D56-4548-A4AA-86A621AF8FD5}"/>
                </a:ext>
              </a:extLst>
            </p:cNvPr>
            <p:cNvSpPr txBox="1"/>
            <p:nvPr/>
          </p:nvSpPr>
          <p:spPr>
            <a:xfrm>
              <a:off x="1862423" y="1391464"/>
              <a:ext cx="1770036" cy="307777"/>
            </a:xfrm>
            <a:prstGeom prst="rect">
              <a:avLst/>
            </a:prstGeom>
            <a:noFill/>
          </p:spPr>
          <p:txBody>
            <a:bodyPr wrap="none" rtlCol="0">
              <a:spAutoFit/>
            </a:bodyPr>
            <a:lstStyle/>
            <a:p>
              <a:r>
                <a:rPr kumimoji="1" lang="en-US" altLang="zh-CN" dirty="0" err="1"/>
                <a:t>check_link_status</a:t>
              </a:r>
              <a:r>
                <a:rPr kumimoji="1" lang="en-US" altLang="zh-CN" dirty="0"/>
                <a:t>()</a:t>
              </a:r>
              <a:endParaRPr kumimoji="1" lang="zh-CN" altLang="en-US" dirty="0"/>
            </a:p>
          </p:txBody>
        </p:sp>
        <p:sp>
          <p:nvSpPr>
            <p:cNvPr id="16" name="文本框 15">
              <a:extLst>
                <a:ext uri="{FF2B5EF4-FFF2-40B4-BE49-F238E27FC236}">
                  <a16:creationId xmlns="" xmlns:a16="http://schemas.microsoft.com/office/drawing/2014/main" id="{ACDD890D-6C3A-4669-94B1-8CAC0A7C02C4}"/>
                </a:ext>
              </a:extLst>
            </p:cNvPr>
            <p:cNvSpPr txBox="1"/>
            <p:nvPr/>
          </p:nvSpPr>
          <p:spPr>
            <a:xfrm>
              <a:off x="2001386" y="2019621"/>
              <a:ext cx="1550233" cy="307777"/>
            </a:xfrm>
            <a:prstGeom prst="rect">
              <a:avLst/>
            </a:prstGeom>
            <a:noFill/>
          </p:spPr>
          <p:txBody>
            <a:bodyPr wrap="none" rtlCol="0">
              <a:spAutoFit/>
            </a:bodyPr>
            <a:lstStyle/>
            <a:p>
              <a:r>
                <a:rPr kumimoji="1" lang="en-US" altLang="zh-CN" dirty="0" err="1"/>
                <a:t>add_link_entry</a:t>
              </a:r>
              <a:r>
                <a:rPr kumimoji="1" lang="en-US" altLang="zh-CN" dirty="0"/>
                <a:t>()</a:t>
              </a:r>
              <a:endParaRPr kumimoji="1" lang="zh-CN" altLang="en-US" dirty="0"/>
            </a:p>
          </p:txBody>
        </p:sp>
        <p:sp>
          <p:nvSpPr>
            <p:cNvPr id="17" name="文本框 16">
              <a:extLst>
                <a:ext uri="{FF2B5EF4-FFF2-40B4-BE49-F238E27FC236}">
                  <a16:creationId xmlns="" xmlns:a16="http://schemas.microsoft.com/office/drawing/2014/main" id="{CA6077D4-8EE1-4BB2-B72D-AC928F9FB911}"/>
                </a:ext>
              </a:extLst>
            </p:cNvPr>
            <p:cNvSpPr txBox="1"/>
            <p:nvPr/>
          </p:nvSpPr>
          <p:spPr>
            <a:xfrm>
              <a:off x="1901857" y="2745660"/>
              <a:ext cx="1700915" cy="307777"/>
            </a:xfrm>
            <a:prstGeom prst="rect">
              <a:avLst/>
            </a:prstGeom>
            <a:noFill/>
          </p:spPr>
          <p:txBody>
            <a:bodyPr wrap="none" rtlCol="0">
              <a:spAutoFit/>
            </a:bodyPr>
            <a:lstStyle/>
            <a:p>
              <a:r>
                <a:rPr kumimoji="1" lang="en-US" altLang="zh-CN" dirty="0" err="1"/>
                <a:t>lookup_link_entry</a:t>
              </a:r>
              <a:endParaRPr kumimoji="1" lang="zh-CN" altLang="en-US" dirty="0"/>
            </a:p>
          </p:txBody>
        </p:sp>
        <p:sp>
          <p:nvSpPr>
            <p:cNvPr id="18" name="文本框 17">
              <a:extLst>
                <a:ext uri="{FF2B5EF4-FFF2-40B4-BE49-F238E27FC236}">
                  <a16:creationId xmlns="" xmlns:a16="http://schemas.microsoft.com/office/drawing/2014/main" id="{AD4B59CE-01F9-4913-9F77-1966FD271ACC}"/>
                </a:ext>
              </a:extLst>
            </p:cNvPr>
            <p:cNvSpPr txBox="1"/>
            <p:nvPr/>
          </p:nvSpPr>
          <p:spPr>
            <a:xfrm>
              <a:off x="1892111" y="3440498"/>
              <a:ext cx="1710661" cy="307777"/>
            </a:xfrm>
            <a:prstGeom prst="rect">
              <a:avLst/>
            </a:prstGeom>
            <a:noFill/>
          </p:spPr>
          <p:txBody>
            <a:bodyPr wrap="none" rtlCol="0">
              <a:spAutoFit/>
            </a:bodyPr>
            <a:lstStyle/>
            <a:p>
              <a:r>
                <a:rPr kumimoji="1" lang="en-US" altLang="zh-CN" dirty="0" err="1"/>
                <a:t>update_link_entry</a:t>
              </a:r>
              <a:endParaRPr kumimoji="1" lang="zh-CN" altLang="en-US" dirty="0"/>
            </a:p>
          </p:txBody>
        </p:sp>
      </p:grpSp>
    </p:spTree>
    <p:extLst>
      <p:ext uri="{BB962C8B-B14F-4D97-AF65-F5344CB8AC3E}">
        <p14:creationId xmlns:p14="http://schemas.microsoft.com/office/powerpoint/2010/main" val="20307742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650"/>
                            </p:stCondLst>
                            <p:childTnLst>
                              <p:par>
                                <p:cTn id="13" presetID="2" presetClass="entr" presetSubtype="4"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childTnLst>
                          </p:cTn>
                        </p:par>
                        <p:par>
                          <p:cTn id="17" fill="hold">
                            <p:stCondLst>
                              <p:cond delay="1150"/>
                            </p:stCondLst>
                            <p:childTnLst>
                              <p:par>
                                <p:cTn id="18" presetID="2" presetClass="entr" presetSubtype="4"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15"/>
          <p:cNvSpPr txBox="1"/>
          <p:nvPr/>
        </p:nvSpPr>
        <p:spPr>
          <a:xfrm>
            <a:off x="814532" y="304396"/>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链路感知</a:t>
            </a:r>
          </a:p>
        </p:txBody>
      </p:sp>
      <p:sp>
        <p:nvSpPr>
          <p:cNvPr id="33" name="TextBox 1210">
            <a:extLst>
              <a:ext uri="{FF2B5EF4-FFF2-40B4-BE49-F238E27FC236}">
                <a16:creationId xmlns="" xmlns:a16="http://schemas.microsoft.com/office/drawing/2014/main" id="{A1A0D2A2-3A90-4455-9EED-7459F6CE4B73}"/>
              </a:ext>
            </a:extLst>
          </p:cNvPr>
          <p:cNvSpPr/>
          <p:nvPr/>
        </p:nvSpPr>
        <p:spPr>
          <a:xfrm>
            <a:off x="733149" y="852901"/>
            <a:ext cx="2214184" cy="346249"/>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algn="ctr"/>
            <a:r>
              <a:rPr lang="en-US" altLang="zh-CN" sz="1800" b="1" dirty="0" err="1">
                <a:solidFill>
                  <a:srgbClr val="1B4367"/>
                </a:solidFill>
                <a:cs typeface="+mn-ea"/>
                <a:sym typeface="+mn-lt"/>
              </a:rPr>
              <a:t>update_link_entry</a:t>
            </a:r>
            <a:endParaRPr lang="zh-CN" altLang="en-US" sz="1800" b="1" dirty="0">
              <a:solidFill>
                <a:srgbClr val="1B4367"/>
              </a:solidFill>
              <a:cs typeface="+mn-ea"/>
              <a:sym typeface="+mn-lt"/>
            </a:endParaRPr>
          </a:p>
        </p:txBody>
      </p:sp>
      <p:pic>
        <p:nvPicPr>
          <p:cNvPr id="3" name="图片 2">
            <a:extLst>
              <a:ext uri="{FF2B5EF4-FFF2-40B4-BE49-F238E27FC236}">
                <a16:creationId xmlns="" xmlns:a16="http://schemas.microsoft.com/office/drawing/2014/main" id="{E57100A8-33C8-4127-9FD3-65545E352060}"/>
              </a:ext>
            </a:extLst>
          </p:cNvPr>
          <p:cNvPicPr>
            <a:picLocks noChangeAspect="1"/>
          </p:cNvPicPr>
          <p:nvPr/>
        </p:nvPicPr>
        <p:blipFill>
          <a:blip r:embed="rId3"/>
          <a:stretch>
            <a:fillRect/>
          </a:stretch>
        </p:blipFill>
        <p:spPr>
          <a:xfrm>
            <a:off x="774478" y="1254152"/>
            <a:ext cx="7737650" cy="3634565"/>
          </a:xfrm>
          <a:prstGeom prst="rect">
            <a:avLst/>
          </a:prstGeom>
          <a:ln>
            <a:solidFill>
              <a:srgbClr val="FF0000"/>
            </a:solidFill>
          </a:ln>
        </p:spPr>
      </p:pic>
      <p:cxnSp>
        <p:nvCxnSpPr>
          <p:cNvPr id="5" name="直接连接符 4">
            <a:extLst>
              <a:ext uri="{FF2B5EF4-FFF2-40B4-BE49-F238E27FC236}">
                <a16:creationId xmlns="" xmlns:a16="http://schemas.microsoft.com/office/drawing/2014/main" id="{22B14A00-934F-4BB1-8F93-4D623EB909E6}"/>
              </a:ext>
            </a:extLst>
          </p:cNvPr>
          <p:cNvCxnSpPr/>
          <p:nvPr/>
        </p:nvCxnSpPr>
        <p:spPr>
          <a:xfrm>
            <a:off x="1567543" y="1512541"/>
            <a:ext cx="519764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 xmlns:a16="http://schemas.microsoft.com/office/drawing/2014/main" id="{0C750D87-6DB8-4A24-8127-1F402D726027}"/>
              </a:ext>
            </a:extLst>
          </p:cNvPr>
          <p:cNvCxnSpPr/>
          <p:nvPr/>
        </p:nvCxnSpPr>
        <p:spPr>
          <a:xfrm flipV="1">
            <a:off x="4792006" y="446887"/>
            <a:ext cx="1258159" cy="9350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 xmlns:a16="http://schemas.microsoft.com/office/drawing/2014/main" id="{C92FD699-895E-4696-89F2-C3AF5F28D7E0}"/>
              </a:ext>
            </a:extLst>
          </p:cNvPr>
          <p:cNvSpPr txBox="1"/>
          <p:nvPr/>
        </p:nvSpPr>
        <p:spPr>
          <a:xfrm>
            <a:off x="6098292" y="309785"/>
            <a:ext cx="2712602" cy="738664"/>
          </a:xfrm>
          <a:prstGeom prst="rect">
            <a:avLst/>
          </a:prstGeom>
          <a:noFill/>
        </p:spPr>
        <p:txBody>
          <a:bodyPr wrap="none" rtlCol="0">
            <a:spAutoFit/>
          </a:bodyPr>
          <a:lstStyle/>
          <a:p>
            <a:r>
              <a:rPr lang="zh-CN" altLang="en-US" dirty="0">
                <a:solidFill>
                  <a:prstClr val="black"/>
                </a:solidFill>
              </a:rPr>
              <a:t>调用</a:t>
            </a:r>
            <a:r>
              <a:rPr lang="en-US" altLang="zh-CN" dirty="0">
                <a:solidFill>
                  <a:prstClr val="black"/>
                </a:solidFill>
              </a:rPr>
              <a:t>add</a:t>
            </a:r>
            <a:r>
              <a:rPr lang="zh-CN" altLang="en-US" dirty="0">
                <a:solidFill>
                  <a:prstClr val="black"/>
                </a:solidFill>
              </a:rPr>
              <a:t>函数添加新的链路信息</a:t>
            </a:r>
            <a:r>
              <a:rPr lang="en-US" altLang="zh-CN" dirty="0">
                <a:solidFill>
                  <a:prstClr val="black"/>
                </a:solidFill>
              </a:rPr>
              <a:t>,</a:t>
            </a:r>
          </a:p>
          <a:p>
            <a:r>
              <a:rPr lang="en-US" altLang="zh-CN" dirty="0" err="1">
                <a:solidFill>
                  <a:prstClr val="black"/>
                </a:solidFill>
              </a:rPr>
              <a:t>add_link_entry</a:t>
            </a:r>
            <a:r>
              <a:rPr lang="zh-CN" altLang="en-US" dirty="0">
                <a:solidFill>
                  <a:prstClr val="black"/>
                </a:solidFill>
              </a:rPr>
              <a:t>里调用了</a:t>
            </a:r>
            <a:endParaRPr lang="en-US" altLang="zh-CN" dirty="0">
              <a:solidFill>
                <a:prstClr val="black"/>
              </a:solidFill>
            </a:endParaRPr>
          </a:p>
          <a:p>
            <a:r>
              <a:rPr lang="en-US" altLang="zh-CN" dirty="0" err="1">
                <a:solidFill>
                  <a:prstClr val="black"/>
                </a:solidFill>
              </a:rPr>
              <a:t>lookup_entry</a:t>
            </a:r>
            <a:r>
              <a:rPr lang="zh-CN" altLang="en-US" dirty="0">
                <a:solidFill>
                  <a:prstClr val="black"/>
                </a:solidFill>
              </a:rPr>
              <a:t>函数</a:t>
            </a:r>
          </a:p>
        </p:txBody>
      </p:sp>
      <p:sp>
        <p:nvSpPr>
          <p:cNvPr id="12" name="文本框 11">
            <a:extLst>
              <a:ext uri="{FF2B5EF4-FFF2-40B4-BE49-F238E27FC236}">
                <a16:creationId xmlns="" xmlns:a16="http://schemas.microsoft.com/office/drawing/2014/main" id="{4628E556-A2A6-46F7-B120-BE5A74DFF537}"/>
              </a:ext>
            </a:extLst>
          </p:cNvPr>
          <p:cNvSpPr txBox="1"/>
          <p:nvPr/>
        </p:nvSpPr>
        <p:spPr>
          <a:xfrm>
            <a:off x="5012012" y="1849050"/>
            <a:ext cx="3148836" cy="276999"/>
          </a:xfrm>
          <a:prstGeom prst="rect">
            <a:avLst/>
          </a:prstGeom>
          <a:noFill/>
        </p:spPr>
        <p:txBody>
          <a:bodyPr wrap="square" rtlCol="0">
            <a:spAutoFit/>
          </a:bodyPr>
          <a:lstStyle/>
          <a:p>
            <a:r>
              <a:rPr lang="en-US" altLang="zh-CN" sz="1200" dirty="0">
                <a:solidFill>
                  <a:prstClr val="black"/>
                </a:solidFill>
              </a:rPr>
              <a:t>702~705 </a:t>
            </a:r>
            <a:r>
              <a:rPr lang="zh-CN" altLang="en-US" sz="1200" dirty="0">
                <a:solidFill>
                  <a:prstClr val="black"/>
                </a:solidFill>
              </a:rPr>
              <a:t>  更新链路信息</a:t>
            </a:r>
          </a:p>
        </p:txBody>
      </p:sp>
      <p:grpSp>
        <p:nvGrpSpPr>
          <p:cNvPr id="4" name="组合 3">
            <a:extLst>
              <a:ext uri="{FF2B5EF4-FFF2-40B4-BE49-F238E27FC236}">
                <a16:creationId xmlns="" xmlns:a16="http://schemas.microsoft.com/office/drawing/2014/main" id="{2F778D04-200D-6A4C-A597-77CBA2C99891}"/>
              </a:ext>
            </a:extLst>
          </p:cNvPr>
          <p:cNvGrpSpPr/>
          <p:nvPr/>
        </p:nvGrpSpPr>
        <p:grpSpPr>
          <a:xfrm>
            <a:off x="1688878" y="852901"/>
            <a:ext cx="6046452" cy="3447250"/>
            <a:chOff x="1688878" y="852901"/>
            <a:chExt cx="6046452" cy="3447250"/>
          </a:xfrm>
        </p:grpSpPr>
        <p:sp>
          <p:nvSpPr>
            <p:cNvPr id="10" name="右大括号 9">
              <a:extLst>
                <a:ext uri="{FF2B5EF4-FFF2-40B4-BE49-F238E27FC236}">
                  <a16:creationId xmlns="" xmlns:a16="http://schemas.microsoft.com/office/drawing/2014/main" id="{8F17A032-52FE-4612-A192-18A3407AB455}"/>
                </a:ext>
              </a:extLst>
            </p:cNvPr>
            <p:cNvSpPr/>
            <p:nvPr/>
          </p:nvSpPr>
          <p:spPr>
            <a:xfrm>
              <a:off x="4840131" y="1726092"/>
              <a:ext cx="112555" cy="515219"/>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prstClr val="black"/>
                </a:solidFill>
              </a:endParaRPr>
            </a:p>
          </p:txBody>
        </p:sp>
        <p:sp>
          <p:nvSpPr>
            <p:cNvPr id="44" name="右大括号 43">
              <a:extLst>
                <a:ext uri="{FF2B5EF4-FFF2-40B4-BE49-F238E27FC236}">
                  <a16:creationId xmlns="" xmlns:a16="http://schemas.microsoft.com/office/drawing/2014/main" id="{FB91D5D2-F626-4E7B-995A-08CE94C42FFD}"/>
                </a:ext>
              </a:extLst>
            </p:cNvPr>
            <p:cNvSpPr/>
            <p:nvPr/>
          </p:nvSpPr>
          <p:spPr>
            <a:xfrm>
              <a:off x="4118238" y="2319807"/>
              <a:ext cx="198754" cy="80840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prstClr val="black"/>
                </a:solidFill>
              </a:endParaRPr>
            </a:p>
          </p:txBody>
        </p:sp>
        <p:sp>
          <p:nvSpPr>
            <p:cNvPr id="34" name="文本框 33">
              <a:extLst>
                <a:ext uri="{FF2B5EF4-FFF2-40B4-BE49-F238E27FC236}">
                  <a16:creationId xmlns="" xmlns:a16="http://schemas.microsoft.com/office/drawing/2014/main" id="{089C8BB8-BF10-4531-AC00-569BBB1D3ED6}"/>
                </a:ext>
              </a:extLst>
            </p:cNvPr>
            <p:cNvSpPr txBox="1"/>
            <p:nvPr/>
          </p:nvSpPr>
          <p:spPr>
            <a:xfrm>
              <a:off x="4406995" y="2571750"/>
              <a:ext cx="3258840" cy="430887"/>
            </a:xfrm>
            <a:prstGeom prst="rect">
              <a:avLst/>
            </a:prstGeom>
            <a:noFill/>
          </p:spPr>
          <p:txBody>
            <a:bodyPr wrap="square" rtlCol="0">
              <a:spAutoFit/>
            </a:bodyPr>
            <a:lstStyle/>
            <a:p>
              <a:r>
                <a:rPr lang="zh-CN" altLang="en-US" sz="1100" dirty="0">
                  <a:solidFill>
                    <a:prstClr val="black"/>
                  </a:solidFill>
                </a:rPr>
                <a:t>根据返回的是一条新链路还是已有链路做出不同的更新</a:t>
              </a:r>
            </a:p>
          </p:txBody>
        </p:sp>
        <p:sp>
          <p:nvSpPr>
            <p:cNvPr id="2" name="矩形 1">
              <a:extLst>
                <a:ext uri="{FF2B5EF4-FFF2-40B4-BE49-F238E27FC236}">
                  <a16:creationId xmlns="" xmlns:a16="http://schemas.microsoft.com/office/drawing/2014/main" id="{D93659F0-0BFB-1445-A28A-35553FBA47CE}"/>
                </a:ext>
              </a:extLst>
            </p:cNvPr>
            <p:cNvSpPr/>
            <p:nvPr/>
          </p:nvSpPr>
          <p:spPr>
            <a:xfrm flipH="1" flipV="1">
              <a:off x="1688878" y="852901"/>
              <a:ext cx="6046452" cy="34472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solidFill>
                  <a:prstClr val="black"/>
                </a:solidFill>
              </a:endParaRPr>
            </a:p>
          </p:txBody>
        </p:sp>
        <p:sp>
          <p:nvSpPr>
            <p:cNvPr id="22" name="圆角矩形 21">
              <a:extLst>
                <a:ext uri="{FF2B5EF4-FFF2-40B4-BE49-F238E27FC236}">
                  <a16:creationId xmlns="" xmlns:a16="http://schemas.microsoft.com/office/drawing/2014/main" id="{55B3CD73-440F-5644-8932-607A943F4512}"/>
                </a:ext>
              </a:extLst>
            </p:cNvPr>
            <p:cNvSpPr/>
            <p:nvPr/>
          </p:nvSpPr>
          <p:spPr>
            <a:xfrm>
              <a:off x="3822853" y="1033794"/>
              <a:ext cx="1655805" cy="61783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000" dirty="0">
                  <a:ln w="0"/>
                  <a:solidFill>
                    <a:prstClr val="black"/>
                  </a:solidFill>
                  <a:effectLst>
                    <a:outerShdw blurRad="38100" dist="19050" dir="2700000" algn="tl" rotWithShape="0">
                      <a:prstClr val="black">
                        <a:alpha val="40000"/>
                      </a:prstClr>
                    </a:outerShdw>
                  </a:effectLst>
                  <a:latin typeface="宋体" panose="02010600030101010101" pitchFamily="2" charset="-122"/>
                  <a:ea typeface="宋体" panose="02010600030101010101" pitchFamily="2" charset="-122"/>
                </a:rPr>
                <a:t>当收到一条</a:t>
              </a:r>
              <a:r>
                <a:rPr kumimoji="1" lang="en-US" altLang="zh-CN" sz="1000" dirty="0">
                  <a:ln w="0"/>
                  <a:solidFill>
                    <a:prstClr val="black"/>
                  </a:solidFill>
                  <a:effectLst>
                    <a:outerShdw blurRad="38100" dist="19050" dir="2700000" algn="tl" rotWithShape="0">
                      <a:prstClr val="black">
                        <a:alpha val="40000"/>
                      </a:prstClr>
                    </a:outerShdw>
                  </a:effectLst>
                  <a:latin typeface="宋体" panose="02010600030101010101" pitchFamily="2" charset="-122"/>
                  <a:ea typeface="宋体" panose="02010600030101010101" pitchFamily="2" charset="-122"/>
                </a:rPr>
                <a:t>Hello </a:t>
              </a:r>
              <a:r>
                <a:rPr kumimoji="1" lang="zh-CN" altLang="en-US" sz="1000" dirty="0">
                  <a:ln w="0"/>
                  <a:solidFill>
                    <a:prstClr val="black"/>
                  </a:solidFill>
                  <a:effectLst>
                    <a:outerShdw blurRad="38100" dist="19050" dir="2700000" algn="tl" rotWithShape="0">
                      <a:prstClr val="black">
                        <a:alpha val="40000"/>
                      </a:prstClr>
                    </a:outerShdw>
                  </a:effectLst>
                  <a:latin typeface="宋体" panose="02010600030101010101" pitchFamily="2" charset="-122"/>
                  <a:ea typeface="宋体" panose="02010600030101010101" pitchFamily="2" charset="-122"/>
                </a:rPr>
                <a:t>消息时，根据消息中的原地址在链路</a:t>
              </a:r>
              <a:r>
                <a:rPr kumimoji="1" lang="zh-CN" altLang="en-US" sz="1000" dirty="0" smtClean="0">
                  <a:ln w="0"/>
                  <a:solidFill>
                    <a:prstClr val="black"/>
                  </a:solidFill>
                  <a:effectLst>
                    <a:outerShdw blurRad="38100" dist="19050" dir="2700000" algn="tl" rotWithShape="0">
                      <a:prstClr val="black">
                        <a:alpha val="40000"/>
                      </a:prstClr>
                    </a:outerShdw>
                  </a:effectLst>
                  <a:latin typeface="宋体" panose="02010600030101010101" pitchFamily="2" charset="-122"/>
                  <a:ea typeface="宋体" panose="02010600030101010101" pitchFamily="2" charset="-122"/>
                </a:rPr>
                <a:t>信息集调用</a:t>
              </a:r>
              <a:r>
                <a:rPr kumimoji="1" lang="en-US" altLang="zh-CN" sz="1000" dirty="0" err="1">
                  <a:ln w="0"/>
                  <a:solidFill>
                    <a:prstClr val="black"/>
                  </a:solidFill>
                  <a:effectLst>
                    <a:outerShdw blurRad="38100" dist="19050" dir="2700000" algn="tl" rotWithShape="0">
                      <a:prstClr val="black">
                        <a:alpha val="40000"/>
                      </a:prstClr>
                    </a:outerShdw>
                  </a:effectLst>
                  <a:latin typeface="宋体" panose="02010600030101010101" pitchFamily="2" charset="-122"/>
                  <a:ea typeface="宋体" panose="02010600030101010101" pitchFamily="2" charset="-122"/>
                </a:rPr>
                <a:t>add_link</a:t>
              </a:r>
              <a:endParaRPr kumimoji="1" lang="zh-CN" altLang="en-US" sz="1000" dirty="0">
                <a:ln w="10160">
                  <a:solidFill>
                    <a:srgbClr val="4472C4"/>
                  </a:solidFill>
                  <a:prstDash val="solid"/>
                </a:ln>
                <a:solidFill>
                  <a:sysClr val="windowText" lastClr="000000"/>
                </a:solidFill>
                <a:effectLst>
                  <a:outerShdw blurRad="38100" dist="22860" dir="5400000" algn="tl" rotWithShape="0">
                    <a:srgbClr val="000000">
                      <a:alpha val="30000"/>
                    </a:srgbClr>
                  </a:outerShdw>
                </a:effectLst>
                <a:latin typeface="宋体" panose="02010600030101010101" pitchFamily="2" charset="-122"/>
                <a:ea typeface="宋体" panose="02010600030101010101" pitchFamily="2" charset="-122"/>
              </a:endParaRPr>
            </a:p>
          </p:txBody>
        </p:sp>
        <p:sp>
          <p:nvSpPr>
            <p:cNvPr id="23" name="圆角矩形 22">
              <a:extLst>
                <a:ext uri="{FF2B5EF4-FFF2-40B4-BE49-F238E27FC236}">
                  <a16:creationId xmlns="" xmlns:a16="http://schemas.microsoft.com/office/drawing/2014/main" id="{4C4C93E7-AAE9-0F43-9EB6-D79FE9CD15B4}"/>
                </a:ext>
              </a:extLst>
            </p:cNvPr>
            <p:cNvSpPr/>
            <p:nvPr/>
          </p:nvSpPr>
          <p:spPr>
            <a:xfrm>
              <a:off x="3822852" y="2059405"/>
              <a:ext cx="1655805" cy="61783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000" dirty="0">
                  <a:ln w="0"/>
                  <a:solidFill>
                    <a:prstClr val="black"/>
                  </a:solidFill>
                  <a:effectLst>
                    <a:outerShdw blurRad="38100" dist="19050" dir="2700000" algn="tl" rotWithShape="0">
                      <a:prstClr val="black">
                        <a:alpha val="40000"/>
                      </a:prstClr>
                    </a:outerShdw>
                  </a:effectLst>
                  <a:latin typeface="宋体" panose="02010600030101010101" pitchFamily="2" charset="-122"/>
                  <a:ea typeface="宋体" panose="02010600030101010101" pitchFamily="2" charset="-122"/>
                </a:rPr>
                <a:t>在</a:t>
              </a:r>
              <a:r>
                <a:rPr kumimoji="1" lang="en-US" altLang="zh-CN" sz="1000" dirty="0" err="1">
                  <a:ln w="0"/>
                  <a:solidFill>
                    <a:prstClr val="black"/>
                  </a:solidFill>
                  <a:effectLst>
                    <a:outerShdw blurRad="38100" dist="19050" dir="2700000" algn="tl" rotWithShape="0">
                      <a:prstClr val="black">
                        <a:alpha val="40000"/>
                      </a:prstClr>
                    </a:outerShdw>
                  </a:effectLst>
                  <a:latin typeface="宋体" panose="02010600030101010101" pitchFamily="2" charset="-122"/>
                  <a:ea typeface="宋体" panose="02010600030101010101" pitchFamily="2" charset="-122"/>
                </a:rPr>
                <a:t>add_link</a:t>
              </a:r>
              <a:r>
                <a:rPr kumimoji="1" lang="zh-CN" altLang="en-US" sz="1000" dirty="0">
                  <a:ln w="0"/>
                  <a:solidFill>
                    <a:prstClr val="black"/>
                  </a:solidFill>
                  <a:effectLst>
                    <a:outerShdw blurRad="38100" dist="19050" dir="2700000" algn="tl" rotWithShape="0">
                      <a:prstClr val="black">
                        <a:alpha val="40000"/>
                      </a:prstClr>
                    </a:outerShdw>
                  </a:effectLst>
                  <a:latin typeface="宋体" panose="02010600030101010101" pitchFamily="2" charset="-122"/>
                  <a:ea typeface="宋体" panose="02010600030101010101" pitchFamily="2" charset="-122"/>
                </a:rPr>
                <a:t>函数中，先查找是否存在该链路，存在则返回该链路，不存在则建立一条新的链路并返回</a:t>
              </a:r>
              <a:endParaRPr kumimoji="1" lang="zh-CN" altLang="en-US" sz="1000" dirty="0">
                <a:ln w="10160">
                  <a:solidFill>
                    <a:srgbClr val="4472C4"/>
                  </a:solidFill>
                  <a:prstDash val="solid"/>
                </a:ln>
                <a:solidFill>
                  <a:sysClr val="windowText" lastClr="000000"/>
                </a:solidFill>
                <a:effectLst>
                  <a:outerShdw blurRad="38100" dist="22860" dir="5400000" algn="tl" rotWithShape="0">
                    <a:srgbClr val="000000">
                      <a:alpha val="30000"/>
                    </a:srgbClr>
                  </a:outerShdw>
                </a:effectLst>
                <a:latin typeface="宋体" panose="02010600030101010101" pitchFamily="2" charset="-122"/>
                <a:ea typeface="宋体" panose="02010600030101010101" pitchFamily="2" charset="-122"/>
              </a:endParaRPr>
            </a:p>
          </p:txBody>
        </p:sp>
        <p:cxnSp>
          <p:nvCxnSpPr>
            <p:cNvPr id="24" name="直线箭头连接符 23">
              <a:extLst>
                <a:ext uri="{FF2B5EF4-FFF2-40B4-BE49-F238E27FC236}">
                  <a16:creationId xmlns="" xmlns:a16="http://schemas.microsoft.com/office/drawing/2014/main" id="{8CA1645F-C88E-1544-BAB3-585BBCA87E39}"/>
                </a:ext>
              </a:extLst>
            </p:cNvPr>
            <p:cNvCxnSpPr>
              <a:cxnSpLocks/>
              <a:stCxn id="22" idx="2"/>
              <a:endCxn id="23" idx="0"/>
            </p:cNvCxnSpPr>
            <p:nvPr/>
          </p:nvCxnSpPr>
          <p:spPr>
            <a:xfrm flipH="1">
              <a:off x="4650755" y="1651632"/>
              <a:ext cx="1" cy="407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圆角矩形 24">
              <a:extLst>
                <a:ext uri="{FF2B5EF4-FFF2-40B4-BE49-F238E27FC236}">
                  <a16:creationId xmlns="" xmlns:a16="http://schemas.microsoft.com/office/drawing/2014/main" id="{11E0CAF4-BB76-5D4D-8C44-CED1E83BC05E}"/>
                </a:ext>
              </a:extLst>
            </p:cNvPr>
            <p:cNvSpPr/>
            <p:nvPr/>
          </p:nvSpPr>
          <p:spPr>
            <a:xfrm>
              <a:off x="2418301" y="3348626"/>
              <a:ext cx="1655805" cy="61783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000" dirty="0">
                  <a:ln w="0"/>
                  <a:solidFill>
                    <a:prstClr val="black"/>
                  </a:solidFill>
                  <a:effectLst>
                    <a:outerShdw blurRad="38100" dist="19050" dir="2700000" algn="tl" rotWithShape="0">
                      <a:prstClr val="black">
                        <a:alpha val="40000"/>
                      </a:prstClr>
                    </a:outerShdw>
                  </a:effectLst>
                  <a:latin typeface="宋体" panose="02010600030101010101" pitchFamily="2" charset="-122"/>
                  <a:ea typeface="宋体" panose="02010600030101010101" pitchFamily="2" charset="-122"/>
                </a:rPr>
                <a:t>如果链路之前状态是</a:t>
              </a:r>
              <a:r>
                <a:rPr kumimoji="1" lang="en-US" altLang="zh-CN" sz="1000" dirty="0">
                  <a:ln w="0"/>
                  <a:solidFill>
                    <a:prstClr val="black"/>
                  </a:solidFill>
                  <a:effectLst>
                    <a:outerShdw blurRad="38100" dist="19050" dir="2700000" algn="tl" rotWithShape="0">
                      <a:prstClr val="black">
                        <a:alpha val="40000"/>
                      </a:prstClr>
                    </a:outerShdw>
                  </a:effectLst>
                  <a:latin typeface="宋体" panose="02010600030101010101" pitchFamily="2" charset="-122"/>
                  <a:ea typeface="宋体" panose="02010600030101010101" pitchFamily="2" charset="-122"/>
                </a:rPr>
                <a:t>LOST,</a:t>
              </a:r>
              <a:r>
                <a:rPr kumimoji="1" lang="zh-CN" altLang="en-US" sz="1000" dirty="0">
                  <a:ln w="0"/>
                  <a:solidFill>
                    <a:prstClr val="black"/>
                  </a:solidFill>
                  <a:effectLst>
                    <a:outerShdw blurRad="38100" dist="19050" dir="2700000" algn="tl" rotWithShape="0">
                      <a:prstClr val="black">
                        <a:alpha val="40000"/>
                      </a:prstClr>
                    </a:outerShdw>
                  </a:effectLst>
                  <a:latin typeface="宋体" panose="02010600030101010101" pitchFamily="2" charset="-122"/>
                  <a:ea typeface="宋体" panose="02010600030101010101" pitchFamily="2" charset="-122"/>
                </a:rPr>
                <a:t>停止链路计时器，设置维护时间为空</a:t>
              </a:r>
              <a:endParaRPr kumimoji="1" lang="zh-CN" altLang="en-US" sz="1000" dirty="0">
                <a:ln w="10160">
                  <a:solidFill>
                    <a:srgbClr val="4472C4"/>
                  </a:solidFill>
                  <a:prstDash val="solid"/>
                </a:ln>
                <a:solidFill>
                  <a:sysClr val="windowText" lastClr="000000"/>
                </a:solidFill>
                <a:effectLst>
                  <a:outerShdw blurRad="38100" dist="22860" dir="5400000" algn="tl" rotWithShape="0">
                    <a:srgbClr val="000000">
                      <a:alpha val="30000"/>
                    </a:srgbClr>
                  </a:outerShdw>
                </a:effectLst>
                <a:latin typeface="宋体" panose="02010600030101010101" pitchFamily="2" charset="-122"/>
                <a:ea typeface="宋体" panose="02010600030101010101" pitchFamily="2" charset="-122"/>
              </a:endParaRPr>
            </a:p>
          </p:txBody>
        </p:sp>
        <p:sp>
          <p:nvSpPr>
            <p:cNvPr id="26" name="圆角矩形 25">
              <a:extLst>
                <a:ext uri="{FF2B5EF4-FFF2-40B4-BE49-F238E27FC236}">
                  <a16:creationId xmlns="" xmlns:a16="http://schemas.microsoft.com/office/drawing/2014/main" id="{78E4F93B-8E9D-4449-91D3-3C8335CDF4DD}"/>
                </a:ext>
              </a:extLst>
            </p:cNvPr>
            <p:cNvSpPr/>
            <p:nvPr/>
          </p:nvSpPr>
          <p:spPr>
            <a:xfrm>
              <a:off x="5276830" y="3348626"/>
              <a:ext cx="1655805" cy="61783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000" dirty="0">
                  <a:ln w="0"/>
                  <a:solidFill>
                    <a:prstClr val="black"/>
                  </a:solidFill>
                  <a:effectLst>
                    <a:outerShdw blurRad="38100" dist="19050" dir="2700000" algn="tl" rotWithShape="0">
                      <a:prstClr val="black">
                        <a:alpha val="40000"/>
                      </a:prstClr>
                    </a:outerShdw>
                  </a:effectLst>
                  <a:latin typeface="宋体" panose="02010600030101010101" pitchFamily="2" charset="-122"/>
                  <a:ea typeface="宋体" panose="02010600030101010101" pitchFamily="2" charset="-122"/>
                </a:rPr>
                <a:t>如果非</a:t>
              </a:r>
              <a:r>
                <a:rPr kumimoji="1" lang="en-US" altLang="zh-CN" sz="1000" dirty="0">
                  <a:ln w="0"/>
                  <a:solidFill>
                    <a:prstClr val="black"/>
                  </a:solidFill>
                  <a:effectLst>
                    <a:outerShdw blurRad="38100" dist="19050" dir="2700000" algn="tl" rotWithShape="0">
                      <a:prstClr val="black">
                        <a:alpha val="40000"/>
                      </a:prstClr>
                    </a:outerShdw>
                  </a:effectLst>
                  <a:latin typeface="宋体" panose="02010600030101010101" pitchFamily="2" charset="-122"/>
                  <a:ea typeface="宋体" panose="02010600030101010101" pitchFamily="2" charset="-122"/>
                </a:rPr>
                <a:t>LOST</a:t>
              </a:r>
              <a:r>
                <a:rPr kumimoji="1" lang="zh-CN" altLang="en-US" sz="1000" dirty="0">
                  <a:ln w="0"/>
                  <a:solidFill>
                    <a:prstClr val="black"/>
                  </a:solidFill>
                  <a:effectLst>
                    <a:outerShdw blurRad="38100" dist="19050" dir="2700000" algn="tl" rotWithShape="0">
                      <a:prstClr val="black">
                        <a:alpha val="40000"/>
                      </a:prstClr>
                    </a:outerShdw>
                  </a:effectLst>
                  <a:latin typeface="宋体" panose="02010600030101010101" pitchFamily="2" charset="-122"/>
                  <a:ea typeface="宋体" panose="02010600030101010101" pitchFamily="2" charset="-122"/>
                </a:rPr>
                <a:t>状态，则根据规则更新计时器信息</a:t>
              </a:r>
              <a:endParaRPr kumimoji="1" lang="zh-CN" altLang="en-US" sz="1000" dirty="0">
                <a:ln w="10160">
                  <a:solidFill>
                    <a:srgbClr val="4472C4"/>
                  </a:solidFill>
                  <a:prstDash val="solid"/>
                </a:ln>
                <a:solidFill>
                  <a:sysClr val="windowText" lastClr="000000"/>
                </a:solidFill>
                <a:effectLst>
                  <a:outerShdw blurRad="38100" dist="22860" dir="5400000" algn="tl" rotWithShape="0">
                    <a:srgbClr val="000000">
                      <a:alpha val="30000"/>
                    </a:srgbClr>
                  </a:outerShdw>
                </a:effectLst>
                <a:latin typeface="宋体" panose="02010600030101010101" pitchFamily="2" charset="-122"/>
                <a:ea typeface="宋体" panose="02010600030101010101" pitchFamily="2" charset="-122"/>
              </a:endParaRPr>
            </a:p>
          </p:txBody>
        </p:sp>
        <p:cxnSp>
          <p:nvCxnSpPr>
            <p:cNvPr id="27" name="直线连接符 26">
              <a:extLst>
                <a:ext uri="{FF2B5EF4-FFF2-40B4-BE49-F238E27FC236}">
                  <a16:creationId xmlns="" xmlns:a16="http://schemas.microsoft.com/office/drawing/2014/main" id="{B44D3C88-FCA7-D84D-8793-7FBC4DBA21EB}"/>
                </a:ext>
              </a:extLst>
            </p:cNvPr>
            <p:cNvCxnSpPr>
              <a:cxnSpLocks/>
              <a:stCxn id="23" idx="2"/>
            </p:cNvCxnSpPr>
            <p:nvPr/>
          </p:nvCxnSpPr>
          <p:spPr>
            <a:xfrm>
              <a:off x="4650755" y="2677243"/>
              <a:ext cx="0" cy="325394"/>
            </a:xfrm>
            <a:prstGeom prst="line">
              <a:avLst/>
            </a:prstGeom>
          </p:spPr>
          <p:style>
            <a:lnRef idx="1">
              <a:schemeClr val="dk1"/>
            </a:lnRef>
            <a:fillRef idx="0">
              <a:schemeClr val="dk1"/>
            </a:fillRef>
            <a:effectRef idx="0">
              <a:schemeClr val="dk1"/>
            </a:effectRef>
            <a:fontRef idx="minor">
              <a:schemeClr val="tx1"/>
            </a:fontRef>
          </p:style>
        </p:cxnSp>
        <p:cxnSp>
          <p:nvCxnSpPr>
            <p:cNvPr id="28" name="直线连接符 27">
              <a:extLst>
                <a:ext uri="{FF2B5EF4-FFF2-40B4-BE49-F238E27FC236}">
                  <a16:creationId xmlns="" xmlns:a16="http://schemas.microsoft.com/office/drawing/2014/main" id="{B0FCAF75-D288-AD46-82A0-31EE4758A8B9}"/>
                </a:ext>
              </a:extLst>
            </p:cNvPr>
            <p:cNvCxnSpPr/>
            <p:nvPr/>
          </p:nvCxnSpPr>
          <p:spPr>
            <a:xfrm>
              <a:off x="3246203" y="3002637"/>
              <a:ext cx="2949147" cy="0"/>
            </a:xfrm>
            <a:prstGeom prst="line">
              <a:avLst/>
            </a:prstGeom>
          </p:spPr>
          <p:style>
            <a:lnRef idx="1">
              <a:schemeClr val="dk1"/>
            </a:lnRef>
            <a:fillRef idx="0">
              <a:schemeClr val="dk1"/>
            </a:fillRef>
            <a:effectRef idx="0">
              <a:schemeClr val="dk1"/>
            </a:effectRef>
            <a:fontRef idx="minor">
              <a:schemeClr val="tx1"/>
            </a:fontRef>
          </p:style>
        </p:cxnSp>
        <p:cxnSp>
          <p:nvCxnSpPr>
            <p:cNvPr id="29" name="直线箭头连接符 28">
              <a:extLst>
                <a:ext uri="{FF2B5EF4-FFF2-40B4-BE49-F238E27FC236}">
                  <a16:creationId xmlns="" xmlns:a16="http://schemas.microsoft.com/office/drawing/2014/main" id="{043543AC-44B7-2644-82C9-56E527B7EEBC}"/>
                </a:ext>
              </a:extLst>
            </p:cNvPr>
            <p:cNvCxnSpPr>
              <a:cxnSpLocks/>
              <a:endCxn id="25" idx="0"/>
            </p:cNvCxnSpPr>
            <p:nvPr/>
          </p:nvCxnSpPr>
          <p:spPr>
            <a:xfrm>
              <a:off x="3246204" y="3002637"/>
              <a:ext cx="0" cy="3459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线箭头连接符 29">
              <a:extLst>
                <a:ext uri="{FF2B5EF4-FFF2-40B4-BE49-F238E27FC236}">
                  <a16:creationId xmlns="" xmlns:a16="http://schemas.microsoft.com/office/drawing/2014/main" id="{AFE1217E-FAAD-8E48-818A-ED49A16624AB}"/>
                </a:ext>
              </a:extLst>
            </p:cNvPr>
            <p:cNvCxnSpPr/>
            <p:nvPr/>
          </p:nvCxnSpPr>
          <p:spPr>
            <a:xfrm>
              <a:off x="6195350" y="3002637"/>
              <a:ext cx="0" cy="3459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4603371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650"/>
                            </p:stCondLst>
                            <p:childTnLst>
                              <p:par>
                                <p:cTn id="13" presetID="2" presetClass="entr" presetSubtype="4"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链路感知</a:t>
            </a:r>
          </a:p>
        </p:txBody>
      </p:sp>
      <p:sp>
        <p:nvSpPr>
          <p:cNvPr id="33" name="TextBox 1210">
            <a:extLst>
              <a:ext uri="{FF2B5EF4-FFF2-40B4-BE49-F238E27FC236}">
                <a16:creationId xmlns="" xmlns:a16="http://schemas.microsoft.com/office/drawing/2014/main" id="{A1A0D2A2-3A90-4455-9EED-7459F6CE4B73}"/>
              </a:ext>
            </a:extLst>
          </p:cNvPr>
          <p:cNvSpPr/>
          <p:nvPr/>
        </p:nvSpPr>
        <p:spPr>
          <a:xfrm>
            <a:off x="733149" y="852901"/>
            <a:ext cx="2214184" cy="346249"/>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ctr"/>
            <a:r>
              <a:rPr lang="en-US" altLang="zh-CN" sz="1800" b="1" dirty="0" err="1">
                <a:solidFill>
                  <a:srgbClr val="1B4367"/>
                </a:solidFill>
                <a:cs typeface="+mn-ea"/>
                <a:sym typeface="+mn-lt"/>
              </a:rPr>
              <a:t>olsr_hello_tap</a:t>
            </a:r>
            <a:endParaRPr lang="zh-CN" altLang="en-US" sz="1800" b="1" dirty="0">
              <a:solidFill>
                <a:srgbClr val="1B4367"/>
              </a:solidFill>
              <a:cs typeface="+mn-ea"/>
              <a:sym typeface="+mn-lt"/>
            </a:endParaRPr>
          </a:p>
        </p:txBody>
      </p:sp>
      <p:pic>
        <p:nvPicPr>
          <p:cNvPr id="4" name="图片 3">
            <a:extLst>
              <a:ext uri="{FF2B5EF4-FFF2-40B4-BE49-F238E27FC236}">
                <a16:creationId xmlns="" xmlns:a16="http://schemas.microsoft.com/office/drawing/2014/main" id="{2C1E0A70-1E8F-4DF2-A579-C492F600F996}"/>
              </a:ext>
            </a:extLst>
          </p:cNvPr>
          <p:cNvPicPr>
            <a:picLocks noChangeAspect="1"/>
          </p:cNvPicPr>
          <p:nvPr/>
        </p:nvPicPr>
        <p:blipFill>
          <a:blip r:embed="rId3"/>
          <a:stretch>
            <a:fillRect/>
          </a:stretch>
        </p:blipFill>
        <p:spPr>
          <a:xfrm>
            <a:off x="343472" y="1333500"/>
            <a:ext cx="8724900" cy="1238250"/>
          </a:xfrm>
          <a:prstGeom prst="rect">
            <a:avLst/>
          </a:prstGeom>
        </p:spPr>
      </p:pic>
      <p:pic>
        <p:nvPicPr>
          <p:cNvPr id="6" name="图片 5">
            <a:extLst>
              <a:ext uri="{FF2B5EF4-FFF2-40B4-BE49-F238E27FC236}">
                <a16:creationId xmlns="" xmlns:a16="http://schemas.microsoft.com/office/drawing/2014/main" id="{3A305BC7-2906-45F8-BBD6-5610170E9D24}"/>
              </a:ext>
            </a:extLst>
          </p:cNvPr>
          <p:cNvPicPr>
            <a:picLocks noChangeAspect="1"/>
          </p:cNvPicPr>
          <p:nvPr/>
        </p:nvPicPr>
        <p:blipFill>
          <a:blip r:embed="rId4"/>
          <a:stretch>
            <a:fillRect/>
          </a:stretch>
        </p:blipFill>
        <p:spPr>
          <a:xfrm>
            <a:off x="0" y="3557461"/>
            <a:ext cx="9144000" cy="641149"/>
          </a:xfrm>
          <a:prstGeom prst="rect">
            <a:avLst/>
          </a:prstGeom>
        </p:spPr>
      </p:pic>
      <p:sp>
        <p:nvSpPr>
          <p:cNvPr id="16" name="TextBox 1210">
            <a:extLst>
              <a:ext uri="{FF2B5EF4-FFF2-40B4-BE49-F238E27FC236}">
                <a16:creationId xmlns="" xmlns:a16="http://schemas.microsoft.com/office/drawing/2014/main" id="{36895179-9C05-4DE6-B060-50A2DDB8C67D}"/>
              </a:ext>
            </a:extLst>
          </p:cNvPr>
          <p:cNvSpPr/>
          <p:nvPr/>
        </p:nvSpPr>
        <p:spPr>
          <a:xfrm>
            <a:off x="595724" y="2944747"/>
            <a:ext cx="2214184" cy="346249"/>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ctr"/>
            <a:r>
              <a:rPr lang="zh-CN" altLang="en-US" sz="1800" b="1" dirty="0">
                <a:solidFill>
                  <a:srgbClr val="1B4367"/>
                </a:solidFill>
                <a:cs typeface="+mn-ea"/>
                <a:sym typeface="+mn-lt"/>
              </a:rPr>
              <a:t>调用关系</a:t>
            </a:r>
          </a:p>
        </p:txBody>
      </p:sp>
    </p:spTree>
    <p:extLst>
      <p:ext uri="{BB962C8B-B14F-4D97-AF65-F5344CB8AC3E}">
        <p14:creationId xmlns:p14="http://schemas.microsoft.com/office/powerpoint/2010/main" val="12781021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650"/>
                            </p:stCondLst>
                            <p:childTnLst>
                              <p:par>
                                <p:cTn id="13" presetID="2" presetClass="entr" presetSubtype="4"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childTnLst>
                          </p:cTn>
                        </p:par>
                        <p:par>
                          <p:cTn id="17" fill="hold">
                            <p:stCondLst>
                              <p:cond delay="1150"/>
                            </p:stCondLst>
                            <p:childTnLst>
                              <p:par>
                                <p:cTn id="18" presetID="2" presetClass="entr" presetSubtype="4"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smtClean="0">
                <a:solidFill>
                  <a:srgbClr val="1B4367"/>
                </a:solidFill>
                <a:cs typeface="+mn-ea"/>
                <a:sym typeface="+mn-lt"/>
              </a:rPr>
              <a:t>探索邻居：握手</a:t>
            </a:r>
            <a:r>
              <a:rPr lang="zh-CN" altLang="en-US" sz="1700" b="1" dirty="0">
                <a:solidFill>
                  <a:srgbClr val="1B4367"/>
                </a:solidFill>
                <a:cs typeface="+mn-ea"/>
                <a:sym typeface="+mn-lt"/>
              </a:rPr>
              <a:t>机制</a:t>
            </a:r>
          </a:p>
        </p:txBody>
      </p:sp>
      <p:sp>
        <p:nvSpPr>
          <p:cNvPr id="2" name="椭圆 1">
            <a:extLst>
              <a:ext uri="{FF2B5EF4-FFF2-40B4-BE49-F238E27FC236}">
                <a16:creationId xmlns="" xmlns:a16="http://schemas.microsoft.com/office/drawing/2014/main" id="{C857F8B9-95D0-41B6-BCC7-2246586EA107}"/>
              </a:ext>
            </a:extLst>
          </p:cNvPr>
          <p:cNvSpPr/>
          <p:nvPr/>
        </p:nvSpPr>
        <p:spPr>
          <a:xfrm>
            <a:off x="2310064" y="993466"/>
            <a:ext cx="742521" cy="7356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RTA</a:t>
            </a:r>
            <a:endParaRPr lang="zh-CN" altLang="en-US" dirty="0"/>
          </a:p>
        </p:txBody>
      </p:sp>
      <p:sp>
        <p:nvSpPr>
          <p:cNvPr id="9" name="椭圆 8">
            <a:extLst>
              <a:ext uri="{FF2B5EF4-FFF2-40B4-BE49-F238E27FC236}">
                <a16:creationId xmlns="" xmlns:a16="http://schemas.microsoft.com/office/drawing/2014/main" id="{CCC5B33F-63D0-465C-AFFB-6F6C24A37D70}"/>
              </a:ext>
            </a:extLst>
          </p:cNvPr>
          <p:cNvSpPr/>
          <p:nvPr/>
        </p:nvSpPr>
        <p:spPr>
          <a:xfrm>
            <a:off x="6099308" y="1062217"/>
            <a:ext cx="742521" cy="7356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RTB</a:t>
            </a:r>
            <a:endParaRPr lang="zh-CN" altLang="en-US" dirty="0"/>
          </a:p>
        </p:txBody>
      </p:sp>
      <p:sp>
        <p:nvSpPr>
          <p:cNvPr id="10" name="椭圆 9">
            <a:extLst>
              <a:ext uri="{FF2B5EF4-FFF2-40B4-BE49-F238E27FC236}">
                <a16:creationId xmlns="" xmlns:a16="http://schemas.microsoft.com/office/drawing/2014/main" id="{AD40DECB-4E2D-49C1-8D7C-0441594F74FE}"/>
              </a:ext>
            </a:extLst>
          </p:cNvPr>
          <p:cNvSpPr/>
          <p:nvPr/>
        </p:nvSpPr>
        <p:spPr>
          <a:xfrm>
            <a:off x="2310064" y="2469338"/>
            <a:ext cx="742521" cy="7356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RTA</a:t>
            </a:r>
            <a:endParaRPr lang="zh-CN" altLang="en-US" dirty="0"/>
          </a:p>
        </p:txBody>
      </p:sp>
      <p:sp>
        <p:nvSpPr>
          <p:cNvPr id="11" name="椭圆 10">
            <a:extLst>
              <a:ext uri="{FF2B5EF4-FFF2-40B4-BE49-F238E27FC236}">
                <a16:creationId xmlns="" xmlns:a16="http://schemas.microsoft.com/office/drawing/2014/main" id="{16566A15-8E70-4067-8363-48334BEEBBF4}"/>
              </a:ext>
            </a:extLst>
          </p:cNvPr>
          <p:cNvSpPr/>
          <p:nvPr/>
        </p:nvSpPr>
        <p:spPr>
          <a:xfrm>
            <a:off x="6085558" y="2469338"/>
            <a:ext cx="742521" cy="7356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RTB</a:t>
            </a:r>
            <a:endParaRPr lang="zh-CN" altLang="en-US" dirty="0"/>
          </a:p>
        </p:txBody>
      </p:sp>
      <p:sp>
        <p:nvSpPr>
          <p:cNvPr id="12" name="椭圆 11">
            <a:extLst>
              <a:ext uri="{FF2B5EF4-FFF2-40B4-BE49-F238E27FC236}">
                <a16:creationId xmlns="" xmlns:a16="http://schemas.microsoft.com/office/drawing/2014/main" id="{77AAC835-3F8C-4BF1-908E-FEEE86F97AF0}"/>
              </a:ext>
            </a:extLst>
          </p:cNvPr>
          <p:cNvSpPr/>
          <p:nvPr/>
        </p:nvSpPr>
        <p:spPr>
          <a:xfrm>
            <a:off x="2310064" y="4015970"/>
            <a:ext cx="742521" cy="7356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RTA</a:t>
            </a:r>
            <a:endParaRPr lang="zh-CN" altLang="en-US" dirty="0"/>
          </a:p>
        </p:txBody>
      </p:sp>
      <p:sp>
        <p:nvSpPr>
          <p:cNvPr id="13" name="椭圆 12">
            <a:extLst>
              <a:ext uri="{FF2B5EF4-FFF2-40B4-BE49-F238E27FC236}">
                <a16:creationId xmlns="" xmlns:a16="http://schemas.microsoft.com/office/drawing/2014/main" id="{99ECC453-71CA-4B88-8705-4D6FEE46E26A}"/>
              </a:ext>
            </a:extLst>
          </p:cNvPr>
          <p:cNvSpPr/>
          <p:nvPr/>
        </p:nvSpPr>
        <p:spPr>
          <a:xfrm>
            <a:off x="6085556" y="4015969"/>
            <a:ext cx="742521" cy="7356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RTB</a:t>
            </a:r>
            <a:endParaRPr lang="zh-CN" altLang="en-US" dirty="0"/>
          </a:p>
        </p:txBody>
      </p:sp>
      <p:sp>
        <p:nvSpPr>
          <p:cNvPr id="3" name="箭头: 左 2">
            <a:extLst>
              <a:ext uri="{FF2B5EF4-FFF2-40B4-BE49-F238E27FC236}">
                <a16:creationId xmlns="" xmlns:a16="http://schemas.microsoft.com/office/drawing/2014/main" id="{451B2676-59B7-47A9-923A-123088918D4A}"/>
              </a:ext>
            </a:extLst>
          </p:cNvPr>
          <p:cNvSpPr/>
          <p:nvPr/>
        </p:nvSpPr>
        <p:spPr>
          <a:xfrm>
            <a:off x="3547597" y="872576"/>
            <a:ext cx="1931928" cy="111492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50" dirty="0"/>
              <a:t>RTB</a:t>
            </a:r>
            <a:r>
              <a:rPr lang="zh-CN" altLang="en-US" sz="1050" dirty="0"/>
              <a:t>发送的</a:t>
            </a:r>
            <a:r>
              <a:rPr lang="en-US" altLang="zh-CN" sz="1050" dirty="0"/>
              <a:t>hello</a:t>
            </a:r>
            <a:r>
              <a:rPr lang="zh-CN" altLang="en-US" sz="1050" dirty="0"/>
              <a:t>消息，已知邻居路由器：</a:t>
            </a:r>
            <a:endParaRPr lang="en-US" altLang="zh-CN" sz="1050" dirty="0"/>
          </a:p>
          <a:p>
            <a:pPr algn="ctr"/>
            <a:r>
              <a:rPr lang="zh-CN" altLang="en-US" sz="1050" dirty="0"/>
              <a:t>空</a:t>
            </a:r>
          </a:p>
        </p:txBody>
      </p:sp>
      <p:sp>
        <p:nvSpPr>
          <p:cNvPr id="5" name="箭头: 右 4">
            <a:extLst>
              <a:ext uri="{FF2B5EF4-FFF2-40B4-BE49-F238E27FC236}">
                <a16:creationId xmlns="" xmlns:a16="http://schemas.microsoft.com/office/drawing/2014/main" id="{66D1E280-E023-40AA-92EE-86C4077604E1}"/>
              </a:ext>
            </a:extLst>
          </p:cNvPr>
          <p:cNvSpPr/>
          <p:nvPr/>
        </p:nvSpPr>
        <p:spPr>
          <a:xfrm>
            <a:off x="3557910" y="2206937"/>
            <a:ext cx="1931928" cy="120315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50" dirty="0"/>
              <a:t>RTB</a:t>
            </a:r>
            <a:r>
              <a:rPr lang="zh-CN" altLang="en-US" sz="1050" dirty="0"/>
              <a:t>发送的</a:t>
            </a:r>
            <a:r>
              <a:rPr lang="en-US" altLang="zh-CN" sz="1050" dirty="0"/>
              <a:t>hello</a:t>
            </a:r>
            <a:r>
              <a:rPr lang="zh-CN" altLang="en-US" sz="1050" dirty="0"/>
              <a:t>消息，已知邻居路由器：</a:t>
            </a:r>
            <a:endParaRPr lang="en-US" altLang="zh-CN" sz="1050" dirty="0"/>
          </a:p>
          <a:p>
            <a:pPr algn="ctr"/>
            <a:r>
              <a:rPr lang="zh-CN" altLang="en-US" sz="1050" dirty="0"/>
              <a:t>路由器</a:t>
            </a:r>
            <a:r>
              <a:rPr lang="en-US" altLang="zh-CN" sz="1050" dirty="0"/>
              <a:t>B</a:t>
            </a:r>
            <a:endParaRPr lang="zh-CN" altLang="en-US" sz="1050" dirty="0"/>
          </a:p>
          <a:p>
            <a:pPr algn="ctr"/>
            <a:endParaRPr lang="zh-CN" altLang="en-US" sz="1000" dirty="0"/>
          </a:p>
        </p:txBody>
      </p:sp>
      <p:sp>
        <p:nvSpPr>
          <p:cNvPr id="17" name="箭头: 左 16">
            <a:extLst>
              <a:ext uri="{FF2B5EF4-FFF2-40B4-BE49-F238E27FC236}">
                <a16:creationId xmlns="" xmlns:a16="http://schemas.microsoft.com/office/drawing/2014/main" id="{80B43874-26CD-4574-9038-4A2BA666025B}"/>
              </a:ext>
            </a:extLst>
          </p:cNvPr>
          <p:cNvSpPr/>
          <p:nvPr/>
        </p:nvSpPr>
        <p:spPr>
          <a:xfrm>
            <a:off x="3533846" y="3915990"/>
            <a:ext cx="1931928" cy="111492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50" dirty="0"/>
              <a:t>RTB</a:t>
            </a:r>
            <a:r>
              <a:rPr lang="zh-CN" altLang="en-US" sz="1050" dirty="0"/>
              <a:t>发送的</a:t>
            </a:r>
            <a:r>
              <a:rPr lang="en-US" altLang="zh-CN" sz="1050" dirty="0"/>
              <a:t>hello</a:t>
            </a:r>
            <a:r>
              <a:rPr lang="zh-CN" altLang="en-US" sz="1050" dirty="0"/>
              <a:t>消息，已知邻居路由器：</a:t>
            </a:r>
            <a:endParaRPr lang="en-US" altLang="zh-CN" sz="1050" dirty="0"/>
          </a:p>
          <a:p>
            <a:pPr algn="ctr"/>
            <a:r>
              <a:rPr lang="zh-CN" altLang="en-US" sz="1050" dirty="0"/>
              <a:t>路由器</a:t>
            </a:r>
            <a:r>
              <a:rPr lang="en-US" altLang="zh-CN" sz="1050" dirty="0"/>
              <a:t>A</a:t>
            </a:r>
            <a:endParaRPr lang="zh-CN" altLang="en-US" sz="1050" dirty="0"/>
          </a:p>
        </p:txBody>
      </p:sp>
      <p:cxnSp>
        <p:nvCxnSpPr>
          <p:cNvPr id="19" name="直接连接符 18">
            <a:extLst>
              <a:ext uri="{FF2B5EF4-FFF2-40B4-BE49-F238E27FC236}">
                <a16:creationId xmlns="" xmlns:a16="http://schemas.microsoft.com/office/drawing/2014/main" id="{EFA14FCD-DC39-477C-A619-39A2950B7880}"/>
              </a:ext>
            </a:extLst>
          </p:cNvPr>
          <p:cNvCxnSpPr>
            <a:cxnSpLocks/>
          </p:cNvCxnSpPr>
          <p:nvPr/>
        </p:nvCxnSpPr>
        <p:spPr>
          <a:xfrm>
            <a:off x="1017528" y="2077454"/>
            <a:ext cx="7260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 xmlns:a16="http://schemas.microsoft.com/office/drawing/2014/main" id="{1E05C194-9869-403E-B297-18C9729A9B74}"/>
              </a:ext>
            </a:extLst>
          </p:cNvPr>
          <p:cNvCxnSpPr>
            <a:cxnSpLocks/>
          </p:cNvCxnSpPr>
          <p:nvPr/>
        </p:nvCxnSpPr>
        <p:spPr>
          <a:xfrm>
            <a:off x="1017528" y="3653019"/>
            <a:ext cx="7260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9171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26212" y="1075901"/>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smtClean="0">
                <a:solidFill>
                  <a:srgbClr val="1B4367"/>
                </a:solidFill>
                <a:cs typeface="+mn-ea"/>
                <a:sym typeface="+mn-lt"/>
              </a:rPr>
              <a:t>商迪工作成果</a:t>
            </a:r>
            <a:endParaRPr lang="zh-CN" altLang="en-US" sz="3400" b="1" dirty="0">
              <a:solidFill>
                <a:srgbClr val="1B4367"/>
              </a:solidFill>
              <a:cs typeface="+mn-ea"/>
              <a:sym typeface="+mn-lt"/>
            </a:endParaRPr>
          </a:p>
        </p:txBody>
      </p:sp>
      <p:sp>
        <p:nvSpPr>
          <p:cNvPr id="105" name="文本框 11"/>
          <p:cNvSpPr txBox="1"/>
          <p:nvPr/>
        </p:nvSpPr>
        <p:spPr>
          <a:xfrm>
            <a:off x="3713476" y="1851335"/>
            <a:ext cx="1732894" cy="577530"/>
          </a:xfrm>
          <a:prstGeom prst="rect">
            <a:avLst/>
          </a:prstGeom>
          <a:noFill/>
        </p:spPr>
        <p:txBody>
          <a:bodyPr wrap="square" lIns="68580" tIns="34290" rIns="68580" bIns="34290" rtlCol="0">
            <a:spAutoFit/>
          </a:bodyPr>
          <a:lstStyle/>
          <a:p>
            <a:pPr algn="ctr">
              <a:lnSpc>
                <a:spcPts val="3000"/>
              </a:lnSpc>
            </a:pPr>
            <a:r>
              <a:rPr lang="en-US" altLang="zh-CN" sz="7200" dirty="0" smtClean="0">
                <a:solidFill>
                  <a:schemeClr val="bg1"/>
                </a:solidFill>
                <a:cs typeface="+mn-ea"/>
                <a:sym typeface="+mn-lt"/>
              </a:rPr>
              <a:t>3</a:t>
            </a: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smtClean="0">
                <a:solidFill>
                  <a:srgbClr val="1B4367"/>
                </a:solidFill>
                <a:cs typeface="+mn-ea"/>
                <a:sym typeface="+mn-lt"/>
              </a:rPr>
              <a:t>MPR</a:t>
            </a:r>
            <a:r>
              <a:rPr lang="zh-CN" altLang="en-US" sz="1700" b="1" dirty="0" smtClean="0">
                <a:solidFill>
                  <a:srgbClr val="1B4367"/>
                </a:solidFill>
                <a:cs typeface="+mn-ea"/>
                <a:sym typeface="+mn-lt"/>
              </a:rPr>
              <a:t>表的生成</a:t>
            </a:r>
            <a:endParaRPr lang="zh-CN" altLang="en-US" sz="1700" b="1" dirty="0">
              <a:solidFill>
                <a:srgbClr val="1B4367"/>
              </a:solidFill>
              <a:cs typeface="+mn-ea"/>
              <a:sym typeface="+mn-lt"/>
            </a:endParaRPr>
          </a:p>
        </p:txBody>
      </p:sp>
      <p:sp>
        <p:nvSpPr>
          <p:cNvPr id="3" name="TextBox 2"/>
          <p:cNvSpPr txBox="1"/>
          <p:nvPr/>
        </p:nvSpPr>
        <p:spPr>
          <a:xfrm>
            <a:off x="1105174" y="874929"/>
            <a:ext cx="7374406" cy="1600438"/>
          </a:xfrm>
          <a:prstGeom prst="rect">
            <a:avLst/>
          </a:prstGeom>
          <a:noFill/>
        </p:spPr>
        <p:txBody>
          <a:bodyPr wrap="square" rtlCol="0">
            <a:spAutoFit/>
          </a:bodyPr>
          <a:lstStyle/>
          <a:p>
            <a:r>
              <a:rPr lang="zh-CN" altLang="en-US" dirty="0" smtClean="0"/>
              <a:t>网络中的每个节点独立地选择自己的</a:t>
            </a:r>
            <a:r>
              <a:rPr lang="en-US" altLang="zh-CN" dirty="0" smtClean="0"/>
              <a:t>MPR</a:t>
            </a:r>
            <a:r>
              <a:rPr lang="zh-CN" altLang="en-US" dirty="0" smtClean="0"/>
              <a:t>集。</a:t>
            </a:r>
            <a:endParaRPr lang="en-US" altLang="zh-CN" dirty="0" smtClean="0"/>
          </a:p>
          <a:p>
            <a:r>
              <a:rPr lang="zh-CN" altLang="en-US" dirty="0" smtClean="0"/>
              <a:t>选择</a:t>
            </a:r>
            <a:r>
              <a:rPr lang="en-US" altLang="zh-CN" dirty="0" smtClean="0"/>
              <a:t>MPR</a:t>
            </a:r>
            <a:r>
              <a:rPr lang="zh-CN" altLang="en-US" dirty="0" smtClean="0"/>
              <a:t>集的目的就是使得通过该</a:t>
            </a:r>
            <a:r>
              <a:rPr lang="en-US" altLang="zh-CN" dirty="0" smtClean="0"/>
              <a:t>MPR</a:t>
            </a:r>
            <a:r>
              <a:rPr lang="zh-CN" altLang="en-US" dirty="0" smtClean="0"/>
              <a:t>的转发，节点发送的控制分组可以被传送到其他所有的两跳邻居。 </a:t>
            </a:r>
            <a:endParaRPr lang="en-US" altLang="zh-CN" dirty="0" smtClean="0"/>
          </a:p>
          <a:p>
            <a:r>
              <a:rPr lang="zh-CN" altLang="en-US" dirty="0" smtClean="0"/>
              <a:t>计算</a:t>
            </a:r>
            <a:r>
              <a:rPr lang="en-US" altLang="zh-CN" dirty="0" smtClean="0"/>
              <a:t>MPR</a:t>
            </a:r>
            <a:r>
              <a:rPr lang="zh-CN" altLang="en-US" dirty="0" smtClean="0"/>
              <a:t>集需要知道自身一跳和两跳邻居的信息</a:t>
            </a:r>
            <a:r>
              <a:rPr lang="en-US" altLang="zh-CN" dirty="0" smtClean="0"/>
              <a:t>.</a:t>
            </a:r>
          </a:p>
          <a:p>
            <a:r>
              <a:rPr lang="zh-CN" altLang="en-US" dirty="0" smtClean="0"/>
              <a:t>计算</a:t>
            </a:r>
            <a:r>
              <a:rPr lang="en-US" altLang="zh-CN" dirty="0" smtClean="0"/>
              <a:t>MPR</a:t>
            </a:r>
            <a:r>
              <a:rPr lang="zh-CN" altLang="en-US" dirty="0" smtClean="0"/>
              <a:t>集的要求是：节点与</a:t>
            </a:r>
            <a:r>
              <a:rPr lang="en-US" altLang="zh-CN" dirty="0" smtClean="0"/>
              <a:t>MPR</a:t>
            </a:r>
            <a:r>
              <a:rPr lang="zh-CN" altLang="en-US" dirty="0" smtClean="0"/>
              <a:t>节点之间必须是双向对称链路，节点所发送的分组通过</a:t>
            </a:r>
            <a:r>
              <a:rPr lang="en-US" altLang="zh-CN" dirty="0" smtClean="0"/>
              <a:t>MPR</a:t>
            </a:r>
            <a:r>
              <a:rPr lang="zh-CN" altLang="en-US" dirty="0" smtClean="0"/>
              <a:t>的中继，能够到达所有的严格两跳邻居节点，如果能够满 足这两点，那么</a:t>
            </a:r>
            <a:r>
              <a:rPr lang="en-US" altLang="zh-CN" dirty="0" smtClean="0"/>
              <a:t>MPR</a:t>
            </a:r>
            <a:r>
              <a:rPr lang="zh-CN" altLang="en-US" dirty="0" smtClean="0"/>
              <a:t>节点就能有效地进行</a:t>
            </a:r>
            <a:r>
              <a:rPr lang="en-US" altLang="zh-CN" dirty="0" smtClean="0"/>
              <a:t>TC </a:t>
            </a:r>
            <a:r>
              <a:rPr lang="zh-CN" altLang="en-US" dirty="0" smtClean="0"/>
              <a:t>分组的转发。同时，应该使</a:t>
            </a:r>
            <a:r>
              <a:rPr lang="en-US" altLang="zh-CN" dirty="0" smtClean="0"/>
              <a:t>MPR</a:t>
            </a:r>
            <a:r>
              <a:rPr lang="zh-CN" altLang="en-US" dirty="0" smtClean="0"/>
              <a:t>集 尽量的小。</a:t>
            </a:r>
            <a:endParaRPr lang="zh-CN" altLang="en-US" dirty="0"/>
          </a:p>
        </p:txBody>
      </p:sp>
      <p:pic>
        <p:nvPicPr>
          <p:cNvPr id="4" name="图片 3" descr="3.PNG"/>
          <p:cNvPicPr>
            <a:picLocks noChangeAspect="1"/>
          </p:cNvPicPr>
          <p:nvPr/>
        </p:nvPicPr>
        <p:blipFill>
          <a:blip r:embed="rId3"/>
          <a:stretch>
            <a:fillRect/>
          </a:stretch>
        </p:blipFill>
        <p:spPr>
          <a:xfrm>
            <a:off x="1302527" y="3050524"/>
            <a:ext cx="6571838" cy="6738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smtClean="0">
                <a:solidFill>
                  <a:srgbClr val="1B4367"/>
                </a:solidFill>
                <a:cs typeface="+mn-ea"/>
                <a:sym typeface="+mn-lt"/>
              </a:rPr>
              <a:t>MPR</a:t>
            </a:r>
            <a:r>
              <a:rPr lang="zh-CN" altLang="en-US" sz="1700" b="1" dirty="0" smtClean="0">
                <a:solidFill>
                  <a:srgbClr val="1B4367"/>
                </a:solidFill>
                <a:cs typeface="+mn-ea"/>
                <a:sym typeface="+mn-lt"/>
              </a:rPr>
              <a:t>表的生成</a:t>
            </a:r>
            <a:endParaRPr lang="zh-CN" altLang="en-US" sz="1700" b="1" dirty="0">
              <a:solidFill>
                <a:srgbClr val="1B4367"/>
              </a:solidFill>
              <a:cs typeface="+mn-ea"/>
              <a:sym typeface="+mn-lt"/>
            </a:endParaRPr>
          </a:p>
        </p:txBody>
      </p:sp>
      <p:pic>
        <p:nvPicPr>
          <p:cNvPr id="4" name="Picture 2"/>
          <p:cNvPicPr>
            <a:picLocks noChangeAspect="1" noChangeArrowheads="1"/>
          </p:cNvPicPr>
          <p:nvPr/>
        </p:nvPicPr>
        <p:blipFill>
          <a:blip r:embed="rId3" cstate="print"/>
          <a:srcRect/>
          <a:stretch>
            <a:fillRect/>
          </a:stretch>
        </p:blipFill>
        <p:spPr bwMode="auto">
          <a:xfrm>
            <a:off x="1311398" y="815724"/>
            <a:ext cx="6549811" cy="2026152"/>
          </a:xfrm>
          <a:prstGeom prst="rect">
            <a:avLst/>
          </a:prstGeom>
          <a:noFill/>
          <a:ln w="9525">
            <a:noFill/>
            <a:miter lim="800000"/>
            <a:headEnd/>
            <a:tailEnd/>
          </a:ln>
          <a:effectLst/>
        </p:spPr>
      </p:pic>
      <p:sp>
        <p:nvSpPr>
          <p:cNvPr id="5" name="TextBox 4"/>
          <p:cNvSpPr txBox="1"/>
          <p:nvPr/>
        </p:nvSpPr>
        <p:spPr>
          <a:xfrm>
            <a:off x="1394624" y="3151062"/>
            <a:ext cx="6598153" cy="1384995"/>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err="1" smtClean="0"/>
              <a:t>olsr_calculate_mpr</a:t>
            </a:r>
            <a:r>
              <a:rPr lang="en-US" altLang="zh-CN" dirty="0" smtClean="0"/>
              <a:t> </a:t>
            </a:r>
            <a:r>
              <a:rPr lang="zh-CN" altLang="en-US" dirty="0" smtClean="0"/>
              <a:t>函数通过调用</a:t>
            </a:r>
            <a:r>
              <a:rPr lang="en-US" altLang="zh-CN" dirty="0" err="1" smtClean="0"/>
              <a:t>mpr.c</a:t>
            </a:r>
            <a:r>
              <a:rPr lang="zh-CN" altLang="en-US" dirty="0" smtClean="0"/>
              <a:t>内部各种子函数来实现</a:t>
            </a:r>
            <a:r>
              <a:rPr lang="en-US" altLang="zh-CN" dirty="0" smtClean="0"/>
              <a:t>MPR</a:t>
            </a:r>
            <a:r>
              <a:rPr lang="zh-CN" altLang="en-US" dirty="0" smtClean="0"/>
              <a:t>表的生成，主要过程为清除原始</a:t>
            </a:r>
            <a:r>
              <a:rPr lang="en-US" altLang="zh-CN" dirty="0" smtClean="0"/>
              <a:t>MPR</a:t>
            </a:r>
            <a:r>
              <a:rPr lang="zh-CN" altLang="en-US" dirty="0" smtClean="0"/>
              <a:t>表，根据</a:t>
            </a:r>
            <a:r>
              <a:rPr lang="en-US" altLang="zh-CN" dirty="0" smtClean="0"/>
              <a:t>willingness</a:t>
            </a:r>
            <a:r>
              <a:rPr lang="zh-CN" altLang="en-US" dirty="0" smtClean="0"/>
              <a:t>计算</a:t>
            </a:r>
            <a:r>
              <a:rPr lang="en-US" altLang="zh-CN" dirty="0" smtClean="0"/>
              <a:t>MPR</a:t>
            </a:r>
            <a:r>
              <a:rPr lang="zh-CN" altLang="en-US" dirty="0" smtClean="0"/>
              <a:t>节点，进一步优化选择。</a:t>
            </a:r>
            <a:r>
              <a:rPr lang="en-US" altLang="zh-CN" dirty="0" smtClean="0"/>
              <a:t> </a:t>
            </a:r>
          </a:p>
          <a:p>
            <a:pPr marL="285750" indent="-285750">
              <a:buFont typeface="Wingdings" panose="05000000000000000000" pitchFamily="2" charset="2"/>
              <a:buChar char="l"/>
            </a:pPr>
            <a:r>
              <a:rPr lang="en-US" altLang="zh-CN" dirty="0"/>
              <a:t>WILL_NEVER </a:t>
            </a:r>
            <a:r>
              <a:rPr lang="zh-CN" altLang="zh-CN" dirty="0"/>
              <a:t>不会被选择为</a:t>
            </a:r>
            <a:r>
              <a:rPr lang="en-US" altLang="zh-CN" dirty="0"/>
              <a:t>MPR</a:t>
            </a:r>
            <a:r>
              <a:rPr lang="zh-CN" altLang="zh-CN" dirty="0" smtClean="0"/>
              <a:t>结点</a:t>
            </a:r>
            <a:r>
              <a:rPr lang="zh-CN" altLang="en-US" dirty="0"/>
              <a:t>，</a:t>
            </a:r>
            <a:r>
              <a:rPr lang="en-US" altLang="zh-CN" dirty="0" smtClean="0"/>
              <a:t>WILL_ALWAYS </a:t>
            </a:r>
            <a:r>
              <a:rPr lang="zh-CN" altLang="zh-CN" dirty="0"/>
              <a:t>总是会被选择为</a:t>
            </a:r>
            <a:r>
              <a:rPr lang="en-US" altLang="zh-CN" dirty="0"/>
              <a:t>MPR</a:t>
            </a:r>
            <a:r>
              <a:rPr lang="zh-CN" altLang="zh-CN" dirty="0" smtClean="0"/>
              <a:t>结点</a:t>
            </a:r>
            <a:r>
              <a:rPr lang="zh-CN" altLang="en-US" dirty="0"/>
              <a:t>。</a:t>
            </a:r>
            <a:endParaRPr lang="zh-CN" altLang="zh-CN"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smtClean="0">
                <a:solidFill>
                  <a:srgbClr val="1B4367"/>
                </a:solidFill>
                <a:cs typeface="+mn-ea"/>
                <a:sym typeface="+mn-lt"/>
              </a:rPr>
              <a:t>MPR</a:t>
            </a:r>
            <a:r>
              <a:rPr lang="zh-CN" altLang="en-US" sz="1700" b="1" dirty="0" smtClean="0">
                <a:solidFill>
                  <a:srgbClr val="1B4367"/>
                </a:solidFill>
                <a:cs typeface="+mn-ea"/>
                <a:sym typeface="+mn-lt"/>
              </a:rPr>
              <a:t>表的生成</a:t>
            </a:r>
            <a:endParaRPr lang="zh-CN" altLang="en-US" sz="1700" b="1" dirty="0">
              <a:solidFill>
                <a:srgbClr val="1B4367"/>
              </a:solidFill>
              <a:cs typeface="+mn-ea"/>
              <a:sym typeface="+mn-lt"/>
            </a:endParaRPr>
          </a:p>
        </p:txBody>
      </p:sp>
      <p:pic>
        <p:nvPicPr>
          <p:cNvPr id="45057" name="Picture 1"/>
          <p:cNvPicPr>
            <a:picLocks noChangeAspect="1" noChangeArrowheads="1"/>
          </p:cNvPicPr>
          <p:nvPr/>
        </p:nvPicPr>
        <p:blipFill>
          <a:blip r:embed="rId3"/>
          <a:srcRect/>
          <a:stretch>
            <a:fillRect/>
          </a:stretch>
        </p:blipFill>
        <p:spPr bwMode="auto">
          <a:xfrm>
            <a:off x="727395" y="782831"/>
            <a:ext cx="2952750" cy="4106485"/>
          </a:xfrm>
          <a:prstGeom prst="rect">
            <a:avLst/>
          </a:prstGeom>
          <a:noFill/>
          <a:ln w="9525">
            <a:noFill/>
            <a:miter lim="800000"/>
            <a:headEnd/>
            <a:tailEnd/>
          </a:ln>
          <a:effectLst/>
        </p:spPr>
      </p:pic>
      <p:sp>
        <p:nvSpPr>
          <p:cNvPr id="2" name="文本框 1"/>
          <p:cNvSpPr txBox="1"/>
          <p:nvPr/>
        </p:nvSpPr>
        <p:spPr>
          <a:xfrm>
            <a:off x="4459573" y="782831"/>
            <a:ext cx="3912433" cy="116955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将所有</a:t>
            </a:r>
            <a:r>
              <a:rPr lang="en-US" altLang="zh-CN" dirty="0" err="1"/>
              <a:t>WILL_always</a:t>
            </a:r>
            <a:r>
              <a:rPr lang="zh-CN" altLang="en-US" dirty="0"/>
              <a:t>的邻居节点作为基础</a:t>
            </a:r>
            <a:r>
              <a:rPr lang="en-US" altLang="zh-CN" dirty="0"/>
              <a:t>MPR</a:t>
            </a:r>
            <a:r>
              <a:rPr lang="zh-CN" altLang="en-US" dirty="0" smtClean="0"/>
              <a:t>集</a:t>
            </a:r>
            <a:endParaRPr lang="en-US" altLang="zh-CN" dirty="0" smtClean="0"/>
          </a:p>
          <a:p>
            <a:pPr marL="285750" indent="-285750">
              <a:buFont typeface="Wingdings" panose="05000000000000000000" pitchFamily="2" charset="2"/>
              <a:buChar char="l"/>
            </a:pPr>
            <a:r>
              <a:rPr lang="en-US" altLang="zh-CN" dirty="0" err="1" smtClean="0"/>
              <a:t>MPR_coverage</a:t>
            </a:r>
            <a:r>
              <a:rPr lang="en-US" altLang="zh-CN" dirty="0" smtClean="0"/>
              <a:t>, Poorly coverage point</a:t>
            </a:r>
          </a:p>
          <a:p>
            <a:pPr marL="285750" indent="-285750">
              <a:buFont typeface="Wingdings" panose="05000000000000000000" pitchFamily="2" charset="2"/>
              <a:buChar char="l"/>
            </a:pPr>
            <a:r>
              <a:rPr lang="zh-CN" altLang="en-US" dirty="0" smtClean="0"/>
              <a:t>可达性</a:t>
            </a:r>
            <a:endParaRPr lang="en-US" altLang="zh-CN" dirty="0" smtClean="0"/>
          </a:p>
          <a:p>
            <a:pPr marL="285750" indent="-285750">
              <a:buFont typeface="Wingdings" panose="05000000000000000000" pitchFamily="2" charset="2"/>
              <a:buChar char="l"/>
            </a:pPr>
            <a:r>
              <a:rPr lang="en-US" altLang="zh-CN" dirty="0" smtClean="0"/>
              <a:t>D(x)</a:t>
            </a:r>
            <a:endParaRPr lang="zh-CN" altLang="en-US" dirty="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9294" y="2209940"/>
            <a:ext cx="2872989" cy="25224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smtClean="0">
                <a:solidFill>
                  <a:srgbClr val="1B4367"/>
                </a:solidFill>
                <a:cs typeface="+mn-ea"/>
                <a:sym typeface="+mn-lt"/>
              </a:rPr>
              <a:t>项目情况和小组分工</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26212" y="1075901"/>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smtClean="0">
                <a:solidFill>
                  <a:srgbClr val="1B4367"/>
                </a:solidFill>
                <a:cs typeface="+mn-ea"/>
                <a:sym typeface="+mn-lt"/>
              </a:rPr>
              <a:t>陈雨涵工作成果</a:t>
            </a:r>
            <a:endParaRPr lang="zh-CN" altLang="en-US" sz="3400" b="1" dirty="0">
              <a:solidFill>
                <a:srgbClr val="1B4367"/>
              </a:solidFill>
              <a:cs typeface="+mn-ea"/>
              <a:sym typeface="+mn-lt"/>
            </a:endParaRPr>
          </a:p>
        </p:txBody>
      </p:sp>
      <p:sp>
        <p:nvSpPr>
          <p:cNvPr id="105" name="文本框 11"/>
          <p:cNvSpPr txBox="1"/>
          <p:nvPr/>
        </p:nvSpPr>
        <p:spPr>
          <a:xfrm>
            <a:off x="3713476" y="1851335"/>
            <a:ext cx="1732894" cy="577530"/>
          </a:xfrm>
          <a:prstGeom prst="rect">
            <a:avLst/>
          </a:prstGeom>
          <a:noFill/>
        </p:spPr>
        <p:txBody>
          <a:bodyPr wrap="square" lIns="68580" tIns="34290" rIns="68580" bIns="34290" rtlCol="0">
            <a:spAutoFit/>
          </a:bodyPr>
          <a:lstStyle/>
          <a:p>
            <a:pPr algn="ctr">
              <a:lnSpc>
                <a:spcPts val="3000"/>
              </a:lnSpc>
            </a:pPr>
            <a:r>
              <a:rPr lang="en-US" altLang="zh-CN" sz="7200" dirty="0" smtClean="0">
                <a:solidFill>
                  <a:schemeClr val="bg1"/>
                </a:solidFill>
                <a:cs typeface="+mn-ea"/>
                <a:sym typeface="+mn-lt"/>
              </a:rPr>
              <a:t>4</a:t>
            </a: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路由计算</a:t>
            </a:r>
          </a:p>
        </p:txBody>
      </p:sp>
      <p:grpSp>
        <p:nvGrpSpPr>
          <p:cNvPr id="2" name="组合 3">
            <a:extLst>
              <a:ext uri="{FF2B5EF4-FFF2-40B4-BE49-F238E27FC236}">
                <a16:creationId xmlns="" xmlns:a16="http://schemas.microsoft.com/office/drawing/2014/main" id="{E49898AC-1B4A-5443-9B33-3A2709C6E3DE}"/>
              </a:ext>
            </a:extLst>
          </p:cNvPr>
          <p:cNvGrpSpPr/>
          <p:nvPr/>
        </p:nvGrpSpPr>
        <p:grpSpPr>
          <a:xfrm>
            <a:off x="1254737" y="1689716"/>
            <a:ext cx="6371167" cy="2636918"/>
            <a:chOff x="1188929" y="1220159"/>
            <a:chExt cx="6371167" cy="2636918"/>
          </a:xfrm>
        </p:grpSpPr>
        <p:grpSp>
          <p:nvGrpSpPr>
            <p:cNvPr id="4" name="组合 1">
              <a:extLst>
                <a:ext uri="{FF2B5EF4-FFF2-40B4-BE49-F238E27FC236}">
                  <a16:creationId xmlns="" xmlns:a16="http://schemas.microsoft.com/office/drawing/2014/main" id="{EB10FC48-04CA-F84C-85D9-CD960FC63C8B}"/>
                </a:ext>
              </a:extLst>
            </p:cNvPr>
            <p:cNvGrpSpPr/>
            <p:nvPr/>
          </p:nvGrpSpPr>
          <p:grpSpPr>
            <a:xfrm rot="10800000">
              <a:off x="4137424" y="1220159"/>
              <a:ext cx="3422672" cy="2636918"/>
              <a:chOff x="1542505" y="1319013"/>
              <a:chExt cx="3422672" cy="2636918"/>
            </a:xfrm>
          </p:grpSpPr>
          <p:cxnSp>
            <p:nvCxnSpPr>
              <p:cNvPr id="14" name="直接连接符 13"/>
              <p:cNvCxnSpPr/>
              <p:nvPr/>
            </p:nvCxnSpPr>
            <p:spPr>
              <a:xfrm flipV="1">
                <a:off x="2422182" y="1526763"/>
                <a:ext cx="2254385" cy="939044"/>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2412492" y="2256976"/>
                <a:ext cx="2264075" cy="20775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480547" y="2554409"/>
                <a:ext cx="2270601" cy="432782"/>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2480547" y="2554409"/>
                <a:ext cx="2196020" cy="1162996"/>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nvGrpSpPr>
              <p:cNvPr id="5" name="组合 8"/>
              <p:cNvGrpSpPr/>
              <p:nvPr/>
            </p:nvGrpSpPr>
            <p:grpSpPr>
              <a:xfrm>
                <a:off x="4542858" y="1319013"/>
                <a:ext cx="422319" cy="446276"/>
                <a:chOff x="6368440" y="1774897"/>
                <a:chExt cx="563092" cy="595035"/>
              </a:xfrm>
              <a:solidFill>
                <a:srgbClr val="1B4367"/>
              </a:solidFill>
            </p:grpSpPr>
            <p:sp>
              <p:nvSpPr>
                <p:cNvPr id="33" name="椭圆 32"/>
                <p:cNvSpPr/>
                <p:nvPr/>
              </p:nvSpPr>
              <p:spPr>
                <a:xfrm>
                  <a:off x="6368440" y="1774898"/>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5" name="文本框 34"/>
                <p:cNvSpPr txBox="1"/>
                <p:nvPr/>
              </p:nvSpPr>
              <p:spPr>
                <a:xfrm>
                  <a:off x="6378447" y="1774897"/>
                  <a:ext cx="553085" cy="595035"/>
                </a:xfrm>
                <a:prstGeom prst="rect">
                  <a:avLst/>
                </a:prstGeom>
                <a:noFill/>
                <a:ln>
                  <a:noFill/>
                </a:ln>
              </p:spPr>
              <p:txBody>
                <a:bodyPr wrap="square" rtlCol="0">
                  <a:spAutoFit/>
                </a:bodyPr>
                <a:lstStyle/>
                <a:p>
                  <a:pPr algn="ctr">
                    <a:defRPr/>
                  </a:pPr>
                  <a:endParaRPr lang="en-US" altLang="zh-CN" sz="2300" b="1" dirty="0">
                    <a:solidFill>
                      <a:schemeClr val="bg1"/>
                    </a:solidFill>
                    <a:cs typeface="+mn-ea"/>
                    <a:sym typeface="+mn-lt"/>
                  </a:endParaRPr>
                </a:p>
              </p:txBody>
            </p:sp>
          </p:grpSp>
          <p:grpSp>
            <p:nvGrpSpPr>
              <p:cNvPr id="6" name="组合 4"/>
              <p:cNvGrpSpPr/>
              <p:nvPr/>
            </p:nvGrpSpPr>
            <p:grpSpPr>
              <a:xfrm>
                <a:off x="4542858" y="2049228"/>
                <a:ext cx="422319" cy="446276"/>
                <a:chOff x="6368440" y="2745273"/>
                <a:chExt cx="563092" cy="595035"/>
              </a:xfrm>
              <a:solidFill>
                <a:srgbClr val="1B4367"/>
              </a:solidFill>
            </p:grpSpPr>
            <p:sp>
              <p:nvSpPr>
                <p:cNvPr id="34" name="椭圆 33"/>
                <p:cNvSpPr/>
                <p:nvPr/>
              </p:nvSpPr>
              <p:spPr>
                <a:xfrm>
                  <a:off x="6368440" y="2745274"/>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7" name="文本框 34"/>
                <p:cNvSpPr txBox="1"/>
                <p:nvPr/>
              </p:nvSpPr>
              <p:spPr>
                <a:xfrm>
                  <a:off x="6378447" y="2745273"/>
                  <a:ext cx="553085" cy="595035"/>
                </a:xfrm>
                <a:prstGeom prst="rect">
                  <a:avLst/>
                </a:prstGeom>
                <a:noFill/>
                <a:ln>
                  <a:noFill/>
                </a:ln>
              </p:spPr>
              <p:txBody>
                <a:bodyPr wrap="square" rtlCol="0">
                  <a:spAutoFit/>
                </a:bodyPr>
                <a:lstStyle/>
                <a:p>
                  <a:pPr algn="ctr">
                    <a:defRPr/>
                  </a:pPr>
                  <a:endParaRPr lang="en-US" altLang="zh-CN" sz="2300" b="1" dirty="0">
                    <a:solidFill>
                      <a:schemeClr val="bg1"/>
                    </a:solidFill>
                    <a:cs typeface="+mn-ea"/>
                    <a:sym typeface="+mn-lt"/>
                  </a:endParaRPr>
                </a:p>
              </p:txBody>
            </p:sp>
          </p:grpSp>
          <p:grpSp>
            <p:nvGrpSpPr>
              <p:cNvPr id="8" name="组合 10"/>
              <p:cNvGrpSpPr/>
              <p:nvPr/>
            </p:nvGrpSpPr>
            <p:grpSpPr>
              <a:xfrm>
                <a:off x="4542858" y="2779442"/>
                <a:ext cx="422319" cy="446276"/>
                <a:chOff x="6280888" y="3790231"/>
                <a:chExt cx="563092" cy="595035"/>
              </a:xfrm>
              <a:solidFill>
                <a:srgbClr val="1B4367"/>
              </a:solidFill>
            </p:grpSpPr>
            <p:sp>
              <p:nvSpPr>
                <p:cNvPr id="39" name="椭圆 38"/>
                <p:cNvSpPr/>
                <p:nvPr/>
              </p:nvSpPr>
              <p:spPr>
                <a:xfrm>
                  <a:off x="6280888" y="3790232"/>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0" name="文本框 34"/>
                <p:cNvSpPr txBox="1"/>
                <p:nvPr/>
              </p:nvSpPr>
              <p:spPr>
                <a:xfrm>
                  <a:off x="6290895" y="3790231"/>
                  <a:ext cx="553085" cy="595035"/>
                </a:xfrm>
                <a:prstGeom prst="rect">
                  <a:avLst/>
                </a:prstGeom>
                <a:noFill/>
                <a:ln>
                  <a:noFill/>
                </a:ln>
              </p:spPr>
              <p:txBody>
                <a:bodyPr wrap="square" rtlCol="0">
                  <a:spAutoFit/>
                </a:bodyPr>
                <a:lstStyle/>
                <a:p>
                  <a:pPr algn="ctr">
                    <a:defRPr/>
                  </a:pPr>
                  <a:endParaRPr lang="en-US" altLang="zh-CN" sz="2300" b="1" dirty="0">
                    <a:solidFill>
                      <a:schemeClr val="bg1"/>
                    </a:solidFill>
                    <a:cs typeface="+mn-ea"/>
                    <a:sym typeface="+mn-lt"/>
                  </a:endParaRPr>
                </a:p>
              </p:txBody>
            </p:sp>
          </p:grpSp>
          <p:grpSp>
            <p:nvGrpSpPr>
              <p:cNvPr id="9" name="组合 11"/>
              <p:cNvGrpSpPr/>
              <p:nvPr/>
            </p:nvGrpSpPr>
            <p:grpSpPr>
              <a:xfrm>
                <a:off x="4542858" y="3509655"/>
                <a:ext cx="422319" cy="446276"/>
                <a:chOff x="6280888" y="4763849"/>
                <a:chExt cx="563092" cy="595035"/>
              </a:xfrm>
              <a:solidFill>
                <a:srgbClr val="1B4367"/>
              </a:solidFill>
            </p:grpSpPr>
            <p:sp>
              <p:nvSpPr>
                <p:cNvPr id="42" name="椭圆 41"/>
                <p:cNvSpPr/>
                <p:nvPr/>
              </p:nvSpPr>
              <p:spPr>
                <a:xfrm>
                  <a:off x="6280888" y="4763850"/>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3" name="文本框 34"/>
                <p:cNvSpPr txBox="1"/>
                <p:nvPr/>
              </p:nvSpPr>
              <p:spPr>
                <a:xfrm>
                  <a:off x="6290895" y="4763849"/>
                  <a:ext cx="553085" cy="595035"/>
                </a:xfrm>
                <a:prstGeom prst="rect">
                  <a:avLst/>
                </a:prstGeom>
                <a:noFill/>
                <a:ln>
                  <a:noFill/>
                </a:ln>
              </p:spPr>
              <p:txBody>
                <a:bodyPr wrap="square" rtlCol="0">
                  <a:spAutoFit/>
                </a:bodyPr>
                <a:lstStyle/>
                <a:p>
                  <a:pPr algn="ctr">
                    <a:defRPr/>
                  </a:pPr>
                  <a:endParaRPr lang="en-US" altLang="zh-CN" sz="2300" b="1" dirty="0">
                    <a:solidFill>
                      <a:schemeClr val="bg1"/>
                    </a:solidFill>
                    <a:cs typeface="+mn-ea"/>
                    <a:sym typeface="+mn-lt"/>
                  </a:endParaRPr>
                </a:p>
              </p:txBody>
            </p:sp>
          </p:grpSp>
          <p:sp>
            <p:nvSpPr>
              <p:cNvPr id="47" name="椭圆 46"/>
              <p:cNvSpPr/>
              <p:nvPr/>
            </p:nvSpPr>
            <p:spPr>
              <a:xfrm rot="10800000">
                <a:off x="1542505" y="1815422"/>
                <a:ext cx="1477981" cy="1477975"/>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cs typeface="+mn-ea"/>
                    <a:sym typeface="+mn-lt"/>
                  </a:rPr>
                  <a:t>路由表</a:t>
                </a:r>
              </a:p>
            </p:txBody>
          </p:sp>
        </p:grpSp>
        <p:sp>
          <p:nvSpPr>
            <p:cNvPr id="3" name="文本框 2">
              <a:extLst>
                <a:ext uri="{FF2B5EF4-FFF2-40B4-BE49-F238E27FC236}">
                  <a16:creationId xmlns="" xmlns:a16="http://schemas.microsoft.com/office/drawing/2014/main" id="{34C5345B-B51E-E74C-87E8-477D369902E8}"/>
                </a:ext>
              </a:extLst>
            </p:cNvPr>
            <p:cNvSpPr txBox="1"/>
            <p:nvPr/>
          </p:nvSpPr>
          <p:spPr>
            <a:xfrm>
              <a:off x="1581665" y="1304256"/>
              <a:ext cx="2249975" cy="307777"/>
            </a:xfrm>
            <a:prstGeom prst="rect">
              <a:avLst/>
            </a:prstGeom>
            <a:noFill/>
          </p:spPr>
          <p:txBody>
            <a:bodyPr wrap="none" rtlCol="0">
              <a:spAutoFit/>
            </a:bodyPr>
            <a:lstStyle/>
            <a:p>
              <a:r>
                <a:rPr kumimoji="1" lang="en-US" altLang="zh-CN" dirty="0"/>
                <a:t>olsr_init_routing_table( )</a:t>
              </a:r>
              <a:endParaRPr kumimoji="1" lang="zh-CN" altLang="en-US" dirty="0"/>
            </a:p>
          </p:txBody>
        </p:sp>
        <p:sp>
          <p:nvSpPr>
            <p:cNvPr id="30" name="文本框 29">
              <a:extLst>
                <a:ext uri="{FF2B5EF4-FFF2-40B4-BE49-F238E27FC236}">
                  <a16:creationId xmlns="" xmlns:a16="http://schemas.microsoft.com/office/drawing/2014/main" id="{ADC9DF12-FA50-6B45-A4B6-ADC53025D387}"/>
                </a:ext>
              </a:extLst>
            </p:cNvPr>
            <p:cNvSpPr txBox="1"/>
            <p:nvPr/>
          </p:nvSpPr>
          <p:spPr>
            <a:xfrm>
              <a:off x="1301909" y="2034469"/>
              <a:ext cx="2462405" cy="307777"/>
            </a:xfrm>
            <a:prstGeom prst="rect">
              <a:avLst/>
            </a:prstGeom>
            <a:noFill/>
          </p:spPr>
          <p:txBody>
            <a:bodyPr wrap="none" rtlCol="0">
              <a:spAutoFit/>
            </a:bodyPr>
            <a:lstStyle/>
            <a:p>
              <a:r>
                <a:rPr kumimoji="1" lang="en-US" altLang="zh-CN" dirty="0"/>
                <a:t>olsr_insert_routing_table( )</a:t>
              </a:r>
              <a:endParaRPr kumimoji="1" lang="zh-CN" altLang="en-US" dirty="0"/>
            </a:p>
          </p:txBody>
        </p:sp>
        <p:sp>
          <p:nvSpPr>
            <p:cNvPr id="31" name="文本框 30">
              <a:extLst>
                <a:ext uri="{FF2B5EF4-FFF2-40B4-BE49-F238E27FC236}">
                  <a16:creationId xmlns="" xmlns:a16="http://schemas.microsoft.com/office/drawing/2014/main" id="{C1C169B1-79EE-E147-885B-50E8ED7950AE}"/>
                </a:ext>
              </a:extLst>
            </p:cNvPr>
            <p:cNvSpPr txBox="1"/>
            <p:nvPr/>
          </p:nvSpPr>
          <p:spPr>
            <a:xfrm>
              <a:off x="1188929" y="2768867"/>
              <a:ext cx="2575385" cy="307777"/>
            </a:xfrm>
            <a:prstGeom prst="rect">
              <a:avLst/>
            </a:prstGeom>
            <a:noFill/>
          </p:spPr>
          <p:txBody>
            <a:bodyPr wrap="none" rtlCol="0">
              <a:spAutoFit/>
            </a:bodyPr>
            <a:lstStyle/>
            <a:p>
              <a:r>
                <a:rPr kumimoji="1" lang="en-US" altLang="zh-CN" dirty="0"/>
                <a:t>olsr_lookup_routing_table( )</a:t>
              </a:r>
              <a:endParaRPr kumimoji="1" lang="zh-CN" altLang="en-US" dirty="0"/>
            </a:p>
          </p:txBody>
        </p:sp>
        <p:sp>
          <p:nvSpPr>
            <p:cNvPr id="32" name="文本框 31">
              <a:extLst>
                <a:ext uri="{FF2B5EF4-FFF2-40B4-BE49-F238E27FC236}">
                  <a16:creationId xmlns="" xmlns:a16="http://schemas.microsoft.com/office/drawing/2014/main" id="{EFED0FCF-086A-A040-876D-05FD000568ED}"/>
                </a:ext>
              </a:extLst>
            </p:cNvPr>
            <p:cNvSpPr txBox="1"/>
            <p:nvPr/>
          </p:nvSpPr>
          <p:spPr>
            <a:xfrm>
              <a:off x="1254737" y="3503265"/>
              <a:ext cx="2512996" cy="307777"/>
            </a:xfrm>
            <a:prstGeom prst="rect">
              <a:avLst/>
            </a:prstGeom>
            <a:noFill/>
          </p:spPr>
          <p:txBody>
            <a:bodyPr wrap="none" rtlCol="0">
              <a:spAutoFit/>
            </a:bodyPr>
            <a:lstStyle/>
            <a:p>
              <a:r>
                <a:rPr kumimoji="1" lang="en-US" altLang="zh-CN" dirty="0"/>
                <a:t>olsr_delete_routing_table( )</a:t>
              </a:r>
              <a:endParaRPr kumimoji="1" lang="zh-CN" altLang="en-US" dirty="0"/>
            </a:p>
          </p:txBody>
        </p:sp>
      </p:grpSp>
      <p:sp>
        <p:nvSpPr>
          <p:cNvPr id="7" name="文本框 6">
            <a:extLst>
              <a:ext uri="{FF2B5EF4-FFF2-40B4-BE49-F238E27FC236}">
                <a16:creationId xmlns="" xmlns:a16="http://schemas.microsoft.com/office/drawing/2014/main" id="{2F0C139A-E2CE-5D46-92B9-D8EDCB9F9288}"/>
              </a:ext>
            </a:extLst>
          </p:cNvPr>
          <p:cNvSpPr txBox="1"/>
          <p:nvPr/>
        </p:nvSpPr>
        <p:spPr>
          <a:xfrm>
            <a:off x="2085092" y="1012648"/>
            <a:ext cx="4813497" cy="307777"/>
          </a:xfrm>
          <a:prstGeom prst="rect">
            <a:avLst/>
          </a:prstGeom>
          <a:noFill/>
        </p:spPr>
        <p:txBody>
          <a:bodyPr wrap="none" rtlCol="0">
            <a:spAutoFit/>
          </a:bodyPr>
          <a:lstStyle/>
          <a:p>
            <a:r>
              <a:rPr kumimoji="1" lang="zh-CN" altLang="en-US" dirty="0"/>
              <a:t>当</a:t>
            </a:r>
            <a:r>
              <a:rPr kumimoji="1" lang="en-US" altLang="zh-CN" dirty="0"/>
              <a:t>TC</a:t>
            </a:r>
            <a:r>
              <a:rPr kumimoji="1" lang="zh-CN" altLang="en-US" dirty="0"/>
              <a:t>消息传递过来之后，内核通过以下</a:t>
            </a:r>
            <a:r>
              <a:rPr kumimoji="1" lang="en-US" altLang="zh-CN" dirty="0"/>
              <a:t>4</a:t>
            </a:r>
            <a:r>
              <a:rPr kumimoji="1" lang="zh-CN" altLang="en-US" dirty="0"/>
              <a:t>个函数更新路由表</a:t>
            </a:r>
          </a:p>
        </p:txBody>
      </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6"/>
                                        </p:tgtEl>
                                        <p:attrNameLst>
                                          <p:attrName>ppt_y</p:attrName>
                                        </p:attrNameLst>
                                      </p:cBhvr>
                                      <p:tavLst>
                                        <p:tav tm="0">
                                          <p:val>
                                            <p:strVal val="#ppt_y"/>
                                          </p:val>
                                        </p:tav>
                                        <p:tav tm="100000">
                                          <p:val>
                                            <p:strVal val="#ppt_y"/>
                                          </p:val>
                                        </p:tav>
                                      </p:tavLst>
                                    </p:anim>
                                    <p:anim calcmode="lin" valueType="num">
                                      <p:cBhvr>
                                        <p:cTn id="9" dur="500" fill="hold"/>
                                        <p:tgtEl>
                                          <p:spTgt spid="1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路由计算</a:t>
            </a:r>
          </a:p>
        </p:txBody>
      </p:sp>
      <p:pic>
        <p:nvPicPr>
          <p:cNvPr id="2" name="图片 1">
            <a:extLst>
              <a:ext uri="{FF2B5EF4-FFF2-40B4-BE49-F238E27FC236}">
                <a16:creationId xmlns="" xmlns:a16="http://schemas.microsoft.com/office/drawing/2014/main" id="{324658D3-D720-F348-82F6-C8519D8AE2E5}"/>
              </a:ext>
            </a:extLst>
          </p:cNvPr>
          <p:cNvPicPr>
            <a:picLocks noChangeAspect="1"/>
          </p:cNvPicPr>
          <p:nvPr/>
        </p:nvPicPr>
        <p:blipFill>
          <a:blip r:embed="rId3"/>
          <a:stretch>
            <a:fillRect/>
          </a:stretch>
        </p:blipFill>
        <p:spPr>
          <a:xfrm>
            <a:off x="774478" y="1199054"/>
            <a:ext cx="6519805" cy="2779822"/>
          </a:xfrm>
          <a:prstGeom prst="rect">
            <a:avLst/>
          </a:prstGeom>
        </p:spPr>
      </p:pic>
      <p:sp>
        <p:nvSpPr>
          <p:cNvPr id="54" name="文本框 53">
            <a:extLst>
              <a:ext uri="{FF2B5EF4-FFF2-40B4-BE49-F238E27FC236}">
                <a16:creationId xmlns="" xmlns:a16="http://schemas.microsoft.com/office/drawing/2014/main" id="{A1248EA5-6DC3-AA48-8064-6F4C43D15201}"/>
              </a:ext>
            </a:extLst>
          </p:cNvPr>
          <p:cNvSpPr txBox="1"/>
          <p:nvPr/>
        </p:nvSpPr>
        <p:spPr>
          <a:xfrm>
            <a:off x="1014607" y="774347"/>
            <a:ext cx="2249975" cy="307777"/>
          </a:xfrm>
          <a:prstGeom prst="rect">
            <a:avLst/>
          </a:prstGeom>
          <a:noFill/>
        </p:spPr>
        <p:txBody>
          <a:bodyPr wrap="none" rtlCol="0">
            <a:spAutoFit/>
          </a:bodyPr>
          <a:lstStyle/>
          <a:p>
            <a:r>
              <a:rPr kumimoji="1" lang="en-US" altLang="zh-CN" dirty="0"/>
              <a:t>olsr_init_routing_table( )</a:t>
            </a:r>
            <a:endParaRPr kumimoji="1" lang="zh-CN" altLang="en-US" dirty="0"/>
          </a:p>
        </p:txBody>
      </p:sp>
      <p:cxnSp>
        <p:nvCxnSpPr>
          <p:cNvPr id="4" name="直线箭头连接符 3">
            <a:extLst>
              <a:ext uri="{FF2B5EF4-FFF2-40B4-BE49-F238E27FC236}">
                <a16:creationId xmlns="" xmlns:a16="http://schemas.microsoft.com/office/drawing/2014/main" id="{2F303482-E954-9944-9392-FE2E45EAF552}"/>
              </a:ext>
            </a:extLst>
          </p:cNvPr>
          <p:cNvCxnSpPr>
            <a:cxnSpLocks/>
          </p:cNvCxnSpPr>
          <p:nvPr/>
        </p:nvCxnSpPr>
        <p:spPr>
          <a:xfrm flipV="1">
            <a:off x="3150516" y="1623760"/>
            <a:ext cx="2685840" cy="80640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线连接符 5">
            <a:extLst>
              <a:ext uri="{FF2B5EF4-FFF2-40B4-BE49-F238E27FC236}">
                <a16:creationId xmlns="" xmlns:a16="http://schemas.microsoft.com/office/drawing/2014/main" id="{492EDDDF-1A46-7D47-8688-3673A35AA260}"/>
              </a:ext>
            </a:extLst>
          </p:cNvPr>
          <p:cNvCxnSpPr/>
          <p:nvPr/>
        </p:nvCxnSpPr>
        <p:spPr>
          <a:xfrm>
            <a:off x="1014607" y="2430162"/>
            <a:ext cx="3680961"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 xmlns:a16="http://schemas.microsoft.com/office/drawing/2014/main" id="{61C6E990-2092-8348-88E0-7F57A706512D}"/>
              </a:ext>
            </a:extLst>
          </p:cNvPr>
          <p:cNvSpPr txBox="1"/>
          <p:nvPr/>
        </p:nvSpPr>
        <p:spPr>
          <a:xfrm>
            <a:off x="6186311" y="1433689"/>
            <a:ext cx="2085827" cy="307777"/>
          </a:xfrm>
          <a:prstGeom prst="rect">
            <a:avLst/>
          </a:prstGeom>
          <a:noFill/>
        </p:spPr>
        <p:txBody>
          <a:bodyPr wrap="none" rtlCol="0">
            <a:spAutoFit/>
          </a:bodyPr>
          <a:lstStyle/>
          <a:p>
            <a:r>
              <a:rPr kumimoji="1" lang="zh-CN" altLang="en-US" dirty="0"/>
              <a:t>维护版本号，初始化为</a:t>
            </a:r>
            <a:r>
              <a:rPr kumimoji="1" lang="en-US" altLang="zh-CN" dirty="0"/>
              <a:t>0</a:t>
            </a:r>
            <a:endParaRPr kumimoji="1" lang="zh-CN" altLang="en-US" dirty="0"/>
          </a:p>
        </p:txBody>
      </p:sp>
      <p:sp>
        <p:nvSpPr>
          <p:cNvPr id="9" name="左大括号 8">
            <a:extLst>
              <a:ext uri="{FF2B5EF4-FFF2-40B4-BE49-F238E27FC236}">
                <a16:creationId xmlns="" xmlns:a16="http://schemas.microsoft.com/office/drawing/2014/main" id="{596AB6B9-8D23-4749-BA88-7C7702E90F76}"/>
              </a:ext>
            </a:extLst>
          </p:cNvPr>
          <p:cNvSpPr/>
          <p:nvPr/>
        </p:nvSpPr>
        <p:spPr>
          <a:xfrm>
            <a:off x="852107" y="3081868"/>
            <a:ext cx="45719" cy="677333"/>
          </a:xfrm>
          <a:prstGeom prst="lef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78" name="直线箭头连接符 77">
            <a:extLst>
              <a:ext uri="{FF2B5EF4-FFF2-40B4-BE49-F238E27FC236}">
                <a16:creationId xmlns="" xmlns:a16="http://schemas.microsoft.com/office/drawing/2014/main" id="{87B0FE82-A010-3F40-88D6-C81C8027BEEC}"/>
              </a:ext>
            </a:extLst>
          </p:cNvPr>
          <p:cNvCxnSpPr>
            <a:cxnSpLocks/>
          </p:cNvCxnSpPr>
          <p:nvPr/>
        </p:nvCxnSpPr>
        <p:spPr>
          <a:xfrm>
            <a:off x="774478" y="3426606"/>
            <a:ext cx="1562322" cy="87423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 xmlns:a16="http://schemas.microsoft.com/office/drawing/2014/main" id="{218CCDD0-2E5A-7445-9AE3-09AD4A23EED3}"/>
              </a:ext>
            </a:extLst>
          </p:cNvPr>
          <p:cNvSpPr txBox="1"/>
          <p:nvPr/>
        </p:nvSpPr>
        <p:spPr>
          <a:xfrm>
            <a:off x="2630311" y="4312977"/>
            <a:ext cx="3084499" cy="307777"/>
          </a:xfrm>
          <a:prstGeom prst="rect">
            <a:avLst/>
          </a:prstGeom>
          <a:noFill/>
        </p:spPr>
        <p:txBody>
          <a:bodyPr wrap="none" rtlCol="0">
            <a:spAutoFit/>
          </a:bodyPr>
          <a:lstStyle/>
          <a:p>
            <a:r>
              <a:rPr kumimoji="1" lang="zh-CN" altLang="en-US" dirty="0"/>
              <a:t>为路由条目分配内存和相应的</a:t>
            </a:r>
            <a:r>
              <a:rPr kumimoji="1" lang="en-US" altLang="zh-CN" dirty="0"/>
              <a:t>cookie</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路由计算</a:t>
            </a: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 xmlns:a16="http://schemas.microsoft.com/office/drawing/2014/main" id="{F088FE73-4F85-AA4A-8662-091D2BFCA663}"/>
              </a:ext>
            </a:extLst>
          </p:cNvPr>
          <p:cNvSpPr txBox="1"/>
          <p:nvPr/>
        </p:nvSpPr>
        <p:spPr>
          <a:xfrm>
            <a:off x="1014607" y="788115"/>
            <a:ext cx="2462405" cy="307777"/>
          </a:xfrm>
          <a:prstGeom prst="rect">
            <a:avLst/>
          </a:prstGeom>
          <a:noFill/>
        </p:spPr>
        <p:txBody>
          <a:bodyPr wrap="none" rtlCol="0">
            <a:spAutoFit/>
          </a:bodyPr>
          <a:lstStyle/>
          <a:p>
            <a:r>
              <a:rPr kumimoji="1" lang="en-US" altLang="zh-CN" dirty="0"/>
              <a:t>olsr_insert_routing_table( )</a:t>
            </a:r>
            <a:endParaRPr kumimoji="1" lang="zh-CN" altLang="en-US" dirty="0"/>
          </a:p>
        </p:txBody>
      </p:sp>
      <p:pic>
        <p:nvPicPr>
          <p:cNvPr id="2" name="图片 1">
            <a:extLst>
              <a:ext uri="{FF2B5EF4-FFF2-40B4-BE49-F238E27FC236}">
                <a16:creationId xmlns="" xmlns:a16="http://schemas.microsoft.com/office/drawing/2014/main" id="{1F74A904-31C3-6E49-866E-B3ED2E542C7D}"/>
              </a:ext>
            </a:extLst>
          </p:cNvPr>
          <p:cNvPicPr>
            <a:picLocks noChangeAspect="1"/>
          </p:cNvPicPr>
          <p:nvPr/>
        </p:nvPicPr>
        <p:blipFill>
          <a:blip r:embed="rId3"/>
          <a:stretch>
            <a:fillRect/>
          </a:stretch>
        </p:blipFill>
        <p:spPr>
          <a:xfrm>
            <a:off x="3761247" y="309785"/>
            <a:ext cx="5047188" cy="4639733"/>
          </a:xfrm>
          <a:prstGeom prst="rect">
            <a:avLst/>
          </a:prstGeom>
        </p:spPr>
      </p:pic>
      <p:sp>
        <p:nvSpPr>
          <p:cNvPr id="3" name="文本框 2">
            <a:extLst>
              <a:ext uri="{FF2B5EF4-FFF2-40B4-BE49-F238E27FC236}">
                <a16:creationId xmlns="" xmlns:a16="http://schemas.microsoft.com/office/drawing/2014/main" id="{B5C45263-0803-8544-AE6B-886ABE02C9AC}"/>
              </a:ext>
            </a:extLst>
          </p:cNvPr>
          <p:cNvSpPr txBox="1"/>
          <p:nvPr/>
        </p:nvSpPr>
        <p:spPr>
          <a:xfrm>
            <a:off x="709386" y="2302933"/>
            <a:ext cx="2743234" cy="954107"/>
          </a:xfrm>
          <a:prstGeom prst="rect">
            <a:avLst/>
          </a:prstGeom>
          <a:noFill/>
        </p:spPr>
        <p:txBody>
          <a:bodyPr wrap="square" rtlCol="0">
            <a:spAutoFit/>
          </a:bodyPr>
          <a:lstStyle/>
          <a:p>
            <a:r>
              <a:rPr kumimoji="1" lang="zh-CN" altLang="en-US" dirty="0"/>
              <a:t>检测前缀是否在字典树中，如果没有，则分配内存创建路径。</a:t>
            </a:r>
            <a:endParaRPr kumimoji="1" lang="en-US" altLang="zh-CN" dirty="0"/>
          </a:p>
          <a:p>
            <a:endParaRPr kumimoji="1" lang="en-US" altLang="zh-CN" dirty="0"/>
          </a:p>
          <a:p>
            <a:r>
              <a:rPr kumimoji="1" lang="zh-CN" altLang="en-US" dirty="0"/>
              <a:t>最后返回更新后的路径结构</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路由计算</a:t>
            </a: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 xmlns:a16="http://schemas.microsoft.com/office/drawing/2014/main" id="{8488FC7E-B5E5-0148-822B-D4C792EBB18D}"/>
              </a:ext>
            </a:extLst>
          </p:cNvPr>
          <p:cNvSpPr txBox="1"/>
          <p:nvPr/>
        </p:nvSpPr>
        <p:spPr>
          <a:xfrm>
            <a:off x="1014607" y="833891"/>
            <a:ext cx="2575385" cy="307777"/>
          </a:xfrm>
          <a:prstGeom prst="rect">
            <a:avLst/>
          </a:prstGeom>
          <a:noFill/>
        </p:spPr>
        <p:txBody>
          <a:bodyPr wrap="none" rtlCol="0">
            <a:spAutoFit/>
          </a:bodyPr>
          <a:lstStyle/>
          <a:p>
            <a:r>
              <a:rPr kumimoji="1" lang="en-US" altLang="zh-CN" dirty="0"/>
              <a:t>olsr_lookup_routing_table( )</a:t>
            </a:r>
            <a:endParaRPr kumimoji="1" lang="zh-CN" altLang="en-US" dirty="0"/>
          </a:p>
        </p:txBody>
      </p:sp>
      <p:pic>
        <p:nvPicPr>
          <p:cNvPr id="2" name="图片 1">
            <a:extLst>
              <a:ext uri="{FF2B5EF4-FFF2-40B4-BE49-F238E27FC236}">
                <a16:creationId xmlns="" xmlns:a16="http://schemas.microsoft.com/office/drawing/2014/main" id="{C2E4E0CB-5E5D-6B4C-A529-F534C9EE6594}"/>
              </a:ext>
            </a:extLst>
          </p:cNvPr>
          <p:cNvPicPr>
            <a:picLocks noChangeAspect="1"/>
          </p:cNvPicPr>
          <p:nvPr/>
        </p:nvPicPr>
        <p:blipFill>
          <a:blip r:embed="rId3"/>
          <a:stretch>
            <a:fillRect/>
          </a:stretch>
        </p:blipFill>
        <p:spPr>
          <a:xfrm>
            <a:off x="1014607" y="1612900"/>
            <a:ext cx="4329638" cy="2654300"/>
          </a:xfrm>
          <a:prstGeom prst="rect">
            <a:avLst/>
          </a:prstGeom>
        </p:spPr>
      </p:pic>
      <p:sp>
        <p:nvSpPr>
          <p:cNvPr id="3" name="文本框 2">
            <a:extLst>
              <a:ext uri="{FF2B5EF4-FFF2-40B4-BE49-F238E27FC236}">
                <a16:creationId xmlns="" xmlns:a16="http://schemas.microsoft.com/office/drawing/2014/main" id="{B07E9201-0656-1D49-89D0-5EA6175EAAC1}"/>
              </a:ext>
            </a:extLst>
          </p:cNvPr>
          <p:cNvSpPr txBox="1"/>
          <p:nvPr/>
        </p:nvSpPr>
        <p:spPr>
          <a:xfrm>
            <a:off x="5712180" y="1243568"/>
            <a:ext cx="2833510" cy="738664"/>
          </a:xfrm>
          <a:prstGeom prst="rect">
            <a:avLst/>
          </a:prstGeom>
          <a:noFill/>
        </p:spPr>
        <p:txBody>
          <a:bodyPr wrap="square" rtlCol="0">
            <a:spAutoFit/>
          </a:bodyPr>
          <a:lstStyle/>
          <a:p>
            <a:r>
              <a:rPr kumimoji="1" lang="zh-CN" altLang="en-US" dirty="0"/>
              <a:t>在</a:t>
            </a:r>
            <a:r>
              <a:rPr kumimoji="1" lang="en-US" altLang="zh-CN" dirty="0"/>
              <a:t>routingtree</a:t>
            </a:r>
            <a:r>
              <a:rPr kumimoji="1" lang="zh-CN" altLang="en-US" dirty="0"/>
              <a:t>（是一个</a:t>
            </a:r>
            <a:r>
              <a:rPr kumimoji="1" lang="en-US" altLang="zh-CN" dirty="0"/>
              <a:t>avl</a:t>
            </a:r>
            <a:r>
              <a:rPr kumimoji="1" lang="zh-CN" altLang="en-US" dirty="0"/>
              <a:t>树）中找一个地址的路由表条目，找到该地址的位置并返回该节点</a:t>
            </a:r>
          </a:p>
        </p:txBody>
      </p:sp>
      <p:cxnSp>
        <p:nvCxnSpPr>
          <p:cNvPr id="6" name="直线连接符 5">
            <a:extLst>
              <a:ext uri="{FF2B5EF4-FFF2-40B4-BE49-F238E27FC236}">
                <a16:creationId xmlns="" xmlns:a16="http://schemas.microsoft.com/office/drawing/2014/main" id="{274BA1FE-FB15-4745-92FD-83138966E6E9}"/>
              </a:ext>
            </a:extLst>
          </p:cNvPr>
          <p:cNvCxnSpPr/>
          <p:nvPr/>
        </p:nvCxnSpPr>
        <p:spPr>
          <a:xfrm>
            <a:off x="1254737" y="4052711"/>
            <a:ext cx="3870419"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线箭头连接符 7">
            <a:extLst>
              <a:ext uri="{FF2B5EF4-FFF2-40B4-BE49-F238E27FC236}">
                <a16:creationId xmlns="" xmlns:a16="http://schemas.microsoft.com/office/drawing/2014/main" id="{B6FE6508-B775-3848-84CC-D9B368A2932B}"/>
              </a:ext>
            </a:extLst>
          </p:cNvPr>
          <p:cNvCxnSpPr/>
          <p:nvPr/>
        </p:nvCxnSpPr>
        <p:spPr>
          <a:xfrm flipV="1">
            <a:off x="4673600" y="3330222"/>
            <a:ext cx="1038580" cy="7112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 xmlns:a16="http://schemas.microsoft.com/office/drawing/2014/main" id="{D4A5D779-B873-E34B-BF7C-871D3AD42040}"/>
              </a:ext>
            </a:extLst>
          </p:cNvPr>
          <p:cNvSpPr txBox="1"/>
          <p:nvPr/>
        </p:nvSpPr>
        <p:spPr>
          <a:xfrm>
            <a:off x="6141156" y="2960890"/>
            <a:ext cx="2144889" cy="738664"/>
          </a:xfrm>
          <a:prstGeom prst="rect">
            <a:avLst/>
          </a:prstGeom>
          <a:noFill/>
        </p:spPr>
        <p:txBody>
          <a:bodyPr wrap="square" rtlCol="0">
            <a:spAutoFit/>
          </a:bodyPr>
          <a:lstStyle/>
          <a:p>
            <a:r>
              <a:rPr kumimoji="1" lang="zh-CN" altLang="en-US" dirty="0"/>
              <a:t>如果节点不为空，则将节点转换为</a:t>
            </a:r>
            <a:r>
              <a:rPr kumimoji="1" lang="en-US" altLang="zh-CN" dirty="0"/>
              <a:t>rt_entry</a:t>
            </a:r>
            <a:r>
              <a:rPr kumimoji="1" lang="zh-CN" altLang="en-US" dirty="0"/>
              <a:t>类型并返回；否则返回空</a:t>
            </a:r>
          </a:p>
        </p:txBody>
      </p:sp>
    </p:spTree>
    <p:extLst>
      <p:ext uri="{BB962C8B-B14F-4D97-AF65-F5344CB8AC3E}">
        <p14:creationId xmlns:p14="http://schemas.microsoft.com/office/powerpoint/2010/main" val="131093497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路由计算</a:t>
            </a: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 xmlns:a16="http://schemas.microsoft.com/office/drawing/2014/main" id="{2882E376-5D20-8449-9291-99768E278F88}"/>
              </a:ext>
            </a:extLst>
          </p:cNvPr>
          <p:cNvSpPr txBox="1"/>
          <p:nvPr/>
        </p:nvSpPr>
        <p:spPr>
          <a:xfrm>
            <a:off x="1014607" y="834511"/>
            <a:ext cx="2512996" cy="307777"/>
          </a:xfrm>
          <a:prstGeom prst="rect">
            <a:avLst/>
          </a:prstGeom>
          <a:noFill/>
        </p:spPr>
        <p:txBody>
          <a:bodyPr wrap="none" rtlCol="0">
            <a:spAutoFit/>
          </a:bodyPr>
          <a:lstStyle/>
          <a:p>
            <a:r>
              <a:rPr kumimoji="1" lang="en-US" altLang="zh-CN" dirty="0"/>
              <a:t>olsr_delete_routing_table( )</a:t>
            </a:r>
            <a:endParaRPr kumimoji="1" lang="zh-CN" altLang="en-US" dirty="0"/>
          </a:p>
        </p:txBody>
      </p:sp>
      <p:pic>
        <p:nvPicPr>
          <p:cNvPr id="2" name="图片 1">
            <a:extLst>
              <a:ext uri="{FF2B5EF4-FFF2-40B4-BE49-F238E27FC236}">
                <a16:creationId xmlns="" xmlns:a16="http://schemas.microsoft.com/office/drawing/2014/main" id="{BEFBB630-0D0F-7A4C-97CC-79414435962A}"/>
              </a:ext>
            </a:extLst>
          </p:cNvPr>
          <p:cNvPicPr>
            <a:picLocks noChangeAspect="1"/>
          </p:cNvPicPr>
          <p:nvPr/>
        </p:nvPicPr>
        <p:blipFill>
          <a:blip r:embed="rId3"/>
          <a:stretch>
            <a:fillRect/>
          </a:stretch>
        </p:blipFill>
        <p:spPr>
          <a:xfrm>
            <a:off x="4396561" y="474134"/>
            <a:ext cx="4291708" cy="4334933"/>
          </a:xfrm>
          <a:prstGeom prst="rect">
            <a:avLst/>
          </a:prstGeom>
        </p:spPr>
      </p:pic>
      <p:sp>
        <p:nvSpPr>
          <p:cNvPr id="3" name="文本框 2">
            <a:extLst>
              <a:ext uri="{FF2B5EF4-FFF2-40B4-BE49-F238E27FC236}">
                <a16:creationId xmlns="" xmlns:a16="http://schemas.microsoft.com/office/drawing/2014/main" id="{CCD8A8F1-D703-9640-941D-77A1EC8D1C6C}"/>
              </a:ext>
            </a:extLst>
          </p:cNvPr>
          <p:cNvSpPr txBox="1"/>
          <p:nvPr/>
        </p:nvSpPr>
        <p:spPr>
          <a:xfrm>
            <a:off x="1370858" y="1478844"/>
            <a:ext cx="1800493" cy="307777"/>
          </a:xfrm>
          <a:prstGeom prst="rect">
            <a:avLst/>
          </a:prstGeom>
          <a:noFill/>
        </p:spPr>
        <p:txBody>
          <a:bodyPr wrap="none" rtlCol="0">
            <a:spAutoFit/>
          </a:bodyPr>
          <a:lstStyle/>
          <a:p>
            <a:r>
              <a:rPr kumimoji="1" lang="zh-CN" altLang="en-US" dirty="0"/>
              <a:t>从字典树中删除前缀</a:t>
            </a:r>
          </a:p>
        </p:txBody>
      </p:sp>
      <p:cxnSp>
        <p:nvCxnSpPr>
          <p:cNvPr id="6" name="直线连接符 5">
            <a:extLst>
              <a:ext uri="{FF2B5EF4-FFF2-40B4-BE49-F238E27FC236}">
                <a16:creationId xmlns="" xmlns:a16="http://schemas.microsoft.com/office/drawing/2014/main" id="{B2839670-9F33-7F41-9256-A46AE8B41133}"/>
              </a:ext>
            </a:extLst>
          </p:cNvPr>
          <p:cNvCxnSpPr/>
          <p:nvPr/>
        </p:nvCxnSpPr>
        <p:spPr>
          <a:xfrm>
            <a:off x="4617156" y="4583289"/>
            <a:ext cx="84666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线箭头连接符 7">
            <a:extLst>
              <a:ext uri="{FF2B5EF4-FFF2-40B4-BE49-F238E27FC236}">
                <a16:creationId xmlns="" xmlns:a16="http://schemas.microsoft.com/office/drawing/2014/main" id="{5F47ED78-0ACA-574B-889F-98636BA5B011}"/>
              </a:ext>
            </a:extLst>
          </p:cNvPr>
          <p:cNvCxnSpPr/>
          <p:nvPr/>
        </p:nvCxnSpPr>
        <p:spPr>
          <a:xfrm flipH="1" flipV="1">
            <a:off x="3171351" y="4278489"/>
            <a:ext cx="1649005" cy="3048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 xmlns:a16="http://schemas.microsoft.com/office/drawing/2014/main" id="{C6D96334-2061-9140-90A7-3EE8C2A8953F}"/>
              </a:ext>
            </a:extLst>
          </p:cNvPr>
          <p:cNvSpPr txBox="1"/>
          <p:nvPr/>
        </p:nvSpPr>
        <p:spPr>
          <a:xfrm>
            <a:off x="1613712" y="4123112"/>
            <a:ext cx="1314784" cy="307777"/>
          </a:xfrm>
          <a:prstGeom prst="rect">
            <a:avLst/>
          </a:prstGeom>
          <a:noFill/>
        </p:spPr>
        <p:txBody>
          <a:bodyPr wrap="none" rtlCol="0">
            <a:spAutoFit/>
          </a:bodyPr>
          <a:lstStyle/>
          <a:p>
            <a:r>
              <a:rPr kumimoji="1" lang="zh-CN" altLang="en-US" dirty="0"/>
              <a:t>重载</a:t>
            </a:r>
            <a:r>
              <a:rPr kumimoji="1" lang="en-US" altLang="zh-CN" dirty="0"/>
              <a:t>HNA</a:t>
            </a:r>
            <a:r>
              <a:rPr kumimoji="1" lang="zh-CN" altLang="en-US" dirty="0"/>
              <a:t>消息</a:t>
            </a:r>
          </a:p>
        </p:txBody>
      </p:sp>
      <p:sp>
        <p:nvSpPr>
          <p:cNvPr id="11" name="左大括号 10">
            <a:extLst>
              <a:ext uri="{FF2B5EF4-FFF2-40B4-BE49-F238E27FC236}">
                <a16:creationId xmlns="" xmlns:a16="http://schemas.microsoft.com/office/drawing/2014/main" id="{A83EBC35-AC75-E84C-B5B5-B0F52FE2C16D}"/>
              </a:ext>
            </a:extLst>
          </p:cNvPr>
          <p:cNvSpPr/>
          <p:nvPr/>
        </p:nvSpPr>
        <p:spPr>
          <a:xfrm>
            <a:off x="4396561" y="2867377"/>
            <a:ext cx="45719" cy="767645"/>
          </a:xfrm>
          <a:prstGeom prst="lef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14" name="直线箭头连接符 13">
            <a:extLst>
              <a:ext uri="{FF2B5EF4-FFF2-40B4-BE49-F238E27FC236}">
                <a16:creationId xmlns="" xmlns:a16="http://schemas.microsoft.com/office/drawing/2014/main" id="{8FC7083F-1A40-794A-B040-C09C5732C8BB}"/>
              </a:ext>
            </a:extLst>
          </p:cNvPr>
          <p:cNvCxnSpPr>
            <a:cxnSpLocks/>
          </p:cNvCxnSpPr>
          <p:nvPr/>
        </p:nvCxnSpPr>
        <p:spPr>
          <a:xfrm flipH="1" flipV="1">
            <a:off x="3171351" y="2977136"/>
            <a:ext cx="1233591" cy="27406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 xmlns:a16="http://schemas.microsoft.com/office/drawing/2014/main" id="{EBCC8DB8-3601-3248-AD0B-3F1C79041B68}"/>
              </a:ext>
            </a:extLst>
          </p:cNvPr>
          <p:cNvSpPr txBox="1"/>
          <p:nvPr/>
        </p:nvSpPr>
        <p:spPr>
          <a:xfrm>
            <a:off x="709386" y="2585534"/>
            <a:ext cx="2396873" cy="738664"/>
          </a:xfrm>
          <a:prstGeom prst="rect">
            <a:avLst/>
          </a:prstGeom>
          <a:noFill/>
        </p:spPr>
        <p:txBody>
          <a:bodyPr wrap="square" rtlCol="0">
            <a:spAutoFit/>
          </a:bodyPr>
          <a:lstStyle/>
          <a:p>
            <a:r>
              <a:rPr kumimoji="1" lang="zh-CN" altLang="en-US" dirty="0"/>
              <a:t>找到到达前缀的路径，调用</a:t>
            </a:r>
            <a:r>
              <a:rPr kumimoji="1" lang="en-US" altLang="zh-CN" dirty="0"/>
              <a:t>olsr_delete_rt_path( )</a:t>
            </a:r>
            <a:r>
              <a:rPr kumimoji="1" lang="zh-CN" altLang="en-US" dirty="0"/>
              <a:t>函数，将路径删除</a:t>
            </a:r>
          </a:p>
        </p:txBody>
      </p:sp>
    </p:spTree>
    <p:extLst>
      <p:ext uri="{BB962C8B-B14F-4D97-AF65-F5344CB8AC3E}">
        <p14:creationId xmlns:p14="http://schemas.microsoft.com/office/powerpoint/2010/main" val="386580300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椭圆 99"/>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smtClean="0">
                <a:solidFill>
                  <a:srgbClr val="1B4367"/>
                </a:solidFill>
                <a:cs typeface="+mn-ea"/>
                <a:sym typeface="+mn-lt"/>
              </a:rPr>
              <a:t>过程遇到的问题困难</a:t>
            </a:r>
            <a:endParaRPr lang="zh-CN" altLang="en-US" sz="3400" b="1" dirty="0">
              <a:solidFill>
                <a:srgbClr val="1B4367"/>
              </a:solidFill>
              <a:cs typeface="+mn-ea"/>
              <a:sym typeface="+mn-lt"/>
            </a:endParaRPr>
          </a:p>
        </p:txBody>
      </p:sp>
      <p:sp>
        <p:nvSpPr>
          <p:cNvPr id="103"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1"/>
                                        </p:tgtEl>
                                        <p:attrNameLst>
                                          <p:attrName>style.visibility</p:attrName>
                                        </p:attrNameLst>
                                      </p:cBhvr>
                                      <p:to>
                                        <p:strVal val="visible"/>
                                      </p:to>
                                    </p:set>
                                    <p:anim calcmode="lin" valueType="num">
                                      <p:cBhvr>
                                        <p:cTn id="1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1"/>
                                        </p:tgtEl>
                                        <p:attrNameLst>
                                          <p:attrName>ppt_y</p:attrName>
                                        </p:attrNameLst>
                                      </p:cBhvr>
                                      <p:tavLst>
                                        <p:tav tm="0">
                                          <p:val>
                                            <p:strVal val="#ppt_y"/>
                                          </p:val>
                                        </p:tav>
                                        <p:tav tm="100000">
                                          <p:val>
                                            <p:strVal val="#ppt_y"/>
                                          </p:val>
                                        </p:tav>
                                      </p:tavLst>
                                    </p:anim>
                                    <p:anim calcmode="lin" valueType="num">
                                      <p:cBhvr>
                                        <p:cTn id="1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00681" y="1346836"/>
            <a:ext cx="1067276" cy="1067276"/>
            <a:chOff x="1833245" y="2037080"/>
            <a:chExt cx="1423035" cy="1423035"/>
          </a:xfrm>
          <a:solidFill>
            <a:schemeClr val="bg1"/>
          </a:solidFill>
        </p:grpSpPr>
        <p:sp>
          <p:nvSpPr>
            <p:cNvPr id="50" name="泪滴形 49"/>
            <p:cNvSpPr/>
            <p:nvPr/>
          </p:nvSpPr>
          <p:spPr>
            <a:xfrm rot="8100000">
              <a:off x="1833245"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6873" name="Freeform 36"/>
            <p:cNvSpPr>
              <a:spLocks noEditPoints="1"/>
            </p:cNvSpPr>
            <p:nvPr/>
          </p:nvSpPr>
          <p:spPr>
            <a:xfrm>
              <a:off x="2149475" y="2462530"/>
              <a:ext cx="752475" cy="572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86" h="217">
                  <a:moveTo>
                    <a:pt x="100" y="62"/>
                  </a:moveTo>
                  <a:cubicBezTo>
                    <a:pt x="89" y="53"/>
                    <a:pt x="89" y="53"/>
                    <a:pt x="89" y="53"/>
                  </a:cubicBezTo>
                  <a:cubicBezTo>
                    <a:pt x="102" y="38"/>
                    <a:pt x="122" y="28"/>
                    <a:pt x="144" y="28"/>
                  </a:cubicBezTo>
                  <a:cubicBezTo>
                    <a:pt x="165" y="28"/>
                    <a:pt x="184" y="37"/>
                    <a:pt x="197" y="51"/>
                  </a:cubicBezTo>
                  <a:cubicBezTo>
                    <a:pt x="191" y="56"/>
                    <a:pt x="191" y="56"/>
                    <a:pt x="191" y="56"/>
                  </a:cubicBezTo>
                  <a:cubicBezTo>
                    <a:pt x="187" y="60"/>
                    <a:pt x="187" y="60"/>
                    <a:pt x="187" y="60"/>
                  </a:cubicBezTo>
                  <a:cubicBezTo>
                    <a:pt x="176" y="49"/>
                    <a:pt x="161" y="41"/>
                    <a:pt x="144" y="41"/>
                  </a:cubicBezTo>
                  <a:cubicBezTo>
                    <a:pt x="126" y="41"/>
                    <a:pt x="110" y="50"/>
                    <a:pt x="100" y="62"/>
                  </a:cubicBezTo>
                  <a:close/>
                  <a:moveTo>
                    <a:pt x="110" y="71"/>
                  </a:moveTo>
                  <a:cubicBezTo>
                    <a:pt x="120" y="80"/>
                    <a:pt x="120" y="80"/>
                    <a:pt x="120" y="80"/>
                  </a:cubicBezTo>
                  <a:cubicBezTo>
                    <a:pt x="126" y="73"/>
                    <a:pt x="134" y="69"/>
                    <a:pt x="144" y="69"/>
                  </a:cubicBezTo>
                  <a:cubicBezTo>
                    <a:pt x="153" y="69"/>
                    <a:pt x="160" y="72"/>
                    <a:pt x="166" y="78"/>
                  </a:cubicBezTo>
                  <a:cubicBezTo>
                    <a:pt x="176" y="69"/>
                    <a:pt x="176" y="69"/>
                    <a:pt x="176" y="69"/>
                  </a:cubicBezTo>
                  <a:cubicBezTo>
                    <a:pt x="168" y="60"/>
                    <a:pt x="157" y="55"/>
                    <a:pt x="144" y="55"/>
                  </a:cubicBezTo>
                  <a:cubicBezTo>
                    <a:pt x="130" y="55"/>
                    <a:pt x="118" y="61"/>
                    <a:pt x="110" y="71"/>
                  </a:cubicBezTo>
                  <a:close/>
                  <a:moveTo>
                    <a:pt x="144" y="82"/>
                  </a:moveTo>
                  <a:cubicBezTo>
                    <a:pt x="135" y="82"/>
                    <a:pt x="128" y="90"/>
                    <a:pt x="128" y="99"/>
                  </a:cubicBezTo>
                  <a:cubicBezTo>
                    <a:pt x="128" y="108"/>
                    <a:pt x="135" y="115"/>
                    <a:pt x="144" y="115"/>
                  </a:cubicBezTo>
                  <a:cubicBezTo>
                    <a:pt x="153" y="115"/>
                    <a:pt x="160" y="108"/>
                    <a:pt x="160" y="99"/>
                  </a:cubicBezTo>
                  <a:cubicBezTo>
                    <a:pt x="160" y="90"/>
                    <a:pt x="153" y="82"/>
                    <a:pt x="144" y="82"/>
                  </a:cubicBezTo>
                  <a:close/>
                  <a:moveTo>
                    <a:pt x="275" y="206"/>
                  </a:moveTo>
                  <a:cubicBezTo>
                    <a:pt x="11" y="206"/>
                    <a:pt x="11" y="206"/>
                    <a:pt x="11" y="206"/>
                  </a:cubicBezTo>
                  <a:cubicBezTo>
                    <a:pt x="8" y="206"/>
                    <a:pt x="5" y="205"/>
                    <a:pt x="2" y="204"/>
                  </a:cubicBezTo>
                  <a:cubicBezTo>
                    <a:pt x="2" y="207"/>
                    <a:pt x="2" y="217"/>
                    <a:pt x="11" y="217"/>
                  </a:cubicBezTo>
                  <a:cubicBezTo>
                    <a:pt x="13" y="217"/>
                    <a:pt x="273" y="217"/>
                    <a:pt x="275" y="217"/>
                  </a:cubicBezTo>
                  <a:cubicBezTo>
                    <a:pt x="284" y="217"/>
                    <a:pt x="284" y="207"/>
                    <a:pt x="284" y="204"/>
                  </a:cubicBezTo>
                  <a:cubicBezTo>
                    <a:pt x="281" y="205"/>
                    <a:pt x="278" y="206"/>
                    <a:pt x="275" y="206"/>
                  </a:cubicBezTo>
                  <a:close/>
                  <a:moveTo>
                    <a:pt x="282" y="177"/>
                  </a:moveTo>
                  <a:cubicBezTo>
                    <a:pt x="255" y="134"/>
                    <a:pt x="255" y="134"/>
                    <a:pt x="255" y="134"/>
                  </a:cubicBezTo>
                  <a:cubicBezTo>
                    <a:pt x="255" y="21"/>
                    <a:pt x="255" y="21"/>
                    <a:pt x="255" y="21"/>
                  </a:cubicBezTo>
                  <a:cubicBezTo>
                    <a:pt x="255" y="9"/>
                    <a:pt x="245" y="0"/>
                    <a:pt x="234" y="0"/>
                  </a:cubicBezTo>
                  <a:cubicBezTo>
                    <a:pt x="52" y="0"/>
                    <a:pt x="52" y="0"/>
                    <a:pt x="52" y="0"/>
                  </a:cubicBezTo>
                  <a:cubicBezTo>
                    <a:pt x="41" y="0"/>
                    <a:pt x="31" y="9"/>
                    <a:pt x="31" y="21"/>
                  </a:cubicBezTo>
                  <a:cubicBezTo>
                    <a:pt x="31" y="134"/>
                    <a:pt x="31" y="134"/>
                    <a:pt x="31" y="134"/>
                  </a:cubicBezTo>
                  <a:cubicBezTo>
                    <a:pt x="4" y="177"/>
                    <a:pt x="4" y="177"/>
                    <a:pt x="4" y="177"/>
                  </a:cubicBezTo>
                  <a:cubicBezTo>
                    <a:pt x="1" y="181"/>
                    <a:pt x="0" y="185"/>
                    <a:pt x="2" y="189"/>
                  </a:cubicBezTo>
                  <a:cubicBezTo>
                    <a:pt x="4" y="192"/>
                    <a:pt x="7" y="194"/>
                    <a:pt x="11" y="194"/>
                  </a:cubicBezTo>
                  <a:cubicBezTo>
                    <a:pt x="275" y="194"/>
                    <a:pt x="275" y="194"/>
                    <a:pt x="275" y="194"/>
                  </a:cubicBezTo>
                  <a:cubicBezTo>
                    <a:pt x="279" y="194"/>
                    <a:pt x="283" y="192"/>
                    <a:pt x="284" y="188"/>
                  </a:cubicBezTo>
                  <a:cubicBezTo>
                    <a:pt x="286" y="184"/>
                    <a:pt x="284" y="180"/>
                    <a:pt x="282" y="177"/>
                  </a:cubicBezTo>
                  <a:close/>
                  <a:moveTo>
                    <a:pt x="46" y="24"/>
                  </a:moveTo>
                  <a:cubicBezTo>
                    <a:pt x="46" y="22"/>
                    <a:pt x="47" y="19"/>
                    <a:pt x="49" y="17"/>
                  </a:cubicBezTo>
                  <a:cubicBezTo>
                    <a:pt x="51" y="15"/>
                    <a:pt x="53" y="14"/>
                    <a:pt x="56" y="14"/>
                  </a:cubicBezTo>
                  <a:cubicBezTo>
                    <a:pt x="230" y="14"/>
                    <a:pt x="230" y="14"/>
                    <a:pt x="230" y="14"/>
                  </a:cubicBezTo>
                  <a:cubicBezTo>
                    <a:pt x="233" y="14"/>
                    <a:pt x="235" y="15"/>
                    <a:pt x="237" y="17"/>
                  </a:cubicBezTo>
                  <a:cubicBezTo>
                    <a:pt x="239" y="19"/>
                    <a:pt x="240" y="22"/>
                    <a:pt x="240" y="24"/>
                  </a:cubicBezTo>
                  <a:cubicBezTo>
                    <a:pt x="240" y="120"/>
                    <a:pt x="240" y="120"/>
                    <a:pt x="240" y="120"/>
                  </a:cubicBezTo>
                  <a:cubicBezTo>
                    <a:pt x="240" y="123"/>
                    <a:pt x="239" y="125"/>
                    <a:pt x="237" y="127"/>
                  </a:cubicBezTo>
                  <a:cubicBezTo>
                    <a:pt x="235" y="129"/>
                    <a:pt x="233" y="130"/>
                    <a:pt x="230" y="130"/>
                  </a:cubicBezTo>
                  <a:cubicBezTo>
                    <a:pt x="228" y="130"/>
                    <a:pt x="56" y="130"/>
                    <a:pt x="56" y="130"/>
                  </a:cubicBezTo>
                  <a:cubicBezTo>
                    <a:pt x="53" y="130"/>
                    <a:pt x="51" y="129"/>
                    <a:pt x="49" y="127"/>
                  </a:cubicBezTo>
                  <a:cubicBezTo>
                    <a:pt x="47" y="125"/>
                    <a:pt x="46" y="123"/>
                    <a:pt x="46" y="120"/>
                  </a:cubicBezTo>
                  <a:lnTo>
                    <a:pt x="46" y="24"/>
                  </a:lnTo>
                  <a:close/>
                  <a:moveTo>
                    <a:pt x="43" y="143"/>
                  </a:moveTo>
                  <a:cubicBezTo>
                    <a:pt x="243" y="143"/>
                    <a:pt x="243" y="143"/>
                    <a:pt x="243" y="143"/>
                  </a:cubicBezTo>
                  <a:cubicBezTo>
                    <a:pt x="248" y="151"/>
                    <a:pt x="248" y="151"/>
                    <a:pt x="248" y="151"/>
                  </a:cubicBezTo>
                  <a:cubicBezTo>
                    <a:pt x="38" y="151"/>
                    <a:pt x="38" y="151"/>
                    <a:pt x="38" y="151"/>
                  </a:cubicBezTo>
                  <a:lnTo>
                    <a:pt x="43" y="143"/>
                  </a:lnTo>
                  <a:close/>
                  <a:moveTo>
                    <a:pt x="34" y="157"/>
                  </a:moveTo>
                  <a:cubicBezTo>
                    <a:pt x="252" y="157"/>
                    <a:pt x="252" y="157"/>
                    <a:pt x="252" y="157"/>
                  </a:cubicBezTo>
                  <a:cubicBezTo>
                    <a:pt x="257" y="165"/>
                    <a:pt x="257" y="165"/>
                    <a:pt x="257" y="165"/>
                  </a:cubicBezTo>
                  <a:cubicBezTo>
                    <a:pt x="29" y="165"/>
                    <a:pt x="29" y="165"/>
                    <a:pt x="29" y="165"/>
                  </a:cubicBezTo>
                  <a:lnTo>
                    <a:pt x="34" y="157"/>
                  </a:lnTo>
                  <a:close/>
                  <a:moveTo>
                    <a:pt x="97" y="179"/>
                  </a:moveTo>
                  <a:cubicBezTo>
                    <a:pt x="20" y="179"/>
                    <a:pt x="20" y="179"/>
                    <a:pt x="20" y="179"/>
                  </a:cubicBezTo>
                  <a:cubicBezTo>
                    <a:pt x="25" y="171"/>
                    <a:pt x="25" y="171"/>
                    <a:pt x="25" y="171"/>
                  </a:cubicBezTo>
                  <a:cubicBezTo>
                    <a:pt x="100" y="171"/>
                    <a:pt x="100" y="171"/>
                    <a:pt x="100" y="171"/>
                  </a:cubicBezTo>
                  <a:lnTo>
                    <a:pt x="97" y="179"/>
                  </a:lnTo>
                  <a:close/>
                  <a:moveTo>
                    <a:pt x="189" y="179"/>
                  </a:moveTo>
                  <a:cubicBezTo>
                    <a:pt x="186" y="171"/>
                    <a:pt x="186" y="171"/>
                    <a:pt x="186" y="171"/>
                  </a:cubicBezTo>
                  <a:cubicBezTo>
                    <a:pt x="261" y="171"/>
                    <a:pt x="261" y="171"/>
                    <a:pt x="261" y="171"/>
                  </a:cubicBezTo>
                  <a:cubicBezTo>
                    <a:pt x="266" y="179"/>
                    <a:pt x="266" y="179"/>
                    <a:pt x="266" y="179"/>
                  </a:cubicBezTo>
                  <a:lnTo>
                    <a:pt x="189" y="179"/>
                  </a:lnTo>
                  <a:close/>
                </a:path>
              </a:pathLst>
            </a:custGeom>
            <a:grpFill/>
            <a:ln w="9525">
              <a:noFill/>
            </a:ln>
          </p:spPr>
          <p:txBody>
            <a:bodyPr/>
            <a:lstStyle/>
            <a:p>
              <a:endParaRPr lang="zh-CN" altLang="en-US">
                <a:cs typeface="+mn-ea"/>
                <a:sym typeface="+mn-lt"/>
              </a:endParaRPr>
            </a:p>
          </p:txBody>
        </p:sp>
      </p:grpSp>
      <p:grpSp>
        <p:nvGrpSpPr>
          <p:cNvPr id="3" name="组合 6"/>
          <p:cNvGrpSpPr/>
          <p:nvPr/>
        </p:nvGrpSpPr>
        <p:grpSpPr>
          <a:xfrm>
            <a:off x="3146720" y="1346836"/>
            <a:ext cx="1067276" cy="1067276"/>
            <a:chOff x="4164965" y="2037080"/>
            <a:chExt cx="1423035" cy="1423035"/>
          </a:xfrm>
          <a:solidFill>
            <a:schemeClr val="bg1"/>
          </a:solidFill>
        </p:grpSpPr>
        <p:sp>
          <p:nvSpPr>
            <p:cNvPr id="51" name="泪滴形 50"/>
            <p:cNvSpPr/>
            <p:nvPr/>
          </p:nvSpPr>
          <p:spPr>
            <a:xfrm rot="8100000">
              <a:off x="4164965"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6874" name="Freeform 28"/>
            <p:cNvSpPr>
              <a:spLocks noEditPoints="1"/>
            </p:cNvSpPr>
            <p:nvPr/>
          </p:nvSpPr>
          <p:spPr>
            <a:xfrm>
              <a:off x="4559300" y="2414905"/>
              <a:ext cx="668020" cy="66802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grpFill/>
            <a:ln w="9525">
              <a:noFill/>
            </a:ln>
          </p:spPr>
          <p:txBody>
            <a:bodyPr/>
            <a:lstStyle/>
            <a:p>
              <a:endParaRPr lang="zh-CN" altLang="en-US">
                <a:cs typeface="+mn-ea"/>
                <a:sym typeface="+mn-lt"/>
              </a:endParaRPr>
            </a:p>
          </p:txBody>
        </p:sp>
      </p:grpSp>
      <p:grpSp>
        <p:nvGrpSpPr>
          <p:cNvPr id="4" name="组合 7"/>
          <p:cNvGrpSpPr/>
          <p:nvPr/>
        </p:nvGrpSpPr>
        <p:grpSpPr>
          <a:xfrm>
            <a:off x="4891088" y="1346836"/>
            <a:ext cx="1067276" cy="1067276"/>
            <a:chOff x="6496050" y="2037080"/>
            <a:chExt cx="1423035" cy="1423035"/>
          </a:xfrm>
          <a:solidFill>
            <a:schemeClr val="bg1"/>
          </a:solidFill>
        </p:grpSpPr>
        <p:sp>
          <p:nvSpPr>
            <p:cNvPr id="52" name="泪滴形 51"/>
            <p:cNvSpPr/>
            <p:nvPr/>
          </p:nvSpPr>
          <p:spPr>
            <a:xfrm rot="8100000">
              <a:off x="649605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6875" name="Freeform 12"/>
            <p:cNvSpPr>
              <a:spLocks noEditPoints="1"/>
            </p:cNvSpPr>
            <p:nvPr/>
          </p:nvSpPr>
          <p:spPr>
            <a:xfrm>
              <a:off x="6882765" y="2398395"/>
              <a:ext cx="663575" cy="699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grpFill/>
            <a:ln w="9525">
              <a:noFill/>
            </a:ln>
          </p:spPr>
          <p:txBody>
            <a:bodyPr/>
            <a:lstStyle/>
            <a:p>
              <a:endParaRPr lang="zh-CN" altLang="en-US">
                <a:cs typeface="+mn-ea"/>
                <a:sym typeface="+mn-lt"/>
              </a:endParaRPr>
            </a:p>
          </p:txBody>
        </p:sp>
      </p:grpSp>
      <p:grpSp>
        <p:nvGrpSpPr>
          <p:cNvPr id="5" name="组合 8"/>
          <p:cNvGrpSpPr/>
          <p:nvPr/>
        </p:nvGrpSpPr>
        <p:grpSpPr>
          <a:xfrm>
            <a:off x="6655875" y="1346836"/>
            <a:ext cx="1067276" cy="1067276"/>
            <a:chOff x="8827770" y="2037080"/>
            <a:chExt cx="1423035" cy="1423035"/>
          </a:xfrm>
          <a:solidFill>
            <a:schemeClr val="bg1"/>
          </a:solidFill>
        </p:grpSpPr>
        <p:sp>
          <p:nvSpPr>
            <p:cNvPr id="53" name="泪滴形 52"/>
            <p:cNvSpPr/>
            <p:nvPr/>
          </p:nvSpPr>
          <p:spPr>
            <a:xfrm rot="8100000">
              <a:off x="882777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6876" name="Freeform 10"/>
            <p:cNvSpPr>
              <a:spLocks noEditPoints="1"/>
            </p:cNvSpPr>
            <p:nvPr/>
          </p:nvSpPr>
          <p:spPr>
            <a:xfrm>
              <a:off x="9253220" y="2385695"/>
              <a:ext cx="639445" cy="72517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grpFill/>
            <a:ln w="9525">
              <a:noFill/>
            </a:ln>
          </p:spPr>
          <p:txBody>
            <a:bodyPr/>
            <a:lstStyle/>
            <a:p>
              <a:endParaRPr lang="zh-CN" altLang="en-US">
                <a:cs typeface="+mn-ea"/>
                <a:sym typeface="+mn-lt"/>
              </a:endParaRPr>
            </a:p>
          </p:txBody>
        </p:sp>
      </p:grpSp>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smtClean="0">
                <a:solidFill>
                  <a:srgbClr val="1B4367"/>
                </a:solidFill>
                <a:cs typeface="+mn-ea"/>
                <a:sym typeface="+mn-lt"/>
              </a:rPr>
              <a:t>问题困难与解决方案</a:t>
            </a:r>
            <a:endParaRPr lang="zh-CN" altLang="en-US" sz="1700" b="1" dirty="0">
              <a:solidFill>
                <a:srgbClr val="1B4367"/>
              </a:solidFill>
              <a:cs typeface="+mn-ea"/>
              <a:sym typeface="+mn-lt"/>
            </a:endParaRPr>
          </a:p>
        </p:txBody>
      </p:sp>
      <p:sp>
        <p:nvSpPr>
          <p:cNvPr id="20" name="TextBox 1210"/>
          <p:cNvSpPr/>
          <p:nvPr/>
        </p:nvSpPr>
        <p:spPr>
          <a:xfrm>
            <a:off x="1326461" y="2765297"/>
            <a:ext cx="121571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smtClean="0">
                <a:solidFill>
                  <a:srgbClr val="1B4367"/>
                </a:solidFill>
                <a:cs typeface="+mn-ea"/>
                <a:sym typeface="+mn-lt"/>
              </a:rPr>
              <a:t>文件过于复杂</a:t>
            </a:r>
            <a:endParaRPr lang="zh-CN" altLang="en-US" b="1" dirty="0">
              <a:solidFill>
                <a:srgbClr val="1B4367"/>
              </a:solidFill>
              <a:cs typeface="+mn-ea"/>
              <a:sym typeface="+mn-lt"/>
            </a:endParaRPr>
          </a:p>
        </p:txBody>
      </p:sp>
      <p:sp>
        <p:nvSpPr>
          <p:cNvPr id="21" name="文本框 8"/>
          <p:cNvSpPr txBox="1"/>
          <p:nvPr/>
        </p:nvSpPr>
        <p:spPr>
          <a:xfrm>
            <a:off x="1148406" y="3040888"/>
            <a:ext cx="1571826" cy="64633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smtClean="0">
                <a:solidFill>
                  <a:schemeClr val="tx1">
                    <a:lumMod val="75000"/>
                    <a:lumOff val="25000"/>
                  </a:schemeClr>
                </a:solidFill>
                <a:cs typeface="+mn-ea"/>
                <a:sym typeface="+mn-lt"/>
              </a:rPr>
              <a:t>文件繁多，过于复杂。解决办法：利用特定软件进行规划管理</a:t>
            </a:r>
            <a:endParaRPr lang="en-US" altLang="zh-CN" sz="1000" dirty="0">
              <a:solidFill>
                <a:schemeClr val="tx1">
                  <a:lumMod val="75000"/>
                  <a:lumOff val="25000"/>
                </a:schemeClr>
              </a:solidFill>
              <a:cs typeface="+mn-ea"/>
              <a:sym typeface="+mn-lt"/>
            </a:endParaRPr>
          </a:p>
        </p:txBody>
      </p:sp>
      <p:sp>
        <p:nvSpPr>
          <p:cNvPr id="22" name="TextBox 1210"/>
          <p:cNvSpPr/>
          <p:nvPr/>
        </p:nvSpPr>
        <p:spPr>
          <a:xfrm>
            <a:off x="2914618" y="2778454"/>
            <a:ext cx="15747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smtClean="0">
                <a:solidFill>
                  <a:srgbClr val="1B4367"/>
                </a:solidFill>
                <a:cs typeface="+mn-ea"/>
                <a:sym typeface="+mn-lt"/>
              </a:rPr>
              <a:t>函数调用关系复杂</a:t>
            </a:r>
            <a:endParaRPr lang="zh-CN" altLang="en-US" b="1" dirty="0">
              <a:solidFill>
                <a:srgbClr val="1B4367"/>
              </a:solidFill>
              <a:cs typeface="+mn-ea"/>
              <a:sym typeface="+mn-lt"/>
            </a:endParaRPr>
          </a:p>
        </p:txBody>
      </p:sp>
      <p:sp>
        <p:nvSpPr>
          <p:cNvPr id="23" name="文本框 8"/>
          <p:cNvSpPr txBox="1"/>
          <p:nvPr/>
        </p:nvSpPr>
        <p:spPr>
          <a:xfrm>
            <a:off x="2894445" y="3040888"/>
            <a:ext cx="1571826" cy="122341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smtClean="0">
                <a:solidFill>
                  <a:schemeClr val="tx1">
                    <a:lumMod val="75000"/>
                    <a:lumOff val="25000"/>
                  </a:schemeClr>
                </a:solidFill>
                <a:cs typeface="+mn-ea"/>
                <a:sym typeface="+mn-lt"/>
              </a:rPr>
              <a:t>由于协议中定义了大量的函数，使得函数调用关系复杂，给分析协议基本处理过程带来困难。解决办法：利用特定软件来进行函数调用关系的自动生成</a:t>
            </a:r>
            <a:endParaRPr lang="en-US" altLang="zh-CN" sz="1000" dirty="0">
              <a:solidFill>
                <a:schemeClr val="tx1">
                  <a:lumMod val="75000"/>
                  <a:lumOff val="25000"/>
                </a:schemeClr>
              </a:solidFill>
              <a:cs typeface="+mn-ea"/>
              <a:sym typeface="+mn-lt"/>
            </a:endParaRPr>
          </a:p>
        </p:txBody>
      </p:sp>
      <p:sp>
        <p:nvSpPr>
          <p:cNvPr id="24" name="TextBox 1210"/>
          <p:cNvSpPr/>
          <p:nvPr/>
        </p:nvSpPr>
        <p:spPr>
          <a:xfrm>
            <a:off x="4652408" y="2785033"/>
            <a:ext cx="15747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smtClean="0">
                <a:solidFill>
                  <a:srgbClr val="1B4367"/>
                </a:solidFill>
                <a:cs typeface="+mn-ea"/>
                <a:sym typeface="+mn-lt"/>
              </a:rPr>
              <a:t>存在很多的宏定义</a:t>
            </a:r>
            <a:endParaRPr lang="zh-CN" altLang="en-US" b="1" dirty="0">
              <a:solidFill>
                <a:srgbClr val="1B4367"/>
              </a:solidFill>
              <a:cs typeface="+mn-ea"/>
              <a:sym typeface="+mn-lt"/>
            </a:endParaRPr>
          </a:p>
        </p:txBody>
      </p:sp>
      <p:sp>
        <p:nvSpPr>
          <p:cNvPr id="25" name="文本框 8"/>
          <p:cNvSpPr txBox="1"/>
          <p:nvPr/>
        </p:nvSpPr>
        <p:spPr>
          <a:xfrm>
            <a:off x="4638813" y="3040888"/>
            <a:ext cx="1571826" cy="83869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smtClean="0">
                <a:solidFill>
                  <a:schemeClr val="tx1">
                    <a:lumMod val="75000"/>
                    <a:lumOff val="25000"/>
                  </a:schemeClr>
                </a:solidFill>
                <a:cs typeface="+mn-ea"/>
                <a:sym typeface="+mn-lt"/>
              </a:rPr>
              <a:t>存在很多循环结构用宏定义表示，虽然使代码更简洁，但增加了代码分析难度</a:t>
            </a:r>
            <a:endParaRPr lang="en-US" altLang="zh-CN" sz="1000" dirty="0">
              <a:solidFill>
                <a:schemeClr val="tx1">
                  <a:lumMod val="75000"/>
                  <a:lumOff val="25000"/>
                </a:schemeClr>
              </a:solidFill>
              <a:cs typeface="+mn-ea"/>
              <a:sym typeface="+mn-lt"/>
            </a:endParaRPr>
          </a:p>
        </p:txBody>
      </p:sp>
      <p:sp>
        <p:nvSpPr>
          <p:cNvPr id="26" name="TextBox 1210"/>
          <p:cNvSpPr/>
          <p:nvPr/>
        </p:nvSpPr>
        <p:spPr>
          <a:xfrm>
            <a:off x="6364568" y="2771875"/>
            <a:ext cx="1933863"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smtClean="0">
                <a:solidFill>
                  <a:srgbClr val="1B4367"/>
                </a:solidFill>
                <a:cs typeface="+mn-ea"/>
                <a:sym typeface="+mn-lt"/>
              </a:rPr>
              <a:t>主函数的事件调度过程</a:t>
            </a:r>
            <a:endParaRPr lang="zh-CN" altLang="en-US" b="1" dirty="0">
              <a:solidFill>
                <a:srgbClr val="1B4367"/>
              </a:solidFill>
              <a:cs typeface="+mn-ea"/>
              <a:sym typeface="+mn-lt"/>
            </a:endParaRPr>
          </a:p>
        </p:txBody>
      </p:sp>
      <p:sp>
        <p:nvSpPr>
          <p:cNvPr id="27" name="文本框 8"/>
          <p:cNvSpPr txBox="1"/>
          <p:nvPr/>
        </p:nvSpPr>
        <p:spPr>
          <a:xfrm>
            <a:off x="6308702" y="3040888"/>
            <a:ext cx="2256397" cy="141577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en-US" altLang="zh-CN" sz="1000" dirty="0" smtClean="0">
                <a:solidFill>
                  <a:schemeClr val="tx1">
                    <a:lumMod val="75000"/>
                    <a:lumOff val="25000"/>
                  </a:schemeClr>
                </a:solidFill>
                <a:cs typeface="+mn-ea"/>
                <a:sym typeface="+mn-lt"/>
              </a:rPr>
              <a:t>OLSR</a:t>
            </a:r>
            <a:r>
              <a:rPr lang="zh-CN" altLang="en-US" sz="1000" dirty="0" smtClean="0">
                <a:solidFill>
                  <a:schemeClr val="tx1">
                    <a:lumMod val="75000"/>
                    <a:lumOff val="25000"/>
                  </a:schemeClr>
                </a:solidFill>
                <a:cs typeface="+mn-ea"/>
                <a:sym typeface="+mn-lt"/>
              </a:rPr>
              <a:t>协议的处理过程，是发生并处理一系列事件的过程。而事件发生的时 间及先后顺序，尤其是周期性调用发送控制消息和各种信息表项的过期操作，需 要借助事件调度来统一规划和执行。这个过程给主函数和协议基本处理过程的分析带来困难。</a:t>
            </a:r>
            <a:endParaRPr lang="en-US" altLang="zh-CN" sz="10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900"/>
                            </p:stCondLst>
                            <p:childTnLst>
                              <p:par>
                                <p:cTn id="13" presetID="53" presetClass="entr" presetSubtype="16"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childTnLst>
                          </p:cTn>
                        </p:par>
                        <p:par>
                          <p:cTn id="18" fill="hold">
                            <p:stCondLst>
                              <p:cond delay="1400"/>
                            </p:stCondLst>
                            <p:childTnLst>
                              <p:par>
                                <p:cTn id="19" presetID="53" presetClass="entr" presetSubtype="16"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childTnLst>
                          </p:cTn>
                        </p:par>
                        <p:par>
                          <p:cTn id="24" fill="hold">
                            <p:stCondLst>
                              <p:cond delay="1900"/>
                            </p:stCondLst>
                            <p:childTnLst>
                              <p:par>
                                <p:cTn id="25" presetID="12" presetClass="entr" presetSubtype="8"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p:tgtEl>
                                          <p:spTgt spid="21"/>
                                        </p:tgtEl>
                                        <p:attrNameLst>
                                          <p:attrName>ppt_x</p:attrName>
                                        </p:attrNameLst>
                                      </p:cBhvr>
                                      <p:tavLst>
                                        <p:tav tm="0">
                                          <p:val>
                                            <p:strVal val="#ppt_x-#ppt_w*1.125000"/>
                                          </p:val>
                                        </p:tav>
                                        <p:tav tm="100000">
                                          <p:val>
                                            <p:strVal val="#ppt_x"/>
                                          </p:val>
                                        </p:tav>
                                      </p:tavLst>
                                    </p:anim>
                                    <p:animEffect transition="in" filter="wipe(right)">
                                      <p:cBhvr>
                                        <p:cTn id="28" dur="500"/>
                                        <p:tgtEl>
                                          <p:spTgt spid="21"/>
                                        </p:tgtEl>
                                      </p:cBhvr>
                                    </p:animEffect>
                                  </p:childTnLst>
                                </p:cTn>
                              </p:par>
                            </p:childTnLst>
                          </p:cTn>
                        </p:par>
                        <p:par>
                          <p:cTn id="29" fill="hold">
                            <p:stCondLst>
                              <p:cond delay="2400"/>
                            </p:stCondLst>
                            <p:childTnLst>
                              <p:par>
                                <p:cTn id="30" presetID="53" presetClass="entr" presetSubtype="16"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2900"/>
                            </p:stCondLst>
                            <p:childTnLst>
                              <p:par>
                                <p:cTn id="36" presetID="53" presetClass="entr" presetSubtype="16"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p:cTn id="38" dur="500" fill="hold"/>
                                        <p:tgtEl>
                                          <p:spTgt spid="22"/>
                                        </p:tgtEl>
                                        <p:attrNameLst>
                                          <p:attrName>ppt_w</p:attrName>
                                        </p:attrNameLst>
                                      </p:cBhvr>
                                      <p:tavLst>
                                        <p:tav tm="0">
                                          <p:val>
                                            <p:fltVal val="0"/>
                                          </p:val>
                                        </p:tav>
                                        <p:tav tm="100000">
                                          <p:val>
                                            <p:strVal val="#ppt_w"/>
                                          </p:val>
                                        </p:tav>
                                      </p:tavLst>
                                    </p:anim>
                                    <p:anim calcmode="lin" valueType="num">
                                      <p:cBhvr>
                                        <p:cTn id="39" dur="500" fill="hold"/>
                                        <p:tgtEl>
                                          <p:spTgt spid="22"/>
                                        </p:tgtEl>
                                        <p:attrNameLst>
                                          <p:attrName>ppt_h</p:attrName>
                                        </p:attrNameLst>
                                      </p:cBhvr>
                                      <p:tavLst>
                                        <p:tav tm="0">
                                          <p:val>
                                            <p:fltVal val="0"/>
                                          </p:val>
                                        </p:tav>
                                        <p:tav tm="100000">
                                          <p:val>
                                            <p:strVal val="#ppt_h"/>
                                          </p:val>
                                        </p:tav>
                                      </p:tavLst>
                                    </p:anim>
                                    <p:animEffect transition="in" filter="fade">
                                      <p:cBhvr>
                                        <p:cTn id="40" dur="500"/>
                                        <p:tgtEl>
                                          <p:spTgt spid="22"/>
                                        </p:tgtEl>
                                      </p:cBhvr>
                                    </p:animEffect>
                                  </p:childTnLst>
                                </p:cTn>
                              </p:par>
                            </p:childTnLst>
                          </p:cTn>
                        </p:par>
                        <p:par>
                          <p:cTn id="41" fill="hold">
                            <p:stCondLst>
                              <p:cond delay="3400"/>
                            </p:stCondLst>
                            <p:childTnLst>
                              <p:par>
                                <p:cTn id="42" presetID="12" presetClass="entr" presetSubtype="8"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p:tgtEl>
                                          <p:spTgt spid="23"/>
                                        </p:tgtEl>
                                        <p:attrNameLst>
                                          <p:attrName>ppt_x</p:attrName>
                                        </p:attrNameLst>
                                      </p:cBhvr>
                                      <p:tavLst>
                                        <p:tav tm="0">
                                          <p:val>
                                            <p:strVal val="#ppt_x-#ppt_w*1.125000"/>
                                          </p:val>
                                        </p:tav>
                                        <p:tav tm="100000">
                                          <p:val>
                                            <p:strVal val="#ppt_x"/>
                                          </p:val>
                                        </p:tav>
                                      </p:tavLst>
                                    </p:anim>
                                    <p:animEffect transition="in" filter="wipe(right)">
                                      <p:cBhvr>
                                        <p:cTn id="45" dur="500"/>
                                        <p:tgtEl>
                                          <p:spTgt spid="23"/>
                                        </p:tgtEl>
                                      </p:cBhvr>
                                    </p:animEffect>
                                  </p:childTnLst>
                                </p:cTn>
                              </p:par>
                            </p:childTnLst>
                          </p:cTn>
                        </p:par>
                        <p:par>
                          <p:cTn id="46" fill="hold">
                            <p:stCondLst>
                              <p:cond delay="3900"/>
                            </p:stCondLst>
                            <p:childTnLst>
                              <p:par>
                                <p:cTn id="47" presetID="53" presetClass="entr" presetSubtype="16" fill="hold" nodeType="after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500" fill="hold"/>
                                        <p:tgtEl>
                                          <p:spTgt spid="4"/>
                                        </p:tgtEl>
                                        <p:attrNameLst>
                                          <p:attrName>ppt_w</p:attrName>
                                        </p:attrNameLst>
                                      </p:cBhvr>
                                      <p:tavLst>
                                        <p:tav tm="0">
                                          <p:val>
                                            <p:fltVal val="0"/>
                                          </p:val>
                                        </p:tav>
                                        <p:tav tm="100000">
                                          <p:val>
                                            <p:strVal val="#ppt_w"/>
                                          </p:val>
                                        </p:tav>
                                      </p:tavLst>
                                    </p:anim>
                                    <p:anim calcmode="lin" valueType="num">
                                      <p:cBhvr>
                                        <p:cTn id="50" dur="500" fill="hold"/>
                                        <p:tgtEl>
                                          <p:spTgt spid="4"/>
                                        </p:tgtEl>
                                        <p:attrNameLst>
                                          <p:attrName>ppt_h</p:attrName>
                                        </p:attrNameLst>
                                      </p:cBhvr>
                                      <p:tavLst>
                                        <p:tav tm="0">
                                          <p:val>
                                            <p:fltVal val="0"/>
                                          </p:val>
                                        </p:tav>
                                        <p:tav tm="100000">
                                          <p:val>
                                            <p:strVal val="#ppt_h"/>
                                          </p:val>
                                        </p:tav>
                                      </p:tavLst>
                                    </p:anim>
                                    <p:animEffect transition="in" filter="fade">
                                      <p:cBhvr>
                                        <p:cTn id="51" dur="500"/>
                                        <p:tgtEl>
                                          <p:spTgt spid="4"/>
                                        </p:tgtEl>
                                      </p:cBhvr>
                                    </p:animEffect>
                                  </p:childTnLst>
                                </p:cTn>
                              </p:par>
                            </p:childTnLst>
                          </p:cTn>
                        </p:par>
                        <p:par>
                          <p:cTn id="52" fill="hold">
                            <p:stCondLst>
                              <p:cond delay="4400"/>
                            </p:stCondLst>
                            <p:childTnLst>
                              <p:par>
                                <p:cTn id="53" presetID="53" presetClass="entr" presetSubtype="16"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par>
                          <p:cTn id="58" fill="hold">
                            <p:stCondLst>
                              <p:cond delay="4900"/>
                            </p:stCondLst>
                            <p:childTnLst>
                              <p:par>
                                <p:cTn id="59" presetID="12" presetClass="entr" presetSubtype="8"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p:tgtEl>
                                          <p:spTgt spid="25"/>
                                        </p:tgtEl>
                                        <p:attrNameLst>
                                          <p:attrName>ppt_x</p:attrName>
                                        </p:attrNameLst>
                                      </p:cBhvr>
                                      <p:tavLst>
                                        <p:tav tm="0">
                                          <p:val>
                                            <p:strVal val="#ppt_x-#ppt_w*1.125000"/>
                                          </p:val>
                                        </p:tav>
                                        <p:tav tm="100000">
                                          <p:val>
                                            <p:strVal val="#ppt_x"/>
                                          </p:val>
                                        </p:tav>
                                      </p:tavLst>
                                    </p:anim>
                                    <p:animEffect transition="in" filter="wipe(right)">
                                      <p:cBhvr>
                                        <p:cTn id="62" dur="500"/>
                                        <p:tgtEl>
                                          <p:spTgt spid="25"/>
                                        </p:tgtEl>
                                      </p:cBhvr>
                                    </p:animEffect>
                                  </p:childTnLst>
                                </p:cTn>
                              </p:par>
                            </p:childTnLst>
                          </p:cTn>
                        </p:par>
                        <p:par>
                          <p:cTn id="63" fill="hold">
                            <p:stCondLst>
                              <p:cond delay="5400"/>
                            </p:stCondLst>
                            <p:childTnLst>
                              <p:par>
                                <p:cTn id="64" presetID="53" presetClass="entr" presetSubtype="16" fill="hold" nodeType="afterEffect">
                                  <p:stCondLst>
                                    <p:cond delay="0"/>
                                  </p:stCondLst>
                                  <p:childTnLst>
                                    <p:set>
                                      <p:cBhvr>
                                        <p:cTn id="65" dur="1" fill="hold">
                                          <p:stCondLst>
                                            <p:cond delay="0"/>
                                          </p:stCondLst>
                                        </p:cTn>
                                        <p:tgtEl>
                                          <p:spTgt spid="5"/>
                                        </p:tgtEl>
                                        <p:attrNameLst>
                                          <p:attrName>style.visibility</p:attrName>
                                        </p:attrNameLst>
                                      </p:cBhvr>
                                      <p:to>
                                        <p:strVal val="visible"/>
                                      </p:to>
                                    </p:set>
                                    <p:anim calcmode="lin" valueType="num">
                                      <p:cBhvr>
                                        <p:cTn id="66" dur="500" fill="hold"/>
                                        <p:tgtEl>
                                          <p:spTgt spid="5"/>
                                        </p:tgtEl>
                                        <p:attrNameLst>
                                          <p:attrName>ppt_w</p:attrName>
                                        </p:attrNameLst>
                                      </p:cBhvr>
                                      <p:tavLst>
                                        <p:tav tm="0">
                                          <p:val>
                                            <p:fltVal val="0"/>
                                          </p:val>
                                        </p:tav>
                                        <p:tav tm="100000">
                                          <p:val>
                                            <p:strVal val="#ppt_w"/>
                                          </p:val>
                                        </p:tav>
                                      </p:tavLst>
                                    </p:anim>
                                    <p:anim calcmode="lin" valueType="num">
                                      <p:cBhvr>
                                        <p:cTn id="67" dur="500" fill="hold"/>
                                        <p:tgtEl>
                                          <p:spTgt spid="5"/>
                                        </p:tgtEl>
                                        <p:attrNameLst>
                                          <p:attrName>ppt_h</p:attrName>
                                        </p:attrNameLst>
                                      </p:cBhvr>
                                      <p:tavLst>
                                        <p:tav tm="0">
                                          <p:val>
                                            <p:fltVal val="0"/>
                                          </p:val>
                                        </p:tav>
                                        <p:tav tm="100000">
                                          <p:val>
                                            <p:strVal val="#ppt_h"/>
                                          </p:val>
                                        </p:tav>
                                      </p:tavLst>
                                    </p:anim>
                                    <p:animEffect transition="in" filter="fade">
                                      <p:cBhvr>
                                        <p:cTn id="68" dur="500"/>
                                        <p:tgtEl>
                                          <p:spTgt spid="5"/>
                                        </p:tgtEl>
                                      </p:cBhvr>
                                    </p:animEffect>
                                  </p:childTnLst>
                                </p:cTn>
                              </p:par>
                            </p:childTnLst>
                          </p:cTn>
                        </p:par>
                        <p:par>
                          <p:cTn id="69" fill="hold">
                            <p:stCondLst>
                              <p:cond delay="5900"/>
                            </p:stCondLst>
                            <p:childTnLst>
                              <p:par>
                                <p:cTn id="70" presetID="53" presetClass="entr" presetSubtype="16" fill="hold" grpId="0" nodeType="afterEffect">
                                  <p:stCondLst>
                                    <p:cond delay="0"/>
                                  </p:stCondLst>
                                  <p:childTnLst>
                                    <p:set>
                                      <p:cBhvr>
                                        <p:cTn id="71" dur="1" fill="hold">
                                          <p:stCondLst>
                                            <p:cond delay="0"/>
                                          </p:stCondLst>
                                        </p:cTn>
                                        <p:tgtEl>
                                          <p:spTgt spid="26"/>
                                        </p:tgtEl>
                                        <p:attrNameLst>
                                          <p:attrName>style.visibility</p:attrName>
                                        </p:attrNameLst>
                                      </p:cBhvr>
                                      <p:to>
                                        <p:strVal val="visible"/>
                                      </p:to>
                                    </p:set>
                                    <p:anim calcmode="lin" valueType="num">
                                      <p:cBhvr>
                                        <p:cTn id="72" dur="500" fill="hold"/>
                                        <p:tgtEl>
                                          <p:spTgt spid="26"/>
                                        </p:tgtEl>
                                        <p:attrNameLst>
                                          <p:attrName>ppt_w</p:attrName>
                                        </p:attrNameLst>
                                      </p:cBhvr>
                                      <p:tavLst>
                                        <p:tav tm="0">
                                          <p:val>
                                            <p:fltVal val="0"/>
                                          </p:val>
                                        </p:tav>
                                        <p:tav tm="100000">
                                          <p:val>
                                            <p:strVal val="#ppt_w"/>
                                          </p:val>
                                        </p:tav>
                                      </p:tavLst>
                                    </p:anim>
                                    <p:anim calcmode="lin" valueType="num">
                                      <p:cBhvr>
                                        <p:cTn id="73" dur="500" fill="hold"/>
                                        <p:tgtEl>
                                          <p:spTgt spid="26"/>
                                        </p:tgtEl>
                                        <p:attrNameLst>
                                          <p:attrName>ppt_h</p:attrName>
                                        </p:attrNameLst>
                                      </p:cBhvr>
                                      <p:tavLst>
                                        <p:tav tm="0">
                                          <p:val>
                                            <p:fltVal val="0"/>
                                          </p:val>
                                        </p:tav>
                                        <p:tav tm="100000">
                                          <p:val>
                                            <p:strVal val="#ppt_h"/>
                                          </p:val>
                                        </p:tav>
                                      </p:tavLst>
                                    </p:anim>
                                    <p:animEffect transition="in" filter="fade">
                                      <p:cBhvr>
                                        <p:cTn id="74" dur="500"/>
                                        <p:tgtEl>
                                          <p:spTgt spid="26"/>
                                        </p:tgtEl>
                                      </p:cBhvr>
                                    </p:animEffect>
                                  </p:childTnLst>
                                </p:cTn>
                              </p:par>
                            </p:childTnLst>
                          </p:cTn>
                        </p:par>
                        <p:par>
                          <p:cTn id="75" fill="hold">
                            <p:stCondLst>
                              <p:cond delay="6400"/>
                            </p:stCondLst>
                            <p:childTnLst>
                              <p:par>
                                <p:cTn id="76" presetID="12" presetClass="entr" presetSubtype="8"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p:tgtEl>
                                          <p:spTgt spid="27"/>
                                        </p:tgtEl>
                                        <p:attrNameLst>
                                          <p:attrName>ppt_x</p:attrName>
                                        </p:attrNameLst>
                                      </p:cBhvr>
                                      <p:tavLst>
                                        <p:tav tm="0">
                                          <p:val>
                                            <p:strVal val="#ppt_x-#ppt_w*1.125000"/>
                                          </p:val>
                                        </p:tav>
                                        <p:tav tm="100000">
                                          <p:val>
                                            <p:strVal val="#ppt_x"/>
                                          </p:val>
                                        </p:tav>
                                      </p:tavLst>
                                    </p:anim>
                                    <p:animEffect transition="in" filter="wipe(right)">
                                      <p:cBhvr>
                                        <p:cTn id="7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P spid="2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smtClean="0">
                <a:solidFill>
                  <a:srgbClr val="1B4367"/>
                </a:solidFill>
                <a:cs typeface="+mn-ea"/>
                <a:sym typeface="+mn-lt"/>
              </a:rPr>
              <a:t>下一步的工作计划</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04</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2"/>
          <p:cNvSpPr txBox="1"/>
          <p:nvPr/>
        </p:nvSpPr>
        <p:spPr>
          <a:xfrm>
            <a:off x="1906916" y="1188959"/>
            <a:ext cx="2260350"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400" b="1" dirty="0" smtClean="0">
                <a:solidFill>
                  <a:srgbClr val="1B4367"/>
                </a:solidFill>
                <a:latin typeface="微软雅黑"/>
                <a:ea typeface="微软雅黑"/>
                <a:cs typeface="+mn-ea"/>
                <a:sym typeface="+mn-lt"/>
              </a:rPr>
              <a:t>OLSR</a:t>
            </a:r>
            <a:r>
              <a:rPr lang="zh-CN" altLang="en-US" sz="1400" b="1" dirty="0" smtClean="0">
                <a:solidFill>
                  <a:srgbClr val="1B4367"/>
                </a:solidFill>
                <a:latin typeface="微软雅黑"/>
                <a:ea typeface="微软雅黑"/>
                <a:cs typeface="+mn-ea"/>
                <a:sym typeface="+mn-lt"/>
              </a:rPr>
              <a:t>路由协议安全问题</a:t>
            </a:r>
            <a:endParaRPr lang="zh-CN" altLang="en-US" sz="1400" b="1" dirty="0">
              <a:solidFill>
                <a:srgbClr val="1B4367"/>
              </a:solidFill>
              <a:latin typeface="微软雅黑"/>
              <a:ea typeface="微软雅黑"/>
              <a:cs typeface="+mn-ea"/>
              <a:sym typeface="+mn-lt"/>
            </a:endParaRPr>
          </a:p>
        </p:txBody>
      </p:sp>
      <p:sp>
        <p:nvSpPr>
          <p:cNvPr id="89" name="Text Placeholder 8"/>
          <p:cNvSpPr txBox="1"/>
          <p:nvPr/>
        </p:nvSpPr>
        <p:spPr>
          <a:xfrm>
            <a:off x="1906914" y="1615169"/>
            <a:ext cx="6197695" cy="906780"/>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marL="171450" indent="-171450">
              <a:lnSpc>
                <a:spcPts val="1500"/>
              </a:lnSpc>
              <a:buFont typeface="Wingdings" panose="05000000000000000000" pitchFamily="2" charset="2"/>
              <a:buChar char="l"/>
            </a:pPr>
            <a:r>
              <a:rPr lang="zh-CN" altLang="en-US" sz="1600" dirty="0">
                <a:solidFill>
                  <a:prstClr val="black">
                    <a:lumMod val="75000"/>
                    <a:lumOff val="25000"/>
                  </a:prstClr>
                </a:solidFill>
                <a:cs typeface="+mn-ea"/>
              </a:rPr>
              <a:t>无线自组网安全性较差。</a:t>
            </a:r>
            <a:endParaRPr lang="en-US" altLang="zh-CN" sz="1600" dirty="0">
              <a:solidFill>
                <a:prstClr val="black">
                  <a:lumMod val="75000"/>
                  <a:lumOff val="25000"/>
                </a:prstClr>
              </a:solidFill>
              <a:cs typeface="+mn-ea"/>
            </a:endParaRPr>
          </a:p>
          <a:p>
            <a:pPr marL="171450" indent="-171450">
              <a:lnSpc>
                <a:spcPts val="1500"/>
              </a:lnSpc>
              <a:buFont typeface="Wingdings" panose="05000000000000000000" pitchFamily="2" charset="2"/>
              <a:buChar char="l"/>
            </a:pPr>
            <a:r>
              <a:rPr lang="en-US" altLang="zh-CN" sz="1600" dirty="0">
                <a:solidFill>
                  <a:prstClr val="black">
                    <a:lumMod val="75000"/>
                    <a:lumOff val="25000"/>
                  </a:prstClr>
                </a:solidFill>
                <a:cs typeface="+mn-ea"/>
              </a:rPr>
              <a:t>OLSR</a:t>
            </a:r>
            <a:r>
              <a:rPr lang="zh-CN" altLang="en-US" sz="1600" dirty="0">
                <a:solidFill>
                  <a:prstClr val="black">
                    <a:lumMod val="75000"/>
                    <a:lumOff val="25000"/>
                  </a:prstClr>
                </a:solidFill>
                <a:cs typeface="+mn-ea"/>
              </a:rPr>
              <a:t>路由协议的提出主要关注于</a:t>
            </a:r>
            <a:r>
              <a:rPr lang="en-US" altLang="zh-CN" sz="1600" dirty="0">
                <a:solidFill>
                  <a:prstClr val="black">
                    <a:lumMod val="75000"/>
                    <a:lumOff val="25000"/>
                  </a:prstClr>
                </a:solidFill>
                <a:cs typeface="+mn-ea"/>
              </a:rPr>
              <a:t>MANET</a:t>
            </a:r>
            <a:r>
              <a:rPr lang="zh-CN" altLang="en-US" sz="1600" dirty="0">
                <a:solidFill>
                  <a:prstClr val="black">
                    <a:lumMod val="75000"/>
                    <a:lumOff val="25000"/>
                  </a:prstClr>
                </a:solidFill>
                <a:cs typeface="+mn-ea"/>
              </a:rPr>
              <a:t>的路由问题，忽略了安全问题</a:t>
            </a:r>
            <a:endParaRPr lang="en-US" altLang="zh-CN" sz="1600" dirty="0">
              <a:solidFill>
                <a:prstClr val="black">
                  <a:lumMod val="75000"/>
                  <a:lumOff val="25000"/>
                </a:prstClr>
              </a:solidFill>
              <a:cs typeface="+mn-ea"/>
            </a:endParaRPr>
          </a:p>
          <a:p>
            <a:pPr marL="171450" indent="-171450">
              <a:lnSpc>
                <a:spcPts val="1500"/>
              </a:lnSpc>
              <a:buFont typeface="Wingdings" panose="05000000000000000000" pitchFamily="2" charset="2"/>
              <a:buChar char="l"/>
            </a:pPr>
            <a:r>
              <a:rPr lang="zh-CN" altLang="en-US" sz="1600" dirty="0">
                <a:solidFill>
                  <a:prstClr val="black">
                    <a:lumMod val="75000"/>
                    <a:lumOff val="25000"/>
                  </a:prstClr>
                </a:solidFill>
                <a:cs typeface="+mn-ea"/>
              </a:rPr>
              <a:t>针对路由协议的攻击将导致整个网络的瘫痪</a:t>
            </a:r>
          </a:p>
        </p:txBody>
      </p:sp>
      <p:sp>
        <p:nvSpPr>
          <p:cNvPr id="2" name="Text Placeholder 2"/>
          <p:cNvSpPr txBox="1"/>
          <p:nvPr/>
        </p:nvSpPr>
        <p:spPr>
          <a:xfrm>
            <a:off x="1906916" y="2850357"/>
            <a:ext cx="2882172"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400" b="1" dirty="0" smtClean="0">
                <a:solidFill>
                  <a:srgbClr val="1B4367"/>
                </a:solidFill>
                <a:latin typeface="微软雅黑"/>
                <a:ea typeface="微软雅黑"/>
                <a:cs typeface="+mn-ea"/>
                <a:sym typeface="+mn-lt"/>
              </a:rPr>
              <a:t>针对</a:t>
            </a:r>
            <a:r>
              <a:rPr lang="en-US" altLang="zh-CN" sz="1400" b="1" dirty="0" smtClean="0">
                <a:solidFill>
                  <a:srgbClr val="1B4367"/>
                </a:solidFill>
                <a:latin typeface="微软雅黑"/>
                <a:ea typeface="微软雅黑"/>
                <a:cs typeface="+mn-ea"/>
                <a:sym typeface="+mn-lt"/>
              </a:rPr>
              <a:t>OLSR</a:t>
            </a:r>
            <a:r>
              <a:rPr lang="zh-CN" altLang="en-US" sz="1400" b="1" dirty="0" smtClean="0">
                <a:solidFill>
                  <a:srgbClr val="1B4367"/>
                </a:solidFill>
                <a:latin typeface="微软雅黑"/>
                <a:ea typeface="微软雅黑"/>
                <a:cs typeface="+mn-ea"/>
                <a:sym typeface="+mn-lt"/>
              </a:rPr>
              <a:t>的安全性的优化</a:t>
            </a:r>
            <a:endParaRPr lang="zh-CN" altLang="en-US" sz="1400" b="1" dirty="0">
              <a:solidFill>
                <a:srgbClr val="1B4367"/>
              </a:solidFill>
              <a:latin typeface="微软雅黑"/>
              <a:ea typeface="微软雅黑"/>
              <a:cs typeface="+mn-ea"/>
              <a:sym typeface="+mn-lt"/>
            </a:endParaRPr>
          </a:p>
        </p:txBody>
      </p:sp>
      <p:sp>
        <p:nvSpPr>
          <p:cNvPr id="3" name="Text Placeholder 8"/>
          <p:cNvSpPr txBox="1"/>
          <p:nvPr/>
        </p:nvSpPr>
        <p:spPr>
          <a:xfrm>
            <a:off x="1906914" y="3264792"/>
            <a:ext cx="6513460" cy="906780"/>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marL="171450" indent="-171450">
              <a:lnSpc>
                <a:spcPts val="1500"/>
              </a:lnSpc>
              <a:buFont typeface="Wingdings" panose="05000000000000000000" pitchFamily="2" charset="2"/>
              <a:buChar char="l"/>
            </a:pPr>
            <a:r>
              <a:rPr lang="zh-CN" altLang="en-US" sz="1600" dirty="0" smtClean="0">
                <a:solidFill>
                  <a:prstClr val="black">
                    <a:lumMod val="75000"/>
                    <a:lumOff val="25000"/>
                  </a:prstClr>
                </a:solidFill>
                <a:cs typeface="+mn-ea"/>
                <a:sym typeface="+mn-lt"/>
              </a:rPr>
              <a:t>针对</a:t>
            </a:r>
            <a:r>
              <a:rPr lang="en-US" altLang="zh-CN" sz="1600" dirty="0" smtClean="0">
                <a:solidFill>
                  <a:prstClr val="black">
                    <a:lumMod val="75000"/>
                    <a:lumOff val="25000"/>
                  </a:prstClr>
                </a:solidFill>
                <a:cs typeface="+mn-ea"/>
                <a:sym typeface="+mn-lt"/>
              </a:rPr>
              <a:t>OLSR</a:t>
            </a:r>
            <a:r>
              <a:rPr lang="zh-CN" altLang="en-US" sz="1600" dirty="0" smtClean="0">
                <a:solidFill>
                  <a:prstClr val="black">
                    <a:lumMod val="75000"/>
                    <a:lumOff val="25000"/>
                  </a:prstClr>
                </a:solidFill>
                <a:cs typeface="+mn-ea"/>
                <a:sym typeface="+mn-lt"/>
              </a:rPr>
              <a:t>的安全缺陷，比如虫洞攻击，对</a:t>
            </a:r>
            <a:r>
              <a:rPr lang="en-US" altLang="zh-CN" sz="1600" dirty="0" smtClean="0">
                <a:solidFill>
                  <a:prstClr val="black">
                    <a:lumMod val="75000"/>
                    <a:lumOff val="25000"/>
                  </a:prstClr>
                </a:solidFill>
                <a:cs typeface="+mn-ea"/>
                <a:sym typeface="+mn-lt"/>
              </a:rPr>
              <a:t>OLSR</a:t>
            </a:r>
            <a:r>
              <a:rPr lang="zh-CN" altLang="en-US" sz="1600" dirty="0" smtClean="0">
                <a:solidFill>
                  <a:prstClr val="black">
                    <a:lumMod val="75000"/>
                    <a:lumOff val="25000"/>
                  </a:prstClr>
                </a:solidFill>
                <a:cs typeface="+mn-ea"/>
                <a:sym typeface="+mn-lt"/>
              </a:rPr>
              <a:t>路由协议进行优化</a:t>
            </a:r>
            <a:endParaRPr lang="en-US" altLang="zh-CN" sz="1600" dirty="0" smtClean="0">
              <a:solidFill>
                <a:prstClr val="black">
                  <a:lumMod val="75000"/>
                  <a:lumOff val="25000"/>
                </a:prstClr>
              </a:solidFill>
              <a:cs typeface="+mn-ea"/>
              <a:sym typeface="+mn-lt"/>
            </a:endParaRPr>
          </a:p>
          <a:p>
            <a:pPr marL="171450" indent="-171450">
              <a:lnSpc>
                <a:spcPts val="1500"/>
              </a:lnSpc>
              <a:buFont typeface="Wingdings" panose="05000000000000000000" pitchFamily="2" charset="2"/>
              <a:buChar char="l"/>
            </a:pPr>
            <a:r>
              <a:rPr lang="zh-CN" altLang="en-US" sz="1600" dirty="0" smtClean="0">
                <a:solidFill>
                  <a:prstClr val="black">
                    <a:lumMod val="75000"/>
                    <a:lumOff val="25000"/>
                  </a:prstClr>
                </a:solidFill>
                <a:cs typeface="+mn-ea"/>
                <a:sym typeface="+mn-lt"/>
              </a:rPr>
              <a:t>提出安全检测方案，并进行模拟仿真</a:t>
            </a:r>
            <a:endParaRPr lang="zh-CN" altLang="en-US" sz="1600" dirty="0">
              <a:solidFill>
                <a:prstClr val="black">
                  <a:lumMod val="75000"/>
                  <a:lumOff val="25000"/>
                </a:prstClr>
              </a:solidFill>
              <a:cs typeface="+mn-ea"/>
              <a:sym typeface="+mn-lt"/>
            </a:endParaRPr>
          </a:p>
        </p:txBody>
      </p:sp>
      <p:sp>
        <p:nvSpPr>
          <p:cNvPr id="37"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smtClean="0">
                <a:solidFill>
                  <a:srgbClr val="1B4367"/>
                </a:solidFill>
                <a:cs typeface="+mn-ea"/>
                <a:sym typeface="+mn-lt"/>
              </a:rPr>
              <a:t>下一步工作计划</a:t>
            </a:r>
            <a:endParaRPr lang="zh-CN" altLang="en-US" sz="1700" b="1" dirty="0">
              <a:solidFill>
                <a:srgbClr val="1B4367"/>
              </a:solidFill>
              <a:cs typeface="+mn-ea"/>
              <a:sym typeface="+mn-lt"/>
            </a:endParaRPr>
          </a:p>
        </p:txBody>
      </p:sp>
      <p:sp>
        <p:nvSpPr>
          <p:cNvPr id="15" name="泪滴形 14"/>
          <p:cNvSpPr/>
          <p:nvPr/>
        </p:nvSpPr>
        <p:spPr>
          <a:xfrm>
            <a:off x="1249193" y="1314056"/>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6" name="组合 18"/>
          <p:cNvGrpSpPr/>
          <p:nvPr/>
        </p:nvGrpSpPr>
        <p:grpSpPr>
          <a:xfrm>
            <a:off x="1249193" y="1424622"/>
            <a:ext cx="602227" cy="2146767"/>
            <a:chOff x="1201568" y="1434147"/>
            <a:chExt cx="602227" cy="2146767"/>
          </a:xfrm>
          <a:solidFill>
            <a:schemeClr val="bg1"/>
          </a:solidFill>
        </p:grpSpPr>
        <p:sp>
          <p:nvSpPr>
            <p:cNvPr id="40" name="泪滴形 39"/>
            <p:cNvSpPr/>
            <p:nvPr/>
          </p:nvSpPr>
          <p:spPr>
            <a:xfrm>
              <a:off x="1201568" y="2978687"/>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761" name="Freeform 36"/>
            <p:cNvSpPr/>
            <p:nvPr/>
          </p:nvSpPr>
          <p:spPr>
            <a:xfrm>
              <a:off x="1304703" y="1434147"/>
              <a:ext cx="382799" cy="336313"/>
            </a:xfrm>
            <a:custGeom>
              <a:avLst/>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4" h="117">
                  <a:moveTo>
                    <a:pt x="134" y="20"/>
                  </a:moveTo>
                  <a:cubicBezTo>
                    <a:pt x="134" y="9"/>
                    <a:pt x="125" y="0"/>
                    <a:pt x="114" y="0"/>
                  </a:cubicBezTo>
                  <a:cubicBezTo>
                    <a:pt x="103" y="0"/>
                    <a:pt x="94" y="9"/>
                    <a:pt x="94" y="20"/>
                  </a:cubicBezTo>
                  <a:cubicBezTo>
                    <a:pt x="94" y="26"/>
                    <a:pt x="96" y="31"/>
                    <a:pt x="100" y="34"/>
                  </a:cubicBezTo>
                  <a:cubicBezTo>
                    <a:pt x="77" y="89"/>
                    <a:pt x="77" y="89"/>
                    <a:pt x="77" y="89"/>
                  </a:cubicBezTo>
                  <a:cubicBezTo>
                    <a:pt x="58" y="47"/>
                    <a:pt x="58" y="47"/>
                    <a:pt x="58" y="47"/>
                  </a:cubicBezTo>
                  <a:cubicBezTo>
                    <a:pt x="42" y="45"/>
                    <a:pt x="42" y="45"/>
                    <a:pt x="42" y="45"/>
                  </a:cubicBezTo>
                  <a:cubicBezTo>
                    <a:pt x="27" y="63"/>
                    <a:pt x="27" y="63"/>
                    <a:pt x="27" y="63"/>
                  </a:cubicBezTo>
                  <a:cubicBezTo>
                    <a:pt x="25" y="62"/>
                    <a:pt x="23" y="62"/>
                    <a:pt x="21" y="62"/>
                  </a:cubicBezTo>
                  <a:cubicBezTo>
                    <a:pt x="9" y="62"/>
                    <a:pt x="0" y="71"/>
                    <a:pt x="0" y="82"/>
                  </a:cubicBezTo>
                  <a:cubicBezTo>
                    <a:pt x="0" y="93"/>
                    <a:pt x="9" y="102"/>
                    <a:pt x="21" y="102"/>
                  </a:cubicBezTo>
                  <a:cubicBezTo>
                    <a:pt x="32" y="102"/>
                    <a:pt x="41" y="93"/>
                    <a:pt x="41" y="82"/>
                  </a:cubicBezTo>
                  <a:cubicBezTo>
                    <a:pt x="41" y="81"/>
                    <a:pt x="41" y="79"/>
                    <a:pt x="40" y="78"/>
                  </a:cubicBezTo>
                  <a:cubicBezTo>
                    <a:pt x="47" y="70"/>
                    <a:pt x="47" y="70"/>
                    <a:pt x="47" y="70"/>
                  </a:cubicBezTo>
                  <a:cubicBezTo>
                    <a:pt x="69" y="117"/>
                    <a:pt x="69" y="117"/>
                    <a:pt x="69" y="117"/>
                  </a:cubicBezTo>
                  <a:cubicBezTo>
                    <a:pt x="86" y="117"/>
                    <a:pt x="86" y="117"/>
                    <a:pt x="86" y="117"/>
                  </a:cubicBezTo>
                  <a:cubicBezTo>
                    <a:pt x="119" y="39"/>
                    <a:pt x="119" y="39"/>
                    <a:pt x="119" y="39"/>
                  </a:cubicBezTo>
                  <a:cubicBezTo>
                    <a:pt x="128" y="37"/>
                    <a:pt x="134" y="29"/>
                    <a:pt x="134" y="20"/>
                  </a:cubicBezTo>
                  <a:close/>
                </a:path>
              </a:pathLst>
            </a:custGeom>
            <a:grpFill/>
            <a:ln w="9525">
              <a:noFill/>
            </a:ln>
          </p:spPr>
          <p:txBody>
            <a:bodyPr/>
            <a:lstStyle/>
            <a:p>
              <a:endParaRPr lang="zh-CN" altLang="en-US">
                <a:solidFill>
                  <a:prstClr val="black"/>
                </a:solidFill>
                <a:cs typeface="+mn-ea"/>
                <a:sym typeface="+mn-lt"/>
              </a:endParaRPr>
            </a:p>
          </p:txBody>
        </p:sp>
      </p:grpSp>
      <p:sp>
        <p:nvSpPr>
          <p:cNvPr id="34" name="Freeform 36"/>
          <p:cNvSpPr/>
          <p:nvPr/>
        </p:nvSpPr>
        <p:spPr>
          <a:xfrm>
            <a:off x="1353424" y="3096636"/>
            <a:ext cx="382799" cy="336313"/>
          </a:xfrm>
          <a:custGeom>
            <a:avLst/>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4" h="117">
                <a:moveTo>
                  <a:pt x="134" y="20"/>
                </a:moveTo>
                <a:cubicBezTo>
                  <a:pt x="134" y="9"/>
                  <a:pt x="125" y="0"/>
                  <a:pt x="114" y="0"/>
                </a:cubicBezTo>
                <a:cubicBezTo>
                  <a:pt x="103" y="0"/>
                  <a:pt x="94" y="9"/>
                  <a:pt x="94" y="20"/>
                </a:cubicBezTo>
                <a:cubicBezTo>
                  <a:pt x="94" y="26"/>
                  <a:pt x="96" y="31"/>
                  <a:pt x="100" y="34"/>
                </a:cubicBezTo>
                <a:cubicBezTo>
                  <a:pt x="77" y="89"/>
                  <a:pt x="77" y="89"/>
                  <a:pt x="77" y="89"/>
                </a:cubicBezTo>
                <a:cubicBezTo>
                  <a:pt x="58" y="47"/>
                  <a:pt x="58" y="47"/>
                  <a:pt x="58" y="47"/>
                </a:cubicBezTo>
                <a:cubicBezTo>
                  <a:pt x="42" y="45"/>
                  <a:pt x="42" y="45"/>
                  <a:pt x="42" y="45"/>
                </a:cubicBezTo>
                <a:cubicBezTo>
                  <a:pt x="27" y="63"/>
                  <a:pt x="27" y="63"/>
                  <a:pt x="27" y="63"/>
                </a:cubicBezTo>
                <a:cubicBezTo>
                  <a:pt x="25" y="62"/>
                  <a:pt x="23" y="62"/>
                  <a:pt x="21" y="62"/>
                </a:cubicBezTo>
                <a:cubicBezTo>
                  <a:pt x="9" y="62"/>
                  <a:pt x="0" y="71"/>
                  <a:pt x="0" y="82"/>
                </a:cubicBezTo>
                <a:cubicBezTo>
                  <a:pt x="0" y="93"/>
                  <a:pt x="9" y="102"/>
                  <a:pt x="21" y="102"/>
                </a:cubicBezTo>
                <a:cubicBezTo>
                  <a:pt x="32" y="102"/>
                  <a:pt x="41" y="93"/>
                  <a:pt x="41" y="82"/>
                </a:cubicBezTo>
                <a:cubicBezTo>
                  <a:pt x="41" y="81"/>
                  <a:pt x="41" y="79"/>
                  <a:pt x="40" y="78"/>
                </a:cubicBezTo>
                <a:cubicBezTo>
                  <a:pt x="47" y="70"/>
                  <a:pt x="47" y="70"/>
                  <a:pt x="47" y="70"/>
                </a:cubicBezTo>
                <a:cubicBezTo>
                  <a:pt x="69" y="117"/>
                  <a:pt x="69" y="117"/>
                  <a:pt x="69" y="117"/>
                </a:cubicBezTo>
                <a:cubicBezTo>
                  <a:pt x="86" y="117"/>
                  <a:pt x="86" y="117"/>
                  <a:pt x="86" y="117"/>
                </a:cubicBezTo>
                <a:cubicBezTo>
                  <a:pt x="119" y="39"/>
                  <a:pt x="119" y="39"/>
                  <a:pt x="119" y="39"/>
                </a:cubicBezTo>
                <a:cubicBezTo>
                  <a:pt x="128" y="37"/>
                  <a:pt x="134" y="29"/>
                  <a:pt x="134" y="20"/>
                </a:cubicBezTo>
                <a:close/>
              </a:path>
            </a:pathLst>
          </a:custGeom>
          <a:solidFill>
            <a:schemeClr val="bg1"/>
          </a:solidFill>
          <a:ln w="9525">
            <a:noFill/>
          </a:ln>
        </p:spPr>
        <p:txBody>
          <a:bodyPr/>
          <a:lstStyle/>
          <a:p>
            <a:endParaRPr lang="zh-CN" altLang="en-US">
              <a:solidFill>
                <a:prstClr val="black"/>
              </a:solidFill>
              <a:cs typeface="+mn-ea"/>
              <a:sym typeface="+mn-lt"/>
            </a:endParaRPr>
          </a:p>
        </p:txBody>
      </p:sp>
    </p:spTree>
    <p:extLst>
      <p:ext uri="{BB962C8B-B14F-4D97-AF65-F5344CB8AC3E}">
        <p14:creationId xmlns:p14="http://schemas.microsoft.com/office/powerpoint/2010/main" val="10999395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88"/>
                                        </p:tgtEl>
                                        <p:attrNameLst>
                                          <p:attrName>style.visibility</p:attrName>
                                        </p:attrNameLst>
                                      </p:cBhvr>
                                      <p:to>
                                        <p:strVal val="visible"/>
                                      </p:to>
                                    </p:set>
                                    <p:anim calcmode="lin" valueType="num">
                                      <p:cBhvr additive="base">
                                        <p:cTn id="14" dur="500" fill="hold"/>
                                        <p:tgtEl>
                                          <p:spTgt spid="88"/>
                                        </p:tgtEl>
                                        <p:attrNameLst>
                                          <p:attrName>ppt_x</p:attrName>
                                        </p:attrNameLst>
                                      </p:cBhvr>
                                      <p:tavLst>
                                        <p:tav tm="0">
                                          <p:val>
                                            <p:strVal val="1+#ppt_w/2"/>
                                          </p:val>
                                        </p:tav>
                                        <p:tav tm="100000">
                                          <p:val>
                                            <p:strVal val="#ppt_x"/>
                                          </p:val>
                                        </p:tav>
                                      </p:tavLst>
                                    </p:anim>
                                    <p:anim calcmode="lin" valueType="num">
                                      <p:cBhvr additive="base">
                                        <p:cTn id="15" dur="500" fill="hold"/>
                                        <p:tgtEl>
                                          <p:spTgt spid="88"/>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89"/>
                                        </p:tgtEl>
                                        <p:attrNameLst>
                                          <p:attrName>style.visibility</p:attrName>
                                        </p:attrNameLst>
                                      </p:cBhvr>
                                      <p:to>
                                        <p:strVal val="visible"/>
                                      </p:to>
                                    </p:set>
                                    <p:anim calcmode="lin" valueType="num">
                                      <p:cBhvr additive="base">
                                        <p:cTn id="18" dur="500" fill="hold"/>
                                        <p:tgtEl>
                                          <p:spTgt spid="89"/>
                                        </p:tgtEl>
                                        <p:attrNameLst>
                                          <p:attrName>ppt_x</p:attrName>
                                        </p:attrNameLst>
                                      </p:cBhvr>
                                      <p:tavLst>
                                        <p:tav tm="0">
                                          <p:val>
                                            <p:strVal val="1+#ppt_w/2"/>
                                          </p:val>
                                        </p:tav>
                                        <p:tav tm="100000">
                                          <p:val>
                                            <p:strVal val="#ppt_x"/>
                                          </p:val>
                                        </p:tav>
                                      </p:tavLst>
                                    </p:anim>
                                    <p:anim calcmode="lin" valueType="num">
                                      <p:cBhvr additive="base">
                                        <p:cTn id="19" dur="500" fill="hold"/>
                                        <p:tgtEl>
                                          <p:spTgt spid="89"/>
                                        </p:tgtEl>
                                        <p:attrNameLst>
                                          <p:attrName>ppt_y</p:attrName>
                                        </p:attrNameLst>
                                      </p:cBhvr>
                                      <p:tavLst>
                                        <p:tav tm="0">
                                          <p:val>
                                            <p:strVal val="#ppt_y"/>
                                          </p:val>
                                        </p:tav>
                                        <p:tav tm="100000">
                                          <p:val>
                                            <p:strVal val="#ppt_y"/>
                                          </p:val>
                                        </p:tav>
                                      </p:tavLst>
                                    </p:anim>
                                  </p:childTnLst>
                                </p:cTn>
                              </p:par>
                            </p:childTnLst>
                          </p:cTn>
                        </p:par>
                        <p:par>
                          <p:cTn id="20" fill="hold">
                            <p:stCondLst>
                              <p:cond delay="800"/>
                            </p:stCondLst>
                            <p:childTnLst>
                              <p:par>
                                <p:cTn id="21" presetID="53" presetClass="entr" presetSubtype="52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anim calcmode="lin" valueType="num">
                                      <p:cBhvr>
                                        <p:cTn id="26" dur="500" fill="hold"/>
                                        <p:tgtEl>
                                          <p:spTgt spid="6"/>
                                        </p:tgtEl>
                                        <p:attrNameLst>
                                          <p:attrName>ppt_x</p:attrName>
                                        </p:attrNameLst>
                                      </p:cBhvr>
                                      <p:tavLst>
                                        <p:tav tm="0">
                                          <p:val>
                                            <p:fltVal val="0.5"/>
                                          </p:val>
                                        </p:tav>
                                        <p:tav tm="100000">
                                          <p:val>
                                            <p:strVal val="#ppt_x"/>
                                          </p:val>
                                        </p:tav>
                                      </p:tavLst>
                                    </p:anim>
                                    <p:anim calcmode="lin" valueType="num">
                                      <p:cBhvr>
                                        <p:cTn id="27" dur="500" fill="hold"/>
                                        <p:tgtEl>
                                          <p:spTgt spid="6"/>
                                        </p:tgtEl>
                                        <p:attrNameLst>
                                          <p:attrName>ppt_y</p:attrName>
                                        </p:attrNameLst>
                                      </p:cBhvr>
                                      <p:tavLst>
                                        <p:tav tm="0">
                                          <p:val>
                                            <p:fltVal val="0.5"/>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1+#ppt_w/2"/>
                                          </p:val>
                                        </p:tav>
                                        <p:tav tm="100000">
                                          <p:val>
                                            <p:strVal val="#ppt_x"/>
                                          </p:val>
                                        </p:tav>
                                      </p:tavLst>
                                    </p:anim>
                                    <p:anim calcmode="lin" valueType="num">
                                      <p:cBhvr additive="base">
                                        <p:cTn id="31" dur="500" fill="hold"/>
                                        <p:tgtEl>
                                          <p:spTgt spid="2"/>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1+#ppt_w/2"/>
                                          </p:val>
                                        </p:tav>
                                        <p:tav tm="100000">
                                          <p:val>
                                            <p:strVal val="#ppt_x"/>
                                          </p:val>
                                        </p:tav>
                                      </p:tavLst>
                                    </p:anim>
                                    <p:anim calcmode="lin" valueType="num">
                                      <p:cBhvr additive="base">
                                        <p:cTn id="35"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2" grpId="0"/>
      <p:bldP spid="3" grpId="0"/>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2"/>
          <p:cNvSpPr txBox="1"/>
          <p:nvPr/>
        </p:nvSpPr>
        <p:spPr>
          <a:xfrm>
            <a:off x="1906916" y="1188959"/>
            <a:ext cx="1995488"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400" b="1" dirty="0" smtClean="0">
                <a:solidFill>
                  <a:srgbClr val="1B4367"/>
                </a:solidFill>
                <a:latin typeface="+mn-lt"/>
                <a:ea typeface="+mn-ea"/>
                <a:cs typeface="+mn-ea"/>
                <a:sym typeface="+mn-lt"/>
              </a:rPr>
              <a:t>OLSR</a:t>
            </a:r>
            <a:r>
              <a:rPr lang="zh-CN" altLang="en-US" sz="1400" b="1" dirty="0" smtClean="0">
                <a:solidFill>
                  <a:srgbClr val="1B4367"/>
                </a:solidFill>
                <a:latin typeface="+mn-lt"/>
                <a:ea typeface="+mn-ea"/>
                <a:cs typeface="+mn-ea"/>
                <a:sym typeface="+mn-lt"/>
              </a:rPr>
              <a:t>路由协议概述</a:t>
            </a:r>
            <a:endParaRPr lang="zh-CN" altLang="en-US" sz="1400" b="1" dirty="0">
              <a:solidFill>
                <a:srgbClr val="1B4367"/>
              </a:solidFill>
              <a:latin typeface="+mn-lt"/>
              <a:ea typeface="+mn-ea"/>
              <a:cs typeface="+mn-ea"/>
              <a:sym typeface="+mn-lt"/>
            </a:endParaRPr>
          </a:p>
        </p:txBody>
      </p:sp>
      <p:sp>
        <p:nvSpPr>
          <p:cNvPr id="89" name="Text Placeholder 8"/>
          <p:cNvSpPr txBox="1"/>
          <p:nvPr/>
        </p:nvSpPr>
        <p:spPr>
          <a:xfrm>
            <a:off x="1906914" y="1520058"/>
            <a:ext cx="6197695" cy="906780"/>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ts val="1500"/>
              </a:lnSpc>
            </a:pPr>
            <a:r>
              <a:rPr lang="en-US" altLang="zh-CN" sz="1000" dirty="0" smtClean="0">
                <a:solidFill>
                  <a:schemeClr val="tx1">
                    <a:lumMod val="75000"/>
                    <a:lumOff val="25000"/>
                  </a:schemeClr>
                </a:solidFill>
                <a:cs typeface="+mn-ea"/>
                <a:sym typeface="+mn-lt"/>
              </a:rPr>
              <a:t>OLSR</a:t>
            </a:r>
            <a:r>
              <a:rPr lang="zh-CN" altLang="en-US" sz="1000" dirty="0" smtClean="0">
                <a:solidFill>
                  <a:schemeClr val="tx1">
                    <a:lumMod val="75000"/>
                    <a:lumOff val="25000"/>
                  </a:schemeClr>
                </a:solidFill>
                <a:cs typeface="+mn-ea"/>
                <a:sym typeface="+mn-lt"/>
              </a:rPr>
              <a:t>路由协议是移动自组网（</a:t>
            </a:r>
            <a:r>
              <a:rPr lang="en-US" altLang="zh-CN" sz="1000" dirty="0" smtClean="0">
                <a:solidFill>
                  <a:schemeClr val="tx1">
                    <a:lumMod val="75000"/>
                    <a:lumOff val="25000"/>
                  </a:schemeClr>
                </a:solidFill>
                <a:cs typeface="+mn-ea"/>
                <a:sym typeface="+mn-lt"/>
              </a:rPr>
              <a:t>MANET</a:t>
            </a:r>
            <a:r>
              <a:rPr lang="zh-CN" altLang="en-US" sz="1000" dirty="0" smtClean="0">
                <a:solidFill>
                  <a:schemeClr val="tx1">
                    <a:lumMod val="75000"/>
                    <a:lumOff val="25000"/>
                  </a:schemeClr>
                </a:solidFill>
                <a:cs typeface="+mn-ea"/>
                <a:sym typeface="+mn-lt"/>
              </a:rPr>
              <a:t>）中的一个表驱动的、主动的路由算法。它是对传统链路状态路由算法的优化。</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OLSR</a:t>
            </a:r>
            <a:r>
              <a:rPr lang="zh-CN" altLang="en-US" sz="1000" dirty="0" smtClean="0">
                <a:solidFill>
                  <a:schemeClr val="tx1">
                    <a:lumMod val="75000"/>
                    <a:lumOff val="25000"/>
                  </a:schemeClr>
                </a:solidFill>
                <a:cs typeface="+mn-ea"/>
                <a:sym typeface="+mn-lt"/>
              </a:rPr>
              <a:t>路由协议不仅继承了传统链路状态算法的稳定性 、快速收敛速度和最短路径路由，而且利用其特有的多点中继节点（</a:t>
            </a:r>
            <a:r>
              <a:rPr lang="en-US" altLang="zh-CN" sz="1000" dirty="0" smtClean="0">
                <a:solidFill>
                  <a:schemeClr val="tx1">
                    <a:lumMod val="75000"/>
                    <a:lumOff val="25000"/>
                  </a:schemeClr>
                </a:solidFill>
                <a:cs typeface="+mn-ea"/>
                <a:sym typeface="+mn-lt"/>
              </a:rPr>
              <a:t>MPR</a:t>
            </a:r>
            <a:r>
              <a:rPr lang="zh-CN" altLang="en-US" sz="1000" dirty="0" smtClean="0">
                <a:solidFill>
                  <a:schemeClr val="tx1">
                    <a:lumMod val="75000"/>
                    <a:lumOff val="25000"/>
                  </a:schemeClr>
                </a:solidFill>
                <a:cs typeface="+mn-ea"/>
                <a:sym typeface="+mn-lt"/>
              </a:rPr>
              <a:t>）机制优化了洪泛算法，大大降低了协议开销。同时由于其是先应式路由协议，所以查找路由时延小。</a:t>
            </a:r>
            <a:endParaRPr lang="zh-CN" altLang="en-US" sz="1000" dirty="0">
              <a:solidFill>
                <a:schemeClr val="tx1">
                  <a:lumMod val="75000"/>
                  <a:lumOff val="25000"/>
                </a:schemeClr>
              </a:solidFill>
              <a:cs typeface="+mn-ea"/>
              <a:sym typeface="+mn-lt"/>
            </a:endParaRPr>
          </a:p>
        </p:txBody>
      </p:sp>
      <p:sp>
        <p:nvSpPr>
          <p:cNvPr id="2" name="Text Placeholder 2"/>
          <p:cNvSpPr txBox="1"/>
          <p:nvPr/>
        </p:nvSpPr>
        <p:spPr>
          <a:xfrm>
            <a:off x="1906916" y="2850357"/>
            <a:ext cx="2882172"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400" b="1" dirty="0" smtClean="0">
                <a:solidFill>
                  <a:srgbClr val="1B4367"/>
                </a:solidFill>
                <a:latin typeface="+mn-lt"/>
                <a:ea typeface="+mn-ea"/>
                <a:cs typeface="+mn-ea"/>
                <a:sym typeface="+mn-lt"/>
              </a:rPr>
              <a:t>OLSR</a:t>
            </a:r>
            <a:r>
              <a:rPr lang="zh-CN" altLang="en-US" sz="1400" b="1" dirty="0" smtClean="0">
                <a:solidFill>
                  <a:srgbClr val="1B4367"/>
                </a:solidFill>
                <a:latin typeface="+mn-lt"/>
                <a:ea typeface="+mn-ea"/>
                <a:cs typeface="+mn-ea"/>
                <a:sym typeface="+mn-lt"/>
              </a:rPr>
              <a:t>路由协议基本处理流程</a:t>
            </a:r>
            <a:endParaRPr lang="zh-CN" altLang="en-US" sz="1400" b="1" dirty="0">
              <a:solidFill>
                <a:srgbClr val="1B4367"/>
              </a:solidFill>
              <a:latin typeface="+mn-lt"/>
              <a:ea typeface="+mn-ea"/>
              <a:cs typeface="+mn-ea"/>
              <a:sym typeface="+mn-lt"/>
            </a:endParaRPr>
          </a:p>
        </p:txBody>
      </p:sp>
      <p:sp>
        <p:nvSpPr>
          <p:cNvPr id="3" name="Text Placeholder 8"/>
          <p:cNvSpPr txBox="1"/>
          <p:nvPr/>
        </p:nvSpPr>
        <p:spPr>
          <a:xfrm>
            <a:off x="1906914" y="3195981"/>
            <a:ext cx="6513460" cy="906780"/>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ts val="1500"/>
              </a:lnSpc>
            </a:pPr>
            <a:r>
              <a:rPr lang="en-US" altLang="zh-CN" sz="1000" dirty="0" smtClean="0">
                <a:solidFill>
                  <a:schemeClr val="tx1">
                    <a:lumMod val="75000"/>
                    <a:lumOff val="25000"/>
                  </a:schemeClr>
                </a:solidFill>
                <a:cs typeface="+mn-ea"/>
                <a:sym typeface="+mn-lt"/>
              </a:rPr>
              <a:t>OLSR</a:t>
            </a:r>
            <a:r>
              <a:rPr lang="zh-CN" altLang="en-US" sz="1000" dirty="0" smtClean="0">
                <a:solidFill>
                  <a:schemeClr val="tx1">
                    <a:lumMod val="75000"/>
                    <a:lumOff val="25000"/>
                  </a:schemeClr>
                </a:solidFill>
                <a:cs typeface="+mn-ea"/>
                <a:sym typeface="+mn-lt"/>
              </a:rPr>
              <a:t>路由协议主要通过四个消息处理函数（</a:t>
            </a:r>
            <a:r>
              <a:rPr lang="en-US" altLang="zh-CN" sz="1000" dirty="0" err="1" smtClean="0">
                <a:solidFill>
                  <a:schemeClr val="tx1">
                    <a:lumMod val="75000"/>
                    <a:lumOff val="25000"/>
                  </a:schemeClr>
                </a:solidFill>
                <a:cs typeface="+mn-ea"/>
                <a:sym typeface="+mn-lt"/>
              </a:rPr>
              <a:t>olsr_input_hello</a:t>
            </a:r>
            <a:r>
              <a:rPr lang="en-US" altLang="zh-CN" sz="1000" dirty="0" smtClean="0">
                <a:solidFill>
                  <a:schemeClr val="tx1">
                    <a:lumMod val="75000"/>
                    <a:lumOff val="25000"/>
                  </a:schemeClr>
                </a:solidFill>
                <a:cs typeface="+mn-ea"/>
                <a:sym typeface="+mn-lt"/>
              </a:rPr>
              <a:t>, </a:t>
            </a:r>
            <a:r>
              <a:rPr lang="en-US" altLang="zh-CN" sz="1000" dirty="0" err="1" smtClean="0">
                <a:solidFill>
                  <a:schemeClr val="tx1">
                    <a:lumMod val="75000"/>
                    <a:lumOff val="25000"/>
                  </a:schemeClr>
                </a:solidFill>
                <a:cs typeface="+mn-ea"/>
                <a:sym typeface="+mn-lt"/>
              </a:rPr>
              <a:t>olsr_input_tc</a:t>
            </a:r>
            <a:r>
              <a:rPr lang="en-US" altLang="zh-CN" sz="1000" dirty="0" smtClean="0">
                <a:solidFill>
                  <a:schemeClr val="tx1">
                    <a:lumMod val="75000"/>
                    <a:lumOff val="25000"/>
                  </a:schemeClr>
                </a:solidFill>
                <a:cs typeface="+mn-ea"/>
                <a:sym typeface="+mn-lt"/>
              </a:rPr>
              <a:t> , </a:t>
            </a:r>
            <a:r>
              <a:rPr lang="en-US" altLang="zh-CN" sz="1000" dirty="0" err="1" smtClean="0">
                <a:solidFill>
                  <a:schemeClr val="tx1">
                    <a:lumMod val="75000"/>
                    <a:lumOff val="25000"/>
                  </a:schemeClr>
                </a:solidFill>
                <a:cs typeface="+mn-ea"/>
                <a:sym typeface="+mn-lt"/>
              </a:rPr>
              <a:t>olsr_input_mid</a:t>
            </a:r>
            <a:r>
              <a:rPr lang="en-US" altLang="zh-CN" sz="1000" dirty="0" smtClean="0">
                <a:solidFill>
                  <a:schemeClr val="tx1">
                    <a:lumMod val="75000"/>
                    <a:lumOff val="25000"/>
                  </a:schemeClr>
                </a:solidFill>
                <a:cs typeface="+mn-ea"/>
                <a:sym typeface="+mn-lt"/>
              </a:rPr>
              <a:t> , </a:t>
            </a:r>
            <a:r>
              <a:rPr lang="en-US" altLang="zh-CN" sz="1000" dirty="0" err="1" smtClean="0">
                <a:solidFill>
                  <a:schemeClr val="tx1">
                    <a:lumMod val="75000"/>
                    <a:lumOff val="25000"/>
                  </a:schemeClr>
                </a:solidFill>
                <a:cs typeface="+mn-ea"/>
                <a:sym typeface="+mn-lt"/>
              </a:rPr>
              <a:t>olsr_input_hna</a:t>
            </a:r>
            <a:r>
              <a:rPr lang="en-US" altLang="zh-CN" sz="1000" dirty="0" smtClean="0">
                <a:solidFill>
                  <a:schemeClr val="tx1">
                    <a:lumMod val="75000"/>
                    <a:lumOff val="25000"/>
                  </a:schemeClr>
                </a:solidFill>
                <a:cs typeface="+mn-ea"/>
                <a:sym typeface="+mn-lt"/>
              </a:rPr>
              <a:t> )</a:t>
            </a:r>
            <a:r>
              <a:rPr lang="zh-CN" altLang="en-US" sz="1000" dirty="0" smtClean="0">
                <a:solidFill>
                  <a:schemeClr val="tx1">
                    <a:lumMod val="75000"/>
                    <a:lumOff val="25000"/>
                  </a:schemeClr>
                </a:solidFill>
                <a:cs typeface="+mn-ea"/>
                <a:sym typeface="+mn-lt"/>
              </a:rPr>
              <a:t>和其内部调用的多个功能处理函数来完成对四种不同信息的处理和基本功能的完成。并通过消息发送函数（</a:t>
            </a:r>
            <a:r>
              <a:rPr lang="en-US" altLang="zh-CN" sz="1000" dirty="0" err="1" smtClean="0">
                <a:solidFill>
                  <a:schemeClr val="tx1">
                    <a:lumMod val="75000"/>
                    <a:lumOff val="25000"/>
                  </a:schemeClr>
                </a:solidFill>
                <a:cs typeface="+mn-ea"/>
                <a:sym typeface="+mn-lt"/>
              </a:rPr>
              <a:t>olsr_forward_message</a:t>
            </a:r>
            <a:r>
              <a:rPr lang="zh-CN" altLang="en-US" sz="1000" dirty="0" smtClean="0">
                <a:solidFill>
                  <a:schemeClr val="tx1">
                    <a:lumMod val="75000"/>
                    <a:lumOff val="25000"/>
                  </a:schemeClr>
                </a:solidFill>
                <a:cs typeface="+mn-ea"/>
                <a:sym typeface="+mn-lt"/>
              </a:rPr>
              <a:t>）将一些更新消息发送出去。</a:t>
            </a:r>
            <a:endParaRPr lang="en-US" altLang="zh-CN" sz="1000" dirty="0" smtClean="0">
              <a:solidFill>
                <a:schemeClr val="tx1">
                  <a:lumMod val="75000"/>
                  <a:lumOff val="25000"/>
                </a:schemeClr>
              </a:solidFill>
              <a:cs typeface="+mn-ea"/>
              <a:sym typeface="+mn-lt"/>
            </a:endParaRPr>
          </a:p>
          <a:p>
            <a:pPr>
              <a:lnSpc>
                <a:spcPts val="1500"/>
              </a:lnSpc>
            </a:pPr>
            <a:r>
              <a:rPr lang="en-US" altLang="zh-CN" sz="1000" dirty="0" smtClean="0">
                <a:solidFill>
                  <a:schemeClr val="tx1">
                    <a:lumMod val="75000"/>
                    <a:lumOff val="25000"/>
                  </a:schemeClr>
                </a:solidFill>
                <a:cs typeface="+mn-ea"/>
                <a:sym typeface="+mn-lt"/>
              </a:rPr>
              <a:t>OLSR</a:t>
            </a:r>
            <a:r>
              <a:rPr lang="zh-CN" altLang="en-US" sz="1000" dirty="0" smtClean="0">
                <a:solidFill>
                  <a:schemeClr val="tx1">
                    <a:lumMod val="75000"/>
                    <a:lumOff val="25000"/>
                  </a:schemeClr>
                </a:solidFill>
                <a:cs typeface="+mn-ea"/>
                <a:sym typeface="+mn-lt"/>
              </a:rPr>
              <a:t>主要的处理功能有（两跳范围内）邻居表的生成，</a:t>
            </a:r>
            <a:r>
              <a:rPr lang="en-US" altLang="zh-CN" sz="1000" dirty="0" smtClean="0">
                <a:solidFill>
                  <a:schemeClr val="tx1">
                    <a:lumMod val="75000"/>
                    <a:lumOff val="25000"/>
                  </a:schemeClr>
                </a:solidFill>
                <a:cs typeface="+mn-ea"/>
                <a:sym typeface="+mn-lt"/>
              </a:rPr>
              <a:t>MPR</a:t>
            </a:r>
            <a:r>
              <a:rPr lang="zh-CN" altLang="en-US" sz="1000" dirty="0" smtClean="0">
                <a:solidFill>
                  <a:schemeClr val="tx1">
                    <a:lumMod val="75000"/>
                    <a:lumOff val="25000"/>
                  </a:schemeClr>
                </a:solidFill>
                <a:cs typeface="+mn-ea"/>
                <a:sym typeface="+mn-lt"/>
              </a:rPr>
              <a:t>表的生成，</a:t>
            </a:r>
            <a:r>
              <a:rPr lang="en-US" altLang="zh-CN" sz="1000" dirty="0" smtClean="0">
                <a:solidFill>
                  <a:schemeClr val="tx1">
                    <a:lumMod val="75000"/>
                    <a:lumOff val="25000"/>
                  </a:schemeClr>
                </a:solidFill>
                <a:cs typeface="+mn-ea"/>
                <a:sym typeface="+mn-lt"/>
              </a:rPr>
              <a:t>MID</a:t>
            </a:r>
            <a:r>
              <a:rPr lang="zh-CN" altLang="en-US" sz="1000" dirty="0" smtClean="0">
                <a:solidFill>
                  <a:schemeClr val="tx1">
                    <a:lumMod val="75000"/>
                    <a:lumOff val="25000"/>
                  </a:schemeClr>
                </a:solidFill>
                <a:cs typeface="+mn-ea"/>
                <a:sym typeface="+mn-lt"/>
              </a:rPr>
              <a:t>消息的处理，</a:t>
            </a:r>
            <a:r>
              <a:rPr lang="en-US" altLang="zh-CN" sz="1000" dirty="0" smtClean="0">
                <a:solidFill>
                  <a:schemeClr val="tx1">
                    <a:lumMod val="75000"/>
                    <a:lumOff val="25000"/>
                  </a:schemeClr>
                </a:solidFill>
                <a:cs typeface="+mn-ea"/>
                <a:sym typeface="+mn-lt"/>
              </a:rPr>
              <a:t>TC</a:t>
            </a:r>
            <a:r>
              <a:rPr lang="zh-CN" altLang="en-US" sz="1000" dirty="0" smtClean="0">
                <a:solidFill>
                  <a:schemeClr val="tx1">
                    <a:lumMod val="75000"/>
                    <a:lumOff val="25000"/>
                  </a:schemeClr>
                </a:solidFill>
                <a:cs typeface="+mn-ea"/>
                <a:sym typeface="+mn-lt"/>
              </a:rPr>
              <a:t>消息的洪泛和处理，路由表的生成和计算，</a:t>
            </a:r>
            <a:r>
              <a:rPr lang="en-US" altLang="zh-CN" sz="1000" dirty="0" smtClean="0">
                <a:solidFill>
                  <a:schemeClr val="tx1">
                    <a:lumMod val="75000"/>
                    <a:lumOff val="25000"/>
                  </a:schemeClr>
                </a:solidFill>
                <a:cs typeface="+mn-ea"/>
                <a:sym typeface="+mn-lt"/>
              </a:rPr>
              <a:t>HNA</a:t>
            </a:r>
            <a:r>
              <a:rPr lang="zh-CN" altLang="en-US" sz="1000" dirty="0" smtClean="0">
                <a:solidFill>
                  <a:schemeClr val="tx1">
                    <a:lumMod val="75000"/>
                    <a:lumOff val="25000"/>
                  </a:schemeClr>
                </a:solidFill>
                <a:cs typeface="+mn-ea"/>
                <a:sym typeface="+mn-lt"/>
              </a:rPr>
              <a:t>消息的处理。</a:t>
            </a:r>
            <a:endParaRPr lang="zh-CN" altLang="en-US" sz="1000" dirty="0">
              <a:solidFill>
                <a:schemeClr val="tx1">
                  <a:lumMod val="75000"/>
                  <a:lumOff val="25000"/>
                </a:schemeClr>
              </a:solidFill>
              <a:cs typeface="+mn-ea"/>
              <a:sym typeface="+mn-lt"/>
            </a:endParaRPr>
          </a:p>
        </p:txBody>
      </p:sp>
      <p:sp>
        <p:nvSpPr>
          <p:cNvPr id="37"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smtClean="0">
                <a:solidFill>
                  <a:srgbClr val="1B4367"/>
                </a:solidFill>
                <a:cs typeface="+mn-ea"/>
                <a:sym typeface="+mn-lt"/>
              </a:rPr>
              <a:t>项目情况</a:t>
            </a:r>
            <a:endParaRPr lang="zh-CN" altLang="en-US" sz="1700" b="1" dirty="0">
              <a:solidFill>
                <a:srgbClr val="1B4367"/>
              </a:solidFill>
              <a:cs typeface="+mn-ea"/>
              <a:sym typeface="+mn-lt"/>
            </a:endParaRPr>
          </a:p>
        </p:txBody>
      </p:sp>
      <p:sp>
        <p:nvSpPr>
          <p:cNvPr id="15" name="泪滴形 14"/>
          <p:cNvSpPr/>
          <p:nvPr/>
        </p:nvSpPr>
        <p:spPr>
          <a:xfrm>
            <a:off x="1249193" y="1314056"/>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18"/>
          <p:cNvGrpSpPr/>
          <p:nvPr/>
        </p:nvGrpSpPr>
        <p:grpSpPr>
          <a:xfrm>
            <a:off x="1249193" y="1424622"/>
            <a:ext cx="602227" cy="2146767"/>
            <a:chOff x="1201568" y="1434147"/>
            <a:chExt cx="602227" cy="2146767"/>
          </a:xfrm>
          <a:solidFill>
            <a:schemeClr val="bg1"/>
          </a:solidFill>
        </p:grpSpPr>
        <p:sp>
          <p:nvSpPr>
            <p:cNvPr id="40" name="泪滴形 39"/>
            <p:cNvSpPr/>
            <p:nvPr/>
          </p:nvSpPr>
          <p:spPr>
            <a:xfrm>
              <a:off x="1201568" y="2978687"/>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61" name="Freeform 36"/>
            <p:cNvSpPr/>
            <p:nvPr/>
          </p:nvSpPr>
          <p:spPr>
            <a:xfrm>
              <a:off x="1304703" y="1434147"/>
              <a:ext cx="382799" cy="336313"/>
            </a:xfrm>
            <a:custGeom>
              <a:avLst/>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4" h="117">
                  <a:moveTo>
                    <a:pt x="134" y="20"/>
                  </a:moveTo>
                  <a:cubicBezTo>
                    <a:pt x="134" y="9"/>
                    <a:pt x="125" y="0"/>
                    <a:pt x="114" y="0"/>
                  </a:cubicBezTo>
                  <a:cubicBezTo>
                    <a:pt x="103" y="0"/>
                    <a:pt x="94" y="9"/>
                    <a:pt x="94" y="20"/>
                  </a:cubicBezTo>
                  <a:cubicBezTo>
                    <a:pt x="94" y="26"/>
                    <a:pt x="96" y="31"/>
                    <a:pt x="100" y="34"/>
                  </a:cubicBezTo>
                  <a:cubicBezTo>
                    <a:pt x="77" y="89"/>
                    <a:pt x="77" y="89"/>
                    <a:pt x="77" y="89"/>
                  </a:cubicBezTo>
                  <a:cubicBezTo>
                    <a:pt x="58" y="47"/>
                    <a:pt x="58" y="47"/>
                    <a:pt x="58" y="47"/>
                  </a:cubicBezTo>
                  <a:cubicBezTo>
                    <a:pt x="42" y="45"/>
                    <a:pt x="42" y="45"/>
                    <a:pt x="42" y="45"/>
                  </a:cubicBezTo>
                  <a:cubicBezTo>
                    <a:pt x="27" y="63"/>
                    <a:pt x="27" y="63"/>
                    <a:pt x="27" y="63"/>
                  </a:cubicBezTo>
                  <a:cubicBezTo>
                    <a:pt x="25" y="62"/>
                    <a:pt x="23" y="62"/>
                    <a:pt x="21" y="62"/>
                  </a:cubicBezTo>
                  <a:cubicBezTo>
                    <a:pt x="9" y="62"/>
                    <a:pt x="0" y="71"/>
                    <a:pt x="0" y="82"/>
                  </a:cubicBezTo>
                  <a:cubicBezTo>
                    <a:pt x="0" y="93"/>
                    <a:pt x="9" y="102"/>
                    <a:pt x="21" y="102"/>
                  </a:cubicBezTo>
                  <a:cubicBezTo>
                    <a:pt x="32" y="102"/>
                    <a:pt x="41" y="93"/>
                    <a:pt x="41" y="82"/>
                  </a:cubicBezTo>
                  <a:cubicBezTo>
                    <a:pt x="41" y="81"/>
                    <a:pt x="41" y="79"/>
                    <a:pt x="40" y="78"/>
                  </a:cubicBezTo>
                  <a:cubicBezTo>
                    <a:pt x="47" y="70"/>
                    <a:pt x="47" y="70"/>
                    <a:pt x="47" y="70"/>
                  </a:cubicBezTo>
                  <a:cubicBezTo>
                    <a:pt x="69" y="117"/>
                    <a:pt x="69" y="117"/>
                    <a:pt x="69" y="117"/>
                  </a:cubicBezTo>
                  <a:cubicBezTo>
                    <a:pt x="86" y="117"/>
                    <a:pt x="86" y="117"/>
                    <a:pt x="86" y="117"/>
                  </a:cubicBezTo>
                  <a:cubicBezTo>
                    <a:pt x="119" y="39"/>
                    <a:pt x="119" y="39"/>
                    <a:pt x="119" y="39"/>
                  </a:cubicBezTo>
                  <a:cubicBezTo>
                    <a:pt x="128" y="37"/>
                    <a:pt x="134" y="29"/>
                    <a:pt x="134" y="20"/>
                  </a:cubicBezTo>
                  <a:close/>
                </a:path>
              </a:pathLst>
            </a:custGeom>
            <a:grpFill/>
            <a:ln w="9525">
              <a:noFill/>
            </a:ln>
          </p:spPr>
          <p:txBody>
            <a:bodyPr/>
            <a:lstStyle/>
            <a:p>
              <a:endParaRPr lang="zh-CN" altLang="en-US">
                <a:cs typeface="+mn-ea"/>
                <a:sym typeface="+mn-lt"/>
              </a:endParaRPr>
            </a:p>
          </p:txBody>
        </p:sp>
      </p:grpSp>
      <p:sp>
        <p:nvSpPr>
          <p:cNvPr id="34" name="Freeform 36"/>
          <p:cNvSpPr/>
          <p:nvPr/>
        </p:nvSpPr>
        <p:spPr>
          <a:xfrm>
            <a:off x="1353424" y="3096636"/>
            <a:ext cx="382799" cy="336313"/>
          </a:xfrm>
          <a:custGeom>
            <a:avLst/>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4" h="117">
                <a:moveTo>
                  <a:pt x="134" y="20"/>
                </a:moveTo>
                <a:cubicBezTo>
                  <a:pt x="134" y="9"/>
                  <a:pt x="125" y="0"/>
                  <a:pt x="114" y="0"/>
                </a:cubicBezTo>
                <a:cubicBezTo>
                  <a:pt x="103" y="0"/>
                  <a:pt x="94" y="9"/>
                  <a:pt x="94" y="20"/>
                </a:cubicBezTo>
                <a:cubicBezTo>
                  <a:pt x="94" y="26"/>
                  <a:pt x="96" y="31"/>
                  <a:pt x="100" y="34"/>
                </a:cubicBezTo>
                <a:cubicBezTo>
                  <a:pt x="77" y="89"/>
                  <a:pt x="77" y="89"/>
                  <a:pt x="77" y="89"/>
                </a:cubicBezTo>
                <a:cubicBezTo>
                  <a:pt x="58" y="47"/>
                  <a:pt x="58" y="47"/>
                  <a:pt x="58" y="47"/>
                </a:cubicBezTo>
                <a:cubicBezTo>
                  <a:pt x="42" y="45"/>
                  <a:pt x="42" y="45"/>
                  <a:pt x="42" y="45"/>
                </a:cubicBezTo>
                <a:cubicBezTo>
                  <a:pt x="27" y="63"/>
                  <a:pt x="27" y="63"/>
                  <a:pt x="27" y="63"/>
                </a:cubicBezTo>
                <a:cubicBezTo>
                  <a:pt x="25" y="62"/>
                  <a:pt x="23" y="62"/>
                  <a:pt x="21" y="62"/>
                </a:cubicBezTo>
                <a:cubicBezTo>
                  <a:pt x="9" y="62"/>
                  <a:pt x="0" y="71"/>
                  <a:pt x="0" y="82"/>
                </a:cubicBezTo>
                <a:cubicBezTo>
                  <a:pt x="0" y="93"/>
                  <a:pt x="9" y="102"/>
                  <a:pt x="21" y="102"/>
                </a:cubicBezTo>
                <a:cubicBezTo>
                  <a:pt x="32" y="102"/>
                  <a:pt x="41" y="93"/>
                  <a:pt x="41" y="82"/>
                </a:cubicBezTo>
                <a:cubicBezTo>
                  <a:pt x="41" y="81"/>
                  <a:pt x="41" y="79"/>
                  <a:pt x="40" y="78"/>
                </a:cubicBezTo>
                <a:cubicBezTo>
                  <a:pt x="47" y="70"/>
                  <a:pt x="47" y="70"/>
                  <a:pt x="47" y="70"/>
                </a:cubicBezTo>
                <a:cubicBezTo>
                  <a:pt x="69" y="117"/>
                  <a:pt x="69" y="117"/>
                  <a:pt x="69" y="117"/>
                </a:cubicBezTo>
                <a:cubicBezTo>
                  <a:pt x="86" y="117"/>
                  <a:pt x="86" y="117"/>
                  <a:pt x="86" y="117"/>
                </a:cubicBezTo>
                <a:cubicBezTo>
                  <a:pt x="119" y="39"/>
                  <a:pt x="119" y="39"/>
                  <a:pt x="119" y="39"/>
                </a:cubicBezTo>
                <a:cubicBezTo>
                  <a:pt x="128" y="37"/>
                  <a:pt x="134" y="29"/>
                  <a:pt x="134" y="20"/>
                </a:cubicBezTo>
                <a:close/>
              </a:path>
            </a:pathLst>
          </a:custGeom>
          <a:solidFill>
            <a:schemeClr val="bg1"/>
          </a:solidFill>
          <a:ln w="9525">
            <a:noFill/>
          </a:ln>
        </p:spPr>
        <p:txBody>
          <a:bodyPr/>
          <a:lstStyle/>
          <a:p>
            <a:endParaRPr lang="zh-CN" altLang="en-US">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88"/>
                                        </p:tgtEl>
                                        <p:attrNameLst>
                                          <p:attrName>style.visibility</p:attrName>
                                        </p:attrNameLst>
                                      </p:cBhvr>
                                      <p:to>
                                        <p:strVal val="visible"/>
                                      </p:to>
                                    </p:set>
                                    <p:anim calcmode="lin" valueType="num">
                                      <p:cBhvr additive="base">
                                        <p:cTn id="14" dur="500" fill="hold"/>
                                        <p:tgtEl>
                                          <p:spTgt spid="88"/>
                                        </p:tgtEl>
                                        <p:attrNameLst>
                                          <p:attrName>ppt_x</p:attrName>
                                        </p:attrNameLst>
                                      </p:cBhvr>
                                      <p:tavLst>
                                        <p:tav tm="0">
                                          <p:val>
                                            <p:strVal val="1+#ppt_w/2"/>
                                          </p:val>
                                        </p:tav>
                                        <p:tav tm="100000">
                                          <p:val>
                                            <p:strVal val="#ppt_x"/>
                                          </p:val>
                                        </p:tav>
                                      </p:tavLst>
                                    </p:anim>
                                    <p:anim calcmode="lin" valueType="num">
                                      <p:cBhvr additive="base">
                                        <p:cTn id="15" dur="500" fill="hold"/>
                                        <p:tgtEl>
                                          <p:spTgt spid="88"/>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89"/>
                                        </p:tgtEl>
                                        <p:attrNameLst>
                                          <p:attrName>style.visibility</p:attrName>
                                        </p:attrNameLst>
                                      </p:cBhvr>
                                      <p:to>
                                        <p:strVal val="visible"/>
                                      </p:to>
                                    </p:set>
                                    <p:anim calcmode="lin" valueType="num">
                                      <p:cBhvr additive="base">
                                        <p:cTn id="18" dur="500" fill="hold"/>
                                        <p:tgtEl>
                                          <p:spTgt spid="89"/>
                                        </p:tgtEl>
                                        <p:attrNameLst>
                                          <p:attrName>ppt_x</p:attrName>
                                        </p:attrNameLst>
                                      </p:cBhvr>
                                      <p:tavLst>
                                        <p:tav tm="0">
                                          <p:val>
                                            <p:strVal val="1+#ppt_w/2"/>
                                          </p:val>
                                        </p:tav>
                                        <p:tav tm="100000">
                                          <p:val>
                                            <p:strVal val="#ppt_x"/>
                                          </p:val>
                                        </p:tav>
                                      </p:tavLst>
                                    </p:anim>
                                    <p:anim calcmode="lin" valueType="num">
                                      <p:cBhvr additive="base">
                                        <p:cTn id="19" dur="500" fill="hold"/>
                                        <p:tgtEl>
                                          <p:spTgt spid="89"/>
                                        </p:tgtEl>
                                        <p:attrNameLst>
                                          <p:attrName>ppt_y</p:attrName>
                                        </p:attrNameLst>
                                      </p:cBhvr>
                                      <p:tavLst>
                                        <p:tav tm="0">
                                          <p:val>
                                            <p:strVal val="#ppt_y"/>
                                          </p:val>
                                        </p:tav>
                                        <p:tav tm="100000">
                                          <p:val>
                                            <p:strVal val="#ppt_y"/>
                                          </p:val>
                                        </p:tav>
                                      </p:tavLst>
                                    </p:anim>
                                  </p:childTnLst>
                                </p:cTn>
                              </p:par>
                            </p:childTnLst>
                          </p:cTn>
                        </p:par>
                        <p:par>
                          <p:cTn id="20" fill="hold">
                            <p:stCondLst>
                              <p:cond delay="650"/>
                            </p:stCondLst>
                            <p:childTnLst>
                              <p:par>
                                <p:cTn id="21" presetID="53" presetClass="entr" presetSubtype="52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anim calcmode="lin" valueType="num">
                                      <p:cBhvr>
                                        <p:cTn id="26" dur="500" fill="hold"/>
                                        <p:tgtEl>
                                          <p:spTgt spid="6"/>
                                        </p:tgtEl>
                                        <p:attrNameLst>
                                          <p:attrName>ppt_x</p:attrName>
                                        </p:attrNameLst>
                                      </p:cBhvr>
                                      <p:tavLst>
                                        <p:tav tm="0">
                                          <p:val>
                                            <p:fltVal val="0.5"/>
                                          </p:val>
                                        </p:tav>
                                        <p:tav tm="100000">
                                          <p:val>
                                            <p:strVal val="#ppt_x"/>
                                          </p:val>
                                        </p:tav>
                                      </p:tavLst>
                                    </p:anim>
                                    <p:anim calcmode="lin" valueType="num">
                                      <p:cBhvr>
                                        <p:cTn id="27" dur="500" fill="hold"/>
                                        <p:tgtEl>
                                          <p:spTgt spid="6"/>
                                        </p:tgtEl>
                                        <p:attrNameLst>
                                          <p:attrName>ppt_y</p:attrName>
                                        </p:attrNameLst>
                                      </p:cBhvr>
                                      <p:tavLst>
                                        <p:tav tm="0">
                                          <p:val>
                                            <p:fltVal val="0.5"/>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1+#ppt_w/2"/>
                                          </p:val>
                                        </p:tav>
                                        <p:tav tm="100000">
                                          <p:val>
                                            <p:strVal val="#ppt_x"/>
                                          </p:val>
                                        </p:tav>
                                      </p:tavLst>
                                    </p:anim>
                                    <p:anim calcmode="lin" valueType="num">
                                      <p:cBhvr additive="base">
                                        <p:cTn id="31" dur="500" fill="hold"/>
                                        <p:tgtEl>
                                          <p:spTgt spid="2"/>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1+#ppt_w/2"/>
                                          </p:val>
                                        </p:tav>
                                        <p:tav tm="100000">
                                          <p:val>
                                            <p:strVal val="#ppt_x"/>
                                          </p:val>
                                        </p:tav>
                                      </p:tavLst>
                                    </p:anim>
                                    <p:anim calcmode="lin" valueType="num">
                                      <p:cBhvr additive="base">
                                        <p:cTn id="35"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2" grpId="0"/>
      <p:bldP spid="3" grpId="0"/>
      <p:bldP spid="3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4670735" y="781544"/>
            <a:ext cx="2694623" cy="885632"/>
            <a:chOff x="6178340" y="1457775"/>
            <a:chExt cx="3592830" cy="1180840"/>
          </a:xfrm>
        </p:grpSpPr>
        <p:sp>
          <p:nvSpPr>
            <p:cNvPr id="86" name="文本框 85"/>
            <p:cNvSpPr txBox="1"/>
            <p:nvPr/>
          </p:nvSpPr>
          <p:spPr>
            <a:xfrm>
              <a:off x="6178340" y="1746065"/>
              <a:ext cx="3592830" cy="892550"/>
            </a:xfrm>
            <a:prstGeom prst="rect">
              <a:avLst/>
            </a:prstGeom>
            <a:noFill/>
          </p:spPr>
          <p:txBody>
            <a:bodyPr wrap="square" rtlCol="0">
              <a:spAutoFit/>
            </a:bodyPr>
            <a:lstStyle/>
            <a:p>
              <a:pPr>
                <a:lnSpc>
                  <a:spcPts val="1500"/>
                </a:lnSpc>
              </a:pPr>
              <a:r>
                <a:rPr lang="en-US" altLang="zh-CN" sz="1000" dirty="0" smtClean="0">
                  <a:solidFill>
                    <a:schemeClr val="tx1">
                      <a:lumMod val="75000"/>
                      <a:lumOff val="25000"/>
                    </a:schemeClr>
                  </a:solidFill>
                  <a:cs typeface="+mn-ea"/>
                  <a:sym typeface="+mn-lt"/>
                </a:rPr>
                <a:t>2018.12.22-2018.12.30</a:t>
              </a:r>
            </a:p>
            <a:p>
              <a:pPr>
                <a:lnSpc>
                  <a:spcPts val="1500"/>
                </a:lnSpc>
              </a:pPr>
              <a:r>
                <a:rPr lang="zh-CN" altLang="en-US" sz="1000" dirty="0" smtClean="0">
                  <a:solidFill>
                    <a:schemeClr val="tx1">
                      <a:lumMod val="75000"/>
                      <a:lumOff val="25000"/>
                    </a:schemeClr>
                  </a:solidFill>
                  <a:cs typeface="+mn-ea"/>
                  <a:sym typeface="+mn-lt"/>
                </a:rPr>
                <a:t>各小组成员继续分析自己负责部分的数据结构和功能处理函数，同时撰写分析记录</a:t>
              </a:r>
              <a:endParaRPr lang="zh-CN" altLang="da-DK" sz="1000" dirty="0">
                <a:solidFill>
                  <a:schemeClr val="tx1">
                    <a:lumMod val="75000"/>
                    <a:lumOff val="25000"/>
                  </a:schemeClr>
                </a:solidFill>
                <a:cs typeface="+mn-ea"/>
                <a:sym typeface="+mn-lt"/>
              </a:endParaRPr>
            </a:p>
          </p:txBody>
        </p:sp>
        <p:sp>
          <p:nvSpPr>
            <p:cNvPr id="8" name="TextBox 1956"/>
            <p:cNvSpPr/>
            <p:nvPr/>
          </p:nvSpPr>
          <p:spPr>
            <a:xfrm>
              <a:off x="6182149" y="1457775"/>
              <a:ext cx="3530913" cy="379590"/>
            </a:xfrm>
            <a:prstGeom prst="rect">
              <a:avLst/>
            </a:prstGeom>
            <a:noFill/>
            <a:ln w="9525">
              <a:noFill/>
              <a:miter/>
            </a:ln>
          </p:spPr>
          <p:txBody>
            <a:bodyPr wrap="square">
              <a:spAutoFit/>
            </a:bodyPr>
            <a:lstStyle/>
            <a:p>
              <a:pPr lvl="0" algn="l">
                <a:lnSpc>
                  <a:spcPts val="1500"/>
                </a:lnSpc>
              </a:pPr>
              <a:r>
                <a:rPr lang="zh-CN" altLang="en-US" b="1" dirty="0" smtClean="0">
                  <a:solidFill>
                    <a:srgbClr val="1B4367"/>
                  </a:solidFill>
                  <a:cs typeface="+mn-ea"/>
                  <a:sym typeface="+mn-lt"/>
                </a:rPr>
                <a:t>各小组成员完成自己部分工作</a:t>
              </a:r>
              <a:endParaRPr lang="zh-CN" altLang="en-US" b="1" dirty="0">
                <a:solidFill>
                  <a:srgbClr val="1B4367"/>
                </a:solidFill>
                <a:cs typeface="+mn-ea"/>
                <a:sym typeface="+mn-lt"/>
              </a:endParaRPr>
            </a:p>
          </p:txBody>
        </p:sp>
      </p:grpSp>
      <p:grpSp>
        <p:nvGrpSpPr>
          <p:cNvPr id="74" name="组合 73"/>
          <p:cNvGrpSpPr/>
          <p:nvPr/>
        </p:nvGrpSpPr>
        <p:grpSpPr>
          <a:xfrm>
            <a:off x="4672686" y="2550415"/>
            <a:ext cx="3030642" cy="483342"/>
            <a:chOff x="6180939" y="3828220"/>
            <a:chExt cx="4040854" cy="644455"/>
          </a:xfrm>
        </p:grpSpPr>
        <p:sp>
          <p:nvSpPr>
            <p:cNvPr id="6" name="文本框 5"/>
            <p:cNvSpPr txBox="1"/>
            <p:nvPr/>
          </p:nvSpPr>
          <p:spPr>
            <a:xfrm>
              <a:off x="6180939" y="4116510"/>
              <a:ext cx="3592829" cy="356165"/>
            </a:xfrm>
            <a:prstGeom prst="rect">
              <a:avLst/>
            </a:prstGeom>
            <a:noFill/>
          </p:spPr>
          <p:txBody>
            <a:bodyPr wrap="square" rtlCol="0">
              <a:spAutoFit/>
            </a:bodyPr>
            <a:lstStyle/>
            <a:p>
              <a:pPr>
                <a:lnSpc>
                  <a:spcPts val="1500"/>
                </a:lnSpc>
              </a:pPr>
              <a:r>
                <a:rPr lang="en-US" altLang="zh-CN" sz="1000" dirty="0" smtClean="0">
                  <a:solidFill>
                    <a:schemeClr val="tx1">
                      <a:lumMod val="75000"/>
                      <a:lumOff val="25000"/>
                    </a:schemeClr>
                  </a:solidFill>
                  <a:cs typeface="+mn-ea"/>
                  <a:sym typeface="+mn-lt"/>
                </a:rPr>
                <a:t>2018.1.2</a:t>
              </a:r>
              <a:endParaRPr lang="zh-CN" altLang="da-DK" sz="1000" dirty="0">
                <a:solidFill>
                  <a:schemeClr val="tx1">
                    <a:lumMod val="75000"/>
                    <a:lumOff val="25000"/>
                  </a:schemeClr>
                </a:solidFill>
                <a:cs typeface="+mn-ea"/>
                <a:sym typeface="+mn-lt"/>
              </a:endParaRPr>
            </a:p>
          </p:txBody>
        </p:sp>
        <p:sp>
          <p:nvSpPr>
            <p:cNvPr id="7" name="TextBox 1956"/>
            <p:cNvSpPr/>
            <p:nvPr/>
          </p:nvSpPr>
          <p:spPr>
            <a:xfrm>
              <a:off x="6184750" y="3828220"/>
              <a:ext cx="4037043" cy="379590"/>
            </a:xfrm>
            <a:prstGeom prst="rect">
              <a:avLst/>
            </a:prstGeom>
            <a:noFill/>
            <a:ln w="9525">
              <a:noFill/>
              <a:miter/>
            </a:ln>
          </p:spPr>
          <p:txBody>
            <a:bodyPr wrap="square">
              <a:spAutoFit/>
            </a:bodyPr>
            <a:lstStyle/>
            <a:p>
              <a:pPr lvl="0" algn="l">
                <a:lnSpc>
                  <a:spcPts val="1500"/>
                </a:lnSpc>
              </a:pPr>
              <a:r>
                <a:rPr lang="zh-CN" altLang="en-US" b="1" dirty="0" smtClean="0">
                  <a:solidFill>
                    <a:srgbClr val="1B4367"/>
                  </a:solidFill>
                  <a:cs typeface="+mn-ea"/>
                  <a:sym typeface="+mn-lt"/>
                </a:rPr>
                <a:t>各小组成员</a:t>
              </a:r>
              <a:r>
                <a:rPr lang="zh-CN" altLang="en-US" b="1" dirty="0">
                  <a:solidFill>
                    <a:srgbClr val="1B4367"/>
                  </a:solidFill>
                  <a:cs typeface="+mn-ea"/>
                  <a:sym typeface="+mn-lt"/>
                </a:rPr>
                <a:t>整理</a:t>
              </a:r>
              <a:r>
                <a:rPr lang="zh-CN" altLang="en-US" b="1" dirty="0" smtClean="0">
                  <a:solidFill>
                    <a:srgbClr val="1B4367"/>
                  </a:solidFill>
                  <a:cs typeface="+mn-ea"/>
                  <a:sym typeface="+mn-lt"/>
                </a:rPr>
                <a:t>自己负责的报告部分</a:t>
              </a:r>
              <a:endParaRPr lang="zh-CN" altLang="en-US" b="1" dirty="0">
                <a:solidFill>
                  <a:srgbClr val="1B4367"/>
                </a:solidFill>
                <a:cs typeface="+mn-ea"/>
                <a:sym typeface="+mn-lt"/>
              </a:endParaRPr>
            </a:p>
          </p:txBody>
        </p:sp>
      </p:grpSp>
      <p:cxnSp>
        <p:nvCxnSpPr>
          <p:cNvPr id="11" name="直接连接符 10"/>
          <p:cNvCxnSpPr>
            <a:stCxn id="56" idx="0"/>
          </p:cNvCxnSpPr>
          <p:nvPr/>
        </p:nvCxnSpPr>
        <p:spPr>
          <a:xfrm>
            <a:off x="4312404" y="881485"/>
            <a:ext cx="0" cy="3349214"/>
          </a:xfrm>
          <a:prstGeom prst="line">
            <a:avLst/>
          </a:prstGeom>
          <a:ln w="9525">
            <a:solidFill>
              <a:srgbClr val="1B4367"/>
            </a:solidFill>
            <a:prstDash val="solid"/>
          </a:ln>
        </p:spPr>
        <p:style>
          <a:lnRef idx="1">
            <a:schemeClr val="accent1"/>
          </a:lnRef>
          <a:fillRef idx="0">
            <a:schemeClr val="accent1"/>
          </a:fillRef>
          <a:effectRef idx="0">
            <a:schemeClr val="accent1"/>
          </a:effectRef>
          <a:fontRef idx="minor">
            <a:schemeClr val="tx1"/>
          </a:fontRef>
        </p:style>
      </p:cxnSp>
      <p:grpSp>
        <p:nvGrpSpPr>
          <p:cNvPr id="73" name="组合 72"/>
          <p:cNvGrpSpPr/>
          <p:nvPr/>
        </p:nvGrpSpPr>
        <p:grpSpPr>
          <a:xfrm>
            <a:off x="3964898" y="3418271"/>
            <a:ext cx="686184" cy="694853"/>
            <a:chOff x="5237224" y="4937554"/>
            <a:chExt cx="914912" cy="926470"/>
          </a:xfrm>
          <a:solidFill>
            <a:schemeClr val="bg1"/>
          </a:solidFill>
        </p:grpSpPr>
        <p:sp>
          <p:nvSpPr>
            <p:cNvPr id="65" name="Freeform 1812"/>
            <p:cNvSpPr/>
            <p:nvPr/>
          </p:nvSpPr>
          <p:spPr>
            <a:xfrm>
              <a:off x="5237224" y="4937554"/>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5" name="组合 24"/>
            <p:cNvGrpSpPr/>
            <p:nvPr/>
          </p:nvGrpSpPr>
          <p:grpSpPr>
            <a:xfrm>
              <a:off x="5474309" y="5184293"/>
              <a:ext cx="438631" cy="441328"/>
              <a:chOff x="5595939" y="4999038"/>
              <a:chExt cx="515938" cy="519113"/>
            </a:xfrm>
            <a:grpFill/>
          </p:grpSpPr>
          <p:sp>
            <p:nvSpPr>
              <p:cNvPr id="49" name="Freeform 5"/>
              <p:cNvSpPr/>
              <p:nvPr/>
            </p:nvSpPr>
            <p:spPr bwMode="auto">
              <a:xfrm>
                <a:off x="5599114" y="4999038"/>
                <a:ext cx="430213" cy="303213"/>
              </a:xfrm>
              <a:custGeom>
                <a:avLst/>
                <a:gdLst>
                  <a:gd name="T0" fmla="*/ 298 w 298"/>
                  <a:gd name="T1" fmla="*/ 81 h 211"/>
                  <a:gd name="T2" fmla="*/ 292 w 298"/>
                  <a:gd name="T3" fmla="*/ 0 h 211"/>
                  <a:gd name="T4" fmla="*/ 210 w 298"/>
                  <a:gd name="T5" fmla="*/ 30 h 211"/>
                  <a:gd name="T6" fmla="*/ 242 w 298"/>
                  <a:gd name="T7" fmla="*/ 48 h 211"/>
                  <a:gd name="T8" fmla="*/ 100 w 298"/>
                  <a:gd name="T9" fmla="*/ 155 h 211"/>
                  <a:gd name="T10" fmla="*/ 1 w 298"/>
                  <a:gd name="T11" fmla="*/ 169 h 211"/>
                  <a:gd name="T12" fmla="*/ 1 w 298"/>
                  <a:gd name="T13" fmla="*/ 188 h 211"/>
                  <a:gd name="T14" fmla="*/ 1 w 298"/>
                  <a:gd name="T15" fmla="*/ 207 h 211"/>
                  <a:gd name="T16" fmla="*/ 1 w 298"/>
                  <a:gd name="T17" fmla="*/ 207 h 211"/>
                  <a:gd name="T18" fmla="*/ 112 w 298"/>
                  <a:gd name="T19" fmla="*/ 191 h 211"/>
                  <a:gd name="T20" fmla="*/ 208 w 298"/>
                  <a:gd name="T21" fmla="*/ 139 h 211"/>
                  <a:gd name="T22" fmla="*/ 275 w 298"/>
                  <a:gd name="T23" fmla="*/ 68 h 211"/>
                  <a:gd name="T24" fmla="*/ 298 w 298"/>
                  <a:gd name="T25" fmla="*/ 8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8" h="211">
                    <a:moveTo>
                      <a:pt x="298" y="81"/>
                    </a:moveTo>
                    <a:cubicBezTo>
                      <a:pt x="292" y="0"/>
                      <a:pt x="292" y="0"/>
                      <a:pt x="292" y="0"/>
                    </a:cubicBezTo>
                    <a:cubicBezTo>
                      <a:pt x="210" y="30"/>
                      <a:pt x="210" y="30"/>
                      <a:pt x="210" y="30"/>
                    </a:cubicBezTo>
                    <a:cubicBezTo>
                      <a:pt x="242" y="48"/>
                      <a:pt x="242" y="48"/>
                      <a:pt x="242" y="48"/>
                    </a:cubicBezTo>
                    <a:cubicBezTo>
                      <a:pt x="208" y="98"/>
                      <a:pt x="160" y="133"/>
                      <a:pt x="100" y="155"/>
                    </a:cubicBezTo>
                    <a:cubicBezTo>
                      <a:pt x="46" y="174"/>
                      <a:pt x="1" y="169"/>
                      <a:pt x="1" y="169"/>
                    </a:cubicBezTo>
                    <a:cubicBezTo>
                      <a:pt x="1" y="188"/>
                      <a:pt x="1" y="188"/>
                      <a:pt x="1" y="188"/>
                    </a:cubicBezTo>
                    <a:cubicBezTo>
                      <a:pt x="1" y="207"/>
                      <a:pt x="1" y="207"/>
                      <a:pt x="1" y="207"/>
                    </a:cubicBezTo>
                    <a:cubicBezTo>
                      <a:pt x="1" y="207"/>
                      <a:pt x="0" y="207"/>
                      <a:pt x="1" y="207"/>
                    </a:cubicBezTo>
                    <a:cubicBezTo>
                      <a:pt x="8" y="207"/>
                      <a:pt x="55" y="211"/>
                      <a:pt x="112" y="191"/>
                    </a:cubicBezTo>
                    <a:cubicBezTo>
                      <a:pt x="147" y="179"/>
                      <a:pt x="180" y="161"/>
                      <a:pt x="208" y="139"/>
                    </a:cubicBezTo>
                    <a:cubicBezTo>
                      <a:pt x="234" y="119"/>
                      <a:pt x="256" y="95"/>
                      <a:pt x="275" y="68"/>
                    </a:cubicBezTo>
                    <a:lnTo>
                      <a:pt x="298" y="81"/>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50" name="Rectangle 6"/>
              <p:cNvSpPr>
                <a:spLocks noChangeArrowheads="1"/>
              </p:cNvSpPr>
              <p:nvPr/>
            </p:nvSpPr>
            <p:spPr bwMode="auto">
              <a:xfrm>
                <a:off x="5595939" y="5345113"/>
                <a:ext cx="100013" cy="109538"/>
              </a:xfrm>
              <a:prstGeom prst="rect">
                <a:avLst/>
              </a:prstGeom>
              <a:grpFill/>
              <a:ln w="9525">
                <a:solidFill>
                  <a:schemeClr val="bg1"/>
                </a:solidFill>
                <a:miter lim="800000"/>
                <a:headEnd/>
                <a:tailEnd/>
              </a:ln>
              <a:extLst/>
            </p:spPr>
            <p:txBody>
              <a:bodyPr/>
              <a:lstStyle/>
              <a:p>
                <a:pPr>
                  <a:defRPr/>
                </a:pPr>
                <a:endParaRPr lang="zh-CN" altLang="en-US">
                  <a:cs typeface="+mn-ea"/>
                  <a:sym typeface="+mn-lt"/>
                </a:endParaRPr>
              </a:p>
            </p:txBody>
          </p:sp>
          <p:sp>
            <p:nvSpPr>
              <p:cNvPr id="51" name="Freeform 7"/>
              <p:cNvSpPr/>
              <p:nvPr/>
            </p:nvSpPr>
            <p:spPr bwMode="auto">
              <a:xfrm>
                <a:off x="5713414" y="5310188"/>
                <a:ext cx="98425" cy="144463"/>
              </a:xfrm>
              <a:custGeom>
                <a:avLst/>
                <a:gdLst>
                  <a:gd name="T0" fmla="*/ 62 w 62"/>
                  <a:gd name="T1" fmla="*/ 0 h 91"/>
                  <a:gd name="T2" fmla="*/ 1 w 62"/>
                  <a:gd name="T3" fmla="*/ 0 h 91"/>
                  <a:gd name="T4" fmla="*/ 0 w 62"/>
                  <a:gd name="T5" fmla="*/ 91 h 91"/>
                  <a:gd name="T6" fmla="*/ 62 w 62"/>
                  <a:gd name="T7" fmla="*/ 91 h 91"/>
                  <a:gd name="T8" fmla="*/ 62 w 62"/>
                  <a:gd name="T9" fmla="*/ 0 h 91"/>
                </a:gdLst>
                <a:ahLst/>
                <a:cxnLst>
                  <a:cxn ang="0">
                    <a:pos x="T0" y="T1"/>
                  </a:cxn>
                  <a:cxn ang="0">
                    <a:pos x="T2" y="T3"/>
                  </a:cxn>
                  <a:cxn ang="0">
                    <a:pos x="T4" y="T5"/>
                  </a:cxn>
                  <a:cxn ang="0">
                    <a:pos x="T6" y="T7"/>
                  </a:cxn>
                  <a:cxn ang="0">
                    <a:pos x="T8" y="T9"/>
                  </a:cxn>
                </a:cxnLst>
                <a:rect l="0" t="0" r="r" b="b"/>
                <a:pathLst>
                  <a:path w="62" h="91">
                    <a:moveTo>
                      <a:pt x="62" y="0"/>
                    </a:moveTo>
                    <a:lnTo>
                      <a:pt x="1" y="0"/>
                    </a:lnTo>
                    <a:lnTo>
                      <a:pt x="0" y="91"/>
                    </a:lnTo>
                    <a:lnTo>
                      <a:pt x="62" y="91"/>
                    </a:lnTo>
                    <a:lnTo>
                      <a:pt x="62" y="0"/>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52" name="Rectangle 8"/>
              <p:cNvSpPr>
                <a:spLocks noChangeArrowheads="1"/>
              </p:cNvSpPr>
              <p:nvPr/>
            </p:nvSpPr>
            <p:spPr bwMode="auto">
              <a:xfrm>
                <a:off x="5830889" y="5260976"/>
                <a:ext cx="98425" cy="193675"/>
              </a:xfrm>
              <a:prstGeom prst="rect">
                <a:avLst/>
              </a:prstGeom>
              <a:grpFill/>
              <a:ln w="9525">
                <a:solidFill>
                  <a:schemeClr val="bg1"/>
                </a:solidFill>
                <a:miter lim="800000"/>
                <a:headEnd/>
                <a:tailEnd/>
              </a:ln>
              <a:extLst/>
            </p:spPr>
            <p:txBody>
              <a:bodyPr/>
              <a:lstStyle/>
              <a:p>
                <a:pPr>
                  <a:defRPr/>
                </a:pPr>
                <a:endParaRPr lang="zh-CN" altLang="en-US">
                  <a:cs typeface="+mn-ea"/>
                  <a:sym typeface="+mn-lt"/>
                </a:endParaRPr>
              </a:p>
            </p:txBody>
          </p:sp>
          <p:sp>
            <p:nvSpPr>
              <p:cNvPr id="53" name="Rectangle 9"/>
              <p:cNvSpPr>
                <a:spLocks noChangeArrowheads="1"/>
              </p:cNvSpPr>
              <p:nvPr/>
            </p:nvSpPr>
            <p:spPr bwMode="auto">
              <a:xfrm>
                <a:off x="5948364" y="5183188"/>
                <a:ext cx="98425" cy="271463"/>
              </a:xfrm>
              <a:prstGeom prst="rect">
                <a:avLst/>
              </a:prstGeom>
              <a:grpFill/>
              <a:ln w="9525">
                <a:solidFill>
                  <a:schemeClr val="bg1"/>
                </a:solidFill>
                <a:miter lim="800000"/>
                <a:headEnd/>
                <a:tailEnd/>
              </a:ln>
              <a:extLst/>
            </p:spPr>
            <p:txBody>
              <a:bodyPr/>
              <a:lstStyle/>
              <a:p>
                <a:pPr>
                  <a:defRPr/>
                </a:pPr>
                <a:endParaRPr lang="zh-CN" altLang="en-US">
                  <a:cs typeface="+mn-ea"/>
                  <a:sym typeface="+mn-lt"/>
                </a:endParaRPr>
              </a:p>
            </p:txBody>
          </p:sp>
          <p:sp>
            <p:nvSpPr>
              <p:cNvPr id="54" name="Freeform 10"/>
              <p:cNvSpPr/>
              <p:nvPr/>
            </p:nvSpPr>
            <p:spPr bwMode="auto">
              <a:xfrm>
                <a:off x="5595939" y="4999038"/>
                <a:ext cx="515938" cy="519113"/>
              </a:xfrm>
              <a:custGeom>
                <a:avLst/>
                <a:gdLst>
                  <a:gd name="T0" fmla="*/ 343 w 358"/>
                  <a:gd name="T1" fmla="*/ 0 h 361"/>
                  <a:gd name="T2" fmla="*/ 343 w 358"/>
                  <a:gd name="T3" fmla="*/ 0 h 361"/>
                  <a:gd name="T4" fmla="*/ 343 w 358"/>
                  <a:gd name="T5" fmla="*/ 0 h 361"/>
                  <a:gd name="T6" fmla="*/ 334 w 358"/>
                  <a:gd name="T7" fmla="*/ 4 h 361"/>
                  <a:gd name="T8" fmla="*/ 329 w 358"/>
                  <a:gd name="T9" fmla="*/ 14 h 361"/>
                  <a:gd name="T10" fmla="*/ 339 w 358"/>
                  <a:gd name="T11" fmla="*/ 28 h 361"/>
                  <a:gd name="T12" fmla="*/ 339 w 358"/>
                  <a:gd name="T13" fmla="*/ 343 h 361"/>
                  <a:gd name="T14" fmla="*/ 29 w 358"/>
                  <a:gd name="T15" fmla="*/ 343 h 361"/>
                  <a:gd name="T16" fmla="*/ 15 w 358"/>
                  <a:gd name="T17" fmla="*/ 332 h 361"/>
                  <a:gd name="T18" fmla="*/ 0 w 358"/>
                  <a:gd name="T19" fmla="*/ 347 h 361"/>
                  <a:gd name="T20" fmla="*/ 0 w 358"/>
                  <a:gd name="T21" fmla="*/ 348 h 361"/>
                  <a:gd name="T22" fmla="*/ 15 w 358"/>
                  <a:gd name="T23" fmla="*/ 361 h 361"/>
                  <a:gd name="T24" fmla="*/ 29 w 358"/>
                  <a:gd name="T25" fmla="*/ 351 h 361"/>
                  <a:gd name="T26" fmla="*/ 347 w 358"/>
                  <a:gd name="T27" fmla="*/ 351 h 361"/>
                  <a:gd name="T28" fmla="*/ 347 w 358"/>
                  <a:gd name="T29" fmla="*/ 28 h 361"/>
                  <a:gd name="T30" fmla="*/ 358 w 358"/>
                  <a:gd name="T31" fmla="*/ 14 h 361"/>
                  <a:gd name="T32" fmla="*/ 343 w 358"/>
                  <a:gd name="T33"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8" h="361">
                    <a:moveTo>
                      <a:pt x="343" y="0"/>
                    </a:moveTo>
                    <a:cubicBezTo>
                      <a:pt x="343" y="0"/>
                      <a:pt x="343" y="0"/>
                      <a:pt x="343" y="0"/>
                    </a:cubicBezTo>
                    <a:cubicBezTo>
                      <a:pt x="343" y="0"/>
                      <a:pt x="343" y="0"/>
                      <a:pt x="343" y="0"/>
                    </a:cubicBezTo>
                    <a:cubicBezTo>
                      <a:pt x="339" y="0"/>
                      <a:pt x="336" y="1"/>
                      <a:pt x="334" y="4"/>
                    </a:cubicBezTo>
                    <a:cubicBezTo>
                      <a:pt x="331" y="6"/>
                      <a:pt x="329" y="10"/>
                      <a:pt x="329" y="14"/>
                    </a:cubicBezTo>
                    <a:cubicBezTo>
                      <a:pt x="329" y="21"/>
                      <a:pt x="333" y="26"/>
                      <a:pt x="339" y="28"/>
                    </a:cubicBezTo>
                    <a:cubicBezTo>
                      <a:pt x="339" y="343"/>
                      <a:pt x="339" y="343"/>
                      <a:pt x="339" y="343"/>
                    </a:cubicBezTo>
                    <a:cubicBezTo>
                      <a:pt x="29" y="343"/>
                      <a:pt x="29" y="343"/>
                      <a:pt x="29" y="343"/>
                    </a:cubicBezTo>
                    <a:cubicBezTo>
                      <a:pt x="27" y="337"/>
                      <a:pt x="21" y="332"/>
                      <a:pt x="15" y="332"/>
                    </a:cubicBezTo>
                    <a:cubicBezTo>
                      <a:pt x="7" y="332"/>
                      <a:pt x="0" y="339"/>
                      <a:pt x="0" y="347"/>
                    </a:cubicBezTo>
                    <a:cubicBezTo>
                      <a:pt x="0" y="347"/>
                      <a:pt x="0" y="348"/>
                      <a:pt x="0" y="348"/>
                    </a:cubicBezTo>
                    <a:cubicBezTo>
                      <a:pt x="1" y="355"/>
                      <a:pt x="7" y="361"/>
                      <a:pt x="15" y="361"/>
                    </a:cubicBezTo>
                    <a:cubicBezTo>
                      <a:pt x="21" y="361"/>
                      <a:pt x="27" y="357"/>
                      <a:pt x="29" y="351"/>
                    </a:cubicBezTo>
                    <a:cubicBezTo>
                      <a:pt x="347" y="351"/>
                      <a:pt x="347" y="351"/>
                      <a:pt x="347" y="351"/>
                    </a:cubicBezTo>
                    <a:cubicBezTo>
                      <a:pt x="347" y="28"/>
                      <a:pt x="347" y="28"/>
                      <a:pt x="347" y="28"/>
                    </a:cubicBezTo>
                    <a:cubicBezTo>
                      <a:pt x="353" y="27"/>
                      <a:pt x="358" y="21"/>
                      <a:pt x="358" y="14"/>
                    </a:cubicBezTo>
                    <a:cubicBezTo>
                      <a:pt x="358" y="6"/>
                      <a:pt x="351" y="0"/>
                      <a:pt x="343" y="0"/>
                    </a:cubicBezTo>
                    <a:close/>
                  </a:path>
                </a:pathLst>
              </a:custGeom>
              <a:grpFill/>
              <a:ln w="9525">
                <a:solidFill>
                  <a:schemeClr val="bg1"/>
                </a:solidFill>
                <a:round/>
              </a:ln>
              <a:extLst/>
            </p:spPr>
            <p:txBody>
              <a:bodyPr/>
              <a:lstStyle/>
              <a:p>
                <a:pPr>
                  <a:defRPr/>
                </a:pPr>
                <a:endParaRPr lang="zh-CN" altLang="en-US">
                  <a:cs typeface="+mn-ea"/>
                  <a:sym typeface="+mn-lt"/>
                </a:endParaRPr>
              </a:p>
            </p:txBody>
          </p:sp>
        </p:grpSp>
      </p:grpSp>
      <p:grpSp>
        <p:nvGrpSpPr>
          <p:cNvPr id="70" name="组合 69"/>
          <p:cNvGrpSpPr/>
          <p:nvPr/>
        </p:nvGrpSpPr>
        <p:grpSpPr>
          <a:xfrm>
            <a:off x="3964898" y="768428"/>
            <a:ext cx="686184" cy="694853"/>
            <a:chOff x="5237224" y="1404429"/>
            <a:chExt cx="914912" cy="926470"/>
          </a:xfrm>
          <a:solidFill>
            <a:schemeClr val="bg1"/>
          </a:solidFill>
        </p:grpSpPr>
        <p:sp>
          <p:nvSpPr>
            <p:cNvPr id="56" name="Freeform 1812"/>
            <p:cNvSpPr/>
            <p:nvPr/>
          </p:nvSpPr>
          <p:spPr>
            <a:xfrm>
              <a:off x="5237224" y="1404429"/>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6" name="组合 25"/>
            <p:cNvGrpSpPr/>
            <p:nvPr/>
          </p:nvGrpSpPr>
          <p:grpSpPr>
            <a:xfrm>
              <a:off x="5414070" y="1669201"/>
              <a:ext cx="567104" cy="386174"/>
              <a:chOff x="5842315" y="2065986"/>
              <a:chExt cx="592138" cy="403225"/>
            </a:xfrm>
            <a:grpFill/>
          </p:grpSpPr>
          <p:sp>
            <p:nvSpPr>
              <p:cNvPr id="36" name="Oval 14"/>
              <p:cNvSpPr>
                <a:spLocks noChangeArrowheads="1"/>
              </p:cNvSpPr>
              <p:nvPr/>
            </p:nvSpPr>
            <p:spPr bwMode="auto">
              <a:xfrm>
                <a:off x="6050278" y="2065986"/>
                <a:ext cx="174625" cy="171450"/>
              </a:xfrm>
              <a:prstGeom prst="ellipse">
                <a:avLst/>
              </a:prstGeom>
              <a:grpFill/>
              <a:ln w="9525">
                <a:solidFill>
                  <a:schemeClr val="bg1"/>
                </a:solidFill>
                <a:round/>
              </a:ln>
              <a:extLst/>
            </p:spPr>
            <p:txBody>
              <a:bodyPr/>
              <a:lstStyle/>
              <a:p>
                <a:pPr>
                  <a:defRPr/>
                </a:pPr>
                <a:endParaRPr lang="zh-CN" altLang="en-US">
                  <a:cs typeface="+mn-ea"/>
                  <a:sym typeface="+mn-lt"/>
                </a:endParaRPr>
              </a:p>
            </p:txBody>
          </p:sp>
          <p:grpSp>
            <p:nvGrpSpPr>
              <p:cNvPr id="37" name="组合 36"/>
              <p:cNvGrpSpPr/>
              <p:nvPr/>
            </p:nvGrpSpPr>
            <p:grpSpPr>
              <a:xfrm>
                <a:off x="5842315" y="2112023"/>
                <a:ext cx="592138" cy="357188"/>
                <a:chOff x="5543551" y="2033588"/>
                <a:chExt cx="592138" cy="357188"/>
              </a:xfrm>
              <a:grpFill/>
            </p:grpSpPr>
            <p:sp>
              <p:nvSpPr>
                <p:cNvPr id="38" name="Freeform 15"/>
                <p:cNvSpPr/>
                <p:nvPr/>
              </p:nvSpPr>
              <p:spPr bwMode="auto">
                <a:xfrm>
                  <a:off x="5681664" y="2170113"/>
                  <a:ext cx="315913" cy="220663"/>
                </a:xfrm>
                <a:custGeom>
                  <a:avLst/>
                  <a:gdLst>
                    <a:gd name="T0" fmla="*/ 219 w 219"/>
                    <a:gd name="T1" fmla="*/ 93 h 154"/>
                    <a:gd name="T2" fmla="*/ 156 w 219"/>
                    <a:gd name="T3" fmla="*/ 0 h 154"/>
                    <a:gd name="T4" fmla="*/ 110 w 219"/>
                    <a:gd name="T5" fmla="*/ 125 h 154"/>
                    <a:gd name="T6" fmla="*/ 64 w 219"/>
                    <a:gd name="T7" fmla="*/ 0 h 154"/>
                    <a:gd name="T8" fmla="*/ 0 w 219"/>
                    <a:gd name="T9" fmla="*/ 93 h 154"/>
                    <a:gd name="T10" fmla="*/ 0 w 219"/>
                    <a:gd name="T11" fmla="*/ 96 h 154"/>
                    <a:gd name="T12" fmla="*/ 0 w 219"/>
                    <a:gd name="T13" fmla="*/ 97 h 154"/>
                    <a:gd name="T14" fmla="*/ 110 w 219"/>
                    <a:gd name="T15" fmla="*/ 154 h 154"/>
                    <a:gd name="T16" fmla="*/ 219 w 219"/>
                    <a:gd name="T17" fmla="*/ 97 h 154"/>
                    <a:gd name="T18" fmla="*/ 219 w 219"/>
                    <a:gd name="T19" fmla="*/ 96 h 154"/>
                    <a:gd name="T20" fmla="*/ 219 w 219"/>
                    <a:gd name="T21"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54">
                      <a:moveTo>
                        <a:pt x="219" y="93"/>
                      </a:moveTo>
                      <a:cubicBezTo>
                        <a:pt x="217" y="52"/>
                        <a:pt x="191" y="16"/>
                        <a:pt x="156" y="0"/>
                      </a:cubicBezTo>
                      <a:cubicBezTo>
                        <a:pt x="110" y="125"/>
                        <a:pt x="110" y="125"/>
                        <a:pt x="110" y="125"/>
                      </a:cubicBezTo>
                      <a:cubicBezTo>
                        <a:pt x="64" y="0"/>
                        <a:pt x="64" y="0"/>
                        <a:pt x="64" y="0"/>
                      </a:cubicBezTo>
                      <a:cubicBezTo>
                        <a:pt x="28" y="16"/>
                        <a:pt x="2" y="52"/>
                        <a:pt x="0" y="93"/>
                      </a:cubicBezTo>
                      <a:cubicBezTo>
                        <a:pt x="0" y="94"/>
                        <a:pt x="0" y="95"/>
                        <a:pt x="0" y="96"/>
                      </a:cubicBezTo>
                      <a:cubicBezTo>
                        <a:pt x="0" y="96"/>
                        <a:pt x="0" y="97"/>
                        <a:pt x="0" y="97"/>
                      </a:cubicBezTo>
                      <a:cubicBezTo>
                        <a:pt x="1" y="122"/>
                        <a:pt x="50" y="154"/>
                        <a:pt x="110" y="154"/>
                      </a:cubicBezTo>
                      <a:cubicBezTo>
                        <a:pt x="169" y="154"/>
                        <a:pt x="218" y="122"/>
                        <a:pt x="219" y="97"/>
                      </a:cubicBezTo>
                      <a:cubicBezTo>
                        <a:pt x="219" y="97"/>
                        <a:pt x="219" y="96"/>
                        <a:pt x="219" y="96"/>
                      </a:cubicBezTo>
                      <a:cubicBezTo>
                        <a:pt x="219" y="95"/>
                        <a:pt x="219" y="94"/>
                        <a:pt x="219" y="93"/>
                      </a:cubicBez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39" name="Freeform 16"/>
                <p:cNvSpPr/>
                <p:nvPr/>
              </p:nvSpPr>
              <p:spPr bwMode="auto">
                <a:xfrm>
                  <a:off x="5824539" y="2165351"/>
                  <a:ext cx="31750" cy="31750"/>
                </a:xfrm>
                <a:custGeom>
                  <a:avLst/>
                  <a:gdLst>
                    <a:gd name="T0" fmla="*/ 10 w 20"/>
                    <a:gd name="T1" fmla="*/ 0 h 20"/>
                    <a:gd name="T2" fmla="*/ 20 w 20"/>
                    <a:gd name="T3" fmla="*/ 10 h 20"/>
                    <a:gd name="T4" fmla="*/ 10 w 20"/>
                    <a:gd name="T5" fmla="*/ 20 h 20"/>
                    <a:gd name="T6" fmla="*/ 0 w 20"/>
                    <a:gd name="T7" fmla="*/ 10 h 20"/>
                    <a:gd name="T8" fmla="*/ 10 w 20"/>
                    <a:gd name="T9" fmla="*/ 0 h 20"/>
                  </a:gdLst>
                  <a:ahLst/>
                  <a:cxnLst>
                    <a:cxn ang="0">
                      <a:pos x="T0" y="T1"/>
                    </a:cxn>
                    <a:cxn ang="0">
                      <a:pos x="T2" y="T3"/>
                    </a:cxn>
                    <a:cxn ang="0">
                      <a:pos x="T4" y="T5"/>
                    </a:cxn>
                    <a:cxn ang="0">
                      <a:pos x="T6" y="T7"/>
                    </a:cxn>
                    <a:cxn ang="0">
                      <a:pos x="T8" y="T9"/>
                    </a:cxn>
                  </a:cxnLst>
                  <a:rect l="0" t="0" r="r" b="b"/>
                  <a:pathLst>
                    <a:path w="20" h="20">
                      <a:moveTo>
                        <a:pt x="10" y="0"/>
                      </a:moveTo>
                      <a:lnTo>
                        <a:pt x="20" y="10"/>
                      </a:lnTo>
                      <a:lnTo>
                        <a:pt x="10" y="20"/>
                      </a:lnTo>
                      <a:lnTo>
                        <a:pt x="0" y="10"/>
                      </a:lnTo>
                      <a:lnTo>
                        <a:pt x="10" y="0"/>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40" name="Freeform 17"/>
                <p:cNvSpPr/>
                <p:nvPr/>
              </p:nvSpPr>
              <p:spPr bwMode="auto">
                <a:xfrm>
                  <a:off x="5816601" y="2197101"/>
                  <a:ext cx="46038" cy="117475"/>
                </a:xfrm>
                <a:custGeom>
                  <a:avLst/>
                  <a:gdLst>
                    <a:gd name="T0" fmla="*/ 21 w 29"/>
                    <a:gd name="T1" fmla="*/ 6 h 74"/>
                    <a:gd name="T2" fmla="*/ 15 w 29"/>
                    <a:gd name="T3" fmla="*/ 0 h 74"/>
                    <a:gd name="T4" fmla="*/ 7 w 29"/>
                    <a:gd name="T5" fmla="*/ 6 h 74"/>
                    <a:gd name="T6" fmla="*/ 0 w 29"/>
                    <a:gd name="T7" fmla="*/ 37 h 74"/>
                    <a:gd name="T8" fmla="*/ 15 w 29"/>
                    <a:gd name="T9" fmla="*/ 74 h 74"/>
                    <a:gd name="T10" fmla="*/ 29 w 29"/>
                    <a:gd name="T11" fmla="*/ 37 h 74"/>
                    <a:gd name="T12" fmla="*/ 21 w 29"/>
                    <a:gd name="T13" fmla="*/ 6 h 74"/>
                  </a:gdLst>
                  <a:ahLst/>
                  <a:cxnLst>
                    <a:cxn ang="0">
                      <a:pos x="T0" y="T1"/>
                    </a:cxn>
                    <a:cxn ang="0">
                      <a:pos x="T2" y="T3"/>
                    </a:cxn>
                    <a:cxn ang="0">
                      <a:pos x="T4" y="T5"/>
                    </a:cxn>
                    <a:cxn ang="0">
                      <a:pos x="T6" y="T7"/>
                    </a:cxn>
                    <a:cxn ang="0">
                      <a:pos x="T8" y="T9"/>
                    </a:cxn>
                    <a:cxn ang="0">
                      <a:pos x="T10" y="T11"/>
                    </a:cxn>
                    <a:cxn ang="0">
                      <a:pos x="T12" y="T13"/>
                    </a:cxn>
                  </a:cxnLst>
                  <a:rect l="0" t="0" r="r" b="b"/>
                  <a:pathLst>
                    <a:path w="29" h="74">
                      <a:moveTo>
                        <a:pt x="21" y="6"/>
                      </a:moveTo>
                      <a:lnTo>
                        <a:pt x="15" y="0"/>
                      </a:lnTo>
                      <a:lnTo>
                        <a:pt x="7" y="6"/>
                      </a:lnTo>
                      <a:lnTo>
                        <a:pt x="0" y="37"/>
                      </a:lnTo>
                      <a:lnTo>
                        <a:pt x="15" y="74"/>
                      </a:lnTo>
                      <a:lnTo>
                        <a:pt x="29" y="37"/>
                      </a:lnTo>
                      <a:lnTo>
                        <a:pt x="21" y="6"/>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41" name="Freeform 18"/>
                <p:cNvSpPr/>
                <p:nvPr/>
              </p:nvSpPr>
              <p:spPr bwMode="auto">
                <a:xfrm>
                  <a:off x="5956301" y="2033588"/>
                  <a:ext cx="127000" cy="125413"/>
                </a:xfrm>
                <a:custGeom>
                  <a:avLst/>
                  <a:gdLst>
                    <a:gd name="T0" fmla="*/ 88 w 88"/>
                    <a:gd name="T1" fmla="*/ 44 h 87"/>
                    <a:gd name="T2" fmla="*/ 44 w 88"/>
                    <a:gd name="T3" fmla="*/ 0 h 87"/>
                    <a:gd name="T4" fmla="*/ 0 w 88"/>
                    <a:gd name="T5" fmla="*/ 44 h 87"/>
                    <a:gd name="T6" fmla="*/ 44 w 88"/>
                    <a:gd name="T7" fmla="*/ 87 h 87"/>
                    <a:gd name="T8" fmla="*/ 88 w 88"/>
                    <a:gd name="T9" fmla="*/ 44 h 87"/>
                  </a:gdLst>
                  <a:ahLst/>
                  <a:cxnLst>
                    <a:cxn ang="0">
                      <a:pos x="T0" y="T1"/>
                    </a:cxn>
                    <a:cxn ang="0">
                      <a:pos x="T2" y="T3"/>
                    </a:cxn>
                    <a:cxn ang="0">
                      <a:pos x="T4" y="T5"/>
                    </a:cxn>
                    <a:cxn ang="0">
                      <a:pos x="T6" y="T7"/>
                    </a:cxn>
                    <a:cxn ang="0">
                      <a:pos x="T8" y="T9"/>
                    </a:cxn>
                  </a:cxnLst>
                  <a:rect l="0" t="0" r="r" b="b"/>
                  <a:pathLst>
                    <a:path w="88" h="87">
                      <a:moveTo>
                        <a:pt x="88" y="44"/>
                      </a:moveTo>
                      <a:cubicBezTo>
                        <a:pt x="88" y="19"/>
                        <a:pt x="68" y="0"/>
                        <a:pt x="44" y="0"/>
                      </a:cubicBezTo>
                      <a:cubicBezTo>
                        <a:pt x="20" y="0"/>
                        <a:pt x="1" y="19"/>
                        <a:pt x="0" y="44"/>
                      </a:cubicBezTo>
                      <a:cubicBezTo>
                        <a:pt x="0" y="68"/>
                        <a:pt x="20" y="87"/>
                        <a:pt x="44" y="87"/>
                      </a:cubicBezTo>
                      <a:cubicBezTo>
                        <a:pt x="68" y="87"/>
                        <a:pt x="88" y="68"/>
                        <a:pt x="88" y="44"/>
                      </a:cubicBez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42" name="Freeform 19"/>
                <p:cNvSpPr/>
                <p:nvPr/>
              </p:nvSpPr>
              <p:spPr bwMode="auto">
                <a:xfrm>
                  <a:off x="600868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43" name="Freeform 20"/>
                <p:cNvSpPr/>
                <p:nvPr/>
              </p:nvSpPr>
              <p:spPr bwMode="auto">
                <a:xfrm>
                  <a:off x="6003926" y="2185988"/>
                  <a:ext cx="33338" cy="85725"/>
                </a:xfrm>
                <a:custGeom>
                  <a:avLst/>
                  <a:gdLst>
                    <a:gd name="T0" fmla="*/ 16 w 21"/>
                    <a:gd name="T1" fmla="*/ 4 h 54"/>
                    <a:gd name="T2" fmla="*/ 10 w 21"/>
                    <a:gd name="T3" fmla="*/ 0 h 54"/>
                    <a:gd name="T4" fmla="*/ 6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6" y="4"/>
                      </a:lnTo>
                      <a:lnTo>
                        <a:pt x="0" y="27"/>
                      </a:lnTo>
                      <a:lnTo>
                        <a:pt x="10" y="54"/>
                      </a:lnTo>
                      <a:lnTo>
                        <a:pt x="21" y="27"/>
                      </a:lnTo>
                      <a:lnTo>
                        <a:pt x="16" y="4"/>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44" name="Oval 21"/>
                <p:cNvSpPr>
                  <a:spLocks noChangeArrowheads="1"/>
                </p:cNvSpPr>
                <p:nvPr/>
              </p:nvSpPr>
              <p:spPr bwMode="auto">
                <a:xfrm>
                  <a:off x="5594351" y="2033588"/>
                  <a:ext cx="127000" cy="125413"/>
                </a:xfrm>
                <a:prstGeom prst="ellipse">
                  <a:avLst/>
                </a:prstGeom>
                <a:grpFill/>
                <a:ln w="9525">
                  <a:solidFill>
                    <a:schemeClr val="bg1"/>
                  </a:solidFill>
                  <a:round/>
                </a:ln>
                <a:extLst/>
              </p:spPr>
              <p:txBody>
                <a:bodyPr/>
                <a:lstStyle/>
                <a:p>
                  <a:pPr>
                    <a:defRPr/>
                  </a:pPr>
                  <a:endParaRPr lang="zh-CN" altLang="en-US">
                    <a:cs typeface="+mn-ea"/>
                    <a:sym typeface="+mn-lt"/>
                  </a:endParaRPr>
                </a:p>
              </p:txBody>
            </p:sp>
            <p:sp>
              <p:nvSpPr>
                <p:cNvPr id="45" name="Freeform 22"/>
                <p:cNvSpPr/>
                <p:nvPr/>
              </p:nvSpPr>
              <p:spPr bwMode="auto">
                <a:xfrm>
                  <a:off x="5543551" y="2165351"/>
                  <a:ext cx="190500" cy="161925"/>
                </a:xfrm>
                <a:custGeom>
                  <a:avLst/>
                  <a:gdLst>
                    <a:gd name="T0" fmla="*/ 91 w 133"/>
                    <a:gd name="T1" fmla="*/ 100 h 112"/>
                    <a:gd name="T2" fmla="*/ 91 w 133"/>
                    <a:gd name="T3" fmla="*/ 100 h 112"/>
                    <a:gd name="T4" fmla="*/ 91 w 133"/>
                    <a:gd name="T5" fmla="*/ 99 h 112"/>
                    <a:gd name="T6" fmla="*/ 91 w 133"/>
                    <a:gd name="T7" fmla="*/ 96 h 112"/>
                    <a:gd name="T8" fmla="*/ 133 w 133"/>
                    <a:gd name="T9" fmla="*/ 13 h 112"/>
                    <a:gd name="T10" fmla="*/ 114 w 133"/>
                    <a:gd name="T11" fmla="*/ 0 h 112"/>
                    <a:gd name="T12" fmla="*/ 80 w 133"/>
                    <a:gd name="T13" fmla="*/ 92 h 112"/>
                    <a:gd name="T14" fmla="*/ 47 w 133"/>
                    <a:gd name="T15" fmla="*/ 0 h 112"/>
                    <a:gd name="T16" fmla="*/ 0 w 133"/>
                    <a:gd name="T17" fmla="*/ 68 h 112"/>
                    <a:gd name="T18" fmla="*/ 0 w 133"/>
                    <a:gd name="T19" fmla="*/ 70 h 112"/>
                    <a:gd name="T20" fmla="*/ 0 w 133"/>
                    <a:gd name="T21" fmla="*/ 71 h 112"/>
                    <a:gd name="T22" fmla="*/ 80 w 133"/>
                    <a:gd name="T23" fmla="*/ 112 h 112"/>
                    <a:gd name="T24" fmla="*/ 94 w 133"/>
                    <a:gd name="T25" fmla="*/ 112 h 112"/>
                    <a:gd name="T26" fmla="*/ 91 w 133"/>
                    <a:gd name="T27"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12">
                      <a:moveTo>
                        <a:pt x="91" y="100"/>
                      </a:moveTo>
                      <a:cubicBezTo>
                        <a:pt x="91" y="100"/>
                        <a:pt x="91" y="100"/>
                        <a:pt x="91" y="100"/>
                      </a:cubicBezTo>
                      <a:cubicBezTo>
                        <a:pt x="91" y="100"/>
                        <a:pt x="91" y="100"/>
                        <a:pt x="91" y="99"/>
                      </a:cubicBezTo>
                      <a:cubicBezTo>
                        <a:pt x="91" y="98"/>
                        <a:pt x="91" y="97"/>
                        <a:pt x="91" y="96"/>
                      </a:cubicBezTo>
                      <a:cubicBezTo>
                        <a:pt x="93" y="63"/>
                        <a:pt x="108" y="33"/>
                        <a:pt x="133" y="13"/>
                      </a:cubicBezTo>
                      <a:cubicBezTo>
                        <a:pt x="127" y="8"/>
                        <a:pt x="121" y="4"/>
                        <a:pt x="114" y="0"/>
                      </a:cubicBezTo>
                      <a:cubicBezTo>
                        <a:pt x="80" y="92"/>
                        <a:pt x="80" y="92"/>
                        <a:pt x="80" y="92"/>
                      </a:cubicBezTo>
                      <a:cubicBezTo>
                        <a:pt x="47" y="0"/>
                        <a:pt x="47" y="0"/>
                        <a:pt x="47" y="0"/>
                      </a:cubicBezTo>
                      <a:cubicBezTo>
                        <a:pt x="21" y="12"/>
                        <a:pt x="2" y="38"/>
                        <a:pt x="0" y="68"/>
                      </a:cubicBezTo>
                      <a:cubicBezTo>
                        <a:pt x="0" y="69"/>
                        <a:pt x="0" y="70"/>
                        <a:pt x="0" y="70"/>
                      </a:cubicBezTo>
                      <a:cubicBezTo>
                        <a:pt x="0" y="71"/>
                        <a:pt x="0" y="71"/>
                        <a:pt x="0" y="71"/>
                      </a:cubicBezTo>
                      <a:cubicBezTo>
                        <a:pt x="1" y="90"/>
                        <a:pt x="37" y="112"/>
                        <a:pt x="80" y="112"/>
                      </a:cubicBezTo>
                      <a:cubicBezTo>
                        <a:pt x="85" y="112"/>
                        <a:pt x="89" y="112"/>
                        <a:pt x="94" y="112"/>
                      </a:cubicBezTo>
                      <a:cubicBezTo>
                        <a:pt x="92" y="108"/>
                        <a:pt x="91" y="104"/>
                        <a:pt x="91" y="100"/>
                      </a:cubicBez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46" name="Freeform 23"/>
                <p:cNvSpPr/>
                <p:nvPr/>
              </p:nvSpPr>
              <p:spPr bwMode="auto">
                <a:xfrm>
                  <a:off x="564673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47" name="Freeform 24"/>
                <p:cNvSpPr/>
                <p:nvPr/>
              </p:nvSpPr>
              <p:spPr bwMode="auto">
                <a:xfrm>
                  <a:off x="5641976" y="2185988"/>
                  <a:ext cx="33338" cy="85725"/>
                </a:xfrm>
                <a:custGeom>
                  <a:avLst/>
                  <a:gdLst>
                    <a:gd name="T0" fmla="*/ 16 w 21"/>
                    <a:gd name="T1" fmla="*/ 4 h 54"/>
                    <a:gd name="T2" fmla="*/ 10 w 21"/>
                    <a:gd name="T3" fmla="*/ 0 h 54"/>
                    <a:gd name="T4" fmla="*/ 5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5" y="4"/>
                      </a:lnTo>
                      <a:lnTo>
                        <a:pt x="0" y="27"/>
                      </a:lnTo>
                      <a:lnTo>
                        <a:pt x="10" y="54"/>
                      </a:lnTo>
                      <a:lnTo>
                        <a:pt x="21" y="27"/>
                      </a:lnTo>
                      <a:lnTo>
                        <a:pt x="16" y="4"/>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48" name="Freeform 25"/>
                <p:cNvSpPr/>
                <p:nvPr/>
              </p:nvSpPr>
              <p:spPr bwMode="auto">
                <a:xfrm>
                  <a:off x="5943601" y="2165351"/>
                  <a:ext cx="192088" cy="161925"/>
                </a:xfrm>
                <a:custGeom>
                  <a:avLst/>
                  <a:gdLst>
                    <a:gd name="T0" fmla="*/ 133 w 133"/>
                    <a:gd name="T1" fmla="*/ 69 h 113"/>
                    <a:gd name="T2" fmla="*/ 87 w 133"/>
                    <a:gd name="T3" fmla="*/ 0 h 113"/>
                    <a:gd name="T4" fmla="*/ 53 w 133"/>
                    <a:gd name="T5" fmla="*/ 92 h 113"/>
                    <a:gd name="T6" fmla="*/ 20 w 133"/>
                    <a:gd name="T7" fmla="*/ 0 h 113"/>
                    <a:gd name="T8" fmla="*/ 0 w 133"/>
                    <a:gd name="T9" fmla="*/ 13 h 113"/>
                    <a:gd name="T10" fmla="*/ 22 w 133"/>
                    <a:gd name="T11" fmla="*/ 37 h 113"/>
                    <a:gd name="T12" fmla="*/ 43 w 133"/>
                    <a:gd name="T13" fmla="*/ 96 h 113"/>
                    <a:gd name="T14" fmla="*/ 43 w 133"/>
                    <a:gd name="T15" fmla="*/ 99 h 113"/>
                    <a:gd name="T16" fmla="*/ 43 w 133"/>
                    <a:gd name="T17" fmla="*/ 100 h 113"/>
                    <a:gd name="T18" fmla="*/ 43 w 133"/>
                    <a:gd name="T19" fmla="*/ 100 h 113"/>
                    <a:gd name="T20" fmla="*/ 40 w 133"/>
                    <a:gd name="T21" fmla="*/ 112 h 113"/>
                    <a:gd name="T22" fmla="*/ 53 w 133"/>
                    <a:gd name="T23" fmla="*/ 113 h 113"/>
                    <a:gd name="T24" fmla="*/ 133 w 133"/>
                    <a:gd name="T25" fmla="*/ 71 h 113"/>
                    <a:gd name="T26" fmla="*/ 133 w 133"/>
                    <a:gd name="T27" fmla="*/ 70 h 113"/>
                    <a:gd name="T28" fmla="*/ 133 w 133"/>
                    <a:gd name="T29"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3">
                      <a:moveTo>
                        <a:pt x="133" y="69"/>
                      </a:moveTo>
                      <a:cubicBezTo>
                        <a:pt x="131" y="38"/>
                        <a:pt x="113" y="12"/>
                        <a:pt x="87" y="0"/>
                      </a:cubicBezTo>
                      <a:cubicBezTo>
                        <a:pt x="53" y="92"/>
                        <a:pt x="53" y="92"/>
                        <a:pt x="53" y="92"/>
                      </a:cubicBezTo>
                      <a:cubicBezTo>
                        <a:pt x="20" y="0"/>
                        <a:pt x="20" y="0"/>
                        <a:pt x="20" y="0"/>
                      </a:cubicBezTo>
                      <a:cubicBezTo>
                        <a:pt x="13" y="4"/>
                        <a:pt x="6" y="8"/>
                        <a:pt x="0" y="13"/>
                      </a:cubicBezTo>
                      <a:cubicBezTo>
                        <a:pt x="9" y="20"/>
                        <a:pt x="16" y="28"/>
                        <a:pt x="22" y="37"/>
                      </a:cubicBezTo>
                      <a:cubicBezTo>
                        <a:pt x="34" y="55"/>
                        <a:pt x="41" y="75"/>
                        <a:pt x="43" y="96"/>
                      </a:cubicBezTo>
                      <a:cubicBezTo>
                        <a:pt x="43" y="97"/>
                        <a:pt x="43" y="98"/>
                        <a:pt x="43" y="99"/>
                      </a:cubicBezTo>
                      <a:cubicBezTo>
                        <a:pt x="43" y="100"/>
                        <a:pt x="43" y="100"/>
                        <a:pt x="43" y="100"/>
                      </a:cubicBezTo>
                      <a:cubicBezTo>
                        <a:pt x="43" y="100"/>
                        <a:pt x="43" y="100"/>
                        <a:pt x="43" y="100"/>
                      </a:cubicBezTo>
                      <a:cubicBezTo>
                        <a:pt x="43" y="104"/>
                        <a:pt x="41" y="108"/>
                        <a:pt x="40" y="112"/>
                      </a:cubicBezTo>
                      <a:cubicBezTo>
                        <a:pt x="44" y="112"/>
                        <a:pt x="49" y="113"/>
                        <a:pt x="53" y="113"/>
                      </a:cubicBezTo>
                      <a:cubicBezTo>
                        <a:pt x="97" y="112"/>
                        <a:pt x="132" y="90"/>
                        <a:pt x="133" y="71"/>
                      </a:cubicBezTo>
                      <a:cubicBezTo>
                        <a:pt x="133" y="71"/>
                        <a:pt x="133" y="71"/>
                        <a:pt x="133" y="70"/>
                      </a:cubicBezTo>
                      <a:cubicBezTo>
                        <a:pt x="133" y="70"/>
                        <a:pt x="133" y="69"/>
                        <a:pt x="133" y="69"/>
                      </a:cubicBezTo>
                      <a:close/>
                    </a:path>
                  </a:pathLst>
                </a:custGeom>
                <a:grpFill/>
                <a:ln w="9525">
                  <a:solidFill>
                    <a:schemeClr val="bg1"/>
                  </a:solidFill>
                  <a:round/>
                </a:ln>
                <a:extLst/>
              </p:spPr>
              <p:txBody>
                <a:bodyPr/>
                <a:lstStyle/>
                <a:p>
                  <a:pPr>
                    <a:defRPr/>
                  </a:pPr>
                  <a:endParaRPr lang="zh-CN" altLang="en-US">
                    <a:cs typeface="+mn-ea"/>
                    <a:sym typeface="+mn-lt"/>
                  </a:endParaRPr>
                </a:p>
              </p:txBody>
            </p:sp>
          </p:grpSp>
        </p:grpSp>
      </p:grpSp>
      <p:grpSp>
        <p:nvGrpSpPr>
          <p:cNvPr id="71" name="组合 70"/>
          <p:cNvGrpSpPr/>
          <p:nvPr/>
        </p:nvGrpSpPr>
        <p:grpSpPr>
          <a:xfrm>
            <a:off x="3964899" y="1651709"/>
            <a:ext cx="686184" cy="694853"/>
            <a:chOff x="5237226" y="2582137"/>
            <a:chExt cx="914912" cy="926470"/>
          </a:xfrm>
          <a:solidFill>
            <a:schemeClr val="bg1"/>
          </a:solidFill>
        </p:grpSpPr>
        <p:sp>
          <p:nvSpPr>
            <p:cNvPr id="63" name="Freeform 1812"/>
            <p:cNvSpPr/>
            <p:nvPr/>
          </p:nvSpPr>
          <p:spPr>
            <a:xfrm>
              <a:off x="5237226" y="2582137"/>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7" name="组合 26"/>
            <p:cNvGrpSpPr/>
            <p:nvPr/>
          </p:nvGrpSpPr>
          <p:grpSpPr>
            <a:xfrm>
              <a:off x="5443702" y="2786512"/>
              <a:ext cx="478851" cy="491868"/>
              <a:chOff x="5572126" y="3962401"/>
              <a:chExt cx="525463" cy="539750"/>
            </a:xfrm>
            <a:grpFill/>
          </p:grpSpPr>
          <p:sp>
            <p:nvSpPr>
              <p:cNvPr id="33" name="Freeform 26"/>
              <p:cNvSpPr>
                <a:spLocks noEditPoints="1"/>
              </p:cNvSpPr>
              <p:nvPr/>
            </p:nvSpPr>
            <p:spPr bwMode="auto">
              <a:xfrm>
                <a:off x="5572126" y="4130676"/>
                <a:ext cx="371475" cy="371475"/>
              </a:xfrm>
              <a:custGeom>
                <a:avLst/>
                <a:gdLst>
                  <a:gd name="T0" fmla="*/ 258 w 258"/>
                  <a:gd name="T1" fmla="*/ 156 h 259"/>
                  <a:gd name="T2" fmla="*/ 258 w 258"/>
                  <a:gd name="T3" fmla="*/ 104 h 259"/>
                  <a:gd name="T4" fmla="*/ 239 w 258"/>
                  <a:gd name="T5" fmla="*/ 94 h 259"/>
                  <a:gd name="T6" fmla="*/ 232 w 258"/>
                  <a:gd name="T7" fmla="*/ 78 h 259"/>
                  <a:gd name="T8" fmla="*/ 239 w 258"/>
                  <a:gd name="T9" fmla="*/ 57 h 259"/>
                  <a:gd name="T10" fmla="*/ 202 w 258"/>
                  <a:gd name="T11" fmla="*/ 20 h 259"/>
                  <a:gd name="T12" fmla="*/ 180 w 258"/>
                  <a:gd name="T13" fmla="*/ 27 h 259"/>
                  <a:gd name="T14" fmla="*/ 166 w 258"/>
                  <a:gd name="T15" fmla="*/ 21 h 259"/>
                  <a:gd name="T16" fmla="*/ 155 w 258"/>
                  <a:gd name="T17" fmla="*/ 0 h 259"/>
                  <a:gd name="T18" fmla="*/ 103 w 258"/>
                  <a:gd name="T19" fmla="*/ 0 h 259"/>
                  <a:gd name="T20" fmla="*/ 92 w 258"/>
                  <a:gd name="T21" fmla="*/ 21 h 259"/>
                  <a:gd name="T22" fmla="*/ 79 w 258"/>
                  <a:gd name="T23" fmla="*/ 26 h 259"/>
                  <a:gd name="T24" fmla="*/ 56 w 258"/>
                  <a:gd name="T25" fmla="*/ 19 h 259"/>
                  <a:gd name="T26" fmla="*/ 19 w 258"/>
                  <a:gd name="T27" fmla="*/ 56 h 259"/>
                  <a:gd name="T28" fmla="*/ 26 w 258"/>
                  <a:gd name="T29" fmla="*/ 79 h 259"/>
                  <a:gd name="T30" fmla="*/ 21 w 258"/>
                  <a:gd name="T31" fmla="*/ 92 h 259"/>
                  <a:gd name="T32" fmla="*/ 0 w 258"/>
                  <a:gd name="T33" fmla="*/ 103 h 259"/>
                  <a:gd name="T34" fmla="*/ 0 w 258"/>
                  <a:gd name="T35" fmla="*/ 155 h 259"/>
                  <a:gd name="T36" fmla="*/ 20 w 258"/>
                  <a:gd name="T37" fmla="*/ 166 h 259"/>
                  <a:gd name="T38" fmla="*/ 26 w 258"/>
                  <a:gd name="T39" fmla="*/ 180 h 259"/>
                  <a:gd name="T40" fmla="*/ 19 w 258"/>
                  <a:gd name="T41" fmla="*/ 202 h 259"/>
                  <a:gd name="T42" fmla="*/ 56 w 258"/>
                  <a:gd name="T43" fmla="*/ 239 h 259"/>
                  <a:gd name="T44" fmla="*/ 76 w 258"/>
                  <a:gd name="T45" fmla="*/ 233 h 259"/>
                  <a:gd name="T46" fmla="*/ 92 w 258"/>
                  <a:gd name="T47" fmla="*/ 240 h 259"/>
                  <a:gd name="T48" fmla="*/ 102 w 258"/>
                  <a:gd name="T49" fmla="*/ 259 h 259"/>
                  <a:gd name="T50" fmla="*/ 155 w 258"/>
                  <a:gd name="T51" fmla="*/ 259 h 259"/>
                  <a:gd name="T52" fmla="*/ 164 w 258"/>
                  <a:gd name="T53" fmla="*/ 240 h 259"/>
                  <a:gd name="T54" fmla="*/ 181 w 258"/>
                  <a:gd name="T55" fmla="*/ 233 h 259"/>
                  <a:gd name="T56" fmla="*/ 201 w 258"/>
                  <a:gd name="T57" fmla="*/ 240 h 259"/>
                  <a:gd name="T58" fmla="*/ 238 w 258"/>
                  <a:gd name="T59" fmla="*/ 202 h 259"/>
                  <a:gd name="T60" fmla="*/ 232 w 258"/>
                  <a:gd name="T61" fmla="*/ 183 h 259"/>
                  <a:gd name="T62" fmla="*/ 239 w 258"/>
                  <a:gd name="T63" fmla="*/ 166 h 259"/>
                  <a:gd name="T64" fmla="*/ 258 w 258"/>
                  <a:gd name="T65" fmla="*/ 156 h 259"/>
                  <a:gd name="T66" fmla="*/ 187 w 258"/>
                  <a:gd name="T67" fmla="*/ 130 h 259"/>
                  <a:gd name="T68" fmla="*/ 130 w 258"/>
                  <a:gd name="T69" fmla="*/ 188 h 259"/>
                  <a:gd name="T70" fmla="*/ 71 w 258"/>
                  <a:gd name="T71" fmla="*/ 130 h 259"/>
                  <a:gd name="T72" fmla="*/ 130 w 258"/>
                  <a:gd name="T73" fmla="*/ 72 h 259"/>
                  <a:gd name="T74" fmla="*/ 187 w 258"/>
                  <a:gd name="T75"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59">
                    <a:moveTo>
                      <a:pt x="258" y="156"/>
                    </a:moveTo>
                    <a:cubicBezTo>
                      <a:pt x="258" y="104"/>
                      <a:pt x="258" y="104"/>
                      <a:pt x="258" y="104"/>
                    </a:cubicBezTo>
                    <a:cubicBezTo>
                      <a:pt x="239" y="94"/>
                      <a:pt x="239" y="94"/>
                      <a:pt x="239" y="94"/>
                    </a:cubicBezTo>
                    <a:cubicBezTo>
                      <a:pt x="237" y="88"/>
                      <a:pt x="235" y="83"/>
                      <a:pt x="232" y="78"/>
                    </a:cubicBezTo>
                    <a:cubicBezTo>
                      <a:pt x="239" y="57"/>
                      <a:pt x="239" y="57"/>
                      <a:pt x="239" y="57"/>
                    </a:cubicBezTo>
                    <a:cubicBezTo>
                      <a:pt x="202" y="20"/>
                      <a:pt x="202" y="20"/>
                      <a:pt x="202" y="20"/>
                    </a:cubicBezTo>
                    <a:cubicBezTo>
                      <a:pt x="180" y="27"/>
                      <a:pt x="180" y="27"/>
                      <a:pt x="180" y="27"/>
                    </a:cubicBezTo>
                    <a:cubicBezTo>
                      <a:pt x="175" y="25"/>
                      <a:pt x="171" y="23"/>
                      <a:pt x="166" y="21"/>
                    </a:cubicBezTo>
                    <a:cubicBezTo>
                      <a:pt x="155" y="0"/>
                      <a:pt x="155" y="0"/>
                      <a:pt x="155" y="0"/>
                    </a:cubicBezTo>
                    <a:cubicBezTo>
                      <a:pt x="103" y="0"/>
                      <a:pt x="103" y="0"/>
                      <a:pt x="103" y="0"/>
                    </a:cubicBezTo>
                    <a:cubicBezTo>
                      <a:pt x="92" y="21"/>
                      <a:pt x="92" y="21"/>
                      <a:pt x="92" y="21"/>
                    </a:cubicBezTo>
                    <a:cubicBezTo>
                      <a:pt x="88" y="23"/>
                      <a:pt x="83" y="25"/>
                      <a:pt x="79" y="26"/>
                    </a:cubicBezTo>
                    <a:cubicBezTo>
                      <a:pt x="56" y="19"/>
                      <a:pt x="56" y="19"/>
                      <a:pt x="56" y="19"/>
                    </a:cubicBezTo>
                    <a:cubicBezTo>
                      <a:pt x="19" y="56"/>
                      <a:pt x="19" y="56"/>
                      <a:pt x="19" y="56"/>
                    </a:cubicBezTo>
                    <a:cubicBezTo>
                      <a:pt x="26" y="79"/>
                      <a:pt x="26" y="79"/>
                      <a:pt x="26" y="79"/>
                    </a:cubicBezTo>
                    <a:cubicBezTo>
                      <a:pt x="24" y="83"/>
                      <a:pt x="22" y="87"/>
                      <a:pt x="21" y="92"/>
                    </a:cubicBezTo>
                    <a:cubicBezTo>
                      <a:pt x="0" y="103"/>
                      <a:pt x="0" y="103"/>
                      <a:pt x="0" y="103"/>
                    </a:cubicBezTo>
                    <a:cubicBezTo>
                      <a:pt x="0" y="155"/>
                      <a:pt x="0" y="155"/>
                      <a:pt x="0" y="155"/>
                    </a:cubicBezTo>
                    <a:cubicBezTo>
                      <a:pt x="20" y="166"/>
                      <a:pt x="20" y="166"/>
                      <a:pt x="20" y="166"/>
                    </a:cubicBezTo>
                    <a:cubicBezTo>
                      <a:pt x="21" y="171"/>
                      <a:pt x="23" y="176"/>
                      <a:pt x="26" y="180"/>
                    </a:cubicBezTo>
                    <a:cubicBezTo>
                      <a:pt x="19" y="202"/>
                      <a:pt x="19" y="202"/>
                      <a:pt x="19" y="202"/>
                    </a:cubicBezTo>
                    <a:cubicBezTo>
                      <a:pt x="56" y="239"/>
                      <a:pt x="56" y="239"/>
                      <a:pt x="56" y="239"/>
                    </a:cubicBezTo>
                    <a:cubicBezTo>
                      <a:pt x="76" y="233"/>
                      <a:pt x="76" y="233"/>
                      <a:pt x="76" y="233"/>
                    </a:cubicBezTo>
                    <a:cubicBezTo>
                      <a:pt x="81" y="235"/>
                      <a:pt x="87" y="238"/>
                      <a:pt x="92" y="240"/>
                    </a:cubicBezTo>
                    <a:cubicBezTo>
                      <a:pt x="102" y="259"/>
                      <a:pt x="102" y="259"/>
                      <a:pt x="102" y="259"/>
                    </a:cubicBezTo>
                    <a:cubicBezTo>
                      <a:pt x="155" y="259"/>
                      <a:pt x="155" y="259"/>
                      <a:pt x="155" y="259"/>
                    </a:cubicBezTo>
                    <a:cubicBezTo>
                      <a:pt x="164" y="240"/>
                      <a:pt x="164" y="240"/>
                      <a:pt x="164" y="240"/>
                    </a:cubicBezTo>
                    <a:cubicBezTo>
                      <a:pt x="170" y="239"/>
                      <a:pt x="176" y="236"/>
                      <a:pt x="181" y="233"/>
                    </a:cubicBezTo>
                    <a:cubicBezTo>
                      <a:pt x="201" y="240"/>
                      <a:pt x="201" y="240"/>
                      <a:pt x="201" y="240"/>
                    </a:cubicBezTo>
                    <a:cubicBezTo>
                      <a:pt x="238" y="202"/>
                      <a:pt x="238" y="202"/>
                      <a:pt x="238" y="202"/>
                    </a:cubicBezTo>
                    <a:cubicBezTo>
                      <a:pt x="232" y="183"/>
                      <a:pt x="232" y="183"/>
                      <a:pt x="232" y="183"/>
                    </a:cubicBezTo>
                    <a:cubicBezTo>
                      <a:pt x="235" y="177"/>
                      <a:pt x="237" y="172"/>
                      <a:pt x="239" y="166"/>
                    </a:cubicBezTo>
                    <a:lnTo>
                      <a:pt x="258" y="156"/>
                    </a:lnTo>
                    <a:close/>
                    <a:moveTo>
                      <a:pt x="187" y="130"/>
                    </a:moveTo>
                    <a:cubicBezTo>
                      <a:pt x="187" y="162"/>
                      <a:pt x="161" y="188"/>
                      <a:pt x="130" y="188"/>
                    </a:cubicBezTo>
                    <a:cubicBezTo>
                      <a:pt x="97" y="188"/>
                      <a:pt x="71" y="162"/>
                      <a:pt x="71" y="130"/>
                    </a:cubicBezTo>
                    <a:cubicBezTo>
                      <a:pt x="71" y="98"/>
                      <a:pt x="97" y="72"/>
                      <a:pt x="130" y="72"/>
                    </a:cubicBezTo>
                    <a:cubicBezTo>
                      <a:pt x="161" y="72"/>
                      <a:pt x="187" y="98"/>
                      <a:pt x="187" y="13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4" name="Freeform 27"/>
              <p:cNvSpPr>
                <a:spLocks noEditPoints="1"/>
              </p:cNvSpPr>
              <p:nvPr/>
            </p:nvSpPr>
            <p:spPr bwMode="auto">
              <a:xfrm>
                <a:off x="5818189" y="3962401"/>
                <a:ext cx="192088" cy="188913"/>
              </a:xfrm>
              <a:custGeom>
                <a:avLst/>
                <a:gdLst>
                  <a:gd name="T0" fmla="*/ 133 w 133"/>
                  <a:gd name="T1" fmla="*/ 80 h 132"/>
                  <a:gd name="T2" fmla="*/ 133 w 133"/>
                  <a:gd name="T3" fmla="*/ 53 h 132"/>
                  <a:gd name="T4" fmla="*/ 123 w 133"/>
                  <a:gd name="T5" fmla="*/ 48 h 132"/>
                  <a:gd name="T6" fmla="*/ 120 w 133"/>
                  <a:gd name="T7" fmla="*/ 40 h 132"/>
                  <a:gd name="T8" fmla="*/ 123 w 133"/>
                  <a:gd name="T9" fmla="*/ 29 h 132"/>
                  <a:gd name="T10" fmla="*/ 104 w 133"/>
                  <a:gd name="T11" fmla="*/ 9 h 132"/>
                  <a:gd name="T12" fmla="*/ 93 w 133"/>
                  <a:gd name="T13" fmla="*/ 13 h 132"/>
                  <a:gd name="T14" fmla="*/ 86 w 133"/>
                  <a:gd name="T15" fmla="*/ 10 h 132"/>
                  <a:gd name="T16" fmla="*/ 80 w 133"/>
                  <a:gd name="T17" fmla="*/ 0 h 132"/>
                  <a:gd name="T18" fmla="*/ 53 w 133"/>
                  <a:gd name="T19" fmla="*/ 0 h 132"/>
                  <a:gd name="T20" fmla="*/ 48 w 133"/>
                  <a:gd name="T21" fmla="*/ 10 h 132"/>
                  <a:gd name="T22" fmla="*/ 41 w 133"/>
                  <a:gd name="T23" fmla="*/ 13 h 132"/>
                  <a:gd name="T24" fmla="*/ 29 w 133"/>
                  <a:gd name="T25" fmla="*/ 9 h 132"/>
                  <a:gd name="T26" fmla="*/ 10 w 133"/>
                  <a:gd name="T27" fmla="*/ 28 h 132"/>
                  <a:gd name="T28" fmla="*/ 14 w 133"/>
                  <a:gd name="T29" fmla="*/ 40 h 132"/>
                  <a:gd name="T30" fmla="*/ 11 w 133"/>
                  <a:gd name="T31" fmla="*/ 47 h 132"/>
                  <a:gd name="T32" fmla="*/ 0 w 133"/>
                  <a:gd name="T33" fmla="*/ 52 h 132"/>
                  <a:gd name="T34" fmla="*/ 0 w 133"/>
                  <a:gd name="T35" fmla="*/ 79 h 132"/>
                  <a:gd name="T36" fmla="*/ 11 w 133"/>
                  <a:gd name="T37" fmla="*/ 85 h 132"/>
                  <a:gd name="T38" fmla="*/ 13 w 133"/>
                  <a:gd name="T39" fmla="*/ 92 h 132"/>
                  <a:gd name="T40" fmla="*/ 10 w 133"/>
                  <a:gd name="T41" fmla="*/ 103 h 132"/>
                  <a:gd name="T42" fmla="*/ 29 w 133"/>
                  <a:gd name="T43" fmla="*/ 122 h 132"/>
                  <a:gd name="T44" fmla="*/ 39 w 133"/>
                  <a:gd name="T45" fmla="*/ 119 h 132"/>
                  <a:gd name="T46" fmla="*/ 48 w 133"/>
                  <a:gd name="T47" fmla="*/ 122 h 132"/>
                  <a:gd name="T48" fmla="*/ 53 w 133"/>
                  <a:gd name="T49" fmla="*/ 132 h 132"/>
                  <a:gd name="T50" fmla="*/ 80 w 133"/>
                  <a:gd name="T51" fmla="*/ 132 h 132"/>
                  <a:gd name="T52" fmla="*/ 85 w 133"/>
                  <a:gd name="T53" fmla="*/ 123 h 132"/>
                  <a:gd name="T54" fmla="*/ 94 w 133"/>
                  <a:gd name="T55" fmla="*/ 119 h 132"/>
                  <a:gd name="T56" fmla="*/ 104 w 133"/>
                  <a:gd name="T57" fmla="*/ 122 h 132"/>
                  <a:gd name="T58" fmla="*/ 123 w 133"/>
                  <a:gd name="T59" fmla="*/ 103 h 132"/>
                  <a:gd name="T60" fmla="*/ 120 w 133"/>
                  <a:gd name="T61" fmla="*/ 93 h 132"/>
                  <a:gd name="T62" fmla="*/ 123 w 133"/>
                  <a:gd name="T63" fmla="*/ 85 h 132"/>
                  <a:gd name="T64" fmla="*/ 133 w 133"/>
                  <a:gd name="T65" fmla="*/ 80 h 132"/>
                  <a:gd name="T66" fmla="*/ 97 w 133"/>
                  <a:gd name="T67" fmla="*/ 66 h 132"/>
                  <a:gd name="T68" fmla="*/ 67 w 133"/>
                  <a:gd name="T69" fmla="*/ 96 h 132"/>
                  <a:gd name="T70" fmla="*/ 37 w 133"/>
                  <a:gd name="T71" fmla="*/ 66 h 132"/>
                  <a:gd name="T72" fmla="*/ 67 w 133"/>
                  <a:gd name="T73" fmla="*/ 37 h 132"/>
                  <a:gd name="T74" fmla="*/ 97 w 133"/>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133" y="80"/>
                    </a:moveTo>
                    <a:cubicBezTo>
                      <a:pt x="133" y="53"/>
                      <a:pt x="133" y="53"/>
                      <a:pt x="133" y="53"/>
                    </a:cubicBezTo>
                    <a:cubicBezTo>
                      <a:pt x="123" y="48"/>
                      <a:pt x="123" y="48"/>
                      <a:pt x="123" y="48"/>
                    </a:cubicBezTo>
                    <a:cubicBezTo>
                      <a:pt x="122" y="45"/>
                      <a:pt x="121" y="42"/>
                      <a:pt x="120" y="40"/>
                    </a:cubicBezTo>
                    <a:cubicBezTo>
                      <a:pt x="123" y="29"/>
                      <a:pt x="123" y="29"/>
                      <a:pt x="123" y="29"/>
                    </a:cubicBezTo>
                    <a:cubicBezTo>
                      <a:pt x="104" y="9"/>
                      <a:pt x="104" y="9"/>
                      <a:pt x="104" y="9"/>
                    </a:cubicBezTo>
                    <a:cubicBezTo>
                      <a:pt x="93" y="13"/>
                      <a:pt x="93" y="13"/>
                      <a:pt x="93" y="13"/>
                    </a:cubicBezTo>
                    <a:cubicBezTo>
                      <a:pt x="91" y="12"/>
                      <a:pt x="88" y="11"/>
                      <a:pt x="86" y="10"/>
                    </a:cubicBezTo>
                    <a:cubicBezTo>
                      <a:pt x="80" y="0"/>
                      <a:pt x="80" y="0"/>
                      <a:pt x="80" y="0"/>
                    </a:cubicBezTo>
                    <a:cubicBezTo>
                      <a:pt x="53" y="0"/>
                      <a:pt x="53" y="0"/>
                      <a:pt x="53" y="0"/>
                    </a:cubicBezTo>
                    <a:cubicBezTo>
                      <a:pt x="48" y="10"/>
                      <a:pt x="48" y="10"/>
                      <a:pt x="48" y="10"/>
                    </a:cubicBezTo>
                    <a:cubicBezTo>
                      <a:pt x="46" y="11"/>
                      <a:pt x="43" y="12"/>
                      <a:pt x="41" y="13"/>
                    </a:cubicBezTo>
                    <a:cubicBezTo>
                      <a:pt x="29" y="9"/>
                      <a:pt x="29" y="9"/>
                      <a:pt x="29" y="9"/>
                    </a:cubicBezTo>
                    <a:cubicBezTo>
                      <a:pt x="10" y="28"/>
                      <a:pt x="10" y="28"/>
                      <a:pt x="10" y="28"/>
                    </a:cubicBezTo>
                    <a:cubicBezTo>
                      <a:pt x="14" y="40"/>
                      <a:pt x="14" y="40"/>
                      <a:pt x="14" y="40"/>
                    </a:cubicBezTo>
                    <a:cubicBezTo>
                      <a:pt x="13" y="42"/>
                      <a:pt x="12" y="44"/>
                      <a:pt x="11" y="47"/>
                    </a:cubicBezTo>
                    <a:cubicBezTo>
                      <a:pt x="0" y="52"/>
                      <a:pt x="0" y="52"/>
                      <a:pt x="0" y="52"/>
                    </a:cubicBezTo>
                    <a:cubicBezTo>
                      <a:pt x="0" y="79"/>
                      <a:pt x="0" y="79"/>
                      <a:pt x="0" y="79"/>
                    </a:cubicBezTo>
                    <a:cubicBezTo>
                      <a:pt x="11" y="85"/>
                      <a:pt x="11" y="85"/>
                      <a:pt x="11" y="85"/>
                    </a:cubicBezTo>
                    <a:cubicBezTo>
                      <a:pt x="11" y="87"/>
                      <a:pt x="12" y="90"/>
                      <a:pt x="13" y="92"/>
                    </a:cubicBezTo>
                    <a:cubicBezTo>
                      <a:pt x="10" y="103"/>
                      <a:pt x="10" y="103"/>
                      <a:pt x="10" y="103"/>
                    </a:cubicBezTo>
                    <a:cubicBezTo>
                      <a:pt x="29" y="122"/>
                      <a:pt x="29" y="122"/>
                      <a:pt x="29" y="122"/>
                    </a:cubicBezTo>
                    <a:cubicBezTo>
                      <a:pt x="39" y="119"/>
                      <a:pt x="39" y="119"/>
                      <a:pt x="39" y="119"/>
                    </a:cubicBezTo>
                    <a:cubicBezTo>
                      <a:pt x="42" y="120"/>
                      <a:pt x="45" y="122"/>
                      <a:pt x="48" y="122"/>
                    </a:cubicBezTo>
                    <a:cubicBezTo>
                      <a:pt x="53" y="132"/>
                      <a:pt x="53" y="132"/>
                      <a:pt x="53" y="132"/>
                    </a:cubicBezTo>
                    <a:cubicBezTo>
                      <a:pt x="80" y="132"/>
                      <a:pt x="80" y="132"/>
                      <a:pt x="80" y="132"/>
                    </a:cubicBezTo>
                    <a:cubicBezTo>
                      <a:pt x="85" y="123"/>
                      <a:pt x="85" y="123"/>
                      <a:pt x="85" y="123"/>
                    </a:cubicBezTo>
                    <a:cubicBezTo>
                      <a:pt x="88" y="122"/>
                      <a:pt x="91" y="121"/>
                      <a:pt x="94" y="119"/>
                    </a:cubicBezTo>
                    <a:cubicBezTo>
                      <a:pt x="104" y="122"/>
                      <a:pt x="104" y="122"/>
                      <a:pt x="104" y="122"/>
                    </a:cubicBezTo>
                    <a:cubicBezTo>
                      <a:pt x="123" y="103"/>
                      <a:pt x="123" y="103"/>
                      <a:pt x="123" y="103"/>
                    </a:cubicBezTo>
                    <a:cubicBezTo>
                      <a:pt x="120" y="93"/>
                      <a:pt x="120" y="93"/>
                      <a:pt x="120" y="93"/>
                    </a:cubicBezTo>
                    <a:cubicBezTo>
                      <a:pt x="121" y="90"/>
                      <a:pt x="122" y="88"/>
                      <a:pt x="123" y="85"/>
                    </a:cubicBezTo>
                    <a:lnTo>
                      <a:pt x="133" y="80"/>
                    </a:lnTo>
                    <a:close/>
                    <a:moveTo>
                      <a:pt x="97" y="66"/>
                    </a:moveTo>
                    <a:cubicBezTo>
                      <a:pt x="97" y="83"/>
                      <a:pt x="83" y="96"/>
                      <a:pt x="67" y="96"/>
                    </a:cubicBezTo>
                    <a:cubicBezTo>
                      <a:pt x="50" y="96"/>
                      <a:pt x="37" y="83"/>
                      <a:pt x="37" y="66"/>
                    </a:cubicBezTo>
                    <a:cubicBezTo>
                      <a:pt x="37" y="50"/>
                      <a:pt x="50" y="37"/>
                      <a:pt x="67" y="37"/>
                    </a:cubicBezTo>
                    <a:cubicBezTo>
                      <a:pt x="83" y="37"/>
                      <a:pt x="97" y="50"/>
                      <a:pt x="97" y="66"/>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5" name="Freeform 28"/>
              <p:cNvSpPr>
                <a:spLocks noEditPoints="1"/>
              </p:cNvSpPr>
              <p:nvPr/>
            </p:nvSpPr>
            <p:spPr bwMode="auto">
              <a:xfrm>
                <a:off x="5942014" y="4138613"/>
                <a:ext cx="155575" cy="155575"/>
              </a:xfrm>
              <a:custGeom>
                <a:avLst/>
                <a:gdLst>
                  <a:gd name="T0" fmla="*/ 108 w 108"/>
                  <a:gd name="T1" fmla="*/ 65 h 108"/>
                  <a:gd name="T2" fmla="*/ 108 w 108"/>
                  <a:gd name="T3" fmla="*/ 43 h 108"/>
                  <a:gd name="T4" fmla="*/ 100 w 108"/>
                  <a:gd name="T5" fmla="*/ 39 h 108"/>
                  <a:gd name="T6" fmla="*/ 97 w 108"/>
                  <a:gd name="T7" fmla="*/ 33 h 108"/>
                  <a:gd name="T8" fmla="*/ 100 w 108"/>
                  <a:gd name="T9" fmla="*/ 24 h 108"/>
                  <a:gd name="T10" fmla="*/ 84 w 108"/>
                  <a:gd name="T11" fmla="*/ 8 h 108"/>
                  <a:gd name="T12" fmla="*/ 75 w 108"/>
                  <a:gd name="T13" fmla="*/ 11 h 108"/>
                  <a:gd name="T14" fmla="*/ 70 w 108"/>
                  <a:gd name="T15" fmla="*/ 9 h 108"/>
                  <a:gd name="T16" fmla="*/ 65 w 108"/>
                  <a:gd name="T17" fmla="*/ 0 h 108"/>
                  <a:gd name="T18" fmla="*/ 43 w 108"/>
                  <a:gd name="T19" fmla="*/ 0 h 108"/>
                  <a:gd name="T20" fmla="*/ 39 w 108"/>
                  <a:gd name="T21" fmla="*/ 9 h 108"/>
                  <a:gd name="T22" fmla="*/ 33 w 108"/>
                  <a:gd name="T23" fmla="*/ 11 h 108"/>
                  <a:gd name="T24" fmla="*/ 24 w 108"/>
                  <a:gd name="T25" fmla="*/ 8 h 108"/>
                  <a:gd name="T26" fmla="*/ 8 w 108"/>
                  <a:gd name="T27" fmla="*/ 24 h 108"/>
                  <a:gd name="T28" fmla="*/ 11 w 108"/>
                  <a:gd name="T29" fmla="*/ 33 h 108"/>
                  <a:gd name="T30" fmla="*/ 9 w 108"/>
                  <a:gd name="T31" fmla="*/ 39 h 108"/>
                  <a:gd name="T32" fmla="*/ 0 w 108"/>
                  <a:gd name="T33" fmla="*/ 43 h 108"/>
                  <a:gd name="T34" fmla="*/ 0 w 108"/>
                  <a:gd name="T35" fmla="*/ 65 h 108"/>
                  <a:gd name="T36" fmla="*/ 8 w 108"/>
                  <a:gd name="T37" fmla="*/ 69 h 108"/>
                  <a:gd name="T38" fmla="*/ 11 w 108"/>
                  <a:gd name="T39" fmla="*/ 76 h 108"/>
                  <a:gd name="T40" fmla="*/ 8 w 108"/>
                  <a:gd name="T41" fmla="*/ 84 h 108"/>
                  <a:gd name="T42" fmla="*/ 23 w 108"/>
                  <a:gd name="T43" fmla="*/ 100 h 108"/>
                  <a:gd name="T44" fmla="*/ 32 w 108"/>
                  <a:gd name="T45" fmla="*/ 97 h 108"/>
                  <a:gd name="T46" fmla="*/ 39 w 108"/>
                  <a:gd name="T47" fmla="*/ 100 h 108"/>
                  <a:gd name="T48" fmla="*/ 43 w 108"/>
                  <a:gd name="T49" fmla="*/ 108 h 108"/>
                  <a:gd name="T50" fmla="*/ 65 w 108"/>
                  <a:gd name="T51" fmla="*/ 108 h 108"/>
                  <a:gd name="T52" fmla="*/ 69 w 108"/>
                  <a:gd name="T53" fmla="*/ 100 h 108"/>
                  <a:gd name="T54" fmla="*/ 76 w 108"/>
                  <a:gd name="T55" fmla="*/ 98 h 108"/>
                  <a:gd name="T56" fmla="*/ 84 w 108"/>
                  <a:gd name="T57" fmla="*/ 100 h 108"/>
                  <a:gd name="T58" fmla="*/ 100 w 108"/>
                  <a:gd name="T59" fmla="*/ 85 h 108"/>
                  <a:gd name="T60" fmla="*/ 97 w 108"/>
                  <a:gd name="T61" fmla="*/ 76 h 108"/>
                  <a:gd name="T62" fmla="*/ 100 w 108"/>
                  <a:gd name="T63" fmla="*/ 69 h 108"/>
                  <a:gd name="T64" fmla="*/ 108 w 108"/>
                  <a:gd name="T65" fmla="*/ 65 h 108"/>
                  <a:gd name="T66" fmla="*/ 78 w 108"/>
                  <a:gd name="T67" fmla="*/ 54 h 108"/>
                  <a:gd name="T68" fmla="*/ 54 w 108"/>
                  <a:gd name="T69" fmla="*/ 79 h 108"/>
                  <a:gd name="T70" fmla="*/ 30 w 108"/>
                  <a:gd name="T71" fmla="*/ 54 h 108"/>
                  <a:gd name="T72" fmla="*/ 54 w 108"/>
                  <a:gd name="T73" fmla="*/ 30 h 108"/>
                  <a:gd name="T74" fmla="*/ 78 w 108"/>
                  <a:gd name="T7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8">
                    <a:moveTo>
                      <a:pt x="108" y="65"/>
                    </a:moveTo>
                    <a:cubicBezTo>
                      <a:pt x="108" y="43"/>
                      <a:pt x="108" y="43"/>
                      <a:pt x="108" y="43"/>
                    </a:cubicBezTo>
                    <a:cubicBezTo>
                      <a:pt x="100" y="39"/>
                      <a:pt x="100" y="39"/>
                      <a:pt x="100" y="39"/>
                    </a:cubicBezTo>
                    <a:cubicBezTo>
                      <a:pt x="99" y="37"/>
                      <a:pt x="98" y="35"/>
                      <a:pt x="97" y="33"/>
                    </a:cubicBezTo>
                    <a:cubicBezTo>
                      <a:pt x="100" y="24"/>
                      <a:pt x="100" y="24"/>
                      <a:pt x="100" y="24"/>
                    </a:cubicBezTo>
                    <a:cubicBezTo>
                      <a:pt x="84" y="8"/>
                      <a:pt x="84" y="8"/>
                      <a:pt x="84" y="8"/>
                    </a:cubicBezTo>
                    <a:cubicBezTo>
                      <a:pt x="75" y="11"/>
                      <a:pt x="75" y="11"/>
                      <a:pt x="75" y="11"/>
                    </a:cubicBezTo>
                    <a:cubicBezTo>
                      <a:pt x="73" y="10"/>
                      <a:pt x="72" y="10"/>
                      <a:pt x="70" y="9"/>
                    </a:cubicBezTo>
                    <a:cubicBezTo>
                      <a:pt x="65" y="0"/>
                      <a:pt x="65" y="0"/>
                      <a:pt x="65" y="0"/>
                    </a:cubicBezTo>
                    <a:cubicBezTo>
                      <a:pt x="43" y="0"/>
                      <a:pt x="43" y="0"/>
                      <a:pt x="43" y="0"/>
                    </a:cubicBezTo>
                    <a:cubicBezTo>
                      <a:pt x="39" y="9"/>
                      <a:pt x="39" y="9"/>
                      <a:pt x="39" y="9"/>
                    </a:cubicBezTo>
                    <a:cubicBezTo>
                      <a:pt x="37" y="10"/>
                      <a:pt x="35" y="10"/>
                      <a:pt x="33" y="11"/>
                    </a:cubicBezTo>
                    <a:cubicBezTo>
                      <a:pt x="24" y="8"/>
                      <a:pt x="24" y="8"/>
                      <a:pt x="24" y="8"/>
                    </a:cubicBezTo>
                    <a:cubicBezTo>
                      <a:pt x="8" y="24"/>
                      <a:pt x="8" y="24"/>
                      <a:pt x="8" y="24"/>
                    </a:cubicBezTo>
                    <a:cubicBezTo>
                      <a:pt x="11" y="33"/>
                      <a:pt x="11" y="33"/>
                      <a:pt x="11" y="33"/>
                    </a:cubicBezTo>
                    <a:cubicBezTo>
                      <a:pt x="10" y="35"/>
                      <a:pt x="9" y="37"/>
                      <a:pt x="9" y="39"/>
                    </a:cubicBezTo>
                    <a:cubicBezTo>
                      <a:pt x="0" y="43"/>
                      <a:pt x="0" y="43"/>
                      <a:pt x="0" y="43"/>
                    </a:cubicBezTo>
                    <a:cubicBezTo>
                      <a:pt x="0" y="65"/>
                      <a:pt x="0" y="65"/>
                      <a:pt x="0" y="65"/>
                    </a:cubicBezTo>
                    <a:cubicBezTo>
                      <a:pt x="8" y="69"/>
                      <a:pt x="8" y="69"/>
                      <a:pt x="8" y="69"/>
                    </a:cubicBezTo>
                    <a:cubicBezTo>
                      <a:pt x="9" y="71"/>
                      <a:pt x="10" y="73"/>
                      <a:pt x="11" y="76"/>
                    </a:cubicBezTo>
                    <a:cubicBezTo>
                      <a:pt x="8" y="84"/>
                      <a:pt x="8" y="84"/>
                      <a:pt x="8" y="84"/>
                    </a:cubicBezTo>
                    <a:cubicBezTo>
                      <a:pt x="23" y="100"/>
                      <a:pt x="23" y="100"/>
                      <a:pt x="23" y="100"/>
                    </a:cubicBezTo>
                    <a:cubicBezTo>
                      <a:pt x="32" y="97"/>
                      <a:pt x="32" y="97"/>
                      <a:pt x="32" y="97"/>
                    </a:cubicBezTo>
                    <a:cubicBezTo>
                      <a:pt x="34" y="98"/>
                      <a:pt x="36" y="99"/>
                      <a:pt x="39" y="100"/>
                    </a:cubicBezTo>
                    <a:cubicBezTo>
                      <a:pt x="43" y="108"/>
                      <a:pt x="43" y="108"/>
                      <a:pt x="43" y="108"/>
                    </a:cubicBezTo>
                    <a:cubicBezTo>
                      <a:pt x="65" y="108"/>
                      <a:pt x="65" y="108"/>
                      <a:pt x="65" y="108"/>
                    </a:cubicBezTo>
                    <a:cubicBezTo>
                      <a:pt x="69" y="100"/>
                      <a:pt x="69" y="100"/>
                      <a:pt x="69" y="100"/>
                    </a:cubicBezTo>
                    <a:cubicBezTo>
                      <a:pt x="71" y="100"/>
                      <a:pt x="74" y="99"/>
                      <a:pt x="76" y="98"/>
                    </a:cubicBezTo>
                    <a:cubicBezTo>
                      <a:pt x="84" y="100"/>
                      <a:pt x="84" y="100"/>
                      <a:pt x="84" y="100"/>
                    </a:cubicBezTo>
                    <a:cubicBezTo>
                      <a:pt x="100" y="85"/>
                      <a:pt x="100" y="85"/>
                      <a:pt x="100" y="85"/>
                    </a:cubicBezTo>
                    <a:cubicBezTo>
                      <a:pt x="97" y="76"/>
                      <a:pt x="97" y="76"/>
                      <a:pt x="97" y="76"/>
                    </a:cubicBezTo>
                    <a:cubicBezTo>
                      <a:pt x="98" y="74"/>
                      <a:pt x="99" y="72"/>
                      <a:pt x="100" y="69"/>
                    </a:cubicBezTo>
                    <a:lnTo>
                      <a:pt x="108" y="65"/>
                    </a:lnTo>
                    <a:close/>
                    <a:moveTo>
                      <a:pt x="78" y="54"/>
                    </a:moveTo>
                    <a:cubicBezTo>
                      <a:pt x="78" y="68"/>
                      <a:pt x="68" y="79"/>
                      <a:pt x="54" y="79"/>
                    </a:cubicBezTo>
                    <a:cubicBezTo>
                      <a:pt x="41" y="79"/>
                      <a:pt x="30" y="68"/>
                      <a:pt x="30" y="54"/>
                    </a:cubicBezTo>
                    <a:cubicBezTo>
                      <a:pt x="30" y="41"/>
                      <a:pt x="41" y="30"/>
                      <a:pt x="54" y="30"/>
                    </a:cubicBezTo>
                    <a:cubicBezTo>
                      <a:pt x="68" y="30"/>
                      <a:pt x="78" y="41"/>
                      <a:pt x="78" y="54"/>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grpSp>
      </p:grpSp>
      <p:grpSp>
        <p:nvGrpSpPr>
          <p:cNvPr id="72" name="组合 71"/>
          <p:cNvGrpSpPr/>
          <p:nvPr/>
        </p:nvGrpSpPr>
        <p:grpSpPr>
          <a:xfrm>
            <a:off x="3964898" y="2534990"/>
            <a:ext cx="686184" cy="694853"/>
            <a:chOff x="5237224" y="3759845"/>
            <a:chExt cx="914912" cy="926470"/>
          </a:xfrm>
          <a:solidFill>
            <a:schemeClr val="bg1"/>
          </a:solidFill>
        </p:grpSpPr>
        <p:sp>
          <p:nvSpPr>
            <p:cNvPr id="64" name="Freeform 1812"/>
            <p:cNvSpPr/>
            <p:nvPr/>
          </p:nvSpPr>
          <p:spPr>
            <a:xfrm>
              <a:off x="5237224" y="3759845"/>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8" name="组合 27"/>
            <p:cNvGrpSpPr/>
            <p:nvPr/>
          </p:nvGrpSpPr>
          <p:grpSpPr>
            <a:xfrm>
              <a:off x="5539564" y="3983837"/>
              <a:ext cx="345128" cy="512366"/>
              <a:chOff x="5649914" y="2946401"/>
              <a:chExt cx="360363" cy="534987"/>
            </a:xfrm>
            <a:grpFill/>
          </p:grpSpPr>
          <p:sp>
            <p:nvSpPr>
              <p:cNvPr id="29" name="Freeform 29"/>
              <p:cNvSpPr/>
              <p:nvPr/>
            </p:nvSpPr>
            <p:spPr bwMode="auto">
              <a:xfrm>
                <a:off x="5776914" y="3424238"/>
                <a:ext cx="106363" cy="57150"/>
              </a:xfrm>
              <a:custGeom>
                <a:avLst/>
                <a:gdLst>
                  <a:gd name="T0" fmla="*/ 0 w 74"/>
                  <a:gd name="T1" fmla="*/ 0 h 40"/>
                  <a:gd name="T2" fmla="*/ 37 w 74"/>
                  <a:gd name="T3" fmla="*/ 40 h 40"/>
                  <a:gd name="T4" fmla="*/ 74 w 74"/>
                  <a:gd name="T5" fmla="*/ 0 h 40"/>
                  <a:gd name="T6" fmla="*/ 0 w 74"/>
                  <a:gd name="T7" fmla="*/ 0 h 40"/>
                </a:gdLst>
                <a:ahLst/>
                <a:cxnLst>
                  <a:cxn ang="0">
                    <a:pos x="T0" y="T1"/>
                  </a:cxn>
                  <a:cxn ang="0">
                    <a:pos x="T2" y="T3"/>
                  </a:cxn>
                  <a:cxn ang="0">
                    <a:pos x="T4" y="T5"/>
                  </a:cxn>
                  <a:cxn ang="0">
                    <a:pos x="T6" y="T7"/>
                  </a:cxn>
                </a:cxnLst>
                <a:rect l="0" t="0" r="r" b="b"/>
                <a:pathLst>
                  <a:path w="74" h="40">
                    <a:moveTo>
                      <a:pt x="0" y="0"/>
                    </a:moveTo>
                    <a:cubicBezTo>
                      <a:pt x="0" y="22"/>
                      <a:pt x="17" y="40"/>
                      <a:pt x="37" y="40"/>
                    </a:cubicBezTo>
                    <a:cubicBezTo>
                      <a:pt x="57" y="40"/>
                      <a:pt x="74" y="22"/>
                      <a:pt x="74" y="0"/>
                    </a:cubicBezTo>
                    <a:lnTo>
                      <a:pt x="0" y="0"/>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30" name="Freeform 30"/>
              <p:cNvSpPr/>
              <p:nvPr/>
            </p:nvSpPr>
            <p:spPr bwMode="auto">
              <a:xfrm>
                <a:off x="5753101" y="3346451"/>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6"/>
                      <a:pt x="103" y="19"/>
                      <a:pt x="98" y="19"/>
                    </a:cubicBezTo>
                    <a:cubicBezTo>
                      <a:pt x="8" y="19"/>
                      <a:pt x="8" y="19"/>
                      <a:pt x="8" y="19"/>
                    </a:cubicBezTo>
                    <a:cubicBezTo>
                      <a:pt x="3" y="19"/>
                      <a:pt x="0" y="16"/>
                      <a:pt x="0" y="11"/>
                    </a:cubicBezTo>
                    <a:cubicBezTo>
                      <a:pt x="0" y="8"/>
                      <a:pt x="0" y="8"/>
                      <a:pt x="0" y="8"/>
                    </a:cubicBezTo>
                    <a:cubicBezTo>
                      <a:pt x="0" y="4"/>
                      <a:pt x="3" y="0"/>
                      <a:pt x="8" y="0"/>
                    </a:cubicBezTo>
                    <a:cubicBezTo>
                      <a:pt x="98" y="0"/>
                      <a:pt x="98" y="0"/>
                      <a:pt x="98" y="0"/>
                    </a:cubicBezTo>
                    <a:cubicBezTo>
                      <a:pt x="103" y="0"/>
                      <a:pt x="106" y="4"/>
                      <a:pt x="106" y="8"/>
                    </a:cubicBezTo>
                    <a:lnTo>
                      <a:pt x="106" y="11"/>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31" name="Freeform 31"/>
              <p:cNvSpPr/>
              <p:nvPr/>
            </p:nvSpPr>
            <p:spPr bwMode="auto">
              <a:xfrm>
                <a:off x="5753101" y="3386138"/>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5"/>
                      <a:pt x="103" y="19"/>
                      <a:pt x="98" y="19"/>
                    </a:cubicBezTo>
                    <a:cubicBezTo>
                      <a:pt x="8" y="19"/>
                      <a:pt x="8" y="19"/>
                      <a:pt x="8" y="19"/>
                    </a:cubicBezTo>
                    <a:cubicBezTo>
                      <a:pt x="3" y="19"/>
                      <a:pt x="0" y="15"/>
                      <a:pt x="0" y="11"/>
                    </a:cubicBezTo>
                    <a:cubicBezTo>
                      <a:pt x="0" y="8"/>
                      <a:pt x="0" y="8"/>
                      <a:pt x="0" y="8"/>
                    </a:cubicBezTo>
                    <a:cubicBezTo>
                      <a:pt x="0" y="3"/>
                      <a:pt x="3" y="0"/>
                      <a:pt x="8" y="0"/>
                    </a:cubicBezTo>
                    <a:cubicBezTo>
                      <a:pt x="98" y="0"/>
                      <a:pt x="98" y="0"/>
                      <a:pt x="98" y="0"/>
                    </a:cubicBezTo>
                    <a:cubicBezTo>
                      <a:pt x="103" y="0"/>
                      <a:pt x="106" y="3"/>
                      <a:pt x="106" y="8"/>
                    </a:cubicBezTo>
                    <a:lnTo>
                      <a:pt x="106" y="11"/>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32" name="Freeform 32"/>
              <p:cNvSpPr/>
              <p:nvPr/>
            </p:nvSpPr>
            <p:spPr bwMode="auto">
              <a:xfrm>
                <a:off x="5649914" y="2946401"/>
                <a:ext cx="360363" cy="385763"/>
              </a:xfrm>
              <a:custGeom>
                <a:avLst/>
                <a:gdLst>
                  <a:gd name="T0" fmla="*/ 250 w 250"/>
                  <a:gd name="T1" fmla="*/ 125 h 268"/>
                  <a:gd name="T2" fmla="*/ 125 w 250"/>
                  <a:gd name="T3" fmla="*/ 0 h 268"/>
                  <a:gd name="T4" fmla="*/ 0 w 250"/>
                  <a:gd name="T5" fmla="*/ 125 h 268"/>
                  <a:gd name="T6" fmla="*/ 72 w 250"/>
                  <a:gd name="T7" fmla="*/ 238 h 268"/>
                  <a:gd name="T8" fmla="*/ 72 w 250"/>
                  <a:gd name="T9" fmla="*/ 244 h 268"/>
                  <a:gd name="T10" fmla="*/ 96 w 250"/>
                  <a:gd name="T11" fmla="*/ 268 h 268"/>
                  <a:gd name="T12" fmla="*/ 154 w 250"/>
                  <a:gd name="T13" fmla="*/ 268 h 268"/>
                  <a:gd name="T14" fmla="*/ 178 w 250"/>
                  <a:gd name="T15" fmla="*/ 244 h 268"/>
                  <a:gd name="T16" fmla="*/ 178 w 250"/>
                  <a:gd name="T17" fmla="*/ 238 h 268"/>
                  <a:gd name="T18" fmla="*/ 250 w 250"/>
                  <a:gd name="T19" fmla="*/ 12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68">
                    <a:moveTo>
                      <a:pt x="250" y="125"/>
                    </a:moveTo>
                    <a:cubicBezTo>
                      <a:pt x="250" y="56"/>
                      <a:pt x="194" y="0"/>
                      <a:pt x="125" y="0"/>
                    </a:cubicBezTo>
                    <a:cubicBezTo>
                      <a:pt x="56" y="0"/>
                      <a:pt x="0" y="56"/>
                      <a:pt x="0" y="125"/>
                    </a:cubicBezTo>
                    <a:cubicBezTo>
                      <a:pt x="0" y="175"/>
                      <a:pt x="30" y="218"/>
                      <a:pt x="72" y="238"/>
                    </a:cubicBezTo>
                    <a:cubicBezTo>
                      <a:pt x="72" y="244"/>
                      <a:pt x="72" y="244"/>
                      <a:pt x="72" y="244"/>
                    </a:cubicBezTo>
                    <a:cubicBezTo>
                      <a:pt x="72" y="257"/>
                      <a:pt x="83" y="268"/>
                      <a:pt x="96" y="268"/>
                    </a:cubicBezTo>
                    <a:cubicBezTo>
                      <a:pt x="154" y="268"/>
                      <a:pt x="154" y="268"/>
                      <a:pt x="154" y="268"/>
                    </a:cubicBezTo>
                    <a:cubicBezTo>
                      <a:pt x="167" y="268"/>
                      <a:pt x="178" y="257"/>
                      <a:pt x="178" y="244"/>
                    </a:cubicBezTo>
                    <a:cubicBezTo>
                      <a:pt x="178" y="238"/>
                      <a:pt x="178" y="238"/>
                      <a:pt x="178" y="238"/>
                    </a:cubicBezTo>
                    <a:cubicBezTo>
                      <a:pt x="221" y="218"/>
                      <a:pt x="250" y="175"/>
                      <a:pt x="250" y="125"/>
                    </a:cubicBezTo>
                    <a:close/>
                  </a:path>
                </a:pathLst>
              </a:custGeom>
              <a:grpFill/>
              <a:ln w="9525">
                <a:solidFill>
                  <a:schemeClr val="bg1"/>
                </a:solidFill>
                <a:round/>
              </a:ln>
              <a:extLst/>
            </p:spPr>
            <p:txBody>
              <a:bodyPr/>
              <a:lstStyle/>
              <a:p>
                <a:pPr>
                  <a:defRPr/>
                </a:pPr>
                <a:endParaRPr lang="zh-CN" altLang="en-US">
                  <a:cs typeface="+mn-ea"/>
                  <a:sym typeface="+mn-lt"/>
                </a:endParaRPr>
              </a:p>
            </p:txBody>
          </p:sp>
        </p:grpSp>
      </p:grpSp>
      <p:grpSp>
        <p:nvGrpSpPr>
          <p:cNvPr id="76" name="组合 75"/>
          <p:cNvGrpSpPr/>
          <p:nvPr/>
        </p:nvGrpSpPr>
        <p:grpSpPr>
          <a:xfrm>
            <a:off x="539430" y="1645602"/>
            <a:ext cx="3423518" cy="1110882"/>
            <a:chOff x="669935" y="2573986"/>
            <a:chExt cx="4564689" cy="1481171"/>
          </a:xfrm>
        </p:grpSpPr>
        <p:sp>
          <p:nvSpPr>
            <p:cNvPr id="66" name="文本框 85"/>
            <p:cNvSpPr txBox="1"/>
            <p:nvPr/>
          </p:nvSpPr>
          <p:spPr>
            <a:xfrm>
              <a:off x="1641795" y="2906129"/>
              <a:ext cx="3592829" cy="1149028"/>
            </a:xfrm>
            <a:prstGeom prst="rect">
              <a:avLst/>
            </a:prstGeom>
            <a:noFill/>
          </p:spPr>
          <p:txBody>
            <a:bodyPr wrap="square" rtlCol="0">
              <a:spAutoFit/>
            </a:bodyPr>
            <a:lstStyle/>
            <a:p>
              <a:pPr algn="r">
                <a:lnSpc>
                  <a:spcPts val="1500"/>
                </a:lnSpc>
              </a:pPr>
              <a:r>
                <a:rPr lang="en-US" altLang="zh-CN" sz="1000" dirty="0" smtClean="0">
                  <a:solidFill>
                    <a:schemeClr val="tx1">
                      <a:lumMod val="75000"/>
                      <a:lumOff val="25000"/>
                    </a:schemeClr>
                  </a:solidFill>
                  <a:cs typeface="+mn-ea"/>
                  <a:sym typeface="+mn-lt"/>
                </a:rPr>
                <a:t>2018.12.31-2018.1.1</a:t>
              </a:r>
            </a:p>
            <a:p>
              <a:pPr algn="r">
                <a:lnSpc>
                  <a:spcPts val="1500"/>
                </a:lnSpc>
              </a:pPr>
              <a:r>
                <a:rPr lang="zh-CN" altLang="en-US" sz="1000" dirty="0" smtClean="0">
                  <a:solidFill>
                    <a:schemeClr val="tx1">
                      <a:lumMod val="75000"/>
                      <a:lumOff val="25000"/>
                    </a:schemeClr>
                  </a:solidFill>
                  <a:cs typeface="+mn-ea"/>
                  <a:sym typeface="+mn-lt"/>
                </a:rPr>
                <a:t>通过小组会议进一步总结分析协议总体架构，发现协议中没有分析到的遗漏部分</a:t>
              </a:r>
              <a:r>
                <a:rPr lang="en-US" altLang="zh-CN" sz="1000" dirty="0" smtClean="0">
                  <a:solidFill>
                    <a:schemeClr val="tx1">
                      <a:lumMod val="75000"/>
                      <a:lumOff val="25000"/>
                    </a:schemeClr>
                  </a:solidFill>
                  <a:cs typeface="+mn-ea"/>
                  <a:sym typeface="+mn-lt"/>
                </a:rPr>
                <a:t>,</a:t>
              </a:r>
              <a:r>
                <a:rPr lang="zh-CN" altLang="en-US" sz="1000" dirty="0" smtClean="0">
                  <a:solidFill>
                    <a:schemeClr val="tx1">
                      <a:lumMod val="75000"/>
                      <a:lumOff val="25000"/>
                    </a:schemeClr>
                  </a:solidFill>
                  <a:cs typeface="+mn-ea"/>
                  <a:sym typeface="+mn-lt"/>
                </a:rPr>
                <a:t>撰写分析记录 </a:t>
              </a:r>
              <a:endParaRPr lang="zh-CN" altLang="da-DK" sz="1000" dirty="0">
                <a:solidFill>
                  <a:schemeClr val="tx1">
                    <a:lumMod val="75000"/>
                    <a:lumOff val="25000"/>
                  </a:schemeClr>
                </a:solidFill>
                <a:cs typeface="+mn-ea"/>
                <a:sym typeface="+mn-lt"/>
              </a:endParaRPr>
            </a:p>
          </p:txBody>
        </p:sp>
        <p:sp>
          <p:nvSpPr>
            <p:cNvPr id="67" name="TextBox 1956"/>
            <p:cNvSpPr/>
            <p:nvPr/>
          </p:nvSpPr>
          <p:spPr>
            <a:xfrm>
              <a:off x="669935" y="2573986"/>
              <a:ext cx="4534024" cy="379590"/>
            </a:xfrm>
            <a:prstGeom prst="rect">
              <a:avLst/>
            </a:prstGeom>
            <a:noFill/>
            <a:ln w="9525">
              <a:noFill/>
              <a:miter/>
            </a:ln>
          </p:spPr>
          <p:txBody>
            <a:bodyPr wrap="square">
              <a:spAutoFit/>
            </a:bodyPr>
            <a:lstStyle/>
            <a:p>
              <a:pPr lvl="0" algn="r">
                <a:lnSpc>
                  <a:spcPts val="1500"/>
                </a:lnSpc>
              </a:pPr>
              <a:r>
                <a:rPr lang="zh-CN" altLang="en-US" b="1" dirty="0" smtClean="0">
                  <a:solidFill>
                    <a:srgbClr val="1B4367"/>
                  </a:solidFill>
                  <a:cs typeface="+mn-ea"/>
                  <a:sym typeface="+mn-lt"/>
                </a:rPr>
                <a:t>小组开会进一步讨论总结协议总体架构</a:t>
              </a:r>
              <a:endParaRPr lang="zh-CN" altLang="en-US" b="1" dirty="0">
                <a:solidFill>
                  <a:srgbClr val="1B4367"/>
                </a:solidFill>
                <a:cs typeface="+mn-ea"/>
                <a:sym typeface="+mn-lt"/>
              </a:endParaRPr>
            </a:p>
          </p:txBody>
        </p:sp>
      </p:grpSp>
      <p:grpSp>
        <p:nvGrpSpPr>
          <p:cNvPr id="77" name="组合 76"/>
          <p:cNvGrpSpPr/>
          <p:nvPr/>
        </p:nvGrpSpPr>
        <p:grpSpPr>
          <a:xfrm>
            <a:off x="1270275" y="3352060"/>
            <a:ext cx="2694623" cy="483342"/>
            <a:chOff x="1644394" y="4873181"/>
            <a:chExt cx="3592830" cy="644456"/>
          </a:xfrm>
        </p:grpSpPr>
        <p:sp>
          <p:nvSpPr>
            <p:cNvPr id="68" name="文本框 5"/>
            <p:cNvSpPr txBox="1"/>
            <p:nvPr/>
          </p:nvSpPr>
          <p:spPr>
            <a:xfrm>
              <a:off x="1644394" y="5161472"/>
              <a:ext cx="3592830" cy="356165"/>
            </a:xfrm>
            <a:prstGeom prst="rect">
              <a:avLst/>
            </a:prstGeom>
            <a:noFill/>
          </p:spPr>
          <p:txBody>
            <a:bodyPr wrap="square" rtlCol="0">
              <a:spAutoFit/>
            </a:bodyPr>
            <a:lstStyle/>
            <a:p>
              <a:pPr algn="r">
                <a:lnSpc>
                  <a:spcPts val="1500"/>
                </a:lnSpc>
              </a:pPr>
              <a:endParaRPr lang="zh-CN" altLang="da-DK" sz="1000" dirty="0">
                <a:solidFill>
                  <a:schemeClr val="tx1">
                    <a:lumMod val="75000"/>
                    <a:lumOff val="25000"/>
                  </a:schemeClr>
                </a:solidFill>
                <a:cs typeface="+mn-ea"/>
                <a:sym typeface="+mn-lt"/>
              </a:endParaRPr>
            </a:p>
          </p:txBody>
        </p:sp>
        <p:sp>
          <p:nvSpPr>
            <p:cNvPr id="69" name="TextBox 1956"/>
            <p:cNvSpPr/>
            <p:nvPr/>
          </p:nvSpPr>
          <p:spPr>
            <a:xfrm>
              <a:off x="2090873" y="4873181"/>
              <a:ext cx="3091934" cy="379591"/>
            </a:xfrm>
            <a:prstGeom prst="rect">
              <a:avLst/>
            </a:prstGeom>
            <a:noFill/>
            <a:ln w="9525">
              <a:noFill/>
              <a:miter/>
            </a:ln>
          </p:spPr>
          <p:txBody>
            <a:bodyPr wrap="square">
              <a:spAutoFit/>
            </a:bodyPr>
            <a:lstStyle/>
            <a:p>
              <a:pPr lvl="0" algn="r">
                <a:lnSpc>
                  <a:spcPts val="1500"/>
                </a:lnSpc>
              </a:pPr>
              <a:r>
                <a:rPr lang="zh-CN" altLang="en-US" b="1" dirty="0" smtClean="0">
                  <a:solidFill>
                    <a:srgbClr val="1B4367"/>
                  </a:solidFill>
                  <a:cs typeface="+mn-ea"/>
                  <a:sym typeface="+mn-lt"/>
                </a:rPr>
                <a:t>路由协议分析报告整合</a:t>
              </a:r>
              <a:endParaRPr lang="zh-CN" altLang="en-US" b="1" dirty="0">
                <a:solidFill>
                  <a:srgbClr val="1B4367"/>
                </a:solidFill>
                <a:cs typeface="+mn-ea"/>
                <a:sym typeface="+mn-lt"/>
              </a:endParaRPr>
            </a:p>
          </p:txBody>
        </p:sp>
      </p:grpSp>
      <p:sp>
        <p:nvSpPr>
          <p:cNvPr id="55"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smtClean="0">
                <a:solidFill>
                  <a:srgbClr val="1B4367"/>
                </a:solidFill>
                <a:cs typeface="+mn-ea"/>
                <a:sym typeface="+mn-lt"/>
              </a:rPr>
              <a:t>下一步工作计划</a:t>
            </a:r>
            <a:endParaRPr lang="zh-CN" altLang="en-US" sz="1700" b="1" dirty="0">
              <a:solidFill>
                <a:srgbClr val="1B4367"/>
              </a:solidFill>
              <a:cs typeface="+mn-ea"/>
              <a:sym typeface="+mn-lt"/>
            </a:endParaRPr>
          </a:p>
        </p:txBody>
      </p:sp>
      <p:sp>
        <p:nvSpPr>
          <p:cNvPr id="59" name="文本框 85"/>
          <p:cNvSpPr txBox="1"/>
          <p:nvPr/>
        </p:nvSpPr>
        <p:spPr>
          <a:xfrm>
            <a:off x="1269421" y="3658822"/>
            <a:ext cx="2694623" cy="669414"/>
          </a:xfrm>
          <a:prstGeom prst="rect">
            <a:avLst/>
          </a:prstGeom>
          <a:noFill/>
        </p:spPr>
        <p:txBody>
          <a:bodyPr wrap="square" rtlCol="0">
            <a:spAutoFit/>
          </a:bodyPr>
          <a:lstStyle/>
          <a:p>
            <a:pPr algn="r">
              <a:lnSpc>
                <a:spcPts val="1500"/>
              </a:lnSpc>
            </a:pPr>
            <a:r>
              <a:rPr lang="en-US" altLang="zh-CN" sz="1000" dirty="0" smtClean="0">
                <a:solidFill>
                  <a:schemeClr val="tx1">
                    <a:lumMod val="75000"/>
                    <a:lumOff val="25000"/>
                  </a:schemeClr>
                </a:solidFill>
                <a:cs typeface="+mn-ea"/>
                <a:sym typeface="+mn-lt"/>
              </a:rPr>
              <a:t>2018.1.3-2018.1.4</a:t>
            </a:r>
            <a:r>
              <a:rPr lang="zh-CN" altLang="en-US" sz="1000" dirty="0" smtClean="0">
                <a:solidFill>
                  <a:schemeClr val="tx1">
                    <a:lumMod val="75000"/>
                    <a:lumOff val="25000"/>
                  </a:schemeClr>
                </a:solidFill>
                <a:cs typeface="+mn-ea"/>
                <a:sym typeface="+mn-lt"/>
              </a:rPr>
              <a:t> </a:t>
            </a:r>
            <a:endParaRPr lang="en-US" altLang="zh-CN" sz="1000" dirty="0" smtClean="0">
              <a:solidFill>
                <a:schemeClr val="tx1">
                  <a:lumMod val="75000"/>
                  <a:lumOff val="25000"/>
                </a:schemeClr>
              </a:solidFill>
              <a:cs typeface="+mn-ea"/>
              <a:sym typeface="+mn-lt"/>
            </a:endParaRPr>
          </a:p>
          <a:p>
            <a:pPr algn="r">
              <a:lnSpc>
                <a:spcPts val="1500"/>
              </a:lnSpc>
            </a:pPr>
            <a:r>
              <a:rPr lang="zh-CN" altLang="en-US" sz="1000" dirty="0" smtClean="0">
                <a:solidFill>
                  <a:schemeClr val="tx1">
                    <a:lumMod val="75000"/>
                    <a:lumOff val="25000"/>
                  </a:schemeClr>
                </a:solidFill>
                <a:cs typeface="+mn-ea"/>
                <a:sym typeface="+mn-lt"/>
              </a:rPr>
              <a:t>进行最后路由协议分析报告整合，进行报告提交</a:t>
            </a:r>
            <a:endParaRPr lang="zh-CN" altLang="da-DK" sz="10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5"/>
                                        </p:tgtEl>
                                        <p:attrNameLst>
                                          <p:attrName>ppt_y</p:attrName>
                                        </p:attrNameLst>
                                      </p:cBhvr>
                                      <p:tavLst>
                                        <p:tav tm="0">
                                          <p:val>
                                            <p:strVal val="#ppt_y"/>
                                          </p:val>
                                        </p:tav>
                                        <p:tav tm="100000">
                                          <p:val>
                                            <p:strVal val="#ppt_y"/>
                                          </p:val>
                                        </p:tav>
                                      </p:tavLst>
                                    </p:anim>
                                    <p:anim calcmode="lin" valueType="num">
                                      <p:cBhvr>
                                        <p:cTn id="9"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5"/>
                                        </p:tgtEl>
                                      </p:cBhvr>
                                    </p:animEffect>
                                  </p:childTnLst>
                                </p:cTn>
                              </p:par>
                            </p:childTnLst>
                          </p:cTn>
                        </p:par>
                        <p:par>
                          <p:cTn id="12" fill="hold">
                            <p:stCondLst>
                              <p:cond delay="800"/>
                            </p:stCondLst>
                            <p:childTnLst>
                              <p:par>
                                <p:cTn id="13" presetID="22" presetClass="entr" presetSubtype="1"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1300"/>
                            </p:stCondLst>
                            <p:childTnLst>
                              <p:par>
                                <p:cTn id="17" presetID="53" presetClass="entr" presetSubtype="16" fill="hold" nodeType="after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p:cTn id="19" dur="500" fill="hold"/>
                                        <p:tgtEl>
                                          <p:spTgt spid="70"/>
                                        </p:tgtEl>
                                        <p:attrNameLst>
                                          <p:attrName>ppt_w</p:attrName>
                                        </p:attrNameLst>
                                      </p:cBhvr>
                                      <p:tavLst>
                                        <p:tav tm="0">
                                          <p:val>
                                            <p:fltVal val="0"/>
                                          </p:val>
                                        </p:tav>
                                        <p:tav tm="100000">
                                          <p:val>
                                            <p:strVal val="#ppt_w"/>
                                          </p:val>
                                        </p:tav>
                                      </p:tavLst>
                                    </p:anim>
                                    <p:anim calcmode="lin" valueType="num">
                                      <p:cBhvr>
                                        <p:cTn id="20" dur="500" fill="hold"/>
                                        <p:tgtEl>
                                          <p:spTgt spid="70"/>
                                        </p:tgtEl>
                                        <p:attrNameLst>
                                          <p:attrName>ppt_h</p:attrName>
                                        </p:attrNameLst>
                                      </p:cBhvr>
                                      <p:tavLst>
                                        <p:tav tm="0">
                                          <p:val>
                                            <p:fltVal val="0"/>
                                          </p:val>
                                        </p:tav>
                                        <p:tav tm="100000">
                                          <p:val>
                                            <p:strVal val="#ppt_h"/>
                                          </p:val>
                                        </p:tav>
                                      </p:tavLst>
                                    </p:anim>
                                    <p:animEffect transition="in" filter="fade">
                                      <p:cBhvr>
                                        <p:cTn id="21" dur="500"/>
                                        <p:tgtEl>
                                          <p:spTgt spid="70"/>
                                        </p:tgtEl>
                                      </p:cBhvr>
                                    </p:animEffect>
                                  </p:childTnLst>
                                </p:cTn>
                              </p:par>
                            </p:childTnLst>
                          </p:cTn>
                        </p:par>
                        <p:par>
                          <p:cTn id="22" fill="hold">
                            <p:stCondLst>
                              <p:cond delay="1800"/>
                            </p:stCondLst>
                            <p:childTnLst>
                              <p:par>
                                <p:cTn id="23" presetID="2" presetClass="entr" presetSubtype="2" fill="hold" nodeType="afterEffect">
                                  <p:stCondLst>
                                    <p:cond delay="0"/>
                                  </p:stCondLst>
                                  <p:childTnLst>
                                    <p:set>
                                      <p:cBhvr>
                                        <p:cTn id="24" dur="1" fill="hold">
                                          <p:stCondLst>
                                            <p:cond delay="0"/>
                                          </p:stCondLst>
                                        </p:cTn>
                                        <p:tgtEl>
                                          <p:spTgt spid="75"/>
                                        </p:tgtEl>
                                        <p:attrNameLst>
                                          <p:attrName>style.visibility</p:attrName>
                                        </p:attrNameLst>
                                      </p:cBhvr>
                                      <p:to>
                                        <p:strVal val="visible"/>
                                      </p:to>
                                    </p:set>
                                    <p:anim calcmode="lin" valueType="num">
                                      <p:cBhvr additive="base">
                                        <p:cTn id="25" dur="500" fill="hold"/>
                                        <p:tgtEl>
                                          <p:spTgt spid="75"/>
                                        </p:tgtEl>
                                        <p:attrNameLst>
                                          <p:attrName>ppt_x</p:attrName>
                                        </p:attrNameLst>
                                      </p:cBhvr>
                                      <p:tavLst>
                                        <p:tav tm="0">
                                          <p:val>
                                            <p:strVal val="1+#ppt_w/2"/>
                                          </p:val>
                                        </p:tav>
                                        <p:tav tm="100000">
                                          <p:val>
                                            <p:strVal val="#ppt_x"/>
                                          </p:val>
                                        </p:tav>
                                      </p:tavLst>
                                    </p:anim>
                                    <p:anim calcmode="lin" valueType="num">
                                      <p:cBhvr additive="base">
                                        <p:cTn id="26" dur="500" fill="hold"/>
                                        <p:tgtEl>
                                          <p:spTgt spid="75"/>
                                        </p:tgtEl>
                                        <p:attrNameLst>
                                          <p:attrName>ppt_y</p:attrName>
                                        </p:attrNameLst>
                                      </p:cBhvr>
                                      <p:tavLst>
                                        <p:tav tm="0">
                                          <p:val>
                                            <p:strVal val="#ppt_y"/>
                                          </p:val>
                                        </p:tav>
                                        <p:tav tm="100000">
                                          <p:val>
                                            <p:strVal val="#ppt_y"/>
                                          </p:val>
                                        </p:tav>
                                      </p:tavLst>
                                    </p:anim>
                                  </p:childTnLst>
                                </p:cTn>
                              </p:par>
                            </p:childTnLst>
                          </p:cTn>
                        </p:par>
                        <p:par>
                          <p:cTn id="27" fill="hold">
                            <p:stCondLst>
                              <p:cond delay="2300"/>
                            </p:stCondLst>
                            <p:childTnLst>
                              <p:par>
                                <p:cTn id="28" presetID="53" presetClass="entr" presetSubtype="16" fill="hold" nodeType="afterEffect">
                                  <p:stCondLst>
                                    <p:cond delay="0"/>
                                  </p:stCondLst>
                                  <p:childTnLst>
                                    <p:set>
                                      <p:cBhvr>
                                        <p:cTn id="29" dur="1" fill="hold">
                                          <p:stCondLst>
                                            <p:cond delay="0"/>
                                          </p:stCondLst>
                                        </p:cTn>
                                        <p:tgtEl>
                                          <p:spTgt spid="71"/>
                                        </p:tgtEl>
                                        <p:attrNameLst>
                                          <p:attrName>style.visibility</p:attrName>
                                        </p:attrNameLst>
                                      </p:cBhvr>
                                      <p:to>
                                        <p:strVal val="visible"/>
                                      </p:to>
                                    </p:set>
                                    <p:anim calcmode="lin" valueType="num">
                                      <p:cBhvr>
                                        <p:cTn id="30" dur="500" fill="hold"/>
                                        <p:tgtEl>
                                          <p:spTgt spid="71"/>
                                        </p:tgtEl>
                                        <p:attrNameLst>
                                          <p:attrName>ppt_w</p:attrName>
                                        </p:attrNameLst>
                                      </p:cBhvr>
                                      <p:tavLst>
                                        <p:tav tm="0">
                                          <p:val>
                                            <p:fltVal val="0"/>
                                          </p:val>
                                        </p:tav>
                                        <p:tav tm="100000">
                                          <p:val>
                                            <p:strVal val="#ppt_w"/>
                                          </p:val>
                                        </p:tav>
                                      </p:tavLst>
                                    </p:anim>
                                    <p:anim calcmode="lin" valueType="num">
                                      <p:cBhvr>
                                        <p:cTn id="31" dur="500" fill="hold"/>
                                        <p:tgtEl>
                                          <p:spTgt spid="71"/>
                                        </p:tgtEl>
                                        <p:attrNameLst>
                                          <p:attrName>ppt_h</p:attrName>
                                        </p:attrNameLst>
                                      </p:cBhvr>
                                      <p:tavLst>
                                        <p:tav tm="0">
                                          <p:val>
                                            <p:fltVal val="0"/>
                                          </p:val>
                                        </p:tav>
                                        <p:tav tm="100000">
                                          <p:val>
                                            <p:strVal val="#ppt_h"/>
                                          </p:val>
                                        </p:tav>
                                      </p:tavLst>
                                    </p:anim>
                                    <p:animEffect transition="in" filter="fade">
                                      <p:cBhvr>
                                        <p:cTn id="32" dur="500"/>
                                        <p:tgtEl>
                                          <p:spTgt spid="71"/>
                                        </p:tgtEl>
                                      </p:cBhvr>
                                    </p:animEffect>
                                  </p:childTnLst>
                                </p:cTn>
                              </p:par>
                            </p:childTnLst>
                          </p:cTn>
                        </p:par>
                        <p:par>
                          <p:cTn id="33" fill="hold">
                            <p:stCondLst>
                              <p:cond delay="2800"/>
                            </p:stCondLst>
                            <p:childTnLst>
                              <p:par>
                                <p:cTn id="34" presetID="2" presetClass="entr" presetSubtype="8" fill="hold" nodeType="afterEffect">
                                  <p:stCondLst>
                                    <p:cond delay="0"/>
                                  </p:stCondLst>
                                  <p:childTnLst>
                                    <p:set>
                                      <p:cBhvr>
                                        <p:cTn id="35" dur="1" fill="hold">
                                          <p:stCondLst>
                                            <p:cond delay="0"/>
                                          </p:stCondLst>
                                        </p:cTn>
                                        <p:tgtEl>
                                          <p:spTgt spid="76"/>
                                        </p:tgtEl>
                                        <p:attrNameLst>
                                          <p:attrName>style.visibility</p:attrName>
                                        </p:attrNameLst>
                                      </p:cBhvr>
                                      <p:to>
                                        <p:strVal val="visible"/>
                                      </p:to>
                                    </p:set>
                                    <p:anim calcmode="lin" valueType="num">
                                      <p:cBhvr additive="base">
                                        <p:cTn id="36" dur="500" fill="hold"/>
                                        <p:tgtEl>
                                          <p:spTgt spid="76"/>
                                        </p:tgtEl>
                                        <p:attrNameLst>
                                          <p:attrName>ppt_x</p:attrName>
                                        </p:attrNameLst>
                                      </p:cBhvr>
                                      <p:tavLst>
                                        <p:tav tm="0">
                                          <p:val>
                                            <p:strVal val="0-#ppt_w/2"/>
                                          </p:val>
                                        </p:tav>
                                        <p:tav tm="100000">
                                          <p:val>
                                            <p:strVal val="#ppt_x"/>
                                          </p:val>
                                        </p:tav>
                                      </p:tavLst>
                                    </p:anim>
                                    <p:anim calcmode="lin" valueType="num">
                                      <p:cBhvr additive="base">
                                        <p:cTn id="37" dur="500" fill="hold"/>
                                        <p:tgtEl>
                                          <p:spTgt spid="76"/>
                                        </p:tgtEl>
                                        <p:attrNameLst>
                                          <p:attrName>ppt_y</p:attrName>
                                        </p:attrNameLst>
                                      </p:cBhvr>
                                      <p:tavLst>
                                        <p:tav tm="0">
                                          <p:val>
                                            <p:strVal val="#ppt_y"/>
                                          </p:val>
                                        </p:tav>
                                        <p:tav tm="100000">
                                          <p:val>
                                            <p:strVal val="#ppt_y"/>
                                          </p:val>
                                        </p:tav>
                                      </p:tavLst>
                                    </p:anim>
                                  </p:childTnLst>
                                </p:cTn>
                              </p:par>
                            </p:childTnLst>
                          </p:cTn>
                        </p:par>
                        <p:par>
                          <p:cTn id="38" fill="hold">
                            <p:stCondLst>
                              <p:cond delay="3300"/>
                            </p:stCondLst>
                            <p:childTnLst>
                              <p:par>
                                <p:cTn id="39" presetID="53" presetClass="entr" presetSubtype="16" fill="hold" nodeType="afterEffect">
                                  <p:stCondLst>
                                    <p:cond delay="0"/>
                                  </p:stCondLst>
                                  <p:childTnLst>
                                    <p:set>
                                      <p:cBhvr>
                                        <p:cTn id="40" dur="1" fill="hold">
                                          <p:stCondLst>
                                            <p:cond delay="0"/>
                                          </p:stCondLst>
                                        </p:cTn>
                                        <p:tgtEl>
                                          <p:spTgt spid="72"/>
                                        </p:tgtEl>
                                        <p:attrNameLst>
                                          <p:attrName>style.visibility</p:attrName>
                                        </p:attrNameLst>
                                      </p:cBhvr>
                                      <p:to>
                                        <p:strVal val="visible"/>
                                      </p:to>
                                    </p:set>
                                    <p:anim calcmode="lin" valueType="num">
                                      <p:cBhvr>
                                        <p:cTn id="41" dur="500" fill="hold"/>
                                        <p:tgtEl>
                                          <p:spTgt spid="72"/>
                                        </p:tgtEl>
                                        <p:attrNameLst>
                                          <p:attrName>ppt_w</p:attrName>
                                        </p:attrNameLst>
                                      </p:cBhvr>
                                      <p:tavLst>
                                        <p:tav tm="0">
                                          <p:val>
                                            <p:fltVal val="0"/>
                                          </p:val>
                                        </p:tav>
                                        <p:tav tm="100000">
                                          <p:val>
                                            <p:strVal val="#ppt_w"/>
                                          </p:val>
                                        </p:tav>
                                      </p:tavLst>
                                    </p:anim>
                                    <p:anim calcmode="lin" valueType="num">
                                      <p:cBhvr>
                                        <p:cTn id="42" dur="500" fill="hold"/>
                                        <p:tgtEl>
                                          <p:spTgt spid="72"/>
                                        </p:tgtEl>
                                        <p:attrNameLst>
                                          <p:attrName>ppt_h</p:attrName>
                                        </p:attrNameLst>
                                      </p:cBhvr>
                                      <p:tavLst>
                                        <p:tav tm="0">
                                          <p:val>
                                            <p:fltVal val="0"/>
                                          </p:val>
                                        </p:tav>
                                        <p:tav tm="100000">
                                          <p:val>
                                            <p:strVal val="#ppt_h"/>
                                          </p:val>
                                        </p:tav>
                                      </p:tavLst>
                                    </p:anim>
                                    <p:animEffect transition="in" filter="fade">
                                      <p:cBhvr>
                                        <p:cTn id="43" dur="500"/>
                                        <p:tgtEl>
                                          <p:spTgt spid="72"/>
                                        </p:tgtEl>
                                      </p:cBhvr>
                                    </p:animEffect>
                                  </p:childTnLst>
                                </p:cTn>
                              </p:par>
                            </p:childTnLst>
                          </p:cTn>
                        </p:par>
                        <p:par>
                          <p:cTn id="44" fill="hold">
                            <p:stCondLst>
                              <p:cond delay="3800"/>
                            </p:stCondLst>
                            <p:childTnLst>
                              <p:par>
                                <p:cTn id="45" presetID="2" presetClass="entr" presetSubtype="2" fill="hold" nodeType="afterEffect">
                                  <p:stCondLst>
                                    <p:cond delay="0"/>
                                  </p:stCondLst>
                                  <p:childTnLst>
                                    <p:set>
                                      <p:cBhvr>
                                        <p:cTn id="46" dur="1" fill="hold">
                                          <p:stCondLst>
                                            <p:cond delay="0"/>
                                          </p:stCondLst>
                                        </p:cTn>
                                        <p:tgtEl>
                                          <p:spTgt spid="74"/>
                                        </p:tgtEl>
                                        <p:attrNameLst>
                                          <p:attrName>style.visibility</p:attrName>
                                        </p:attrNameLst>
                                      </p:cBhvr>
                                      <p:to>
                                        <p:strVal val="visible"/>
                                      </p:to>
                                    </p:set>
                                    <p:anim calcmode="lin" valueType="num">
                                      <p:cBhvr additive="base">
                                        <p:cTn id="47" dur="500" fill="hold"/>
                                        <p:tgtEl>
                                          <p:spTgt spid="74"/>
                                        </p:tgtEl>
                                        <p:attrNameLst>
                                          <p:attrName>ppt_x</p:attrName>
                                        </p:attrNameLst>
                                      </p:cBhvr>
                                      <p:tavLst>
                                        <p:tav tm="0">
                                          <p:val>
                                            <p:strVal val="1+#ppt_w/2"/>
                                          </p:val>
                                        </p:tav>
                                        <p:tav tm="100000">
                                          <p:val>
                                            <p:strVal val="#ppt_x"/>
                                          </p:val>
                                        </p:tav>
                                      </p:tavLst>
                                    </p:anim>
                                    <p:anim calcmode="lin" valueType="num">
                                      <p:cBhvr additive="base">
                                        <p:cTn id="48" dur="500" fill="hold"/>
                                        <p:tgtEl>
                                          <p:spTgt spid="74"/>
                                        </p:tgtEl>
                                        <p:attrNameLst>
                                          <p:attrName>ppt_y</p:attrName>
                                        </p:attrNameLst>
                                      </p:cBhvr>
                                      <p:tavLst>
                                        <p:tav tm="0">
                                          <p:val>
                                            <p:strVal val="#ppt_y"/>
                                          </p:val>
                                        </p:tav>
                                        <p:tav tm="100000">
                                          <p:val>
                                            <p:strVal val="#ppt_y"/>
                                          </p:val>
                                        </p:tav>
                                      </p:tavLst>
                                    </p:anim>
                                  </p:childTnLst>
                                </p:cTn>
                              </p:par>
                            </p:childTnLst>
                          </p:cTn>
                        </p:par>
                        <p:par>
                          <p:cTn id="49" fill="hold">
                            <p:stCondLst>
                              <p:cond delay="4300"/>
                            </p:stCondLst>
                            <p:childTnLst>
                              <p:par>
                                <p:cTn id="50" presetID="53" presetClass="entr" presetSubtype="16"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 calcmode="lin" valueType="num">
                                      <p:cBhvr>
                                        <p:cTn id="52" dur="500" fill="hold"/>
                                        <p:tgtEl>
                                          <p:spTgt spid="73"/>
                                        </p:tgtEl>
                                        <p:attrNameLst>
                                          <p:attrName>ppt_w</p:attrName>
                                        </p:attrNameLst>
                                      </p:cBhvr>
                                      <p:tavLst>
                                        <p:tav tm="0">
                                          <p:val>
                                            <p:fltVal val="0"/>
                                          </p:val>
                                        </p:tav>
                                        <p:tav tm="100000">
                                          <p:val>
                                            <p:strVal val="#ppt_w"/>
                                          </p:val>
                                        </p:tav>
                                      </p:tavLst>
                                    </p:anim>
                                    <p:anim calcmode="lin" valueType="num">
                                      <p:cBhvr>
                                        <p:cTn id="53" dur="500" fill="hold"/>
                                        <p:tgtEl>
                                          <p:spTgt spid="73"/>
                                        </p:tgtEl>
                                        <p:attrNameLst>
                                          <p:attrName>ppt_h</p:attrName>
                                        </p:attrNameLst>
                                      </p:cBhvr>
                                      <p:tavLst>
                                        <p:tav tm="0">
                                          <p:val>
                                            <p:fltVal val="0"/>
                                          </p:val>
                                        </p:tav>
                                        <p:tav tm="100000">
                                          <p:val>
                                            <p:strVal val="#ppt_h"/>
                                          </p:val>
                                        </p:tav>
                                      </p:tavLst>
                                    </p:anim>
                                    <p:animEffect transition="in" filter="fade">
                                      <p:cBhvr>
                                        <p:cTn id="54" dur="500"/>
                                        <p:tgtEl>
                                          <p:spTgt spid="73"/>
                                        </p:tgtEl>
                                      </p:cBhvr>
                                    </p:animEffect>
                                  </p:childTnLst>
                                </p:cTn>
                              </p:par>
                            </p:childTnLst>
                          </p:cTn>
                        </p:par>
                        <p:par>
                          <p:cTn id="55" fill="hold">
                            <p:stCondLst>
                              <p:cond delay="4800"/>
                            </p:stCondLst>
                            <p:childTnLst>
                              <p:par>
                                <p:cTn id="56" presetID="2" presetClass="entr" presetSubtype="8" fill="hold" nodeType="afterEffect">
                                  <p:stCondLst>
                                    <p:cond delay="0"/>
                                  </p:stCondLst>
                                  <p:childTnLst>
                                    <p:set>
                                      <p:cBhvr>
                                        <p:cTn id="57" dur="1" fill="hold">
                                          <p:stCondLst>
                                            <p:cond delay="0"/>
                                          </p:stCondLst>
                                        </p:cTn>
                                        <p:tgtEl>
                                          <p:spTgt spid="77"/>
                                        </p:tgtEl>
                                        <p:attrNameLst>
                                          <p:attrName>style.visibility</p:attrName>
                                        </p:attrNameLst>
                                      </p:cBhvr>
                                      <p:to>
                                        <p:strVal val="visible"/>
                                      </p:to>
                                    </p:set>
                                    <p:anim calcmode="lin" valueType="num">
                                      <p:cBhvr additive="base">
                                        <p:cTn id="58" dur="500" fill="hold"/>
                                        <p:tgtEl>
                                          <p:spTgt spid="77"/>
                                        </p:tgtEl>
                                        <p:attrNameLst>
                                          <p:attrName>ppt_x</p:attrName>
                                        </p:attrNameLst>
                                      </p:cBhvr>
                                      <p:tavLst>
                                        <p:tav tm="0">
                                          <p:val>
                                            <p:strVal val="0-#ppt_w/2"/>
                                          </p:val>
                                        </p:tav>
                                        <p:tav tm="100000">
                                          <p:val>
                                            <p:strVal val="#ppt_x"/>
                                          </p:val>
                                        </p:tav>
                                      </p:tavLst>
                                    </p:anim>
                                    <p:anim calcmode="lin" valueType="num">
                                      <p:cBhvr additive="base">
                                        <p:cTn id="59" dur="500" fill="hold"/>
                                        <p:tgtEl>
                                          <p:spTgt spid="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flipV="1">
            <a:off x="2422182" y="1526763"/>
            <a:ext cx="2254385" cy="939044"/>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2340129" y="2493799"/>
            <a:ext cx="2264075" cy="20775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302930" y="2975428"/>
            <a:ext cx="2270601" cy="432782"/>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nvGrpSpPr>
          <p:cNvPr id="2" name="组合 8"/>
          <p:cNvGrpSpPr/>
          <p:nvPr/>
        </p:nvGrpSpPr>
        <p:grpSpPr>
          <a:xfrm>
            <a:off x="4542858" y="1319013"/>
            <a:ext cx="422319" cy="446276"/>
            <a:chOff x="6368440" y="1774897"/>
            <a:chExt cx="563092" cy="595035"/>
          </a:xfrm>
          <a:solidFill>
            <a:srgbClr val="1B4367"/>
          </a:solidFill>
        </p:grpSpPr>
        <p:sp>
          <p:nvSpPr>
            <p:cNvPr id="33" name="椭圆 32"/>
            <p:cNvSpPr/>
            <p:nvPr/>
          </p:nvSpPr>
          <p:spPr>
            <a:xfrm>
              <a:off x="6368440" y="1774898"/>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5" name="文本框 34"/>
            <p:cNvSpPr txBox="1"/>
            <p:nvPr/>
          </p:nvSpPr>
          <p:spPr>
            <a:xfrm>
              <a:off x="6378447" y="1774897"/>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1</a:t>
              </a:r>
              <a:endParaRPr lang="en-US" altLang="zh-CN" sz="2300" b="1" dirty="0">
                <a:solidFill>
                  <a:schemeClr val="bg1"/>
                </a:solidFill>
                <a:cs typeface="+mn-ea"/>
                <a:sym typeface="+mn-lt"/>
              </a:endParaRPr>
            </a:p>
          </p:txBody>
        </p:sp>
      </p:grpSp>
      <p:sp>
        <p:nvSpPr>
          <p:cNvPr id="61" name="文本框 60"/>
          <p:cNvSpPr txBox="1"/>
          <p:nvPr/>
        </p:nvSpPr>
        <p:spPr>
          <a:xfrm>
            <a:off x="4987291" y="1262138"/>
            <a:ext cx="3110369" cy="45397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200" b="1" kern="0" dirty="0" smtClean="0">
                <a:solidFill>
                  <a:schemeClr val="tx1">
                    <a:lumMod val="75000"/>
                    <a:lumOff val="25000"/>
                  </a:schemeClr>
                </a:solidFill>
                <a:cs typeface="+mn-ea"/>
                <a:sym typeface="+mn-lt"/>
              </a:rPr>
              <a:t>刘棪：</a:t>
            </a:r>
            <a:r>
              <a:rPr lang="zh-CN" altLang="en-US" sz="1000" kern="0" dirty="0" smtClean="0">
                <a:solidFill>
                  <a:schemeClr val="tx1">
                    <a:lumMod val="75000"/>
                    <a:lumOff val="25000"/>
                  </a:schemeClr>
                </a:solidFill>
                <a:cs typeface="+mn-ea"/>
                <a:sym typeface="+mn-lt"/>
              </a:rPr>
              <a:t>主要负责</a:t>
            </a:r>
            <a:r>
              <a:rPr lang="zh-CN" altLang="en-US" sz="1000" b="1" dirty="0" smtClean="0">
                <a:solidFill>
                  <a:schemeClr val="tx1">
                    <a:lumMod val="75000"/>
                    <a:lumOff val="25000"/>
                  </a:schemeClr>
                </a:solidFill>
                <a:cs typeface="+mn-ea"/>
                <a:sym typeface="+mn-lt"/>
              </a:rPr>
              <a:t>（两跳范围内）邻居表的生成</a:t>
            </a:r>
            <a:r>
              <a:rPr lang="zh-CN" altLang="en-US" sz="1000" dirty="0" smtClean="0">
                <a:solidFill>
                  <a:schemeClr val="tx1">
                    <a:lumMod val="75000"/>
                    <a:lumOff val="25000"/>
                  </a:schemeClr>
                </a:solidFill>
                <a:cs typeface="+mn-ea"/>
                <a:sym typeface="+mn-lt"/>
              </a:rPr>
              <a:t>和</a:t>
            </a:r>
            <a:r>
              <a:rPr lang="en-US" altLang="zh-CN" sz="1000" b="1" dirty="0" smtClean="0">
                <a:solidFill>
                  <a:schemeClr val="tx1">
                    <a:lumMod val="75000"/>
                    <a:lumOff val="25000"/>
                  </a:schemeClr>
                </a:solidFill>
                <a:cs typeface="+mn-ea"/>
                <a:sym typeface="+mn-lt"/>
              </a:rPr>
              <a:t>TC</a:t>
            </a:r>
            <a:r>
              <a:rPr lang="zh-CN" altLang="en-US" sz="1000" b="1" dirty="0" smtClean="0">
                <a:solidFill>
                  <a:schemeClr val="tx1">
                    <a:lumMod val="75000"/>
                    <a:lumOff val="25000"/>
                  </a:schemeClr>
                </a:solidFill>
                <a:cs typeface="+mn-ea"/>
                <a:sym typeface="+mn-lt"/>
              </a:rPr>
              <a:t>消息的洪泛和处理</a:t>
            </a:r>
            <a:r>
              <a:rPr lang="zh-CN" altLang="en-US" sz="1000" dirty="0" smtClean="0">
                <a:solidFill>
                  <a:schemeClr val="tx1">
                    <a:lumMod val="75000"/>
                    <a:lumOff val="25000"/>
                  </a:schemeClr>
                </a:solidFill>
                <a:cs typeface="+mn-ea"/>
                <a:sym typeface="+mn-lt"/>
              </a:rPr>
              <a:t>两部分的功能分析。</a:t>
            </a:r>
            <a:endParaRPr lang="en-US" altLang="zh-CN" sz="1000" kern="0" dirty="0">
              <a:solidFill>
                <a:schemeClr val="tx1">
                  <a:lumMod val="75000"/>
                  <a:lumOff val="25000"/>
                </a:schemeClr>
              </a:solidFill>
              <a:cs typeface="+mn-ea"/>
              <a:sym typeface="+mn-lt"/>
            </a:endParaRPr>
          </a:p>
        </p:txBody>
      </p:sp>
      <p:grpSp>
        <p:nvGrpSpPr>
          <p:cNvPr id="3" name="组合 4"/>
          <p:cNvGrpSpPr/>
          <p:nvPr/>
        </p:nvGrpSpPr>
        <p:grpSpPr>
          <a:xfrm>
            <a:off x="4529694" y="2322181"/>
            <a:ext cx="422323" cy="451686"/>
            <a:chOff x="6315812" y="3265241"/>
            <a:chExt cx="563098" cy="595034"/>
          </a:xfrm>
          <a:solidFill>
            <a:srgbClr val="1B4367"/>
          </a:solidFill>
        </p:grpSpPr>
        <p:sp>
          <p:nvSpPr>
            <p:cNvPr id="34" name="椭圆 33"/>
            <p:cNvSpPr/>
            <p:nvPr/>
          </p:nvSpPr>
          <p:spPr>
            <a:xfrm>
              <a:off x="6315812" y="3280319"/>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7" name="文本框 34"/>
            <p:cNvSpPr txBox="1"/>
            <p:nvPr/>
          </p:nvSpPr>
          <p:spPr>
            <a:xfrm>
              <a:off x="6325824" y="3265241"/>
              <a:ext cx="553086" cy="595034"/>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2</a:t>
              </a:r>
              <a:endParaRPr lang="en-US" altLang="zh-CN" sz="2300" b="1" dirty="0">
                <a:solidFill>
                  <a:schemeClr val="bg1"/>
                </a:solidFill>
                <a:cs typeface="+mn-ea"/>
                <a:sym typeface="+mn-lt"/>
              </a:endParaRPr>
            </a:p>
          </p:txBody>
        </p:sp>
      </p:grpSp>
      <p:sp>
        <p:nvSpPr>
          <p:cNvPr id="38" name="文本框 60"/>
          <p:cNvSpPr txBox="1"/>
          <p:nvPr/>
        </p:nvSpPr>
        <p:spPr>
          <a:xfrm>
            <a:off x="5000447" y="2380479"/>
            <a:ext cx="3110369" cy="45397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200" b="1" dirty="0" smtClean="0">
                <a:solidFill>
                  <a:schemeClr val="tx1">
                    <a:lumMod val="75000"/>
                    <a:lumOff val="25000"/>
                  </a:schemeClr>
                </a:solidFill>
                <a:cs typeface="+mn-ea"/>
                <a:sym typeface="+mn-lt"/>
              </a:rPr>
              <a:t>商迪：</a:t>
            </a:r>
            <a:r>
              <a:rPr lang="zh-CN" altLang="en-US" sz="1000" dirty="0" smtClean="0">
                <a:solidFill>
                  <a:schemeClr val="tx1">
                    <a:lumMod val="75000"/>
                    <a:lumOff val="25000"/>
                  </a:schemeClr>
                </a:solidFill>
                <a:cs typeface="+mn-ea"/>
                <a:sym typeface="+mn-lt"/>
              </a:rPr>
              <a:t>主要负责</a:t>
            </a:r>
            <a:r>
              <a:rPr lang="en-US" altLang="zh-CN" sz="1000" b="1" dirty="0" smtClean="0">
                <a:solidFill>
                  <a:schemeClr val="tx1">
                    <a:lumMod val="75000"/>
                    <a:lumOff val="25000"/>
                  </a:schemeClr>
                </a:solidFill>
                <a:cs typeface="+mn-ea"/>
                <a:sym typeface="+mn-lt"/>
              </a:rPr>
              <a:t>MPR</a:t>
            </a:r>
            <a:r>
              <a:rPr lang="zh-CN" altLang="en-US" sz="1000" b="1" dirty="0" smtClean="0">
                <a:solidFill>
                  <a:schemeClr val="tx1">
                    <a:lumMod val="75000"/>
                    <a:lumOff val="25000"/>
                  </a:schemeClr>
                </a:solidFill>
                <a:cs typeface="+mn-ea"/>
                <a:sym typeface="+mn-lt"/>
              </a:rPr>
              <a:t>表的生成</a:t>
            </a:r>
            <a:r>
              <a:rPr lang="zh-CN" altLang="en-US" sz="1000" dirty="0" smtClean="0">
                <a:solidFill>
                  <a:schemeClr val="tx1">
                    <a:lumMod val="75000"/>
                    <a:lumOff val="25000"/>
                  </a:schemeClr>
                </a:solidFill>
                <a:cs typeface="+mn-ea"/>
                <a:sym typeface="+mn-lt"/>
              </a:rPr>
              <a:t>和</a:t>
            </a:r>
            <a:r>
              <a:rPr lang="en-US" altLang="zh-CN" sz="1000" b="1" dirty="0" smtClean="0">
                <a:solidFill>
                  <a:schemeClr val="tx1">
                    <a:lumMod val="75000"/>
                    <a:lumOff val="25000"/>
                  </a:schemeClr>
                </a:solidFill>
                <a:cs typeface="+mn-ea"/>
                <a:sym typeface="+mn-lt"/>
              </a:rPr>
              <a:t>MID</a:t>
            </a:r>
            <a:r>
              <a:rPr lang="zh-CN" altLang="en-US" sz="1000" b="1" dirty="0" smtClean="0">
                <a:solidFill>
                  <a:schemeClr val="tx1">
                    <a:lumMod val="75000"/>
                    <a:lumOff val="25000"/>
                  </a:schemeClr>
                </a:solidFill>
                <a:cs typeface="+mn-ea"/>
                <a:sym typeface="+mn-lt"/>
              </a:rPr>
              <a:t>消息的处理</a:t>
            </a:r>
            <a:r>
              <a:rPr lang="zh-CN" altLang="en-US" sz="1000" dirty="0" smtClean="0">
                <a:solidFill>
                  <a:schemeClr val="tx1">
                    <a:lumMod val="75000"/>
                    <a:lumOff val="25000"/>
                  </a:schemeClr>
                </a:solidFill>
                <a:cs typeface="+mn-ea"/>
                <a:sym typeface="+mn-lt"/>
              </a:rPr>
              <a:t>两部分的功能分析。以及最后分析报告的整合工作。</a:t>
            </a:r>
            <a:endParaRPr lang="zh-CN" altLang="en-US" sz="1000" kern="0" dirty="0">
              <a:solidFill>
                <a:schemeClr val="tx1">
                  <a:lumMod val="75000"/>
                  <a:lumOff val="25000"/>
                </a:schemeClr>
              </a:solidFill>
              <a:cs typeface="+mn-ea"/>
              <a:sym typeface="+mn-lt"/>
            </a:endParaRPr>
          </a:p>
        </p:txBody>
      </p:sp>
      <p:grpSp>
        <p:nvGrpSpPr>
          <p:cNvPr id="4" name="组合 10"/>
          <p:cNvGrpSpPr/>
          <p:nvPr/>
        </p:nvGrpSpPr>
        <p:grpSpPr>
          <a:xfrm>
            <a:off x="4549436" y="3279401"/>
            <a:ext cx="416580" cy="452855"/>
            <a:chOff x="6289659" y="4456845"/>
            <a:chExt cx="555440" cy="603807"/>
          </a:xfrm>
          <a:solidFill>
            <a:srgbClr val="1B4367"/>
          </a:solidFill>
        </p:grpSpPr>
        <p:sp>
          <p:nvSpPr>
            <p:cNvPr id="39" name="椭圆 38"/>
            <p:cNvSpPr/>
            <p:nvPr/>
          </p:nvSpPr>
          <p:spPr>
            <a:xfrm>
              <a:off x="6289659" y="4456845"/>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0" name="文本框 34"/>
            <p:cNvSpPr txBox="1"/>
            <p:nvPr/>
          </p:nvSpPr>
          <p:spPr>
            <a:xfrm>
              <a:off x="6290895" y="4465617"/>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3</a:t>
              </a:r>
              <a:endParaRPr lang="en-US" altLang="zh-CN" sz="2300" b="1" dirty="0">
                <a:solidFill>
                  <a:schemeClr val="bg1"/>
                </a:solidFill>
                <a:cs typeface="+mn-ea"/>
                <a:sym typeface="+mn-lt"/>
              </a:endParaRPr>
            </a:p>
          </p:txBody>
        </p:sp>
      </p:grpSp>
      <p:sp>
        <p:nvSpPr>
          <p:cNvPr id="41" name="文本框 60"/>
          <p:cNvSpPr txBox="1"/>
          <p:nvPr/>
        </p:nvSpPr>
        <p:spPr>
          <a:xfrm>
            <a:off x="5020183" y="3459348"/>
            <a:ext cx="3110369" cy="45397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200" b="1" dirty="0" smtClean="0">
                <a:solidFill>
                  <a:schemeClr val="tx1">
                    <a:lumMod val="75000"/>
                    <a:lumOff val="25000"/>
                  </a:schemeClr>
                </a:solidFill>
                <a:cs typeface="+mn-ea"/>
                <a:sym typeface="+mn-lt"/>
              </a:rPr>
              <a:t>陈雨涵：</a:t>
            </a:r>
            <a:r>
              <a:rPr lang="zh-CN" altLang="en-US" sz="1000" dirty="0" smtClean="0">
                <a:solidFill>
                  <a:schemeClr val="tx1">
                    <a:lumMod val="75000"/>
                    <a:lumOff val="25000"/>
                  </a:schemeClr>
                </a:solidFill>
                <a:cs typeface="+mn-ea"/>
                <a:sym typeface="+mn-lt"/>
              </a:rPr>
              <a:t>主要负责</a:t>
            </a:r>
            <a:r>
              <a:rPr lang="zh-CN" altLang="en-US" sz="1000" b="1" dirty="0" smtClean="0">
                <a:solidFill>
                  <a:schemeClr val="tx1">
                    <a:lumMod val="75000"/>
                    <a:lumOff val="25000"/>
                  </a:schemeClr>
                </a:solidFill>
                <a:cs typeface="+mn-ea"/>
                <a:sym typeface="+mn-lt"/>
              </a:rPr>
              <a:t>路由表的生成和计算</a:t>
            </a:r>
            <a:r>
              <a:rPr lang="zh-CN" altLang="en-US" sz="1000" dirty="0" smtClean="0">
                <a:solidFill>
                  <a:schemeClr val="tx1">
                    <a:lumMod val="75000"/>
                    <a:lumOff val="25000"/>
                  </a:schemeClr>
                </a:solidFill>
                <a:cs typeface="+mn-ea"/>
                <a:sym typeface="+mn-lt"/>
              </a:rPr>
              <a:t>和</a:t>
            </a:r>
            <a:r>
              <a:rPr lang="en-US" altLang="zh-CN" sz="1000" b="1" dirty="0" smtClean="0">
                <a:solidFill>
                  <a:schemeClr val="tx1">
                    <a:lumMod val="75000"/>
                    <a:lumOff val="25000"/>
                  </a:schemeClr>
                </a:solidFill>
                <a:cs typeface="+mn-ea"/>
                <a:sym typeface="+mn-lt"/>
              </a:rPr>
              <a:t>HNA</a:t>
            </a:r>
            <a:r>
              <a:rPr lang="zh-CN" altLang="en-US" sz="1000" b="1" dirty="0" smtClean="0">
                <a:solidFill>
                  <a:schemeClr val="tx1">
                    <a:lumMod val="75000"/>
                    <a:lumOff val="25000"/>
                  </a:schemeClr>
                </a:solidFill>
                <a:cs typeface="+mn-ea"/>
                <a:sym typeface="+mn-lt"/>
              </a:rPr>
              <a:t>消息的处理</a:t>
            </a:r>
            <a:r>
              <a:rPr lang="zh-CN" altLang="en-US" sz="1000" dirty="0" smtClean="0">
                <a:solidFill>
                  <a:schemeClr val="tx1">
                    <a:lumMod val="75000"/>
                    <a:lumOff val="25000"/>
                  </a:schemeClr>
                </a:solidFill>
                <a:cs typeface="+mn-ea"/>
                <a:sym typeface="+mn-lt"/>
              </a:rPr>
              <a:t>两部分的功能分析。</a:t>
            </a:r>
            <a:endParaRPr lang="zh-CN" altLang="en-US" sz="1000" kern="0" dirty="0">
              <a:solidFill>
                <a:schemeClr val="tx1">
                  <a:lumMod val="75000"/>
                  <a:lumOff val="25000"/>
                </a:schemeClr>
              </a:solidFill>
              <a:cs typeface="+mn-ea"/>
              <a:sym typeface="+mn-lt"/>
            </a:endParaRPr>
          </a:p>
        </p:txBody>
      </p:sp>
      <p:grpSp>
        <p:nvGrpSpPr>
          <p:cNvPr id="7" name="组合 68"/>
          <p:cNvGrpSpPr/>
          <p:nvPr/>
        </p:nvGrpSpPr>
        <p:grpSpPr>
          <a:xfrm>
            <a:off x="684155" y="1072282"/>
            <a:ext cx="2460328" cy="2710308"/>
            <a:chOff x="2056673" y="2454452"/>
            <a:chExt cx="1970641" cy="1946040"/>
          </a:xfrm>
          <a:solidFill>
            <a:srgbClr val="1B4367"/>
          </a:solidFill>
        </p:grpSpPr>
        <p:sp>
          <p:nvSpPr>
            <p:cNvPr id="47" name="椭圆 46"/>
            <p:cNvSpPr/>
            <p:nvPr/>
          </p:nvSpPr>
          <p:spPr>
            <a:xfrm>
              <a:off x="2056673" y="2648111"/>
              <a:ext cx="1970641" cy="1752381"/>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cs typeface="+mn-ea"/>
                  <a:sym typeface="+mn-lt"/>
                </a:rPr>
                <a:t>小组成员共同分析路由协议的</a:t>
              </a:r>
              <a:r>
                <a:rPr lang="zh-CN" altLang="en-US" b="1" dirty="0" smtClean="0">
                  <a:solidFill>
                    <a:schemeClr val="bg1"/>
                  </a:solidFill>
                  <a:cs typeface="+mn-ea"/>
                  <a:sym typeface="+mn-lt"/>
                </a:rPr>
                <a:t>数据结构</a:t>
              </a:r>
              <a:r>
                <a:rPr lang="zh-CN" altLang="en-US" dirty="0" smtClean="0">
                  <a:solidFill>
                    <a:schemeClr val="bg1"/>
                  </a:solidFill>
                  <a:cs typeface="+mn-ea"/>
                  <a:sym typeface="+mn-lt"/>
                </a:rPr>
                <a:t>、</a:t>
              </a:r>
              <a:r>
                <a:rPr lang="zh-CN" altLang="en-US" b="1" dirty="0" smtClean="0">
                  <a:solidFill>
                    <a:schemeClr val="bg1"/>
                  </a:solidFill>
                  <a:cs typeface="+mn-ea"/>
                  <a:sym typeface="+mn-lt"/>
                </a:rPr>
                <a:t>基本处理流程</a:t>
              </a:r>
              <a:r>
                <a:rPr lang="zh-CN" altLang="en-US" dirty="0" smtClean="0">
                  <a:solidFill>
                    <a:schemeClr val="bg1"/>
                  </a:solidFill>
                  <a:cs typeface="+mn-ea"/>
                  <a:sym typeface="+mn-lt"/>
                </a:rPr>
                <a:t>、</a:t>
              </a:r>
              <a:r>
                <a:rPr lang="zh-CN" altLang="en-US" b="1" dirty="0" smtClean="0">
                  <a:solidFill>
                    <a:schemeClr val="bg1"/>
                  </a:solidFill>
                  <a:cs typeface="+mn-ea"/>
                  <a:sym typeface="+mn-lt"/>
                </a:rPr>
                <a:t>全局变量</a:t>
              </a:r>
              <a:r>
                <a:rPr lang="zh-CN" altLang="en-US" dirty="0" smtClean="0">
                  <a:solidFill>
                    <a:schemeClr val="bg1"/>
                  </a:solidFill>
                  <a:cs typeface="+mn-ea"/>
                  <a:sym typeface="+mn-lt"/>
                </a:rPr>
                <a:t>和</a:t>
              </a:r>
              <a:r>
                <a:rPr lang="zh-CN" altLang="en-US" b="1" dirty="0" smtClean="0">
                  <a:solidFill>
                    <a:schemeClr val="bg1"/>
                  </a:solidFill>
                  <a:cs typeface="+mn-ea"/>
                  <a:sym typeface="+mn-lt"/>
                </a:rPr>
                <a:t>配置变量</a:t>
              </a:r>
              <a:r>
                <a:rPr lang="zh-CN" altLang="en-US" dirty="0" smtClean="0">
                  <a:solidFill>
                    <a:schemeClr val="bg1"/>
                  </a:solidFill>
                  <a:cs typeface="+mn-ea"/>
                  <a:sym typeface="+mn-lt"/>
                </a:rPr>
                <a:t>等</a:t>
              </a:r>
              <a:endParaRPr lang="zh-CN" altLang="en-US" dirty="0">
                <a:solidFill>
                  <a:schemeClr val="bg1"/>
                </a:solidFill>
                <a:cs typeface="+mn-ea"/>
                <a:sym typeface="+mn-lt"/>
              </a:endParaRPr>
            </a:p>
          </p:txBody>
        </p:sp>
        <p:sp>
          <p:nvSpPr>
            <p:cNvPr id="67" name="文本框 15"/>
            <p:cNvSpPr txBox="1"/>
            <p:nvPr/>
          </p:nvSpPr>
          <p:spPr>
            <a:xfrm>
              <a:off x="2056673" y="2454452"/>
              <a:ext cx="1970641" cy="328295"/>
            </a:xfrm>
            <a:prstGeom prst="rect">
              <a:avLst/>
            </a:prstGeom>
            <a:noFill/>
            <a:ln>
              <a:noFill/>
            </a:ln>
          </p:spPr>
          <p:txBody>
            <a:bodyPr wrap="square" rtlCol="0">
              <a:spAutoFit/>
            </a:bodyPr>
            <a:lstStyle/>
            <a:p>
              <a:endParaRPr lang="en-US" altLang="zh-CN" sz="1000" b="1" dirty="0">
                <a:solidFill>
                  <a:schemeClr val="bg1"/>
                </a:solidFill>
                <a:cs typeface="+mn-ea"/>
                <a:sym typeface="+mn-lt"/>
              </a:endParaRPr>
            </a:p>
          </p:txBody>
        </p:sp>
      </p:grpSp>
      <p:sp>
        <p:nvSpPr>
          <p:cNvPr id="116"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smtClean="0">
                <a:solidFill>
                  <a:srgbClr val="1B4367"/>
                </a:solidFill>
                <a:cs typeface="+mn-ea"/>
                <a:sym typeface="+mn-lt"/>
              </a:rPr>
              <a:t>小组分工</a:t>
            </a:r>
            <a:endParaRPr lang="zh-CN" altLang="en-US" sz="1700" b="1" dirty="0">
              <a:solidFill>
                <a:srgbClr val="1B4367"/>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6"/>
                                        </p:tgtEl>
                                        <p:attrNameLst>
                                          <p:attrName>ppt_y</p:attrName>
                                        </p:attrNameLst>
                                      </p:cBhvr>
                                      <p:tavLst>
                                        <p:tav tm="0">
                                          <p:val>
                                            <p:strVal val="#ppt_y"/>
                                          </p:val>
                                        </p:tav>
                                        <p:tav tm="100000">
                                          <p:val>
                                            <p:strVal val="#ppt_y"/>
                                          </p:val>
                                        </p:tav>
                                      </p:tavLst>
                                    </p:anim>
                                    <p:anim calcmode="lin" valueType="num">
                                      <p:cBhvr>
                                        <p:cTn id="9" dur="500" fill="hold"/>
                                        <p:tgtEl>
                                          <p:spTgt spid="1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6"/>
                                        </p:tgtEl>
                                      </p:cBhvr>
                                    </p:animEffect>
                                  </p:childTnLst>
                                </p:cTn>
                              </p:par>
                            </p:childTnLst>
                          </p:cTn>
                        </p:par>
                        <p:par>
                          <p:cTn id="12" fill="hold">
                            <p:stCondLst>
                              <p:cond delay="650"/>
                            </p:stCondLst>
                            <p:childTnLst>
                              <p:par>
                                <p:cTn id="13" presetID="53" presetClass="entr" presetSubtype="16"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15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par>
                          <p:cTn id="22" fill="hold">
                            <p:stCondLst>
                              <p:cond delay="1650"/>
                            </p:stCondLst>
                            <p:childTnLst>
                              <p:par>
                                <p:cTn id="23" presetID="53" presetClass="entr" presetSubtype="16"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par>
                          <p:cTn id="28" fill="hold">
                            <p:stCondLst>
                              <p:cond delay="2150"/>
                            </p:stCondLst>
                            <p:childTnLst>
                              <p:par>
                                <p:cTn id="29" presetID="42" presetClass="entr" presetSubtype="0" fill="hold" grpId="0" nodeType="after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1000"/>
                                        <p:tgtEl>
                                          <p:spTgt spid="61"/>
                                        </p:tgtEl>
                                      </p:cBhvr>
                                    </p:animEffect>
                                    <p:anim calcmode="lin" valueType="num">
                                      <p:cBhvr>
                                        <p:cTn id="32" dur="1000" fill="hold"/>
                                        <p:tgtEl>
                                          <p:spTgt spid="61"/>
                                        </p:tgtEl>
                                        <p:attrNameLst>
                                          <p:attrName>ppt_x</p:attrName>
                                        </p:attrNameLst>
                                      </p:cBhvr>
                                      <p:tavLst>
                                        <p:tav tm="0">
                                          <p:val>
                                            <p:strVal val="#ppt_x"/>
                                          </p:val>
                                        </p:tav>
                                        <p:tav tm="100000">
                                          <p:val>
                                            <p:strVal val="#ppt_x"/>
                                          </p:val>
                                        </p:tav>
                                      </p:tavLst>
                                    </p:anim>
                                    <p:anim calcmode="lin" valueType="num">
                                      <p:cBhvr>
                                        <p:cTn id="33" dur="1000" fill="hold"/>
                                        <p:tgtEl>
                                          <p:spTgt spid="61"/>
                                        </p:tgtEl>
                                        <p:attrNameLst>
                                          <p:attrName>ppt_y</p:attrName>
                                        </p:attrNameLst>
                                      </p:cBhvr>
                                      <p:tavLst>
                                        <p:tav tm="0">
                                          <p:val>
                                            <p:strVal val="#ppt_y+.1"/>
                                          </p:val>
                                        </p:tav>
                                        <p:tav tm="100000">
                                          <p:val>
                                            <p:strVal val="#ppt_y"/>
                                          </p:val>
                                        </p:tav>
                                      </p:tavLst>
                                    </p:anim>
                                  </p:childTnLst>
                                </p:cTn>
                              </p:par>
                            </p:childTnLst>
                          </p:cTn>
                        </p:par>
                        <p:par>
                          <p:cTn id="34" fill="hold">
                            <p:stCondLst>
                              <p:cond delay="3150"/>
                            </p:stCondLst>
                            <p:childTnLst>
                              <p:par>
                                <p:cTn id="35" presetID="22" presetClass="entr" presetSubtype="8"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left)">
                                      <p:cBhvr>
                                        <p:cTn id="37" dur="500"/>
                                        <p:tgtEl>
                                          <p:spTgt spid="58"/>
                                        </p:tgtEl>
                                      </p:cBhvr>
                                    </p:animEffect>
                                  </p:childTnLst>
                                </p:cTn>
                              </p:par>
                            </p:childTnLst>
                          </p:cTn>
                        </p:par>
                        <p:par>
                          <p:cTn id="38" fill="hold">
                            <p:stCondLst>
                              <p:cond delay="3650"/>
                            </p:stCondLst>
                            <p:childTnLst>
                              <p:par>
                                <p:cTn id="39" presetID="53" presetClass="entr" presetSubtype="16" fill="hold" nodeType="after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p:cTn id="41" dur="500" fill="hold"/>
                                        <p:tgtEl>
                                          <p:spTgt spid="3"/>
                                        </p:tgtEl>
                                        <p:attrNameLst>
                                          <p:attrName>ppt_w</p:attrName>
                                        </p:attrNameLst>
                                      </p:cBhvr>
                                      <p:tavLst>
                                        <p:tav tm="0">
                                          <p:val>
                                            <p:fltVal val="0"/>
                                          </p:val>
                                        </p:tav>
                                        <p:tav tm="100000">
                                          <p:val>
                                            <p:strVal val="#ppt_w"/>
                                          </p:val>
                                        </p:tav>
                                      </p:tavLst>
                                    </p:anim>
                                    <p:anim calcmode="lin" valueType="num">
                                      <p:cBhvr>
                                        <p:cTn id="42" dur="500" fill="hold"/>
                                        <p:tgtEl>
                                          <p:spTgt spid="3"/>
                                        </p:tgtEl>
                                        <p:attrNameLst>
                                          <p:attrName>ppt_h</p:attrName>
                                        </p:attrNameLst>
                                      </p:cBhvr>
                                      <p:tavLst>
                                        <p:tav tm="0">
                                          <p:val>
                                            <p:fltVal val="0"/>
                                          </p:val>
                                        </p:tav>
                                        <p:tav tm="100000">
                                          <p:val>
                                            <p:strVal val="#ppt_h"/>
                                          </p:val>
                                        </p:tav>
                                      </p:tavLst>
                                    </p:anim>
                                    <p:animEffect transition="in" filter="fade">
                                      <p:cBhvr>
                                        <p:cTn id="43" dur="500"/>
                                        <p:tgtEl>
                                          <p:spTgt spid="3"/>
                                        </p:tgtEl>
                                      </p:cBhvr>
                                    </p:animEffect>
                                  </p:childTnLst>
                                </p:cTn>
                              </p:par>
                            </p:childTnLst>
                          </p:cTn>
                        </p:par>
                        <p:par>
                          <p:cTn id="44" fill="hold">
                            <p:stCondLst>
                              <p:cond delay="4150"/>
                            </p:stCondLst>
                            <p:childTnLst>
                              <p:par>
                                <p:cTn id="45" presetID="42" presetClass="entr" presetSubtype="0"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1000"/>
                                        <p:tgtEl>
                                          <p:spTgt spid="38"/>
                                        </p:tgtEl>
                                      </p:cBhvr>
                                    </p:animEffect>
                                    <p:anim calcmode="lin" valueType="num">
                                      <p:cBhvr>
                                        <p:cTn id="48" dur="1000" fill="hold"/>
                                        <p:tgtEl>
                                          <p:spTgt spid="38"/>
                                        </p:tgtEl>
                                        <p:attrNameLst>
                                          <p:attrName>ppt_x</p:attrName>
                                        </p:attrNameLst>
                                      </p:cBhvr>
                                      <p:tavLst>
                                        <p:tav tm="0">
                                          <p:val>
                                            <p:strVal val="#ppt_x"/>
                                          </p:val>
                                        </p:tav>
                                        <p:tav tm="100000">
                                          <p:val>
                                            <p:strVal val="#ppt_x"/>
                                          </p:val>
                                        </p:tav>
                                      </p:tavLst>
                                    </p:anim>
                                    <p:anim calcmode="lin" valueType="num">
                                      <p:cBhvr>
                                        <p:cTn id="49" dur="1000" fill="hold"/>
                                        <p:tgtEl>
                                          <p:spTgt spid="38"/>
                                        </p:tgtEl>
                                        <p:attrNameLst>
                                          <p:attrName>ppt_y</p:attrName>
                                        </p:attrNameLst>
                                      </p:cBhvr>
                                      <p:tavLst>
                                        <p:tav tm="0">
                                          <p:val>
                                            <p:strVal val="#ppt_y+.1"/>
                                          </p:val>
                                        </p:tav>
                                        <p:tav tm="100000">
                                          <p:val>
                                            <p:strVal val="#ppt_y"/>
                                          </p:val>
                                        </p:tav>
                                      </p:tavLst>
                                    </p:anim>
                                  </p:childTnLst>
                                </p:cTn>
                              </p:par>
                            </p:childTnLst>
                          </p:cTn>
                        </p:par>
                        <p:par>
                          <p:cTn id="50" fill="hold">
                            <p:stCondLst>
                              <p:cond delay="5150"/>
                            </p:stCondLst>
                            <p:childTnLst>
                              <p:par>
                                <p:cTn id="51" presetID="22" presetClass="entr" presetSubtype="8" fill="hold" nodeType="after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ipe(left)">
                                      <p:cBhvr>
                                        <p:cTn id="53" dur="500"/>
                                        <p:tgtEl>
                                          <p:spTgt spid="60"/>
                                        </p:tgtEl>
                                      </p:cBhvr>
                                    </p:animEffect>
                                  </p:childTnLst>
                                </p:cTn>
                              </p:par>
                            </p:childTnLst>
                          </p:cTn>
                        </p:par>
                        <p:par>
                          <p:cTn id="54" fill="hold">
                            <p:stCondLst>
                              <p:cond delay="5650"/>
                            </p:stCondLst>
                            <p:childTnLst>
                              <p:par>
                                <p:cTn id="55" presetID="53" presetClass="entr" presetSubtype="16" fill="hold" nodeType="after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p:cTn id="57" dur="500" fill="hold"/>
                                        <p:tgtEl>
                                          <p:spTgt spid="4"/>
                                        </p:tgtEl>
                                        <p:attrNameLst>
                                          <p:attrName>ppt_w</p:attrName>
                                        </p:attrNameLst>
                                      </p:cBhvr>
                                      <p:tavLst>
                                        <p:tav tm="0">
                                          <p:val>
                                            <p:fltVal val="0"/>
                                          </p:val>
                                        </p:tav>
                                        <p:tav tm="100000">
                                          <p:val>
                                            <p:strVal val="#ppt_w"/>
                                          </p:val>
                                        </p:tav>
                                      </p:tavLst>
                                    </p:anim>
                                    <p:anim calcmode="lin" valueType="num">
                                      <p:cBhvr>
                                        <p:cTn id="58" dur="500" fill="hold"/>
                                        <p:tgtEl>
                                          <p:spTgt spid="4"/>
                                        </p:tgtEl>
                                        <p:attrNameLst>
                                          <p:attrName>ppt_h</p:attrName>
                                        </p:attrNameLst>
                                      </p:cBhvr>
                                      <p:tavLst>
                                        <p:tav tm="0">
                                          <p:val>
                                            <p:fltVal val="0"/>
                                          </p:val>
                                        </p:tav>
                                        <p:tav tm="100000">
                                          <p:val>
                                            <p:strVal val="#ppt_h"/>
                                          </p:val>
                                        </p:tav>
                                      </p:tavLst>
                                    </p:anim>
                                    <p:animEffect transition="in" filter="fade">
                                      <p:cBhvr>
                                        <p:cTn id="59" dur="500"/>
                                        <p:tgtEl>
                                          <p:spTgt spid="4"/>
                                        </p:tgtEl>
                                      </p:cBhvr>
                                    </p:animEffect>
                                  </p:childTnLst>
                                </p:cTn>
                              </p:par>
                            </p:childTnLst>
                          </p:cTn>
                        </p:par>
                        <p:par>
                          <p:cTn id="60" fill="hold">
                            <p:stCondLst>
                              <p:cond delay="6150"/>
                            </p:stCondLst>
                            <p:childTnLst>
                              <p:par>
                                <p:cTn id="61" presetID="42" presetClass="entr" presetSubtype="0"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1000"/>
                                        <p:tgtEl>
                                          <p:spTgt spid="41"/>
                                        </p:tgtEl>
                                      </p:cBhvr>
                                    </p:animEffect>
                                    <p:anim calcmode="lin" valueType="num">
                                      <p:cBhvr>
                                        <p:cTn id="64" dur="1000" fill="hold"/>
                                        <p:tgtEl>
                                          <p:spTgt spid="41"/>
                                        </p:tgtEl>
                                        <p:attrNameLst>
                                          <p:attrName>ppt_x</p:attrName>
                                        </p:attrNameLst>
                                      </p:cBhvr>
                                      <p:tavLst>
                                        <p:tav tm="0">
                                          <p:val>
                                            <p:strVal val="#ppt_x"/>
                                          </p:val>
                                        </p:tav>
                                        <p:tav tm="100000">
                                          <p:val>
                                            <p:strVal val="#ppt_x"/>
                                          </p:val>
                                        </p:tav>
                                      </p:tavLst>
                                    </p:anim>
                                    <p:anim calcmode="lin" valueType="num">
                                      <p:cBhvr>
                                        <p:cTn id="6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38" grpId="0"/>
      <p:bldP spid="41" grpId="0"/>
      <p:bldP spid="11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smtClean="0">
                <a:solidFill>
                  <a:srgbClr val="1B4367"/>
                </a:solidFill>
                <a:cs typeface="+mn-ea"/>
                <a:sym typeface="+mn-lt"/>
              </a:rPr>
              <a:t>项目进展和当前成果</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smtClean="0">
                <a:solidFill>
                  <a:srgbClr val="1B4367"/>
                </a:solidFill>
                <a:cs typeface="+mn-ea"/>
                <a:sym typeface="+mn-lt"/>
              </a:rPr>
              <a:t>项目进展</a:t>
            </a:r>
            <a:endParaRPr lang="zh-CN" altLang="en-US" sz="1700" b="1" dirty="0">
              <a:solidFill>
                <a:srgbClr val="1B4367"/>
              </a:solidFill>
              <a:cs typeface="+mn-ea"/>
              <a:sym typeface="+mn-lt"/>
            </a:endParaRPr>
          </a:p>
        </p:txBody>
      </p:sp>
      <p:grpSp>
        <p:nvGrpSpPr>
          <p:cNvPr id="2" name="组合 27"/>
          <p:cNvGrpSpPr>
            <a:grpSpLocks/>
          </p:cNvGrpSpPr>
          <p:nvPr/>
        </p:nvGrpSpPr>
        <p:grpSpPr bwMode="auto">
          <a:xfrm>
            <a:off x="966337" y="2223043"/>
            <a:ext cx="1624013" cy="783894"/>
            <a:chOff x="0" y="234675"/>
            <a:chExt cx="2166010" cy="1045342"/>
          </a:xfrm>
          <a:solidFill>
            <a:srgbClr val="1B4367"/>
          </a:solidFill>
        </p:grpSpPr>
        <p:sp>
          <p:nvSpPr>
            <p:cNvPr id="49" name="任意多边形 14"/>
            <p:cNvSpPr>
              <a:spLocks/>
            </p:cNvSpPr>
            <p:nvPr/>
          </p:nvSpPr>
          <p:spPr bwMode="auto">
            <a:xfrm>
              <a:off x="433519" y="234675"/>
              <a:ext cx="1732491" cy="1045342"/>
            </a:xfrm>
            <a:prstGeom prst="roundRect">
              <a:avLst/>
            </a:prstGeom>
            <a:grpFill/>
            <a:ln w="9525">
              <a:solidFill>
                <a:schemeClr val="tx1">
                  <a:lumMod val="75000"/>
                  <a:lumOff val="25000"/>
                </a:schemeClr>
              </a:solidFill>
              <a:miter lim="800000"/>
              <a:headEnd/>
              <a:tailEnd/>
            </a:ln>
          </p:spPr>
          <p:txBody>
            <a:bodyPr lIns="481462" tIns="239269" rIns="478992" bIns="239269" anchor="ctr"/>
            <a:lstStyle/>
            <a:p>
              <a:pPr marL="128588" lvl="1" indent="-128588" defTabSz="633413" eaLnBrk="1" hangingPunct="1">
                <a:lnSpc>
                  <a:spcPct val="90000"/>
                </a:lnSpc>
                <a:spcAft>
                  <a:spcPct val="15000"/>
                </a:spcAft>
                <a:buFont typeface="Arial" charset="0"/>
                <a:buChar char="•"/>
              </a:pPr>
              <a:endParaRPr lang="zh-CN" altLang="en-US" sz="1400">
                <a:solidFill>
                  <a:schemeClr val="bg1"/>
                </a:solidFill>
                <a:latin typeface="微软雅黑" pitchFamily="34" charset="-122"/>
                <a:ea typeface="微软雅黑" pitchFamily="34" charset="-122"/>
              </a:endParaRPr>
            </a:p>
            <a:p>
              <a:pPr marL="128588" lvl="1" indent="-128588" defTabSz="633413" eaLnBrk="1" hangingPunct="1">
                <a:lnSpc>
                  <a:spcPct val="90000"/>
                </a:lnSpc>
                <a:spcAft>
                  <a:spcPct val="15000"/>
                </a:spcAft>
                <a:buFont typeface="Arial" charset="0"/>
                <a:buChar char="•"/>
              </a:pPr>
              <a:endParaRPr lang="zh-CN" altLang="en-US" sz="1400">
                <a:solidFill>
                  <a:schemeClr val="bg1"/>
                </a:solidFill>
                <a:latin typeface="微软雅黑" pitchFamily="34" charset="-122"/>
                <a:ea typeface="微软雅黑" pitchFamily="34" charset="-122"/>
              </a:endParaRPr>
            </a:p>
          </p:txBody>
        </p:sp>
        <p:sp>
          <p:nvSpPr>
            <p:cNvPr id="50" name="任意多边形 15"/>
            <p:cNvSpPr>
              <a:spLocks/>
            </p:cNvSpPr>
            <p:nvPr/>
          </p:nvSpPr>
          <p:spPr bwMode="auto">
            <a:xfrm>
              <a:off x="0" y="323896"/>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headEnd/>
              <a:tailEnd/>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itchFamily="34" charset="-122"/>
                  <a:ea typeface="微软雅黑" pitchFamily="34" charset="-122"/>
                </a:rPr>
                <a:t>01</a:t>
              </a:r>
              <a:endParaRPr lang="zh-CN" altLang="en-US" sz="2100">
                <a:solidFill>
                  <a:schemeClr val="bg1"/>
                </a:solidFill>
                <a:latin typeface="微软雅黑" pitchFamily="34" charset="-122"/>
                <a:ea typeface="微软雅黑" pitchFamily="34" charset="-122"/>
              </a:endParaRPr>
            </a:p>
          </p:txBody>
        </p:sp>
        <p:sp>
          <p:nvSpPr>
            <p:cNvPr id="51" name="Freeform 13"/>
            <p:cNvSpPr>
              <a:spLocks/>
            </p:cNvSpPr>
            <p:nvPr/>
          </p:nvSpPr>
          <p:spPr bwMode="auto">
            <a:xfrm>
              <a:off x="1202687" y="583515"/>
              <a:ext cx="371639" cy="347662"/>
            </a:xfrm>
            <a:custGeom>
              <a:avLst/>
              <a:gdLst>
                <a:gd name="T0" fmla="*/ 489318417 w 257"/>
                <a:gd name="T1" fmla="*/ 49945036 h 241"/>
                <a:gd name="T2" fmla="*/ 384763496 w 257"/>
                <a:gd name="T3" fmla="*/ 0 h 241"/>
                <a:gd name="T4" fmla="*/ 288572622 w 257"/>
                <a:gd name="T5" fmla="*/ 49945036 h 241"/>
                <a:gd name="T6" fmla="*/ 41821679 w 257"/>
                <a:gd name="T7" fmla="*/ 299670218 h 241"/>
                <a:gd name="T8" fmla="*/ 41821679 w 257"/>
                <a:gd name="T9" fmla="*/ 457829019 h 241"/>
                <a:gd name="T10" fmla="*/ 198654783 w 257"/>
                <a:gd name="T11" fmla="*/ 457829019 h 241"/>
                <a:gd name="T12" fmla="*/ 432859656 w 257"/>
                <a:gd name="T13" fmla="*/ 220590818 h 241"/>
                <a:gd name="T14" fmla="*/ 443314715 w 257"/>
                <a:gd name="T15" fmla="*/ 93646583 h 241"/>
                <a:gd name="T16" fmla="*/ 319939243 w 257"/>
                <a:gd name="T17" fmla="*/ 106133563 h 241"/>
                <a:gd name="T18" fmla="*/ 92008851 w 257"/>
                <a:gd name="T19" fmla="*/ 339209918 h 241"/>
                <a:gd name="T20" fmla="*/ 92008851 w 257"/>
                <a:gd name="T21" fmla="*/ 362100792 h 241"/>
                <a:gd name="T22" fmla="*/ 115011425 w 257"/>
                <a:gd name="T23" fmla="*/ 362100792 h 241"/>
                <a:gd name="T24" fmla="*/ 342941817 w 257"/>
                <a:gd name="T25" fmla="*/ 129024437 h 241"/>
                <a:gd name="T26" fmla="*/ 422403152 w 257"/>
                <a:gd name="T27" fmla="*/ 116538899 h 241"/>
                <a:gd name="T28" fmla="*/ 409857082 w 257"/>
                <a:gd name="T29" fmla="*/ 197698501 h 241"/>
                <a:gd name="T30" fmla="*/ 175653655 w 257"/>
                <a:gd name="T31" fmla="*/ 434936703 h 241"/>
                <a:gd name="T32" fmla="*/ 64824253 w 257"/>
                <a:gd name="T33" fmla="*/ 434936703 h 241"/>
                <a:gd name="T34" fmla="*/ 64824253 w 257"/>
                <a:gd name="T35" fmla="*/ 322561092 h 241"/>
                <a:gd name="T36" fmla="*/ 311575196 w 257"/>
                <a:gd name="T37" fmla="*/ 70755709 h 241"/>
                <a:gd name="T38" fmla="*/ 384763496 w 257"/>
                <a:gd name="T39" fmla="*/ 33296210 h 241"/>
                <a:gd name="T40" fmla="*/ 466317289 w 257"/>
                <a:gd name="T41" fmla="*/ 72835910 h 241"/>
                <a:gd name="T42" fmla="*/ 503956945 w 257"/>
                <a:gd name="T43" fmla="*/ 153996955 h 241"/>
                <a:gd name="T44" fmla="*/ 466317289 w 257"/>
                <a:gd name="T45" fmla="*/ 230994711 h 241"/>
                <a:gd name="T46" fmla="*/ 328303290 w 257"/>
                <a:gd name="T47" fmla="*/ 370424484 h 241"/>
                <a:gd name="T48" fmla="*/ 328303290 w 257"/>
                <a:gd name="T49" fmla="*/ 393316801 h 241"/>
                <a:gd name="T50" fmla="*/ 351305864 w 257"/>
                <a:gd name="T51" fmla="*/ 393316801 h 241"/>
                <a:gd name="T52" fmla="*/ 487227405 w 257"/>
                <a:gd name="T53" fmla="*/ 253887028 h 241"/>
                <a:gd name="T54" fmla="*/ 535323565 w 257"/>
                <a:gd name="T55" fmla="*/ 156078599 h 241"/>
                <a:gd name="T56" fmla="*/ 489318417 w 257"/>
                <a:gd name="T57" fmla="*/ 49945036 h 2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7" h="241">
                  <a:moveTo>
                    <a:pt x="234" y="24"/>
                  </a:moveTo>
                  <a:cubicBezTo>
                    <a:pt x="218" y="8"/>
                    <a:pt x="201" y="0"/>
                    <a:pt x="184" y="0"/>
                  </a:cubicBezTo>
                  <a:cubicBezTo>
                    <a:pt x="156" y="2"/>
                    <a:pt x="138" y="23"/>
                    <a:pt x="138" y="24"/>
                  </a:cubicBezTo>
                  <a:cubicBezTo>
                    <a:pt x="20" y="144"/>
                    <a:pt x="20" y="144"/>
                    <a:pt x="20" y="144"/>
                  </a:cubicBezTo>
                  <a:cubicBezTo>
                    <a:pt x="0" y="165"/>
                    <a:pt x="0" y="199"/>
                    <a:pt x="20" y="220"/>
                  </a:cubicBezTo>
                  <a:cubicBezTo>
                    <a:pt x="41" y="241"/>
                    <a:pt x="74" y="241"/>
                    <a:pt x="95" y="220"/>
                  </a:cubicBezTo>
                  <a:cubicBezTo>
                    <a:pt x="207" y="106"/>
                    <a:pt x="207" y="106"/>
                    <a:pt x="207" y="106"/>
                  </a:cubicBezTo>
                  <a:cubicBezTo>
                    <a:pt x="224" y="88"/>
                    <a:pt x="227" y="61"/>
                    <a:pt x="212" y="45"/>
                  </a:cubicBezTo>
                  <a:cubicBezTo>
                    <a:pt x="198" y="30"/>
                    <a:pt x="171" y="33"/>
                    <a:pt x="153" y="51"/>
                  </a:cubicBezTo>
                  <a:cubicBezTo>
                    <a:pt x="44" y="163"/>
                    <a:pt x="44" y="163"/>
                    <a:pt x="44" y="163"/>
                  </a:cubicBezTo>
                  <a:cubicBezTo>
                    <a:pt x="41" y="166"/>
                    <a:pt x="41" y="171"/>
                    <a:pt x="44" y="174"/>
                  </a:cubicBezTo>
                  <a:cubicBezTo>
                    <a:pt x="47" y="177"/>
                    <a:pt x="52" y="177"/>
                    <a:pt x="55" y="174"/>
                  </a:cubicBezTo>
                  <a:cubicBezTo>
                    <a:pt x="164" y="62"/>
                    <a:pt x="164" y="62"/>
                    <a:pt x="164" y="62"/>
                  </a:cubicBezTo>
                  <a:cubicBezTo>
                    <a:pt x="176" y="50"/>
                    <a:pt x="193" y="47"/>
                    <a:pt x="202" y="56"/>
                  </a:cubicBezTo>
                  <a:cubicBezTo>
                    <a:pt x="210" y="65"/>
                    <a:pt x="208" y="83"/>
                    <a:pt x="196" y="95"/>
                  </a:cubicBezTo>
                  <a:cubicBezTo>
                    <a:pt x="84" y="209"/>
                    <a:pt x="84" y="209"/>
                    <a:pt x="84" y="209"/>
                  </a:cubicBezTo>
                  <a:cubicBezTo>
                    <a:pt x="70" y="225"/>
                    <a:pt x="46" y="225"/>
                    <a:pt x="31" y="209"/>
                  </a:cubicBezTo>
                  <a:cubicBezTo>
                    <a:pt x="16" y="194"/>
                    <a:pt x="16" y="170"/>
                    <a:pt x="31" y="155"/>
                  </a:cubicBezTo>
                  <a:cubicBezTo>
                    <a:pt x="149" y="34"/>
                    <a:pt x="149" y="34"/>
                    <a:pt x="149" y="34"/>
                  </a:cubicBezTo>
                  <a:cubicBezTo>
                    <a:pt x="149" y="34"/>
                    <a:pt x="163" y="17"/>
                    <a:pt x="184" y="16"/>
                  </a:cubicBezTo>
                  <a:cubicBezTo>
                    <a:pt x="197" y="15"/>
                    <a:pt x="210" y="22"/>
                    <a:pt x="223" y="35"/>
                  </a:cubicBezTo>
                  <a:cubicBezTo>
                    <a:pt x="236" y="47"/>
                    <a:pt x="242" y="61"/>
                    <a:pt x="241" y="74"/>
                  </a:cubicBezTo>
                  <a:cubicBezTo>
                    <a:pt x="240" y="95"/>
                    <a:pt x="224" y="111"/>
                    <a:pt x="223" y="111"/>
                  </a:cubicBezTo>
                  <a:cubicBezTo>
                    <a:pt x="157" y="178"/>
                    <a:pt x="157" y="178"/>
                    <a:pt x="157" y="178"/>
                  </a:cubicBezTo>
                  <a:cubicBezTo>
                    <a:pt x="155" y="181"/>
                    <a:pt x="155" y="186"/>
                    <a:pt x="157" y="189"/>
                  </a:cubicBezTo>
                  <a:cubicBezTo>
                    <a:pt x="160" y="192"/>
                    <a:pt x="165" y="192"/>
                    <a:pt x="168" y="189"/>
                  </a:cubicBezTo>
                  <a:cubicBezTo>
                    <a:pt x="233" y="122"/>
                    <a:pt x="233" y="122"/>
                    <a:pt x="233" y="122"/>
                  </a:cubicBezTo>
                  <a:cubicBezTo>
                    <a:pt x="234" y="122"/>
                    <a:pt x="255" y="103"/>
                    <a:pt x="256" y="75"/>
                  </a:cubicBezTo>
                  <a:cubicBezTo>
                    <a:pt x="257" y="57"/>
                    <a:pt x="249" y="40"/>
                    <a:pt x="234" y="2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latin typeface="微软雅黑" pitchFamily="34" charset="-122"/>
                <a:ea typeface="微软雅黑" pitchFamily="34" charset="-122"/>
              </a:endParaRPr>
            </a:p>
          </p:txBody>
        </p:sp>
      </p:grpSp>
      <p:grpSp>
        <p:nvGrpSpPr>
          <p:cNvPr id="3" name="组合 29"/>
          <p:cNvGrpSpPr>
            <a:grpSpLocks/>
          </p:cNvGrpSpPr>
          <p:nvPr/>
        </p:nvGrpSpPr>
        <p:grpSpPr bwMode="auto">
          <a:xfrm>
            <a:off x="4598533" y="2223043"/>
            <a:ext cx="1625204" cy="783894"/>
            <a:chOff x="0" y="234675"/>
            <a:chExt cx="2166010" cy="1045342"/>
          </a:xfrm>
          <a:solidFill>
            <a:srgbClr val="1B4367"/>
          </a:solidFill>
        </p:grpSpPr>
        <p:sp>
          <p:nvSpPr>
            <p:cNvPr id="53" name="任意多边形 18"/>
            <p:cNvSpPr>
              <a:spLocks/>
            </p:cNvSpPr>
            <p:nvPr/>
          </p:nvSpPr>
          <p:spPr bwMode="auto">
            <a:xfrm>
              <a:off x="433202" y="234675"/>
              <a:ext cx="1732808" cy="1045342"/>
            </a:xfrm>
            <a:prstGeom prst="roundRect">
              <a:avLst/>
            </a:prstGeom>
            <a:grpFill/>
            <a:ln w="9525">
              <a:solidFill>
                <a:schemeClr val="tx1">
                  <a:lumMod val="75000"/>
                  <a:lumOff val="25000"/>
                </a:schemeClr>
              </a:solidFill>
              <a:miter lim="800000"/>
              <a:headEnd/>
              <a:tailEnd/>
            </a:ln>
          </p:spPr>
          <p:txBody>
            <a:bodyPr lIns="481462" tIns="239269" rIns="478992" bIns="239269" anchor="ctr"/>
            <a:lstStyle/>
            <a:p>
              <a:pPr marL="128588" lvl="1" indent="-128588" defTabSz="633413" eaLnBrk="1" hangingPunct="1">
                <a:lnSpc>
                  <a:spcPct val="90000"/>
                </a:lnSpc>
                <a:spcAft>
                  <a:spcPct val="15000"/>
                </a:spcAft>
                <a:buFont typeface="Arial" charset="0"/>
                <a:buChar char="•"/>
              </a:pPr>
              <a:endParaRPr lang="zh-CN" altLang="en-US" sz="1400">
                <a:solidFill>
                  <a:schemeClr val="bg1"/>
                </a:solidFill>
                <a:latin typeface="微软雅黑" pitchFamily="34" charset="-122"/>
                <a:ea typeface="微软雅黑" pitchFamily="34" charset="-122"/>
              </a:endParaRPr>
            </a:p>
            <a:p>
              <a:pPr marL="128588" lvl="1" indent="-128588" defTabSz="633413" eaLnBrk="1" hangingPunct="1">
                <a:lnSpc>
                  <a:spcPct val="90000"/>
                </a:lnSpc>
                <a:spcAft>
                  <a:spcPct val="15000"/>
                </a:spcAft>
                <a:buFont typeface="Arial" charset="0"/>
                <a:buChar char="•"/>
              </a:pPr>
              <a:endParaRPr lang="zh-CN" altLang="en-US" sz="1400">
                <a:solidFill>
                  <a:schemeClr val="bg1"/>
                </a:solidFill>
                <a:latin typeface="微软雅黑" pitchFamily="34" charset="-122"/>
                <a:ea typeface="微软雅黑" pitchFamily="34" charset="-122"/>
              </a:endParaRPr>
            </a:p>
          </p:txBody>
        </p:sp>
        <p:sp>
          <p:nvSpPr>
            <p:cNvPr id="54" name="任意多边形 19"/>
            <p:cNvSpPr>
              <a:spLocks/>
            </p:cNvSpPr>
            <p:nvPr/>
          </p:nvSpPr>
          <p:spPr bwMode="auto">
            <a:xfrm>
              <a:off x="0" y="323896"/>
              <a:ext cx="866404" cy="866899"/>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headEnd/>
              <a:tailEnd/>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itchFamily="34" charset="-122"/>
                  <a:ea typeface="微软雅黑" pitchFamily="34" charset="-122"/>
                </a:rPr>
                <a:t>03</a:t>
              </a:r>
              <a:endParaRPr lang="zh-CN" altLang="en-US" sz="2100">
                <a:solidFill>
                  <a:schemeClr val="bg1"/>
                </a:solidFill>
                <a:latin typeface="微软雅黑" pitchFamily="34" charset="-122"/>
                <a:ea typeface="微软雅黑" pitchFamily="34" charset="-122"/>
              </a:endParaRPr>
            </a:p>
          </p:txBody>
        </p:sp>
        <p:sp>
          <p:nvSpPr>
            <p:cNvPr id="55" name="Freeform 14"/>
            <p:cNvSpPr>
              <a:spLocks noEditPoints="1"/>
            </p:cNvSpPr>
            <p:nvPr/>
          </p:nvSpPr>
          <p:spPr bwMode="auto">
            <a:xfrm>
              <a:off x="1212278" y="581118"/>
              <a:ext cx="352457" cy="352457"/>
            </a:xfrm>
            <a:custGeom>
              <a:avLst/>
              <a:gdLst>
                <a:gd name="T0" fmla="*/ 327681910 w 147"/>
                <a:gd name="T1" fmla="*/ 845074400 h 147"/>
                <a:gd name="T2" fmla="*/ 0 w 147"/>
                <a:gd name="T3" fmla="*/ 0 h 147"/>
                <a:gd name="T4" fmla="*/ 845074400 w 147"/>
                <a:gd name="T5" fmla="*/ 356425138 h 147"/>
                <a:gd name="T6" fmla="*/ 454156429 w 147"/>
                <a:gd name="T7" fmla="*/ 454156429 h 147"/>
                <a:gd name="T8" fmla="*/ 327681910 w 147"/>
                <a:gd name="T9" fmla="*/ 845074400 h 147"/>
                <a:gd name="T10" fmla="*/ 97728893 w 147"/>
                <a:gd name="T11" fmla="*/ 97728893 h 147"/>
                <a:gd name="T12" fmla="*/ 321932306 w 147"/>
                <a:gd name="T13" fmla="*/ 684107049 h 147"/>
                <a:gd name="T14" fmla="*/ 413913992 w 147"/>
                <a:gd name="T15" fmla="*/ 413913992 h 147"/>
                <a:gd name="T16" fmla="*/ 678359842 w 147"/>
                <a:gd name="T17" fmla="*/ 344928327 h 147"/>
                <a:gd name="T18" fmla="*/ 97728893 w 147"/>
                <a:gd name="T19" fmla="*/ 97728893 h 1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 h="147">
                  <a:moveTo>
                    <a:pt x="57" y="147"/>
                  </a:moveTo>
                  <a:lnTo>
                    <a:pt x="0" y="0"/>
                  </a:lnTo>
                  <a:lnTo>
                    <a:pt x="147" y="62"/>
                  </a:lnTo>
                  <a:lnTo>
                    <a:pt x="79" y="79"/>
                  </a:lnTo>
                  <a:lnTo>
                    <a:pt x="57" y="147"/>
                  </a:lnTo>
                  <a:close/>
                  <a:moveTo>
                    <a:pt x="17" y="17"/>
                  </a:moveTo>
                  <a:lnTo>
                    <a:pt x="56" y="119"/>
                  </a:lnTo>
                  <a:lnTo>
                    <a:pt x="72" y="72"/>
                  </a:lnTo>
                  <a:lnTo>
                    <a:pt x="118" y="60"/>
                  </a:lnTo>
                  <a:lnTo>
                    <a:pt x="17" y="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latin typeface="微软雅黑" pitchFamily="34" charset="-122"/>
                <a:ea typeface="微软雅黑" pitchFamily="34" charset="-122"/>
              </a:endParaRPr>
            </a:p>
          </p:txBody>
        </p:sp>
      </p:grpSp>
      <p:grpSp>
        <p:nvGrpSpPr>
          <p:cNvPr id="4" name="组合 28"/>
          <p:cNvGrpSpPr>
            <a:grpSpLocks/>
          </p:cNvGrpSpPr>
          <p:nvPr/>
        </p:nvGrpSpPr>
        <p:grpSpPr bwMode="auto">
          <a:xfrm>
            <a:off x="2781840" y="2223043"/>
            <a:ext cx="1625203" cy="783894"/>
            <a:chOff x="0" y="234675"/>
            <a:chExt cx="2166010" cy="1045342"/>
          </a:xfrm>
          <a:solidFill>
            <a:srgbClr val="1B4367"/>
          </a:solidFill>
        </p:grpSpPr>
        <p:sp>
          <p:nvSpPr>
            <p:cNvPr id="57" name="任意多边形 16"/>
            <p:cNvSpPr>
              <a:spLocks/>
            </p:cNvSpPr>
            <p:nvPr/>
          </p:nvSpPr>
          <p:spPr bwMode="auto">
            <a:xfrm>
              <a:off x="433203" y="234675"/>
              <a:ext cx="1732807" cy="1045342"/>
            </a:xfrm>
            <a:prstGeom prst="roundRect">
              <a:avLst/>
            </a:prstGeom>
            <a:grpFill/>
            <a:ln w="9525">
              <a:solidFill>
                <a:schemeClr val="tx1">
                  <a:lumMod val="75000"/>
                  <a:lumOff val="25000"/>
                </a:schemeClr>
              </a:solidFill>
              <a:miter lim="800000"/>
              <a:headEnd/>
              <a:tailEnd/>
            </a:ln>
          </p:spPr>
          <p:txBody>
            <a:bodyPr lIns="481462" tIns="239269" rIns="478992" bIns="239269" anchor="ctr"/>
            <a:lstStyle/>
            <a:p>
              <a:pPr marL="128588" lvl="1" indent="-128588" defTabSz="633413" eaLnBrk="1" hangingPunct="1">
                <a:lnSpc>
                  <a:spcPct val="90000"/>
                </a:lnSpc>
                <a:spcAft>
                  <a:spcPct val="15000"/>
                </a:spcAft>
                <a:buFont typeface="Arial" charset="0"/>
                <a:buChar char="•"/>
              </a:pPr>
              <a:endParaRPr lang="zh-CN" altLang="en-US" sz="1400" dirty="0">
                <a:solidFill>
                  <a:schemeClr val="bg1"/>
                </a:solidFill>
                <a:latin typeface="微软雅黑" pitchFamily="34" charset="-122"/>
                <a:ea typeface="微软雅黑" pitchFamily="34" charset="-122"/>
              </a:endParaRPr>
            </a:p>
            <a:p>
              <a:pPr marL="128588" lvl="1" indent="-128588" defTabSz="633413" eaLnBrk="1" hangingPunct="1">
                <a:lnSpc>
                  <a:spcPct val="90000"/>
                </a:lnSpc>
                <a:spcAft>
                  <a:spcPct val="15000"/>
                </a:spcAft>
                <a:buFont typeface="Arial" charset="0"/>
                <a:buChar char="•"/>
              </a:pPr>
              <a:endParaRPr lang="zh-CN" altLang="en-US" sz="1400" dirty="0">
                <a:solidFill>
                  <a:schemeClr val="bg1"/>
                </a:solidFill>
                <a:latin typeface="微软雅黑" pitchFamily="34" charset="-122"/>
                <a:ea typeface="微软雅黑" pitchFamily="34" charset="-122"/>
              </a:endParaRPr>
            </a:p>
          </p:txBody>
        </p:sp>
        <p:sp>
          <p:nvSpPr>
            <p:cNvPr id="58" name="任意多边形 17"/>
            <p:cNvSpPr>
              <a:spLocks/>
            </p:cNvSpPr>
            <p:nvPr/>
          </p:nvSpPr>
          <p:spPr bwMode="auto">
            <a:xfrm>
              <a:off x="0" y="323896"/>
              <a:ext cx="866404" cy="866899"/>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headEnd/>
              <a:tailEnd/>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itchFamily="34" charset="-122"/>
                  <a:ea typeface="微软雅黑" pitchFamily="34" charset="-122"/>
                </a:rPr>
                <a:t>02</a:t>
              </a:r>
              <a:endParaRPr lang="zh-CN" altLang="en-US" sz="2100">
                <a:solidFill>
                  <a:schemeClr val="bg1"/>
                </a:solidFill>
                <a:latin typeface="微软雅黑" pitchFamily="34" charset="-122"/>
                <a:ea typeface="微软雅黑" pitchFamily="34" charset="-122"/>
              </a:endParaRPr>
            </a:p>
          </p:txBody>
        </p:sp>
        <p:sp>
          <p:nvSpPr>
            <p:cNvPr id="59" name="Freeform 19"/>
            <p:cNvSpPr>
              <a:spLocks noEditPoints="1"/>
            </p:cNvSpPr>
            <p:nvPr/>
          </p:nvSpPr>
          <p:spPr bwMode="auto">
            <a:xfrm>
              <a:off x="1157132" y="608691"/>
              <a:ext cx="462749" cy="297310"/>
            </a:xfrm>
            <a:custGeom>
              <a:avLst/>
              <a:gdLst>
                <a:gd name="T0" fmla="*/ 516520434 w 320"/>
                <a:gd name="T1" fmla="*/ 429093379 h 206"/>
                <a:gd name="T2" fmla="*/ 98284995 w 320"/>
                <a:gd name="T3" fmla="*/ 429093379 h 206"/>
                <a:gd name="T4" fmla="*/ 0 w 320"/>
                <a:gd name="T5" fmla="*/ 306197548 h 206"/>
                <a:gd name="T6" fmla="*/ 127562546 w 320"/>
                <a:gd name="T7" fmla="*/ 185384331 h 206"/>
                <a:gd name="T8" fmla="*/ 340862359 w 320"/>
                <a:gd name="T9" fmla="*/ 0 h 206"/>
                <a:gd name="T10" fmla="*/ 549980079 w 320"/>
                <a:gd name="T11" fmla="*/ 141642236 h 206"/>
                <a:gd name="T12" fmla="*/ 669176991 w 320"/>
                <a:gd name="T13" fmla="*/ 283284473 h 206"/>
                <a:gd name="T14" fmla="*/ 516520434 w 320"/>
                <a:gd name="T15" fmla="*/ 429093379 h 206"/>
                <a:gd name="T16" fmla="*/ 102467090 w 320"/>
                <a:gd name="T17" fmla="*/ 397848407 h 206"/>
                <a:gd name="T18" fmla="*/ 516520434 w 320"/>
                <a:gd name="T19" fmla="*/ 397848407 h 206"/>
                <a:gd name="T20" fmla="*/ 637809839 w 320"/>
                <a:gd name="T21" fmla="*/ 283284473 h 206"/>
                <a:gd name="T22" fmla="*/ 535341303 w 320"/>
                <a:gd name="T23" fmla="*/ 170804595 h 206"/>
                <a:gd name="T24" fmla="*/ 524886068 w 320"/>
                <a:gd name="T25" fmla="*/ 170804595 h 206"/>
                <a:gd name="T26" fmla="*/ 522795021 w 320"/>
                <a:gd name="T27" fmla="*/ 160388642 h 206"/>
                <a:gd name="T28" fmla="*/ 340862359 w 320"/>
                <a:gd name="T29" fmla="*/ 33327585 h 206"/>
                <a:gd name="T30" fmla="*/ 156838651 w 320"/>
                <a:gd name="T31" fmla="*/ 204132180 h 206"/>
                <a:gd name="T32" fmla="*/ 156838651 w 320"/>
                <a:gd name="T33" fmla="*/ 222878586 h 206"/>
                <a:gd name="T34" fmla="*/ 138017781 w 320"/>
                <a:gd name="T35" fmla="*/ 218713359 h 206"/>
                <a:gd name="T36" fmla="*/ 123379006 w 320"/>
                <a:gd name="T37" fmla="*/ 218713359 h 206"/>
                <a:gd name="T38" fmla="*/ 31367152 w 320"/>
                <a:gd name="T39" fmla="*/ 306197548 h 206"/>
                <a:gd name="T40" fmla="*/ 102467090 w 320"/>
                <a:gd name="T41" fmla="*/ 397848407 h 20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0" h="206">
                  <a:moveTo>
                    <a:pt x="247" y="206"/>
                  </a:moveTo>
                  <a:cubicBezTo>
                    <a:pt x="47" y="206"/>
                    <a:pt x="47" y="206"/>
                    <a:pt x="47" y="206"/>
                  </a:cubicBezTo>
                  <a:cubicBezTo>
                    <a:pt x="20" y="200"/>
                    <a:pt x="0" y="175"/>
                    <a:pt x="0" y="147"/>
                  </a:cubicBezTo>
                  <a:cubicBezTo>
                    <a:pt x="0" y="115"/>
                    <a:pt x="27" y="88"/>
                    <a:pt x="61" y="89"/>
                  </a:cubicBezTo>
                  <a:cubicBezTo>
                    <a:pt x="67" y="38"/>
                    <a:pt x="110" y="0"/>
                    <a:pt x="163" y="0"/>
                  </a:cubicBezTo>
                  <a:cubicBezTo>
                    <a:pt x="208" y="0"/>
                    <a:pt x="248" y="28"/>
                    <a:pt x="263" y="68"/>
                  </a:cubicBezTo>
                  <a:cubicBezTo>
                    <a:pt x="296" y="74"/>
                    <a:pt x="320" y="103"/>
                    <a:pt x="320" y="136"/>
                  </a:cubicBezTo>
                  <a:cubicBezTo>
                    <a:pt x="320" y="174"/>
                    <a:pt x="287" y="206"/>
                    <a:pt x="247" y="206"/>
                  </a:cubicBezTo>
                  <a:close/>
                  <a:moveTo>
                    <a:pt x="49" y="191"/>
                  </a:moveTo>
                  <a:cubicBezTo>
                    <a:pt x="247" y="191"/>
                    <a:pt x="247" y="191"/>
                    <a:pt x="247" y="191"/>
                  </a:cubicBezTo>
                  <a:cubicBezTo>
                    <a:pt x="278" y="191"/>
                    <a:pt x="305" y="165"/>
                    <a:pt x="305" y="136"/>
                  </a:cubicBezTo>
                  <a:cubicBezTo>
                    <a:pt x="305" y="109"/>
                    <a:pt x="284" y="86"/>
                    <a:pt x="256" y="82"/>
                  </a:cubicBezTo>
                  <a:cubicBezTo>
                    <a:pt x="251" y="82"/>
                    <a:pt x="251" y="82"/>
                    <a:pt x="251" y="82"/>
                  </a:cubicBezTo>
                  <a:cubicBezTo>
                    <a:pt x="250" y="77"/>
                    <a:pt x="250" y="77"/>
                    <a:pt x="250" y="77"/>
                  </a:cubicBezTo>
                  <a:cubicBezTo>
                    <a:pt x="239" y="41"/>
                    <a:pt x="203" y="16"/>
                    <a:pt x="163" y="16"/>
                  </a:cubicBezTo>
                  <a:cubicBezTo>
                    <a:pt x="115" y="16"/>
                    <a:pt x="77" y="51"/>
                    <a:pt x="75" y="98"/>
                  </a:cubicBezTo>
                  <a:cubicBezTo>
                    <a:pt x="75" y="107"/>
                    <a:pt x="75" y="107"/>
                    <a:pt x="75" y="107"/>
                  </a:cubicBezTo>
                  <a:cubicBezTo>
                    <a:pt x="66" y="105"/>
                    <a:pt x="66" y="105"/>
                    <a:pt x="66" y="105"/>
                  </a:cubicBezTo>
                  <a:cubicBezTo>
                    <a:pt x="63" y="105"/>
                    <a:pt x="61" y="105"/>
                    <a:pt x="59" y="105"/>
                  </a:cubicBezTo>
                  <a:cubicBezTo>
                    <a:pt x="35" y="105"/>
                    <a:pt x="15" y="124"/>
                    <a:pt x="15" y="147"/>
                  </a:cubicBezTo>
                  <a:cubicBezTo>
                    <a:pt x="15" y="167"/>
                    <a:pt x="30" y="186"/>
                    <a:pt x="49" y="19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latin typeface="微软雅黑" pitchFamily="34" charset="-122"/>
                <a:ea typeface="微软雅黑" pitchFamily="34" charset="-122"/>
              </a:endParaRPr>
            </a:p>
          </p:txBody>
        </p:sp>
      </p:grpSp>
      <p:grpSp>
        <p:nvGrpSpPr>
          <p:cNvPr id="5" name="组合 30"/>
          <p:cNvGrpSpPr>
            <a:grpSpLocks/>
          </p:cNvGrpSpPr>
          <p:nvPr/>
        </p:nvGrpSpPr>
        <p:grpSpPr bwMode="auto">
          <a:xfrm>
            <a:off x="6415227" y="2223043"/>
            <a:ext cx="1624013" cy="783894"/>
            <a:chOff x="0" y="234675"/>
            <a:chExt cx="2166010" cy="1045342"/>
          </a:xfrm>
          <a:solidFill>
            <a:srgbClr val="1B4367"/>
          </a:solidFill>
        </p:grpSpPr>
        <p:sp>
          <p:nvSpPr>
            <p:cNvPr id="61" name="右箭头 20"/>
            <p:cNvSpPr>
              <a:spLocks noChangeArrowheads="1"/>
            </p:cNvSpPr>
            <p:nvPr/>
          </p:nvSpPr>
          <p:spPr bwMode="auto">
            <a:xfrm>
              <a:off x="433519" y="234675"/>
              <a:ext cx="1732491" cy="1045342"/>
            </a:xfrm>
            <a:prstGeom prst="roundRect">
              <a:avLst/>
            </a:prstGeom>
            <a:grpFill/>
            <a:ln w="9525">
              <a:solidFill>
                <a:schemeClr val="tx1">
                  <a:lumMod val="75000"/>
                  <a:lumOff val="25000"/>
                </a:schemeClr>
              </a:solidFill>
              <a:miter lim="800000"/>
              <a:headEnd/>
              <a:tailEnd/>
            </a:ln>
          </p:spPr>
          <p:txBody>
            <a:bodyPr/>
            <a:lstStyle/>
            <a:p>
              <a:endParaRPr lang="zh-CN" altLang="en-US">
                <a:solidFill>
                  <a:schemeClr val="bg1"/>
                </a:solidFill>
                <a:latin typeface="微软雅黑" pitchFamily="34" charset="-122"/>
                <a:ea typeface="微软雅黑" pitchFamily="34" charset="-122"/>
              </a:endParaRPr>
            </a:p>
          </p:txBody>
        </p:sp>
        <p:sp>
          <p:nvSpPr>
            <p:cNvPr id="62" name="任意多边形 21"/>
            <p:cNvSpPr>
              <a:spLocks/>
            </p:cNvSpPr>
            <p:nvPr/>
          </p:nvSpPr>
          <p:spPr bwMode="auto">
            <a:xfrm>
              <a:off x="0" y="323896"/>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headEnd/>
              <a:tailEnd/>
            </a:ln>
          </p:spPr>
          <p:txBody>
            <a:bodyPr lIns="152282" tIns="152282" rIns="152282" bIns="152282" anchor="ctr"/>
            <a:lstStyle/>
            <a:p>
              <a:pPr algn="ctr" defTabSz="666750" eaLnBrk="1" hangingPunct="1">
                <a:lnSpc>
                  <a:spcPct val="90000"/>
                </a:lnSpc>
                <a:spcAft>
                  <a:spcPct val="35000"/>
                </a:spcAft>
              </a:pPr>
              <a:r>
                <a:rPr lang="en-US" altLang="zh-CN" sz="2100">
                  <a:solidFill>
                    <a:schemeClr val="bg1"/>
                  </a:solidFill>
                  <a:latin typeface="微软雅黑" pitchFamily="34" charset="-122"/>
                  <a:ea typeface="微软雅黑" pitchFamily="34" charset="-122"/>
                </a:rPr>
                <a:t>04</a:t>
              </a:r>
              <a:endParaRPr lang="zh-CN" altLang="en-US" sz="2100">
                <a:solidFill>
                  <a:schemeClr val="bg1"/>
                </a:solidFill>
                <a:latin typeface="微软雅黑" pitchFamily="34" charset="-122"/>
                <a:ea typeface="微软雅黑" pitchFamily="34" charset="-122"/>
              </a:endParaRPr>
            </a:p>
          </p:txBody>
        </p:sp>
        <p:sp>
          <p:nvSpPr>
            <p:cNvPr id="63" name="Freeform 26"/>
            <p:cNvSpPr>
              <a:spLocks noEditPoints="1"/>
            </p:cNvSpPr>
            <p:nvPr/>
          </p:nvSpPr>
          <p:spPr bwMode="auto">
            <a:xfrm>
              <a:off x="1214675" y="534364"/>
              <a:ext cx="347662" cy="445965"/>
            </a:xfrm>
            <a:custGeom>
              <a:avLst/>
              <a:gdLst>
                <a:gd name="T0" fmla="*/ 182561662 w 240"/>
                <a:gd name="T1" fmla="*/ 645729809 h 308"/>
                <a:gd name="T2" fmla="*/ 142692074 w 240"/>
                <a:gd name="T3" fmla="*/ 612185422 h 308"/>
                <a:gd name="T4" fmla="*/ 4196570 w 240"/>
                <a:gd name="T5" fmla="*/ 113212849 h 308"/>
                <a:gd name="T6" fmla="*/ 8393140 w 240"/>
                <a:gd name="T7" fmla="*/ 79668462 h 308"/>
                <a:gd name="T8" fmla="*/ 31476448 w 240"/>
                <a:gd name="T9" fmla="*/ 62895544 h 308"/>
                <a:gd name="T10" fmla="*/ 73445046 w 240"/>
                <a:gd name="T11" fmla="*/ 85956858 h 308"/>
                <a:gd name="T12" fmla="*/ 119610214 w 240"/>
                <a:gd name="T13" fmla="*/ 94343317 h 308"/>
                <a:gd name="T14" fmla="*/ 119610214 w 240"/>
                <a:gd name="T15" fmla="*/ 94343317 h 308"/>
                <a:gd name="T16" fmla="*/ 228726830 w 240"/>
                <a:gd name="T17" fmla="*/ 50317304 h 308"/>
                <a:gd name="T18" fmla="*/ 352533614 w 240"/>
                <a:gd name="T19" fmla="*/ 0 h 308"/>
                <a:gd name="T20" fmla="*/ 421782090 w 240"/>
                <a:gd name="T21" fmla="*/ 16772917 h 308"/>
                <a:gd name="T22" fmla="*/ 428077669 w 240"/>
                <a:gd name="T23" fmla="*/ 18868084 h 308"/>
                <a:gd name="T24" fmla="*/ 503620276 w 240"/>
                <a:gd name="T25" fmla="*/ 295609638 h 308"/>
                <a:gd name="T26" fmla="*/ 474242837 w 240"/>
                <a:gd name="T27" fmla="*/ 280934783 h 308"/>
                <a:gd name="T28" fmla="*/ 419683080 w 240"/>
                <a:gd name="T29" fmla="*/ 266258480 h 308"/>
                <a:gd name="T30" fmla="*/ 310566465 w 240"/>
                <a:gd name="T31" fmla="*/ 310285941 h 308"/>
                <a:gd name="T32" fmla="*/ 184660671 w 240"/>
                <a:gd name="T33" fmla="*/ 360601797 h 308"/>
                <a:gd name="T34" fmla="*/ 151086662 w 240"/>
                <a:gd name="T35" fmla="*/ 356410015 h 308"/>
                <a:gd name="T36" fmla="*/ 218236129 w 240"/>
                <a:gd name="T37" fmla="*/ 595412505 h 308"/>
                <a:gd name="T38" fmla="*/ 214038110 w 240"/>
                <a:gd name="T39" fmla="*/ 628956892 h 308"/>
                <a:gd name="T40" fmla="*/ 188857241 w 240"/>
                <a:gd name="T41" fmla="*/ 645729809 h 308"/>
                <a:gd name="T42" fmla="*/ 182561662 w 240"/>
                <a:gd name="T43" fmla="*/ 645729809 h 308"/>
                <a:gd name="T44" fmla="*/ 37772028 w 240"/>
                <a:gd name="T45" fmla="*/ 90150087 h 308"/>
                <a:gd name="T46" fmla="*/ 31476448 w 240"/>
                <a:gd name="T47" fmla="*/ 94343317 h 308"/>
                <a:gd name="T48" fmla="*/ 29377439 w 240"/>
                <a:gd name="T49" fmla="*/ 104826390 h 308"/>
                <a:gd name="T50" fmla="*/ 169971952 w 240"/>
                <a:gd name="T51" fmla="*/ 603798964 h 308"/>
                <a:gd name="T52" fmla="*/ 184660671 w 240"/>
                <a:gd name="T53" fmla="*/ 618475266 h 308"/>
                <a:gd name="T54" fmla="*/ 188857241 w 240"/>
                <a:gd name="T55" fmla="*/ 614282037 h 308"/>
                <a:gd name="T56" fmla="*/ 190956251 w 240"/>
                <a:gd name="T57" fmla="*/ 603798964 h 308"/>
                <a:gd name="T58" fmla="*/ 109118064 w 240"/>
                <a:gd name="T59" fmla="*/ 308189326 h 308"/>
                <a:gd name="T60" fmla="*/ 136396494 w 240"/>
                <a:gd name="T61" fmla="*/ 320769014 h 308"/>
                <a:gd name="T62" fmla="*/ 184660671 w 240"/>
                <a:gd name="T63" fmla="*/ 333347254 h 308"/>
                <a:gd name="T64" fmla="*/ 293778736 w 240"/>
                <a:gd name="T65" fmla="*/ 287224627 h 308"/>
                <a:gd name="T66" fmla="*/ 419683080 w 240"/>
                <a:gd name="T67" fmla="*/ 236907323 h 308"/>
                <a:gd name="T68" fmla="*/ 459554118 w 240"/>
                <a:gd name="T69" fmla="*/ 243197167 h 308"/>
                <a:gd name="T70" fmla="*/ 402896800 w 240"/>
                <a:gd name="T71" fmla="*/ 39834231 h 308"/>
                <a:gd name="T72" fmla="*/ 352533614 w 240"/>
                <a:gd name="T73" fmla="*/ 27254543 h 308"/>
                <a:gd name="T74" fmla="*/ 243416998 w 240"/>
                <a:gd name="T75" fmla="*/ 73378618 h 308"/>
                <a:gd name="T76" fmla="*/ 119610214 w 240"/>
                <a:gd name="T77" fmla="*/ 123694474 h 308"/>
                <a:gd name="T78" fmla="*/ 119610214 w 240"/>
                <a:gd name="T79" fmla="*/ 123694474 h 308"/>
                <a:gd name="T80" fmla="*/ 58756327 w 240"/>
                <a:gd name="T81" fmla="*/ 109019619 h 308"/>
                <a:gd name="T82" fmla="*/ 52460747 w 240"/>
                <a:gd name="T83" fmla="*/ 106923005 h 308"/>
                <a:gd name="T84" fmla="*/ 50361738 w 240"/>
                <a:gd name="T85" fmla="*/ 100633161 h 308"/>
                <a:gd name="T86" fmla="*/ 37772028 w 240"/>
                <a:gd name="T87" fmla="*/ 90150087 h 30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40" h="308">
                  <a:moveTo>
                    <a:pt x="87" y="308"/>
                  </a:moveTo>
                  <a:cubicBezTo>
                    <a:pt x="79" y="308"/>
                    <a:pt x="70" y="301"/>
                    <a:pt x="68" y="292"/>
                  </a:cubicBezTo>
                  <a:cubicBezTo>
                    <a:pt x="2" y="54"/>
                    <a:pt x="2" y="54"/>
                    <a:pt x="2" y="54"/>
                  </a:cubicBezTo>
                  <a:cubicBezTo>
                    <a:pt x="0" y="48"/>
                    <a:pt x="1" y="42"/>
                    <a:pt x="4" y="38"/>
                  </a:cubicBezTo>
                  <a:cubicBezTo>
                    <a:pt x="6" y="34"/>
                    <a:pt x="10" y="31"/>
                    <a:pt x="15" y="30"/>
                  </a:cubicBezTo>
                  <a:cubicBezTo>
                    <a:pt x="23" y="29"/>
                    <a:pt x="31" y="33"/>
                    <a:pt x="35" y="41"/>
                  </a:cubicBezTo>
                  <a:cubicBezTo>
                    <a:pt x="43" y="44"/>
                    <a:pt x="50" y="45"/>
                    <a:pt x="57" y="45"/>
                  </a:cubicBezTo>
                  <a:cubicBezTo>
                    <a:pt x="57" y="45"/>
                    <a:pt x="57" y="45"/>
                    <a:pt x="57" y="45"/>
                  </a:cubicBezTo>
                  <a:cubicBezTo>
                    <a:pt x="75" y="45"/>
                    <a:pt x="92" y="35"/>
                    <a:pt x="109" y="24"/>
                  </a:cubicBezTo>
                  <a:cubicBezTo>
                    <a:pt x="127" y="12"/>
                    <a:pt x="146" y="0"/>
                    <a:pt x="168" y="0"/>
                  </a:cubicBezTo>
                  <a:cubicBezTo>
                    <a:pt x="179" y="0"/>
                    <a:pt x="190" y="2"/>
                    <a:pt x="201" y="8"/>
                  </a:cubicBezTo>
                  <a:cubicBezTo>
                    <a:pt x="204" y="9"/>
                    <a:pt x="204" y="9"/>
                    <a:pt x="204" y="9"/>
                  </a:cubicBezTo>
                  <a:cubicBezTo>
                    <a:pt x="240" y="141"/>
                    <a:pt x="240" y="141"/>
                    <a:pt x="240" y="141"/>
                  </a:cubicBezTo>
                  <a:cubicBezTo>
                    <a:pt x="226" y="134"/>
                    <a:pt x="226" y="134"/>
                    <a:pt x="226" y="134"/>
                  </a:cubicBezTo>
                  <a:cubicBezTo>
                    <a:pt x="217" y="129"/>
                    <a:pt x="209" y="127"/>
                    <a:pt x="200" y="127"/>
                  </a:cubicBezTo>
                  <a:cubicBezTo>
                    <a:pt x="181" y="127"/>
                    <a:pt x="165" y="137"/>
                    <a:pt x="148" y="148"/>
                  </a:cubicBezTo>
                  <a:cubicBezTo>
                    <a:pt x="130" y="160"/>
                    <a:pt x="111" y="172"/>
                    <a:pt x="88" y="172"/>
                  </a:cubicBezTo>
                  <a:cubicBezTo>
                    <a:pt x="83" y="172"/>
                    <a:pt x="77" y="172"/>
                    <a:pt x="72" y="170"/>
                  </a:cubicBezTo>
                  <a:cubicBezTo>
                    <a:pt x="104" y="284"/>
                    <a:pt x="104" y="284"/>
                    <a:pt x="104" y="284"/>
                  </a:cubicBezTo>
                  <a:cubicBezTo>
                    <a:pt x="105" y="290"/>
                    <a:pt x="104" y="296"/>
                    <a:pt x="102" y="300"/>
                  </a:cubicBezTo>
                  <a:cubicBezTo>
                    <a:pt x="99" y="304"/>
                    <a:pt x="95" y="307"/>
                    <a:pt x="90" y="308"/>
                  </a:cubicBezTo>
                  <a:cubicBezTo>
                    <a:pt x="89" y="308"/>
                    <a:pt x="88" y="308"/>
                    <a:pt x="87" y="308"/>
                  </a:cubicBezTo>
                  <a:close/>
                  <a:moveTo>
                    <a:pt x="18" y="43"/>
                  </a:moveTo>
                  <a:cubicBezTo>
                    <a:pt x="16" y="43"/>
                    <a:pt x="15" y="44"/>
                    <a:pt x="15" y="45"/>
                  </a:cubicBezTo>
                  <a:cubicBezTo>
                    <a:pt x="14" y="46"/>
                    <a:pt x="14" y="48"/>
                    <a:pt x="14" y="50"/>
                  </a:cubicBezTo>
                  <a:cubicBezTo>
                    <a:pt x="81" y="288"/>
                    <a:pt x="81" y="288"/>
                    <a:pt x="81" y="288"/>
                  </a:cubicBezTo>
                  <a:cubicBezTo>
                    <a:pt x="82" y="293"/>
                    <a:pt x="85" y="295"/>
                    <a:pt x="88" y="295"/>
                  </a:cubicBezTo>
                  <a:cubicBezTo>
                    <a:pt x="89" y="294"/>
                    <a:pt x="90" y="294"/>
                    <a:pt x="90" y="293"/>
                  </a:cubicBezTo>
                  <a:cubicBezTo>
                    <a:pt x="91" y="292"/>
                    <a:pt x="91" y="290"/>
                    <a:pt x="91" y="288"/>
                  </a:cubicBezTo>
                  <a:cubicBezTo>
                    <a:pt x="52" y="147"/>
                    <a:pt x="52" y="147"/>
                    <a:pt x="52" y="147"/>
                  </a:cubicBezTo>
                  <a:cubicBezTo>
                    <a:pt x="65" y="153"/>
                    <a:pt x="65" y="153"/>
                    <a:pt x="65" y="153"/>
                  </a:cubicBezTo>
                  <a:cubicBezTo>
                    <a:pt x="73" y="157"/>
                    <a:pt x="80" y="159"/>
                    <a:pt x="88" y="159"/>
                  </a:cubicBezTo>
                  <a:cubicBezTo>
                    <a:pt x="107" y="159"/>
                    <a:pt x="123" y="148"/>
                    <a:pt x="140" y="137"/>
                  </a:cubicBezTo>
                  <a:cubicBezTo>
                    <a:pt x="159" y="125"/>
                    <a:pt x="177" y="113"/>
                    <a:pt x="200" y="113"/>
                  </a:cubicBezTo>
                  <a:cubicBezTo>
                    <a:pt x="206" y="113"/>
                    <a:pt x="213" y="114"/>
                    <a:pt x="219" y="116"/>
                  </a:cubicBezTo>
                  <a:cubicBezTo>
                    <a:pt x="192" y="19"/>
                    <a:pt x="192" y="19"/>
                    <a:pt x="192" y="19"/>
                  </a:cubicBezTo>
                  <a:cubicBezTo>
                    <a:pt x="184" y="15"/>
                    <a:pt x="176" y="13"/>
                    <a:pt x="168" y="13"/>
                  </a:cubicBezTo>
                  <a:cubicBezTo>
                    <a:pt x="150" y="13"/>
                    <a:pt x="133" y="24"/>
                    <a:pt x="116" y="35"/>
                  </a:cubicBezTo>
                  <a:cubicBezTo>
                    <a:pt x="98" y="47"/>
                    <a:pt x="79" y="59"/>
                    <a:pt x="57" y="59"/>
                  </a:cubicBezTo>
                  <a:cubicBezTo>
                    <a:pt x="57" y="59"/>
                    <a:pt x="57" y="59"/>
                    <a:pt x="57" y="59"/>
                  </a:cubicBezTo>
                  <a:cubicBezTo>
                    <a:pt x="47" y="59"/>
                    <a:pt x="37" y="57"/>
                    <a:pt x="28" y="52"/>
                  </a:cubicBezTo>
                  <a:cubicBezTo>
                    <a:pt x="25" y="51"/>
                    <a:pt x="25" y="51"/>
                    <a:pt x="25" y="51"/>
                  </a:cubicBezTo>
                  <a:cubicBezTo>
                    <a:pt x="24" y="48"/>
                    <a:pt x="24" y="48"/>
                    <a:pt x="24" y="48"/>
                  </a:cubicBezTo>
                  <a:cubicBezTo>
                    <a:pt x="23" y="45"/>
                    <a:pt x="20" y="43"/>
                    <a:pt x="18" y="4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latin typeface="微软雅黑" pitchFamily="34" charset="-122"/>
                <a:ea typeface="微软雅黑" pitchFamily="34" charset="-122"/>
              </a:endParaRPr>
            </a:p>
          </p:txBody>
        </p:sp>
      </p:grpSp>
      <p:sp>
        <p:nvSpPr>
          <p:cNvPr id="68" name="TextBox 1210"/>
          <p:cNvSpPr/>
          <p:nvPr/>
        </p:nvSpPr>
        <p:spPr>
          <a:xfrm>
            <a:off x="1047971" y="3136291"/>
            <a:ext cx="121571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smtClean="0">
                <a:solidFill>
                  <a:srgbClr val="1B4367"/>
                </a:solidFill>
                <a:cs typeface="+mn-ea"/>
                <a:sym typeface="+mn-lt"/>
              </a:rPr>
              <a:t>总体工作进展</a:t>
            </a:r>
            <a:endParaRPr lang="zh-CN" altLang="en-US" b="1" dirty="0">
              <a:solidFill>
                <a:srgbClr val="1B4367"/>
              </a:solidFill>
              <a:cs typeface="+mn-ea"/>
              <a:sym typeface="+mn-lt"/>
            </a:endParaRPr>
          </a:p>
        </p:txBody>
      </p:sp>
      <p:sp>
        <p:nvSpPr>
          <p:cNvPr id="69" name="文本框 8"/>
          <p:cNvSpPr txBox="1"/>
          <p:nvPr/>
        </p:nvSpPr>
        <p:spPr>
          <a:xfrm>
            <a:off x="580010" y="3427463"/>
            <a:ext cx="2270052" cy="64633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smtClean="0">
                <a:solidFill>
                  <a:schemeClr val="tx1">
                    <a:lumMod val="75000"/>
                    <a:lumOff val="25000"/>
                  </a:schemeClr>
                </a:solidFill>
                <a:cs typeface="+mn-ea"/>
                <a:sym typeface="+mn-lt"/>
              </a:rPr>
              <a:t>已分析得到协议所有全局变量，分析得到协议大致基本处理流程，分析得到部分数据结构。</a:t>
            </a:r>
            <a:endParaRPr lang="en-US" altLang="zh-CN" sz="1000" dirty="0">
              <a:solidFill>
                <a:schemeClr val="tx1">
                  <a:lumMod val="75000"/>
                  <a:lumOff val="25000"/>
                </a:schemeClr>
              </a:solidFill>
              <a:cs typeface="+mn-ea"/>
              <a:sym typeface="+mn-lt"/>
            </a:endParaRPr>
          </a:p>
        </p:txBody>
      </p:sp>
      <p:sp>
        <p:nvSpPr>
          <p:cNvPr id="70" name="TextBox 1210"/>
          <p:cNvSpPr/>
          <p:nvPr/>
        </p:nvSpPr>
        <p:spPr>
          <a:xfrm>
            <a:off x="3037744" y="810122"/>
            <a:ext cx="121571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smtClean="0">
                <a:solidFill>
                  <a:srgbClr val="1B4367"/>
                </a:solidFill>
                <a:cs typeface="+mn-ea"/>
                <a:sym typeface="+mn-lt"/>
              </a:rPr>
              <a:t>刘棪工作进展</a:t>
            </a:r>
            <a:endParaRPr lang="zh-CN" altLang="en-US" b="1" dirty="0">
              <a:solidFill>
                <a:srgbClr val="1B4367"/>
              </a:solidFill>
              <a:cs typeface="+mn-ea"/>
              <a:sym typeface="+mn-lt"/>
            </a:endParaRPr>
          </a:p>
        </p:txBody>
      </p:sp>
      <p:sp>
        <p:nvSpPr>
          <p:cNvPr id="71" name="文本框 8"/>
          <p:cNvSpPr txBox="1"/>
          <p:nvPr/>
        </p:nvSpPr>
        <p:spPr>
          <a:xfrm>
            <a:off x="2536890" y="1094715"/>
            <a:ext cx="2270052" cy="64633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smtClean="0">
                <a:solidFill>
                  <a:schemeClr val="tx1">
                    <a:lumMod val="75000"/>
                    <a:lumOff val="25000"/>
                  </a:schemeClr>
                </a:solidFill>
                <a:cs typeface="+mn-ea"/>
                <a:sym typeface="+mn-lt"/>
              </a:rPr>
              <a:t>分析得到</a:t>
            </a:r>
            <a:r>
              <a:rPr lang="en-US" altLang="zh-CN" sz="1000" dirty="0" smtClean="0">
                <a:solidFill>
                  <a:schemeClr val="tx1">
                    <a:lumMod val="75000"/>
                    <a:lumOff val="25000"/>
                  </a:schemeClr>
                </a:solidFill>
                <a:cs typeface="+mn-ea"/>
                <a:sym typeface="+mn-lt"/>
              </a:rPr>
              <a:t>OLSR</a:t>
            </a:r>
            <a:r>
              <a:rPr lang="zh-CN" altLang="en-US" sz="1000" dirty="0" smtClean="0">
                <a:solidFill>
                  <a:schemeClr val="tx1">
                    <a:lumMod val="75000"/>
                    <a:lumOff val="25000"/>
                  </a:schemeClr>
                </a:solidFill>
                <a:cs typeface="+mn-ea"/>
                <a:sym typeface="+mn-lt"/>
              </a:rPr>
              <a:t>包、</a:t>
            </a:r>
            <a:r>
              <a:rPr lang="en-US" altLang="zh-CN" sz="1000" dirty="0" smtClean="0">
                <a:solidFill>
                  <a:schemeClr val="tx1">
                    <a:lumMod val="75000"/>
                    <a:lumOff val="25000"/>
                  </a:schemeClr>
                </a:solidFill>
                <a:cs typeface="+mn-ea"/>
                <a:sym typeface="+mn-lt"/>
              </a:rPr>
              <a:t>HELLO</a:t>
            </a:r>
            <a:r>
              <a:rPr lang="zh-CN" altLang="en-US" sz="1000" dirty="0" smtClean="0">
                <a:solidFill>
                  <a:schemeClr val="tx1">
                    <a:lumMod val="75000"/>
                    <a:lumOff val="25000"/>
                  </a:schemeClr>
                </a:solidFill>
                <a:cs typeface="+mn-ea"/>
                <a:sym typeface="+mn-lt"/>
              </a:rPr>
              <a:t>消息和本地链路信息表的数据结构，分析得到协议链路感知和邻居探索机制。</a:t>
            </a:r>
            <a:endParaRPr lang="en-US" altLang="zh-CN" sz="1000" dirty="0">
              <a:solidFill>
                <a:schemeClr val="tx1">
                  <a:lumMod val="75000"/>
                  <a:lumOff val="25000"/>
                </a:schemeClr>
              </a:solidFill>
              <a:cs typeface="+mn-ea"/>
              <a:sym typeface="+mn-lt"/>
            </a:endParaRPr>
          </a:p>
        </p:txBody>
      </p:sp>
      <p:sp>
        <p:nvSpPr>
          <p:cNvPr id="72" name="TextBox 1210"/>
          <p:cNvSpPr/>
          <p:nvPr/>
        </p:nvSpPr>
        <p:spPr>
          <a:xfrm>
            <a:off x="4819025" y="3156027"/>
            <a:ext cx="121571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smtClean="0">
                <a:solidFill>
                  <a:srgbClr val="1B4367"/>
                </a:solidFill>
                <a:cs typeface="+mn-ea"/>
                <a:sym typeface="+mn-lt"/>
              </a:rPr>
              <a:t>商迪工作进展</a:t>
            </a:r>
            <a:endParaRPr lang="zh-CN" altLang="en-US" b="1" dirty="0">
              <a:solidFill>
                <a:srgbClr val="1B4367"/>
              </a:solidFill>
              <a:cs typeface="+mn-ea"/>
              <a:sym typeface="+mn-lt"/>
            </a:endParaRPr>
          </a:p>
        </p:txBody>
      </p:sp>
      <p:sp>
        <p:nvSpPr>
          <p:cNvPr id="73" name="文本框 8"/>
          <p:cNvSpPr txBox="1"/>
          <p:nvPr/>
        </p:nvSpPr>
        <p:spPr>
          <a:xfrm>
            <a:off x="4318172" y="3427463"/>
            <a:ext cx="2270052" cy="64633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smtClean="0">
                <a:solidFill>
                  <a:schemeClr val="tx1">
                    <a:lumMod val="75000"/>
                    <a:lumOff val="25000"/>
                  </a:schemeClr>
                </a:solidFill>
                <a:cs typeface="+mn-ea"/>
                <a:sym typeface="+mn-lt"/>
              </a:rPr>
              <a:t>分析得到</a:t>
            </a:r>
            <a:r>
              <a:rPr lang="en-US" altLang="zh-CN" sz="1000" dirty="0" smtClean="0">
                <a:solidFill>
                  <a:schemeClr val="tx1">
                    <a:lumMod val="75000"/>
                    <a:lumOff val="25000"/>
                  </a:schemeClr>
                </a:solidFill>
                <a:cs typeface="+mn-ea"/>
                <a:sym typeface="+mn-lt"/>
              </a:rPr>
              <a:t>MID</a:t>
            </a:r>
            <a:r>
              <a:rPr lang="zh-CN" altLang="en-US" sz="1000" dirty="0" smtClean="0">
                <a:solidFill>
                  <a:schemeClr val="tx1">
                    <a:lumMod val="75000"/>
                    <a:lumOff val="25000"/>
                  </a:schemeClr>
                </a:solidFill>
                <a:cs typeface="+mn-ea"/>
                <a:sym typeface="+mn-lt"/>
              </a:rPr>
              <a:t>消息和</a:t>
            </a:r>
            <a:r>
              <a:rPr lang="en-US" altLang="zh-CN" sz="1000" dirty="0" smtClean="0">
                <a:solidFill>
                  <a:schemeClr val="tx1">
                    <a:lumMod val="75000"/>
                    <a:lumOff val="25000"/>
                  </a:schemeClr>
                </a:solidFill>
                <a:cs typeface="+mn-ea"/>
                <a:sym typeface="+mn-lt"/>
              </a:rPr>
              <a:t>MPR selector</a:t>
            </a:r>
            <a:r>
              <a:rPr lang="zh-CN" altLang="en-US" sz="1000" dirty="0" smtClean="0">
                <a:solidFill>
                  <a:schemeClr val="tx1">
                    <a:lumMod val="75000"/>
                    <a:lumOff val="25000"/>
                  </a:schemeClr>
                </a:solidFill>
                <a:cs typeface="+mn-ea"/>
                <a:sym typeface="+mn-lt"/>
              </a:rPr>
              <a:t>表的数据结构，分析得到</a:t>
            </a:r>
            <a:r>
              <a:rPr lang="en-US" altLang="zh-CN" sz="1000" dirty="0" smtClean="0">
                <a:solidFill>
                  <a:schemeClr val="tx1">
                    <a:lumMod val="75000"/>
                    <a:lumOff val="25000"/>
                  </a:schemeClr>
                </a:solidFill>
                <a:cs typeface="+mn-ea"/>
                <a:sym typeface="+mn-lt"/>
              </a:rPr>
              <a:t>MPR</a:t>
            </a:r>
            <a:r>
              <a:rPr lang="zh-CN" altLang="en-US" sz="1000" dirty="0" smtClean="0">
                <a:solidFill>
                  <a:schemeClr val="tx1">
                    <a:lumMod val="75000"/>
                    <a:lumOff val="25000"/>
                  </a:schemeClr>
                </a:solidFill>
                <a:cs typeface="+mn-ea"/>
                <a:sym typeface="+mn-lt"/>
              </a:rPr>
              <a:t>表的生成机制 </a:t>
            </a:r>
            <a:endParaRPr lang="en-US" altLang="zh-CN" sz="1000" dirty="0">
              <a:solidFill>
                <a:schemeClr val="tx1">
                  <a:lumMod val="75000"/>
                  <a:lumOff val="25000"/>
                </a:schemeClr>
              </a:solidFill>
              <a:cs typeface="+mn-ea"/>
              <a:sym typeface="+mn-lt"/>
            </a:endParaRPr>
          </a:p>
        </p:txBody>
      </p:sp>
      <p:sp>
        <p:nvSpPr>
          <p:cNvPr id="74" name="TextBox 1210"/>
          <p:cNvSpPr/>
          <p:nvPr/>
        </p:nvSpPr>
        <p:spPr>
          <a:xfrm>
            <a:off x="6620106" y="810122"/>
            <a:ext cx="1395254"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smtClean="0">
                <a:solidFill>
                  <a:srgbClr val="1B4367"/>
                </a:solidFill>
                <a:cs typeface="+mn-ea"/>
                <a:sym typeface="+mn-lt"/>
              </a:rPr>
              <a:t>陈雨涵工作进展</a:t>
            </a:r>
            <a:endParaRPr lang="zh-CN" altLang="en-US" b="1" dirty="0">
              <a:solidFill>
                <a:srgbClr val="1B4367"/>
              </a:solidFill>
              <a:cs typeface="+mn-ea"/>
              <a:sym typeface="+mn-lt"/>
            </a:endParaRPr>
          </a:p>
        </p:txBody>
      </p:sp>
      <p:sp>
        <p:nvSpPr>
          <p:cNvPr id="75" name="文本框 8"/>
          <p:cNvSpPr txBox="1"/>
          <p:nvPr/>
        </p:nvSpPr>
        <p:spPr>
          <a:xfrm>
            <a:off x="6171880" y="1094715"/>
            <a:ext cx="2270052" cy="453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smtClean="0">
                <a:solidFill>
                  <a:schemeClr val="tx1">
                    <a:lumMod val="75000"/>
                    <a:lumOff val="25000"/>
                  </a:schemeClr>
                </a:solidFill>
                <a:cs typeface="+mn-ea"/>
                <a:sym typeface="+mn-lt"/>
              </a:rPr>
              <a:t>分析得到</a:t>
            </a:r>
            <a:r>
              <a:rPr lang="en-US" altLang="zh-CN" sz="1000" dirty="0" smtClean="0">
                <a:solidFill>
                  <a:schemeClr val="tx1">
                    <a:lumMod val="75000"/>
                    <a:lumOff val="25000"/>
                  </a:schemeClr>
                </a:solidFill>
                <a:cs typeface="+mn-ea"/>
                <a:sym typeface="+mn-lt"/>
              </a:rPr>
              <a:t>HNA</a:t>
            </a:r>
            <a:r>
              <a:rPr lang="zh-CN" altLang="en-US" sz="1000" dirty="0" smtClean="0">
                <a:solidFill>
                  <a:schemeClr val="tx1">
                    <a:lumMod val="75000"/>
                    <a:lumOff val="25000"/>
                  </a:schemeClr>
                </a:solidFill>
                <a:cs typeface="+mn-ea"/>
                <a:sym typeface="+mn-lt"/>
              </a:rPr>
              <a:t>消息和路由表的数据结构，分析得到路由表更新计算机制</a:t>
            </a:r>
            <a:endParaRPr lang="en-US" altLang="zh-CN" sz="10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5"/>
                                        </p:tgtEl>
                                        <p:attrNameLst>
                                          <p:attrName>ppt_y</p:attrName>
                                        </p:attrNameLst>
                                      </p:cBhvr>
                                      <p:tavLst>
                                        <p:tav tm="0">
                                          <p:val>
                                            <p:strVal val="#ppt_y"/>
                                          </p:val>
                                        </p:tav>
                                        <p:tav tm="100000">
                                          <p:val>
                                            <p:strVal val="#ppt_y"/>
                                          </p:val>
                                        </p:tav>
                                      </p:tavLst>
                                    </p:anim>
                                    <p:anim calcmode="lin" valueType="num">
                                      <p:cBhvr>
                                        <p:cTn id="9"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5"/>
                                        </p:tgtEl>
                                      </p:cBhvr>
                                    </p:animEffect>
                                  </p:childTnLst>
                                </p:cTn>
                              </p:par>
                            </p:childTnLst>
                          </p:cTn>
                        </p:par>
                        <p:par>
                          <p:cTn id="12" fill="hold">
                            <p:stCondLst>
                              <p:cond delay="650"/>
                            </p:stCondLst>
                            <p:childTnLst>
                              <p:par>
                                <p:cTn id="13" presetID="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0-#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par>
                          <p:cTn id="29" fill="hold">
                            <p:stCondLst>
                              <p:cond delay="1150"/>
                            </p:stCondLst>
                            <p:childTnLst>
                              <p:par>
                                <p:cTn id="30" presetID="2" presetClass="entr" presetSubtype="4" fill="hold" grpId="0" nodeType="afterEffect">
                                  <p:stCondLst>
                                    <p:cond delay="0"/>
                                  </p:stCondLst>
                                  <p:childTnLst>
                                    <p:set>
                                      <p:cBhvr>
                                        <p:cTn id="31" dur="1" fill="hold">
                                          <p:stCondLst>
                                            <p:cond delay="0"/>
                                          </p:stCondLst>
                                        </p:cTn>
                                        <p:tgtEl>
                                          <p:spTgt spid="68"/>
                                        </p:tgtEl>
                                        <p:attrNameLst>
                                          <p:attrName>style.visibility</p:attrName>
                                        </p:attrNameLst>
                                      </p:cBhvr>
                                      <p:to>
                                        <p:strVal val="visible"/>
                                      </p:to>
                                    </p:set>
                                    <p:anim calcmode="lin" valueType="num">
                                      <p:cBhvr additive="base">
                                        <p:cTn id="32" dur="500" fill="hold"/>
                                        <p:tgtEl>
                                          <p:spTgt spid="68"/>
                                        </p:tgtEl>
                                        <p:attrNameLst>
                                          <p:attrName>ppt_x</p:attrName>
                                        </p:attrNameLst>
                                      </p:cBhvr>
                                      <p:tavLst>
                                        <p:tav tm="0">
                                          <p:val>
                                            <p:strVal val="#ppt_x"/>
                                          </p:val>
                                        </p:tav>
                                        <p:tav tm="100000">
                                          <p:val>
                                            <p:strVal val="#ppt_x"/>
                                          </p:val>
                                        </p:tav>
                                      </p:tavLst>
                                    </p:anim>
                                    <p:anim calcmode="lin" valueType="num">
                                      <p:cBhvr additive="base">
                                        <p:cTn id="33" dur="500" fill="hold"/>
                                        <p:tgtEl>
                                          <p:spTgt spid="68"/>
                                        </p:tgtEl>
                                        <p:attrNameLst>
                                          <p:attrName>ppt_y</p:attrName>
                                        </p:attrNameLst>
                                      </p:cBhvr>
                                      <p:tavLst>
                                        <p:tav tm="0">
                                          <p:val>
                                            <p:strVal val="1+#ppt_h/2"/>
                                          </p:val>
                                        </p:tav>
                                        <p:tav tm="100000">
                                          <p:val>
                                            <p:strVal val="#ppt_y"/>
                                          </p:val>
                                        </p:tav>
                                      </p:tavLst>
                                    </p:anim>
                                  </p:childTnLst>
                                </p:cTn>
                              </p:par>
                            </p:childTnLst>
                          </p:cTn>
                        </p:par>
                        <p:par>
                          <p:cTn id="34" fill="hold">
                            <p:stCondLst>
                              <p:cond delay="1650"/>
                            </p:stCondLst>
                            <p:childTnLst>
                              <p:par>
                                <p:cTn id="35" presetID="2" presetClass="entr" presetSubtype="4" fill="hold" grpId="0" nodeType="afterEffect">
                                  <p:stCondLst>
                                    <p:cond delay="0"/>
                                  </p:stCondLst>
                                  <p:childTnLst>
                                    <p:set>
                                      <p:cBhvr>
                                        <p:cTn id="36" dur="1" fill="hold">
                                          <p:stCondLst>
                                            <p:cond delay="0"/>
                                          </p:stCondLst>
                                        </p:cTn>
                                        <p:tgtEl>
                                          <p:spTgt spid="69"/>
                                        </p:tgtEl>
                                        <p:attrNameLst>
                                          <p:attrName>style.visibility</p:attrName>
                                        </p:attrNameLst>
                                      </p:cBhvr>
                                      <p:to>
                                        <p:strVal val="visible"/>
                                      </p:to>
                                    </p:set>
                                    <p:anim calcmode="lin" valueType="num">
                                      <p:cBhvr additive="base">
                                        <p:cTn id="37" dur="500" fill="hold"/>
                                        <p:tgtEl>
                                          <p:spTgt spid="69"/>
                                        </p:tgtEl>
                                        <p:attrNameLst>
                                          <p:attrName>ppt_x</p:attrName>
                                        </p:attrNameLst>
                                      </p:cBhvr>
                                      <p:tavLst>
                                        <p:tav tm="0">
                                          <p:val>
                                            <p:strVal val="#ppt_x"/>
                                          </p:val>
                                        </p:tav>
                                        <p:tav tm="100000">
                                          <p:val>
                                            <p:strVal val="#ppt_x"/>
                                          </p:val>
                                        </p:tav>
                                      </p:tavLst>
                                    </p:anim>
                                    <p:anim calcmode="lin" valueType="num">
                                      <p:cBhvr additive="base">
                                        <p:cTn id="38" dur="500" fill="hold"/>
                                        <p:tgtEl>
                                          <p:spTgt spid="69"/>
                                        </p:tgtEl>
                                        <p:attrNameLst>
                                          <p:attrName>ppt_y</p:attrName>
                                        </p:attrNameLst>
                                      </p:cBhvr>
                                      <p:tavLst>
                                        <p:tav tm="0">
                                          <p:val>
                                            <p:strVal val="1+#ppt_h/2"/>
                                          </p:val>
                                        </p:tav>
                                        <p:tav tm="100000">
                                          <p:val>
                                            <p:strVal val="#ppt_y"/>
                                          </p:val>
                                        </p:tav>
                                      </p:tavLst>
                                    </p:anim>
                                  </p:childTnLst>
                                </p:cTn>
                              </p:par>
                            </p:childTnLst>
                          </p:cTn>
                        </p:par>
                        <p:par>
                          <p:cTn id="39" fill="hold">
                            <p:stCondLst>
                              <p:cond delay="2150"/>
                            </p:stCondLst>
                            <p:childTnLst>
                              <p:par>
                                <p:cTn id="40" presetID="2" presetClass="entr" presetSubtype="1" fill="hold" grpId="0" nodeType="afterEffect">
                                  <p:stCondLst>
                                    <p:cond delay="0"/>
                                  </p:stCondLst>
                                  <p:childTnLst>
                                    <p:set>
                                      <p:cBhvr>
                                        <p:cTn id="41" dur="1" fill="hold">
                                          <p:stCondLst>
                                            <p:cond delay="0"/>
                                          </p:stCondLst>
                                        </p:cTn>
                                        <p:tgtEl>
                                          <p:spTgt spid="70"/>
                                        </p:tgtEl>
                                        <p:attrNameLst>
                                          <p:attrName>style.visibility</p:attrName>
                                        </p:attrNameLst>
                                      </p:cBhvr>
                                      <p:to>
                                        <p:strVal val="visible"/>
                                      </p:to>
                                    </p:set>
                                    <p:anim calcmode="lin" valueType="num">
                                      <p:cBhvr additive="base">
                                        <p:cTn id="42" dur="500" fill="hold"/>
                                        <p:tgtEl>
                                          <p:spTgt spid="70"/>
                                        </p:tgtEl>
                                        <p:attrNameLst>
                                          <p:attrName>ppt_x</p:attrName>
                                        </p:attrNameLst>
                                      </p:cBhvr>
                                      <p:tavLst>
                                        <p:tav tm="0">
                                          <p:val>
                                            <p:strVal val="#ppt_x"/>
                                          </p:val>
                                        </p:tav>
                                        <p:tav tm="100000">
                                          <p:val>
                                            <p:strVal val="#ppt_x"/>
                                          </p:val>
                                        </p:tav>
                                      </p:tavLst>
                                    </p:anim>
                                    <p:anim calcmode="lin" valueType="num">
                                      <p:cBhvr additive="base">
                                        <p:cTn id="43" dur="500" fill="hold"/>
                                        <p:tgtEl>
                                          <p:spTgt spid="70"/>
                                        </p:tgtEl>
                                        <p:attrNameLst>
                                          <p:attrName>ppt_y</p:attrName>
                                        </p:attrNameLst>
                                      </p:cBhvr>
                                      <p:tavLst>
                                        <p:tav tm="0">
                                          <p:val>
                                            <p:strVal val="0-#ppt_h/2"/>
                                          </p:val>
                                        </p:tav>
                                        <p:tav tm="100000">
                                          <p:val>
                                            <p:strVal val="#ppt_y"/>
                                          </p:val>
                                        </p:tav>
                                      </p:tavLst>
                                    </p:anim>
                                  </p:childTnLst>
                                </p:cTn>
                              </p:par>
                            </p:childTnLst>
                          </p:cTn>
                        </p:par>
                        <p:par>
                          <p:cTn id="44" fill="hold">
                            <p:stCondLst>
                              <p:cond delay="2650"/>
                            </p:stCondLst>
                            <p:childTnLst>
                              <p:par>
                                <p:cTn id="45" presetID="2" presetClass="entr" presetSubtype="1" fill="hold" grpId="0" nodeType="afterEffect">
                                  <p:stCondLst>
                                    <p:cond delay="0"/>
                                  </p:stCondLst>
                                  <p:childTnLst>
                                    <p:set>
                                      <p:cBhvr>
                                        <p:cTn id="46" dur="1" fill="hold">
                                          <p:stCondLst>
                                            <p:cond delay="0"/>
                                          </p:stCondLst>
                                        </p:cTn>
                                        <p:tgtEl>
                                          <p:spTgt spid="71"/>
                                        </p:tgtEl>
                                        <p:attrNameLst>
                                          <p:attrName>style.visibility</p:attrName>
                                        </p:attrNameLst>
                                      </p:cBhvr>
                                      <p:to>
                                        <p:strVal val="visible"/>
                                      </p:to>
                                    </p:set>
                                    <p:anim calcmode="lin" valueType="num">
                                      <p:cBhvr additive="base">
                                        <p:cTn id="47" dur="500" fill="hold"/>
                                        <p:tgtEl>
                                          <p:spTgt spid="71"/>
                                        </p:tgtEl>
                                        <p:attrNameLst>
                                          <p:attrName>ppt_x</p:attrName>
                                        </p:attrNameLst>
                                      </p:cBhvr>
                                      <p:tavLst>
                                        <p:tav tm="0">
                                          <p:val>
                                            <p:strVal val="#ppt_x"/>
                                          </p:val>
                                        </p:tav>
                                        <p:tav tm="100000">
                                          <p:val>
                                            <p:strVal val="#ppt_x"/>
                                          </p:val>
                                        </p:tav>
                                      </p:tavLst>
                                    </p:anim>
                                    <p:anim calcmode="lin" valueType="num">
                                      <p:cBhvr additive="base">
                                        <p:cTn id="48" dur="500" fill="hold"/>
                                        <p:tgtEl>
                                          <p:spTgt spid="71"/>
                                        </p:tgtEl>
                                        <p:attrNameLst>
                                          <p:attrName>ppt_y</p:attrName>
                                        </p:attrNameLst>
                                      </p:cBhvr>
                                      <p:tavLst>
                                        <p:tav tm="0">
                                          <p:val>
                                            <p:strVal val="0-#ppt_h/2"/>
                                          </p:val>
                                        </p:tav>
                                        <p:tav tm="100000">
                                          <p:val>
                                            <p:strVal val="#ppt_y"/>
                                          </p:val>
                                        </p:tav>
                                      </p:tavLst>
                                    </p:anim>
                                  </p:childTnLst>
                                </p:cTn>
                              </p:par>
                            </p:childTnLst>
                          </p:cTn>
                        </p:par>
                        <p:par>
                          <p:cTn id="49" fill="hold">
                            <p:stCondLst>
                              <p:cond delay="3150"/>
                            </p:stCondLst>
                            <p:childTnLst>
                              <p:par>
                                <p:cTn id="50" presetID="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 calcmode="lin" valueType="num">
                                      <p:cBhvr additive="base">
                                        <p:cTn id="52" dur="500" fill="hold"/>
                                        <p:tgtEl>
                                          <p:spTgt spid="72"/>
                                        </p:tgtEl>
                                        <p:attrNameLst>
                                          <p:attrName>ppt_x</p:attrName>
                                        </p:attrNameLst>
                                      </p:cBhvr>
                                      <p:tavLst>
                                        <p:tav tm="0">
                                          <p:val>
                                            <p:strVal val="#ppt_x"/>
                                          </p:val>
                                        </p:tav>
                                        <p:tav tm="100000">
                                          <p:val>
                                            <p:strVal val="#ppt_x"/>
                                          </p:val>
                                        </p:tav>
                                      </p:tavLst>
                                    </p:anim>
                                    <p:anim calcmode="lin" valueType="num">
                                      <p:cBhvr additive="base">
                                        <p:cTn id="53" dur="500" fill="hold"/>
                                        <p:tgtEl>
                                          <p:spTgt spid="72"/>
                                        </p:tgtEl>
                                        <p:attrNameLst>
                                          <p:attrName>ppt_y</p:attrName>
                                        </p:attrNameLst>
                                      </p:cBhvr>
                                      <p:tavLst>
                                        <p:tav tm="0">
                                          <p:val>
                                            <p:strVal val="1+#ppt_h/2"/>
                                          </p:val>
                                        </p:tav>
                                        <p:tav tm="100000">
                                          <p:val>
                                            <p:strVal val="#ppt_y"/>
                                          </p:val>
                                        </p:tav>
                                      </p:tavLst>
                                    </p:anim>
                                  </p:childTnLst>
                                </p:cTn>
                              </p:par>
                            </p:childTnLst>
                          </p:cTn>
                        </p:par>
                        <p:par>
                          <p:cTn id="54" fill="hold">
                            <p:stCondLst>
                              <p:cond delay="3650"/>
                            </p:stCondLst>
                            <p:childTnLst>
                              <p:par>
                                <p:cTn id="55" presetID="2" presetClass="entr" presetSubtype="4" fill="hold" grpId="0" nodeType="afterEffect">
                                  <p:stCondLst>
                                    <p:cond delay="0"/>
                                  </p:stCondLst>
                                  <p:childTnLst>
                                    <p:set>
                                      <p:cBhvr>
                                        <p:cTn id="56" dur="1" fill="hold">
                                          <p:stCondLst>
                                            <p:cond delay="0"/>
                                          </p:stCondLst>
                                        </p:cTn>
                                        <p:tgtEl>
                                          <p:spTgt spid="73"/>
                                        </p:tgtEl>
                                        <p:attrNameLst>
                                          <p:attrName>style.visibility</p:attrName>
                                        </p:attrNameLst>
                                      </p:cBhvr>
                                      <p:to>
                                        <p:strVal val="visible"/>
                                      </p:to>
                                    </p:set>
                                    <p:anim calcmode="lin" valueType="num">
                                      <p:cBhvr additive="base">
                                        <p:cTn id="57" dur="500" fill="hold"/>
                                        <p:tgtEl>
                                          <p:spTgt spid="73"/>
                                        </p:tgtEl>
                                        <p:attrNameLst>
                                          <p:attrName>ppt_x</p:attrName>
                                        </p:attrNameLst>
                                      </p:cBhvr>
                                      <p:tavLst>
                                        <p:tav tm="0">
                                          <p:val>
                                            <p:strVal val="#ppt_x"/>
                                          </p:val>
                                        </p:tav>
                                        <p:tav tm="100000">
                                          <p:val>
                                            <p:strVal val="#ppt_x"/>
                                          </p:val>
                                        </p:tav>
                                      </p:tavLst>
                                    </p:anim>
                                    <p:anim calcmode="lin" valueType="num">
                                      <p:cBhvr additive="base">
                                        <p:cTn id="58" dur="500" fill="hold"/>
                                        <p:tgtEl>
                                          <p:spTgt spid="73"/>
                                        </p:tgtEl>
                                        <p:attrNameLst>
                                          <p:attrName>ppt_y</p:attrName>
                                        </p:attrNameLst>
                                      </p:cBhvr>
                                      <p:tavLst>
                                        <p:tav tm="0">
                                          <p:val>
                                            <p:strVal val="1+#ppt_h/2"/>
                                          </p:val>
                                        </p:tav>
                                        <p:tav tm="100000">
                                          <p:val>
                                            <p:strVal val="#ppt_y"/>
                                          </p:val>
                                        </p:tav>
                                      </p:tavLst>
                                    </p:anim>
                                  </p:childTnLst>
                                </p:cTn>
                              </p:par>
                            </p:childTnLst>
                          </p:cTn>
                        </p:par>
                        <p:par>
                          <p:cTn id="59" fill="hold">
                            <p:stCondLst>
                              <p:cond delay="4150"/>
                            </p:stCondLst>
                            <p:childTnLst>
                              <p:par>
                                <p:cTn id="60" presetID="2" presetClass="entr" presetSubtype="1" fill="hold" grpId="0" nodeType="afterEffect">
                                  <p:stCondLst>
                                    <p:cond delay="0"/>
                                  </p:stCondLst>
                                  <p:childTnLst>
                                    <p:set>
                                      <p:cBhvr>
                                        <p:cTn id="61" dur="1" fill="hold">
                                          <p:stCondLst>
                                            <p:cond delay="0"/>
                                          </p:stCondLst>
                                        </p:cTn>
                                        <p:tgtEl>
                                          <p:spTgt spid="74"/>
                                        </p:tgtEl>
                                        <p:attrNameLst>
                                          <p:attrName>style.visibility</p:attrName>
                                        </p:attrNameLst>
                                      </p:cBhvr>
                                      <p:to>
                                        <p:strVal val="visible"/>
                                      </p:to>
                                    </p:set>
                                    <p:anim calcmode="lin" valueType="num">
                                      <p:cBhvr additive="base">
                                        <p:cTn id="62" dur="500" fill="hold"/>
                                        <p:tgtEl>
                                          <p:spTgt spid="74"/>
                                        </p:tgtEl>
                                        <p:attrNameLst>
                                          <p:attrName>ppt_x</p:attrName>
                                        </p:attrNameLst>
                                      </p:cBhvr>
                                      <p:tavLst>
                                        <p:tav tm="0">
                                          <p:val>
                                            <p:strVal val="#ppt_x"/>
                                          </p:val>
                                        </p:tav>
                                        <p:tav tm="100000">
                                          <p:val>
                                            <p:strVal val="#ppt_x"/>
                                          </p:val>
                                        </p:tav>
                                      </p:tavLst>
                                    </p:anim>
                                    <p:anim calcmode="lin" valueType="num">
                                      <p:cBhvr additive="base">
                                        <p:cTn id="63" dur="500" fill="hold"/>
                                        <p:tgtEl>
                                          <p:spTgt spid="74"/>
                                        </p:tgtEl>
                                        <p:attrNameLst>
                                          <p:attrName>ppt_y</p:attrName>
                                        </p:attrNameLst>
                                      </p:cBhvr>
                                      <p:tavLst>
                                        <p:tav tm="0">
                                          <p:val>
                                            <p:strVal val="0-#ppt_h/2"/>
                                          </p:val>
                                        </p:tav>
                                        <p:tav tm="100000">
                                          <p:val>
                                            <p:strVal val="#ppt_y"/>
                                          </p:val>
                                        </p:tav>
                                      </p:tavLst>
                                    </p:anim>
                                  </p:childTnLst>
                                </p:cTn>
                              </p:par>
                            </p:childTnLst>
                          </p:cTn>
                        </p:par>
                        <p:par>
                          <p:cTn id="64" fill="hold">
                            <p:stCondLst>
                              <p:cond delay="4650"/>
                            </p:stCondLst>
                            <p:childTnLst>
                              <p:par>
                                <p:cTn id="65" presetID="2" presetClass="entr" presetSubtype="1" fill="hold" grpId="0" nodeType="afterEffect">
                                  <p:stCondLst>
                                    <p:cond delay="0"/>
                                  </p:stCondLst>
                                  <p:childTnLst>
                                    <p:set>
                                      <p:cBhvr>
                                        <p:cTn id="66" dur="1" fill="hold">
                                          <p:stCondLst>
                                            <p:cond delay="0"/>
                                          </p:stCondLst>
                                        </p:cTn>
                                        <p:tgtEl>
                                          <p:spTgt spid="75"/>
                                        </p:tgtEl>
                                        <p:attrNameLst>
                                          <p:attrName>style.visibility</p:attrName>
                                        </p:attrNameLst>
                                      </p:cBhvr>
                                      <p:to>
                                        <p:strVal val="visible"/>
                                      </p:to>
                                    </p:set>
                                    <p:anim calcmode="lin" valueType="num">
                                      <p:cBhvr additive="base">
                                        <p:cTn id="67" dur="500" fill="hold"/>
                                        <p:tgtEl>
                                          <p:spTgt spid="75"/>
                                        </p:tgtEl>
                                        <p:attrNameLst>
                                          <p:attrName>ppt_x</p:attrName>
                                        </p:attrNameLst>
                                      </p:cBhvr>
                                      <p:tavLst>
                                        <p:tav tm="0">
                                          <p:val>
                                            <p:strVal val="#ppt_x"/>
                                          </p:val>
                                        </p:tav>
                                        <p:tav tm="100000">
                                          <p:val>
                                            <p:strVal val="#ppt_x"/>
                                          </p:val>
                                        </p:tav>
                                      </p:tavLst>
                                    </p:anim>
                                    <p:anim calcmode="lin" valueType="num">
                                      <p:cBhvr additive="base">
                                        <p:cTn id="68"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68" grpId="0"/>
      <p:bldP spid="69" grpId="0"/>
      <p:bldP spid="70" grpId="0"/>
      <p:bldP spid="71" grpId="0"/>
      <p:bldP spid="72" grpId="0"/>
      <p:bldP spid="73" grpId="0"/>
      <p:bldP spid="74" grpId="0"/>
      <p:bldP spid="7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26212" y="1075901"/>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smtClean="0">
                <a:solidFill>
                  <a:srgbClr val="1B4367"/>
                </a:solidFill>
                <a:cs typeface="+mn-ea"/>
                <a:sym typeface="+mn-lt"/>
              </a:rPr>
              <a:t>总体工作成果</a:t>
            </a:r>
            <a:endParaRPr lang="zh-CN" altLang="en-US" sz="3400" b="1" dirty="0">
              <a:solidFill>
                <a:srgbClr val="1B4367"/>
              </a:solidFill>
              <a:cs typeface="+mn-ea"/>
              <a:sym typeface="+mn-lt"/>
            </a:endParaRPr>
          </a:p>
        </p:txBody>
      </p:sp>
      <p:sp>
        <p:nvSpPr>
          <p:cNvPr id="105" name="文本框 11"/>
          <p:cNvSpPr txBox="1"/>
          <p:nvPr/>
        </p:nvSpPr>
        <p:spPr>
          <a:xfrm>
            <a:off x="3713476" y="1851335"/>
            <a:ext cx="1732894" cy="577530"/>
          </a:xfrm>
          <a:prstGeom prst="rect">
            <a:avLst/>
          </a:prstGeom>
          <a:noFill/>
        </p:spPr>
        <p:txBody>
          <a:bodyPr wrap="square" lIns="68580" tIns="34290" rIns="68580" bIns="34290" rtlCol="0">
            <a:spAutoFit/>
          </a:bodyPr>
          <a:lstStyle/>
          <a:p>
            <a:pPr algn="ctr">
              <a:lnSpc>
                <a:spcPts val="3000"/>
              </a:lnSpc>
            </a:pPr>
            <a:r>
              <a:rPr lang="en-US" altLang="zh-CN" sz="7200" dirty="0" smtClean="0">
                <a:solidFill>
                  <a:schemeClr val="bg1"/>
                </a:solidFill>
                <a:cs typeface="+mn-ea"/>
                <a:sym typeface="+mn-lt"/>
              </a:rPr>
              <a:t>1</a:t>
            </a: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1210"/>
          <p:cNvSpPr/>
          <p:nvPr/>
        </p:nvSpPr>
        <p:spPr>
          <a:xfrm>
            <a:off x="5133553" y="1395420"/>
            <a:ext cx="15747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chemeClr val="bg1"/>
                </a:solidFill>
                <a:cs typeface="+mn-ea"/>
                <a:sym typeface="+mn-lt"/>
              </a:rPr>
              <a:t>点击此处添加标题</a:t>
            </a:r>
          </a:p>
        </p:txBody>
      </p:sp>
      <p:sp>
        <p:nvSpPr>
          <p:cNvPr id="12" name="文本框 11"/>
          <p:cNvSpPr txBox="1"/>
          <p:nvPr/>
        </p:nvSpPr>
        <p:spPr>
          <a:xfrm>
            <a:off x="5133552" y="1680611"/>
            <a:ext cx="3417595" cy="103105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bg1"/>
                </a:solidFill>
                <a:cs typeface="+mn-ea"/>
                <a:sym typeface="+mn-lt"/>
              </a:rPr>
              <a:t>在此输入相关文字，在此输入相关文字，在此输入相关</a:t>
            </a:r>
            <a:r>
              <a:rPr lang="zh-CN" altLang="en-US" sz="1000" dirty="0" smtClean="0">
                <a:solidFill>
                  <a:schemeClr val="bg1"/>
                </a:solidFill>
                <a:cs typeface="+mn-ea"/>
                <a:sym typeface="+mn-lt"/>
              </a:rPr>
              <a:t>文字在此输入相关文字，在此输入相关文字，在此输入相关文字， 在此</a:t>
            </a:r>
            <a:r>
              <a:rPr lang="zh-CN" altLang="en-US" sz="1000" dirty="0">
                <a:solidFill>
                  <a:schemeClr val="bg1"/>
                </a:solidFill>
                <a:cs typeface="+mn-ea"/>
                <a:sym typeface="+mn-lt"/>
              </a:rPr>
              <a:t>输入相关文字，在此输入相关文字，在此输入相关</a:t>
            </a:r>
            <a:r>
              <a:rPr lang="zh-CN" altLang="en-US" sz="1000" dirty="0" smtClean="0">
                <a:solidFill>
                  <a:schemeClr val="bg1"/>
                </a:solidFill>
                <a:cs typeface="+mn-ea"/>
                <a:sym typeface="+mn-lt"/>
              </a:rPr>
              <a:t>文字在此输入相关文字，在此输入相关文字，在此输入相关文字， </a:t>
            </a:r>
            <a:endParaRPr lang="en-US" altLang="zh-CN" sz="1000" dirty="0">
              <a:solidFill>
                <a:schemeClr val="bg1"/>
              </a:solidFill>
              <a:cs typeface="+mn-ea"/>
              <a:sym typeface="+mn-lt"/>
            </a:endParaRPr>
          </a:p>
        </p:txBody>
      </p:sp>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smtClean="0">
                <a:solidFill>
                  <a:srgbClr val="1B4367"/>
                </a:solidFill>
                <a:cs typeface="+mn-ea"/>
                <a:sym typeface="+mn-lt"/>
              </a:rPr>
              <a:t>全局变量</a:t>
            </a:r>
            <a:endParaRPr lang="zh-CN" altLang="en-US" sz="1700" b="1" dirty="0">
              <a:solidFill>
                <a:srgbClr val="1B4367"/>
              </a:solidFill>
              <a:cs typeface="+mn-ea"/>
              <a:sym typeface="+mn-lt"/>
            </a:endParaRPr>
          </a:p>
        </p:txBody>
      </p:sp>
      <p:sp>
        <p:nvSpPr>
          <p:cNvPr id="111" name="TextBox 1210"/>
          <p:cNvSpPr/>
          <p:nvPr/>
        </p:nvSpPr>
        <p:spPr>
          <a:xfrm>
            <a:off x="5344562" y="3679857"/>
            <a:ext cx="15747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点击此处添加标题</a:t>
            </a:r>
          </a:p>
        </p:txBody>
      </p:sp>
      <p:grpSp>
        <p:nvGrpSpPr>
          <p:cNvPr id="113" name="组合 112"/>
          <p:cNvGrpSpPr/>
          <p:nvPr/>
        </p:nvGrpSpPr>
        <p:grpSpPr>
          <a:xfrm>
            <a:off x="4906420" y="3665885"/>
            <a:ext cx="448164" cy="368593"/>
            <a:chOff x="5630584" y="966369"/>
            <a:chExt cx="476097" cy="391567"/>
          </a:xfrm>
          <a:solidFill>
            <a:srgbClr val="1B4367"/>
          </a:solidFill>
        </p:grpSpPr>
        <p:sp>
          <p:nvSpPr>
            <p:cNvPr id="114" name="椭圆 113"/>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15" name="文本框 17"/>
            <p:cNvSpPr txBox="1"/>
            <p:nvPr/>
          </p:nvSpPr>
          <p:spPr>
            <a:xfrm>
              <a:off x="5630584" y="1004389"/>
              <a:ext cx="476097" cy="343308"/>
            </a:xfrm>
            <a:prstGeom prst="rect">
              <a:avLst/>
            </a:prstGeom>
            <a:noFill/>
            <a:ln>
              <a:noFill/>
            </a:ln>
          </p:spPr>
          <p:txBody>
            <a:bodyPr wrap="square" rtlCol="0">
              <a:spAutoFit/>
            </a:bodyPr>
            <a:lstStyle/>
            <a:p>
              <a:pPr algn="ctr">
                <a:defRPr/>
              </a:pPr>
              <a:r>
                <a:rPr lang="en-US" altLang="zh-CN" sz="1500" dirty="0" smtClean="0">
                  <a:solidFill>
                    <a:schemeClr val="bg1"/>
                  </a:solidFill>
                  <a:cs typeface="+mn-ea"/>
                  <a:sym typeface="+mn-lt"/>
                </a:rPr>
                <a:t>02</a:t>
              </a:r>
              <a:endParaRPr lang="en-US" altLang="zh-CN" sz="1500" dirty="0">
                <a:solidFill>
                  <a:schemeClr val="bg1"/>
                </a:solidFill>
                <a:cs typeface="+mn-ea"/>
                <a:sym typeface="+mn-lt"/>
              </a:endParaRPr>
            </a:p>
          </p:txBody>
        </p:sp>
      </p:grpSp>
      <p:graphicFrame>
        <p:nvGraphicFramePr>
          <p:cNvPr id="20" name="表格 19"/>
          <p:cNvGraphicFramePr>
            <a:graphicFrameLocks noGrp="1"/>
          </p:cNvGraphicFramePr>
          <p:nvPr/>
        </p:nvGraphicFramePr>
        <p:xfrm>
          <a:off x="1743282" y="695125"/>
          <a:ext cx="5881104" cy="3474720"/>
        </p:xfrm>
        <a:graphic>
          <a:graphicData uri="http://schemas.openxmlformats.org/drawingml/2006/table">
            <a:tbl>
              <a:tblPr firstRow="1" bandRow="1">
                <a:tableStyleId>{5C22544A-7EE6-4342-B048-85BDC9FD1C3A}</a:tableStyleId>
              </a:tblPr>
              <a:tblGrid>
                <a:gridCol w="2394542"/>
                <a:gridCol w="1039390"/>
                <a:gridCol w="2447172"/>
              </a:tblGrid>
              <a:tr h="295371">
                <a:tc>
                  <a:txBody>
                    <a:bodyPr/>
                    <a:lstStyle/>
                    <a:p>
                      <a:r>
                        <a:rPr lang="zh-CN" altLang="en-US" dirty="0" smtClean="0"/>
                        <a:t>全局变量</a:t>
                      </a:r>
                      <a:endParaRPr lang="zh-CN" altLang="en-US" dirty="0"/>
                    </a:p>
                  </a:txBody>
                  <a:tcPr/>
                </a:tc>
                <a:tc>
                  <a:txBody>
                    <a:bodyPr/>
                    <a:lstStyle/>
                    <a:p>
                      <a:r>
                        <a:rPr lang="zh-CN" altLang="en-US" dirty="0" smtClean="0"/>
                        <a:t>数据类型</a:t>
                      </a:r>
                      <a:endParaRPr lang="zh-CN" altLang="en-US" dirty="0"/>
                    </a:p>
                  </a:txBody>
                  <a:tcPr/>
                </a:tc>
                <a:tc>
                  <a:txBody>
                    <a:bodyPr/>
                    <a:lstStyle/>
                    <a:p>
                      <a:r>
                        <a:rPr lang="zh-CN" altLang="en-US" dirty="0" smtClean="0"/>
                        <a:t>描述</a:t>
                      </a:r>
                      <a:endParaRPr lang="zh-CN" altLang="en-US" dirty="0"/>
                    </a:p>
                  </a:txBody>
                  <a:tcPr/>
                </a:tc>
              </a:tr>
              <a:tr h="295371">
                <a:tc>
                  <a:txBody>
                    <a:bodyPr/>
                    <a:lstStyle/>
                    <a:p>
                      <a:r>
                        <a:rPr lang="en-US" altLang="zh-CN" dirty="0" err="1" smtClean="0"/>
                        <a:t>olsrport</a:t>
                      </a:r>
                      <a:endParaRPr lang="zh-CN" altLang="en-US" dirty="0"/>
                    </a:p>
                  </a:txBody>
                  <a:tcPr/>
                </a:tc>
                <a:tc>
                  <a:txBody>
                    <a:bodyPr/>
                    <a:lstStyle/>
                    <a:p>
                      <a:r>
                        <a:rPr lang="en-US" altLang="zh-CN" dirty="0" smtClean="0"/>
                        <a:t>nit16_t</a:t>
                      </a:r>
                      <a:endParaRPr lang="zh-CN" altLang="en-US" dirty="0"/>
                    </a:p>
                  </a:txBody>
                  <a:tcPr/>
                </a:tc>
                <a:tc>
                  <a:txBody>
                    <a:bodyPr/>
                    <a:lstStyle/>
                    <a:p>
                      <a:r>
                        <a:rPr lang="en-US" altLang="zh-CN" dirty="0" smtClean="0"/>
                        <a:t>OLSR</a:t>
                      </a:r>
                      <a:r>
                        <a:rPr lang="zh-CN" altLang="en-US" dirty="0" smtClean="0"/>
                        <a:t>消息发送、接收的端口号</a:t>
                      </a:r>
                      <a:endParaRPr lang="zh-CN" altLang="en-US" dirty="0"/>
                    </a:p>
                  </a:txBody>
                  <a:tcPr/>
                </a:tc>
              </a:tr>
              <a:tr h="295371">
                <a:tc>
                  <a:txBody>
                    <a:bodyPr/>
                    <a:lstStyle/>
                    <a:p>
                      <a:r>
                        <a:rPr lang="en-US" altLang="zh-CN" dirty="0" smtClean="0"/>
                        <a:t>willingness</a:t>
                      </a:r>
                      <a:endParaRPr lang="zh-CN" altLang="en-US" dirty="0"/>
                    </a:p>
                  </a:txBody>
                  <a:tcPr/>
                </a:tc>
                <a:tc>
                  <a:txBody>
                    <a:bodyPr/>
                    <a:lstStyle/>
                    <a:p>
                      <a:r>
                        <a:rPr lang="en-US" altLang="zh-CN" dirty="0" smtClean="0"/>
                        <a:t> nit_8t</a:t>
                      </a:r>
                      <a:endParaRPr lang="zh-CN" altLang="en-US" dirty="0"/>
                    </a:p>
                  </a:txBody>
                  <a:tcPr/>
                </a:tc>
                <a:tc>
                  <a:txBody>
                    <a:bodyPr/>
                    <a:lstStyle/>
                    <a:p>
                      <a:r>
                        <a:rPr lang="en-US" altLang="zh-CN" dirty="0" smtClean="0"/>
                        <a:t>_WILL ALWAYS </a:t>
                      </a:r>
                      <a:r>
                        <a:rPr lang="zh-CN" altLang="en-US" dirty="0" smtClean="0"/>
                        <a:t>的邻居节点集合</a:t>
                      </a:r>
                      <a:endParaRPr lang="zh-CN" altLang="en-US" dirty="0"/>
                    </a:p>
                  </a:txBody>
                  <a:tcPr/>
                </a:tc>
              </a:tr>
              <a:tr h="295371">
                <a:tc>
                  <a:txBody>
                    <a:bodyPr/>
                    <a:lstStyle/>
                    <a:p>
                      <a:r>
                        <a:rPr lang="en-US" altLang="zh-CN" baseline="0" dirty="0" smtClean="0"/>
                        <a:t> </a:t>
                      </a:r>
                      <a:r>
                        <a:rPr lang="en-US" altLang="zh-CN" dirty="0" err="1" smtClean="0"/>
                        <a:t>changes_topology</a:t>
                      </a:r>
                      <a:endParaRPr lang="zh-CN" altLang="en-US" dirty="0"/>
                    </a:p>
                  </a:txBody>
                  <a:tcPr/>
                </a:tc>
                <a:tc>
                  <a:txBody>
                    <a:bodyPr/>
                    <a:lstStyle/>
                    <a:p>
                      <a:r>
                        <a:rPr lang="en-US" altLang="zh-CN" dirty="0" err="1" smtClean="0"/>
                        <a:t>bool</a:t>
                      </a:r>
                      <a:endParaRPr lang="zh-CN" altLang="en-US" dirty="0"/>
                    </a:p>
                  </a:txBody>
                  <a:tcPr/>
                </a:tc>
                <a:tc>
                  <a:txBody>
                    <a:bodyPr/>
                    <a:lstStyle/>
                    <a:p>
                      <a:r>
                        <a:rPr lang="zh-CN" altLang="en-US" dirty="0" smtClean="0"/>
                        <a:t>判断拓扑信息是否变化</a:t>
                      </a:r>
                      <a:endParaRPr lang="zh-CN" altLang="en-US" dirty="0"/>
                    </a:p>
                  </a:txBody>
                  <a:tcPr/>
                </a:tc>
              </a:tr>
              <a:tr h="295371">
                <a:tc>
                  <a:txBody>
                    <a:bodyPr/>
                    <a:lstStyle/>
                    <a:p>
                      <a:r>
                        <a:rPr lang="en-US" altLang="zh-CN" dirty="0" smtClean="0"/>
                        <a:t> </a:t>
                      </a:r>
                      <a:r>
                        <a:rPr lang="en-US" altLang="zh-CN" dirty="0" err="1" smtClean="0"/>
                        <a:t>rt_proto</a:t>
                      </a:r>
                      <a:endParaRPr lang="zh-CN" altLang="en-US" dirty="0"/>
                    </a:p>
                  </a:txBody>
                  <a:tcPr/>
                </a:tc>
                <a:tc>
                  <a:txBody>
                    <a:bodyPr/>
                    <a:lstStyle/>
                    <a:p>
                      <a:r>
                        <a:rPr lang="en-US" altLang="zh-CN" dirty="0" smtClean="0"/>
                        <a:t>nit8_t</a:t>
                      </a:r>
                      <a:endParaRPr lang="zh-CN" altLang="en-US" dirty="0"/>
                    </a:p>
                  </a:txBody>
                  <a:tcPr/>
                </a:tc>
                <a:tc>
                  <a:txBody>
                    <a:bodyPr/>
                    <a:lstStyle/>
                    <a:p>
                      <a:r>
                        <a:rPr lang="zh-CN" altLang="en-US" dirty="0" smtClean="0"/>
                        <a:t>路由表计算的所遵循的协议 </a:t>
                      </a:r>
                      <a:endParaRPr lang="zh-CN" altLang="en-US" dirty="0"/>
                    </a:p>
                  </a:txBody>
                  <a:tcPr/>
                </a:tc>
              </a:tr>
              <a:tr h="295371">
                <a:tc>
                  <a:txBody>
                    <a:bodyPr/>
                    <a:lstStyle/>
                    <a:p>
                      <a:r>
                        <a:rPr lang="en-US" altLang="zh-CN" dirty="0" smtClean="0"/>
                        <a:t> </a:t>
                      </a:r>
                      <a:r>
                        <a:rPr lang="en-US" altLang="zh-CN" dirty="0" err="1" smtClean="0"/>
                        <a:t>max_tc_vtime</a:t>
                      </a:r>
                      <a:endParaRPr lang="zh-CN" altLang="en-US" dirty="0"/>
                    </a:p>
                  </a:txBody>
                  <a:tcPr/>
                </a:tc>
                <a:tc>
                  <a:txBody>
                    <a:bodyPr/>
                    <a:lstStyle/>
                    <a:p>
                      <a:r>
                        <a:rPr lang="en-US" altLang="zh-CN" dirty="0" smtClean="0"/>
                        <a:t>float</a:t>
                      </a:r>
                      <a:endParaRPr lang="zh-CN" altLang="en-US" dirty="0"/>
                    </a:p>
                  </a:txBody>
                  <a:tcPr/>
                </a:tc>
                <a:tc>
                  <a:txBody>
                    <a:bodyPr/>
                    <a:lstStyle/>
                    <a:p>
                      <a:r>
                        <a:rPr lang="en-US" altLang="zh-CN" dirty="0" smtClean="0"/>
                        <a:t> TC </a:t>
                      </a:r>
                      <a:r>
                        <a:rPr lang="zh-CN" altLang="en-US" dirty="0" smtClean="0"/>
                        <a:t>消息</a:t>
                      </a:r>
                      <a:r>
                        <a:rPr lang="en-US" altLang="zh-CN" dirty="0" err="1" smtClean="0"/>
                        <a:t>vtime</a:t>
                      </a:r>
                      <a:r>
                        <a:rPr lang="zh-CN" altLang="en-US" dirty="0" smtClean="0"/>
                        <a:t>的最大取值</a:t>
                      </a:r>
                      <a:endParaRPr lang="zh-CN" altLang="en-US" dirty="0"/>
                    </a:p>
                  </a:txBody>
                  <a:tcPr/>
                </a:tc>
              </a:tr>
              <a:tr h="295371">
                <a:tc>
                  <a:txBody>
                    <a:bodyPr/>
                    <a:lstStyle/>
                    <a:p>
                      <a:r>
                        <a:rPr lang="en-US" altLang="zh-CN" dirty="0" smtClean="0"/>
                        <a:t> </a:t>
                      </a:r>
                      <a:r>
                        <a:rPr lang="en-US" altLang="zh-CN" dirty="0" err="1" smtClean="0"/>
                        <a:t>min_tc_vtime</a:t>
                      </a:r>
                      <a:endParaRPr lang="zh-CN" altLang="en-US" dirty="0"/>
                    </a:p>
                  </a:txBody>
                  <a:tcPr/>
                </a:tc>
                <a:tc>
                  <a:txBody>
                    <a:bodyPr/>
                    <a:lstStyle/>
                    <a:p>
                      <a:r>
                        <a:rPr lang="en-US" altLang="zh-CN" dirty="0" smtClean="0"/>
                        <a:t>float</a:t>
                      </a:r>
                      <a:endParaRPr lang="zh-CN" altLang="en-US" dirty="0"/>
                    </a:p>
                  </a:txBody>
                  <a:tcPr/>
                </a:tc>
                <a:tc>
                  <a:txBody>
                    <a:bodyPr/>
                    <a:lstStyle/>
                    <a:p>
                      <a:r>
                        <a:rPr lang="en-US" altLang="zh-CN" dirty="0" smtClean="0"/>
                        <a:t>TC </a:t>
                      </a:r>
                      <a:r>
                        <a:rPr lang="zh-CN" altLang="en-US" dirty="0" smtClean="0"/>
                        <a:t>消息</a:t>
                      </a:r>
                      <a:r>
                        <a:rPr lang="en-US" altLang="zh-CN" dirty="0" err="1" smtClean="0"/>
                        <a:t>vtime</a:t>
                      </a:r>
                      <a:r>
                        <a:rPr lang="zh-CN" altLang="en-US" dirty="0" smtClean="0"/>
                        <a:t>的最小取值</a:t>
                      </a:r>
                      <a:endParaRPr lang="zh-CN" altLang="en-US" dirty="0"/>
                    </a:p>
                  </a:txBody>
                  <a:tcPr/>
                </a:tc>
              </a:tr>
              <a:tr h="295371">
                <a:tc>
                  <a:txBody>
                    <a:bodyPr/>
                    <a:lstStyle/>
                    <a:p>
                      <a:r>
                        <a:rPr lang="en-US" altLang="zh-CN" dirty="0" smtClean="0"/>
                        <a:t> </a:t>
                      </a:r>
                      <a:r>
                        <a:rPr lang="en-US" altLang="zh-CN" dirty="0" err="1" smtClean="0"/>
                        <a:t>use_hysteresis</a:t>
                      </a:r>
                      <a:endParaRPr lang="zh-CN" altLang="en-US" dirty="0"/>
                    </a:p>
                  </a:txBody>
                  <a:tcPr/>
                </a:tc>
                <a:tc>
                  <a:txBody>
                    <a:bodyPr/>
                    <a:lstStyle/>
                    <a:p>
                      <a:r>
                        <a:rPr lang="en-US" altLang="zh-CN" dirty="0" err="1" smtClean="0"/>
                        <a:t>bool</a:t>
                      </a:r>
                      <a:endParaRPr lang="zh-CN" altLang="en-US" dirty="0"/>
                    </a:p>
                  </a:txBody>
                  <a:tcPr/>
                </a:tc>
                <a:tc>
                  <a:txBody>
                    <a:bodyPr/>
                    <a:lstStyle/>
                    <a:p>
                      <a:r>
                        <a:rPr lang="zh-CN" altLang="en-US" dirty="0" smtClean="0"/>
                        <a:t>判断消息是否迟滞 </a:t>
                      </a:r>
                      <a:endParaRPr lang="zh-CN" altLang="en-US" dirty="0"/>
                    </a:p>
                  </a:txBody>
                  <a:tcPr/>
                </a:tc>
              </a:tr>
              <a:tr h="295371">
                <a:tc>
                  <a:txBody>
                    <a:bodyPr/>
                    <a:lstStyle/>
                    <a:p>
                      <a:r>
                        <a:rPr lang="en-US" altLang="zh-CN" dirty="0" smtClean="0"/>
                        <a:t> </a:t>
                      </a:r>
                      <a:r>
                        <a:rPr lang="en-US" altLang="zh-CN" dirty="0" err="1" smtClean="0"/>
                        <a:t>max_jitter</a:t>
                      </a:r>
                      <a:endParaRPr lang="zh-CN" altLang="en-US" dirty="0"/>
                    </a:p>
                  </a:txBody>
                  <a:tcPr/>
                </a:tc>
                <a:tc>
                  <a:txBody>
                    <a:bodyPr/>
                    <a:lstStyle/>
                    <a:p>
                      <a:r>
                        <a:rPr lang="en-US" altLang="zh-CN" dirty="0" smtClean="0"/>
                        <a:t>float</a:t>
                      </a:r>
                      <a:endParaRPr lang="zh-CN" altLang="en-US" dirty="0"/>
                    </a:p>
                  </a:txBody>
                  <a:tcPr/>
                </a:tc>
                <a:tc>
                  <a:txBody>
                    <a:bodyPr/>
                    <a:lstStyle/>
                    <a:p>
                      <a:r>
                        <a:rPr lang="zh-CN" altLang="en-US" dirty="0" smtClean="0"/>
                        <a:t>消息传播的最大抖动</a:t>
                      </a:r>
                      <a:endParaRPr lang="zh-CN" altLang="en-US" dirty="0"/>
                    </a:p>
                  </a:txBody>
                  <a:tcPr/>
                </a:tc>
              </a:tr>
              <a:tr h="295371">
                <a:tc>
                  <a:txBody>
                    <a:bodyPr/>
                    <a:lstStyle/>
                    <a:p>
                      <a:r>
                        <a:rPr lang="en-US" altLang="zh-CN" baseline="0" dirty="0" smtClean="0"/>
                        <a:t> </a:t>
                      </a:r>
                      <a:r>
                        <a:rPr lang="en-US" altLang="zh-CN" dirty="0" err="1" smtClean="0"/>
                        <a:t>changes_neighborhood</a:t>
                      </a:r>
                      <a:endParaRPr lang="zh-CN" altLang="en-US" dirty="0"/>
                    </a:p>
                  </a:txBody>
                  <a:tcPr/>
                </a:tc>
                <a:tc>
                  <a:txBody>
                    <a:bodyPr/>
                    <a:lstStyle/>
                    <a:p>
                      <a:r>
                        <a:rPr lang="en-US" altLang="zh-CN" dirty="0" err="1" smtClean="0"/>
                        <a:t>bool</a:t>
                      </a:r>
                      <a:endParaRPr lang="zh-CN" altLang="en-US" dirty="0"/>
                    </a:p>
                  </a:txBody>
                  <a:tcPr/>
                </a:tc>
                <a:tc>
                  <a:txBody>
                    <a:bodyPr/>
                    <a:lstStyle/>
                    <a:p>
                      <a:r>
                        <a:rPr lang="zh-CN" altLang="en-US" dirty="0" smtClean="0"/>
                        <a:t>判断邻居信息是否变化</a:t>
                      </a:r>
                      <a:endParaRPr lang="zh-CN" altLang="en-US" dirty="0"/>
                    </a:p>
                  </a:txBody>
                  <a:tcPr/>
                </a:tc>
              </a:tr>
            </a:tbl>
          </a:graphicData>
        </a:graphic>
      </p:graphicFrame>
      <p:sp>
        <p:nvSpPr>
          <p:cNvPr id="21" name="TextBox 20"/>
          <p:cNvSpPr txBox="1"/>
          <p:nvPr/>
        </p:nvSpPr>
        <p:spPr>
          <a:xfrm>
            <a:off x="2730043" y="4400961"/>
            <a:ext cx="3848374" cy="369332"/>
          </a:xfrm>
          <a:prstGeom prst="rect">
            <a:avLst/>
          </a:prstGeom>
          <a:noFill/>
        </p:spPr>
        <p:txBody>
          <a:bodyPr wrap="square" rtlCol="0">
            <a:spAutoFit/>
          </a:bodyPr>
          <a:lstStyle/>
          <a:p>
            <a:pPr algn="ctr"/>
            <a:r>
              <a:rPr lang="zh-CN" altLang="en-US" sz="1800" b="1" dirty="0" smtClean="0"/>
              <a:t>全局变量</a:t>
            </a:r>
            <a:endParaRPr lang="zh-CN" altLang="en-US" sz="1800" b="1"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50"/>
                            </p:stCondLst>
                            <p:childTnLst>
                              <p:par>
                                <p:cTn id="13" presetID="12" presetClass="entr" presetSubtype="1"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p:tgtEl>
                                          <p:spTgt spid="25"/>
                                        </p:tgtEl>
                                        <p:attrNameLst>
                                          <p:attrName>ppt_y</p:attrName>
                                        </p:attrNameLst>
                                      </p:cBhvr>
                                      <p:tavLst>
                                        <p:tav tm="0">
                                          <p:val>
                                            <p:strVal val="#ppt_y-#ppt_h*1.125000"/>
                                          </p:val>
                                        </p:tav>
                                        <p:tav tm="100000">
                                          <p:val>
                                            <p:strVal val="#ppt_y"/>
                                          </p:val>
                                        </p:tav>
                                      </p:tavLst>
                                    </p:anim>
                                    <p:animEffect transition="in" filter="wipe(down)">
                                      <p:cBhvr>
                                        <p:cTn id="16" dur="500"/>
                                        <p:tgtEl>
                                          <p:spTgt spid="25"/>
                                        </p:tgtEl>
                                      </p:cBhvr>
                                    </p:animEffect>
                                  </p:childTnLst>
                                </p:cTn>
                              </p:par>
                            </p:childTnLst>
                          </p:cTn>
                        </p:par>
                        <p:par>
                          <p:cTn id="17" fill="hold">
                            <p:stCondLst>
                              <p:cond delay="1150"/>
                            </p:stCondLst>
                            <p:childTnLst>
                              <p:par>
                                <p:cTn id="18" presetID="2" presetClass="entr" presetSubtype="2"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par>
                          <p:cTn id="22" fill="hold">
                            <p:stCondLst>
                              <p:cond delay="1650"/>
                            </p:stCondLst>
                            <p:childTnLst>
                              <p:par>
                                <p:cTn id="23" presetID="53" presetClass="entr" presetSubtype="16" fill="hold" nodeType="afterEffect">
                                  <p:stCondLst>
                                    <p:cond delay="0"/>
                                  </p:stCondLst>
                                  <p:childTnLst>
                                    <p:set>
                                      <p:cBhvr>
                                        <p:cTn id="24" dur="1" fill="hold">
                                          <p:stCondLst>
                                            <p:cond delay="0"/>
                                          </p:stCondLst>
                                        </p:cTn>
                                        <p:tgtEl>
                                          <p:spTgt spid="113"/>
                                        </p:tgtEl>
                                        <p:attrNameLst>
                                          <p:attrName>style.visibility</p:attrName>
                                        </p:attrNameLst>
                                      </p:cBhvr>
                                      <p:to>
                                        <p:strVal val="visible"/>
                                      </p:to>
                                    </p:set>
                                    <p:anim calcmode="lin" valueType="num">
                                      <p:cBhvr>
                                        <p:cTn id="25" dur="500" fill="hold"/>
                                        <p:tgtEl>
                                          <p:spTgt spid="113"/>
                                        </p:tgtEl>
                                        <p:attrNameLst>
                                          <p:attrName>ppt_w</p:attrName>
                                        </p:attrNameLst>
                                      </p:cBhvr>
                                      <p:tavLst>
                                        <p:tav tm="0">
                                          <p:val>
                                            <p:fltVal val="0"/>
                                          </p:val>
                                        </p:tav>
                                        <p:tav tm="100000">
                                          <p:val>
                                            <p:strVal val="#ppt_w"/>
                                          </p:val>
                                        </p:tav>
                                      </p:tavLst>
                                    </p:anim>
                                    <p:anim calcmode="lin" valueType="num">
                                      <p:cBhvr>
                                        <p:cTn id="26" dur="500" fill="hold"/>
                                        <p:tgtEl>
                                          <p:spTgt spid="113"/>
                                        </p:tgtEl>
                                        <p:attrNameLst>
                                          <p:attrName>ppt_h</p:attrName>
                                        </p:attrNameLst>
                                      </p:cBhvr>
                                      <p:tavLst>
                                        <p:tav tm="0">
                                          <p:val>
                                            <p:fltVal val="0"/>
                                          </p:val>
                                        </p:tav>
                                        <p:tav tm="100000">
                                          <p:val>
                                            <p:strVal val="#ppt_h"/>
                                          </p:val>
                                        </p:tav>
                                      </p:tavLst>
                                    </p:anim>
                                    <p:animEffect transition="in" filter="fade">
                                      <p:cBhvr>
                                        <p:cTn id="27" dur="500"/>
                                        <p:tgtEl>
                                          <p:spTgt spid="113"/>
                                        </p:tgtEl>
                                      </p:cBhvr>
                                    </p:animEffect>
                                  </p:childTnLst>
                                </p:cTn>
                              </p:par>
                            </p:childTnLst>
                          </p:cTn>
                        </p:par>
                        <p:par>
                          <p:cTn id="28" fill="hold">
                            <p:stCondLst>
                              <p:cond delay="2150"/>
                            </p:stCondLst>
                            <p:childTnLst>
                              <p:par>
                                <p:cTn id="29" presetID="12" presetClass="entr" presetSubtype="1" fill="hold" grpId="0" nodeType="afterEffect">
                                  <p:stCondLst>
                                    <p:cond delay="0"/>
                                  </p:stCondLst>
                                  <p:childTnLst>
                                    <p:set>
                                      <p:cBhvr>
                                        <p:cTn id="30" dur="1" fill="hold">
                                          <p:stCondLst>
                                            <p:cond delay="0"/>
                                          </p:stCondLst>
                                        </p:cTn>
                                        <p:tgtEl>
                                          <p:spTgt spid="111"/>
                                        </p:tgtEl>
                                        <p:attrNameLst>
                                          <p:attrName>style.visibility</p:attrName>
                                        </p:attrNameLst>
                                      </p:cBhvr>
                                      <p:to>
                                        <p:strVal val="visible"/>
                                      </p:to>
                                    </p:set>
                                    <p:anim calcmode="lin" valueType="num">
                                      <p:cBhvr additive="base">
                                        <p:cTn id="31" dur="500"/>
                                        <p:tgtEl>
                                          <p:spTgt spid="111"/>
                                        </p:tgtEl>
                                        <p:attrNameLst>
                                          <p:attrName>ppt_y</p:attrName>
                                        </p:attrNameLst>
                                      </p:cBhvr>
                                      <p:tavLst>
                                        <p:tav tm="0">
                                          <p:val>
                                            <p:strVal val="#ppt_y-#ppt_h*1.125000"/>
                                          </p:val>
                                        </p:tav>
                                        <p:tav tm="100000">
                                          <p:val>
                                            <p:strVal val="#ppt_y"/>
                                          </p:val>
                                        </p:tav>
                                      </p:tavLst>
                                    </p:anim>
                                    <p:animEffect transition="in" filter="wipe(down)">
                                      <p:cBhvr>
                                        <p:cTn id="32"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2" grpId="0"/>
      <p:bldP spid="16" grpId="0"/>
      <p:bldP spid="1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1875</TotalTime>
  <Words>2583</Words>
  <Application>Microsoft Office PowerPoint</Application>
  <PresentationFormat>全屏显示(16:9)</PresentationFormat>
  <Paragraphs>371</Paragraphs>
  <Slides>41</Slides>
  <Notes>41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41</vt:i4>
      </vt:variant>
    </vt:vector>
  </HeadingPairs>
  <TitlesOfParts>
    <vt:vector size="47" baseType="lpstr">
      <vt:lpstr>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shang di</cp:lastModifiedBy>
  <cp:revision>109</cp:revision>
  <dcterms:created xsi:type="dcterms:W3CDTF">2016-05-20T12:59:00Z</dcterms:created>
  <dcterms:modified xsi:type="dcterms:W3CDTF">2018-12-28T00:52:40Z</dcterms:modified>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