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3120" cy="22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infrastructures n-tiers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soa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cloud et microservices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(grandes lignes)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85800" y="2130480"/>
            <a:ext cx="7773120" cy="22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457560" y="116640"/>
            <a:ext cx="82288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</a:rPr>
              <a:t>Kubernates : cluster de conteneurs "docker" (à partir de 2017)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85800" y="2130480"/>
            <a:ext cx="7773120" cy="22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457560" y="116640"/>
            <a:ext cx="82288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</a:rPr>
              <a:t>Kubernates + istio (sidecar) (à partir de 2019)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90960" y="1292040"/>
            <a:ext cx="2308320" cy="4305960"/>
          </a:xfrm>
          <a:prstGeom prst="roundRect">
            <a:avLst>
              <a:gd name="adj" fmla="val 16667"/>
            </a:avLst>
          </a:prstGeom>
          <a:noFill/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457200" y="116640"/>
            <a:ext cx="82288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</a:rPr>
              <a:t>DMZ + Serveur d'applications (200x)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601320" y="1532520"/>
            <a:ext cx="1920960" cy="105408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513800" y="6093360"/>
            <a:ext cx="58986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Machines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physiques  ou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virtuelles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(virtualBox, vmware, …)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très souvent avec système d’exploitation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6626880" y="3149640"/>
            <a:ext cx="1946520" cy="96876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4140000" y="1551960"/>
            <a:ext cx="1933560" cy="143928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4149720" y="3861000"/>
            <a:ext cx="1933560" cy="143928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1331640" y="2565000"/>
            <a:ext cx="1933560" cy="223308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6871680" y="1893960"/>
            <a:ext cx="559080" cy="49500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CustomShape 10"/>
          <p:cNvSpPr/>
          <p:nvPr/>
        </p:nvSpPr>
        <p:spPr>
          <a:xfrm>
            <a:off x="6823800" y="3387240"/>
            <a:ext cx="559080" cy="49500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11"/>
          <p:cNvSpPr/>
          <p:nvPr/>
        </p:nvSpPr>
        <p:spPr>
          <a:xfrm>
            <a:off x="7480080" y="2142000"/>
            <a:ext cx="723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7437600" y="3623040"/>
            <a:ext cx="1096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4385160" y="4300920"/>
            <a:ext cx="1583280" cy="9136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>
            <a:off x="4356000" y="2004840"/>
            <a:ext cx="1583280" cy="7754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" name="CustomShape 15"/>
          <p:cNvSpPr/>
          <p:nvPr/>
        </p:nvSpPr>
        <p:spPr>
          <a:xfrm>
            <a:off x="1547640" y="3204720"/>
            <a:ext cx="1192320" cy="9136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http/80 server (ex: apache2)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16"/>
          <p:cNvSpPr/>
          <p:nvPr/>
        </p:nvSpPr>
        <p:spPr>
          <a:xfrm>
            <a:off x="2066760" y="3985560"/>
            <a:ext cx="1347120" cy="62748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mod_...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(**)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" name="CustomShape 17"/>
          <p:cNvSpPr/>
          <p:nvPr/>
        </p:nvSpPr>
        <p:spPr>
          <a:xfrm>
            <a:off x="351360" y="1154880"/>
            <a:ext cx="1192320" cy="9136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18"/>
          <p:cNvSpPr/>
          <p:nvPr/>
        </p:nvSpPr>
        <p:spPr>
          <a:xfrm>
            <a:off x="426600" y="1268640"/>
            <a:ext cx="1192320" cy="9136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" name="CustomShape 19"/>
          <p:cNvSpPr/>
          <p:nvPr/>
        </p:nvSpPr>
        <p:spPr>
          <a:xfrm>
            <a:off x="498600" y="1412640"/>
            <a:ext cx="1192320" cy="9136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20"/>
          <p:cNvSpPr/>
          <p:nvPr/>
        </p:nvSpPr>
        <p:spPr>
          <a:xfrm>
            <a:off x="318600" y="338760"/>
            <a:ext cx="359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7" name="CustomShape 21"/>
          <p:cNvSpPr/>
          <p:nvPr/>
        </p:nvSpPr>
        <p:spPr>
          <a:xfrm>
            <a:off x="318600" y="737280"/>
            <a:ext cx="359280" cy="4017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8" name="CustomShape 22"/>
          <p:cNvSpPr/>
          <p:nvPr/>
        </p:nvSpPr>
        <p:spPr>
          <a:xfrm>
            <a:off x="470880" y="491040"/>
            <a:ext cx="359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9" name="CustomShape 23"/>
          <p:cNvSpPr/>
          <p:nvPr/>
        </p:nvSpPr>
        <p:spPr>
          <a:xfrm>
            <a:off x="470880" y="889560"/>
            <a:ext cx="359280" cy="4017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0" name="CustomShape 24"/>
          <p:cNvSpPr/>
          <p:nvPr/>
        </p:nvSpPr>
        <p:spPr>
          <a:xfrm>
            <a:off x="623520" y="643320"/>
            <a:ext cx="359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1" name="CustomShape 25"/>
          <p:cNvSpPr/>
          <p:nvPr/>
        </p:nvSpPr>
        <p:spPr>
          <a:xfrm>
            <a:off x="623520" y="1041840"/>
            <a:ext cx="359280" cy="4017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2" name="CustomShape 26"/>
          <p:cNvSpPr/>
          <p:nvPr/>
        </p:nvSpPr>
        <p:spPr>
          <a:xfrm>
            <a:off x="4717800" y="3223080"/>
            <a:ext cx="339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" name="CustomShape 27"/>
          <p:cNvSpPr/>
          <p:nvPr/>
        </p:nvSpPr>
        <p:spPr>
          <a:xfrm>
            <a:off x="913320" y="2781000"/>
            <a:ext cx="218880" cy="237564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04" name="CustomShape 28"/>
          <p:cNvSpPr/>
          <p:nvPr/>
        </p:nvSpPr>
        <p:spPr>
          <a:xfrm>
            <a:off x="3564000" y="2715120"/>
            <a:ext cx="218880" cy="244764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05" name="CustomShape 29"/>
          <p:cNvSpPr/>
          <p:nvPr/>
        </p:nvSpPr>
        <p:spPr>
          <a:xfrm>
            <a:off x="628560" y="5229360"/>
            <a:ext cx="796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06" name="CustomShape 30"/>
          <p:cNvSpPr/>
          <p:nvPr/>
        </p:nvSpPr>
        <p:spPr>
          <a:xfrm>
            <a:off x="3193920" y="5250600"/>
            <a:ext cx="796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07" name="CustomShape 31"/>
          <p:cNvSpPr/>
          <p:nvPr/>
        </p:nvSpPr>
        <p:spPr>
          <a:xfrm flipV="1">
            <a:off x="498600" y="3622680"/>
            <a:ext cx="104832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2"/>
          <p:cNvSpPr/>
          <p:nvPr/>
        </p:nvSpPr>
        <p:spPr>
          <a:xfrm flipV="1">
            <a:off x="510120" y="3755160"/>
            <a:ext cx="104832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3"/>
          <p:cNvSpPr/>
          <p:nvPr/>
        </p:nvSpPr>
        <p:spPr>
          <a:xfrm flipV="1">
            <a:off x="538200" y="3893760"/>
            <a:ext cx="104832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34"/>
          <p:cNvSpPr/>
          <p:nvPr/>
        </p:nvSpPr>
        <p:spPr>
          <a:xfrm flipH="1">
            <a:off x="510120" y="2183040"/>
            <a:ext cx="293040" cy="1478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35"/>
          <p:cNvSpPr/>
          <p:nvPr/>
        </p:nvSpPr>
        <p:spPr>
          <a:xfrm flipH="1">
            <a:off x="510120" y="2319480"/>
            <a:ext cx="437400" cy="1494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36"/>
          <p:cNvSpPr/>
          <p:nvPr/>
        </p:nvSpPr>
        <p:spPr>
          <a:xfrm flipH="1">
            <a:off x="557640" y="2183040"/>
            <a:ext cx="477000" cy="17834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7"/>
          <p:cNvSpPr/>
          <p:nvPr/>
        </p:nvSpPr>
        <p:spPr>
          <a:xfrm flipV="1">
            <a:off x="3060000" y="105120"/>
            <a:ext cx="1376280" cy="133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8"/>
          <p:cNvSpPr/>
          <p:nvPr/>
        </p:nvSpPr>
        <p:spPr>
          <a:xfrm flipV="1">
            <a:off x="3265920" y="1985400"/>
            <a:ext cx="1449360" cy="71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9"/>
          <p:cNvSpPr/>
          <p:nvPr/>
        </p:nvSpPr>
        <p:spPr>
          <a:xfrm>
            <a:off x="3414600" y="4299480"/>
            <a:ext cx="734400" cy="28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0"/>
          <p:cNvSpPr/>
          <p:nvPr/>
        </p:nvSpPr>
        <p:spPr>
          <a:xfrm>
            <a:off x="190080" y="4236120"/>
            <a:ext cx="734400" cy="6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1"/>
          <p:cNvSpPr/>
          <p:nvPr/>
        </p:nvSpPr>
        <p:spPr>
          <a:xfrm>
            <a:off x="202680" y="4377960"/>
            <a:ext cx="734400" cy="6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2"/>
          <p:cNvSpPr/>
          <p:nvPr/>
        </p:nvSpPr>
        <p:spPr>
          <a:xfrm>
            <a:off x="202320" y="4613400"/>
            <a:ext cx="734400" cy="6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3"/>
          <p:cNvSpPr/>
          <p:nvPr/>
        </p:nvSpPr>
        <p:spPr>
          <a:xfrm>
            <a:off x="2740680" y="2316960"/>
            <a:ext cx="843120" cy="44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4"/>
          <p:cNvSpPr/>
          <p:nvPr/>
        </p:nvSpPr>
        <p:spPr>
          <a:xfrm flipV="1">
            <a:off x="5891760" y="1961640"/>
            <a:ext cx="979200" cy="8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5"/>
          <p:cNvSpPr/>
          <p:nvPr/>
        </p:nvSpPr>
        <p:spPr>
          <a:xfrm flipV="1">
            <a:off x="5954760" y="-967320"/>
            <a:ext cx="930600" cy="169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6"/>
          <p:cNvSpPr/>
          <p:nvPr/>
        </p:nvSpPr>
        <p:spPr>
          <a:xfrm flipV="1">
            <a:off x="5969160" y="2149200"/>
            <a:ext cx="853920" cy="74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7"/>
          <p:cNvSpPr/>
          <p:nvPr/>
        </p:nvSpPr>
        <p:spPr>
          <a:xfrm>
            <a:off x="6626880" y="4377960"/>
            <a:ext cx="1913400" cy="121968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4" name="CustomShape 48"/>
          <p:cNvSpPr/>
          <p:nvPr/>
        </p:nvSpPr>
        <p:spPr>
          <a:xfrm>
            <a:off x="6711840" y="4797000"/>
            <a:ext cx="1603800" cy="64728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Routeur SMTP (envoi email)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5" name="CustomShape 49"/>
          <p:cNvSpPr/>
          <p:nvPr/>
        </p:nvSpPr>
        <p:spPr>
          <a:xfrm>
            <a:off x="5969160" y="4581000"/>
            <a:ext cx="853920" cy="40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0"/>
          <p:cNvSpPr/>
          <p:nvPr/>
        </p:nvSpPr>
        <p:spPr>
          <a:xfrm>
            <a:off x="4166280" y="955080"/>
            <a:ext cx="196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Cluster de serveurs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51"/>
          <p:cNvSpPr/>
          <p:nvPr/>
        </p:nvSpPr>
        <p:spPr>
          <a:xfrm>
            <a:off x="1605600" y="4885560"/>
            <a:ext cx="15613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(**) répartition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de charge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(load_balancing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85800" y="2130480"/>
            <a:ext cx="7773120" cy="22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788760" y="288000"/>
            <a:ext cx="633888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3200" spc="-1" strike="noStrike" u="sng">
                <a:uFillTx/>
                <a:latin typeface="Arial"/>
              </a:rPr>
              <a:t>Limitations du clustering "java/EE</a:t>
            </a:r>
            <a:r>
              <a:rPr b="0" lang="fr-FR" sz="3200" spc="-1" strike="noStrike">
                <a:latin typeface="Arial"/>
              </a:rPr>
              <a:t>"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88000" y="1148040"/>
            <a:ext cx="8528760" cy="51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400" spc="-1" strike="noStrike">
                <a:latin typeface="Arial"/>
              </a:rPr>
              <a:t>* limité à java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spécifique à une marque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  </a:t>
            </a:r>
            <a:r>
              <a:rPr b="0" lang="fr-FR" sz="2400" spc="-1" strike="noStrike">
                <a:latin typeface="Arial"/>
              </a:rPr>
              <a:t>et un modèle de serveur (ex : IBM WebSphere AS 7)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configuration souvent très différente selon type et/ou version</a:t>
            </a:r>
            <a:br/>
            <a:r>
              <a:rPr b="0" lang="fr-FR" sz="2400" spc="-1" strike="noStrike">
                <a:latin typeface="Arial"/>
              </a:rPr>
              <a:t>  des serveurs (ex : JBoss AS 4.x , JBoss EAP 7 , ...)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paramétrages des extensions et de la sécurité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  </a:t>
            </a:r>
            <a:r>
              <a:rPr b="0" lang="fr-FR" sz="2400" spc="-1" strike="noStrike">
                <a:latin typeface="Arial"/>
              </a:rPr>
              <a:t>quelquefois complexes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===============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Mêmes types de limitations dans des mondes concurrents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  </a:t>
            </a:r>
            <a:r>
              <a:rPr b="0" lang="fr-FR" sz="2400" spc="-1" strike="noStrike">
                <a:latin typeface="Arial"/>
              </a:rPr>
              <a:t>(Microsoft .net , python, ...)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5800" y="2130480"/>
            <a:ext cx="7773120" cy="22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457560" y="116640"/>
            <a:ext cx="82288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</a:rPr>
              <a:t>Notion de reverse-proxy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95640" y="206280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395640" y="249480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754200" y="210132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6" name="CustomShape 6"/>
          <p:cNvSpPr/>
          <p:nvPr/>
        </p:nvSpPr>
        <p:spPr>
          <a:xfrm>
            <a:off x="754200" y="253368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547920" y="2215440"/>
            <a:ext cx="286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547920" y="2647440"/>
            <a:ext cx="286920" cy="2149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9" name="CustomShape 9"/>
          <p:cNvSpPr/>
          <p:nvPr/>
        </p:nvSpPr>
        <p:spPr>
          <a:xfrm>
            <a:off x="216000" y="3024000"/>
            <a:ext cx="1367640" cy="935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"/>
          <p:cNvSpPr/>
          <p:nvPr/>
        </p:nvSpPr>
        <p:spPr>
          <a:xfrm>
            <a:off x="432000" y="3168000"/>
            <a:ext cx="1329840" cy="935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1"/>
          <p:cNvSpPr/>
          <p:nvPr/>
        </p:nvSpPr>
        <p:spPr>
          <a:xfrm>
            <a:off x="648000" y="3384000"/>
            <a:ext cx="1295640" cy="935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2"/>
          <p:cNvSpPr/>
          <p:nvPr/>
        </p:nvSpPr>
        <p:spPr>
          <a:xfrm>
            <a:off x="3168000" y="1512000"/>
            <a:ext cx="2520000" cy="4104000"/>
          </a:xfrm>
          <a:prstGeom prst="rect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3"/>
          <p:cNvSpPr/>
          <p:nvPr/>
        </p:nvSpPr>
        <p:spPr>
          <a:xfrm>
            <a:off x="6912000" y="1800000"/>
            <a:ext cx="1439640" cy="115164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backEnd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6912000" y="3816000"/>
            <a:ext cx="1439640" cy="115164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backEnd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8548920" y="2232000"/>
            <a:ext cx="378720" cy="58428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CustomShape 16"/>
          <p:cNvSpPr/>
          <p:nvPr/>
        </p:nvSpPr>
        <p:spPr>
          <a:xfrm>
            <a:off x="8568000" y="4032000"/>
            <a:ext cx="378720" cy="58428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CustomShape 17"/>
          <p:cNvSpPr/>
          <p:nvPr/>
        </p:nvSpPr>
        <p:spPr>
          <a:xfrm>
            <a:off x="3384000" y="3600000"/>
            <a:ext cx="2015640" cy="172764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"reverse_proxy"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selon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filtrage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d'URL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3384000" y="1656000"/>
            <a:ext cx="1943640" cy="1583640"/>
          </a:xfrm>
          <a:custGeom>
            <a:avLst/>
            <a:gdLst/>
            <a:ahLst/>
            <a:rect l="l" t="t" r="r" b="b"/>
            <a:pathLst>
              <a:path w="5402" h="4402">
                <a:moveTo>
                  <a:pt x="733" y="0"/>
                </a:moveTo>
                <a:cubicBezTo>
                  <a:pt x="366" y="0"/>
                  <a:pt x="0" y="366"/>
                  <a:pt x="0" y="733"/>
                </a:cubicBezTo>
                <a:lnTo>
                  <a:pt x="0" y="3667"/>
                </a:lnTo>
                <a:cubicBezTo>
                  <a:pt x="0" y="4034"/>
                  <a:pt x="366" y="4401"/>
                  <a:pt x="733" y="4401"/>
                </a:cubicBezTo>
                <a:lnTo>
                  <a:pt x="4667" y="4401"/>
                </a:lnTo>
                <a:cubicBezTo>
                  <a:pt x="5034" y="4401"/>
                  <a:pt x="5401" y="4034"/>
                  <a:pt x="5401" y="3667"/>
                </a:cubicBezTo>
                <a:lnTo>
                  <a:pt x="5401" y="733"/>
                </a:lnTo>
                <a:cubicBezTo>
                  <a:pt x="5401" y="366"/>
                  <a:pt x="5034" y="0"/>
                  <a:pt x="4667" y="0"/>
                </a:cubicBezTo>
                <a:lnTo>
                  <a:pt x="733" y="0"/>
                </a:lnTo>
              </a:path>
            </a:pathLst>
          </a:custGeom>
          <a:solidFill>
            <a:srgbClr val="ffdaa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 frontEnd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(html + bundles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.js et .css)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prêt à être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9" name="TextShape 19"/>
          <p:cNvSpPr txBox="1"/>
          <p:nvPr/>
        </p:nvSpPr>
        <p:spPr>
          <a:xfrm>
            <a:off x="3195720" y="936000"/>
            <a:ext cx="1700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Serveur HTTP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(ex : nginx)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0" name="Line 20"/>
          <p:cNvSpPr/>
          <p:nvPr/>
        </p:nvSpPr>
        <p:spPr>
          <a:xfrm flipH="1">
            <a:off x="1080000" y="3060000"/>
            <a:ext cx="2448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1"/>
          <p:cNvSpPr/>
          <p:nvPr/>
        </p:nvSpPr>
        <p:spPr>
          <a:xfrm>
            <a:off x="1512000" y="3852000"/>
            <a:ext cx="223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2"/>
          <p:cNvSpPr/>
          <p:nvPr/>
        </p:nvSpPr>
        <p:spPr>
          <a:xfrm flipV="1">
            <a:off x="5256000" y="3780000"/>
            <a:ext cx="151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23"/>
          <p:cNvSpPr/>
          <p:nvPr/>
        </p:nvSpPr>
        <p:spPr>
          <a:xfrm flipH="1">
            <a:off x="5184000" y="4068000"/>
            <a:ext cx="151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24"/>
          <p:cNvSpPr/>
          <p:nvPr/>
        </p:nvSpPr>
        <p:spPr>
          <a:xfrm flipH="1" flipV="1">
            <a:off x="1584000" y="4103640"/>
            <a:ext cx="1944000" cy="61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25"/>
          <p:cNvSpPr/>
          <p:nvPr/>
        </p:nvSpPr>
        <p:spPr>
          <a:xfrm flipV="1">
            <a:off x="1080000" y="2844000"/>
            <a:ext cx="2448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6"/>
          <p:cNvSpPr/>
          <p:nvPr/>
        </p:nvSpPr>
        <p:spPr>
          <a:xfrm>
            <a:off x="1537560" y="2772000"/>
            <a:ext cx="262440" cy="28800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182f7c"/>
                </a:solidFill>
                <a:latin typeface="Arial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7" name="CustomShape 27"/>
          <p:cNvSpPr/>
          <p:nvPr/>
        </p:nvSpPr>
        <p:spPr>
          <a:xfrm>
            <a:off x="817560" y="3672000"/>
            <a:ext cx="262440" cy="28800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182f7c"/>
                </a:solidFill>
                <a:latin typeface="Arial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8" name="CustomShape 28"/>
          <p:cNvSpPr/>
          <p:nvPr/>
        </p:nvSpPr>
        <p:spPr>
          <a:xfrm>
            <a:off x="2545560" y="3888000"/>
            <a:ext cx="262440" cy="28800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182f7c"/>
                </a:solidFill>
                <a:latin typeface="Arial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CustomShape 29"/>
          <p:cNvSpPr/>
          <p:nvPr/>
        </p:nvSpPr>
        <p:spPr>
          <a:xfrm>
            <a:off x="5976000" y="3600000"/>
            <a:ext cx="262440" cy="28800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182f7c"/>
                </a:solidFill>
                <a:latin typeface="Arial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CustomShape 30"/>
          <p:cNvSpPr/>
          <p:nvPr/>
        </p:nvSpPr>
        <p:spPr>
          <a:xfrm>
            <a:off x="5929560" y="4428000"/>
            <a:ext cx="262440" cy="28800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182f7c"/>
                </a:solidFill>
                <a:latin typeface="Arial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1" name="CustomShape 31"/>
          <p:cNvSpPr/>
          <p:nvPr/>
        </p:nvSpPr>
        <p:spPr>
          <a:xfrm>
            <a:off x="2473560" y="4500000"/>
            <a:ext cx="262440" cy="28800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182f7c"/>
                </a:solidFill>
                <a:latin typeface="Arial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CustomShape 32"/>
          <p:cNvSpPr/>
          <p:nvPr/>
        </p:nvSpPr>
        <p:spPr>
          <a:xfrm>
            <a:off x="1152000" y="4176000"/>
            <a:ext cx="262440" cy="28800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182f7c"/>
                </a:solidFill>
                <a:latin typeface="Arial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85800" y="2130480"/>
            <a:ext cx="7773120" cy="22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457560" y="116640"/>
            <a:ext cx="82288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</a:rPr>
              <a:t>Notion de serveur d'authentification (oauth2)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85800" y="2130480"/>
            <a:ext cx="7773120" cy="22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457560" y="116640"/>
            <a:ext cx="82288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</a:rPr>
              <a:t>Notion de api-gateway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85800" y="2130480"/>
            <a:ext cx="7773120" cy="22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457560" y="116640"/>
            <a:ext cx="82288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</a:rPr>
              <a:t>Notion de terminaison-ssl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85800" y="2130480"/>
            <a:ext cx="7773120" cy="22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457560" y="116640"/>
            <a:ext cx="82288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</a:rPr>
              <a:t>Spring-cloud d'origine netflix (2014-2018 environ)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85800" y="2130480"/>
            <a:ext cx="7773120" cy="22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457560" y="116640"/>
            <a:ext cx="82288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</a:rPr>
              <a:t>Notion de micro-conteneur (docker)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Application>LibreOffice/5.4.7.2$Windows_X86_64 LibreOffice_project/c838ef25c16710f8838b1faec480ebba495259d0</Applicat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2021-06-02T13:57:03Z</dcterms:modified>
  <cp:revision>72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