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slideLayouts/slideLayout3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8.xml.rels" ContentType="application/vnd.openxmlformats-package.relationships+xml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09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15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16" name="PlaceHolder 7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3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3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4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4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5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5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55" name="PlaceHolder 5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5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57" name="PlaceHolder 7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fr-FR" sz="4400" spc="-1" strike="noStrike">
                <a:latin typeface="Arial"/>
              </a:rPr>
              <a:t>Cliquez pour éditer le format du texte-titre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fr-FR" sz="4400" spc="-1" strike="noStrike">
                <a:latin typeface="Arial"/>
              </a:rPr>
              <a:t>Cliquez pour éditer le format du texte-titre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6120" y="274320"/>
            <a:ext cx="8199720" cy="1115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fr-FR" sz="7680" spc="-1" strike="noStrike">
                <a:solidFill>
                  <a:srgbClr val="000000"/>
                </a:solidFill>
                <a:latin typeface="Times New Roman"/>
              </a:rPr>
              <a:t>Cliquez pour éditer le format du texte-titre</a:t>
            </a:r>
            <a:endParaRPr b="0" lang="fr-FR" sz="768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6120" y="1603440"/>
            <a:ext cx="8199720" cy="3949560"/>
          </a:xfrm>
          <a:prstGeom prst="rect">
            <a:avLst/>
          </a:prstGeom>
        </p:spPr>
        <p:txBody>
          <a:bodyPr lIns="0" rIns="0" tIns="29160" bIns="0">
            <a:normAutofit/>
          </a:bodyPr>
          <a:p>
            <a:pPr marL="410400" indent="-410400">
              <a:spcAft>
                <a:spcPts val="2455"/>
              </a:spcAft>
            </a:pPr>
            <a:r>
              <a:rPr b="0" lang="fr-FR" sz="5520" spc="-1" strike="noStrike">
                <a:solidFill>
                  <a:srgbClr val="000000"/>
                </a:solidFill>
                <a:latin typeface="Times New Roman"/>
              </a:rPr>
              <a:t>Cliquez pour éditer le format du plan de texte</a:t>
            </a:r>
            <a:endParaRPr b="0" lang="fr-FR" sz="5520" spc="-1" strike="noStrike">
              <a:solidFill>
                <a:srgbClr val="000000"/>
              </a:solidFill>
              <a:latin typeface="Times New Roman"/>
            </a:endParaRPr>
          </a:p>
          <a:p>
            <a:pPr lvl="1" marL="410400" indent="-410400">
              <a:spcAft>
                <a:spcPts val="2455"/>
              </a:spcAft>
              <a:buClr>
                <a:srgbClr val="000000"/>
              </a:buClr>
              <a:buFont typeface="Times New Roman"/>
              <a:buChar char="–"/>
            </a:pPr>
            <a:r>
              <a:rPr b="0" lang="fr-FR" sz="5520" spc="-1" strike="noStrike">
                <a:solidFill>
                  <a:srgbClr val="000000"/>
                </a:solidFill>
                <a:latin typeface="Times New Roman"/>
              </a:rPr>
              <a:t>Second niveau de plan</a:t>
            </a:r>
            <a:endParaRPr b="0" lang="fr-FR" sz="5520" spc="-1" strike="noStrike">
              <a:solidFill>
                <a:srgbClr val="000000"/>
              </a:solidFill>
              <a:latin typeface="Times New Roman"/>
            </a:endParaRPr>
          </a:p>
          <a:p>
            <a:pPr lvl="2" marL="410400" indent="-410400">
              <a:spcAft>
                <a:spcPts val="2455"/>
              </a:spcAft>
              <a:buClr>
                <a:srgbClr val="000000"/>
              </a:buClr>
              <a:buFont typeface="Times New Roman"/>
              <a:buChar char="•"/>
            </a:pPr>
            <a:r>
              <a:rPr b="0" lang="fr-FR" sz="5520" spc="-1" strike="noStrike">
                <a:solidFill>
                  <a:srgbClr val="000000"/>
                </a:solidFill>
                <a:latin typeface="Times New Roman"/>
              </a:rPr>
              <a:t>Troisième niveau de plan</a:t>
            </a:r>
            <a:endParaRPr b="0" lang="fr-FR" sz="5520" spc="-1" strike="noStrike">
              <a:solidFill>
                <a:srgbClr val="000000"/>
              </a:solidFill>
              <a:latin typeface="Times New Roman"/>
            </a:endParaRPr>
          </a:p>
          <a:p>
            <a:pPr lvl="3" marL="410400" indent="-410400">
              <a:spcAft>
                <a:spcPts val="2455"/>
              </a:spcAft>
              <a:buClr>
                <a:srgbClr val="000000"/>
              </a:buClr>
              <a:buFont typeface="Times New Roman"/>
              <a:buChar char="–"/>
            </a:pPr>
            <a:r>
              <a:rPr b="0" lang="fr-FR" sz="5520" spc="-1" strike="noStrike">
                <a:solidFill>
                  <a:srgbClr val="000000"/>
                </a:solidFill>
                <a:latin typeface="Times New Roman"/>
              </a:rPr>
              <a:t>Quatrième niveau de plan</a:t>
            </a:r>
            <a:endParaRPr b="0" lang="fr-FR" sz="5520" spc="-1" strike="noStrike">
              <a:solidFill>
                <a:srgbClr val="000000"/>
              </a:solidFill>
              <a:latin typeface="Times New Roman"/>
            </a:endParaRPr>
          </a:p>
          <a:p>
            <a:pPr lvl="4" marL="410400" indent="-410400">
              <a:spcAft>
                <a:spcPts val="2455"/>
              </a:spcAft>
              <a:buClr>
                <a:srgbClr val="000000"/>
              </a:buClr>
              <a:buFont typeface="Times New Roman"/>
              <a:buChar char="»"/>
            </a:pPr>
            <a:r>
              <a:rPr b="0" lang="fr-FR" sz="5520" spc="-1" strike="noStrike">
                <a:solidFill>
                  <a:srgbClr val="000000"/>
                </a:solidFill>
                <a:latin typeface="Times New Roman"/>
              </a:rPr>
              <a:t>Cinquième niveau de plan</a:t>
            </a:r>
            <a:endParaRPr b="0" lang="fr-FR" sz="5520" spc="-1" strike="noStrike">
              <a:solidFill>
                <a:srgbClr val="000000"/>
              </a:solidFill>
              <a:latin typeface="Times New Roman"/>
            </a:endParaRPr>
          </a:p>
          <a:p>
            <a:pPr lvl="5" marL="410400" indent="-410400">
              <a:spcAft>
                <a:spcPts val="2455"/>
              </a:spcAft>
              <a:buClr>
                <a:srgbClr val="000000"/>
              </a:buClr>
              <a:buFont typeface="Times New Roman"/>
              <a:buChar char="»"/>
            </a:pPr>
            <a:r>
              <a:rPr b="0" lang="fr-FR" sz="5520" spc="-1" strike="noStrike">
                <a:solidFill>
                  <a:srgbClr val="000000"/>
                </a:solidFill>
                <a:latin typeface="Times New Roman"/>
              </a:rPr>
              <a:t>Sixième niveau de plan</a:t>
            </a:r>
            <a:endParaRPr b="0" lang="fr-FR" sz="5520" spc="-1" strike="noStrike">
              <a:solidFill>
                <a:srgbClr val="000000"/>
              </a:solidFill>
              <a:latin typeface="Times New Roman"/>
            </a:endParaRPr>
          </a:p>
          <a:p>
            <a:pPr lvl="6" marL="410400" indent="-410400">
              <a:spcAft>
                <a:spcPts val="2455"/>
              </a:spcAft>
              <a:buClr>
                <a:srgbClr val="000000"/>
              </a:buClr>
              <a:buFont typeface="Times New Roman"/>
              <a:buChar char="»"/>
            </a:pPr>
            <a:r>
              <a:rPr b="0" lang="fr-FR" sz="5520" spc="-1" strike="noStrike">
                <a:solidFill>
                  <a:srgbClr val="000000"/>
                </a:solidFill>
                <a:latin typeface="Times New Roman"/>
              </a:rPr>
              <a:t>Septième niveau de plan</a:t>
            </a:r>
            <a:endParaRPr b="0" lang="fr-FR" sz="552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dt"/>
          </p:nvPr>
        </p:nvSpPr>
        <p:spPr>
          <a:xfrm>
            <a:off x="456120" y="6248160"/>
            <a:ext cx="2102040" cy="44352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95000"/>
              </a:lnSpc>
            </a:pPr>
            <a:r>
              <a:rPr b="0" lang="fr-FR" sz="1400" spc="-1" strike="noStrike">
                <a:latin typeface="Times New Roman"/>
                <a:ea typeface="Segoe UI"/>
              </a:rPr>
              <a:t> 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ftr"/>
          </p:nvPr>
        </p:nvSpPr>
        <p:spPr>
          <a:xfrm>
            <a:off x="3125520" y="6248160"/>
            <a:ext cx="2868840" cy="443520"/>
          </a:xfrm>
          <a:prstGeom prst="rect">
            <a:avLst/>
          </a:prstGeom>
        </p:spPr>
        <p:txBody>
          <a:bodyPr lIns="0" rIns="0" tIns="0" bIns="0"/>
          <a:p>
            <a:pPr algn="ctr">
              <a:lnSpc>
                <a:spcPct val="95000"/>
              </a:lnSpc>
            </a:pPr>
            <a:r>
              <a:rPr b="0" lang="fr-FR" sz="1400" spc="-1" strike="noStrike">
                <a:latin typeface="Times New Roman"/>
                <a:ea typeface="Segoe UI"/>
              </a:rPr>
              <a:t> 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sldNum"/>
          </p:nvPr>
        </p:nvSpPr>
        <p:spPr>
          <a:xfrm>
            <a:off x="6556320" y="6248160"/>
            <a:ext cx="2101680" cy="443520"/>
          </a:xfrm>
          <a:prstGeom prst="rect">
            <a:avLst/>
          </a:prstGeom>
        </p:spPr>
        <p:txBody>
          <a:bodyPr lIns="0" rIns="0" tIns="0" bIns="0"/>
          <a:p>
            <a:pPr algn="r">
              <a:lnSpc>
                <a:spcPct val="95000"/>
              </a:lnSpc>
            </a:pPr>
            <a:fld id="{91CF3AAC-F9C4-440A-AF1C-37F42F3D1107}" type="slidenum">
              <a:rPr b="0" lang="fr-FR" sz="1400" spc="-1" strike="noStrike">
                <a:latin typeface="Times New Roman"/>
                <a:ea typeface="Segoe UI"/>
              </a:rPr>
              <a:t>1</a:t>
            </a:fld>
            <a:endParaRPr b="0" lang="fr-F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456120" y="274320"/>
            <a:ext cx="8209440" cy="1124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fr-FR" sz="7680" spc="-1" strike="noStrike">
                <a:solidFill>
                  <a:srgbClr val="000000"/>
                </a:solidFill>
                <a:latin typeface="Times New Roman"/>
              </a:rPr>
              <a:t>Cliquez pour éditer le format du texte-titre</a:t>
            </a:r>
            <a:endParaRPr b="0" lang="fr-FR" sz="768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456120" y="1603440"/>
            <a:ext cx="8209440" cy="3958920"/>
          </a:xfrm>
          <a:prstGeom prst="rect">
            <a:avLst/>
          </a:prstGeom>
        </p:spPr>
        <p:txBody>
          <a:bodyPr lIns="0" rIns="0" tIns="29160" bIns="0">
            <a:normAutofit/>
          </a:bodyPr>
          <a:p>
            <a:pPr marL="410400" indent="-410400">
              <a:spcAft>
                <a:spcPts val="2455"/>
              </a:spcAft>
            </a:pPr>
            <a:r>
              <a:rPr b="0" lang="fr-FR" sz="5520" spc="-1" strike="noStrike">
                <a:solidFill>
                  <a:srgbClr val="000000"/>
                </a:solidFill>
                <a:latin typeface="Times New Roman"/>
              </a:rPr>
              <a:t>Cliquez pour éditer le format du plan de texte</a:t>
            </a:r>
            <a:endParaRPr b="0" lang="fr-FR" sz="5520" spc="-1" strike="noStrike">
              <a:solidFill>
                <a:srgbClr val="000000"/>
              </a:solidFill>
              <a:latin typeface="Times New Roman"/>
            </a:endParaRPr>
          </a:p>
          <a:p>
            <a:pPr lvl="1" marL="410400" indent="-410400">
              <a:spcAft>
                <a:spcPts val="2455"/>
              </a:spcAft>
              <a:buClr>
                <a:srgbClr val="000000"/>
              </a:buClr>
              <a:buFont typeface="Times New Roman"/>
              <a:buChar char="–"/>
            </a:pPr>
            <a:r>
              <a:rPr b="0" lang="fr-FR" sz="5520" spc="-1" strike="noStrike">
                <a:solidFill>
                  <a:srgbClr val="000000"/>
                </a:solidFill>
                <a:latin typeface="Times New Roman"/>
              </a:rPr>
              <a:t>Second niveau de plan</a:t>
            </a:r>
            <a:endParaRPr b="0" lang="fr-FR" sz="5520" spc="-1" strike="noStrike">
              <a:solidFill>
                <a:srgbClr val="000000"/>
              </a:solidFill>
              <a:latin typeface="Times New Roman"/>
            </a:endParaRPr>
          </a:p>
          <a:p>
            <a:pPr lvl="2" marL="410400" indent="-410400">
              <a:spcAft>
                <a:spcPts val="2455"/>
              </a:spcAft>
              <a:buClr>
                <a:srgbClr val="000000"/>
              </a:buClr>
              <a:buFont typeface="Times New Roman"/>
              <a:buChar char="•"/>
            </a:pPr>
            <a:r>
              <a:rPr b="0" lang="fr-FR" sz="5520" spc="-1" strike="noStrike">
                <a:solidFill>
                  <a:srgbClr val="000000"/>
                </a:solidFill>
                <a:latin typeface="Times New Roman"/>
              </a:rPr>
              <a:t>Troisième niveau de plan</a:t>
            </a:r>
            <a:endParaRPr b="0" lang="fr-FR" sz="5520" spc="-1" strike="noStrike">
              <a:solidFill>
                <a:srgbClr val="000000"/>
              </a:solidFill>
              <a:latin typeface="Times New Roman"/>
            </a:endParaRPr>
          </a:p>
          <a:p>
            <a:pPr lvl="3" marL="410400" indent="-410400">
              <a:spcAft>
                <a:spcPts val="2455"/>
              </a:spcAft>
              <a:buClr>
                <a:srgbClr val="000000"/>
              </a:buClr>
              <a:buFont typeface="Times New Roman"/>
              <a:buChar char="–"/>
            </a:pPr>
            <a:r>
              <a:rPr b="0" lang="fr-FR" sz="5520" spc="-1" strike="noStrike">
                <a:solidFill>
                  <a:srgbClr val="000000"/>
                </a:solidFill>
                <a:latin typeface="Times New Roman"/>
              </a:rPr>
              <a:t>Quatrième niveau de plan</a:t>
            </a:r>
            <a:endParaRPr b="0" lang="fr-FR" sz="5520" spc="-1" strike="noStrike">
              <a:solidFill>
                <a:srgbClr val="000000"/>
              </a:solidFill>
              <a:latin typeface="Times New Roman"/>
            </a:endParaRPr>
          </a:p>
          <a:p>
            <a:pPr lvl="4" marL="410400" indent="-410400">
              <a:spcAft>
                <a:spcPts val="2455"/>
              </a:spcAft>
              <a:buClr>
                <a:srgbClr val="000000"/>
              </a:buClr>
              <a:buFont typeface="Times New Roman"/>
              <a:buChar char="»"/>
            </a:pPr>
            <a:r>
              <a:rPr b="0" lang="fr-FR" sz="5520" spc="-1" strike="noStrike">
                <a:solidFill>
                  <a:srgbClr val="000000"/>
                </a:solidFill>
                <a:latin typeface="Times New Roman"/>
              </a:rPr>
              <a:t>Cinquième niveau de plan</a:t>
            </a:r>
            <a:endParaRPr b="0" lang="fr-FR" sz="5520" spc="-1" strike="noStrike">
              <a:solidFill>
                <a:srgbClr val="000000"/>
              </a:solidFill>
              <a:latin typeface="Times New Roman"/>
            </a:endParaRPr>
          </a:p>
          <a:p>
            <a:pPr lvl="5" marL="410400" indent="-410400">
              <a:spcAft>
                <a:spcPts val="2455"/>
              </a:spcAft>
              <a:buClr>
                <a:srgbClr val="000000"/>
              </a:buClr>
              <a:buFont typeface="Times New Roman"/>
              <a:buChar char="»"/>
            </a:pPr>
            <a:r>
              <a:rPr b="0" lang="fr-FR" sz="5520" spc="-1" strike="noStrike">
                <a:solidFill>
                  <a:srgbClr val="000000"/>
                </a:solidFill>
                <a:latin typeface="Times New Roman"/>
              </a:rPr>
              <a:t>Sixième niveau de plan</a:t>
            </a:r>
            <a:endParaRPr b="0" lang="fr-FR" sz="5520" spc="-1" strike="noStrike">
              <a:solidFill>
                <a:srgbClr val="000000"/>
              </a:solidFill>
              <a:latin typeface="Times New Roman"/>
            </a:endParaRPr>
          </a:p>
          <a:p>
            <a:pPr lvl="6" marL="410400" indent="-410400">
              <a:spcAft>
                <a:spcPts val="2455"/>
              </a:spcAft>
              <a:buClr>
                <a:srgbClr val="000000"/>
              </a:buClr>
              <a:buFont typeface="Times New Roman"/>
              <a:buChar char="»"/>
            </a:pPr>
            <a:r>
              <a:rPr b="0" lang="fr-FR" sz="5520" spc="-1" strike="noStrike">
                <a:solidFill>
                  <a:srgbClr val="000000"/>
                </a:solidFill>
                <a:latin typeface="Times New Roman"/>
              </a:rPr>
              <a:t>Septième niveau de plan</a:t>
            </a:r>
            <a:endParaRPr b="0" lang="fr-FR" sz="552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dt"/>
          </p:nvPr>
        </p:nvSpPr>
        <p:spPr>
          <a:xfrm>
            <a:off x="456120" y="6248160"/>
            <a:ext cx="2111760" cy="45324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95000"/>
              </a:lnSpc>
            </a:pPr>
            <a:r>
              <a:rPr b="0" lang="fr-FR" sz="1400" spc="-1" strike="noStrike">
                <a:latin typeface="Times New Roman"/>
                <a:ea typeface="Segoe UI"/>
              </a:rPr>
              <a:t> 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ftr"/>
          </p:nvPr>
        </p:nvSpPr>
        <p:spPr>
          <a:xfrm>
            <a:off x="3125520" y="6248160"/>
            <a:ext cx="2878200" cy="453240"/>
          </a:xfrm>
          <a:prstGeom prst="rect">
            <a:avLst/>
          </a:prstGeom>
        </p:spPr>
        <p:txBody>
          <a:bodyPr lIns="0" rIns="0" tIns="0" bIns="0"/>
          <a:p>
            <a:pPr algn="ctr">
              <a:lnSpc>
                <a:spcPct val="95000"/>
              </a:lnSpc>
            </a:pPr>
            <a:r>
              <a:rPr b="0" lang="fr-FR" sz="1400" spc="-1" strike="noStrike">
                <a:latin typeface="Times New Roman"/>
                <a:ea typeface="Segoe UI"/>
              </a:rPr>
              <a:t> 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 type="sldNum"/>
          </p:nvPr>
        </p:nvSpPr>
        <p:spPr>
          <a:xfrm>
            <a:off x="6556320" y="6248160"/>
            <a:ext cx="2111040" cy="453240"/>
          </a:xfrm>
          <a:prstGeom prst="rect">
            <a:avLst/>
          </a:prstGeom>
        </p:spPr>
        <p:txBody>
          <a:bodyPr lIns="0" rIns="0" tIns="0" bIns="0"/>
          <a:p>
            <a:pPr algn="r">
              <a:lnSpc>
                <a:spcPct val="95000"/>
              </a:lnSpc>
            </a:pPr>
            <a:fld id="{275D1811-97F1-410B-952D-4C3BA5F190C7}" type="slidenum">
              <a:rPr b="0" lang="fr-FR" sz="1400" spc="-1" strike="noStrike">
                <a:latin typeface="Times New Roman"/>
                <a:ea typeface="Segoe UI"/>
              </a:rPr>
              <a:t>1</a:t>
            </a:fld>
            <a:endParaRPr b="0" lang="fr-F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7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39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685800" y="2130480"/>
            <a:ext cx="7772040" cy="223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0" lang="fr-FR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infrastructures n-tiers , </a:t>
            </a:r>
            <a:endParaRPr b="0" lang="fr-FR" sz="3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soa , </a:t>
            </a:r>
            <a:endParaRPr b="0" lang="fr-FR" sz="3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cloud et microservices</a:t>
            </a:r>
            <a:endParaRPr b="0" lang="fr-FR" sz="3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br/>
            <a:r>
              <a:rPr b="0" lang="fr-F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(grandes lignes)</a:t>
            </a:r>
            <a:endParaRPr b="0" lang="fr-FR" sz="24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CustomShape 1"/>
          <p:cNvSpPr/>
          <p:nvPr/>
        </p:nvSpPr>
        <p:spPr>
          <a:xfrm>
            <a:off x="685800" y="2130480"/>
            <a:ext cx="7772040" cy="223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5" name="CustomShape 2"/>
          <p:cNvSpPr/>
          <p:nvPr/>
        </p:nvSpPr>
        <p:spPr>
          <a:xfrm>
            <a:off x="457560" y="116640"/>
            <a:ext cx="8227800" cy="460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0" lang="fr-FR" sz="3600" spc="-1" strike="noStrike" u="sng">
                <a:solidFill>
                  <a:srgbClr val="182f7c"/>
                </a:solidFill>
                <a:uFillTx/>
                <a:latin typeface="Calibri"/>
                <a:ea typeface="DejaVu Sans"/>
              </a:rPr>
              <a:t>Notion de micro-conteneur (docker)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376" name="CustomShape 3"/>
          <p:cNvSpPr/>
          <p:nvPr/>
        </p:nvSpPr>
        <p:spPr>
          <a:xfrm>
            <a:off x="2448000" y="707040"/>
            <a:ext cx="1798560" cy="1737360"/>
          </a:xfrm>
          <a:prstGeom prst="rect">
            <a:avLst/>
          </a:prstGeom>
          <a:solidFill>
            <a:srgbClr val="ccff00"/>
          </a:solidFill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fr-FR" sz="1800" spc="-1" strike="noStrike">
                <a:latin typeface="Arial"/>
              </a:rPr>
              <a:t>Appli A</a:t>
            </a:r>
            <a:endParaRPr b="0" lang="fr-FR" sz="1800" spc="-1" strike="noStrike">
              <a:latin typeface="Arial"/>
            </a:endParaRPr>
          </a:p>
          <a:p>
            <a:pPr algn="ctr"/>
            <a:r>
              <a:rPr b="0" lang="fr-FR" sz="1800" spc="-1" strike="noStrike">
                <a:latin typeface="Arial"/>
              </a:rPr>
              <a:t>-----------------</a:t>
            </a:r>
            <a:endParaRPr b="0" lang="fr-FR" sz="1800" spc="-1" strike="noStrike">
              <a:latin typeface="Arial"/>
            </a:endParaRPr>
          </a:p>
          <a:p>
            <a:pPr algn="ctr"/>
            <a:r>
              <a:rPr b="0" lang="fr-FR" sz="1800" spc="-1" strike="noStrike">
                <a:solidFill>
                  <a:srgbClr val="ce181e"/>
                </a:solidFill>
                <a:latin typeface="Arial"/>
              </a:rPr>
              <a:t>NodeJs 10</a:t>
            </a:r>
            <a:br/>
            <a:r>
              <a:rPr b="0" lang="fr-FR" sz="1800" spc="-1" strike="noStrike">
                <a:latin typeface="Arial"/>
              </a:rPr>
              <a:t>ou </a:t>
            </a:r>
            <a:r>
              <a:rPr b="0" lang="fr-FR" sz="1800" spc="-1" strike="noStrike">
                <a:solidFill>
                  <a:srgbClr val="ce181e"/>
                </a:solidFill>
                <a:latin typeface="Arial"/>
              </a:rPr>
              <a:t>JRE 8</a:t>
            </a:r>
            <a:endParaRPr b="0" lang="fr-FR" sz="1800" spc="-1" strike="noStrike">
              <a:latin typeface="Arial"/>
            </a:endParaRPr>
          </a:p>
          <a:p>
            <a:pPr algn="ctr"/>
            <a:r>
              <a:rPr b="0" lang="fr-FR" sz="1800" spc="-1" strike="noStrike">
                <a:latin typeface="Arial"/>
              </a:rPr>
              <a:t>-----------------</a:t>
            </a:r>
            <a:endParaRPr b="0" lang="fr-FR" sz="1800" spc="-1" strike="noStrike">
              <a:latin typeface="Arial"/>
            </a:endParaRPr>
          </a:p>
          <a:p>
            <a:pPr algn="ctr"/>
            <a:r>
              <a:rPr b="0" lang="fr-FR" sz="1800" spc="-1" strike="noStrike">
                <a:latin typeface="Arial"/>
              </a:rPr>
              <a:t>Conteneur A</a:t>
            </a:r>
            <a:endParaRPr b="0" lang="fr-FR" sz="1800" spc="-1" strike="noStrike">
              <a:latin typeface="Arial"/>
            </a:endParaRPr>
          </a:p>
        </p:txBody>
      </p:sp>
      <p:pic>
        <p:nvPicPr>
          <p:cNvPr id="377" name="" descr=""/>
          <p:cNvPicPr/>
          <p:nvPr/>
        </p:nvPicPr>
        <p:blipFill>
          <a:blip r:embed="rId1"/>
          <a:stretch/>
        </p:blipFill>
        <p:spPr>
          <a:xfrm>
            <a:off x="2448000" y="2443320"/>
            <a:ext cx="3744000" cy="1516680"/>
          </a:xfrm>
          <a:prstGeom prst="rect">
            <a:avLst/>
          </a:prstGeom>
          <a:ln>
            <a:noFill/>
          </a:ln>
        </p:spPr>
      </p:pic>
      <p:sp>
        <p:nvSpPr>
          <p:cNvPr id="378" name="CustomShape 4"/>
          <p:cNvSpPr/>
          <p:nvPr/>
        </p:nvSpPr>
        <p:spPr>
          <a:xfrm>
            <a:off x="4446360" y="707040"/>
            <a:ext cx="1731240" cy="1737360"/>
          </a:xfrm>
          <a:prstGeom prst="rect">
            <a:avLst/>
          </a:prstGeom>
          <a:solidFill>
            <a:srgbClr val="ffcc00"/>
          </a:solidFill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fr-FR" sz="1800" spc="-1" strike="noStrike">
                <a:latin typeface="Arial"/>
              </a:rPr>
              <a:t>Appli B</a:t>
            </a:r>
            <a:endParaRPr b="0" lang="fr-FR" sz="1800" spc="-1" strike="noStrike">
              <a:latin typeface="Arial"/>
            </a:endParaRPr>
          </a:p>
          <a:p>
            <a:pPr algn="ctr"/>
            <a:r>
              <a:rPr b="0" lang="fr-FR" sz="1800" spc="-1" strike="noStrike">
                <a:latin typeface="Arial"/>
              </a:rPr>
              <a:t>-----------------</a:t>
            </a:r>
            <a:endParaRPr b="0" lang="fr-FR" sz="1800" spc="-1" strike="noStrike">
              <a:latin typeface="Arial"/>
            </a:endParaRPr>
          </a:p>
          <a:p>
            <a:pPr algn="ctr"/>
            <a:r>
              <a:rPr b="0" lang="fr-FR" sz="1800" spc="-1" strike="noStrike">
                <a:solidFill>
                  <a:srgbClr val="0000ff"/>
                </a:solidFill>
                <a:latin typeface="Arial"/>
              </a:rPr>
              <a:t>NodeJs 7</a:t>
            </a:r>
            <a:br/>
            <a:r>
              <a:rPr b="0" lang="fr-FR" sz="1800" spc="-1" strike="noStrike">
                <a:latin typeface="Arial"/>
              </a:rPr>
              <a:t>ou </a:t>
            </a:r>
            <a:r>
              <a:rPr b="0" lang="fr-FR" sz="1800" spc="-1" strike="noStrike">
                <a:solidFill>
                  <a:srgbClr val="0000ff"/>
                </a:solidFill>
                <a:latin typeface="Arial"/>
              </a:rPr>
              <a:t>JRE 7</a:t>
            </a:r>
            <a:endParaRPr b="0" lang="fr-FR" sz="1800" spc="-1" strike="noStrike">
              <a:latin typeface="Arial"/>
            </a:endParaRPr>
          </a:p>
          <a:p>
            <a:pPr algn="ctr"/>
            <a:r>
              <a:rPr b="0" lang="fr-FR" sz="1800" spc="-1" strike="noStrike">
                <a:latin typeface="Arial"/>
              </a:rPr>
              <a:t>-----------------</a:t>
            </a:r>
            <a:endParaRPr b="0" lang="fr-FR" sz="1800" spc="-1" strike="noStrike">
              <a:latin typeface="Arial"/>
            </a:endParaRPr>
          </a:p>
          <a:p>
            <a:pPr algn="ctr"/>
            <a:r>
              <a:rPr b="0" lang="fr-FR" sz="1800" spc="-1" strike="noStrike">
                <a:latin typeface="Arial"/>
              </a:rPr>
              <a:t>Conteneur B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79" name="CustomShape 5"/>
          <p:cNvSpPr/>
          <p:nvPr/>
        </p:nvSpPr>
        <p:spPr>
          <a:xfrm>
            <a:off x="1800000" y="4104000"/>
            <a:ext cx="5707080" cy="234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/>
            <a:r>
              <a:rPr b="1" lang="fr-FR" sz="2000" spc="-1" strike="noStrike" u="sng">
                <a:uFillTx/>
                <a:latin typeface="Arial"/>
              </a:rPr>
              <a:t>Conteneur</a:t>
            </a:r>
            <a:r>
              <a:rPr b="0" lang="fr-FR" sz="2000" spc="-1" strike="noStrike">
                <a:latin typeface="Arial"/>
              </a:rPr>
              <a:t> = </a:t>
            </a:r>
            <a:r>
              <a:rPr b="1" lang="fr-FR" sz="2000" spc="-1" strike="noStrike">
                <a:latin typeface="Arial"/>
              </a:rPr>
              <a:t>environnement d'exécution</a:t>
            </a:r>
            <a:endParaRPr b="0" lang="fr-FR" sz="2000" spc="-1" strike="noStrike">
              <a:latin typeface="Arial"/>
            </a:endParaRPr>
          </a:p>
          <a:p>
            <a:pPr/>
            <a:r>
              <a:rPr b="0" lang="fr-FR" sz="2000" spc="-1" strike="noStrike">
                <a:latin typeface="Arial"/>
              </a:rPr>
              <a:t>logicielle </a:t>
            </a:r>
            <a:r>
              <a:rPr b="1" lang="fr-FR" sz="2000" spc="-1" strike="noStrike">
                <a:latin typeface="Arial"/>
              </a:rPr>
              <a:t>complet</a:t>
            </a:r>
            <a:r>
              <a:rPr b="0" lang="fr-FR" sz="2000" spc="-1" strike="noStrike">
                <a:latin typeface="Arial"/>
              </a:rPr>
              <a:t> comportant :</a:t>
            </a:r>
            <a:br/>
            <a:r>
              <a:rPr b="0" lang="fr-FR" sz="2000" spc="-1" strike="noStrike">
                <a:latin typeface="Arial"/>
              </a:rPr>
              <a:t>- micro o.s. (debian, centos ou …)</a:t>
            </a:r>
            <a:br/>
            <a:r>
              <a:rPr b="0" lang="fr-FR" sz="2000" spc="-1" strike="noStrike">
                <a:latin typeface="Arial"/>
              </a:rPr>
              <a:t>- librairies / dépendances </a:t>
            </a:r>
            <a:endParaRPr b="0" lang="fr-FR" sz="2000" spc="-1" strike="noStrike">
              <a:latin typeface="Arial"/>
            </a:endParaRPr>
          </a:p>
          <a:p>
            <a:pPr/>
            <a:r>
              <a:rPr b="0" lang="fr-FR" sz="2000" spc="-1" strike="noStrike">
                <a:latin typeface="Arial"/>
              </a:rPr>
              <a:t>- logiciel de base (ex : mysql , node , …)</a:t>
            </a:r>
            <a:br/>
            <a:r>
              <a:rPr b="0" lang="fr-FR" sz="2000" spc="-1" strike="noStrike">
                <a:latin typeface="Arial"/>
              </a:rPr>
              <a:t>- configuation logicielle</a:t>
            </a:r>
            <a:br/>
            <a:r>
              <a:rPr b="0" lang="fr-FR" sz="2000" spc="-1" strike="noStrike">
                <a:latin typeface="Arial"/>
              </a:rPr>
              <a:t>- le code d'une application ou d'un service</a:t>
            </a:r>
            <a:endParaRPr b="0" lang="fr-FR" sz="2000" spc="-1" strike="noStrike"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CustomShape 1"/>
          <p:cNvSpPr/>
          <p:nvPr/>
        </p:nvSpPr>
        <p:spPr>
          <a:xfrm>
            <a:off x="1423800" y="129600"/>
            <a:ext cx="5353920" cy="525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/>
            <a:r>
              <a:rPr b="0" lang="fr-FR" sz="2160" spc="-1" strike="noStrike" u="sng">
                <a:solidFill>
                  <a:srgbClr val="000000"/>
                </a:solidFill>
                <a:uFillTx/>
                <a:latin typeface="Times New Roman"/>
              </a:rPr>
              <a:t>Utilisation de "</a:t>
            </a:r>
            <a:r>
              <a:rPr b="0" lang="fr-FR" sz="2160" spc="-1" strike="noStrike" u="sng">
                <a:solidFill>
                  <a:srgbClr val="0000cc"/>
                </a:solidFill>
                <a:uFillTx/>
                <a:latin typeface="Times New Roman"/>
              </a:rPr>
              <a:t>Docker</a:t>
            </a:r>
            <a:r>
              <a:rPr b="0" lang="fr-FR" sz="2160" spc="-1" strike="noStrike" u="sng">
                <a:solidFill>
                  <a:srgbClr val="000000"/>
                </a:solidFill>
                <a:uFillTx/>
                <a:latin typeface="Times New Roman"/>
              </a:rPr>
              <a:t>" (workflow)</a:t>
            </a:r>
            <a:endParaRPr b="0" lang="fr-FR" sz="216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81" name="CustomShape 2"/>
          <p:cNvSpPr/>
          <p:nvPr/>
        </p:nvSpPr>
        <p:spPr>
          <a:xfrm>
            <a:off x="344520" y="949320"/>
            <a:ext cx="2332080" cy="1208880"/>
          </a:xfrm>
          <a:prstGeom prst="rect">
            <a:avLst/>
          </a:prstGeom>
          <a:solidFill>
            <a:srgbClr val="eeeeee"/>
          </a:solidFill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fr-FR" sz="2000" spc="-1" strike="noStrike">
                <a:solidFill>
                  <a:srgbClr val="000000"/>
                </a:solidFill>
                <a:latin typeface="Times New Roman"/>
              </a:rPr>
              <a:t>Code Application</a:t>
            </a:r>
            <a:endParaRPr b="0" lang="fr-FR" sz="2000" spc="-1" strike="noStrike">
              <a:solidFill>
                <a:srgbClr val="000000"/>
              </a:solidFill>
              <a:latin typeface="Times New Roman"/>
            </a:endParaRPr>
          </a:p>
          <a:p>
            <a:pPr algn="ctr"/>
            <a:r>
              <a:rPr b="0" lang="fr-FR" sz="2000" spc="-1" strike="noStrike">
                <a:solidFill>
                  <a:srgbClr val="000000"/>
                </a:solidFill>
                <a:latin typeface="Times New Roman"/>
              </a:rPr>
              <a:t>Développée (avec </a:t>
            </a:r>
            <a:endParaRPr b="0" lang="fr-FR" sz="2000" spc="-1" strike="noStrike">
              <a:solidFill>
                <a:srgbClr val="000000"/>
              </a:solidFill>
              <a:latin typeface="Times New Roman"/>
            </a:endParaRPr>
          </a:p>
          <a:p>
            <a:pPr algn="ctr"/>
            <a:r>
              <a:rPr b="0" lang="fr-FR" sz="2000" spc="-1" strike="noStrike">
                <a:solidFill>
                  <a:srgbClr val="000000"/>
                </a:solidFill>
                <a:latin typeface="Times New Roman"/>
              </a:rPr>
              <a:t>Config.)</a:t>
            </a:r>
            <a:endParaRPr b="0" lang="fr-FR" sz="2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82" name="CustomShape 3"/>
          <p:cNvSpPr/>
          <p:nvPr/>
        </p:nvSpPr>
        <p:spPr>
          <a:xfrm>
            <a:off x="1900080" y="4834080"/>
            <a:ext cx="5094360" cy="1459440"/>
          </a:xfrm>
          <a:prstGeom prst="rect">
            <a:avLst/>
          </a:prstGeom>
          <a:solidFill>
            <a:srgbClr val="ffff99"/>
          </a:solidFill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83" name="CustomShape 4"/>
          <p:cNvSpPr/>
          <p:nvPr/>
        </p:nvSpPr>
        <p:spPr>
          <a:xfrm>
            <a:off x="1900080" y="6293880"/>
            <a:ext cx="4854600" cy="525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/>
            <a:r>
              <a:rPr b="0" lang="fr-FR" sz="2160" spc="-1" strike="noStrike">
                <a:solidFill>
                  <a:srgbClr val="000000"/>
                </a:solidFill>
                <a:latin typeface="Times New Roman"/>
              </a:rPr>
              <a:t>Image registry </a:t>
            </a:r>
            <a:r>
              <a:rPr b="0" i="1" lang="fr-FR" sz="2160" spc="-1" strike="noStrike">
                <a:solidFill>
                  <a:srgbClr val="000000"/>
                </a:solidFill>
                <a:latin typeface="Times New Roman"/>
              </a:rPr>
              <a:t>(ex : dockerhub)</a:t>
            </a:r>
            <a:endParaRPr b="0" lang="fr-FR" sz="216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84" name="CustomShape 5"/>
          <p:cNvSpPr/>
          <p:nvPr/>
        </p:nvSpPr>
        <p:spPr>
          <a:xfrm>
            <a:off x="2417760" y="5049000"/>
            <a:ext cx="1467720" cy="1122840"/>
          </a:xfrm>
          <a:prstGeom prst="rect">
            <a:avLst/>
          </a:prstGeom>
          <a:solidFill>
            <a:srgbClr val="99ff66"/>
          </a:solidFill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1" lang="fr-FR" sz="1600" spc="-1" strike="noStrike">
                <a:solidFill>
                  <a:srgbClr val="000000"/>
                </a:solidFill>
                <a:latin typeface="Times New Roman"/>
              </a:rPr>
              <a:t>image </a:t>
            </a:r>
            <a:endParaRPr b="0" lang="fr-FR" sz="1600" spc="-1" strike="noStrike">
              <a:solidFill>
                <a:srgbClr val="000000"/>
              </a:solidFill>
              <a:latin typeface="Times New Roman"/>
            </a:endParaRPr>
          </a:p>
          <a:p>
            <a:pPr algn="ctr"/>
            <a:r>
              <a:rPr b="1" lang="fr-FR" sz="1600" spc="-1" strike="noStrike">
                <a:solidFill>
                  <a:srgbClr val="000000"/>
                </a:solidFill>
                <a:latin typeface="Times New Roman"/>
              </a:rPr>
              <a:t>de base</a:t>
            </a:r>
            <a:endParaRPr b="0" lang="fr-FR" sz="1600" spc="-1" strike="noStrike">
              <a:solidFill>
                <a:srgbClr val="000000"/>
              </a:solidFill>
              <a:latin typeface="Times New Roman"/>
            </a:endParaRPr>
          </a:p>
          <a:p>
            <a:pPr algn="ctr"/>
            <a:r>
              <a:rPr b="1" lang="fr-FR" sz="1600" spc="-1" strike="noStrike">
                <a:solidFill>
                  <a:srgbClr val="000000"/>
                </a:solidFill>
                <a:latin typeface="Times New Roman"/>
              </a:rPr>
              <a:t>(ex : node</a:t>
            </a:r>
            <a:endParaRPr b="0" lang="fr-FR" sz="1600" spc="-1" strike="noStrike">
              <a:solidFill>
                <a:srgbClr val="000000"/>
              </a:solidFill>
              <a:latin typeface="Times New Roman"/>
            </a:endParaRPr>
          </a:p>
          <a:p>
            <a:pPr algn="ctr"/>
            <a:r>
              <a:rPr b="1" lang="fr-FR" sz="16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fr-FR" sz="1600" spc="-1" strike="noStrike">
                <a:solidFill>
                  <a:srgbClr val="000000"/>
                </a:solidFill>
                <a:latin typeface="Times New Roman"/>
              </a:rPr>
              <a:t>ou jre)</a:t>
            </a:r>
            <a:endParaRPr b="0" lang="fr-FR" sz="1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85" name="CustomShape 6"/>
          <p:cNvSpPr/>
          <p:nvPr/>
        </p:nvSpPr>
        <p:spPr>
          <a:xfrm>
            <a:off x="517680" y="2934720"/>
            <a:ext cx="1467720" cy="1122840"/>
          </a:xfrm>
          <a:prstGeom prst="rect">
            <a:avLst/>
          </a:prstGeom>
          <a:solidFill>
            <a:srgbClr val="eeeeee"/>
          </a:solidFill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fr-FR" sz="1800" spc="-1" strike="noStrike">
                <a:solidFill>
                  <a:srgbClr val="000000"/>
                </a:solidFill>
                <a:latin typeface="Times New Roman"/>
              </a:rPr>
              <a:t>Config.</a:t>
            </a:r>
            <a:endParaRPr b="0" lang="fr-FR" sz="1800" spc="-1" strike="noStrike">
              <a:solidFill>
                <a:srgbClr val="000000"/>
              </a:solidFill>
              <a:latin typeface="Times New Roman"/>
            </a:endParaRPr>
          </a:p>
          <a:p>
            <a:pPr algn="ctr"/>
            <a:r>
              <a:rPr b="0" lang="fr-FR" sz="1800" spc="-1" strike="noStrike">
                <a:solidFill>
                  <a:srgbClr val="000000"/>
                </a:solidFill>
                <a:latin typeface="Times New Roman"/>
              </a:rPr>
              <a:t>[Ajouts ,</a:t>
            </a:r>
            <a:endParaRPr b="0" lang="fr-FR" sz="1800" spc="-1" strike="noStrike">
              <a:solidFill>
                <a:srgbClr val="000000"/>
              </a:solidFill>
              <a:latin typeface="Times New Roman"/>
            </a:endParaRPr>
          </a:p>
          <a:p>
            <a:pPr algn="ctr"/>
            <a:r>
              <a:rPr b="0" lang="fr-FR" sz="1800" spc="-1" strike="noStrike">
                <a:solidFill>
                  <a:srgbClr val="000000"/>
                </a:solidFill>
                <a:latin typeface="Times New Roman"/>
              </a:rPr>
              <a:t>démarrage]</a:t>
            </a:r>
            <a:endParaRPr b="0" lang="fr-FR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86" name="CustomShape 7"/>
          <p:cNvSpPr/>
          <p:nvPr/>
        </p:nvSpPr>
        <p:spPr>
          <a:xfrm>
            <a:off x="432000" y="2409480"/>
            <a:ext cx="1783800" cy="525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/>
            <a:r>
              <a:rPr b="0" lang="fr-FR" sz="2160" spc="-1" strike="noStrike">
                <a:solidFill>
                  <a:srgbClr val="ce181e"/>
                </a:solidFill>
                <a:latin typeface="Times New Roman"/>
              </a:rPr>
              <a:t>Dockerfile</a:t>
            </a:r>
            <a:endParaRPr b="0" lang="fr-FR" sz="216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87" name="CustomShape 8"/>
          <p:cNvSpPr/>
          <p:nvPr/>
        </p:nvSpPr>
        <p:spPr>
          <a:xfrm>
            <a:off x="2762640" y="3020400"/>
            <a:ext cx="1467360" cy="1122840"/>
          </a:xfrm>
          <a:prstGeom prst="rect">
            <a:avLst/>
          </a:prstGeom>
          <a:solidFill>
            <a:srgbClr val="66ffff"/>
          </a:solidFill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1" lang="fr-FR" sz="1600" spc="-1" strike="noStrike">
                <a:solidFill>
                  <a:srgbClr val="000000"/>
                </a:solidFill>
                <a:latin typeface="Times New Roman"/>
              </a:rPr>
              <a:t>image </a:t>
            </a:r>
            <a:endParaRPr b="0" lang="fr-FR" sz="1600" spc="-1" strike="noStrike">
              <a:solidFill>
                <a:srgbClr val="000000"/>
              </a:solidFill>
              <a:latin typeface="Times New Roman"/>
            </a:endParaRPr>
          </a:p>
          <a:p>
            <a:pPr algn="ctr"/>
            <a:r>
              <a:rPr b="1" lang="fr-FR" sz="1600" spc="-1" strike="noStrike">
                <a:solidFill>
                  <a:srgbClr val="000000"/>
                </a:solidFill>
                <a:latin typeface="Times New Roman"/>
              </a:rPr>
              <a:t>docker avec</a:t>
            </a:r>
            <a:br/>
            <a:r>
              <a:rPr b="1" lang="fr-FR" sz="1600" spc="-1" strike="noStrike">
                <a:solidFill>
                  <a:srgbClr val="000000"/>
                </a:solidFill>
                <a:latin typeface="Times New Roman"/>
              </a:rPr>
              <a:t>application</a:t>
            </a:r>
            <a:endParaRPr b="0" lang="fr-FR" sz="1600" spc="-1" strike="noStrike">
              <a:solidFill>
                <a:srgbClr val="000000"/>
              </a:solidFill>
              <a:latin typeface="Times New Roman"/>
            </a:endParaRPr>
          </a:p>
          <a:p>
            <a:pPr algn="ctr"/>
            <a:r>
              <a:rPr b="1" lang="fr-FR" sz="1600" spc="-1" strike="noStrike">
                <a:solidFill>
                  <a:srgbClr val="000000"/>
                </a:solidFill>
                <a:latin typeface="Times New Roman"/>
              </a:rPr>
              <a:t>packagée</a:t>
            </a:r>
            <a:endParaRPr b="0" lang="fr-FR" sz="1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88" name="Line 9"/>
          <p:cNvSpPr/>
          <p:nvPr/>
        </p:nvSpPr>
        <p:spPr>
          <a:xfrm flipH="1" flipV="1">
            <a:off x="2230560" y="3524040"/>
            <a:ext cx="459000" cy="1537920"/>
          </a:xfrm>
          <a:prstGeom prst="line">
            <a:avLst/>
          </a:prstGeom>
          <a:ln w="93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89" name="Line 10"/>
          <p:cNvSpPr/>
          <p:nvPr/>
        </p:nvSpPr>
        <p:spPr>
          <a:xfrm>
            <a:off x="2158920" y="1985040"/>
            <a:ext cx="776520" cy="258840"/>
          </a:xfrm>
          <a:prstGeom prst="line">
            <a:avLst/>
          </a:prstGeom>
          <a:ln w="93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90" name="CustomShape 11"/>
          <p:cNvSpPr/>
          <p:nvPr/>
        </p:nvSpPr>
        <p:spPr>
          <a:xfrm>
            <a:off x="2935800" y="1899360"/>
            <a:ext cx="2244600" cy="603360"/>
          </a:xfrm>
          <a:prstGeom prst="ellipse">
            <a:avLst/>
          </a:prstGeom>
          <a:noFill/>
          <a:ln w="12600">
            <a:solidFill>
              <a:srgbClr val="ce181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/>
          <a:p>
            <a:pPr algn="ctr"/>
            <a:r>
              <a:rPr b="0" lang="fr-FR" sz="2160" spc="-1" strike="noStrike">
                <a:solidFill>
                  <a:srgbClr val="ce181e"/>
                </a:solidFill>
                <a:latin typeface="Times New Roman"/>
              </a:rPr>
              <a:t>docker build</a:t>
            </a:r>
            <a:endParaRPr b="0" lang="fr-FR" sz="216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91" name="Line 12"/>
          <p:cNvSpPr/>
          <p:nvPr/>
        </p:nvSpPr>
        <p:spPr>
          <a:xfrm flipV="1">
            <a:off x="1985400" y="2318040"/>
            <a:ext cx="950040" cy="630000"/>
          </a:xfrm>
          <a:prstGeom prst="line">
            <a:avLst/>
          </a:prstGeom>
          <a:ln w="93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92" name="Line 13"/>
          <p:cNvSpPr/>
          <p:nvPr/>
        </p:nvSpPr>
        <p:spPr>
          <a:xfrm flipV="1">
            <a:off x="2244600" y="2403360"/>
            <a:ext cx="776520" cy="1149840"/>
          </a:xfrm>
          <a:prstGeom prst="line">
            <a:avLst/>
          </a:prstGeom>
          <a:ln w="93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93" name="Line 14"/>
          <p:cNvSpPr/>
          <p:nvPr/>
        </p:nvSpPr>
        <p:spPr>
          <a:xfrm flipH="1">
            <a:off x="3527640" y="2502720"/>
            <a:ext cx="285840" cy="517320"/>
          </a:xfrm>
          <a:prstGeom prst="line">
            <a:avLst/>
          </a:prstGeom>
          <a:ln w="93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94" name="CustomShape 15"/>
          <p:cNvSpPr/>
          <p:nvPr/>
        </p:nvSpPr>
        <p:spPr>
          <a:xfrm>
            <a:off x="4576680" y="5007240"/>
            <a:ext cx="1726920" cy="1122840"/>
          </a:xfrm>
          <a:prstGeom prst="rect">
            <a:avLst/>
          </a:prstGeom>
          <a:solidFill>
            <a:srgbClr val="66ffff"/>
          </a:solidFill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1" lang="fr-FR" sz="1600" spc="-1" strike="noStrike">
                <a:solidFill>
                  <a:srgbClr val="000000"/>
                </a:solidFill>
                <a:latin typeface="Times New Roman"/>
              </a:rPr>
              <a:t>image </a:t>
            </a:r>
            <a:br/>
            <a:r>
              <a:rPr b="1" lang="fr-FR" sz="1600" spc="-1" strike="noStrike">
                <a:solidFill>
                  <a:srgbClr val="000000"/>
                </a:solidFill>
                <a:latin typeface="Times New Roman"/>
              </a:rPr>
              <a:t>applicative</a:t>
            </a:r>
            <a:endParaRPr b="0" lang="fr-FR" sz="1600" spc="-1" strike="noStrike">
              <a:solidFill>
                <a:srgbClr val="000000"/>
              </a:solidFill>
              <a:latin typeface="Times New Roman"/>
            </a:endParaRPr>
          </a:p>
          <a:p>
            <a:pPr algn="ctr"/>
            <a:r>
              <a:rPr b="1" lang="fr-FR" sz="1600" spc="-1" strike="noStrike">
                <a:solidFill>
                  <a:srgbClr val="000000"/>
                </a:solidFill>
                <a:latin typeface="Times New Roman"/>
              </a:rPr>
              <a:t>téléchargeable</a:t>
            </a:r>
            <a:endParaRPr b="0" lang="fr-FR" sz="1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95" name="Line 16"/>
          <p:cNvSpPr/>
          <p:nvPr/>
        </p:nvSpPr>
        <p:spPr>
          <a:xfrm>
            <a:off x="4230000" y="3625920"/>
            <a:ext cx="776880" cy="1381320"/>
          </a:xfrm>
          <a:prstGeom prst="line">
            <a:avLst/>
          </a:prstGeom>
          <a:ln w="93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96" name="CustomShape 17"/>
          <p:cNvSpPr/>
          <p:nvPr/>
        </p:nvSpPr>
        <p:spPr>
          <a:xfrm>
            <a:off x="6130080" y="1294200"/>
            <a:ext cx="2332080" cy="3020040"/>
          </a:xfrm>
          <a:prstGeom prst="rect">
            <a:avLst/>
          </a:prstGeom>
          <a:solidFill>
            <a:srgbClr val="ffffff"/>
          </a:solidFill>
          <a:ln w="12600">
            <a:solidFill>
              <a:srgbClr val="ff66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97" name="CustomShape 18"/>
          <p:cNvSpPr/>
          <p:nvPr/>
        </p:nvSpPr>
        <p:spPr>
          <a:xfrm>
            <a:off x="5871240" y="1122840"/>
            <a:ext cx="2331720" cy="3020040"/>
          </a:xfrm>
          <a:prstGeom prst="rect">
            <a:avLst/>
          </a:prstGeom>
          <a:solidFill>
            <a:srgbClr val="ffffff"/>
          </a:solidFill>
          <a:ln w="12600">
            <a:solidFill>
              <a:srgbClr val="ff66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98" name="CustomShape 19"/>
          <p:cNvSpPr/>
          <p:nvPr/>
        </p:nvSpPr>
        <p:spPr>
          <a:xfrm>
            <a:off x="5526360" y="949320"/>
            <a:ext cx="2332080" cy="3020760"/>
          </a:xfrm>
          <a:prstGeom prst="rect">
            <a:avLst/>
          </a:prstGeom>
          <a:solidFill>
            <a:srgbClr val="ffffff"/>
          </a:solidFill>
          <a:ln w="12600">
            <a:solidFill>
              <a:srgbClr val="ff66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99" name="CustomShape 20"/>
          <p:cNvSpPr/>
          <p:nvPr/>
        </p:nvSpPr>
        <p:spPr>
          <a:xfrm>
            <a:off x="5871240" y="3279240"/>
            <a:ext cx="1726560" cy="432000"/>
          </a:xfrm>
          <a:prstGeom prst="rect">
            <a:avLst/>
          </a:prstGeom>
          <a:solidFill>
            <a:srgbClr val="eeeeee"/>
          </a:solidFill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fr-FR" sz="1800" spc="-1" strike="noStrike">
                <a:solidFill>
                  <a:srgbClr val="0000ff"/>
                </a:solidFill>
                <a:latin typeface="Times New Roman"/>
              </a:rPr>
              <a:t>docker engine</a:t>
            </a:r>
            <a:endParaRPr b="0" lang="fr-FR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0" name="Line 21"/>
          <p:cNvSpPr/>
          <p:nvPr/>
        </p:nvSpPr>
        <p:spPr>
          <a:xfrm flipV="1">
            <a:off x="5094360" y="3526200"/>
            <a:ext cx="691200" cy="1494000"/>
          </a:xfrm>
          <a:prstGeom prst="line">
            <a:avLst/>
          </a:prstGeom>
          <a:ln w="93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01" name="CustomShape 22"/>
          <p:cNvSpPr/>
          <p:nvPr/>
        </p:nvSpPr>
        <p:spPr>
          <a:xfrm>
            <a:off x="4317840" y="3452040"/>
            <a:ext cx="795960" cy="455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/>
            <a:r>
              <a:rPr b="0" i="1" lang="fr-FR" sz="2000" spc="-1" strike="noStrike">
                <a:solidFill>
                  <a:srgbClr val="0000ff"/>
                </a:solidFill>
                <a:latin typeface="Times New Roman"/>
              </a:rPr>
              <a:t>push</a:t>
            </a:r>
            <a:endParaRPr b="0" lang="fr-FR" sz="2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2" name="CustomShape 23"/>
          <p:cNvSpPr/>
          <p:nvPr/>
        </p:nvSpPr>
        <p:spPr>
          <a:xfrm>
            <a:off x="1881000" y="4291560"/>
            <a:ext cx="795600" cy="454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/>
            <a:r>
              <a:rPr b="0" i="1" lang="fr-FR" sz="2000" spc="-1" strike="noStrike">
                <a:solidFill>
                  <a:srgbClr val="0000ff"/>
                </a:solidFill>
                <a:latin typeface="Times New Roman"/>
              </a:rPr>
              <a:t>pull</a:t>
            </a:r>
            <a:endParaRPr b="0" lang="fr-FR" sz="2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3" name="CustomShape 24"/>
          <p:cNvSpPr/>
          <p:nvPr/>
        </p:nvSpPr>
        <p:spPr>
          <a:xfrm>
            <a:off x="5439240" y="4316400"/>
            <a:ext cx="795600" cy="454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/>
            <a:r>
              <a:rPr b="0" i="1" lang="fr-FR" sz="2000" spc="-1" strike="noStrike">
                <a:solidFill>
                  <a:srgbClr val="0000ff"/>
                </a:solidFill>
                <a:latin typeface="Times New Roman"/>
              </a:rPr>
              <a:t>pull</a:t>
            </a:r>
            <a:endParaRPr b="0" lang="fr-FR" sz="2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4" name="CustomShape 25"/>
          <p:cNvSpPr/>
          <p:nvPr/>
        </p:nvSpPr>
        <p:spPr>
          <a:xfrm>
            <a:off x="5697720" y="1122840"/>
            <a:ext cx="2252520" cy="732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/>
            <a:r>
              <a:rPr b="0" i="1" lang="fr-FR" sz="1800" spc="-1" strike="noStrike">
                <a:solidFill>
                  <a:srgbClr val="000000"/>
                </a:solidFill>
                <a:latin typeface="Times New Roman"/>
              </a:rPr>
              <a:t>Postes d'exécution</a:t>
            </a:r>
            <a:br/>
            <a:r>
              <a:rPr b="0" i="1" lang="fr-FR" sz="1800" spc="-1" strike="noStrike">
                <a:solidFill>
                  <a:srgbClr val="000000"/>
                </a:solidFill>
                <a:latin typeface="Times New Roman"/>
              </a:rPr>
              <a:t>(production / </a:t>
            </a:r>
            <a:r>
              <a:rPr b="1" i="1" lang="fr-FR" sz="1800" spc="-1" strike="noStrike">
                <a:solidFill>
                  <a:srgbClr val="ce181e"/>
                </a:solidFill>
                <a:latin typeface="Times New Roman"/>
              </a:rPr>
              <a:t>ops</a:t>
            </a:r>
            <a:r>
              <a:rPr b="0" i="1" lang="fr-FR" sz="1800" spc="-1" strike="noStrike">
                <a:solidFill>
                  <a:srgbClr val="000000"/>
                </a:solidFill>
                <a:latin typeface="Times New Roman"/>
              </a:rPr>
              <a:t>)</a:t>
            </a:r>
            <a:endParaRPr b="0" lang="fr-FR" sz="18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405" name="" descr=""/>
          <p:cNvPicPr/>
          <p:nvPr/>
        </p:nvPicPr>
        <p:blipFill>
          <a:blip r:embed="rId1"/>
          <a:stretch/>
        </p:blipFill>
        <p:spPr>
          <a:xfrm>
            <a:off x="5871240" y="2331360"/>
            <a:ext cx="1731960" cy="942120"/>
          </a:xfrm>
          <a:prstGeom prst="rect">
            <a:avLst/>
          </a:prstGeom>
          <a:ln>
            <a:noFill/>
          </a:ln>
        </p:spPr>
      </p:pic>
      <p:sp>
        <p:nvSpPr>
          <p:cNvPr id="406" name="CustomShape 26"/>
          <p:cNvSpPr/>
          <p:nvPr/>
        </p:nvSpPr>
        <p:spPr>
          <a:xfrm>
            <a:off x="5871240" y="1962000"/>
            <a:ext cx="1640880" cy="454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/>
            <a:r>
              <a:rPr b="0" i="1" lang="fr-FR" sz="2000" spc="-1" strike="noStrike">
                <a:solidFill>
                  <a:srgbClr val="0000ff"/>
                </a:solidFill>
                <a:latin typeface="Times New Roman"/>
              </a:rPr>
              <a:t>docker run</a:t>
            </a:r>
            <a:endParaRPr b="0" lang="fr-FR" sz="2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7" name="Line 27"/>
          <p:cNvSpPr/>
          <p:nvPr/>
        </p:nvSpPr>
        <p:spPr>
          <a:xfrm flipV="1">
            <a:off x="5094360" y="4044240"/>
            <a:ext cx="776880" cy="976320"/>
          </a:xfrm>
          <a:prstGeom prst="line">
            <a:avLst/>
          </a:prstGeom>
          <a:ln w="93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08" name="Line 28"/>
          <p:cNvSpPr/>
          <p:nvPr/>
        </p:nvSpPr>
        <p:spPr>
          <a:xfrm flipV="1">
            <a:off x="5094360" y="4388760"/>
            <a:ext cx="1641240" cy="631800"/>
          </a:xfrm>
          <a:prstGeom prst="line">
            <a:avLst/>
          </a:prstGeom>
          <a:ln w="93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09" name="Line 29"/>
          <p:cNvSpPr/>
          <p:nvPr/>
        </p:nvSpPr>
        <p:spPr>
          <a:xfrm flipH="1">
            <a:off x="157680" y="4316040"/>
            <a:ext cx="891000" cy="2160"/>
          </a:xfrm>
          <a:prstGeom prst="line">
            <a:avLst/>
          </a:prstGeom>
          <a:ln w="29160">
            <a:solidFill>
              <a:srgbClr val="ff99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10" name="Line 30"/>
          <p:cNvSpPr/>
          <p:nvPr/>
        </p:nvSpPr>
        <p:spPr>
          <a:xfrm>
            <a:off x="172800" y="603000"/>
            <a:ext cx="2160" cy="3711240"/>
          </a:xfrm>
          <a:prstGeom prst="line">
            <a:avLst/>
          </a:prstGeom>
          <a:ln w="29160">
            <a:solidFill>
              <a:srgbClr val="ff99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11" name="CustomShape 31"/>
          <p:cNvSpPr/>
          <p:nvPr/>
        </p:nvSpPr>
        <p:spPr>
          <a:xfrm>
            <a:off x="137160" y="4316400"/>
            <a:ext cx="641520" cy="454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/>
            <a:r>
              <a:rPr b="1" i="1" lang="fr-FR" sz="2000" spc="-1" strike="noStrike">
                <a:solidFill>
                  <a:srgbClr val="ce181e"/>
                </a:solidFill>
                <a:latin typeface="Times New Roman"/>
              </a:rPr>
              <a:t>dev</a:t>
            </a:r>
            <a:endParaRPr b="0" lang="fr-FR" sz="2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12" name="CustomShape 32"/>
          <p:cNvSpPr/>
          <p:nvPr/>
        </p:nvSpPr>
        <p:spPr>
          <a:xfrm>
            <a:off x="360" y="360"/>
            <a:ext cx="9144000" cy="6856920"/>
          </a:xfrm>
          <a:prstGeom prst="rect">
            <a:avLst/>
          </a:prstGeom>
          <a:noFill/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CustomShape 1"/>
          <p:cNvSpPr/>
          <p:nvPr/>
        </p:nvSpPr>
        <p:spPr>
          <a:xfrm>
            <a:off x="1812240" y="1050840"/>
            <a:ext cx="4144680" cy="735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/>
            <a:r>
              <a:rPr b="1" lang="fr-FR" sz="3600" spc="-1" strike="noStrike" u="sng">
                <a:solidFill>
                  <a:srgbClr val="0000cc"/>
                </a:solidFill>
                <a:uFillTx/>
                <a:latin typeface="Times New Roman"/>
              </a:rPr>
              <a:t>Kubernetes</a:t>
            </a:r>
            <a:r>
              <a:rPr b="0" lang="fr-FR" sz="2160" spc="-1" strike="noStrike">
                <a:solidFill>
                  <a:srgbClr val="000000"/>
                </a:solidFill>
                <a:latin typeface="Times New Roman"/>
              </a:rPr>
              <a:t> (</a:t>
            </a:r>
            <a:r>
              <a:rPr b="0" i="1" lang="fr-FR" sz="2160" spc="-1" strike="noStrike">
                <a:solidFill>
                  <a:srgbClr val="000000"/>
                </a:solidFill>
                <a:latin typeface="Times New Roman"/>
              </a:rPr>
              <a:t>k8s</a:t>
            </a:r>
            <a:r>
              <a:rPr b="0" lang="fr-FR" sz="2160" spc="-1" strike="noStrike">
                <a:solidFill>
                  <a:srgbClr val="000000"/>
                </a:solidFill>
                <a:latin typeface="Times New Roman"/>
              </a:rPr>
              <a:t>)</a:t>
            </a:r>
            <a:endParaRPr b="0" lang="fr-FR" sz="216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414" name="" descr=""/>
          <p:cNvPicPr/>
          <p:nvPr/>
        </p:nvPicPr>
        <p:blipFill>
          <a:blip r:embed="rId1"/>
          <a:stretch/>
        </p:blipFill>
        <p:spPr>
          <a:xfrm>
            <a:off x="6735600" y="1080000"/>
            <a:ext cx="1976040" cy="1662120"/>
          </a:xfrm>
          <a:prstGeom prst="rect">
            <a:avLst/>
          </a:prstGeom>
          <a:ln>
            <a:noFill/>
          </a:ln>
        </p:spPr>
      </p:pic>
      <p:sp>
        <p:nvSpPr>
          <p:cNvPr id="415" name="CustomShape 2"/>
          <p:cNvSpPr/>
          <p:nvPr/>
        </p:nvSpPr>
        <p:spPr>
          <a:xfrm>
            <a:off x="432000" y="2887560"/>
            <a:ext cx="8548200" cy="3664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/>
            <a:r>
              <a:rPr b="1" lang="fr-FR" sz="2200" spc="-1" strike="noStrike">
                <a:solidFill>
                  <a:srgbClr val="000000"/>
                </a:solidFill>
                <a:latin typeface="Times New Roman"/>
              </a:rPr>
              <a:t>Kubernetes</a:t>
            </a:r>
            <a:r>
              <a:rPr b="0" lang="fr-FR" sz="2200" spc="-1" strike="noStrike">
                <a:solidFill>
                  <a:srgbClr val="000000"/>
                </a:solidFill>
                <a:latin typeface="Times New Roman"/>
              </a:rPr>
              <a:t> (k8s) est une </a:t>
            </a:r>
            <a:r>
              <a:rPr b="1" lang="fr-FR" sz="2200" spc="-1" strike="noStrike">
                <a:solidFill>
                  <a:srgbClr val="000000"/>
                </a:solidFill>
                <a:latin typeface="Times New Roman"/>
              </a:rPr>
              <a:t>plate-forme logicielle</a:t>
            </a:r>
            <a:r>
              <a:rPr b="0" lang="fr-FR" sz="2200" spc="-1" strike="noStrike">
                <a:solidFill>
                  <a:srgbClr val="000000"/>
                </a:solidFill>
                <a:latin typeface="Times New Roman"/>
              </a:rPr>
              <a:t> permettant d'</a:t>
            </a:r>
            <a:r>
              <a:rPr b="0" lang="fr-FR" sz="2200" spc="-1" strike="noStrike" u="sng">
                <a:solidFill>
                  <a:srgbClr val="000000"/>
                </a:solidFill>
                <a:uFillTx/>
                <a:latin typeface="Times New Roman"/>
              </a:rPr>
              <a:t>automatiser le déploiement, la montée en charge et la mise en œuvre de </a:t>
            </a:r>
            <a:r>
              <a:rPr b="1" lang="fr-FR" sz="2200" spc="-1" strike="noStrike" u="sng">
                <a:solidFill>
                  <a:srgbClr val="000000"/>
                </a:solidFill>
                <a:uFillTx/>
                <a:latin typeface="Times New Roman"/>
              </a:rPr>
              <a:t>conteneurs</a:t>
            </a:r>
            <a:r>
              <a:rPr b="0" lang="fr-FR" sz="2200" spc="-1" strike="noStrike" u="sng">
                <a:solidFill>
                  <a:srgbClr val="000000"/>
                </a:solidFill>
                <a:uFillTx/>
                <a:latin typeface="Times New Roman"/>
              </a:rPr>
              <a:t> d'application</a:t>
            </a:r>
            <a:r>
              <a:rPr b="0" lang="fr-FR" sz="2200" spc="-1" strike="noStrike">
                <a:solidFill>
                  <a:srgbClr val="000000"/>
                </a:solidFill>
                <a:latin typeface="Times New Roman"/>
              </a:rPr>
              <a:t> sur des </a:t>
            </a:r>
            <a:r>
              <a:rPr b="1" lang="fr-FR" sz="2200" spc="-1" strike="noStrike" u="sng">
                <a:solidFill>
                  <a:srgbClr val="000000"/>
                </a:solidFill>
                <a:uFillTx/>
                <a:latin typeface="Times New Roman"/>
              </a:rPr>
              <a:t>clusters de serveurs</a:t>
            </a:r>
            <a:r>
              <a:rPr b="0" lang="fr-FR" sz="2200" spc="-1" strike="noStrike">
                <a:solidFill>
                  <a:srgbClr val="000000"/>
                </a:solidFill>
                <a:latin typeface="Times New Roman"/>
              </a:rPr>
              <a:t> .</a:t>
            </a:r>
            <a:endParaRPr b="0" lang="fr-FR" sz="2200" spc="-1" strike="noStrike">
              <a:solidFill>
                <a:srgbClr val="000000"/>
              </a:solidFill>
              <a:latin typeface="Times New Roman"/>
            </a:endParaRPr>
          </a:p>
          <a:p>
            <a:pPr/>
            <a:endParaRPr b="0" lang="fr-FR" sz="2200" spc="-1" strike="noStrike">
              <a:solidFill>
                <a:srgbClr val="000000"/>
              </a:solidFill>
              <a:latin typeface="Times New Roman"/>
            </a:endParaRPr>
          </a:p>
          <a:p>
            <a:pPr/>
            <a:r>
              <a:rPr b="0" lang="fr-FR" sz="2200" spc="-1" strike="noStrike">
                <a:solidFill>
                  <a:srgbClr val="000000"/>
                </a:solidFill>
                <a:latin typeface="Times New Roman"/>
              </a:rPr>
              <a:t>Kubernetes est très souvent utilisé avec des conteneurs "</a:t>
            </a:r>
            <a:r>
              <a:rPr b="1" lang="fr-FR" sz="2200" spc="-1" strike="noStrike">
                <a:solidFill>
                  <a:srgbClr val="000000"/>
                </a:solidFill>
                <a:latin typeface="Times New Roman"/>
              </a:rPr>
              <a:t>docker</a:t>
            </a:r>
            <a:r>
              <a:rPr b="0" lang="fr-FR" sz="2200" spc="-1" strike="noStrike">
                <a:solidFill>
                  <a:srgbClr val="000000"/>
                </a:solidFill>
                <a:latin typeface="Times New Roman"/>
              </a:rPr>
              <a:t>" mais il a été cependant conçu pour fonctionner avec d'autres sortes de conteneurs .</a:t>
            </a:r>
            <a:endParaRPr b="0" lang="fr-FR" sz="2200" spc="-1" strike="noStrike">
              <a:solidFill>
                <a:srgbClr val="000000"/>
              </a:solidFill>
              <a:latin typeface="Times New Roman"/>
            </a:endParaRPr>
          </a:p>
          <a:p>
            <a:pPr/>
            <a:endParaRPr b="0" lang="fr-FR" sz="2200" spc="-1" strike="noStrike">
              <a:solidFill>
                <a:srgbClr val="000000"/>
              </a:solidFill>
              <a:latin typeface="Times New Roman"/>
            </a:endParaRPr>
          </a:p>
          <a:p>
            <a:pPr/>
            <a:r>
              <a:rPr b="0" lang="fr-FR" sz="2200" spc="-1" strike="noStrike">
                <a:solidFill>
                  <a:srgbClr val="000000"/>
                </a:solidFill>
                <a:latin typeface="Times New Roman"/>
              </a:rPr>
              <a:t>Kubernetes s'inscrit à fond dans la tendance architecturale </a:t>
            </a:r>
            <a:br/>
            <a:r>
              <a:rPr b="0" lang="fr-FR" sz="2200" spc="-1" strike="noStrike">
                <a:solidFill>
                  <a:srgbClr val="000000"/>
                </a:solidFill>
                <a:latin typeface="Times New Roman"/>
              </a:rPr>
              <a:t>"</a:t>
            </a:r>
            <a:r>
              <a:rPr b="1" i="1" lang="fr-FR" sz="2200" spc="-1" strike="noStrike">
                <a:solidFill>
                  <a:srgbClr val="000000"/>
                </a:solidFill>
                <a:latin typeface="Times New Roman"/>
              </a:rPr>
              <a:t>DevOps , Cloud, micro-services</a:t>
            </a:r>
            <a:r>
              <a:rPr b="0" lang="fr-FR" sz="2200" spc="-1" strike="noStrike">
                <a:solidFill>
                  <a:srgbClr val="000000"/>
                </a:solidFill>
                <a:latin typeface="Times New Roman"/>
              </a:rPr>
              <a:t>" </a:t>
            </a:r>
            <a:endParaRPr b="0" lang="fr-FR" sz="2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16" name="CustomShape 3"/>
          <p:cNvSpPr/>
          <p:nvPr/>
        </p:nvSpPr>
        <p:spPr>
          <a:xfrm>
            <a:off x="500400" y="2079360"/>
            <a:ext cx="5284800" cy="623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/>
            <a:r>
              <a:rPr b="0" i="1" lang="fr-FR" sz="1800" spc="-1" strike="noStrike">
                <a:solidFill>
                  <a:srgbClr val="000000"/>
                </a:solidFill>
                <a:latin typeface="Times New Roman"/>
              </a:rPr>
              <a:t>Kubernetes signifie "timonier" ou "pilote" </a:t>
            </a:r>
            <a:endParaRPr b="0" lang="fr-FR" sz="1800" spc="-1" strike="noStrike">
              <a:solidFill>
                <a:srgbClr val="000000"/>
              </a:solidFill>
              <a:latin typeface="Times New Roman"/>
            </a:endParaRPr>
          </a:p>
          <a:p>
            <a:pPr/>
            <a:r>
              <a:rPr b="0" i="1" lang="fr-FR" sz="1800" spc="-1" strike="noStrike">
                <a:solidFill>
                  <a:srgbClr val="000000"/>
                </a:solidFill>
                <a:latin typeface="Times New Roman"/>
              </a:rPr>
              <a:t>en langue grecque .</a:t>
            </a:r>
            <a:endParaRPr b="0" lang="fr-FR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17" name="CustomShape 4"/>
          <p:cNvSpPr/>
          <p:nvPr/>
        </p:nvSpPr>
        <p:spPr>
          <a:xfrm>
            <a:off x="360" y="360"/>
            <a:ext cx="9144000" cy="6856920"/>
          </a:xfrm>
          <a:prstGeom prst="rect">
            <a:avLst/>
          </a:prstGeom>
          <a:noFill/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18" name="CustomShape 5"/>
          <p:cNvSpPr/>
          <p:nvPr/>
        </p:nvSpPr>
        <p:spPr>
          <a:xfrm>
            <a:off x="504000" y="288000"/>
            <a:ext cx="8227800" cy="460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0" lang="fr-FR" sz="3600" spc="-1" strike="noStrike" u="sng">
                <a:solidFill>
                  <a:srgbClr val="007635"/>
                </a:solidFill>
                <a:uFillTx/>
                <a:latin typeface="Calibri"/>
                <a:ea typeface="DejaVu Sans"/>
              </a:rPr>
              <a:t>Kubernates : cluster de conteneurs "docker" (récent)</a:t>
            </a:r>
            <a:endParaRPr b="0" lang="fr-FR" sz="3600" spc="-1" strike="noStrike"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CustomShape 1"/>
          <p:cNvSpPr/>
          <p:nvPr/>
        </p:nvSpPr>
        <p:spPr>
          <a:xfrm>
            <a:off x="685800" y="2130480"/>
            <a:ext cx="7772040" cy="223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0" name="CustomShape 2"/>
          <p:cNvSpPr/>
          <p:nvPr/>
        </p:nvSpPr>
        <p:spPr>
          <a:xfrm>
            <a:off x="457560" y="116640"/>
            <a:ext cx="8227800" cy="460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0" lang="fr-FR" sz="3600" spc="-1" strike="noStrike" u="sng">
                <a:solidFill>
                  <a:srgbClr val="007635"/>
                </a:solidFill>
                <a:uFillTx/>
                <a:latin typeface="Calibri"/>
                <a:ea typeface="DejaVu Sans"/>
              </a:rPr>
              <a:t>Kubernates : cluster de conteneurs "docker" (récent)</a:t>
            </a:r>
            <a:endParaRPr b="0" lang="fr-FR" sz="3600" spc="-1" strike="noStrike">
              <a:latin typeface="Arial"/>
            </a:endParaRPr>
          </a:p>
        </p:txBody>
      </p:sp>
      <p:pic>
        <p:nvPicPr>
          <p:cNvPr id="421" name="" descr=""/>
          <p:cNvPicPr/>
          <p:nvPr/>
        </p:nvPicPr>
        <p:blipFill>
          <a:blip r:embed="rId1"/>
          <a:stretch/>
        </p:blipFill>
        <p:spPr>
          <a:xfrm>
            <a:off x="504000" y="794880"/>
            <a:ext cx="8229240" cy="5829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CustomShape 1"/>
          <p:cNvSpPr/>
          <p:nvPr/>
        </p:nvSpPr>
        <p:spPr>
          <a:xfrm>
            <a:off x="685800" y="2130480"/>
            <a:ext cx="7772040" cy="223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3" name="CustomShape 2"/>
          <p:cNvSpPr/>
          <p:nvPr/>
        </p:nvSpPr>
        <p:spPr>
          <a:xfrm>
            <a:off x="457560" y="116640"/>
            <a:ext cx="8227800" cy="460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0" lang="fr-FR" sz="3600" spc="-1" strike="noStrike" u="sng">
                <a:solidFill>
                  <a:srgbClr val="007635"/>
                </a:solidFill>
                <a:uFillTx/>
                <a:latin typeface="Calibri"/>
                <a:ea typeface="DejaVu Sans"/>
              </a:rPr>
              <a:t>Kubernates + istio (sidecar) (plus récent encore)</a:t>
            </a:r>
            <a:endParaRPr b="0" lang="fr-FR" sz="3600" spc="-1" strike="noStrike"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3990960" y="1292040"/>
            <a:ext cx="2307240" cy="4304880"/>
          </a:xfrm>
          <a:prstGeom prst="roundRect">
            <a:avLst>
              <a:gd name="adj" fmla="val 16667"/>
            </a:avLst>
          </a:prstGeom>
          <a:noFill/>
          <a:ln>
            <a:custDash>
              <a:ds d="400000" sp="300000"/>
            </a:custDash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" name="CustomShape 2"/>
          <p:cNvSpPr/>
          <p:nvPr/>
        </p:nvSpPr>
        <p:spPr>
          <a:xfrm>
            <a:off x="457200" y="116640"/>
            <a:ext cx="8227800" cy="460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0" lang="fr-FR" sz="3600" spc="-1" strike="noStrike" u="sng">
                <a:solidFill>
                  <a:srgbClr val="007635"/>
                </a:solidFill>
                <a:uFillTx/>
                <a:latin typeface="Calibri"/>
                <a:ea typeface="DejaVu Sans"/>
              </a:rPr>
              <a:t>DMZ + Serveur d'applications (200x)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61" name="CustomShape 3"/>
          <p:cNvSpPr/>
          <p:nvPr/>
        </p:nvSpPr>
        <p:spPr>
          <a:xfrm>
            <a:off x="6601320" y="1532520"/>
            <a:ext cx="1919880" cy="1053000"/>
          </a:xfrm>
          <a:prstGeom prst="roundRect">
            <a:avLst>
              <a:gd name="adj" fmla="val 16667"/>
            </a:avLst>
          </a:prstGeom>
          <a:ln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(*)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62" name="CustomShape 4"/>
          <p:cNvSpPr/>
          <p:nvPr/>
        </p:nvSpPr>
        <p:spPr>
          <a:xfrm>
            <a:off x="1513800" y="6093360"/>
            <a:ext cx="5897520" cy="63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(*)</a:t>
            </a:r>
            <a:r>
              <a:rPr b="1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Machines</a:t>
            </a: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physiques  ou </a:t>
            </a:r>
            <a:r>
              <a:rPr b="1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virtuelles</a:t>
            </a: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(virtualBox, vmware, …) </a:t>
            </a:r>
            <a:br/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très souvent avec système d’exploitation </a:t>
            </a:r>
            <a:r>
              <a:rPr b="1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linux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63" name="CustomShape 5"/>
          <p:cNvSpPr/>
          <p:nvPr/>
        </p:nvSpPr>
        <p:spPr>
          <a:xfrm>
            <a:off x="6626880" y="3149640"/>
            <a:ext cx="1945440" cy="967680"/>
          </a:xfrm>
          <a:prstGeom prst="roundRect">
            <a:avLst>
              <a:gd name="adj" fmla="val 16667"/>
            </a:avLst>
          </a:prstGeom>
          <a:ln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(*)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64" name="CustomShape 6"/>
          <p:cNvSpPr/>
          <p:nvPr/>
        </p:nvSpPr>
        <p:spPr>
          <a:xfrm>
            <a:off x="4140000" y="1551960"/>
            <a:ext cx="1932480" cy="1438200"/>
          </a:xfrm>
          <a:prstGeom prst="roundRect">
            <a:avLst>
              <a:gd name="adj" fmla="val 16667"/>
            </a:avLst>
          </a:prstGeom>
          <a:ln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(*)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65" name="CustomShape 7"/>
          <p:cNvSpPr/>
          <p:nvPr/>
        </p:nvSpPr>
        <p:spPr>
          <a:xfrm>
            <a:off x="4149720" y="3861000"/>
            <a:ext cx="1932480" cy="1438200"/>
          </a:xfrm>
          <a:prstGeom prst="roundRect">
            <a:avLst>
              <a:gd name="adj" fmla="val 16667"/>
            </a:avLst>
          </a:prstGeom>
          <a:ln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(*)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66" name="CustomShape 8"/>
          <p:cNvSpPr/>
          <p:nvPr/>
        </p:nvSpPr>
        <p:spPr>
          <a:xfrm>
            <a:off x="1331640" y="2565000"/>
            <a:ext cx="1932480" cy="2232000"/>
          </a:xfrm>
          <a:prstGeom prst="roundRect">
            <a:avLst>
              <a:gd name="adj" fmla="val 16667"/>
            </a:avLst>
          </a:prstGeom>
          <a:ln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(*)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67" name="CustomShape 9"/>
          <p:cNvSpPr/>
          <p:nvPr/>
        </p:nvSpPr>
        <p:spPr>
          <a:xfrm>
            <a:off x="6871680" y="1893960"/>
            <a:ext cx="558000" cy="493920"/>
          </a:xfrm>
          <a:prstGeom prst="can">
            <a:avLst>
              <a:gd name="adj" fmla="val 25000"/>
            </a:avLst>
          </a:prstGeom>
          <a:ln>
            <a:solidFill>
              <a:srgbClr val="4a7ebb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68" name="CustomShape 10"/>
          <p:cNvSpPr/>
          <p:nvPr/>
        </p:nvSpPr>
        <p:spPr>
          <a:xfrm>
            <a:off x="6823800" y="3387240"/>
            <a:ext cx="558000" cy="493920"/>
          </a:xfrm>
          <a:prstGeom prst="can">
            <a:avLst>
              <a:gd name="adj" fmla="val 25000"/>
            </a:avLst>
          </a:prstGeom>
          <a:ln>
            <a:solidFill>
              <a:srgbClr val="4a7ebb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69" name="CustomShape 11"/>
          <p:cNvSpPr/>
          <p:nvPr/>
        </p:nvSpPr>
        <p:spPr>
          <a:xfrm>
            <a:off x="7480080" y="2142000"/>
            <a:ext cx="72216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mysql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70" name="CustomShape 12"/>
          <p:cNvSpPr/>
          <p:nvPr/>
        </p:nvSpPr>
        <p:spPr>
          <a:xfrm>
            <a:off x="7437600" y="3623040"/>
            <a:ext cx="109548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mongoDB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71" name="CustomShape 13"/>
          <p:cNvSpPr/>
          <p:nvPr/>
        </p:nvSpPr>
        <p:spPr>
          <a:xfrm>
            <a:off x="4385160" y="4300920"/>
            <a:ext cx="1582200" cy="912600"/>
          </a:xfrm>
          <a:prstGeom prst="rect">
            <a:avLst/>
          </a:prstGeom>
          <a:ln>
            <a:solidFill>
              <a:srgbClr val="98b855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Tomcat (8080)</a:t>
            </a:r>
            <a:br/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+ appli java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72" name="CustomShape 14"/>
          <p:cNvSpPr/>
          <p:nvPr/>
        </p:nvSpPr>
        <p:spPr>
          <a:xfrm>
            <a:off x="4356000" y="2004840"/>
            <a:ext cx="1582200" cy="774360"/>
          </a:xfrm>
          <a:prstGeom prst="rect">
            <a:avLst/>
          </a:prstGeom>
          <a:ln>
            <a:solidFill>
              <a:srgbClr val="98b855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Tomcat (8080)</a:t>
            </a:r>
            <a:br/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+ appli java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73" name="CustomShape 15"/>
          <p:cNvSpPr/>
          <p:nvPr/>
        </p:nvSpPr>
        <p:spPr>
          <a:xfrm>
            <a:off x="1547640" y="3204720"/>
            <a:ext cx="1191240" cy="912600"/>
          </a:xfrm>
          <a:prstGeom prst="rect">
            <a:avLst/>
          </a:prstGeom>
          <a:ln>
            <a:solidFill>
              <a:srgbClr val="98b855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http/80 server (ex: apache2)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74" name="CustomShape 16"/>
          <p:cNvSpPr/>
          <p:nvPr/>
        </p:nvSpPr>
        <p:spPr>
          <a:xfrm>
            <a:off x="2066760" y="3985560"/>
            <a:ext cx="1346040" cy="626400"/>
          </a:xfrm>
          <a:prstGeom prst="ellipse">
            <a:avLst/>
          </a:prstGeom>
          <a:ln>
            <a:solidFill>
              <a:srgbClr val="46aac4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mod_...</a:t>
            </a: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c00000"/>
                </a:solidFill>
                <a:latin typeface="Calibri"/>
                <a:ea typeface="DejaVu Sans"/>
              </a:rPr>
              <a:t>(**)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75" name="CustomShape 17"/>
          <p:cNvSpPr/>
          <p:nvPr/>
        </p:nvSpPr>
        <p:spPr>
          <a:xfrm>
            <a:off x="351360" y="1154880"/>
            <a:ext cx="1191240" cy="912600"/>
          </a:xfrm>
          <a:prstGeom prst="rect">
            <a:avLst/>
          </a:prstGeom>
          <a:ln>
            <a:solidFill>
              <a:srgbClr val="98b855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Navigateur</a:t>
            </a:r>
            <a:br/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web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76" name="CustomShape 18"/>
          <p:cNvSpPr/>
          <p:nvPr/>
        </p:nvSpPr>
        <p:spPr>
          <a:xfrm>
            <a:off x="426600" y="1268640"/>
            <a:ext cx="1191240" cy="912600"/>
          </a:xfrm>
          <a:prstGeom prst="rect">
            <a:avLst/>
          </a:prstGeom>
          <a:ln>
            <a:solidFill>
              <a:srgbClr val="98b855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Navigateur</a:t>
            </a:r>
            <a:br/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web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77" name="CustomShape 19"/>
          <p:cNvSpPr/>
          <p:nvPr/>
        </p:nvSpPr>
        <p:spPr>
          <a:xfrm>
            <a:off x="498600" y="1412640"/>
            <a:ext cx="1191240" cy="912600"/>
          </a:xfrm>
          <a:prstGeom prst="rect">
            <a:avLst/>
          </a:prstGeom>
          <a:ln>
            <a:solidFill>
              <a:srgbClr val="98b855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Navigateur</a:t>
            </a:r>
            <a:br/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web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78" name="CustomShape 20"/>
          <p:cNvSpPr/>
          <p:nvPr/>
        </p:nvSpPr>
        <p:spPr>
          <a:xfrm>
            <a:off x="318600" y="338760"/>
            <a:ext cx="358200" cy="358200"/>
          </a:xfrm>
          <a:prstGeom prst="smileyFace">
            <a:avLst>
              <a:gd name="adj" fmla="val 4653"/>
            </a:avLst>
          </a:prstGeom>
          <a:ln>
            <a:solidFill>
              <a:srgbClr val="be4b48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179" name="CustomShape 21"/>
          <p:cNvSpPr/>
          <p:nvPr/>
        </p:nvSpPr>
        <p:spPr>
          <a:xfrm>
            <a:off x="318600" y="737280"/>
            <a:ext cx="358200" cy="400680"/>
          </a:xfrm>
          <a:prstGeom prst="heart">
            <a:avLst/>
          </a:prstGeom>
          <a:ln>
            <a:solidFill>
              <a:srgbClr val="be4b48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180" name="CustomShape 22"/>
          <p:cNvSpPr/>
          <p:nvPr/>
        </p:nvSpPr>
        <p:spPr>
          <a:xfrm>
            <a:off x="470880" y="491040"/>
            <a:ext cx="358200" cy="358200"/>
          </a:xfrm>
          <a:prstGeom prst="smileyFace">
            <a:avLst>
              <a:gd name="adj" fmla="val 4653"/>
            </a:avLst>
          </a:prstGeom>
          <a:ln>
            <a:solidFill>
              <a:srgbClr val="be4b48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181" name="CustomShape 23"/>
          <p:cNvSpPr/>
          <p:nvPr/>
        </p:nvSpPr>
        <p:spPr>
          <a:xfrm>
            <a:off x="470880" y="889560"/>
            <a:ext cx="358200" cy="400680"/>
          </a:xfrm>
          <a:prstGeom prst="heart">
            <a:avLst/>
          </a:prstGeom>
          <a:ln>
            <a:solidFill>
              <a:srgbClr val="be4b48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182" name="CustomShape 24"/>
          <p:cNvSpPr/>
          <p:nvPr/>
        </p:nvSpPr>
        <p:spPr>
          <a:xfrm>
            <a:off x="623520" y="643320"/>
            <a:ext cx="358200" cy="358200"/>
          </a:xfrm>
          <a:prstGeom prst="smileyFace">
            <a:avLst>
              <a:gd name="adj" fmla="val 4653"/>
            </a:avLst>
          </a:prstGeom>
          <a:ln>
            <a:solidFill>
              <a:srgbClr val="be4b48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183" name="CustomShape 25"/>
          <p:cNvSpPr/>
          <p:nvPr/>
        </p:nvSpPr>
        <p:spPr>
          <a:xfrm>
            <a:off x="623520" y="1041840"/>
            <a:ext cx="358200" cy="400680"/>
          </a:xfrm>
          <a:prstGeom prst="heart">
            <a:avLst/>
          </a:prstGeom>
          <a:ln>
            <a:solidFill>
              <a:srgbClr val="be4b48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184" name="CustomShape 26"/>
          <p:cNvSpPr/>
          <p:nvPr/>
        </p:nvSpPr>
        <p:spPr>
          <a:xfrm>
            <a:off x="4717800" y="3223080"/>
            <a:ext cx="33804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…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85" name="CustomShape 27"/>
          <p:cNvSpPr/>
          <p:nvPr/>
        </p:nvSpPr>
        <p:spPr>
          <a:xfrm>
            <a:off x="913320" y="2781000"/>
            <a:ext cx="217800" cy="2374560"/>
          </a:xfrm>
          <a:prstGeom prst="rect">
            <a:avLst/>
          </a:prstGeom>
          <a:ln>
            <a:solidFill>
              <a:srgbClr val="7d5fa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/>
        </p:style>
      </p:sp>
      <p:sp>
        <p:nvSpPr>
          <p:cNvPr id="186" name="CustomShape 28"/>
          <p:cNvSpPr/>
          <p:nvPr/>
        </p:nvSpPr>
        <p:spPr>
          <a:xfrm>
            <a:off x="3564000" y="2715120"/>
            <a:ext cx="217800" cy="2446560"/>
          </a:xfrm>
          <a:prstGeom prst="rect">
            <a:avLst/>
          </a:prstGeom>
          <a:ln>
            <a:solidFill>
              <a:srgbClr val="7d5fa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/>
        </p:style>
      </p:sp>
      <p:sp>
        <p:nvSpPr>
          <p:cNvPr id="187" name="CustomShape 29"/>
          <p:cNvSpPr/>
          <p:nvPr/>
        </p:nvSpPr>
        <p:spPr>
          <a:xfrm>
            <a:off x="628560" y="5229360"/>
            <a:ext cx="795240" cy="33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i="1" lang="fr-FR" sz="1600" spc="-1" strike="noStrike">
                <a:solidFill>
                  <a:srgbClr val="7030a0"/>
                </a:solidFill>
                <a:latin typeface="Calibri"/>
                <a:ea typeface="DejaVu Sans"/>
              </a:rPr>
              <a:t>firewall</a:t>
            </a:r>
            <a:endParaRPr b="0" lang="fr-FR" sz="1600" spc="-1" strike="noStrike">
              <a:latin typeface="Arial"/>
            </a:endParaRPr>
          </a:p>
        </p:txBody>
      </p:sp>
      <p:sp>
        <p:nvSpPr>
          <p:cNvPr id="188" name="CustomShape 30"/>
          <p:cNvSpPr/>
          <p:nvPr/>
        </p:nvSpPr>
        <p:spPr>
          <a:xfrm>
            <a:off x="3193920" y="5250600"/>
            <a:ext cx="795240" cy="33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i="1" lang="fr-FR" sz="1600" spc="-1" strike="noStrike">
                <a:solidFill>
                  <a:srgbClr val="7030a0"/>
                </a:solidFill>
                <a:latin typeface="Calibri"/>
                <a:ea typeface="DejaVu Sans"/>
              </a:rPr>
              <a:t>firewall</a:t>
            </a:r>
            <a:endParaRPr b="0" lang="fr-FR" sz="1600" spc="-1" strike="noStrike">
              <a:latin typeface="Arial"/>
            </a:endParaRPr>
          </a:p>
        </p:txBody>
      </p:sp>
      <p:sp>
        <p:nvSpPr>
          <p:cNvPr id="189" name="CustomShape 31"/>
          <p:cNvSpPr/>
          <p:nvPr/>
        </p:nvSpPr>
        <p:spPr>
          <a:xfrm flipV="1">
            <a:off x="498600" y="3566880"/>
            <a:ext cx="1047240" cy="18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0" name="CustomShape 32"/>
          <p:cNvSpPr/>
          <p:nvPr/>
        </p:nvSpPr>
        <p:spPr>
          <a:xfrm flipV="1">
            <a:off x="510120" y="3699360"/>
            <a:ext cx="1047240" cy="18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1" name="CustomShape 33"/>
          <p:cNvSpPr/>
          <p:nvPr/>
        </p:nvSpPr>
        <p:spPr>
          <a:xfrm flipV="1">
            <a:off x="538200" y="3837960"/>
            <a:ext cx="1047240" cy="18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2" name="Line 34"/>
          <p:cNvSpPr/>
          <p:nvPr/>
        </p:nvSpPr>
        <p:spPr>
          <a:xfrm flipH="1">
            <a:off x="510120" y="2183040"/>
            <a:ext cx="293040" cy="1478520"/>
          </a:xfrm>
          <a:prstGeom prst="line">
            <a:avLst/>
          </a:prstGeom>
          <a:ln w="19080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3" name="Line 35"/>
          <p:cNvSpPr/>
          <p:nvPr/>
        </p:nvSpPr>
        <p:spPr>
          <a:xfrm flipH="1">
            <a:off x="510120" y="2319480"/>
            <a:ext cx="437400" cy="1494720"/>
          </a:xfrm>
          <a:prstGeom prst="line">
            <a:avLst/>
          </a:prstGeom>
          <a:ln w="19080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4" name="Line 36"/>
          <p:cNvSpPr/>
          <p:nvPr/>
        </p:nvSpPr>
        <p:spPr>
          <a:xfrm flipH="1">
            <a:off x="557640" y="2183040"/>
            <a:ext cx="477000" cy="1783440"/>
          </a:xfrm>
          <a:prstGeom prst="line">
            <a:avLst/>
          </a:prstGeom>
          <a:ln w="19080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5" name="CustomShape 37"/>
          <p:cNvSpPr/>
          <p:nvPr/>
        </p:nvSpPr>
        <p:spPr>
          <a:xfrm flipV="1">
            <a:off x="3265920" y="-145800"/>
            <a:ext cx="1448280" cy="709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6" name="CustomShape 38"/>
          <p:cNvSpPr/>
          <p:nvPr/>
        </p:nvSpPr>
        <p:spPr>
          <a:xfrm>
            <a:off x="3414600" y="4299480"/>
            <a:ext cx="733320" cy="279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CustomShape 39"/>
          <p:cNvSpPr/>
          <p:nvPr/>
        </p:nvSpPr>
        <p:spPr>
          <a:xfrm>
            <a:off x="190080" y="4236120"/>
            <a:ext cx="733320" cy="63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c0000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8" name="CustomShape 40"/>
          <p:cNvSpPr/>
          <p:nvPr/>
        </p:nvSpPr>
        <p:spPr>
          <a:xfrm>
            <a:off x="202680" y="4377960"/>
            <a:ext cx="733320" cy="63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c0000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9" name="CustomShape 41"/>
          <p:cNvSpPr/>
          <p:nvPr/>
        </p:nvSpPr>
        <p:spPr>
          <a:xfrm>
            <a:off x="202320" y="4613400"/>
            <a:ext cx="733320" cy="63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c0000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0" name="CustomShape 42"/>
          <p:cNvSpPr/>
          <p:nvPr/>
        </p:nvSpPr>
        <p:spPr>
          <a:xfrm>
            <a:off x="2740680" y="2316960"/>
            <a:ext cx="842040" cy="447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c0000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1" name="CustomShape 43"/>
          <p:cNvSpPr/>
          <p:nvPr/>
        </p:nvSpPr>
        <p:spPr>
          <a:xfrm flipV="1">
            <a:off x="5891760" y="1694160"/>
            <a:ext cx="978120" cy="88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2" name="CustomShape 44"/>
          <p:cNvSpPr/>
          <p:nvPr/>
        </p:nvSpPr>
        <p:spPr>
          <a:xfrm flipV="1">
            <a:off x="5969160" y="-77040"/>
            <a:ext cx="852840" cy="741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3" name="CustomShape 45"/>
          <p:cNvSpPr/>
          <p:nvPr/>
        </p:nvSpPr>
        <p:spPr>
          <a:xfrm>
            <a:off x="6626880" y="4377960"/>
            <a:ext cx="1912320" cy="1218600"/>
          </a:xfrm>
          <a:prstGeom prst="roundRect">
            <a:avLst>
              <a:gd name="adj" fmla="val 16667"/>
            </a:avLst>
          </a:prstGeom>
          <a:ln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(*)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04" name="CustomShape 46"/>
          <p:cNvSpPr/>
          <p:nvPr/>
        </p:nvSpPr>
        <p:spPr>
          <a:xfrm>
            <a:off x="6711840" y="4797000"/>
            <a:ext cx="1602720" cy="646200"/>
          </a:xfrm>
          <a:prstGeom prst="rect">
            <a:avLst/>
          </a:prstGeom>
          <a:ln>
            <a:solidFill>
              <a:srgbClr val="f5924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Routeur SMTP (envoi email)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05" name="CustomShape 47"/>
          <p:cNvSpPr/>
          <p:nvPr/>
        </p:nvSpPr>
        <p:spPr>
          <a:xfrm>
            <a:off x="5969160" y="4581000"/>
            <a:ext cx="852840" cy="405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6" name="CustomShape 48"/>
          <p:cNvSpPr/>
          <p:nvPr/>
        </p:nvSpPr>
        <p:spPr>
          <a:xfrm>
            <a:off x="4166280" y="955080"/>
            <a:ext cx="196560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i="1" lang="fr-FR" sz="1800" spc="-1" strike="noStrike">
                <a:solidFill>
                  <a:srgbClr val="050571"/>
                </a:solidFill>
                <a:latin typeface="Calibri"/>
                <a:ea typeface="DejaVu Sans"/>
              </a:rPr>
              <a:t>Cluster de serveurs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07" name="CustomShape 49"/>
          <p:cNvSpPr/>
          <p:nvPr/>
        </p:nvSpPr>
        <p:spPr>
          <a:xfrm>
            <a:off x="1605600" y="4885560"/>
            <a:ext cx="1560240" cy="81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i="1" lang="fr-FR" sz="1600" spc="-1" strike="noStrike">
                <a:solidFill>
                  <a:srgbClr val="c00000"/>
                </a:solidFill>
                <a:latin typeface="Calibri"/>
                <a:ea typeface="DejaVu Sans"/>
              </a:rPr>
              <a:t>(**) répartition</a:t>
            </a:r>
            <a:endParaRPr b="0" lang="fr-F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fr-FR" sz="1600" spc="-1" strike="noStrike">
                <a:solidFill>
                  <a:srgbClr val="c00000"/>
                </a:solidFill>
                <a:latin typeface="Calibri"/>
                <a:ea typeface="DejaVu Sans"/>
              </a:rPr>
              <a:t>de charge</a:t>
            </a:r>
            <a:endParaRPr b="0" lang="fr-F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fr-FR" sz="1600" spc="-1" strike="noStrike">
                <a:solidFill>
                  <a:srgbClr val="c00000"/>
                </a:solidFill>
                <a:latin typeface="Calibri"/>
                <a:ea typeface="DejaVu Sans"/>
              </a:rPr>
              <a:t>(load_balancing</a:t>
            </a:r>
            <a:r>
              <a:rPr b="0" i="1" lang="fr-FR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)</a:t>
            </a:r>
            <a:endParaRPr b="0" lang="fr-FR" sz="16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CustomShape 1"/>
          <p:cNvSpPr/>
          <p:nvPr/>
        </p:nvSpPr>
        <p:spPr>
          <a:xfrm>
            <a:off x="685800" y="2130480"/>
            <a:ext cx="7772040" cy="223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9" name="CustomShape 2"/>
          <p:cNvSpPr/>
          <p:nvPr/>
        </p:nvSpPr>
        <p:spPr>
          <a:xfrm>
            <a:off x="788760" y="288000"/>
            <a:ext cx="6337800" cy="54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fr-FR" sz="32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Limitations du clustering "java/EE</a:t>
            </a:r>
            <a:r>
              <a:rPr b="0" lang="fr-FR" sz="3200" spc="-1" strike="noStrike">
                <a:solidFill>
                  <a:srgbClr val="000000"/>
                </a:solidFill>
                <a:latin typeface="Arial"/>
                <a:ea typeface="DejaVu Sans"/>
              </a:rPr>
              <a:t>"</a:t>
            </a:r>
            <a:endParaRPr b="0" lang="fr-FR" sz="3200" spc="-1" strike="noStrike">
              <a:latin typeface="Arial"/>
            </a:endParaRPr>
          </a:p>
        </p:txBody>
      </p:sp>
      <p:sp>
        <p:nvSpPr>
          <p:cNvPr id="210" name="CustomShape 3"/>
          <p:cNvSpPr/>
          <p:nvPr/>
        </p:nvSpPr>
        <p:spPr>
          <a:xfrm>
            <a:off x="288000" y="1148040"/>
            <a:ext cx="8527680" cy="5186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fr-FR" sz="2400" spc="-1" strike="noStrike">
                <a:solidFill>
                  <a:srgbClr val="000000"/>
                </a:solidFill>
                <a:latin typeface="Arial"/>
                <a:ea typeface="DejaVu Sans"/>
              </a:rPr>
              <a:t>* limité à java</a:t>
            </a:r>
            <a:endParaRPr b="0" lang="fr-FR" sz="2400" spc="-1" strike="noStrike">
              <a:latin typeface="Arial"/>
            </a:endParaRPr>
          </a:p>
          <a:p>
            <a:endParaRPr b="0" lang="fr-FR" sz="2400" spc="-1" strike="noStrike">
              <a:latin typeface="Arial"/>
            </a:endParaRPr>
          </a:p>
          <a:p>
            <a:r>
              <a:rPr b="0" lang="fr-FR" sz="2400" spc="-1" strike="noStrike">
                <a:solidFill>
                  <a:srgbClr val="000000"/>
                </a:solidFill>
                <a:latin typeface="Arial"/>
                <a:ea typeface="DejaVu Sans"/>
              </a:rPr>
              <a:t>* spécifique à une marque </a:t>
            </a:r>
            <a:endParaRPr b="0" lang="fr-FR" sz="2400" spc="-1" strike="noStrike">
              <a:latin typeface="Arial"/>
            </a:endParaRPr>
          </a:p>
          <a:p>
            <a:r>
              <a:rPr b="0" lang="fr-FR" sz="24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0" lang="fr-FR" sz="2400" spc="-1" strike="noStrike">
                <a:solidFill>
                  <a:srgbClr val="000000"/>
                </a:solidFill>
                <a:latin typeface="Arial"/>
                <a:ea typeface="DejaVu Sans"/>
              </a:rPr>
              <a:t>et un modèle de serveur (ex : IBM WebSphere AS 7)</a:t>
            </a:r>
            <a:endParaRPr b="0" lang="fr-FR" sz="2400" spc="-1" strike="noStrike">
              <a:latin typeface="Arial"/>
            </a:endParaRPr>
          </a:p>
          <a:p>
            <a:endParaRPr b="0" lang="fr-FR" sz="2400" spc="-1" strike="noStrike">
              <a:latin typeface="Arial"/>
            </a:endParaRPr>
          </a:p>
          <a:p>
            <a:r>
              <a:rPr b="0" lang="fr-FR" sz="2400" spc="-1" strike="noStrike">
                <a:solidFill>
                  <a:srgbClr val="000000"/>
                </a:solidFill>
                <a:latin typeface="Arial"/>
                <a:ea typeface="DejaVu Sans"/>
              </a:rPr>
              <a:t>* configuration souvent très différente selon type et/ou version</a:t>
            </a:r>
            <a:br/>
            <a:r>
              <a:rPr b="0" lang="fr-FR" sz="2400" spc="-1" strike="noStrike">
                <a:solidFill>
                  <a:srgbClr val="000000"/>
                </a:solidFill>
                <a:latin typeface="Arial"/>
                <a:ea typeface="DejaVu Sans"/>
              </a:rPr>
              <a:t>  des serveurs (ex : JBoss AS 4.x , JBoss EAP 7 , ...)</a:t>
            </a:r>
            <a:endParaRPr b="0" lang="fr-FR" sz="2400" spc="-1" strike="noStrike">
              <a:latin typeface="Arial"/>
            </a:endParaRPr>
          </a:p>
          <a:p>
            <a:endParaRPr b="0" lang="fr-FR" sz="2400" spc="-1" strike="noStrike">
              <a:latin typeface="Arial"/>
            </a:endParaRPr>
          </a:p>
          <a:p>
            <a:r>
              <a:rPr b="0" lang="fr-FR" sz="2400" spc="-1" strike="noStrike">
                <a:solidFill>
                  <a:srgbClr val="000000"/>
                </a:solidFill>
                <a:latin typeface="Arial"/>
                <a:ea typeface="DejaVu Sans"/>
              </a:rPr>
              <a:t>* paramétrages des extensions et de la sécurité </a:t>
            </a:r>
            <a:endParaRPr b="0" lang="fr-FR" sz="2400" spc="-1" strike="noStrike">
              <a:latin typeface="Arial"/>
            </a:endParaRPr>
          </a:p>
          <a:p>
            <a:r>
              <a:rPr b="0" lang="fr-FR" sz="24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0" lang="fr-FR" sz="2400" spc="-1" strike="noStrike">
                <a:solidFill>
                  <a:srgbClr val="000000"/>
                </a:solidFill>
                <a:latin typeface="Arial"/>
                <a:ea typeface="DejaVu Sans"/>
              </a:rPr>
              <a:t>quelquefois complexes</a:t>
            </a:r>
            <a:endParaRPr b="0" lang="fr-FR" sz="2400" spc="-1" strike="noStrike">
              <a:latin typeface="Arial"/>
            </a:endParaRPr>
          </a:p>
          <a:p>
            <a:endParaRPr b="0" lang="fr-FR" sz="2400" spc="-1" strike="noStrike">
              <a:latin typeface="Arial"/>
            </a:endParaRPr>
          </a:p>
          <a:p>
            <a:r>
              <a:rPr b="0" lang="fr-FR" sz="2400" spc="-1" strike="noStrike">
                <a:solidFill>
                  <a:srgbClr val="000000"/>
                </a:solidFill>
                <a:latin typeface="Arial"/>
                <a:ea typeface="DejaVu Sans"/>
              </a:rPr>
              <a:t>===============</a:t>
            </a:r>
            <a:endParaRPr b="0" lang="fr-FR" sz="2400" spc="-1" strike="noStrike">
              <a:latin typeface="Arial"/>
            </a:endParaRPr>
          </a:p>
          <a:p>
            <a:endParaRPr b="0" lang="fr-FR" sz="2400" spc="-1" strike="noStrike">
              <a:latin typeface="Arial"/>
            </a:endParaRPr>
          </a:p>
          <a:p>
            <a:r>
              <a:rPr b="0" lang="fr-FR" sz="2400" spc="-1" strike="noStrike">
                <a:solidFill>
                  <a:srgbClr val="000000"/>
                </a:solidFill>
                <a:latin typeface="Arial"/>
                <a:ea typeface="DejaVu Sans"/>
              </a:rPr>
              <a:t>* Mêmes types de limitations dans des mondes concurrents</a:t>
            </a:r>
            <a:endParaRPr b="0" lang="fr-FR" sz="2400" spc="-1" strike="noStrike">
              <a:latin typeface="Arial"/>
            </a:endParaRPr>
          </a:p>
          <a:p>
            <a:r>
              <a:rPr b="0" lang="fr-FR" sz="24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0" lang="fr-FR" sz="2400" spc="-1" strike="noStrike">
                <a:solidFill>
                  <a:srgbClr val="000000"/>
                </a:solidFill>
                <a:latin typeface="Arial"/>
                <a:ea typeface="DejaVu Sans"/>
              </a:rPr>
              <a:t>(Microsoft .net , python, ...)</a:t>
            </a:r>
            <a:endParaRPr b="0" lang="fr-FR" sz="24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CustomShape 1"/>
          <p:cNvSpPr/>
          <p:nvPr/>
        </p:nvSpPr>
        <p:spPr>
          <a:xfrm>
            <a:off x="685800" y="2130480"/>
            <a:ext cx="7772040" cy="223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2" name="CustomShape 2"/>
          <p:cNvSpPr/>
          <p:nvPr/>
        </p:nvSpPr>
        <p:spPr>
          <a:xfrm>
            <a:off x="411480" y="114480"/>
            <a:ext cx="8227800" cy="460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0" lang="fr-FR" sz="4800" spc="-1" strike="noStrike" u="sng">
                <a:solidFill>
                  <a:srgbClr val="182f7c"/>
                </a:solidFill>
                <a:uFillTx/>
                <a:latin typeface="Times New Roman"/>
                <a:ea typeface="DejaVu Sans"/>
              </a:rPr>
              <a:t>Notion de </a:t>
            </a:r>
            <a:r>
              <a:rPr b="1" lang="fr-FR" sz="4800" spc="-1" strike="noStrike" u="sng">
                <a:solidFill>
                  <a:srgbClr val="182f7c"/>
                </a:solidFill>
                <a:uFillTx/>
                <a:latin typeface="Times New Roman"/>
                <a:ea typeface="DejaVu Sans"/>
              </a:rPr>
              <a:t>reverse-proxy</a:t>
            </a:r>
            <a:endParaRPr b="0" lang="fr-FR" sz="4800" spc="-1" strike="noStrike">
              <a:latin typeface="Arial"/>
            </a:endParaRPr>
          </a:p>
        </p:txBody>
      </p:sp>
      <p:sp>
        <p:nvSpPr>
          <p:cNvPr id="213" name="CustomShape 3"/>
          <p:cNvSpPr/>
          <p:nvPr/>
        </p:nvSpPr>
        <p:spPr>
          <a:xfrm>
            <a:off x="395640" y="2062800"/>
            <a:ext cx="285840" cy="357840"/>
          </a:xfrm>
          <a:prstGeom prst="smileyFace">
            <a:avLst>
              <a:gd name="adj" fmla="val 4653"/>
            </a:avLst>
          </a:prstGeom>
          <a:ln>
            <a:solidFill>
              <a:srgbClr val="be4b48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214" name="CustomShape 4"/>
          <p:cNvSpPr/>
          <p:nvPr/>
        </p:nvSpPr>
        <p:spPr>
          <a:xfrm>
            <a:off x="395640" y="2494800"/>
            <a:ext cx="285840" cy="213840"/>
          </a:xfrm>
          <a:prstGeom prst="heart">
            <a:avLst/>
          </a:prstGeom>
          <a:ln>
            <a:solidFill>
              <a:srgbClr val="be4b48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215" name="CustomShape 5"/>
          <p:cNvSpPr/>
          <p:nvPr/>
        </p:nvSpPr>
        <p:spPr>
          <a:xfrm>
            <a:off x="754200" y="2101320"/>
            <a:ext cx="285840" cy="357840"/>
          </a:xfrm>
          <a:prstGeom prst="smileyFace">
            <a:avLst>
              <a:gd name="adj" fmla="val 4653"/>
            </a:avLst>
          </a:prstGeom>
          <a:ln>
            <a:solidFill>
              <a:srgbClr val="be4b48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216" name="CustomShape 6"/>
          <p:cNvSpPr/>
          <p:nvPr/>
        </p:nvSpPr>
        <p:spPr>
          <a:xfrm>
            <a:off x="754200" y="2533680"/>
            <a:ext cx="285840" cy="213840"/>
          </a:xfrm>
          <a:prstGeom prst="heart">
            <a:avLst/>
          </a:prstGeom>
          <a:ln>
            <a:solidFill>
              <a:srgbClr val="be4b48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217" name="CustomShape 7"/>
          <p:cNvSpPr/>
          <p:nvPr/>
        </p:nvSpPr>
        <p:spPr>
          <a:xfrm>
            <a:off x="547920" y="2215440"/>
            <a:ext cx="285840" cy="357840"/>
          </a:xfrm>
          <a:prstGeom prst="smileyFace">
            <a:avLst>
              <a:gd name="adj" fmla="val 4653"/>
            </a:avLst>
          </a:prstGeom>
          <a:ln>
            <a:solidFill>
              <a:srgbClr val="be4b48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218" name="CustomShape 8"/>
          <p:cNvSpPr/>
          <p:nvPr/>
        </p:nvSpPr>
        <p:spPr>
          <a:xfrm>
            <a:off x="547920" y="2647440"/>
            <a:ext cx="285840" cy="213840"/>
          </a:xfrm>
          <a:prstGeom prst="heart">
            <a:avLst/>
          </a:prstGeom>
          <a:ln>
            <a:solidFill>
              <a:srgbClr val="be4b48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219" name="CustomShape 9"/>
          <p:cNvSpPr/>
          <p:nvPr/>
        </p:nvSpPr>
        <p:spPr>
          <a:xfrm>
            <a:off x="216000" y="3024000"/>
            <a:ext cx="1366560" cy="934560"/>
          </a:xfrm>
          <a:prstGeom prst="rect">
            <a:avLst/>
          </a:prstGeom>
          <a:solidFill>
            <a:srgbClr val="dddddd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20" name="CustomShape 10"/>
          <p:cNvSpPr/>
          <p:nvPr/>
        </p:nvSpPr>
        <p:spPr>
          <a:xfrm>
            <a:off x="432000" y="3168000"/>
            <a:ext cx="1328760" cy="934560"/>
          </a:xfrm>
          <a:prstGeom prst="rect">
            <a:avLst/>
          </a:prstGeom>
          <a:solidFill>
            <a:srgbClr val="dddddd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21" name="CustomShape 11"/>
          <p:cNvSpPr/>
          <p:nvPr/>
        </p:nvSpPr>
        <p:spPr>
          <a:xfrm>
            <a:off x="648000" y="3384000"/>
            <a:ext cx="1294560" cy="934560"/>
          </a:xfrm>
          <a:prstGeom prst="rect">
            <a:avLst/>
          </a:prstGeom>
          <a:solidFill>
            <a:srgbClr val="dddddd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22" name="CustomShape 12"/>
          <p:cNvSpPr/>
          <p:nvPr/>
        </p:nvSpPr>
        <p:spPr>
          <a:xfrm>
            <a:off x="3168000" y="1512000"/>
            <a:ext cx="2518920" cy="4102920"/>
          </a:xfrm>
          <a:prstGeom prst="rect">
            <a:avLst/>
          </a:prstGeom>
          <a:solidFill>
            <a:srgbClr val="7da7d8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23" name="CustomShape 13"/>
          <p:cNvSpPr/>
          <p:nvPr/>
        </p:nvSpPr>
        <p:spPr>
          <a:xfrm>
            <a:off x="6912000" y="1800000"/>
            <a:ext cx="1438560" cy="1150560"/>
          </a:xfrm>
          <a:prstGeom prst="rect">
            <a:avLst/>
          </a:prstGeom>
          <a:solidFill>
            <a:srgbClr val="c2e0ae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r>
              <a:rPr b="0" lang="fr-FR" sz="1800" spc="-1" strike="noStrike">
                <a:solidFill>
                  <a:srgbClr val="182f7c"/>
                </a:solidFill>
                <a:latin typeface="Arial"/>
                <a:ea typeface="DejaVu Sans"/>
              </a:rPr>
              <a:t>api_rest_A</a:t>
            </a:r>
            <a:endParaRPr b="0" lang="fr-FR" sz="1800" spc="-1" strike="noStrike">
              <a:latin typeface="Arial"/>
            </a:endParaRPr>
          </a:p>
          <a:p>
            <a:r>
              <a:rPr b="0" lang="fr-FR" sz="1800" spc="-1" strike="noStrike">
                <a:solidFill>
                  <a:srgbClr val="182f7c"/>
                </a:solidFill>
                <a:latin typeface="Arial"/>
                <a:ea typeface="DejaVu Sans"/>
              </a:rPr>
              <a:t>sur</a:t>
            </a:r>
            <a:endParaRPr b="0" lang="fr-FR" sz="1800" spc="-1" strike="noStrike">
              <a:latin typeface="Arial"/>
            </a:endParaRPr>
          </a:p>
          <a:p>
            <a:r>
              <a:rPr b="1" lang="fr-FR" sz="1800" spc="-1" strike="noStrike">
                <a:solidFill>
                  <a:srgbClr val="182f7c"/>
                </a:solidFill>
                <a:latin typeface="Arial"/>
                <a:ea typeface="DejaVu Sans"/>
              </a:rPr>
              <a:t>backEnd</a:t>
            </a:r>
            <a:r>
              <a:rPr b="0" lang="fr-FR" sz="1800" spc="-1" strike="noStrike">
                <a:solidFill>
                  <a:srgbClr val="182f7c"/>
                </a:solidFill>
                <a:latin typeface="Arial"/>
                <a:ea typeface="DejaVu Sans"/>
              </a:rPr>
              <a:t> </a:t>
            </a:r>
            <a:endParaRPr b="0" lang="fr-FR" sz="1800" spc="-1" strike="noStrike">
              <a:latin typeface="Arial"/>
            </a:endParaRPr>
          </a:p>
          <a:p>
            <a:r>
              <a:rPr b="0" lang="fr-FR" sz="1800" spc="-1" strike="noStrike">
                <a:solidFill>
                  <a:srgbClr val="182f7c"/>
                </a:solidFill>
                <a:latin typeface="Arial"/>
                <a:ea typeface="DejaVu Sans"/>
              </a:rPr>
              <a:t>springBoot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24" name="CustomShape 14"/>
          <p:cNvSpPr/>
          <p:nvPr/>
        </p:nvSpPr>
        <p:spPr>
          <a:xfrm>
            <a:off x="6912000" y="3816000"/>
            <a:ext cx="1438560" cy="1150560"/>
          </a:xfrm>
          <a:prstGeom prst="rect">
            <a:avLst/>
          </a:prstGeom>
          <a:solidFill>
            <a:srgbClr val="c2e0ae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r>
              <a:rPr b="0" lang="fr-FR" sz="1800" spc="-1" strike="noStrike">
                <a:solidFill>
                  <a:srgbClr val="182f7c"/>
                </a:solidFill>
                <a:latin typeface="Arial"/>
                <a:ea typeface="DejaVu Sans"/>
              </a:rPr>
              <a:t>api_rest_B</a:t>
            </a:r>
            <a:endParaRPr b="0" lang="fr-FR" sz="1800" spc="-1" strike="noStrike">
              <a:latin typeface="Arial"/>
            </a:endParaRPr>
          </a:p>
          <a:p>
            <a:r>
              <a:rPr b="0" lang="fr-FR" sz="1800" spc="-1" strike="noStrike">
                <a:solidFill>
                  <a:srgbClr val="182f7c"/>
                </a:solidFill>
                <a:latin typeface="Arial"/>
                <a:ea typeface="DejaVu Sans"/>
              </a:rPr>
              <a:t>sur</a:t>
            </a:r>
            <a:endParaRPr b="0" lang="fr-FR" sz="1800" spc="-1" strike="noStrike">
              <a:latin typeface="Arial"/>
            </a:endParaRPr>
          </a:p>
          <a:p>
            <a:r>
              <a:rPr b="1" lang="fr-FR" sz="1800" spc="-1" strike="noStrike">
                <a:solidFill>
                  <a:srgbClr val="182f7c"/>
                </a:solidFill>
                <a:latin typeface="Arial"/>
                <a:ea typeface="DejaVu Sans"/>
              </a:rPr>
              <a:t>backEnd</a:t>
            </a:r>
            <a:r>
              <a:rPr b="0" lang="fr-FR" sz="1800" spc="-1" strike="noStrike">
                <a:solidFill>
                  <a:srgbClr val="182f7c"/>
                </a:solidFill>
                <a:latin typeface="Arial"/>
                <a:ea typeface="DejaVu Sans"/>
              </a:rPr>
              <a:t> </a:t>
            </a:r>
            <a:endParaRPr b="0" lang="fr-FR" sz="1800" spc="-1" strike="noStrike">
              <a:latin typeface="Arial"/>
            </a:endParaRPr>
          </a:p>
          <a:p>
            <a:r>
              <a:rPr b="0" lang="fr-FR" sz="1800" spc="-1" strike="noStrike">
                <a:solidFill>
                  <a:srgbClr val="182f7c"/>
                </a:solidFill>
                <a:latin typeface="Arial"/>
                <a:ea typeface="DejaVu Sans"/>
              </a:rPr>
              <a:t>nodeJs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25" name="CustomShape 15"/>
          <p:cNvSpPr/>
          <p:nvPr/>
        </p:nvSpPr>
        <p:spPr>
          <a:xfrm>
            <a:off x="8548920" y="2232000"/>
            <a:ext cx="377640" cy="583200"/>
          </a:xfrm>
          <a:prstGeom prst="can">
            <a:avLst>
              <a:gd name="adj" fmla="val 25000"/>
            </a:avLst>
          </a:prstGeom>
          <a:gradFill>
            <a:gsLst>
              <a:gs pos="0">
                <a:srgbClr val="94bd5e"/>
              </a:gs>
              <a:gs pos="100000">
                <a:srgbClr val="5c8526"/>
              </a:gs>
            </a:gsLst>
            <a:lin ang="1800000"/>
          </a:gradFill>
          <a:ln>
            <a:solidFill>
              <a:srgbClr val="4a7ebb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26" name="CustomShape 16"/>
          <p:cNvSpPr/>
          <p:nvPr/>
        </p:nvSpPr>
        <p:spPr>
          <a:xfrm>
            <a:off x="8568000" y="4032000"/>
            <a:ext cx="377640" cy="583200"/>
          </a:xfrm>
          <a:prstGeom prst="can">
            <a:avLst>
              <a:gd name="adj" fmla="val 25000"/>
            </a:avLst>
          </a:prstGeom>
          <a:gradFill>
            <a:gsLst>
              <a:gs pos="0">
                <a:srgbClr val="94bd5e"/>
              </a:gs>
              <a:gs pos="100000">
                <a:srgbClr val="5c8526"/>
              </a:gs>
            </a:gsLst>
            <a:lin ang="1800000"/>
          </a:gradFill>
          <a:ln>
            <a:solidFill>
              <a:srgbClr val="4a7ebb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27" name="CustomShape 17"/>
          <p:cNvSpPr/>
          <p:nvPr/>
        </p:nvSpPr>
        <p:spPr>
          <a:xfrm>
            <a:off x="3384000" y="3600000"/>
            <a:ext cx="2014560" cy="1726560"/>
          </a:xfrm>
          <a:custGeom>
            <a:avLst/>
            <a:gdLst/>
            <a:ahLst/>
            <a:rect l="l" t="t" r="r" b="b"/>
            <a:pathLst>
              <a:path w="5602" h="4802">
                <a:moveTo>
                  <a:pt x="800" y="0"/>
                </a:moveTo>
                <a:cubicBezTo>
                  <a:pt x="400" y="0"/>
                  <a:pt x="0" y="400"/>
                  <a:pt x="0" y="800"/>
                </a:cubicBezTo>
                <a:lnTo>
                  <a:pt x="0" y="4000"/>
                </a:lnTo>
                <a:cubicBezTo>
                  <a:pt x="0" y="4400"/>
                  <a:pt x="400" y="4801"/>
                  <a:pt x="800" y="4801"/>
                </a:cubicBezTo>
                <a:lnTo>
                  <a:pt x="4800" y="4801"/>
                </a:lnTo>
                <a:cubicBezTo>
                  <a:pt x="5200" y="4801"/>
                  <a:pt x="5601" y="4400"/>
                  <a:pt x="5601" y="4000"/>
                </a:cubicBezTo>
                <a:lnTo>
                  <a:pt x="5601" y="800"/>
                </a:lnTo>
                <a:cubicBezTo>
                  <a:pt x="5601" y="400"/>
                  <a:pt x="5200" y="0"/>
                  <a:pt x="4800" y="0"/>
                </a:cubicBezTo>
                <a:lnTo>
                  <a:pt x="800" y="0"/>
                </a:lnTo>
              </a:path>
            </a:pathLst>
          </a:custGeom>
          <a:solidFill>
            <a:srgbClr val="fff685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config</a:t>
            </a: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"</a:t>
            </a:r>
            <a:r>
              <a:rPr b="1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reverse_proxy</a:t>
            </a: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"</a:t>
            </a: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selon </a:t>
            </a: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filtrage </a:t>
            </a: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d'URL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28" name="CustomShape 18"/>
          <p:cNvSpPr/>
          <p:nvPr/>
        </p:nvSpPr>
        <p:spPr>
          <a:xfrm>
            <a:off x="3384000" y="1656000"/>
            <a:ext cx="1942560" cy="1582560"/>
          </a:xfrm>
          <a:custGeom>
            <a:avLst/>
            <a:gdLst/>
            <a:ahLst/>
            <a:rect l="l" t="t" r="r" b="b"/>
            <a:pathLst>
              <a:path w="5402" h="4402">
                <a:moveTo>
                  <a:pt x="733" y="0"/>
                </a:moveTo>
                <a:cubicBezTo>
                  <a:pt x="366" y="0"/>
                  <a:pt x="0" y="366"/>
                  <a:pt x="0" y="733"/>
                </a:cubicBezTo>
                <a:lnTo>
                  <a:pt x="0" y="3667"/>
                </a:lnTo>
                <a:cubicBezTo>
                  <a:pt x="0" y="4034"/>
                  <a:pt x="366" y="4401"/>
                  <a:pt x="733" y="4401"/>
                </a:cubicBezTo>
                <a:lnTo>
                  <a:pt x="4667" y="4401"/>
                </a:lnTo>
                <a:cubicBezTo>
                  <a:pt x="5034" y="4401"/>
                  <a:pt x="5401" y="4034"/>
                  <a:pt x="5401" y="3667"/>
                </a:cubicBezTo>
                <a:lnTo>
                  <a:pt x="5401" y="733"/>
                </a:lnTo>
                <a:cubicBezTo>
                  <a:pt x="5401" y="366"/>
                  <a:pt x="5034" y="0"/>
                  <a:pt x="4667" y="0"/>
                </a:cubicBezTo>
                <a:lnTo>
                  <a:pt x="733" y="0"/>
                </a:lnTo>
              </a:path>
            </a:pathLst>
          </a:custGeom>
          <a:solidFill>
            <a:srgbClr val="ffdaa2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code </a:t>
            </a:r>
            <a:r>
              <a:rPr b="1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frontEnd</a:t>
            </a: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(html + bundles</a:t>
            </a: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.js et .css)</a:t>
            </a: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prêt à être </a:t>
            </a: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téléchargé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29" name="CustomShape 19"/>
          <p:cNvSpPr/>
          <p:nvPr/>
        </p:nvSpPr>
        <p:spPr>
          <a:xfrm>
            <a:off x="3195720" y="936000"/>
            <a:ext cx="1699200" cy="60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Serveur HTTP</a:t>
            </a: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fr-FR" sz="1800" spc="-1" strike="noStrike">
              <a:latin typeface="Arial"/>
            </a:endParaRPr>
          </a:p>
          <a:p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(ex : </a:t>
            </a:r>
            <a:r>
              <a:rPr b="1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nginx</a:t>
            </a: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)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30" name="Line 20"/>
          <p:cNvSpPr/>
          <p:nvPr/>
        </p:nvSpPr>
        <p:spPr>
          <a:xfrm flipH="1">
            <a:off x="1080000" y="3060000"/>
            <a:ext cx="2448000" cy="504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31" name="Line 21"/>
          <p:cNvSpPr/>
          <p:nvPr/>
        </p:nvSpPr>
        <p:spPr>
          <a:xfrm>
            <a:off x="1512000" y="3852000"/>
            <a:ext cx="2232000" cy="648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32" name="Line 22"/>
          <p:cNvSpPr/>
          <p:nvPr/>
        </p:nvSpPr>
        <p:spPr>
          <a:xfrm flipV="1">
            <a:off x="5256000" y="3780000"/>
            <a:ext cx="1512000" cy="648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33" name="Line 23"/>
          <p:cNvSpPr/>
          <p:nvPr/>
        </p:nvSpPr>
        <p:spPr>
          <a:xfrm flipH="1">
            <a:off x="5184000" y="4068000"/>
            <a:ext cx="1512000" cy="648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34" name="Line 24"/>
          <p:cNvSpPr/>
          <p:nvPr/>
        </p:nvSpPr>
        <p:spPr>
          <a:xfrm flipH="1" flipV="1">
            <a:off x="1584000" y="4103640"/>
            <a:ext cx="1944000" cy="612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35" name="Line 25"/>
          <p:cNvSpPr/>
          <p:nvPr/>
        </p:nvSpPr>
        <p:spPr>
          <a:xfrm flipV="1">
            <a:off x="1080000" y="2844000"/>
            <a:ext cx="2448000" cy="540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36" name="CustomShape 26"/>
          <p:cNvSpPr/>
          <p:nvPr/>
        </p:nvSpPr>
        <p:spPr>
          <a:xfrm>
            <a:off x="1537560" y="2772000"/>
            <a:ext cx="405720" cy="286920"/>
          </a:xfrm>
          <a:prstGeom prst="ellipse">
            <a:avLst/>
          </a:prstGeom>
          <a:solidFill>
            <a:srgbClr val="fff9ae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182f7c"/>
                </a:solidFill>
                <a:latin typeface="Arial"/>
                <a:ea typeface="DejaVu Sans"/>
              </a:rPr>
              <a:t>1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37" name="CustomShape 27"/>
          <p:cNvSpPr/>
          <p:nvPr/>
        </p:nvSpPr>
        <p:spPr>
          <a:xfrm>
            <a:off x="817560" y="3672000"/>
            <a:ext cx="333720" cy="286920"/>
          </a:xfrm>
          <a:prstGeom prst="ellipse">
            <a:avLst/>
          </a:prstGeom>
          <a:solidFill>
            <a:srgbClr val="fff9ae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182f7c"/>
                </a:solidFill>
                <a:latin typeface="Arial"/>
                <a:ea typeface="DejaVu Sans"/>
              </a:rPr>
              <a:t>2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38" name="CustomShape 28"/>
          <p:cNvSpPr/>
          <p:nvPr/>
        </p:nvSpPr>
        <p:spPr>
          <a:xfrm>
            <a:off x="2545560" y="3888000"/>
            <a:ext cx="333720" cy="286920"/>
          </a:xfrm>
          <a:prstGeom prst="ellipse">
            <a:avLst/>
          </a:prstGeom>
          <a:solidFill>
            <a:srgbClr val="fff9ae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182f7c"/>
                </a:solidFill>
                <a:latin typeface="Arial"/>
                <a:ea typeface="DejaVu Sans"/>
              </a:rPr>
              <a:t>3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39" name="CustomShape 29"/>
          <p:cNvSpPr/>
          <p:nvPr/>
        </p:nvSpPr>
        <p:spPr>
          <a:xfrm>
            <a:off x="5976000" y="3600000"/>
            <a:ext cx="359280" cy="286920"/>
          </a:xfrm>
          <a:prstGeom prst="ellipse">
            <a:avLst/>
          </a:prstGeom>
          <a:solidFill>
            <a:srgbClr val="fff9ae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182f7c"/>
                </a:solidFill>
                <a:latin typeface="Arial"/>
                <a:ea typeface="DejaVu Sans"/>
              </a:rPr>
              <a:t>4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40" name="CustomShape 30"/>
          <p:cNvSpPr/>
          <p:nvPr/>
        </p:nvSpPr>
        <p:spPr>
          <a:xfrm>
            <a:off x="7992000" y="4248000"/>
            <a:ext cx="333720" cy="286920"/>
          </a:xfrm>
          <a:prstGeom prst="ellipse">
            <a:avLst/>
          </a:prstGeom>
          <a:solidFill>
            <a:srgbClr val="fff9ae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182f7c"/>
                </a:solidFill>
                <a:latin typeface="Arial"/>
                <a:ea typeface="DejaVu Sans"/>
              </a:rPr>
              <a:t>5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41" name="CustomShape 31"/>
          <p:cNvSpPr/>
          <p:nvPr/>
        </p:nvSpPr>
        <p:spPr>
          <a:xfrm>
            <a:off x="6001560" y="4464360"/>
            <a:ext cx="333720" cy="286920"/>
          </a:xfrm>
          <a:prstGeom prst="ellipse">
            <a:avLst/>
          </a:prstGeom>
          <a:solidFill>
            <a:srgbClr val="fff9ae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182f7c"/>
                </a:solidFill>
                <a:latin typeface="Arial"/>
                <a:ea typeface="DejaVu Sans"/>
              </a:rPr>
              <a:t>6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42" name="CustomShape 32"/>
          <p:cNvSpPr/>
          <p:nvPr/>
        </p:nvSpPr>
        <p:spPr>
          <a:xfrm>
            <a:off x="1152000" y="4176000"/>
            <a:ext cx="359280" cy="286920"/>
          </a:xfrm>
          <a:prstGeom prst="ellipse">
            <a:avLst/>
          </a:prstGeom>
          <a:solidFill>
            <a:srgbClr val="fff9ae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182f7c"/>
                </a:solidFill>
                <a:latin typeface="Arial"/>
                <a:ea typeface="DejaVu Sans"/>
              </a:rPr>
              <a:t>8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43" name="CustomShape 33"/>
          <p:cNvSpPr/>
          <p:nvPr/>
        </p:nvSpPr>
        <p:spPr>
          <a:xfrm>
            <a:off x="2304000" y="4500000"/>
            <a:ext cx="359280" cy="286920"/>
          </a:xfrm>
          <a:prstGeom prst="ellipse">
            <a:avLst/>
          </a:prstGeom>
          <a:solidFill>
            <a:srgbClr val="fff9ae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182f7c"/>
                </a:solidFill>
                <a:latin typeface="Arial"/>
                <a:ea typeface="DejaVu Sans"/>
              </a:rPr>
              <a:t>7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44" name="CustomShape 34"/>
          <p:cNvSpPr/>
          <p:nvPr/>
        </p:nvSpPr>
        <p:spPr>
          <a:xfrm>
            <a:off x="1296000" y="2497680"/>
            <a:ext cx="175140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téléchargement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45" name="CustomShape 35"/>
          <p:cNvSpPr/>
          <p:nvPr/>
        </p:nvSpPr>
        <p:spPr>
          <a:xfrm>
            <a:off x="2503080" y="3312000"/>
            <a:ext cx="736200" cy="60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appel</a:t>
            </a:r>
            <a:endParaRPr b="0" lang="fr-FR" sz="1800" spc="-1" strike="noStrike">
              <a:latin typeface="Arial"/>
            </a:endParaRPr>
          </a:p>
          <a:p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ajax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46" name="CustomShape 36"/>
          <p:cNvSpPr/>
          <p:nvPr/>
        </p:nvSpPr>
        <p:spPr>
          <a:xfrm>
            <a:off x="5832720" y="4829760"/>
            <a:ext cx="1222560" cy="85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réponse</a:t>
            </a:r>
            <a:endParaRPr b="0" lang="fr-FR" sz="1800" spc="-1" strike="noStrike">
              <a:latin typeface="Arial"/>
            </a:endParaRPr>
          </a:p>
          <a:p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JSON du</a:t>
            </a:r>
            <a:endParaRPr b="0" lang="fr-FR" sz="1800" spc="-1" strike="noStrike">
              <a:latin typeface="Arial"/>
            </a:endParaRPr>
          </a:p>
          <a:p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WS REST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47" name="CustomShape 37"/>
          <p:cNvSpPr/>
          <p:nvPr/>
        </p:nvSpPr>
        <p:spPr>
          <a:xfrm>
            <a:off x="89280" y="4501800"/>
            <a:ext cx="1710000" cy="111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récupération</a:t>
            </a:r>
            <a:endParaRPr b="0" lang="fr-FR" sz="1800" spc="-1" strike="noStrike">
              <a:latin typeface="Arial"/>
            </a:endParaRPr>
          </a:p>
          <a:p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réponse JSON</a:t>
            </a:r>
            <a:endParaRPr b="0" lang="fr-FR" sz="1800" spc="-1" strike="noStrike">
              <a:latin typeface="Arial"/>
            </a:endParaRPr>
          </a:p>
          <a:p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et affichage via</a:t>
            </a:r>
            <a:endParaRPr b="0" lang="fr-FR" sz="1800" spc="-1" strike="noStrike">
              <a:latin typeface="Arial"/>
            </a:endParaRPr>
          </a:p>
          <a:p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api DOM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48" name="CustomShape 38"/>
          <p:cNvSpPr/>
          <p:nvPr/>
        </p:nvSpPr>
        <p:spPr>
          <a:xfrm>
            <a:off x="144000" y="1224000"/>
            <a:ext cx="1903680" cy="60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Utilisateurs</a:t>
            </a:r>
            <a:br/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avec navigateurs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49" name="CustomShape 39"/>
          <p:cNvSpPr/>
          <p:nvPr/>
        </p:nvSpPr>
        <p:spPr>
          <a:xfrm>
            <a:off x="864000" y="5904000"/>
            <a:ext cx="8190360" cy="85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URL étape 1 : </a:t>
            </a:r>
            <a:r>
              <a:rPr b="0" lang="fr-FR" sz="1800" spc="-1" strike="noStrike">
                <a:solidFill>
                  <a:srgbClr val="00864b"/>
                </a:solidFill>
                <a:latin typeface="Arial"/>
                <a:ea typeface="DejaVu Sans"/>
              </a:rPr>
              <a:t>http://www.xyz.com/zz/index.html</a:t>
            </a:r>
            <a:endParaRPr b="0" lang="fr-FR" sz="1800" spc="-1" strike="noStrike">
              <a:latin typeface="Arial"/>
            </a:endParaRPr>
          </a:p>
          <a:p>
            <a:r>
              <a:rPr b="0" lang="fr-FR" sz="1800" spc="-1" strike="noStrike">
                <a:solidFill>
                  <a:srgbClr val="00864b"/>
                </a:solidFill>
                <a:latin typeface="Arial"/>
                <a:ea typeface="DejaVu Sans"/>
              </a:rPr>
              <a:t>URL étape 3 : http://www.xyz.com/zz/</a:t>
            </a:r>
            <a:r>
              <a:rPr b="0" lang="fr-FR" sz="1800" spc="-1" strike="noStrike">
                <a:solidFill>
                  <a:srgbClr val="ce181e"/>
                </a:solidFill>
                <a:latin typeface="Arial"/>
                <a:ea typeface="DejaVu Sans"/>
              </a:rPr>
              <a:t>api-b/aaa/bbb </a:t>
            </a:r>
            <a:r>
              <a:rPr b="0" i="1" lang="fr-FR" sz="1800" spc="-1" strike="noStrike">
                <a:solidFill>
                  <a:srgbClr val="00864b"/>
                </a:solidFill>
                <a:latin typeface="Arial"/>
                <a:ea typeface="DejaVu Sans"/>
              </a:rPr>
              <a:t>(pas besoin CORS)</a:t>
            </a:r>
            <a:endParaRPr b="0" lang="fr-FR" sz="1800" spc="-1" strike="noStrike">
              <a:latin typeface="Arial"/>
            </a:endParaRPr>
          </a:p>
          <a:p>
            <a:r>
              <a:rPr b="0" lang="fr-FR" sz="1800" spc="-1" strike="noStrike">
                <a:solidFill>
                  <a:srgbClr val="00864b"/>
                </a:solidFill>
                <a:latin typeface="Arial"/>
                <a:ea typeface="DejaVu Sans"/>
              </a:rPr>
              <a:t>URL étape 4 : </a:t>
            </a:r>
            <a:r>
              <a:rPr b="0" lang="fr-FR" sz="1800" spc="-1" strike="noStrike">
                <a:solidFill>
                  <a:srgbClr val="182f7c"/>
                </a:solidFill>
                <a:latin typeface="Arial"/>
                <a:ea typeface="DejaVu Sans"/>
              </a:rPr>
              <a:t>http://serveurB:8282/</a:t>
            </a:r>
            <a:r>
              <a:rPr b="0" lang="fr-FR" sz="1800" spc="-1" strike="noStrike">
                <a:solidFill>
                  <a:srgbClr val="ce181e"/>
                </a:solidFill>
                <a:latin typeface="Arial"/>
                <a:ea typeface="DejaVu Sans"/>
              </a:rPr>
              <a:t>api-b/aaa/bbb </a:t>
            </a:r>
            <a:r>
              <a:rPr b="1" i="1" lang="fr-FR" sz="1800" spc="-1" strike="noStrike">
                <a:solidFill>
                  <a:srgbClr val="182f7c"/>
                </a:solidFill>
                <a:latin typeface="Arial"/>
                <a:ea typeface="DejaVu Sans"/>
              </a:rPr>
              <a:t>(redirection reverse-proxy)</a:t>
            </a:r>
            <a:r>
              <a:rPr b="0" lang="fr-FR" sz="1800" spc="-1" strike="noStrike">
                <a:solidFill>
                  <a:srgbClr val="182f7c"/>
                </a:solidFill>
                <a:latin typeface="Arial"/>
                <a:ea typeface="DejaVu Sans"/>
              </a:rPr>
              <a:t> </a:t>
            </a:r>
            <a:endParaRPr b="0" lang="fr-FR" sz="18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CustomShape 1"/>
          <p:cNvSpPr/>
          <p:nvPr/>
        </p:nvSpPr>
        <p:spPr>
          <a:xfrm>
            <a:off x="6984720" y="1583280"/>
            <a:ext cx="1438560" cy="1150560"/>
          </a:xfrm>
          <a:prstGeom prst="rect">
            <a:avLst/>
          </a:prstGeom>
          <a:solidFill>
            <a:srgbClr val="c2e0ae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51" name="CustomShape 2"/>
          <p:cNvSpPr/>
          <p:nvPr/>
        </p:nvSpPr>
        <p:spPr>
          <a:xfrm>
            <a:off x="6841440" y="1441440"/>
            <a:ext cx="1438560" cy="1150560"/>
          </a:xfrm>
          <a:prstGeom prst="rect">
            <a:avLst/>
          </a:prstGeom>
          <a:solidFill>
            <a:srgbClr val="c2e0ae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52" name="CustomShape 3"/>
          <p:cNvSpPr/>
          <p:nvPr/>
        </p:nvSpPr>
        <p:spPr>
          <a:xfrm>
            <a:off x="685800" y="1842480"/>
            <a:ext cx="7772040" cy="223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3" name="CustomShape 4"/>
          <p:cNvSpPr/>
          <p:nvPr/>
        </p:nvSpPr>
        <p:spPr>
          <a:xfrm>
            <a:off x="457560" y="116640"/>
            <a:ext cx="8227800" cy="460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0" lang="fr-FR" sz="3600" spc="-1" strike="noStrike" u="sng">
                <a:solidFill>
                  <a:srgbClr val="182f7c"/>
                </a:solidFill>
                <a:uFillTx/>
                <a:latin typeface="Calibri"/>
                <a:ea typeface="DejaVu Sans"/>
              </a:rPr>
              <a:t>Notion de api-gateway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54" name="CustomShape 5"/>
          <p:cNvSpPr/>
          <p:nvPr/>
        </p:nvSpPr>
        <p:spPr>
          <a:xfrm>
            <a:off x="688320" y="1842480"/>
            <a:ext cx="7772040" cy="223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5" name="CustomShape 6"/>
          <p:cNvSpPr/>
          <p:nvPr/>
        </p:nvSpPr>
        <p:spPr>
          <a:xfrm>
            <a:off x="398160" y="1774800"/>
            <a:ext cx="285840" cy="357840"/>
          </a:xfrm>
          <a:prstGeom prst="smileyFace">
            <a:avLst>
              <a:gd name="adj" fmla="val 4653"/>
            </a:avLst>
          </a:prstGeom>
          <a:ln>
            <a:solidFill>
              <a:srgbClr val="be4b48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256" name="CustomShape 7"/>
          <p:cNvSpPr/>
          <p:nvPr/>
        </p:nvSpPr>
        <p:spPr>
          <a:xfrm>
            <a:off x="398160" y="2206800"/>
            <a:ext cx="285840" cy="213840"/>
          </a:xfrm>
          <a:prstGeom prst="heart">
            <a:avLst/>
          </a:prstGeom>
          <a:ln>
            <a:solidFill>
              <a:srgbClr val="be4b48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257" name="CustomShape 8"/>
          <p:cNvSpPr/>
          <p:nvPr/>
        </p:nvSpPr>
        <p:spPr>
          <a:xfrm>
            <a:off x="756720" y="1813320"/>
            <a:ext cx="285840" cy="357840"/>
          </a:xfrm>
          <a:prstGeom prst="smileyFace">
            <a:avLst>
              <a:gd name="adj" fmla="val 4653"/>
            </a:avLst>
          </a:prstGeom>
          <a:ln>
            <a:solidFill>
              <a:srgbClr val="be4b48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258" name="CustomShape 9"/>
          <p:cNvSpPr/>
          <p:nvPr/>
        </p:nvSpPr>
        <p:spPr>
          <a:xfrm>
            <a:off x="756720" y="2245680"/>
            <a:ext cx="285840" cy="213840"/>
          </a:xfrm>
          <a:prstGeom prst="heart">
            <a:avLst/>
          </a:prstGeom>
          <a:ln>
            <a:solidFill>
              <a:srgbClr val="be4b48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259" name="CustomShape 10"/>
          <p:cNvSpPr/>
          <p:nvPr/>
        </p:nvSpPr>
        <p:spPr>
          <a:xfrm>
            <a:off x="550440" y="1927440"/>
            <a:ext cx="285840" cy="357840"/>
          </a:xfrm>
          <a:prstGeom prst="smileyFace">
            <a:avLst>
              <a:gd name="adj" fmla="val 4653"/>
            </a:avLst>
          </a:prstGeom>
          <a:ln>
            <a:solidFill>
              <a:srgbClr val="be4b48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260" name="CustomShape 11"/>
          <p:cNvSpPr/>
          <p:nvPr/>
        </p:nvSpPr>
        <p:spPr>
          <a:xfrm>
            <a:off x="550440" y="2359440"/>
            <a:ext cx="285840" cy="213840"/>
          </a:xfrm>
          <a:prstGeom prst="heart">
            <a:avLst/>
          </a:prstGeom>
          <a:ln>
            <a:solidFill>
              <a:srgbClr val="be4b48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261" name="CustomShape 12"/>
          <p:cNvSpPr/>
          <p:nvPr/>
        </p:nvSpPr>
        <p:spPr>
          <a:xfrm>
            <a:off x="218520" y="2736000"/>
            <a:ext cx="1366560" cy="934560"/>
          </a:xfrm>
          <a:prstGeom prst="rect">
            <a:avLst/>
          </a:prstGeom>
          <a:solidFill>
            <a:srgbClr val="dddddd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62" name="CustomShape 13"/>
          <p:cNvSpPr/>
          <p:nvPr/>
        </p:nvSpPr>
        <p:spPr>
          <a:xfrm>
            <a:off x="434520" y="2880000"/>
            <a:ext cx="1328760" cy="934560"/>
          </a:xfrm>
          <a:prstGeom prst="rect">
            <a:avLst/>
          </a:prstGeom>
          <a:solidFill>
            <a:srgbClr val="dddddd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63" name="CustomShape 14"/>
          <p:cNvSpPr/>
          <p:nvPr/>
        </p:nvSpPr>
        <p:spPr>
          <a:xfrm>
            <a:off x="650520" y="3096000"/>
            <a:ext cx="1294560" cy="934560"/>
          </a:xfrm>
          <a:prstGeom prst="rect">
            <a:avLst/>
          </a:prstGeom>
          <a:solidFill>
            <a:srgbClr val="dddddd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64" name="CustomShape 15"/>
          <p:cNvSpPr/>
          <p:nvPr/>
        </p:nvSpPr>
        <p:spPr>
          <a:xfrm>
            <a:off x="3170520" y="2160000"/>
            <a:ext cx="2518920" cy="2519280"/>
          </a:xfrm>
          <a:prstGeom prst="rect">
            <a:avLst/>
          </a:prstGeom>
          <a:solidFill>
            <a:srgbClr val="fdc578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65" name="CustomShape 16"/>
          <p:cNvSpPr/>
          <p:nvPr/>
        </p:nvSpPr>
        <p:spPr>
          <a:xfrm>
            <a:off x="3198240" y="1152000"/>
            <a:ext cx="2489040" cy="86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fr-FR" sz="2400" spc="-1" strike="noStrike">
                <a:solidFill>
                  <a:srgbClr val="ce181e"/>
                </a:solidFill>
                <a:latin typeface="Arial"/>
                <a:ea typeface="DejaVu Sans"/>
              </a:rPr>
              <a:t>api-gateway</a:t>
            </a:r>
            <a:endParaRPr b="0" lang="fr-FR" sz="2400" spc="-1" strike="noStrike">
              <a:latin typeface="Arial"/>
            </a:endParaRPr>
          </a:p>
          <a:p>
            <a:r>
              <a:rPr b="0" i="1" lang="fr-FR" sz="2400" spc="-1" strike="noStrike">
                <a:solidFill>
                  <a:srgbClr val="ce181e"/>
                </a:solidFill>
                <a:latin typeface="Arial"/>
                <a:ea typeface="DejaVu Sans"/>
              </a:rPr>
              <a:t>(ex : Kong , ...)</a:t>
            </a:r>
            <a:endParaRPr b="0" lang="fr-FR" sz="2400" spc="-1" strike="noStrike">
              <a:latin typeface="Arial"/>
            </a:endParaRPr>
          </a:p>
        </p:txBody>
      </p:sp>
      <p:sp>
        <p:nvSpPr>
          <p:cNvPr id="266" name="Line 17"/>
          <p:cNvSpPr/>
          <p:nvPr/>
        </p:nvSpPr>
        <p:spPr>
          <a:xfrm flipV="1">
            <a:off x="1080000" y="3528000"/>
            <a:ext cx="2520000" cy="18000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67" name="CustomShape 18"/>
          <p:cNvSpPr/>
          <p:nvPr/>
        </p:nvSpPr>
        <p:spPr>
          <a:xfrm>
            <a:off x="146520" y="936000"/>
            <a:ext cx="1903680" cy="60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Utilisateurs</a:t>
            </a:r>
            <a:br/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avec navigateurs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68" name="CustomShape 19"/>
          <p:cNvSpPr/>
          <p:nvPr/>
        </p:nvSpPr>
        <p:spPr>
          <a:xfrm>
            <a:off x="688320" y="1842480"/>
            <a:ext cx="7772040" cy="223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9" name="CustomShape 20"/>
          <p:cNvSpPr/>
          <p:nvPr/>
        </p:nvSpPr>
        <p:spPr>
          <a:xfrm>
            <a:off x="6696720" y="1224000"/>
            <a:ext cx="1438560" cy="1150560"/>
          </a:xfrm>
          <a:prstGeom prst="rect">
            <a:avLst/>
          </a:prstGeom>
          <a:solidFill>
            <a:srgbClr val="c2e0ae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r>
              <a:rPr b="0" lang="fr-FR" sz="1800" spc="-1" strike="noStrike">
                <a:solidFill>
                  <a:srgbClr val="182f7c"/>
                </a:solidFill>
                <a:latin typeface="Arial"/>
                <a:ea typeface="DejaVu Sans"/>
              </a:rPr>
              <a:t>api_rest_A</a:t>
            </a:r>
            <a:endParaRPr b="0" lang="fr-FR" sz="1800" spc="-1" strike="noStrike">
              <a:latin typeface="Arial"/>
            </a:endParaRPr>
          </a:p>
          <a:p>
            <a:r>
              <a:rPr b="0" lang="fr-FR" sz="1800" spc="-1" strike="noStrike">
                <a:solidFill>
                  <a:srgbClr val="182f7c"/>
                </a:solidFill>
                <a:latin typeface="Arial"/>
                <a:ea typeface="DejaVu Sans"/>
              </a:rPr>
              <a:t>sur</a:t>
            </a:r>
            <a:endParaRPr b="0" lang="fr-FR" sz="1800" spc="-1" strike="noStrike">
              <a:latin typeface="Arial"/>
            </a:endParaRPr>
          </a:p>
          <a:p>
            <a:r>
              <a:rPr b="1" lang="fr-FR" sz="1800" spc="-1" strike="noStrike">
                <a:solidFill>
                  <a:srgbClr val="182f7c"/>
                </a:solidFill>
                <a:latin typeface="Arial"/>
                <a:ea typeface="DejaVu Sans"/>
              </a:rPr>
              <a:t>backEnd</a:t>
            </a:r>
            <a:r>
              <a:rPr b="0" lang="fr-FR" sz="1800" spc="-1" strike="noStrike">
                <a:solidFill>
                  <a:srgbClr val="182f7c"/>
                </a:solidFill>
                <a:latin typeface="Arial"/>
                <a:ea typeface="DejaVu Sans"/>
              </a:rPr>
              <a:t> </a:t>
            </a:r>
            <a:endParaRPr b="0" lang="fr-FR" sz="1800" spc="-1" strike="noStrike">
              <a:latin typeface="Arial"/>
            </a:endParaRPr>
          </a:p>
          <a:p>
            <a:r>
              <a:rPr b="0" lang="fr-FR" sz="1800" spc="-1" strike="noStrike">
                <a:solidFill>
                  <a:srgbClr val="182f7c"/>
                </a:solidFill>
                <a:latin typeface="Arial"/>
                <a:ea typeface="DejaVu Sans"/>
              </a:rPr>
              <a:t>springBoot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70" name="CustomShape 21"/>
          <p:cNvSpPr/>
          <p:nvPr/>
        </p:nvSpPr>
        <p:spPr>
          <a:xfrm>
            <a:off x="7128720" y="3672720"/>
            <a:ext cx="1438560" cy="1150560"/>
          </a:xfrm>
          <a:prstGeom prst="rect">
            <a:avLst/>
          </a:prstGeom>
          <a:solidFill>
            <a:srgbClr val="c2e0ae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71" name="CustomShape 22"/>
          <p:cNvSpPr/>
          <p:nvPr/>
        </p:nvSpPr>
        <p:spPr>
          <a:xfrm>
            <a:off x="6985440" y="3530880"/>
            <a:ext cx="1438560" cy="1150560"/>
          </a:xfrm>
          <a:prstGeom prst="rect">
            <a:avLst/>
          </a:prstGeom>
          <a:solidFill>
            <a:srgbClr val="c2e0ae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72" name="CustomShape 23"/>
          <p:cNvSpPr/>
          <p:nvPr/>
        </p:nvSpPr>
        <p:spPr>
          <a:xfrm>
            <a:off x="6843960" y="3386880"/>
            <a:ext cx="1438560" cy="1150560"/>
          </a:xfrm>
          <a:prstGeom prst="rect">
            <a:avLst/>
          </a:prstGeom>
          <a:solidFill>
            <a:srgbClr val="c2e0ae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r>
              <a:rPr b="0" lang="fr-FR" sz="1800" spc="-1" strike="noStrike">
                <a:solidFill>
                  <a:srgbClr val="182f7c"/>
                </a:solidFill>
                <a:latin typeface="Arial"/>
                <a:ea typeface="DejaVu Sans"/>
              </a:rPr>
              <a:t>api_rest_B</a:t>
            </a:r>
            <a:endParaRPr b="0" lang="fr-FR" sz="1800" spc="-1" strike="noStrike">
              <a:latin typeface="Arial"/>
            </a:endParaRPr>
          </a:p>
          <a:p>
            <a:r>
              <a:rPr b="0" lang="fr-FR" sz="1800" spc="-1" strike="noStrike">
                <a:solidFill>
                  <a:srgbClr val="182f7c"/>
                </a:solidFill>
                <a:latin typeface="Arial"/>
                <a:ea typeface="DejaVu Sans"/>
              </a:rPr>
              <a:t>sur</a:t>
            </a:r>
            <a:endParaRPr b="0" lang="fr-FR" sz="1800" spc="-1" strike="noStrike">
              <a:latin typeface="Arial"/>
            </a:endParaRPr>
          </a:p>
          <a:p>
            <a:r>
              <a:rPr b="1" lang="fr-FR" sz="1800" spc="-1" strike="noStrike">
                <a:solidFill>
                  <a:srgbClr val="182f7c"/>
                </a:solidFill>
                <a:latin typeface="Arial"/>
                <a:ea typeface="DejaVu Sans"/>
              </a:rPr>
              <a:t>backEnd</a:t>
            </a:r>
            <a:r>
              <a:rPr b="0" lang="fr-FR" sz="1800" spc="-1" strike="noStrike">
                <a:solidFill>
                  <a:srgbClr val="182f7c"/>
                </a:solidFill>
                <a:latin typeface="Arial"/>
                <a:ea typeface="DejaVu Sans"/>
              </a:rPr>
              <a:t> </a:t>
            </a:r>
            <a:endParaRPr b="0" lang="fr-FR" sz="1800" spc="-1" strike="noStrike">
              <a:latin typeface="Arial"/>
            </a:endParaRPr>
          </a:p>
          <a:p>
            <a:r>
              <a:rPr b="0" lang="fr-FR" sz="1800" spc="-1" strike="noStrike">
                <a:solidFill>
                  <a:srgbClr val="182f7c"/>
                </a:solidFill>
                <a:latin typeface="Arial"/>
                <a:ea typeface="DejaVu Sans"/>
              </a:rPr>
              <a:t>nodeJs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73" name="CustomShape 24"/>
          <p:cNvSpPr/>
          <p:nvPr/>
        </p:nvSpPr>
        <p:spPr>
          <a:xfrm>
            <a:off x="2088000" y="2808000"/>
            <a:ext cx="92988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HTTPS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74" name="Line 25"/>
          <p:cNvSpPr/>
          <p:nvPr/>
        </p:nvSpPr>
        <p:spPr>
          <a:xfrm flipV="1">
            <a:off x="4752000" y="1656000"/>
            <a:ext cx="2016000" cy="1152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75" name="Line 26"/>
          <p:cNvSpPr/>
          <p:nvPr/>
        </p:nvSpPr>
        <p:spPr>
          <a:xfrm flipV="1">
            <a:off x="4824000" y="2448000"/>
            <a:ext cx="2017440" cy="360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76" name="Line 27"/>
          <p:cNvSpPr/>
          <p:nvPr/>
        </p:nvSpPr>
        <p:spPr>
          <a:xfrm flipV="1">
            <a:off x="4824000" y="2664000"/>
            <a:ext cx="2160720" cy="144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77" name="Line 28"/>
          <p:cNvSpPr/>
          <p:nvPr/>
        </p:nvSpPr>
        <p:spPr>
          <a:xfrm>
            <a:off x="5040000" y="3888000"/>
            <a:ext cx="187200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78" name="Line 29"/>
          <p:cNvSpPr/>
          <p:nvPr/>
        </p:nvSpPr>
        <p:spPr>
          <a:xfrm>
            <a:off x="5040000" y="3888000"/>
            <a:ext cx="2016000" cy="720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79" name="Line 30"/>
          <p:cNvSpPr/>
          <p:nvPr/>
        </p:nvSpPr>
        <p:spPr>
          <a:xfrm>
            <a:off x="5040000" y="3888000"/>
            <a:ext cx="2088720" cy="936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80" name="CustomShape 31"/>
          <p:cNvSpPr/>
          <p:nvPr/>
        </p:nvSpPr>
        <p:spPr>
          <a:xfrm>
            <a:off x="5904000" y="2173680"/>
            <a:ext cx="56088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http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81" name="CustomShape 32"/>
          <p:cNvSpPr/>
          <p:nvPr/>
        </p:nvSpPr>
        <p:spPr>
          <a:xfrm>
            <a:off x="6062400" y="3901680"/>
            <a:ext cx="56088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http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82" name="CustomShape 33"/>
          <p:cNvSpPr/>
          <p:nvPr/>
        </p:nvSpPr>
        <p:spPr>
          <a:xfrm>
            <a:off x="3240000" y="5256000"/>
            <a:ext cx="2663280" cy="863280"/>
          </a:xfrm>
          <a:prstGeom prst="rect">
            <a:avLst/>
          </a:prstGeom>
          <a:solidFill>
            <a:srgbClr val="cccccc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éventuel</a:t>
            </a: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serveur d'authentification</a:t>
            </a: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oauth2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83" name="CustomShape 34"/>
          <p:cNvSpPr/>
          <p:nvPr/>
        </p:nvSpPr>
        <p:spPr>
          <a:xfrm>
            <a:off x="3672000" y="2880000"/>
            <a:ext cx="1439280" cy="1511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930" y="7160"/>
                </a:moveTo>
                <a:cubicBezTo>
                  <a:pt x="1530" y="4490"/>
                  <a:pt x="3400" y="1970"/>
                  <a:pt x="5270" y="1970"/>
                </a:cubicBezTo>
                <a:cubicBezTo>
                  <a:pt x="5860" y="1950"/>
                  <a:pt x="6470" y="2210"/>
                  <a:pt x="6970" y="2600"/>
                </a:cubicBezTo>
                <a:cubicBezTo>
                  <a:pt x="7450" y="1390"/>
                  <a:pt x="8340" y="650"/>
                  <a:pt x="9340" y="650"/>
                </a:cubicBezTo>
                <a:cubicBezTo>
                  <a:pt x="10004" y="690"/>
                  <a:pt x="10710" y="1050"/>
                  <a:pt x="11210" y="1700"/>
                </a:cubicBezTo>
                <a:cubicBezTo>
                  <a:pt x="11570" y="630"/>
                  <a:pt x="12330" y="0"/>
                  <a:pt x="13150" y="0"/>
                </a:cubicBezTo>
                <a:cubicBezTo>
                  <a:pt x="13840" y="0"/>
                  <a:pt x="14470" y="460"/>
                  <a:pt x="14870" y="1160"/>
                </a:cubicBezTo>
                <a:cubicBezTo>
                  <a:pt x="15330" y="440"/>
                  <a:pt x="16020" y="0"/>
                  <a:pt x="16740" y="0"/>
                </a:cubicBezTo>
                <a:cubicBezTo>
                  <a:pt x="17910" y="0"/>
                  <a:pt x="18900" y="1130"/>
                  <a:pt x="19110" y="2710"/>
                </a:cubicBezTo>
                <a:cubicBezTo>
                  <a:pt x="20240" y="3150"/>
                  <a:pt x="21060" y="4580"/>
                  <a:pt x="21060" y="6220"/>
                </a:cubicBezTo>
                <a:cubicBezTo>
                  <a:pt x="21060" y="6720"/>
                  <a:pt x="21000" y="7200"/>
                  <a:pt x="20830" y="7660"/>
                </a:cubicBezTo>
                <a:cubicBezTo>
                  <a:pt x="21310" y="8460"/>
                  <a:pt x="21600" y="9450"/>
                  <a:pt x="21600" y="10460"/>
                </a:cubicBezTo>
                <a:cubicBezTo>
                  <a:pt x="21600" y="12750"/>
                  <a:pt x="20310" y="14680"/>
                  <a:pt x="18650" y="15010"/>
                </a:cubicBezTo>
                <a:cubicBezTo>
                  <a:pt x="18650" y="17200"/>
                  <a:pt x="17370" y="18920"/>
                  <a:pt x="15770" y="18920"/>
                </a:cubicBezTo>
                <a:cubicBezTo>
                  <a:pt x="15220" y="18920"/>
                  <a:pt x="14700" y="18710"/>
                  <a:pt x="14240" y="18310"/>
                </a:cubicBezTo>
                <a:cubicBezTo>
                  <a:pt x="13820" y="20240"/>
                  <a:pt x="12490" y="21600"/>
                  <a:pt x="11000" y="21600"/>
                </a:cubicBezTo>
                <a:cubicBezTo>
                  <a:pt x="9890" y="21600"/>
                  <a:pt x="8840" y="20790"/>
                  <a:pt x="8210" y="19510"/>
                </a:cubicBezTo>
                <a:cubicBezTo>
                  <a:pt x="7620" y="20000"/>
                  <a:pt x="7930" y="20290"/>
                  <a:pt x="6240" y="20290"/>
                </a:cubicBezTo>
                <a:cubicBezTo>
                  <a:pt x="4850" y="20290"/>
                  <a:pt x="3570" y="19280"/>
                  <a:pt x="2900" y="17640"/>
                </a:cubicBezTo>
                <a:cubicBezTo>
                  <a:pt x="1300" y="17600"/>
                  <a:pt x="480" y="16300"/>
                  <a:pt x="480" y="14660"/>
                </a:cubicBezTo>
                <a:cubicBezTo>
                  <a:pt x="480" y="13900"/>
                  <a:pt x="690" y="13210"/>
                  <a:pt x="1070" y="12640"/>
                </a:cubicBezTo>
                <a:cubicBezTo>
                  <a:pt x="380" y="12160"/>
                  <a:pt x="0" y="11210"/>
                  <a:pt x="0" y="10120"/>
                </a:cubicBezTo>
                <a:cubicBezTo>
                  <a:pt x="0" y="8590"/>
                  <a:pt x="840" y="7330"/>
                  <a:pt x="1930" y="7160"/>
                </a:cubicBezTo>
                <a:close/>
                <a:moveTo>
                  <a:pt x="1930" y="7160"/>
                </a:moveTo>
                <a:cubicBezTo>
                  <a:pt x="1950" y="7410"/>
                  <a:pt x="2040" y="7690"/>
                  <a:pt x="2090" y="7920"/>
                </a:cubicBezTo>
                <a:moveTo>
                  <a:pt x="6970" y="2600"/>
                </a:moveTo>
                <a:cubicBezTo>
                  <a:pt x="7200" y="2790"/>
                  <a:pt x="7480" y="3050"/>
                  <a:pt x="7670" y="3310"/>
                </a:cubicBezTo>
                <a:moveTo>
                  <a:pt x="11210" y="1700"/>
                </a:moveTo>
                <a:cubicBezTo>
                  <a:pt x="11130" y="1910"/>
                  <a:pt x="11080" y="2160"/>
                  <a:pt x="11030" y="2400"/>
                </a:cubicBezTo>
                <a:moveTo>
                  <a:pt x="14870" y="1160"/>
                </a:moveTo>
                <a:cubicBezTo>
                  <a:pt x="14720" y="1400"/>
                  <a:pt x="14640" y="1720"/>
                  <a:pt x="14540" y="2010"/>
                </a:cubicBezTo>
                <a:moveTo>
                  <a:pt x="19110" y="2710"/>
                </a:moveTo>
                <a:cubicBezTo>
                  <a:pt x="19130" y="2890"/>
                  <a:pt x="19230" y="3290"/>
                  <a:pt x="19190" y="3380"/>
                </a:cubicBezTo>
                <a:moveTo>
                  <a:pt x="20830" y="7660"/>
                </a:moveTo>
                <a:cubicBezTo>
                  <a:pt x="20660" y="8170"/>
                  <a:pt x="20430" y="8620"/>
                  <a:pt x="20110" y="8990"/>
                </a:cubicBezTo>
                <a:moveTo>
                  <a:pt x="18660" y="15010"/>
                </a:moveTo>
                <a:cubicBezTo>
                  <a:pt x="18740" y="14200"/>
                  <a:pt x="18280" y="12200"/>
                  <a:pt x="17000" y="11450"/>
                </a:cubicBezTo>
                <a:moveTo>
                  <a:pt x="14240" y="18310"/>
                </a:moveTo>
                <a:cubicBezTo>
                  <a:pt x="14320" y="17980"/>
                  <a:pt x="14350" y="17680"/>
                  <a:pt x="14370" y="17360"/>
                </a:cubicBezTo>
                <a:moveTo>
                  <a:pt x="8220" y="19510"/>
                </a:moveTo>
                <a:cubicBezTo>
                  <a:pt x="8060" y="19250"/>
                  <a:pt x="7960" y="18950"/>
                  <a:pt x="7860" y="18640"/>
                </a:cubicBezTo>
                <a:moveTo>
                  <a:pt x="2900" y="17640"/>
                </a:moveTo>
                <a:cubicBezTo>
                  <a:pt x="3090" y="17600"/>
                  <a:pt x="3280" y="17540"/>
                  <a:pt x="3460" y="17450"/>
                </a:cubicBezTo>
                <a:moveTo>
                  <a:pt x="1070" y="12640"/>
                </a:moveTo>
                <a:cubicBezTo>
                  <a:pt x="1400" y="12900"/>
                  <a:pt x="1780" y="13130"/>
                  <a:pt x="2330" y="13040"/>
                </a:cubicBezTo>
              </a:path>
            </a:pathLst>
          </a:custGeom>
          <a:solidFill>
            <a:srgbClr val="add58a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84" name="Line 35"/>
          <p:cNvSpPr/>
          <p:nvPr/>
        </p:nvSpPr>
        <p:spPr>
          <a:xfrm>
            <a:off x="4752000" y="4536000"/>
            <a:ext cx="648000" cy="86400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5" name="Line 36"/>
          <p:cNvSpPr/>
          <p:nvPr/>
        </p:nvSpPr>
        <p:spPr>
          <a:xfrm flipV="1">
            <a:off x="1800000" y="3816000"/>
            <a:ext cx="2448000" cy="864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86" name="CustomShape 37"/>
          <p:cNvSpPr/>
          <p:nvPr/>
        </p:nvSpPr>
        <p:spPr>
          <a:xfrm>
            <a:off x="288000" y="4752000"/>
            <a:ext cx="2718720" cy="188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fr-FR" sz="18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valeurs ajoutées :</a:t>
            </a:r>
            <a:br/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* </a:t>
            </a:r>
            <a:r>
              <a:rPr b="1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sécurité</a:t>
            </a: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(ssl,oauth2,...)</a:t>
            </a:r>
            <a:endParaRPr b="0" lang="fr-FR" sz="1800" spc="-1" strike="noStrike">
              <a:latin typeface="Arial"/>
            </a:endParaRPr>
          </a:p>
          <a:p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* </a:t>
            </a:r>
            <a:r>
              <a:rPr b="1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load-balancing</a:t>
            </a:r>
            <a:endParaRPr b="0" lang="fr-FR" sz="1800" spc="-1" strike="noStrike">
              <a:latin typeface="Arial"/>
            </a:endParaRPr>
          </a:p>
          <a:p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* </a:t>
            </a:r>
            <a:r>
              <a:rPr b="1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api-key</a:t>
            </a: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(si nécessaire)</a:t>
            </a:r>
            <a:endParaRPr b="0" lang="fr-FR" sz="1800" spc="-1" strike="noStrike">
              <a:latin typeface="Arial"/>
            </a:endParaRPr>
          </a:p>
          <a:p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* </a:t>
            </a:r>
            <a:r>
              <a:rPr b="0" i="1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documentation</a:t>
            </a:r>
            <a:endParaRPr b="0" lang="fr-FR" sz="1800" spc="-1" strike="noStrike">
              <a:latin typeface="Arial"/>
            </a:endParaRPr>
          </a:p>
          <a:p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* </a:t>
            </a:r>
            <a:r>
              <a:rPr b="0" i="1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monitoring</a:t>
            </a:r>
            <a:endParaRPr b="0" lang="fr-FR" sz="1800" spc="-1" strike="noStrike">
              <a:latin typeface="Arial"/>
            </a:endParaRPr>
          </a:p>
          <a:p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*</a:t>
            </a:r>
            <a:r>
              <a:rPr b="1" i="1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reverse-proxy</a:t>
            </a:r>
            <a:endParaRPr b="0" lang="fr-FR" sz="18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CustomShape 1"/>
          <p:cNvSpPr/>
          <p:nvPr/>
        </p:nvSpPr>
        <p:spPr>
          <a:xfrm>
            <a:off x="704880" y="1684080"/>
            <a:ext cx="7772040" cy="223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8" name="CustomShape 2"/>
          <p:cNvSpPr/>
          <p:nvPr/>
        </p:nvSpPr>
        <p:spPr>
          <a:xfrm>
            <a:off x="457560" y="116640"/>
            <a:ext cx="8227800" cy="460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0" lang="fr-FR" sz="3600" spc="-1" strike="noStrike" u="sng">
                <a:solidFill>
                  <a:srgbClr val="182f7c"/>
                </a:solidFill>
                <a:uFillTx/>
                <a:latin typeface="Calibri"/>
                <a:ea typeface="DejaVu Sans"/>
              </a:rPr>
              <a:t>Notion d</a:t>
            </a:r>
            <a:r>
              <a:rPr b="1" lang="fr-FR" sz="3600" spc="-1" strike="noStrike" u="sng">
                <a:solidFill>
                  <a:srgbClr val="182f7c"/>
                </a:solidFill>
                <a:uFillTx/>
                <a:latin typeface="Calibri"/>
                <a:ea typeface="DejaVu Sans"/>
              </a:rPr>
              <a:t>e serveur d'authentification</a:t>
            </a:r>
            <a:r>
              <a:rPr b="0" lang="fr-FR" sz="3600" spc="-1" strike="noStrike" u="sng">
                <a:solidFill>
                  <a:srgbClr val="182f7c"/>
                </a:solidFill>
                <a:uFillTx/>
                <a:latin typeface="Calibri"/>
                <a:ea typeface="DejaVu Sans"/>
              </a:rPr>
              <a:t> (</a:t>
            </a:r>
            <a:r>
              <a:rPr b="1" lang="fr-FR" sz="3600" spc="-1" strike="noStrike" u="sng">
                <a:solidFill>
                  <a:srgbClr val="182f7c"/>
                </a:solidFill>
                <a:uFillTx/>
                <a:latin typeface="Calibri"/>
                <a:ea typeface="DejaVu Sans"/>
              </a:rPr>
              <a:t>oauth2</a:t>
            </a:r>
            <a:r>
              <a:rPr b="0" lang="fr-FR" sz="3600" spc="-1" strike="noStrike" u="sng">
                <a:solidFill>
                  <a:srgbClr val="182f7c"/>
                </a:solidFill>
                <a:uFillTx/>
                <a:latin typeface="Calibri"/>
                <a:ea typeface="DejaVu Sans"/>
              </a:rPr>
              <a:t>)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89" name="CustomShape 3"/>
          <p:cNvSpPr/>
          <p:nvPr/>
        </p:nvSpPr>
        <p:spPr>
          <a:xfrm>
            <a:off x="707400" y="1684080"/>
            <a:ext cx="7772040" cy="223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0" name="CustomShape 4"/>
          <p:cNvSpPr/>
          <p:nvPr/>
        </p:nvSpPr>
        <p:spPr>
          <a:xfrm>
            <a:off x="417240" y="1616400"/>
            <a:ext cx="285840" cy="357840"/>
          </a:xfrm>
          <a:prstGeom prst="smileyFace">
            <a:avLst>
              <a:gd name="adj" fmla="val 4653"/>
            </a:avLst>
          </a:prstGeom>
          <a:ln>
            <a:solidFill>
              <a:srgbClr val="be4b48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291" name="CustomShape 5"/>
          <p:cNvSpPr/>
          <p:nvPr/>
        </p:nvSpPr>
        <p:spPr>
          <a:xfrm>
            <a:off x="417240" y="2048400"/>
            <a:ext cx="285840" cy="213840"/>
          </a:xfrm>
          <a:prstGeom prst="heart">
            <a:avLst/>
          </a:prstGeom>
          <a:ln>
            <a:solidFill>
              <a:srgbClr val="be4b48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292" name="CustomShape 6"/>
          <p:cNvSpPr/>
          <p:nvPr/>
        </p:nvSpPr>
        <p:spPr>
          <a:xfrm>
            <a:off x="775800" y="1654920"/>
            <a:ext cx="285840" cy="357840"/>
          </a:xfrm>
          <a:prstGeom prst="smileyFace">
            <a:avLst>
              <a:gd name="adj" fmla="val 4653"/>
            </a:avLst>
          </a:prstGeom>
          <a:ln>
            <a:solidFill>
              <a:srgbClr val="be4b48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293" name="CustomShape 7"/>
          <p:cNvSpPr/>
          <p:nvPr/>
        </p:nvSpPr>
        <p:spPr>
          <a:xfrm>
            <a:off x="775800" y="2087280"/>
            <a:ext cx="285840" cy="213840"/>
          </a:xfrm>
          <a:prstGeom prst="heart">
            <a:avLst/>
          </a:prstGeom>
          <a:ln>
            <a:solidFill>
              <a:srgbClr val="be4b48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294" name="CustomShape 8"/>
          <p:cNvSpPr/>
          <p:nvPr/>
        </p:nvSpPr>
        <p:spPr>
          <a:xfrm>
            <a:off x="569520" y="1769040"/>
            <a:ext cx="285840" cy="357840"/>
          </a:xfrm>
          <a:prstGeom prst="smileyFace">
            <a:avLst>
              <a:gd name="adj" fmla="val 4653"/>
            </a:avLst>
          </a:prstGeom>
          <a:ln>
            <a:solidFill>
              <a:srgbClr val="be4b48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295" name="CustomShape 9"/>
          <p:cNvSpPr/>
          <p:nvPr/>
        </p:nvSpPr>
        <p:spPr>
          <a:xfrm>
            <a:off x="569520" y="2201040"/>
            <a:ext cx="285840" cy="213840"/>
          </a:xfrm>
          <a:prstGeom prst="heart">
            <a:avLst/>
          </a:prstGeom>
          <a:ln>
            <a:solidFill>
              <a:srgbClr val="be4b48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296" name="CustomShape 10"/>
          <p:cNvSpPr/>
          <p:nvPr/>
        </p:nvSpPr>
        <p:spPr>
          <a:xfrm>
            <a:off x="237600" y="2577600"/>
            <a:ext cx="907200" cy="934560"/>
          </a:xfrm>
          <a:prstGeom prst="rect">
            <a:avLst/>
          </a:prstGeom>
          <a:solidFill>
            <a:srgbClr val="dddddd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97" name="CustomShape 11"/>
          <p:cNvSpPr/>
          <p:nvPr/>
        </p:nvSpPr>
        <p:spPr>
          <a:xfrm>
            <a:off x="453600" y="2721600"/>
            <a:ext cx="841680" cy="934560"/>
          </a:xfrm>
          <a:prstGeom prst="rect">
            <a:avLst/>
          </a:prstGeom>
          <a:solidFill>
            <a:srgbClr val="dddddd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98" name="CustomShape 12"/>
          <p:cNvSpPr/>
          <p:nvPr/>
        </p:nvSpPr>
        <p:spPr>
          <a:xfrm>
            <a:off x="2121840" y="944280"/>
            <a:ext cx="1496520" cy="4102920"/>
          </a:xfrm>
          <a:prstGeom prst="rect">
            <a:avLst/>
          </a:prstGeom>
          <a:solidFill>
            <a:srgbClr val="7da7d8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i="1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éventuel intermédiaire qui va bien</a:t>
            </a: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(reverse-proxy , </a:t>
            </a:r>
            <a:r>
              <a:rPr b="1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gateway</a:t>
            </a: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, ...)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99" name="CustomShape 13"/>
          <p:cNvSpPr/>
          <p:nvPr/>
        </p:nvSpPr>
        <p:spPr>
          <a:xfrm>
            <a:off x="5779080" y="994320"/>
            <a:ext cx="2087280" cy="1438560"/>
          </a:xfrm>
          <a:prstGeom prst="rect">
            <a:avLst/>
          </a:prstGeom>
          <a:solidFill>
            <a:srgbClr val="fff9ae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r>
              <a:rPr b="1" lang="fr-FR" sz="1800" spc="-1" strike="noStrike">
                <a:solidFill>
                  <a:srgbClr val="ce181e"/>
                </a:solidFill>
                <a:latin typeface="Arial"/>
                <a:ea typeface="DejaVu Sans"/>
              </a:rPr>
              <a:t>serveur </a:t>
            </a:r>
            <a:endParaRPr b="0" lang="fr-FR" sz="1800" spc="-1" strike="noStrike">
              <a:latin typeface="Arial"/>
            </a:endParaRPr>
          </a:p>
          <a:p>
            <a:r>
              <a:rPr b="1" lang="fr-FR" sz="1800" spc="-1" strike="noStrike">
                <a:solidFill>
                  <a:srgbClr val="ce181e"/>
                </a:solidFill>
                <a:latin typeface="Arial"/>
                <a:ea typeface="DejaVu Sans"/>
              </a:rPr>
              <a:t>d'autentification</a:t>
            </a:r>
            <a:endParaRPr b="0" lang="fr-FR" sz="1800" spc="-1" strike="noStrike">
              <a:latin typeface="Arial"/>
            </a:endParaRPr>
          </a:p>
          <a:p>
            <a:r>
              <a:rPr b="0" lang="fr-FR" sz="1800" spc="-1" strike="noStrike">
                <a:solidFill>
                  <a:srgbClr val="182f7c"/>
                </a:solidFill>
                <a:latin typeface="Arial"/>
                <a:ea typeface="DejaVu Sans"/>
              </a:rPr>
              <a:t>(ex : </a:t>
            </a:r>
            <a:r>
              <a:rPr b="1" i="1" lang="fr-FR" sz="1800" spc="-1" strike="noStrike">
                <a:solidFill>
                  <a:srgbClr val="182f7c"/>
                </a:solidFill>
                <a:latin typeface="Arial"/>
                <a:ea typeface="DejaVu Sans"/>
              </a:rPr>
              <a:t>hydra</a:t>
            </a:r>
            <a:r>
              <a:rPr b="0" lang="fr-FR" sz="1800" spc="-1" strike="noStrike">
                <a:solidFill>
                  <a:srgbClr val="182f7c"/>
                </a:solidFill>
                <a:latin typeface="Arial"/>
                <a:ea typeface="DejaVu Sans"/>
              </a:rPr>
              <a:t> , </a:t>
            </a:r>
            <a:endParaRPr b="0" lang="fr-FR" sz="1800" spc="-1" strike="noStrike">
              <a:latin typeface="Arial"/>
            </a:endParaRPr>
          </a:p>
          <a:p>
            <a:r>
              <a:rPr b="0" lang="fr-FR" sz="1800" spc="-1" strike="noStrike">
                <a:solidFill>
                  <a:srgbClr val="182f7c"/>
                </a:solidFill>
                <a:latin typeface="Arial"/>
                <a:ea typeface="DejaVu Sans"/>
              </a:rPr>
              <a:t>amazon </a:t>
            </a:r>
            <a:r>
              <a:rPr b="1" i="1" lang="fr-FR" sz="1800" spc="-1" strike="noStrike">
                <a:solidFill>
                  <a:srgbClr val="182f7c"/>
                </a:solidFill>
                <a:latin typeface="Arial"/>
                <a:ea typeface="DejaVu Sans"/>
              </a:rPr>
              <a:t>cognito</a:t>
            </a:r>
            <a:r>
              <a:rPr b="0" lang="fr-FR" sz="1800" spc="-1" strike="noStrike">
                <a:solidFill>
                  <a:srgbClr val="182f7c"/>
                </a:solidFill>
                <a:latin typeface="Arial"/>
                <a:ea typeface="DejaVu Sans"/>
              </a:rPr>
              <a:t> ,</a:t>
            </a:r>
            <a:endParaRPr b="0" lang="fr-FR" sz="1800" spc="-1" strike="noStrike">
              <a:latin typeface="Arial"/>
            </a:endParaRPr>
          </a:p>
          <a:p>
            <a:r>
              <a:rPr b="0" lang="fr-FR" sz="1800" spc="-1" strike="noStrike">
                <a:solidFill>
                  <a:srgbClr val="182f7c"/>
                </a:solidFill>
                <a:latin typeface="Arial"/>
                <a:ea typeface="DejaVu Sans"/>
              </a:rPr>
              <a:t> </a:t>
            </a:r>
            <a:r>
              <a:rPr b="0" lang="fr-FR" sz="1800" spc="-1" strike="noStrike">
                <a:solidFill>
                  <a:srgbClr val="182f7c"/>
                </a:solidFill>
                <a:latin typeface="Arial"/>
                <a:ea typeface="DejaVu Sans"/>
              </a:rPr>
              <a:t>...)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00" name="CustomShape 14"/>
          <p:cNvSpPr/>
          <p:nvPr/>
        </p:nvSpPr>
        <p:spPr>
          <a:xfrm>
            <a:off x="5995080" y="3937680"/>
            <a:ext cx="1727280" cy="1295280"/>
          </a:xfrm>
          <a:prstGeom prst="rect">
            <a:avLst/>
          </a:prstGeom>
          <a:solidFill>
            <a:srgbClr val="c2e0ae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r>
              <a:rPr b="0" lang="fr-FR" sz="1800" spc="-1" strike="noStrike">
                <a:solidFill>
                  <a:srgbClr val="182f7c"/>
                </a:solidFill>
                <a:latin typeface="Arial"/>
                <a:ea typeface="DejaVu Sans"/>
              </a:rPr>
              <a:t>api_rest_xy</a:t>
            </a:r>
            <a:endParaRPr b="0" lang="fr-FR" sz="1800" spc="-1" strike="noStrike">
              <a:latin typeface="Arial"/>
            </a:endParaRPr>
          </a:p>
          <a:p>
            <a:r>
              <a:rPr b="0" lang="fr-FR" sz="1800" spc="-1" strike="noStrike">
                <a:solidFill>
                  <a:srgbClr val="182f7c"/>
                </a:solidFill>
                <a:latin typeface="Arial"/>
                <a:ea typeface="DejaVu Sans"/>
              </a:rPr>
              <a:t>sur backEnd </a:t>
            </a:r>
            <a:endParaRPr b="0" lang="fr-FR" sz="1800" spc="-1" strike="noStrike">
              <a:latin typeface="Arial"/>
            </a:endParaRPr>
          </a:p>
          <a:p>
            <a:r>
              <a:rPr b="1" lang="fr-FR" sz="1800" spc="-1" strike="noStrike">
                <a:solidFill>
                  <a:srgbClr val="182f7c"/>
                </a:solidFill>
                <a:latin typeface="Arial"/>
                <a:ea typeface="DejaVu Sans"/>
              </a:rPr>
              <a:t>(serveur de </a:t>
            </a:r>
            <a:endParaRPr b="0" lang="fr-FR" sz="1800" spc="-1" strike="noStrike">
              <a:latin typeface="Arial"/>
            </a:endParaRPr>
          </a:p>
          <a:p>
            <a:r>
              <a:rPr b="1" lang="fr-FR" sz="1800" spc="-1" strike="noStrike">
                <a:solidFill>
                  <a:srgbClr val="182f7c"/>
                </a:solidFill>
                <a:latin typeface="Arial"/>
                <a:ea typeface="DejaVu Sans"/>
              </a:rPr>
              <a:t>ressources)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01" name="CustomShape 15"/>
          <p:cNvSpPr/>
          <p:nvPr/>
        </p:nvSpPr>
        <p:spPr>
          <a:xfrm>
            <a:off x="8424720" y="1684080"/>
            <a:ext cx="377640" cy="583200"/>
          </a:xfrm>
          <a:prstGeom prst="can">
            <a:avLst>
              <a:gd name="adj" fmla="val 25000"/>
            </a:avLst>
          </a:prstGeom>
          <a:gradFill>
            <a:gsLst>
              <a:gs pos="0">
                <a:srgbClr val="94bd5e"/>
              </a:gs>
              <a:gs pos="100000">
                <a:srgbClr val="5c8526"/>
              </a:gs>
            </a:gsLst>
            <a:lin ang="1800000"/>
          </a:gradFill>
          <a:ln>
            <a:solidFill>
              <a:srgbClr val="4a7ebb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02" name="CustomShape 16"/>
          <p:cNvSpPr/>
          <p:nvPr/>
        </p:nvSpPr>
        <p:spPr>
          <a:xfrm>
            <a:off x="8208720" y="4505760"/>
            <a:ext cx="377640" cy="583200"/>
          </a:xfrm>
          <a:prstGeom prst="can">
            <a:avLst>
              <a:gd name="adj" fmla="val 25000"/>
            </a:avLst>
          </a:prstGeom>
          <a:gradFill>
            <a:gsLst>
              <a:gs pos="0">
                <a:srgbClr val="94bd5e"/>
              </a:gs>
              <a:gs pos="100000">
                <a:srgbClr val="5c8526"/>
              </a:gs>
            </a:gsLst>
            <a:lin ang="1800000"/>
          </a:gradFill>
          <a:ln>
            <a:solidFill>
              <a:srgbClr val="4a7ebb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03" name="Line 17"/>
          <p:cNvSpPr/>
          <p:nvPr/>
        </p:nvSpPr>
        <p:spPr>
          <a:xfrm flipH="1">
            <a:off x="1145520" y="3168000"/>
            <a:ext cx="144000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04" name="Line 18"/>
          <p:cNvSpPr/>
          <p:nvPr/>
        </p:nvSpPr>
        <p:spPr>
          <a:xfrm flipV="1">
            <a:off x="3168000" y="1857600"/>
            <a:ext cx="2520000" cy="1296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05" name="Line 19"/>
          <p:cNvSpPr/>
          <p:nvPr/>
        </p:nvSpPr>
        <p:spPr>
          <a:xfrm flipH="1">
            <a:off x="3240000" y="2016000"/>
            <a:ext cx="2376000" cy="1224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06" name="Line 20"/>
          <p:cNvSpPr/>
          <p:nvPr/>
        </p:nvSpPr>
        <p:spPr>
          <a:xfrm>
            <a:off x="1152000" y="3024000"/>
            <a:ext cx="144000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07" name="CustomShape 21"/>
          <p:cNvSpPr/>
          <p:nvPr/>
        </p:nvSpPr>
        <p:spPr>
          <a:xfrm>
            <a:off x="3979080" y="1857600"/>
            <a:ext cx="405720" cy="286920"/>
          </a:xfrm>
          <a:prstGeom prst="ellipse">
            <a:avLst/>
          </a:prstGeom>
          <a:solidFill>
            <a:srgbClr val="fff9ae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182f7c"/>
                </a:solidFill>
                <a:latin typeface="Arial"/>
                <a:ea typeface="DejaVu Sans"/>
              </a:rPr>
              <a:t>1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08" name="CustomShape 22"/>
          <p:cNvSpPr/>
          <p:nvPr/>
        </p:nvSpPr>
        <p:spPr>
          <a:xfrm>
            <a:off x="7939080" y="1785960"/>
            <a:ext cx="333720" cy="286920"/>
          </a:xfrm>
          <a:prstGeom prst="ellipse">
            <a:avLst/>
          </a:prstGeom>
          <a:solidFill>
            <a:srgbClr val="fff9ae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182f7c"/>
                </a:solidFill>
                <a:latin typeface="Arial"/>
                <a:ea typeface="DejaVu Sans"/>
              </a:rPr>
              <a:t>2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09" name="CustomShape 23"/>
          <p:cNvSpPr/>
          <p:nvPr/>
        </p:nvSpPr>
        <p:spPr>
          <a:xfrm>
            <a:off x="4273560" y="2736000"/>
            <a:ext cx="333720" cy="286920"/>
          </a:xfrm>
          <a:prstGeom prst="ellipse">
            <a:avLst/>
          </a:prstGeom>
          <a:solidFill>
            <a:srgbClr val="fff9ae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182f7c"/>
                </a:solidFill>
                <a:latin typeface="Arial"/>
                <a:ea typeface="DejaVu Sans"/>
              </a:rPr>
              <a:t>3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0" name="CustomShape 24"/>
          <p:cNvSpPr/>
          <p:nvPr/>
        </p:nvSpPr>
        <p:spPr>
          <a:xfrm>
            <a:off x="1368000" y="3629160"/>
            <a:ext cx="359280" cy="286920"/>
          </a:xfrm>
          <a:prstGeom prst="ellipse">
            <a:avLst/>
          </a:prstGeom>
          <a:solidFill>
            <a:srgbClr val="fff9ae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182f7c"/>
                </a:solidFill>
                <a:latin typeface="Arial"/>
                <a:ea typeface="DejaVu Sans"/>
              </a:rPr>
              <a:t>5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1" name="CustomShape 25"/>
          <p:cNvSpPr/>
          <p:nvPr/>
        </p:nvSpPr>
        <p:spPr>
          <a:xfrm>
            <a:off x="5870880" y="5446080"/>
            <a:ext cx="333720" cy="286920"/>
          </a:xfrm>
          <a:prstGeom prst="ellipse">
            <a:avLst/>
          </a:prstGeom>
          <a:solidFill>
            <a:srgbClr val="fff9ae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182f7c"/>
                </a:solidFill>
                <a:latin typeface="Arial"/>
                <a:ea typeface="DejaVu Sans"/>
              </a:rPr>
              <a:t>7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2" name="CustomShape 26"/>
          <p:cNvSpPr/>
          <p:nvPr/>
        </p:nvSpPr>
        <p:spPr>
          <a:xfrm>
            <a:off x="5472000" y="3916800"/>
            <a:ext cx="359280" cy="286920"/>
          </a:xfrm>
          <a:prstGeom prst="ellipse">
            <a:avLst/>
          </a:prstGeom>
          <a:solidFill>
            <a:srgbClr val="fff9ae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182f7c"/>
                </a:solidFill>
                <a:latin typeface="Arial"/>
                <a:ea typeface="DejaVu Sans"/>
              </a:rPr>
              <a:t>...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3" name="CustomShape 27"/>
          <p:cNvSpPr/>
          <p:nvPr/>
        </p:nvSpPr>
        <p:spPr>
          <a:xfrm>
            <a:off x="1800000" y="3629160"/>
            <a:ext cx="359280" cy="286920"/>
          </a:xfrm>
          <a:prstGeom prst="ellipse">
            <a:avLst/>
          </a:prstGeom>
          <a:solidFill>
            <a:srgbClr val="fff9ae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182f7c"/>
                </a:solidFill>
                <a:latin typeface="Arial"/>
                <a:ea typeface="DejaVu Sans"/>
              </a:rPr>
              <a:t>...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4" name="CustomShape 28"/>
          <p:cNvSpPr/>
          <p:nvPr/>
        </p:nvSpPr>
        <p:spPr>
          <a:xfrm>
            <a:off x="2971080" y="5287320"/>
            <a:ext cx="1714680" cy="60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réponse </a:t>
            </a:r>
            <a:r>
              <a:rPr b="1" i="1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ok</a:t>
            </a: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ou </a:t>
            </a:r>
            <a:endParaRPr b="0" lang="fr-FR" sz="1800" spc="-1" strike="noStrike">
              <a:latin typeface="Arial"/>
            </a:endParaRPr>
          </a:p>
          <a:p>
            <a:r>
              <a:rPr b="1" i="1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forbidden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5" name="CustomShape 29"/>
          <p:cNvSpPr/>
          <p:nvPr/>
        </p:nvSpPr>
        <p:spPr>
          <a:xfrm>
            <a:off x="72000" y="1008000"/>
            <a:ext cx="1903680" cy="60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Utilisateurs</a:t>
            </a:r>
            <a:br/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avec navigateurs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6" name="CustomShape 30"/>
          <p:cNvSpPr/>
          <p:nvPr/>
        </p:nvSpPr>
        <p:spPr>
          <a:xfrm>
            <a:off x="7916040" y="1008000"/>
            <a:ext cx="1155240" cy="60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User</a:t>
            </a:r>
            <a:endParaRPr b="0" lang="fr-FR" sz="1800" spc="-1" strike="noStrike">
              <a:latin typeface="Arial"/>
            </a:endParaRPr>
          </a:p>
          <a:p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Database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7" name="CustomShape 31"/>
          <p:cNvSpPr/>
          <p:nvPr/>
        </p:nvSpPr>
        <p:spPr>
          <a:xfrm>
            <a:off x="7863120" y="3847320"/>
            <a:ext cx="1155240" cy="60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App</a:t>
            </a:r>
            <a:endParaRPr b="0" lang="fr-FR" sz="1800" spc="-1" strike="noStrike">
              <a:latin typeface="Arial"/>
            </a:endParaRPr>
          </a:p>
          <a:p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Database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8" name="CustomShape 32"/>
          <p:cNvSpPr/>
          <p:nvPr/>
        </p:nvSpPr>
        <p:spPr>
          <a:xfrm>
            <a:off x="3763080" y="1255320"/>
            <a:ext cx="2083320" cy="60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login</a:t>
            </a:r>
            <a:endParaRPr b="0" lang="fr-FR" sz="1800" spc="-1" strike="noStrike">
              <a:latin typeface="Arial"/>
            </a:endParaRPr>
          </a:p>
          <a:p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(username,pwd,...)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9" name="CustomShape 33"/>
          <p:cNvSpPr/>
          <p:nvPr/>
        </p:nvSpPr>
        <p:spPr>
          <a:xfrm>
            <a:off x="4613040" y="2669760"/>
            <a:ext cx="1434240" cy="85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J.W .Token</a:t>
            </a: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fr-FR" sz="1800" spc="-1" strike="noStrike">
              <a:latin typeface="Arial"/>
            </a:endParaRPr>
          </a:p>
          <a:p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with </a:t>
            </a:r>
            <a:r>
              <a:rPr b="0" i="1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roles</a:t>
            </a: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fr-FR" sz="1800" spc="-1" strike="noStrike">
              <a:latin typeface="Arial"/>
            </a:endParaRPr>
          </a:p>
          <a:p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or </a:t>
            </a:r>
            <a:r>
              <a:rPr b="1" i="1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scopes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20" name="CustomShape 34"/>
          <p:cNvSpPr/>
          <p:nvPr/>
        </p:nvSpPr>
        <p:spPr>
          <a:xfrm>
            <a:off x="3672000" y="2245680"/>
            <a:ext cx="67536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https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21" name="Line 35"/>
          <p:cNvSpPr/>
          <p:nvPr/>
        </p:nvSpPr>
        <p:spPr>
          <a:xfrm flipH="1">
            <a:off x="3456000" y="3600000"/>
            <a:ext cx="3528000" cy="3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22" name="Line 36"/>
          <p:cNvSpPr/>
          <p:nvPr/>
        </p:nvSpPr>
        <p:spPr>
          <a:xfrm>
            <a:off x="3259080" y="3772800"/>
            <a:ext cx="2664000" cy="6768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23" name="CustomShape 37"/>
          <p:cNvSpPr/>
          <p:nvPr/>
        </p:nvSpPr>
        <p:spPr>
          <a:xfrm>
            <a:off x="334080" y="3965760"/>
            <a:ext cx="1891440" cy="1369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appels vers api</a:t>
            </a:r>
            <a:br/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avec "</a:t>
            </a:r>
            <a:r>
              <a:rPr b="1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bearer </a:t>
            </a:r>
            <a:endParaRPr b="0" lang="fr-FR" sz="1800" spc="-1" strike="noStrike">
              <a:latin typeface="Arial"/>
            </a:endParaRPr>
          </a:p>
          <a:p>
            <a:r>
              <a:rPr b="1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token</a:t>
            </a: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"</a:t>
            </a:r>
            <a:endParaRPr b="0" lang="fr-FR" sz="1800" spc="-1" strike="noStrike">
              <a:latin typeface="Arial"/>
            </a:endParaRPr>
          </a:p>
          <a:p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 format </a:t>
            </a:r>
            <a:r>
              <a:rPr b="1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JWT</a:t>
            </a:r>
            <a:endParaRPr b="0" lang="fr-FR" sz="1800" spc="-1" strike="noStrike">
              <a:latin typeface="Arial"/>
            </a:endParaRPr>
          </a:p>
          <a:p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dans http header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24" name="Line 38"/>
          <p:cNvSpPr/>
          <p:nvPr/>
        </p:nvSpPr>
        <p:spPr>
          <a:xfrm flipH="1" flipV="1">
            <a:off x="3907080" y="5097600"/>
            <a:ext cx="1348920" cy="3024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25" name="CustomShape 39"/>
          <p:cNvSpPr/>
          <p:nvPr/>
        </p:nvSpPr>
        <p:spPr>
          <a:xfrm>
            <a:off x="3572640" y="5097600"/>
            <a:ext cx="333720" cy="286920"/>
          </a:xfrm>
          <a:prstGeom prst="ellipse">
            <a:avLst/>
          </a:prstGeom>
          <a:solidFill>
            <a:srgbClr val="fff9ae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182f7c"/>
                </a:solidFill>
                <a:latin typeface="Arial"/>
                <a:ea typeface="DejaVu Sans"/>
              </a:rPr>
              <a:t>9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26" name="CustomShape 40"/>
          <p:cNvSpPr/>
          <p:nvPr/>
        </p:nvSpPr>
        <p:spPr>
          <a:xfrm>
            <a:off x="3566520" y="4117680"/>
            <a:ext cx="1400760" cy="60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vérif. jeton </a:t>
            </a:r>
            <a:endParaRPr b="0" lang="fr-FR" sz="1800" spc="-1" strike="noStrike">
              <a:latin typeface="Arial"/>
            </a:endParaRPr>
          </a:p>
          <a:p>
            <a:r>
              <a:rPr b="1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JWT valide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27" name="CustomShape 41"/>
          <p:cNvSpPr/>
          <p:nvPr/>
        </p:nvSpPr>
        <p:spPr>
          <a:xfrm>
            <a:off x="6302880" y="5373720"/>
            <a:ext cx="2478240" cy="60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vérif. </a:t>
            </a:r>
            <a:r>
              <a:rPr b="0" i="1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roles</a:t>
            </a:r>
            <a:r>
              <a:rPr b="1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ou </a:t>
            </a:r>
            <a:r>
              <a:rPr b="1" i="1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scopes</a:t>
            </a:r>
            <a:br/>
            <a:r>
              <a:rPr b="1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suffisants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28" name="CustomShape 42"/>
          <p:cNvSpPr/>
          <p:nvPr/>
        </p:nvSpPr>
        <p:spPr>
          <a:xfrm>
            <a:off x="7795080" y="4593600"/>
            <a:ext cx="333720" cy="286920"/>
          </a:xfrm>
          <a:prstGeom prst="ellipse">
            <a:avLst/>
          </a:prstGeom>
          <a:solidFill>
            <a:srgbClr val="fff9ae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182f7c"/>
                </a:solidFill>
                <a:latin typeface="Arial"/>
                <a:ea typeface="DejaVu Sans"/>
              </a:rPr>
              <a:t>8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29" name="CustomShape 43"/>
          <p:cNvSpPr/>
          <p:nvPr/>
        </p:nvSpPr>
        <p:spPr>
          <a:xfrm>
            <a:off x="576000" y="3240000"/>
            <a:ext cx="333720" cy="286920"/>
          </a:xfrm>
          <a:prstGeom prst="ellipse">
            <a:avLst/>
          </a:prstGeom>
          <a:solidFill>
            <a:srgbClr val="fff9ae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182f7c"/>
                </a:solidFill>
                <a:latin typeface="Arial"/>
                <a:ea typeface="DejaVu Sans"/>
              </a:rPr>
              <a:t>4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30" name="CustomShape 44"/>
          <p:cNvSpPr/>
          <p:nvPr/>
        </p:nvSpPr>
        <p:spPr>
          <a:xfrm>
            <a:off x="288000" y="6120000"/>
            <a:ext cx="7798320" cy="60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Beaucoup de variantes possibles :</a:t>
            </a:r>
            <a:endParaRPr b="0" lang="fr-FR" sz="1800" spc="-1" strike="noStrike">
              <a:latin typeface="Arial"/>
            </a:endParaRPr>
          </a:p>
          <a:p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(ex : étape 6 effectuée par api-gateway ou bien par serveur de ressources )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31" name="Line 45"/>
          <p:cNvSpPr/>
          <p:nvPr/>
        </p:nvSpPr>
        <p:spPr>
          <a:xfrm>
            <a:off x="1145520" y="3512880"/>
            <a:ext cx="1302480" cy="1512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32" name="CustomShape 46"/>
          <p:cNvSpPr/>
          <p:nvPr/>
        </p:nvSpPr>
        <p:spPr>
          <a:xfrm>
            <a:off x="3121560" y="4032000"/>
            <a:ext cx="333720" cy="286920"/>
          </a:xfrm>
          <a:prstGeom prst="ellipse">
            <a:avLst/>
          </a:prstGeom>
          <a:solidFill>
            <a:srgbClr val="fff9ae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182f7c"/>
                </a:solidFill>
                <a:latin typeface="Arial"/>
                <a:ea typeface="DejaVu Sans"/>
              </a:rPr>
              <a:t>6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33" name="Line 47"/>
          <p:cNvSpPr/>
          <p:nvPr/>
        </p:nvSpPr>
        <p:spPr>
          <a:xfrm flipV="1">
            <a:off x="6984000" y="2304000"/>
            <a:ext cx="360" cy="1296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34" name="CustomShape 48"/>
          <p:cNvSpPr/>
          <p:nvPr/>
        </p:nvSpPr>
        <p:spPr>
          <a:xfrm>
            <a:off x="1368000" y="3181680"/>
            <a:ext cx="67536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https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35" name="CustomShape 49"/>
          <p:cNvSpPr/>
          <p:nvPr/>
        </p:nvSpPr>
        <p:spPr>
          <a:xfrm>
            <a:off x="2448000" y="4752000"/>
            <a:ext cx="359280" cy="286920"/>
          </a:xfrm>
          <a:prstGeom prst="ellipse">
            <a:avLst/>
          </a:prstGeom>
          <a:solidFill>
            <a:srgbClr val="fff9ae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182f7c"/>
                </a:solidFill>
                <a:latin typeface="Arial"/>
                <a:ea typeface="DejaVu Sans"/>
              </a:rPr>
              <a:t>...</a:t>
            </a:r>
            <a:endParaRPr b="0" lang="fr-FR" sz="18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CustomShape 1"/>
          <p:cNvSpPr/>
          <p:nvPr/>
        </p:nvSpPr>
        <p:spPr>
          <a:xfrm>
            <a:off x="685800" y="2130480"/>
            <a:ext cx="7772040" cy="223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7" name="CustomShape 2"/>
          <p:cNvSpPr/>
          <p:nvPr/>
        </p:nvSpPr>
        <p:spPr>
          <a:xfrm>
            <a:off x="457560" y="116640"/>
            <a:ext cx="8227800" cy="460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0" lang="fr-FR" sz="3600" spc="-1" strike="noStrike" u="sng">
                <a:solidFill>
                  <a:srgbClr val="182f7c"/>
                </a:solidFill>
                <a:uFillTx/>
                <a:latin typeface="Calibri"/>
                <a:ea typeface="DejaVu Sans"/>
              </a:rPr>
              <a:t>Notion de terminaison-ssl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338" name="CustomShape 3"/>
          <p:cNvSpPr/>
          <p:nvPr/>
        </p:nvSpPr>
        <p:spPr>
          <a:xfrm>
            <a:off x="688320" y="2130480"/>
            <a:ext cx="7772040" cy="223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9" name="CustomShape 4"/>
          <p:cNvSpPr/>
          <p:nvPr/>
        </p:nvSpPr>
        <p:spPr>
          <a:xfrm>
            <a:off x="398160" y="2062800"/>
            <a:ext cx="285840" cy="357840"/>
          </a:xfrm>
          <a:prstGeom prst="smileyFace">
            <a:avLst>
              <a:gd name="adj" fmla="val 4653"/>
            </a:avLst>
          </a:prstGeom>
          <a:ln>
            <a:solidFill>
              <a:srgbClr val="be4b48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340" name="CustomShape 5"/>
          <p:cNvSpPr/>
          <p:nvPr/>
        </p:nvSpPr>
        <p:spPr>
          <a:xfrm>
            <a:off x="398160" y="2494800"/>
            <a:ext cx="285840" cy="213840"/>
          </a:xfrm>
          <a:prstGeom prst="heart">
            <a:avLst/>
          </a:prstGeom>
          <a:ln>
            <a:solidFill>
              <a:srgbClr val="be4b48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341" name="CustomShape 6"/>
          <p:cNvSpPr/>
          <p:nvPr/>
        </p:nvSpPr>
        <p:spPr>
          <a:xfrm>
            <a:off x="756720" y="2101320"/>
            <a:ext cx="285840" cy="357840"/>
          </a:xfrm>
          <a:prstGeom prst="smileyFace">
            <a:avLst>
              <a:gd name="adj" fmla="val 4653"/>
            </a:avLst>
          </a:prstGeom>
          <a:ln>
            <a:solidFill>
              <a:srgbClr val="be4b48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342" name="CustomShape 7"/>
          <p:cNvSpPr/>
          <p:nvPr/>
        </p:nvSpPr>
        <p:spPr>
          <a:xfrm>
            <a:off x="756720" y="2533680"/>
            <a:ext cx="285840" cy="213840"/>
          </a:xfrm>
          <a:prstGeom prst="heart">
            <a:avLst/>
          </a:prstGeom>
          <a:ln>
            <a:solidFill>
              <a:srgbClr val="be4b48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343" name="CustomShape 8"/>
          <p:cNvSpPr/>
          <p:nvPr/>
        </p:nvSpPr>
        <p:spPr>
          <a:xfrm>
            <a:off x="550440" y="2215440"/>
            <a:ext cx="285840" cy="357840"/>
          </a:xfrm>
          <a:prstGeom prst="smileyFace">
            <a:avLst>
              <a:gd name="adj" fmla="val 4653"/>
            </a:avLst>
          </a:prstGeom>
          <a:ln>
            <a:solidFill>
              <a:srgbClr val="be4b48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344" name="CustomShape 9"/>
          <p:cNvSpPr/>
          <p:nvPr/>
        </p:nvSpPr>
        <p:spPr>
          <a:xfrm>
            <a:off x="550440" y="2647440"/>
            <a:ext cx="285840" cy="213840"/>
          </a:xfrm>
          <a:prstGeom prst="heart">
            <a:avLst/>
          </a:prstGeom>
          <a:ln>
            <a:solidFill>
              <a:srgbClr val="be4b48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345" name="CustomShape 10"/>
          <p:cNvSpPr/>
          <p:nvPr/>
        </p:nvSpPr>
        <p:spPr>
          <a:xfrm>
            <a:off x="218520" y="3024000"/>
            <a:ext cx="932760" cy="934560"/>
          </a:xfrm>
          <a:prstGeom prst="rect">
            <a:avLst/>
          </a:prstGeom>
          <a:solidFill>
            <a:srgbClr val="dddddd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46" name="CustomShape 11"/>
          <p:cNvSpPr/>
          <p:nvPr/>
        </p:nvSpPr>
        <p:spPr>
          <a:xfrm>
            <a:off x="434520" y="3168000"/>
            <a:ext cx="932760" cy="934560"/>
          </a:xfrm>
          <a:prstGeom prst="rect">
            <a:avLst/>
          </a:prstGeom>
          <a:solidFill>
            <a:srgbClr val="dddddd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47" name="CustomShape 12"/>
          <p:cNvSpPr/>
          <p:nvPr/>
        </p:nvSpPr>
        <p:spPr>
          <a:xfrm>
            <a:off x="4896000" y="1368000"/>
            <a:ext cx="1871280" cy="761760"/>
          </a:xfrm>
          <a:prstGeom prst="rect">
            <a:avLst/>
          </a:prstGeom>
          <a:solidFill>
            <a:srgbClr val="c2e0ae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r>
              <a:rPr b="1" lang="fr-FR" sz="1800" spc="-1" strike="noStrike">
                <a:solidFill>
                  <a:srgbClr val="182f7c"/>
                </a:solidFill>
                <a:latin typeface="Arial"/>
                <a:ea typeface="DejaVu Sans"/>
              </a:rPr>
              <a:t>serveur A</a:t>
            </a:r>
            <a:endParaRPr b="0" lang="fr-FR" sz="1800" spc="-1" strike="noStrike">
              <a:latin typeface="Arial"/>
            </a:endParaRPr>
          </a:p>
          <a:p>
            <a:r>
              <a:rPr b="0" lang="fr-FR" sz="1800" spc="-1" strike="noStrike">
                <a:solidFill>
                  <a:srgbClr val="182f7c"/>
                </a:solidFill>
                <a:latin typeface="Arial"/>
                <a:ea typeface="DejaVu Sans"/>
              </a:rPr>
              <a:t>(ex : springBoot)</a:t>
            </a:r>
            <a:endParaRPr b="0" lang="fr-FR" sz="1800" spc="-1" strike="noStrike">
              <a:latin typeface="Arial"/>
            </a:endParaRPr>
          </a:p>
          <a:p>
            <a:endParaRPr b="0" lang="fr-FR" sz="1800" spc="-1" strike="noStrike">
              <a:latin typeface="Arial"/>
            </a:endParaRPr>
          </a:p>
        </p:txBody>
      </p:sp>
      <p:sp>
        <p:nvSpPr>
          <p:cNvPr id="348" name="CustomShape 13"/>
          <p:cNvSpPr/>
          <p:nvPr/>
        </p:nvSpPr>
        <p:spPr>
          <a:xfrm>
            <a:off x="1584720" y="4536000"/>
            <a:ext cx="1582560" cy="1295280"/>
          </a:xfrm>
          <a:custGeom>
            <a:avLst/>
            <a:gdLst/>
            <a:ahLst/>
            <a:rect l="l" t="t" r="r" b="b"/>
            <a:pathLst>
              <a:path w="5602" h="4802">
                <a:moveTo>
                  <a:pt x="800" y="0"/>
                </a:moveTo>
                <a:cubicBezTo>
                  <a:pt x="400" y="0"/>
                  <a:pt x="0" y="400"/>
                  <a:pt x="0" y="800"/>
                </a:cubicBezTo>
                <a:lnTo>
                  <a:pt x="0" y="4000"/>
                </a:lnTo>
                <a:cubicBezTo>
                  <a:pt x="0" y="4400"/>
                  <a:pt x="400" y="4801"/>
                  <a:pt x="800" y="4801"/>
                </a:cubicBezTo>
                <a:lnTo>
                  <a:pt x="4800" y="4801"/>
                </a:lnTo>
                <a:cubicBezTo>
                  <a:pt x="5200" y="4801"/>
                  <a:pt x="5601" y="4400"/>
                  <a:pt x="5601" y="4000"/>
                </a:cubicBezTo>
                <a:lnTo>
                  <a:pt x="5601" y="800"/>
                </a:lnTo>
                <a:cubicBezTo>
                  <a:pt x="5601" y="400"/>
                  <a:pt x="5200" y="0"/>
                  <a:pt x="4800" y="0"/>
                </a:cubicBezTo>
                <a:lnTo>
                  <a:pt x="800" y="0"/>
                </a:lnTo>
              </a:path>
            </a:pathLst>
          </a:custGeom>
          <a:solidFill>
            <a:srgbClr val="fff685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intermédiaire </a:t>
            </a: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49" name="CustomShape 14"/>
          <p:cNvSpPr/>
          <p:nvPr/>
        </p:nvSpPr>
        <p:spPr>
          <a:xfrm>
            <a:off x="146520" y="1224000"/>
            <a:ext cx="1903680" cy="60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Utilisateurs</a:t>
            </a:r>
            <a:br/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avec navigateurs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50" name="CustomShape 15"/>
          <p:cNvSpPr/>
          <p:nvPr/>
        </p:nvSpPr>
        <p:spPr>
          <a:xfrm>
            <a:off x="4032000" y="3168720"/>
            <a:ext cx="1655280" cy="1726560"/>
          </a:xfrm>
          <a:custGeom>
            <a:avLst/>
            <a:gdLst/>
            <a:ahLst/>
            <a:rect l="l" t="t" r="r" b="b"/>
            <a:pathLst>
              <a:path w="5602" h="4802">
                <a:moveTo>
                  <a:pt x="800" y="0"/>
                </a:moveTo>
                <a:cubicBezTo>
                  <a:pt x="400" y="0"/>
                  <a:pt x="0" y="400"/>
                  <a:pt x="0" y="800"/>
                </a:cubicBezTo>
                <a:lnTo>
                  <a:pt x="0" y="4000"/>
                </a:lnTo>
                <a:cubicBezTo>
                  <a:pt x="0" y="4400"/>
                  <a:pt x="400" y="4801"/>
                  <a:pt x="800" y="4801"/>
                </a:cubicBezTo>
                <a:lnTo>
                  <a:pt x="4800" y="4801"/>
                </a:lnTo>
                <a:cubicBezTo>
                  <a:pt x="5200" y="4801"/>
                  <a:pt x="5601" y="4400"/>
                  <a:pt x="5601" y="4000"/>
                </a:cubicBezTo>
                <a:lnTo>
                  <a:pt x="5601" y="800"/>
                </a:lnTo>
                <a:cubicBezTo>
                  <a:pt x="5601" y="400"/>
                  <a:pt x="5200" y="0"/>
                  <a:pt x="4800" y="0"/>
                </a:cubicBezTo>
                <a:lnTo>
                  <a:pt x="800" y="0"/>
                </a:lnTo>
              </a:path>
            </a:pathLst>
          </a:custGeom>
          <a:solidFill>
            <a:srgbClr val="fff685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ce181e"/>
                </a:solidFill>
                <a:latin typeface="Arial"/>
                <a:ea typeface="DejaVu Sans"/>
              </a:rPr>
              <a:t>serveur </a:t>
            </a: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ce181e"/>
                </a:solidFill>
                <a:latin typeface="Arial"/>
                <a:ea typeface="DejaVu Sans"/>
              </a:rPr>
              <a:t>intermédiaire </a:t>
            </a: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(ex : nginx)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51" name="CustomShape 16"/>
          <p:cNvSpPr/>
          <p:nvPr/>
        </p:nvSpPr>
        <p:spPr>
          <a:xfrm>
            <a:off x="7200000" y="1368000"/>
            <a:ext cx="1582560" cy="790560"/>
          </a:xfrm>
          <a:prstGeom prst="rect">
            <a:avLst/>
          </a:prstGeom>
          <a:solidFill>
            <a:srgbClr val="c2e0ae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r>
              <a:rPr b="1" lang="fr-FR" sz="1800" spc="-1" strike="noStrike">
                <a:solidFill>
                  <a:srgbClr val="182f7c"/>
                </a:solidFill>
                <a:latin typeface="Arial"/>
                <a:ea typeface="DejaVu Sans"/>
              </a:rPr>
              <a:t>serveur B</a:t>
            </a:r>
            <a:endParaRPr b="0" lang="fr-FR" sz="1800" spc="-1" strike="noStrike">
              <a:latin typeface="Arial"/>
            </a:endParaRPr>
          </a:p>
          <a:p>
            <a:r>
              <a:rPr b="0" lang="fr-FR" sz="1800" spc="-1" strike="noStrike">
                <a:solidFill>
                  <a:srgbClr val="182f7c"/>
                </a:solidFill>
                <a:latin typeface="Arial"/>
                <a:ea typeface="DejaVu Sans"/>
              </a:rPr>
              <a:t>(ex : nodeJs)</a:t>
            </a:r>
            <a:endParaRPr b="0" lang="fr-FR" sz="1800" spc="-1" strike="noStrike">
              <a:latin typeface="Arial"/>
            </a:endParaRPr>
          </a:p>
          <a:p>
            <a:endParaRPr b="0" lang="fr-FR" sz="1800" spc="-1" strike="noStrike">
              <a:latin typeface="Arial"/>
            </a:endParaRPr>
          </a:p>
        </p:txBody>
      </p:sp>
      <p:sp>
        <p:nvSpPr>
          <p:cNvPr id="352" name="CustomShape 17"/>
          <p:cNvSpPr/>
          <p:nvPr/>
        </p:nvSpPr>
        <p:spPr>
          <a:xfrm>
            <a:off x="6696720" y="2923200"/>
            <a:ext cx="1582560" cy="1036080"/>
          </a:xfrm>
          <a:custGeom>
            <a:avLst/>
            <a:gdLst/>
            <a:ahLst/>
            <a:rect l="l" t="t" r="r" b="b"/>
            <a:pathLst>
              <a:path w="5602" h="4802">
                <a:moveTo>
                  <a:pt x="800" y="0"/>
                </a:moveTo>
                <a:cubicBezTo>
                  <a:pt x="400" y="0"/>
                  <a:pt x="0" y="400"/>
                  <a:pt x="0" y="800"/>
                </a:cubicBezTo>
                <a:lnTo>
                  <a:pt x="0" y="4000"/>
                </a:lnTo>
                <a:cubicBezTo>
                  <a:pt x="0" y="4400"/>
                  <a:pt x="400" y="4801"/>
                  <a:pt x="800" y="4801"/>
                </a:cubicBezTo>
                <a:lnTo>
                  <a:pt x="4800" y="4801"/>
                </a:lnTo>
                <a:cubicBezTo>
                  <a:pt x="5200" y="4801"/>
                  <a:pt x="5601" y="4400"/>
                  <a:pt x="5601" y="4000"/>
                </a:cubicBezTo>
                <a:lnTo>
                  <a:pt x="5601" y="800"/>
                </a:lnTo>
                <a:cubicBezTo>
                  <a:pt x="5601" y="400"/>
                  <a:pt x="5200" y="0"/>
                  <a:pt x="4800" y="0"/>
                </a:cubicBezTo>
                <a:lnTo>
                  <a:pt x="800" y="0"/>
                </a:lnTo>
              </a:path>
            </a:pathLst>
          </a:custGeom>
          <a:solidFill>
            <a:srgbClr val="cccccc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intermédiaire </a:t>
            </a: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53" name="Line 18"/>
          <p:cNvSpPr/>
          <p:nvPr/>
        </p:nvSpPr>
        <p:spPr>
          <a:xfrm>
            <a:off x="936000" y="3672000"/>
            <a:ext cx="936000" cy="1152000"/>
          </a:xfrm>
          <a:prstGeom prst="line">
            <a:avLst/>
          </a:prstGeom>
          <a:ln w="38160">
            <a:solidFill>
              <a:srgbClr val="3465a4"/>
            </a:solidFill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54" name="Line 19"/>
          <p:cNvSpPr/>
          <p:nvPr/>
        </p:nvSpPr>
        <p:spPr>
          <a:xfrm flipV="1">
            <a:off x="2736000" y="4176000"/>
            <a:ext cx="1512000" cy="576000"/>
          </a:xfrm>
          <a:prstGeom prst="line">
            <a:avLst/>
          </a:prstGeom>
          <a:ln w="38160">
            <a:solidFill>
              <a:srgbClr val="3465a4"/>
            </a:solidFill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55" name="Line 20"/>
          <p:cNvSpPr/>
          <p:nvPr/>
        </p:nvSpPr>
        <p:spPr>
          <a:xfrm flipV="1">
            <a:off x="5472000" y="3744000"/>
            <a:ext cx="1584000" cy="504000"/>
          </a:xfrm>
          <a:prstGeom prst="line">
            <a:avLst/>
          </a:prstGeom>
          <a:ln w="38160">
            <a:solidFill>
              <a:srgbClr val="ef413d"/>
            </a:solidFill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56" name="Line 21"/>
          <p:cNvSpPr/>
          <p:nvPr/>
        </p:nvSpPr>
        <p:spPr>
          <a:xfrm flipV="1">
            <a:off x="7632000" y="2016000"/>
            <a:ext cx="792000" cy="1080000"/>
          </a:xfrm>
          <a:prstGeom prst="line">
            <a:avLst/>
          </a:prstGeom>
          <a:ln w="38160">
            <a:solidFill>
              <a:srgbClr val="ef413d"/>
            </a:solidFill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57" name="Line 22"/>
          <p:cNvSpPr/>
          <p:nvPr/>
        </p:nvSpPr>
        <p:spPr>
          <a:xfrm>
            <a:off x="5760000" y="2016000"/>
            <a:ext cx="1368000" cy="1080000"/>
          </a:xfrm>
          <a:prstGeom prst="line">
            <a:avLst/>
          </a:prstGeom>
          <a:ln w="38160">
            <a:solidFill>
              <a:srgbClr val="ef413d"/>
            </a:solidFill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58" name="CustomShape 23"/>
          <p:cNvSpPr/>
          <p:nvPr/>
        </p:nvSpPr>
        <p:spPr>
          <a:xfrm>
            <a:off x="1584000" y="3960000"/>
            <a:ext cx="92988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fr-FR" sz="1800" spc="-1" strike="noStrike">
                <a:solidFill>
                  <a:srgbClr val="0d1f63"/>
                </a:solidFill>
                <a:latin typeface="Arial"/>
                <a:ea typeface="DejaVu Sans"/>
              </a:rPr>
              <a:t>HTTPS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59" name="CustomShape 24"/>
          <p:cNvSpPr/>
          <p:nvPr/>
        </p:nvSpPr>
        <p:spPr>
          <a:xfrm>
            <a:off x="3173400" y="4608000"/>
            <a:ext cx="92988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fr-FR" sz="1800" spc="-1" strike="noStrike">
                <a:solidFill>
                  <a:srgbClr val="0d1f63"/>
                </a:solidFill>
                <a:latin typeface="Arial"/>
                <a:ea typeface="DejaVu Sans"/>
              </a:rPr>
              <a:t>HTTPS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60" name="CustomShape 25"/>
          <p:cNvSpPr/>
          <p:nvPr/>
        </p:nvSpPr>
        <p:spPr>
          <a:xfrm>
            <a:off x="5909400" y="4189680"/>
            <a:ext cx="77724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fr-FR" sz="1800" spc="-1" strike="noStrike">
                <a:solidFill>
                  <a:srgbClr val="ce181e"/>
                </a:solidFill>
                <a:latin typeface="Arial"/>
                <a:ea typeface="DejaVu Sans"/>
              </a:rPr>
              <a:t>HTTP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61" name="CustomShape 26"/>
          <p:cNvSpPr/>
          <p:nvPr/>
        </p:nvSpPr>
        <p:spPr>
          <a:xfrm>
            <a:off x="5630040" y="2533680"/>
            <a:ext cx="77724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fr-FR" sz="1800" spc="-1" strike="noStrike">
                <a:solidFill>
                  <a:srgbClr val="ce181e"/>
                </a:solidFill>
                <a:latin typeface="Arial"/>
                <a:ea typeface="DejaVu Sans"/>
              </a:rPr>
              <a:t>HTTP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62" name="CustomShape 27"/>
          <p:cNvSpPr/>
          <p:nvPr/>
        </p:nvSpPr>
        <p:spPr>
          <a:xfrm>
            <a:off x="8150040" y="2520000"/>
            <a:ext cx="77724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fr-FR" sz="1800" spc="-1" strike="noStrike">
                <a:solidFill>
                  <a:srgbClr val="ce181e"/>
                </a:solidFill>
                <a:latin typeface="Arial"/>
                <a:ea typeface="DejaVu Sans"/>
              </a:rPr>
              <a:t>HTTP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63" name="CustomShape 28"/>
          <p:cNvSpPr/>
          <p:nvPr/>
        </p:nvSpPr>
        <p:spPr>
          <a:xfrm>
            <a:off x="5976000" y="5112000"/>
            <a:ext cx="2015280" cy="71928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certificats</a:t>
            </a: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officiels</a:t>
            </a: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configurés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64" name="Line 29"/>
          <p:cNvSpPr/>
          <p:nvPr/>
        </p:nvSpPr>
        <p:spPr>
          <a:xfrm flipH="1" flipV="1">
            <a:off x="5256000" y="4680000"/>
            <a:ext cx="864000" cy="504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65" name="Line 30"/>
          <p:cNvSpPr/>
          <p:nvPr/>
        </p:nvSpPr>
        <p:spPr>
          <a:xfrm flipV="1">
            <a:off x="4392000" y="4680000"/>
            <a:ext cx="288000" cy="1008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66" name="CustomShape 31"/>
          <p:cNvSpPr/>
          <p:nvPr/>
        </p:nvSpPr>
        <p:spPr>
          <a:xfrm>
            <a:off x="3530520" y="5688000"/>
            <a:ext cx="3020760" cy="85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fr-FR" sz="1800" spc="-1" strike="noStrike">
                <a:solidFill>
                  <a:srgbClr val="ce181e"/>
                </a:solidFill>
                <a:latin typeface="Arial"/>
                <a:ea typeface="DejaVu Sans"/>
              </a:rPr>
              <a:t>terminaison ssl</a:t>
            </a:r>
            <a:endParaRPr b="0" lang="fr-FR" sz="1800" spc="-1" strike="noStrike">
              <a:latin typeface="Arial"/>
            </a:endParaRPr>
          </a:p>
          <a:p>
            <a:r>
              <a:rPr b="0" lang="fr-FR" sz="1800" spc="-1" strike="noStrike">
                <a:solidFill>
                  <a:srgbClr val="ce181e"/>
                </a:solidFill>
                <a:latin typeface="Arial"/>
                <a:ea typeface="DejaVu Sans"/>
              </a:rPr>
              <a:t>(là ou s'arrête le cryptage </a:t>
            </a:r>
            <a:endParaRPr b="0" lang="fr-FR" sz="1800" spc="-1" strike="noStrike">
              <a:latin typeface="Arial"/>
            </a:endParaRPr>
          </a:p>
          <a:p>
            <a:r>
              <a:rPr b="0" lang="fr-FR" sz="1800" spc="-1" strike="noStrike">
                <a:solidFill>
                  <a:srgbClr val="ce181e"/>
                </a:solidFill>
                <a:latin typeface="Arial"/>
                <a:ea typeface="DejaVu Sans"/>
              </a:rPr>
              <a:t>des requêtes/réponses http)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67" name="CustomShape 32"/>
          <p:cNvSpPr/>
          <p:nvPr/>
        </p:nvSpPr>
        <p:spPr>
          <a:xfrm>
            <a:off x="216000" y="6264000"/>
            <a:ext cx="185940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https = http + ssl</a:t>
            </a:r>
            <a:endParaRPr b="0" lang="fr-FR" sz="18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CustomShape 1"/>
          <p:cNvSpPr/>
          <p:nvPr/>
        </p:nvSpPr>
        <p:spPr>
          <a:xfrm>
            <a:off x="685800" y="2130480"/>
            <a:ext cx="7772040" cy="223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9" name="CustomShape 2"/>
          <p:cNvSpPr/>
          <p:nvPr/>
        </p:nvSpPr>
        <p:spPr>
          <a:xfrm>
            <a:off x="457560" y="116640"/>
            <a:ext cx="8227800" cy="460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0" lang="fr-FR" sz="3600" spc="-1" strike="noStrike" u="sng">
                <a:solidFill>
                  <a:srgbClr val="007635"/>
                </a:solidFill>
                <a:uFillTx/>
                <a:latin typeface="Calibri"/>
                <a:ea typeface="DejaVu Sans"/>
              </a:rPr>
              <a:t>Spring-cloud d'origine netflix (2014-2018 environ)</a:t>
            </a:r>
            <a:endParaRPr b="0" lang="fr-FR" sz="3600" spc="-1" strike="noStrike">
              <a:latin typeface="Arial"/>
            </a:endParaRPr>
          </a:p>
        </p:txBody>
      </p:sp>
      <p:pic>
        <p:nvPicPr>
          <p:cNvPr id="370" name="" descr=""/>
          <p:cNvPicPr/>
          <p:nvPr/>
        </p:nvPicPr>
        <p:blipFill>
          <a:blip r:embed="rId1"/>
          <a:stretch/>
        </p:blipFill>
        <p:spPr>
          <a:xfrm>
            <a:off x="825120" y="961200"/>
            <a:ext cx="7454160" cy="5590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CustomShape 1"/>
          <p:cNvSpPr/>
          <p:nvPr/>
        </p:nvSpPr>
        <p:spPr>
          <a:xfrm>
            <a:off x="685800" y="2130480"/>
            <a:ext cx="7772040" cy="223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2" name="CustomShape 2"/>
          <p:cNvSpPr/>
          <p:nvPr/>
        </p:nvSpPr>
        <p:spPr>
          <a:xfrm>
            <a:off x="457560" y="116640"/>
            <a:ext cx="8227800" cy="460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0" lang="fr-FR" sz="3600" spc="-1" strike="noStrike" u="sng">
                <a:solidFill>
                  <a:srgbClr val="007635"/>
                </a:solidFill>
                <a:uFillTx/>
                <a:latin typeface="Calibri"/>
                <a:ea typeface="DejaVu Sans"/>
              </a:rPr>
              <a:t>Spring-cloud (caractéristiques)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373" name="CustomShape 3"/>
          <p:cNvSpPr/>
          <p:nvPr/>
        </p:nvSpPr>
        <p:spPr>
          <a:xfrm>
            <a:off x="360000" y="864000"/>
            <a:ext cx="8170200" cy="4167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fr-FR" sz="2400" spc="-1" strike="noStrike">
                <a:solidFill>
                  <a:srgbClr val="000000"/>
                </a:solidFill>
                <a:latin typeface="Arial"/>
                <a:ea typeface="DejaVu Sans"/>
              </a:rPr>
              <a:t>* ok pour backend java/jee (springBoot) </a:t>
            </a:r>
            <a:br/>
            <a:r>
              <a:rPr b="0" lang="fr-FR" sz="2400" spc="-1" strike="noStrike">
                <a:solidFill>
                  <a:srgbClr val="000000"/>
                </a:solidFill>
                <a:latin typeface="Arial"/>
                <a:ea typeface="DejaVu Sans"/>
              </a:rPr>
              <a:t>mais pas simple d'intégrer autre chose (nodeJs, python, ...)</a:t>
            </a:r>
            <a:endParaRPr b="0" lang="fr-FR" sz="2400" spc="-1" strike="noStrike">
              <a:latin typeface="Arial"/>
            </a:endParaRPr>
          </a:p>
          <a:p>
            <a:endParaRPr b="0" lang="fr-FR" sz="2400" spc="-1" strike="noStrike">
              <a:latin typeface="Arial"/>
            </a:endParaRPr>
          </a:p>
          <a:p>
            <a:r>
              <a:rPr b="0" lang="fr-FR" sz="2400" spc="-1" strike="noStrike">
                <a:solidFill>
                  <a:srgbClr val="000000"/>
                </a:solidFill>
                <a:latin typeface="Arial"/>
                <a:ea typeface="DejaVu Sans"/>
              </a:rPr>
              <a:t>* un peu "infrastructure as code"</a:t>
            </a:r>
            <a:endParaRPr b="0" lang="fr-FR" sz="2400" spc="-1" strike="noStrike">
              <a:latin typeface="Arial"/>
            </a:endParaRPr>
          </a:p>
          <a:p>
            <a:endParaRPr b="0" lang="fr-FR" sz="2400" spc="-1" strike="noStrike">
              <a:latin typeface="Arial"/>
            </a:endParaRPr>
          </a:p>
          <a:p>
            <a:r>
              <a:rPr b="0" lang="fr-FR" sz="2400" spc="-1" strike="noStrike">
                <a:solidFill>
                  <a:srgbClr val="000000"/>
                </a:solidFill>
                <a:latin typeface="Arial"/>
                <a:ea typeface="DejaVu Sans"/>
              </a:rPr>
              <a:t>* configuration centralisée via serveur de config </a:t>
            </a:r>
            <a:br/>
            <a:r>
              <a:rPr b="0" lang="fr-FR" sz="2400" spc="-1" strike="noStrike">
                <a:solidFill>
                  <a:srgbClr val="000000"/>
                </a:solidFill>
                <a:latin typeface="Arial"/>
                <a:ea typeface="DejaVu Sans"/>
              </a:rPr>
              <a:t>  (.yaml proche de .properties)</a:t>
            </a:r>
            <a:endParaRPr b="0" lang="fr-FR" sz="2400" spc="-1" strike="noStrike">
              <a:latin typeface="Arial"/>
            </a:endParaRPr>
          </a:p>
          <a:p>
            <a:endParaRPr b="0" lang="fr-FR" sz="2400" spc="-1" strike="noStrike">
              <a:latin typeface="Arial"/>
            </a:endParaRPr>
          </a:p>
          <a:p>
            <a:r>
              <a:rPr b="0" lang="fr-FR" sz="2400" spc="-1" strike="noStrike">
                <a:solidFill>
                  <a:srgbClr val="000000"/>
                </a:solidFill>
                <a:latin typeface="Arial"/>
                <a:ea typeface="DejaVu Sans"/>
              </a:rPr>
              <a:t>* api-gateway par code java (grandement aidé par .... </a:t>
            </a:r>
            <a:br/>
            <a:r>
              <a:rPr b="0" lang="fr-FR" sz="2400" spc="-1" strike="noStrike">
                <a:solidFill>
                  <a:srgbClr val="000000"/>
                </a:solidFill>
                <a:latin typeface="Arial"/>
                <a:ea typeface="DejaVu Sans"/>
              </a:rPr>
              <a:t>   et </a:t>
            </a:r>
            <a:r>
              <a:rPr b="1" lang="fr-FR" sz="2400" spc="-1" strike="noStrike">
                <a:solidFill>
                  <a:srgbClr val="000000"/>
                </a:solidFill>
                <a:latin typeface="Arial"/>
                <a:ea typeface="DejaVu Sans"/>
              </a:rPr>
              <a:t>ribbon</a:t>
            </a:r>
            <a:r>
              <a:rPr b="0" lang="fr-FR" sz="2400" spc="-1" strike="noStrike">
                <a:solidFill>
                  <a:srgbClr val="000000"/>
                </a:solidFill>
                <a:latin typeface="Arial"/>
                <a:ea typeface="DejaVu Sans"/>
              </a:rPr>
              <a:t> pour le load-balancing)</a:t>
            </a:r>
            <a:endParaRPr b="0" lang="fr-FR" sz="2400" spc="-1" strike="noStrike">
              <a:latin typeface="Arial"/>
            </a:endParaRPr>
          </a:p>
          <a:p>
            <a:endParaRPr b="0" lang="fr-FR" sz="2400" spc="-1" strike="noStrike">
              <a:latin typeface="Arial"/>
            </a:endParaRPr>
          </a:p>
          <a:p>
            <a:r>
              <a:rPr b="0" lang="fr-FR" sz="2400" spc="-1" strike="noStrike">
                <a:solidFill>
                  <a:srgbClr val="000000"/>
                </a:solidFill>
                <a:latin typeface="Arial"/>
                <a:ea typeface="DejaVu Sans"/>
              </a:rPr>
              <a:t>....</a:t>
            </a:r>
            <a:endParaRPr b="0" lang="fr-FR" sz="2400" spc="-1" strike="noStrike"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564</TotalTime>
  <Application>LibreOffice/5.4.7.2$Windows_X86_64 LibreOffice_project/c838ef25c16710f8838b1faec480ebba495259d0</Application>
  <Words>392</Words>
  <Paragraphs>156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2017-02-06T10:08:27Z</dcterms:created>
  <dc:creator>Arkesys</dc:creator>
  <dc:description/>
  <dc:language>fr-FR</dc:language>
  <cp:lastModifiedBy/>
  <dcterms:modified xsi:type="dcterms:W3CDTF">2021-06-03T19:14:55Z</dcterms:modified>
  <cp:revision>99</cp:revision>
  <dc:subject/>
  <dc:title>Vue d’ensemble sur les technologies informatiques abordées dans le cursus java/jee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5</vt:i4>
  </property>
  <property fmtid="{D5CDD505-2E9C-101B-9397-08002B2CF9AE}" pid="8" name="PresentationFormat">
    <vt:lpwstr>Affichage à l'écran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9</vt:i4>
  </property>
</Properties>
</file>