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7EE25A-AE2D-40DF-A609-846C7B208CE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224CC6-F3C5-457F-A358-6D54BDA750A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47D6FE-F4D1-4757-8CAD-071E3CFC675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B7ABBA-6E36-4600-BC31-45CD8AE1E25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CD2E30-3C6E-471E-94CB-121E6AC9141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6BE3E4-751D-4C0B-BDBC-DF6ABECCA70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Evolutions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des architectures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informatiques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411640" y="2565000"/>
            <a:ext cx="3959280" cy="265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Serveur +  terminaux "texte" (197x , 198x)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3076920"/>
            <a:ext cx="1292040" cy="10036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texte , pas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fenêtre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960" y="4248000"/>
            <a:ext cx="2128320" cy="10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Terminaux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Textes (passifs)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(monochrome)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477680" y="3119400"/>
            <a:ext cx="1821600" cy="15526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FileSystem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591640" y="5258880"/>
            <a:ext cx="406728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Gros système IBM/Bull ou</a:t>
            </a:r>
            <a:br/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Serveur UNIX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7339680" y="4527720"/>
            <a:ext cx="1582920" cy="173556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de données hiérarchiques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puis relationnelles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(SQL)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591640" y="3193560"/>
            <a:ext cx="1799280" cy="1460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liaisons séries, //,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début tcp/ip , ftp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12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16"/>
          <p:cNvSpPr/>
          <p:nvPr/>
        </p:nvSpPr>
        <p:spPr>
          <a:xfrm>
            <a:off x="1368000" y="3528000"/>
            <a:ext cx="1296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7"/>
          <p:cNvSpPr/>
          <p:nvPr/>
        </p:nvSpPr>
        <p:spPr>
          <a:xfrm>
            <a:off x="6371640" y="3816000"/>
            <a:ext cx="111636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8"/>
          <p:cNvSpPr/>
          <p:nvPr/>
        </p:nvSpPr>
        <p:spPr>
          <a:xfrm>
            <a:off x="2736000" y="2664000"/>
            <a:ext cx="3643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multi-tâches , multi-utilisateurs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" name="CustomShape 19"/>
          <p:cNvSpPr/>
          <p:nvPr/>
        </p:nvSpPr>
        <p:spPr>
          <a:xfrm>
            <a:off x="6552000" y="1367640"/>
            <a:ext cx="1799280" cy="122364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traitements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concentrés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le 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" name="Line 20"/>
          <p:cNvSpPr/>
          <p:nvPr/>
        </p:nvSpPr>
        <p:spPr>
          <a:xfrm flipH="1">
            <a:off x="6120000" y="2088000"/>
            <a:ext cx="576000" cy="180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2000" y="3096000"/>
            <a:ext cx="1727280" cy="20872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5832000" y="2664000"/>
            <a:ext cx="3239280" cy="2663280"/>
          </a:xfrm>
          <a:prstGeom prst="rect">
            <a:avLst/>
          </a:prstGeom>
          <a:solidFill>
            <a:srgbClr val="fffb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216000" y="2952000"/>
            <a:ext cx="1727280" cy="20152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 3.x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95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176000" y="5184000"/>
            <a:ext cx="2159280" cy="1223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éventuels moniteurs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 ou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autre middleware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Client/Serveur (199x)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936000" y="3888000"/>
            <a:ext cx="791280" cy="10036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Appli Client (L4G)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624000" y="4501800"/>
            <a:ext cx="2231280" cy="9118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procédures stockées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120000" y="3334680"/>
            <a:ext cx="1393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DB2,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6" name="CustomShape 14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7" name="CustomShape 15"/>
          <p:cNvSpPr/>
          <p:nvPr/>
        </p:nvSpPr>
        <p:spPr>
          <a:xfrm>
            <a:off x="7704000" y="3168000"/>
            <a:ext cx="934920" cy="12175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2232000" y="3499920"/>
            <a:ext cx="3455280" cy="459360"/>
          </a:xfrm>
          <a:prstGeom prst="lightningBolt">
            <a:avLst/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7"/>
          <p:cNvSpPr/>
          <p:nvPr/>
        </p:nvSpPr>
        <p:spPr>
          <a:xfrm>
            <a:off x="3096000" y="3024000"/>
            <a:ext cx="22708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réseau souvent local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3096000" y="4176000"/>
            <a:ext cx="1655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tout début du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Line 19"/>
          <p:cNvSpPr/>
          <p:nvPr/>
        </p:nvSpPr>
        <p:spPr>
          <a:xfrm flipH="1">
            <a:off x="1728000" y="2232000"/>
            <a:ext cx="504000" cy="165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0"/>
          <p:cNvSpPr/>
          <p:nvPr/>
        </p:nvSpPr>
        <p:spPr>
          <a:xfrm>
            <a:off x="1800000" y="1800000"/>
            <a:ext cx="30650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VisualBasic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PowerBuilder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,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WinDev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....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144000" y="5328360"/>
            <a:ext cx="1583640" cy="136692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IHM/GUI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"multi-fenêtres"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1944000" y="5688000"/>
            <a:ext cx="1583280" cy="93564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logique métier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Line 23"/>
          <p:cNvSpPr/>
          <p:nvPr/>
        </p:nvSpPr>
        <p:spPr>
          <a:xfrm flipV="1">
            <a:off x="360000" y="4608000"/>
            <a:ext cx="432000" cy="108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24"/>
          <p:cNvSpPr/>
          <p:nvPr/>
        </p:nvSpPr>
        <p:spPr>
          <a:xfrm flipH="1" flipV="1">
            <a:off x="1872000" y="4752000"/>
            <a:ext cx="648000" cy="100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5"/>
          <p:cNvSpPr/>
          <p:nvPr/>
        </p:nvSpPr>
        <p:spPr>
          <a:xfrm>
            <a:off x="6912000" y="5687640"/>
            <a:ext cx="1799280" cy="93564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quelques règles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gestion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Line 26"/>
          <p:cNvSpPr/>
          <p:nvPr/>
        </p:nvSpPr>
        <p:spPr>
          <a:xfrm flipV="1">
            <a:off x="8136000" y="5184000"/>
            <a:ext cx="36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411640" y="2565000"/>
            <a:ext cx="3959280" cy="2402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nTiers Web jee ou php ou .net (200x)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95640" y="3076920"/>
            <a:ext cx="1292040" cy="100440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HTML 4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71440" y="4037760"/>
            <a:ext cx="17319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(IE,Netscape,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477680" y="3119400"/>
            <a:ext cx="1821600" cy="15526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Accès aux données (SQL)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Logique métier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610360" y="5015520"/>
            <a:ext cx="440964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Serveur d’appli Java / JEE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br/>
            <a:r>
              <a:rPr b="1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IIS (Microsoft)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Apache+modPHP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339680" y="4501800"/>
            <a:ext cx="1582920" cy="6382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7351920" y="5269680"/>
            <a:ext cx="1664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2591640" y="3193560"/>
            <a:ext cx="1799280" cy="149184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.PHP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bien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.ASP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bien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.JSP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395640" y="2205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395640" y="2637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754200" y="224352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1" name="CustomShape 13"/>
          <p:cNvSpPr/>
          <p:nvPr/>
        </p:nvSpPr>
        <p:spPr>
          <a:xfrm>
            <a:off x="754200" y="267552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547920" y="23572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547920" y="278928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>
            <a:off x="6516360" y="3721320"/>
            <a:ext cx="718920" cy="315360"/>
          </a:xfrm>
          <a:prstGeom prst="lightningBolt">
            <a:avLst/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1821960" y="317304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7" name="CustomShape 19"/>
          <p:cNvSpPr/>
          <p:nvPr/>
        </p:nvSpPr>
        <p:spPr>
          <a:xfrm>
            <a:off x="1758240" y="353844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8" name="CustomShape 20"/>
          <p:cNvSpPr/>
          <p:nvPr/>
        </p:nvSpPr>
        <p:spPr>
          <a:xfrm>
            <a:off x="1758240" y="394776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9" name="CustomShape 21"/>
          <p:cNvSpPr/>
          <p:nvPr/>
        </p:nvSpPr>
        <p:spPr>
          <a:xfrm>
            <a:off x="2483640" y="1656360"/>
            <a:ext cx="2904120" cy="646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Appli java ou php ou asp.net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 flipH="1">
            <a:off x="4476960" y="191700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3"/>
          <p:cNvSpPr/>
          <p:nvPr/>
        </p:nvSpPr>
        <p:spPr>
          <a:xfrm>
            <a:off x="5472000" y="2016000"/>
            <a:ext cx="103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1743840" y="2675520"/>
            <a:ext cx="56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>
            <a:off x="360000" y="5328000"/>
            <a:ext cx="1367280" cy="93528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sessions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"http" 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4" name="Line 26"/>
          <p:cNvSpPr/>
          <p:nvPr/>
        </p:nvSpPr>
        <p:spPr>
          <a:xfrm flipV="1">
            <a:off x="1584000" y="4752000"/>
            <a:ext cx="1152000" cy="86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7"/>
          <p:cNvSpPr/>
          <p:nvPr/>
        </p:nvSpPr>
        <p:spPr>
          <a:xfrm>
            <a:off x="1728000" y="5976000"/>
            <a:ext cx="2663280" cy="79128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génération dynamique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pages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Line 28"/>
          <p:cNvSpPr/>
          <p:nvPr/>
        </p:nvSpPr>
        <p:spPr>
          <a:xfrm flipV="1">
            <a:off x="2376000" y="4968000"/>
            <a:ext cx="234360" cy="972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 txBox="1"/>
          <p:nvPr/>
        </p:nvSpPr>
        <p:spPr>
          <a:xfrm>
            <a:off x="360000" y="180000"/>
            <a:ext cx="8579520" cy="120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Architecture SOA avec plusieurs applications (autour de 2010)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160000" y="1800000"/>
            <a:ext cx="1080000" cy="720000"/>
          </a:xfrm>
          <a:custGeom>
            <a:avLst/>
            <a:gdLst/>
            <a:ahLst/>
            <a:rect l="0" t="0" r="r" b="b"/>
            <a:pathLst>
              <a:path w="30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2667" y="2001"/>
                </a:lnTo>
                <a:lnTo>
                  <a:pt x="2668" y="2001"/>
                </a:lnTo>
                <a:cubicBezTo>
                  <a:pt x="2726" y="2001"/>
                  <a:pt x="2784" y="1986"/>
                  <a:pt x="2834" y="1956"/>
                </a:cubicBezTo>
                <a:cubicBezTo>
                  <a:pt x="2885" y="1927"/>
                  <a:pt x="2927" y="1885"/>
                  <a:pt x="2956" y="1834"/>
                </a:cubicBezTo>
                <a:cubicBezTo>
                  <a:pt x="2986" y="1784"/>
                  <a:pt x="3001" y="1726"/>
                  <a:pt x="3001" y="1668"/>
                </a:cubicBezTo>
                <a:lnTo>
                  <a:pt x="3001" y="333"/>
                </a:lnTo>
                <a:lnTo>
                  <a:pt x="3001" y="334"/>
                </a:lnTo>
                <a:lnTo>
                  <a:pt x="3001" y="334"/>
                </a:lnTo>
                <a:cubicBezTo>
                  <a:pt x="3001" y="275"/>
                  <a:pt x="2986" y="217"/>
                  <a:pt x="2956" y="167"/>
                </a:cubicBezTo>
                <a:cubicBezTo>
                  <a:pt x="2927" y="116"/>
                  <a:pt x="2885" y="74"/>
                  <a:pt x="2834" y="45"/>
                </a:cubicBezTo>
                <a:cubicBezTo>
                  <a:pt x="2784" y="15"/>
                  <a:pt x="2726" y="0"/>
                  <a:pt x="2668" y="0"/>
                </a:cubicBezTo>
                <a:lnTo>
                  <a:pt x="333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Appli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600000" y="1800000"/>
            <a:ext cx="540000" cy="7200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3240000" y="2160000"/>
            <a:ext cx="54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_0"/>
          <p:cNvSpPr/>
          <p:nvPr/>
        </p:nvSpPr>
        <p:spPr>
          <a:xfrm>
            <a:off x="327960" y="2491920"/>
            <a:ext cx="1292040" cy="5356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Nav.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10_0"/>
          <p:cNvSpPr/>
          <p:nvPr/>
        </p:nvSpPr>
        <p:spPr>
          <a:xfrm>
            <a:off x="327960" y="1620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3" name="CustomShape 11_0"/>
          <p:cNvSpPr/>
          <p:nvPr/>
        </p:nvSpPr>
        <p:spPr>
          <a:xfrm>
            <a:off x="327960" y="2052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4" name="CustomShape 12_0"/>
          <p:cNvSpPr/>
          <p:nvPr/>
        </p:nvSpPr>
        <p:spPr>
          <a:xfrm>
            <a:off x="686520" y="165852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5" name="CustomShape 13_0"/>
          <p:cNvSpPr/>
          <p:nvPr/>
        </p:nvSpPr>
        <p:spPr>
          <a:xfrm>
            <a:off x="686520" y="209052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6" name="CustomShape 14_0"/>
          <p:cNvSpPr/>
          <p:nvPr/>
        </p:nvSpPr>
        <p:spPr>
          <a:xfrm>
            <a:off x="480240" y="17722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7" name="CustomShape 15_0"/>
          <p:cNvSpPr/>
          <p:nvPr/>
        </p:nvSpPr>
        <p:spPr>
          <a:xfrm>
            <a:off x="480240" y="220428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8" name=""/>
          <p:cNvSpPr/>
          <p:nvPr/>
        </p:nvSpPr>
        <p:spPr>
          <a:xfrm flipV="1">
            <a:off x="1980000" y="2340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 flipV="1">
            <a:off x="1440000" y="2160000"/>
            <a:ext cx="54000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1980000" y="2160000"/>
            <a:ext cx="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1260000" y="3240000"/>
            <a:ext cx="7200000" cy="108000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Éventuel </a:t>
            </a:r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ESB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800000" y="4680000"/>
            <a:ext cx="1800000" cy="720000"/>
          </a:xfrm>
          <a:custGeom>
            <a:avLst/>
            <a:gdLst/>
            <a:ahLst/>
            <a:rect l="0" t="0" r="r" b="b"/>
            <a:pathLst>
              <a:path w="50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4667" y="2001"/>
                </a:lnTo>
                <a:lnTo>
                  <a:pt x="4668" y="2001"/>
                </a:lnTo>
                <a:cubicBezTo>
                  <a:pt x="4726" y="2001"/>
                  <a:pt x="4784" y="1986"/>
                  <a:pt x="4834" y="1956"/>
                </a:cubicBezTo>
                <a:cubicBezTo>
                  <a:pt x="4885" y="1927"/>
                  <a:pt x="4927" y="1885"/>
                  <a:pt x="4956" y="1834"/>
                </a:cubicBezTo>
                <a:cubicBezTo>
                  <a:pt x="4986" y="1784"/>
                  <a:pt x="5001" y="1726"/>
                  <a:pt x="5001" y="1668"/>
                </a:cubicBezTo>
                <a:lnTo>
                  <a:pt x="5000" y="333"/>
                </a:lnTo>
                <a:lnTo>
                  <a:pt x="5001" y="334"/>
                </a:lnTo>
                <a:lnTo>
                  <a:pt x="5001" y="334"/>
                </a:lnTo>
                <a:cubicBezTo>
                  <a:pt x="5001" y="275"/>
                  <a:pt x="4986" y="217"/>
                  <a:pt x="4956" y="167"/>
                </a:cubicBezTo>
                <a:cubicBezTo>
                  <a:pt x="4927" y="116"/>
                  <a:pt x="4885" y="74"/>
                  <a:pt x="4834" y="45"/>
                </a:cubicBezTo>
                <a:cubicBezTo>
                  <a:pt x="4784" y="15"/>
                  <a:pt x="4726" y="0"/>
                  <a:pt x="4668" y="0"/>
                </a:cubicBezTo>
                <a:lnTo>
                  <a:pt x="333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Appli 2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avec </a:t>
            </a:r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WS soap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2880000" y="5760000"/>
            <a:ext cx="540000" cy="7200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060000" y="522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4320000" y="4680000"/>
            <a:ext cx="1260000" cy="720000"/>
          </a:xfrm>
          <a:custGeom>
            <a:avLst/>
            <a:gdLst/>
            <a:ahLst/>
            <a:rect l="0" t="0" r="r" b="b"/>
            <a:pathLst>
              <a:path w="35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3167" y="2001"/>
                </a:lnTo>
                <a:lnTo>
                  <a:pt x="3168" y="2001"/>
                </a:lnTo>
                <a:cubicBezTo>
                  <a:pt x="3226" y="2001"/>
                  <a:pt x="3284" y="1986"/>
                  <a:pt x="3334" y="1956"/>
                </a:cubicBezTo>
                <a:cubicBezTo>
                  <a:pt x="3385" y="1927"/>
                  <a:pt x="3427" y="1885"/>
                  <a:pt x="3456" y="1834"/>
                </a:cubicBezTo>
                <a:cubicBezTo>
                  <a:pt x="3486" y="1784"/>
                  <a:pt x="3501" y="1726"/>
                  <a:pt x="3501" y="1668"/>
                </a:cubicBezTo>
                <a:lnTo>
                  <a:pt x="3501" y="333"/>
                </a:lnTo>
                <a:lnTo>
                  <a:pt x="3501" y="334"/>
                </a:lnTo>
                <a:lnTo>
                  <a:pt x="3501" y="334"/>
                </a:lnTo>
                <a:cubicBezTo>
                  <a:pt x="3501" y="275"/>
                  <a:pt x="3486" y="217"/>
                  <a:pt x="3456" y="167"/>
                </a:cubicBezTo>
                <a:cubicBezTo>
                  <a:pt x="3427" y="116"/>
                  <a:pt x="3385" y="74"/>
                  <a:pt x="3334" y="45"/>
                </a:cubicBezTo>
                <a:cubicBezTo>
                  <a:pt x="3284" y="15"/>
                  <a:pt x="3226" y="0"/>
                  <a:pt x="3168" y="0"/>
                </a:cubicBezTo>
                <a:lnTo>
                  <a:pt x="333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Appli 3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avec RMI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4680000" y="5760000"/>
            <a:ext cx="540000" cy="7200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4860000" y="522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6300000" y="4680000"/>
            <a:ext cx="1800000" cy="720000"/>
          </a:xfrm>
          <a:custGeom>
            <a:avLst/>
            <a:gdLst/>
            <a:ahLst/>
            <a:rect l="0" t="0" r="r" b="b"/>
            <a:pathLst>
              <a:path w="50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4667" y="2001"/>
                </a:lnTo>
                <a:lnTo>
                  <a:pt x="4668" y="2001"/>
                </a:lnTo>
                <a:cubicBezTo>
                  <a:pt x="4726" y="2001"/>
                  <a:pt x="4784" y="1986"/>
                  <a:pt x="4834" y="1956"/>
                </a:cubicBezTo>
                <a:cubicBezTo>
                  <a:pt x="4885" y="1927"/>
                  <a:pt x="4927" y="1885"/>
                  <a:pt x="4956" y="1834"/>
                </a:cubicBezTo>
                <a:cubicBezTo>
                  <a:pt x="4986" y="1784"/>
                  <a:pt x="5001" y="1726"/>
                  <a:pt x="5001" y="1668"/>
                </a:cubicBezTo>
                <a:lnTo>
                  <a:pt x="5000" y="333"/>
                </a:lnTo>
                <a:lnTo>
                  <a:pt x="5001" y="334"/>
                </a:lnTo>
                <a:lnTo>
                  <a:pt x="5001" y="334"/>
                </a:lnTo>
                <a:cubicBezTo>
                  <a:pt x="5001" y="275"/>
                  <a:pt x="4986" y="217"/>
                  <a:pt x="4956" y="167"/>
                </a:cubicBezTo>
                <a:cubicBezTo>
                  <a:pt x="4927" y="116"/>
                  <a:pt x="4885" y="74"/>
                  <a:pt x="4834" y="45"/>
                </a:cubicBezTo>
                <a:cubicBezTo>
                  <a:pt x="4784" y="15"/>
                  <a:pt x="4726" y="0"/>
                  <a:pt x="4668" y="0"/>
                </a:cubicBezTo>
                <a:lnTo>
                  <a:pt x="333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Appli 4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avec acces xyz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6660000" y="5760000"/>
            <a:ext cx="540000" cy="7200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6840000" y="522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2700000" y="2340000"/>
            <a:ext cx="18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2880000" y="3960000"/>
            <a:ext cx="36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5400000" y="1800000"/>
            <a:ext cx="2700000" cy="720000"/>
          </a:xfrm>
          <a:custGeom>
            <a:avLst/>
            <a:gdLst/>
            <a:ahLst/>
            <a:rect l="0" t="0" r="r" b="b"/>
            <a:pathLst>
              <a:path w="75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7167" y="2001"/>
                </a:lnTo>
                <a:lnTo>
                  <a:pt x="7168" y="2001"/>
                </a:lnTo>
                <a:cubicBezTo>
                  <a:pt x="7226" y="2001"/>
                  <a:pt x="7284" y="1986"/>
                  <a:pt x="7334" y="1956"/>
                </a:cubicBezTo>
                <a:cubicBezTo>
                  <a:pt x="7385" y="1927"/>
                  <a:pt x="7427" y="1885"/>
                  <a:pt x="7456" y="1834"/>
                </a:cubicBezTo>
                <a:cubicBezTo>
                  <a:pt x="7486" y="1784"/>
                  <a:pt x="7501" y="1726"/>
                  <a:pt x="7501" y="1668"/>
                </a:cubicBezTo>
                <a:lnTo>
                  <a:pt x="7501" y="333"/>
                </a:lnTo>
                <a:lnTo>
                  <a:pt x="7501" y="334"/>
                </a:lnTo>
                <a:lnTo>
                  <a:pt x="7501" y="334"/>
                </a:lnTo>
                <a:cubicBezTo>
                  <a:pt x="7501" y="275"/>
                  <a:pt x="7486" y="217"/>
                  <a:pt x="7456" y="167"/>
                </a:cubicBezTo>
                <a:cubicBezTo>
                  <a:pt x="7427" y="116"/>
                  <a:pt x="7385" y="74"/>
                  <a:pt x="7334" y="45"/>
                </a:cubicBezTo>
                <a:cubicBezTo>
                  <a:pt x="7284" y="15"/>
                  <a:pt x="7226" y="0"/>
                  <a:pt x="7168" y="0"/>
                </a:cubicBezTo>
                <a:lnTo>
                  <a:pt x="333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Appli avec </a:t>
            </a:r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orchestration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 flipV="1">
            <a:off x="3600000" y="2340000"/>
            <a:ext cx="216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 flipH="1">
            <a:off x="5760000" y="2520000"/>
            <a:ext cx="18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 flipV="1">
            <a:off x="5940000" y="2520000"/>
            <a:ext cx="18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 flipH="1" flipV="1">
            <a:off x="3060000" y="3960000"/>
            <a:ext cx="36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 flipV="1">
            <a:off x="2880000" y="2340000"/>
            <a:ext cx="18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H="1">
            <a:off x="3600000" y="2520000"/>
            <a:ext cx="216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240000" y="2700000"/>
            <a:ext cx="3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H="1" flipV="1">
            <a:off x="3060000" y="2700000"/>
            <a:ext cx="3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H="1">
            <a:off x="5400000" y="3960000"/>
            <a:ext cx="18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 flipV="1">
            <a:off x="5580000" y="3960000"/>
            <a:ext cx="18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6300000" y="2520000"/>
            <a:ext cx="36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H="1" flipV="1">
            <a:off x="6480000" y="2340000"/>
            <a:ext cx="36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H="1">
            <a:off x="6480000" y="3960000"/>
            <a:ext cx="18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6660000" y="3780000"/>
            <a:ext cx="18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 txBox="1"/>
          <p:nvPr/>
        </p:nvSpPr>
        <p:spPr>
          <a:xfrm>
            <a:off x="51840" y="6416640"/>
            <a:ext cx="2648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fr-FR" sz="1800" spc="-1" strike="noStrike">
                <a:latin typeface="Arial"/>
              </a:rPr>
              <a:t>Avec pleins de variantes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411640" y="2205000"/>
            <a:ext cx="3959280" cy="265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57200" y="15336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FrontEnd_js + backEnd_rest (201x)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16000" y="2880000"/>
            <a:ext cx="1541520" cy="1919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FrontEnd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HTML 5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+ CSS 3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+ 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react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Angular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fr-FR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vueJs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17520" y="4896000"/>
            <a:ext cx="18079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(Edge,Fx,Chrome)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4477680" y="2759400"/>
            <a:ext cx="1821600" cy="173556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3095640" y="4896000"/>
            <a:ext cx="3671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7339680" y="4392000"/>
            <a:ext cx="1582920" cy="9118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7446600" y="5269680"/>
            <a:ext cx="1477440" cy="11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2592000" y="2525400"/>
            <a:ext cx="1799280" cy="20098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95640" y="205236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11"/>
          <p:cNvSpPr/>
          <p:nvPr/>
        </p:nvSpPr>
        <p:spPr>
          <a:xfrm>
            <a:off x="395640" y="248436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12"/>
          <p:cNvSpPr/>
          <p:nvPr/>
        </p:nvSpPr>
        <p:spPr>
          <a:xfrm>
            <a:off x="754200" y="20908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754200" y="252324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2" name="CustomShape 14"/>
          <p:cNvSpPr/>
          <p:nvPr/>
        </p:nvSpPr>
        <p:spPr>
          <a:xfrm>
            <a:off x="547920" y="2205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3" name="CustomShape 15"/>
          <p:cNvSpPr/>
          <p:nvPr/>
        </p:nvSpPr>
        <p:spPr>
          <a:xfrm>
            <a:off x="547920" y="2637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4" name="CustomShape 16"/>
          <p:cNvSpPr/>
          <p:nvPr/>
        </p:nvSpPr>
        <p:spPr>
          <a:xfrm>
            <a:off x="7396560" y="3005280"/>
            <a:ext cx="934920" cy="12175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CustomShape 17"/>
          <p:cNvSpPr/>
          <p:nvPr/>
        </p:nvSpPr>
        <p:spPr>
          <a:xfrm>
            <a:off x="6516360" y="3721320"/>
            <a:ext cx="718920" cy="315360"/>
          </a:xfrm>
          <a:prstGeom prst="lightningBolt">
            <a:avLst/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CustomShape 18"/>
          <p:cNvSpPr/>
          <p:nvPr/>
        </p:nvSpPr>
        <p:spPr>
          <a:xfrm>
            <a:off x="1821960" y="317304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7" name="CustomShape 19"/>
          <p:cNvSpPr/>
          <p:nvPr/>
        </p:nvSpPr>
        <p:spPr>
          <a:xfrm>
            <a:off x="1758240" y="353844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8" name="CustomShape 20"/>
          <p:cNvSpPr/>
          <p:nvPr/>
        </p:nvSpPr>
        <p:spPr>
          <a:xfrm>
            <a:off x="1758240" y="394776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9" name="CustomShape 21"/>
          <p:cNvSpPr/>
          <p:nvPr/>
        </p:nvSpPr>
        <p:spPr>
          <a:xfrm>
            <a:off x="2483640" y="1340640"/>
            <a:ext cx="2904120" cy="646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22"/>
          <p:cNvSpPr/>
          <p:nvPr/>
        </p:nvSpPr>
        <p:spPr>
          <a:xfrm flipH="1">
            <a:off x="4476960" y="191700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3"/>
          <p:cNvSpPr/>
          <p:nvPr/>
        </p:nvSpPr>
        <p:spPr>
          <a:xfrm>
            <a:off x="1779480" y="2205000"/>
            <a:ext cx="584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br/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216000" y="5760000"/>
            <a:ext cx="1511280" cy="100728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rendu 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(DOM)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3" name="CustomShape 25"/>
          <p:cNvSpPr/>
          <p:nvPr/>
        </p:nvSpPr>
        <p:spPr>
          <a:xfrm>
            <a:off x="1944000" y="5760000"/>
            <a:ext cx="1511280" cy="1007280"/>
          </a:xfrm>
          <a:prstGeom prst="ellipse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Stateless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DTO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4" name="Line 26"/>
          <p:cNvSpPr/>
          <p:nvPr/>
        </p:nvSpPr>
        <p:spPr>
          <a:xfrm flipV="1">
            <a:off x="2520000" y="4608000"/>
            <a:ext cx="288000" cy="1152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7"/>
          <p:cNvSpPr/>
          <p:nvPr/>
        </p:nvSpPr>
        <p:spPr>
          <a:xfrm flipV="1">
            <a:off x="288000" y="4824000"/>
            <a:ext cx="360" cy="1152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149200" y="144000"/>
            <a:ext cx="6418080" cy="8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Autres clients pour backEnd-rest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71000" y="3833640"/>
            <a:ext cx="1577520" cy="1309320"/>
          </a:xfrm>
          <a:prstGeom prst="rect">
            <a:avLst/>
          </a:prstGeom>
          <a:gradFill rotWithShape="0">
            <a:gsLst>
              <a:gs pos="0">
                <a:srgbClr val="77933c"/>
              </a:gs>
              <a:gs pos="100000">
                <a:srgbClr val="e3fbc2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api android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46880" y="5316120"/>
            <a:ext cx="1164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Appli </a:t>
            </a:r>
            <a:br/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android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846800" y="256212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1846800" y="421740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1846800" y="464724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2" name="CustomShape 7"/>
          <p:cNvSpPr/>
          <p:nvPr/>
        </p:nvSpPr>
        <p:spPr>
          <a:xfrm>
            <a:off x="1811880" y="3649320"/>
            <a:ext cx="56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213480" y="934560"/>
            <a:ext cx="1577520" cy="1614240"/>
          </a:xfrm>
          <a:prstGeom prst="rect">
            <a:avLst/>
          </a:prstGeom>
          <a:gradFill rotWithShape="0">
            <a:gsLst>
              <a:gs pos="0">
                <a:srgbClr val="77933c"/>
              </a:gs>
              <a:gs pos="100000">
                <a:srgbClr val="e3fbc2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api swing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javaFx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213480" y="2493000"/>
            <a:ext cx="17650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Appli PC</a:t>
            </a:r>
            <a:br/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(client lourd)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1830600" y="2098080"/>
            <a:ext cx="499680" cy="364680"/>
          </a:xfrm>
          <a:prstGeom prst="lightningBol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2409480" y="2558520"/>
            <a:ext cx="3959280" cy="265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475520" y="3112920"/>
            <a:ext cx="1821600" cy="173556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2589480" y="5252400"/>
            <a:ext cx="4067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7337520" y="4385520"/>
            <a:ext cx="1582920" cy="91188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7444440" y="5263200"/>
            <a:ext cx="1477440" cy="11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2589840" y="2878920"/>
            <a:ext cx="1799280" cy="20098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7394400" y="2998800"/>
            <a:ext cx="934920" cy="12175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3" name="CustomShape 18"/>
          <p:cNvSpPr/>
          <p:nvPr/>
        </p:nvSpPr>
        <p:spPr>
          <a:xfrm>
            <a:off x="6514200" y="3714840"/>
            <a:ext cx="718920" cy="315360"/>
          </a:xfrm>
          <a:prstGeom prst="lightningBolt">
            <a:avLst/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CustomShape 19"/>
          <p:cNvSpPr/>
          <p:nvPr/>
        </p:nvSpPr>
        <p:spPr>
          <a:xfrm>
            <a:off x="2481480" y="1334160"/>
            <a:ext cx="2904120" cy="646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 flipH="1">
            <a:off x="4474800" y="1910520"/>
            <a:ext cx="7416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1"/>
          <p:cNvSpPr/>
          <p:nvPr/>
        </p:nvSpPr>
        <p:spPr>
          <a:xfrm>
            <a:off x="5217480" y="2091600"/>
            <a:ext cx="103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 txBox="1"/>
          <p:nvPr/>
        </p:nvSpPr>
        <p:spPr>
          <a:xfrm>
            <a:off x="360000" y="74520"/>
            <a:ext cx="6660000" cy="100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36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Architecture micro-services hyper décomposée (autour de 2020)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2880000" y="1440000"/>
            <a:ext cx="1980000" cy="720000"/>
          </a:xfrm>
          <a:custGeom>
            <a:avLst/>
            <a:gdLst/>
            <a:ahLst/>
            <a:rect l="0" t="0" r="r" b="b"/>
            <a:pathLst>
              <a:path w="55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5167" y="2001"/>
                </a:lnTo>
                <a:lnTo>
                  <a:pt x="5168" y="2001"/>
                </a:lnTo>
                <a:cubicBezTo>
                  <a:pt x="5226" y="2001"/>
                  <a:pt x="5284" y="1986"/>
                  <a:pt x="5334" y="1956"/>
                </a:cubicBezTo>
                <a:cubicBezTo>
                  <a:pt x="5385" y="1927"/>
                  <a:pt x="5427" y="1885"/>
                  <a:pt x="5456" y="1834"/>
                </a:cubicBezTo>
                <a:cubicBezTo>
                  <a:pt x="5486" y="1784"/>
                  <a:pt x="5501" y="1726"/>
                  <a:pt x="5501" y="1668"/>
                </a:cubicBezTo>
                <a:lnTo>
                  <a:pt x="5501" y="333"/>
                </a:lnTo>
                <a:lnTo>
                  <a:pt x="5501" y="334"/>
                </a:lnTo>
                <a:lnTo>
                  <a:pt x="5501" y="334"/>
                </a:lnTo>
                <a:cubicBezTo>
                  <a:pt x="5501" y="275"/>
                  <a:pt x="5486" y="217"/>
                  <a:pt x="5456" y="167"/>
                </a:cubicBezTo>
                <a:cubicBezTo>
                  <a:pt x="5427" y="116"/>
                  <a:pt x="5385" y="74"/>
                  <a:pt x="5334" y="45"/>
                </a:cubicBezTo>
                <a:cubicBezTo>
                  <a:pt x="5284" y="15"/>
                  <a:pt x="5226" y="0"/>
                  <a:pt x="5168" y="0"/>
                </a:cubicBezTo>
                <a:lnTo>
                  <a:pt x="333" y="0"/>
                </a:lnTo>
              </a:path>
            </a:pathLst>
          </a:cu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FrontEnd - Appli 1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(à télécharger)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CustomShape 3_1"/>
          <p:cNvSpPr/>
          <p:nvPr/>
        </p:nvSpPr>
        <p:spPr>
          <a:xfrm>
            <a:off x="327960" y="2491920"/>
            <a:ext cx="1292040" cy="53568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Nav.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10_2"/>
          <p:cNvSpPr/>
          <p:nvPr/>
        </p:nvSpPr>
        <p:spPr>
          <a:xfrm>
            <a:off x="327960" y="162000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1" name="CustomShape 11_2"/>
          <p:cNvSpPr/>
          <p:nvPr/>
        </p:nvSpPr>
        <p:spPr>
          <a:xfrm>
            <a:off x="327960" y="205200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2" name="CustomShape 12_2"/>
          <p:cNvSpPr/>
          <p:nvPr/>
        </p:nvSpPr>
        <p:spPr>
          <a:xfrm>
            <a:off x="686520" y="165852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3" name="CustomShape 13_2"/>
          <p:cNvSpPr/>
          <p:nvPr/>
        </p:nvSpPr>
        <p:spPr>
          <a:xfrm>
            <a:off x="686520" y="209052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4" name="CustomShape 14_2"/>
          <p:cNvSpPr/>
          <p:nvPr/>
        </p:nvSpPr>
        <p:spPr>
          <a:xfrm>
            <a:off x="480240" y="1772280"/>
            <a:ext cx="286920" cy="3589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5" name="CustomShape 15_2"/>
          <p:cNvSpPr/>
          <p:nvPr/>
        </p:nvSpPr>
        <p:spPr>
          <a:xfrm>
            <a:off x="480240" y="2204280"/>
            <a:ext cx="286920" cy="21492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6" name=""/>
          <p:cNvSpPr/>
          <p:nvPr/>
        </p:nvSpPr>
        <p:spPr>
          <a:xfrm>
            <a:off x="1260000" y="3240000"/>
            <a:ext cx="7200000" cy="720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c00000"/>
                </a:solidFill>
                <a:latin typeface="Arial"/>
              </a:rPr>
              <a:t>Api-Gateway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20000" y="4320000"/>
            <a:ext cx="1260000" cy="1260000"/>
          </a:xfrm>
          <a:custGeom>
            <a:avLst/>
            <a:gdLst/>
            <a:ahLst/>
            <a:rect l="0" t="0" r="r" b="b"/>
            <a:pathLst>
              <a:path w="3502" h="3502">
                <a:moveTo>
                  <a:pt x="583" y="0"/>
                </a:moveTo>
                <a:lnTo>
                  <a:pt x="584" y="0"/>
                </a:lnTo>
                <a:cubicBezTo>
                  <a:pt x="481" y="0"/>
                  <a:pt x="380" y="27"/>
                  <a:pt x="292" y="78"/>
                </a:cubicBezTo>
                <a:cubicBezTo>
                  <a:pt x="203" y="129"/>
                  <a:pt x="129" y="203"/>
                  <a:pt x="78" y="292"/>
                </a:cubicBezTo>
                <a:cubicBezTo>
                  <a:pt x="27" y="380"/>
                  <a:pt x="0" y="481"/>
                  <a:pt x="0" y="584"/>
                </a:cubicBezTo>
                <a:lnTo>
                  <a:pt x="0" y="2917"/>
                </a:lnTo>
                <a:lnTo>
                  <a:pt x="0" y="2918"/>
                </a:lnTo>
                <a:cubicBezTo>
                  <a:pt x="0" y="3020"/>
                  <a:pt x="27" y="3121"/>
                  <a:pt x="78" y="3209"/>
                </a:cubicBezTo>
                <a:cubicBezTo>
                  <a:pt x="129" y="3298"/>
                  <a:pt x="203" y="3372"/>
                  <a:pt x="292" y="3423"/>
                </a:cubicBezTo>
                <a:cubicBezTo>
                  <a:pt x="380" y="3474"/>
                  <a:pt x="481" y="3501"/>
                  <a:pt x="584" y="3501"/>
                </a:cubicBezTo>
                <a:lnTo>
                  <a:pt x="2917" y="3501"/>
                </a:lnTo>
                <a:lnTo>
                  <a:pt x="2918" y="3501"/>
                </a:lnTo>
                <a:cubicBezTo>
                  <a:pt x="3020" y="3501"/>
                  <a:pt x="3121" y="3474"/>
                  <a:pt x="3209" y="3423"/>
                </a:cubicBezTo>
                <a:cubicBezTo>
                  <a:pt x="3298" y="3372"/>
                  <a:pt x="3372" y="3298"/>
                  <a:pt x="3423" y="3209"/>
                </a:cubicBezTo>
                <a:cubicBezTo>
                  <a:pt x="3474" y="3121"/>
                  <a:pt x="3501" y="3020"/>
                  <a:pt x="3501" y="2918"/>
                </a:cubicBezTo>
                <a:lnTo>
                  <a:pt x="3501" y="583"/>
                </a:lnTo>
                <a:lnTo>
                  <a:pt x="3501" y="584"/>
                </a:lnTo>
                <a:lnTo>
                  <a:pt x="3501" y="584"/>
                </a:lnTo>
                <a:cubicBezTo>
                  <a:pt x="3501" y="481"/>
                  <a:pt x="3474" y="380"/>
                  <a:pt x="3423" y="292"/>
                </a:cubicBezTo>
                <a:cubicBezTo>
                  <a:pt x="3372" y="203"/>
                  <a:pt x="3298" y="129"/>
                  <a:pt x="3209" y="78"/>
                </a:cubicBezTo>
                <a:cubicBezTo>
                  <a:pt x="3121" y="27"/>
                  <a:pt x="3020" y="0"/>
                  <a:pt x="2918" y="0"/>
                </a:cubicBezTo>
                <a:lnTo>
                  <a:pt x="583" y="0"/>
                </a:lnTo>
              </a:path>
            </a:pathLst>
          </a:cu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partieA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appli 1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(Api REST)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080000" y="5940000"/>
            <a:ext cx="540000" cy="720000"/>
          </a:xfrm>
          <a:prstGeom prst="can">
            <a:avLst>
              <a:gd name="adj" fmla="val 25000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1260000" y="540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 txBox="1"/>
          <p:nvPr/>
        </p:nvSpPr>
        <p:spPr>
          <a:xfrm>
            <a:off x="7153200" y="360000"/>
            <a:ext cx="1486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fr-FR" sz="1800" spc="-1" strike="noStrike">
                <a:latin typeface="Arial"/>
              </a:rPr>
              <a:t>Avec pleins</a:t>
            </a:r>
            <a:endParaRPr b="0" lang="fr-FR" sz="1800" spc="-1" strike="noStrike">
              <a:latin typeface="Arial"/>
            </a:endParaRPr>
          </a:p>
          <a:p>
            <a:r>
              <a:rPr b="0" i="1" lang="fr-FR" sz="1800" spc="-1" strike="noStrike">
                <a:latin typeface="Arial"/>
              </a:rPr>
              <a:t> </a:t>
            </a:r>
            <a:r>
              <a:rPr b="0" i="1" lang="fr-FR" sz="1800" spc="-1" strike="noStrike">
                <a:latin typeface="Arial"/>
              </a:rPr>
              <a:t>de variantes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5220000" y="1620000"/>
            <a:ext cx="1980000" cy="720000"/>
          </a:xfrm>
          <a:custGeom>
            <a:avLst/>
            <a:gdLst/>
            <a:ahLst/>
            <a:rect l="0" t="0" r="r" b="b"/>
            <a:pathLst>
              <a:path w="55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5167" y="2001"/>
                </a:lnTo>
                <a:lnTo>
                  <a:pt x="5168" y="2001"/>
                </a:lnTo>
                <a:cubicBezTo>
                  <a:pt x="5226" y="2001"/>
                  <a:pt x="5284" y="1986"/>
                  <a:pt x="5334" y="1956"/>
                </a:cubicBezTo>
                <a:cubicBezTo>
                  <a:pt x="5385" y="1927"/>
                  <a:pt x="5427" y="1885"/>
                  <a:pt x="5456" y="1834"/>
                </a:cubicBezTo>
                <a:cubicBezTo>
                  <a:pt x="5486" y="1784"/>
                  <a:pt x="5501" y="1726"/>
                  <a:pt x="5501" y="1668"/>
                </a:cubicBezTo>
                <a:lnTo>
                  <a:pt x="5501" y="333"/>
                </a:lnTo>
                <a:lnTo>
                  <a:pt x="5501" y="334"/>
                </a:lnTo>
                <a:lnTo>
                  <a:pt x="5501" y="334"/>
                </a:lnTo>
                <a:cubicBezTo>
                  <a:pt x="5501" y="275"/>
                  <a:pt x="5486" y="217"/>
                  <a:pt x="5456" y="167"/>
                </a:cubicBezTo>
                <a:cubicBezTo>
                  <a:pt x="5427" y="116"/>
                  <a:pt x="5385" y="74"/>
                  <a:pt x="5334" y="45"/>
                </a:cubicBezTo>
                <a:cubicBezTo>
                  <a:pt x="5284" y="15"/>
                  <a:pt x="5226" y="0"/>
                  <a:pt x="5168" y="0"/>
                </a:cubicBezTo>
                <a:lnTo>
                  <a:pt x="333" y="0"/>
                </a:lnTo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FrontEnd - Appli 2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(à télécharger)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7200000" y="4320000"/>
            <a:ext cx="1620000" cy="1080000"/>
          </a:xfrm>
          <a:custGeom>
            <a:avLst/>
            <a:gdLst/>
            <a:ahLst/>
            <a:rect l="0" t="0" r="r" b="b"/>
            <a:pathLst>
              <a:path w="4502" h="3002">
                <a:moveTo>
                  <a:pt x="500" y="0"/>
                </a:moveTo>
                <a:lnTo>
                  <a:pt x="500" y="0"/>
                </a:lnTo>
                <a:cubicBezTo>
                  <a:pt x="412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2"/>
                  <a:pt x="0" y="500"/>
                </a:cubicBezTo>
                <a:lnTo>
                  <a:pt x="0" y="2500"/>
                </a:lnTo>
                <a:lnTo>
                  <a:pt x="0" y="2501"/>
                </a:lnTo>
                <a:cubicBezTo>
                  <a:pt x="0" y="2589"/>
                  <a:pt x="23" y="2675"/>
                  <a:pt x="67" y="2751"/>
                </a:cubicBezTo>
                <a:cubicBezTo>
                  <a:pt x="111" y="2827"/>
                  <a:pt x="174" y="2890"/>
                  <a:pt x="250" y="2934"/>
                </a:cubicBezTo>
                <a:cubicBezTo>
                  <a:pt x="326" y="2978"/>
                  <a:pt x="412" y="3001"/>
                  <a:pt x="500" y="3001"/>
                </a:cubicBezTo>
                <a:lnTo>
                  <a:pt x="4000" y="3001"/>
                </a:lnTo>
                <a:lnTo>
                  <a:pt x="4001" y="3001"/>
                </a:lnTo>
                <a:cubicBezTo>
                  <a:pt x="4089" y="3001"/>
                  <a:pt x="4175" y="2978"/>
                  <a:pt x="4251" y="2934"/>
                </a:cubicBezTo>
                <a:cubicBezTo>
                  <a:pt x="4327" y="2890"/>
                  <a:pt x="4390" y="2827"/>
                  <a:pt x="4434" y="2751"/>
                </a:cubicBezTo>
                <a:cubicBezTo>
                  <a:pt x="4478" y="2675"/>
                  <a:pt x="4501" y="2589"/>
                  <a:pt x="4501" y="2501"/>
                </a:cubicBezTo>
                <a:lnTo>
                  <a:pt x="4501" y="500"/>
                </a:lnTo>
                <a:lnTo>
                  <a:pt x="4501" y="500"/>
                </a:lnTo>
                <a:lnTo>
                  <a:pt x="4501" y="500"/>
                </a:lnTo>
                <a:cubicBezTo>
                  <a:pt x="4501" y="412"/>
                  <a:pt x="4478" y="326"/>
                  <a:pt x="4434" y="250"/>
                </a:cubicBezTo>
                <a:cubicBezTo>
                  <a:pt x="4390" y="174"/>
                  <a:pt x="4327" y="111"/>
                  <a:pt x="4251" y="67"/>
                </a:cubicBezTo>
                <a:cubicBezTo>
                  <a:pt x="4175" y="23"/>
                  <a:pt x="4089" y="0"/>
                  <a:pt x="4001" y="0"/>
                </a:cubicBezTo>
                <a:lnTo>
                  <a:pt x="500" y="0"/>
                </a:lnTo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Service d'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authentification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(oauth2)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560000" y="5760000"/>
            <a:ext cx="540000" cy="7200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7740000" y="522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2160000" y="4320000"/>
            <a:ext cx="1260000" cy="1260000"/>
          </a:xfrm>
          <a:custGeom>
            <a:avLst/>
            <a:gdLst/>
            <a:ahLst/>
            <a:rect l="0" t="0" r="r" b="b"/>
            <a:pathLst>
              <a:path w="3502" h="3502">
                <a:moveTo>
                  <a:pt x="583" y="0"/>
                </a:moveTo>
                <a:lnTo>
                  <a:pt x="584" y="0"/>
                </a:lnTo>
                <a:cubicBezTo>
                  <a:pt x="481" y="0"/>
                  <a:pt x="380" y="27"/>
                  <a:pt x="292" y="78"/>
                </a:cubicBezTo>
                <a:cubicBezTo>
                  <a:pt x="203" y="129"/>
                  <a:pt x="129" y="203"/>
                  <a:pt x="78" y="292"/>
                </a:cubicBezTo>
                <a:cubicBezTo>
                  <a:pt x="27" y="380"/>
                  <a:pt x="0" y="481"/>
                  <a:pt x="0" y="584"/>
                </a:cubicBezTo>
                <a:lnTo>
                  <a:pt x="0" y="2917"/>
                </a:lnTo>
                <a:lnTo>
                  <a:pt x="0" y="2918"/>
                </a:lnTo>
                <a:cubicBezTo>
                  <a:pt x="0" y="3020"/>
                  <a:pt x="27" y="3121"/>
                  <a:pt x="78" y="3209"/>
                </a:cubicBezTo>
                <a:cubicBezTo>
                  <a:pt x="129" y="3298"/>
                  <a:pt x="203" y="3372"/>
                  <a:pt x="292" y="3423"/>
                </a:cubicBezTo>
                <a:cubicBezTo>
                  <a:pt x="380" y="3474"/>
                  <a:pt x="481" y="3501"/>
                  <a:pt x="584" y="3501"/>
                </a:cubicBezTo>
                <a:lnTo>
                  <a:pt x="2917" y="3501"/>
                </a:lnTo>
                <a:lnTo>
                  <a:pt x="2918" y="3501"/>
                </a:lnTo>
                <a:cubicBezTo>
                  <a:pt x="3020" y="3501"/>
                  <a:pt x="3121" y="3474"/>
                  <a:pt x="3209" y="3423"/>
                </a:cubicBezTo>
                <a:cubicBezTo>
                  <a:pt x="3298" y="3372"/>
                  <a:pt x="3372" y="3298"/>
                  <a:pt x="3423" y="3209"/>
                </a:cubicBezTo>
                <a:cubicBezTo>
                  <a:pt x="3474" y="3121"/>
                  <a:pt x="3501" y="3020"/>
                  <a:pt x="3501" y="2918"/>
                </a:cubicBezTo>
                <a:lnTo>
                  <a:pt x="3501" y="583"/>
                </a:lnTo>
                <a:lnTo>
                  <a:pt x="3501" y="584"/>
                </a:lnTo>
                <a:lnTo>
                  <a:pt x="3501" y="584"/>
                </a:lnTo>
                <a:cubicBezTo>
                  <a:pt x="3501" y="481"/>
                  <a:pt x="3474" y="380"/>
                  <a:pt x="3423" y="292"/>
                </a:cubicBezTo>
                <a:cubicBezTo>
                  <a:pt x="3372" y="203"/>
                  <a:pt x="3298" y="129"/>
                  <a:pt x="3209" y="78"/>
                </a:cubicBezTo>
                <a:cubicBezTo>
                  <a:pt x="3121" y="27"/>
                  <a:pt x="3020" y="0"/>
                  <a:pt x="2918" y="0"/>
                </a:cubicBezTo>
                <a:lnTo>
                  <a:pt x="583" y="0"/>
                </a:lnTo>
              </a:path>
            </a:pathLst>
          </a:cu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partieB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appli 1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(Api REST)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980000" y="5940000"/>
            <a:ext cx="540000" cy="720000"/>
          </a:xfrm>
          <a:prstGeom prst="can">
            <a:avLst>
              <a:gd name="adj" fmla="val 25000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2340000" y="5400000"/>
            <a:ext cx="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780000" y="4320000"/>
            <a:ext cx="1800000" cy="1260000"/>
          </a:xfrm>
          <a:custGeom>
            <a:avLst/>
            <a:gdLst/>
            <a:ahLst/>
            <a:rect l="0" t="0" r="r" b="b"/>
            <a:pathLst>
              <a:path w="5002" h="3502">
                <a:moveTo>
                  <a:pt x="583" y="0"/>
                </a:moveTo>
                <a:lnTo>
                  <a:pt x="584" y="0"/>
                </a:lnTo>
                <a:cubicBezTo>
                  <a:pt x="481" y="0"/>
                  <a:pt x="380" y="27"/>
                  <a:pt x="292" y="78"/>
                </a:cubicBezTo>
                <a:cubicBezTo>
                  <a:pt x="203" y="129"/>
                  <a:pt x="129" y="203"/>
                  <a:pt x="78" y="292"/>
                </a:cubicBezTo>
                <a:cubicBezTo>
                  <a:pt x="27" y="380"/>
                  <a:pt x="0" y="481"/>
                  <a:pt x="0" y="584"/>
                </a:cubicBezTo>
                <a:lnTo>
                  <a:pt x="0" y="2917"/>
                </a:lnTo>
                <a:lnTo>
                  <a:pt x="0" y="2918"/>
                </a:lnTo>
                <a:cubicBezTo>
                  <a:pt x="0" y="3020"/>
                  <a:pt x="27" y="3121"/>
                  <a:pt x="78" y="3209"/>
                </a:cubicBezTo>
                <a:cubicBezTo>
                  <a:pt x="129" y="3298"/>
                  <a:pt x="203" y="3372"/>
                  <a:pt x="292" y="3423"/>
                </a:cubicBezTo>
                <a:cubicBezTo>
                  <a:pt x="380" y="3474"/>
                  <a:pt x="481" y="3501"/>
                  <a:pt x="584" y="3501"/>
                </a:cubicBezTo>
                <a:lnTo>
                  <a:pt x="4417" y="3501"/>
                </a:lnTo>
                <a:lnTo>
                  <a:pt x="4418" y="3501"/>
                </a:lnTo>
                <a:cubicBezTo>
                  <a:pt x="4520" y="3501"/>
                  <a:pt x="4621" y="3474"/>
                  <a:pt x="4709" y="3423"/>
                </a:cubicBezTo>
                <a:cubicBezTo>
                  <a:pt x="4798" y="3372"/>
                  <a:pt x="4872" y="3298"/>
                  <a:pt x="4923" y="3209"/>
                </a:cubicBezTo>
                <a:cubicBezTo>
                  <a:pt x="4974" y="3121"/>
                  <a:pt x="5001" y="3020"/>
                  <a:pt x="5001" y="2918"/>
                </a:cubicBezTo>
                <a:lnTo>
                  <a:pt x="5001" y="583"/>
                </a:lnTo>
                <a:lnTo>
                  <a:pt x="5001" y="584"/>
                </a:lnTo>
                <a:lnTo>
                  <a:pt x="5001" y="584"/>
                </a:lnTo>
                <a:cubicBezTo>
                  <a:pt x="5001" y="481"/>
                  <a:pt x="4974" y="380"/>
                  <a:pt x="4923" y="292"/>
                </a:cubicBezTo>
                <a:cubicBezTo>
                  <a:pt x="4872" y="203"/>
                  <a:pt x="4798" y="129"/>
                  <a:pt x="4709" y="78"/>
                </a:cubicBezTo>
                <a:cubicBezTo>
                  <a:pt x="4621" y="27"/>
                  <a:pt x="4520" y="0"/>
                  <a:pt x="4418" y="0"/>
                </a:cubicBezTo>
                <a:lnTo>
                  <a:pt x="583" y="0"/>
                </a:lnTo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afd095"/>
              </a:gs>
            </a:gsLst>
            <a:lin ang="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Partie commune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Appli 1 et 2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(Api REST)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860000" y="5940000"/>
            <a:ext cx="540000" cy="720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4c7dc"/>
              </a:gs>
              <a:gs pos="100000">
                <a:srgbClr val="afd095"/>
              </a:gs>
            </a:gsLst>
            <a:lin ang="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4680000" y="5400000"/>
            <a:ext cx="36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5760000" y="4320000"/>
            <a:ext cx="1260000" cy="1260000"/>
          </a:xfrm>
          <a:custGeom>
            <a:avLst/>
            <a:gdLst/>
            <a:ahLst/>
            <a:rect l="0" t="0" r="r" b="b"/>
            <a:pathLst>
              <a:path w="3502" h="3502">
                <a:moveTo>
                  <a:pt x="583" y="0"/>
                </a:moveTo>
                <a:lnTo>
                  <a:pt x="584" y="0"/>
                </a:lnTo>
                <a:cubicBezTo>
                  <a:pt x="481" y="0"/>
                  <a:pt x="380" y="27"/>
                  <a:pt x="292" y="78"/>
                </a:cubicBezTo>
                <a:cubicBezTo>
                  <a:pt x="203" y="129"/>
                  <a:pt x="129" y="203"/>
                  <a:pt x="78" y="292"/>
                </a:cubicBezTo>
                <a:cubicBezTo>
                  <a:pt x="27" y="380"/>
                  <a:pt x="0" y="481"/>
                  <a:pt x="0" y="584"/>
                </a:cubicBezTo>
                <a:lnTo>
                  <a:pt x="0" y="2917"/>
                </a:lnTo>
                <a:lnTo>
                  <a:pt x="0" y="2918"/>
                </a:lnTo>
                <a:cubicBezTo>
                  <a:pt x="0" y="3020"/>
                  <a:pt x="27" y="3121"/>
                  <a:pt x="78" y="3209"/>
                </a:cubicBezTo>
                <a:cubicBezTo>
                  <a:pt x="129" y="3298"/>
                  <a:pt x="203" y="3372"/>
                  <a:pt x="292" y="3423"/>
                </a:cubicBezTo>
                <a:cubicBezTo>
                  <a:pt x="380" y="3474"/>
                  <a:pt x="481" y="3501"/>
                  <a:pt x="584" y="3501"/>
                </a:cubicBezTo>
                <a:lnTo>
                  <a:pt x="2917" y="3501"/>
                </a:lnTo>
                <a:lnTo>
                  <a:pt x="2918" y="3501"/>
                </a:lnTo>
                <a:cubicBezTo>
                  <a:pt x="3020" y="3501"/>
                  <a:pt x="3121" y="3474"/>
                  <a:pt x="3209" y="3423"/>
                </a:cubicBezTo>
                <a:cubicBezTo>
                  <a:pt x="3298" y="3372"/>
                  <a:pt x="3372" y="3298"/>
                  <a:pt x="3423" y="3209"/>
                </a:cubicBezTo>
                <a:cubicBezTo>
                  <a:pt x="3474" y="3121"/>
                  <a:pt x="3501" y="3020"/>
                  <a:pt x="3501" y="2918"/>
                </a:cubicBezTo>
                <a:lnTo>
                  <a:pt x="3501" y="583"/>
                </a:lnTo>
                <a:lnTo>
                  <a:pt x="3501" y="584"/>
                </a:lnTo>
                <a:lnTo>
                  <a:pt x="3501" y="584"/>
                </a:lnTo>
                <a:cubicBezTo>
                  <a:pt x="3501" y="481"/>
                  <a:pt x="3474" y="380"/>
                  <a:pt x="3423" y="292"/>
                </a:cubicBezTo>
                <a:cubicBezTo>
                  <a:pt x="3372" y="203"/>
                  <a:pt x="3298" y="129"/>
                  <a:pt x="3209" y="78"/>
                </a:cubicBezTo>
                <a:cubicBezTo>
                  <a:pt x="3121" y="27"/>
                  <a:pt x="3020" y="0"/>
                  <a:pt x="2918" y="0"/>
                </a:cubicBezTo>
                <a:lnTo>
                  <a:pt x="583" y="0"/>
                </a:lnTo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partieB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appli 2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c00000"/>
                </a:solidFill>
                <a:latin typeface="Arial"/>
              </a:rPr>
              <a:t>(Api REST)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120000" y="5940000"/>
            <a:ext cx="540000" cy="720000"/>
          </a:xfrm>
          <a:prstGeom prst="can">
            <a:avLst>
              <a:gd name="adj" fmla="val 25000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6300000" y="540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 flipH="1">
            <a:off x="1440000" y="1800000"/>
            <a:ext cx="1620000" cy="720000"/>
          </a:xfrm>
          <a:prstGeom prst="line">
            <a:avLst/>
          </a:prstGeom>
          <a:ln w="0">
            <a:solidFill>
              <a:srgbClr val="3465a4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1440000" y="2880000"/>
            <a:ext cx="144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 flipH="1">
            <a:off x="1440000" y="360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 flipV="1">
            <a:off x="1800000" y="3780000"/>
            <a:ext cx="90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2880000" y="3780000"/>
            <a:ext cx="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 flipV="1">
            <a:off x="3060000" y="378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>
            <a:off x="3240000" y="3780000"/>
            <a:ext cx="90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"/>
          <p:cNvSpPr/>
          <p:nvPr/>
        </p:nvSpPr>
        <p:spPr>
          <a:xfrm flipH="1" flipV="1">
            <a:off x="3420000" y="3780000"/>
            <a:ext cx="72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 flipH="1" flipV="1">
            <a:off x="1440000" y="2700000"/>
            <a:ext cx="180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6300000" y="3780000"/>
            <a:ext cx="162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 flipH="1" flipV="1">
            <a:off x="6480000" y="3600000"/>
            <a:ext cx="14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2700000" y="5940000"/>
            <a:ext cx="1980000" cy="540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c00000"/>
                </a:solidFill>
                <a:latin typeface="Arial"/>
              </a:rPr>
              <a:t>MOM / kafka / ...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2880000" y="5580000"/>
            <a:ext cx="36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 flipV="1">
            <a:off x="4140000" y="5400000"/>
            <a:ext cx="18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 txBox="1"/>
          <p:nvPr/>
        </p:nvSpPr>
        <p:spPr>
          <a:xfrm>
            <a:off x="2160000" y="2700000"/>
            <a:ext cx="1287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Http / 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999160" y="5580000"/>
            <a:ext cx="13208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400" spc="-1" strike="noStrike">
                <a:latin typeface="Arial"/>
              </a:rPr>
              <a:t>notifications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Application>LibreOffice/7.1.5.2$Windows_X86_64 LibreOffice_project/85f04e9f809797b8199d13c421bd8a2b025d52b5</Application>
  <AppVersion>15.0000</AppVers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2021-12-01T19:05:41Z</dcterms:modified>
  <cp:revision>68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Affichage à l'écran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