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85800" y="2130480"/>
            <a:ext cx="7772760" cy="223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infrastructures n-tiers , </a:t>
            </a:r>
            <a:endParaRPr b="0" lang="fr-FR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soa , </a:t>
            </a:r>
            <a:endParaRPr b="0" lang="fr-FR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cloud et microservices</a:t>
            </a:r>
            <a:endParaRPr b="0" lang="fr-FR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br/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(grandes lignes)</a:t>
            </a:r>
            <a:endParaRPr b="0" lang="fr-FR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685800" y="2130480"/>
            <a:ext cx="7772760" cy="223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2"/>
          <p:cNvSpPr/>
          <p:nvPr/>
        </p:nvSpPr>
        <p:spPr>
          <a:xfrm>
            <a:off x="457560" y="116640"/>
            <a:ext cx="8228520" cy="4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3600" spc="-1" strike="noStrike" u="sng">
                <a:solidFill>
                  <a:srgbClr val="182f7c"/>
                </a:solidFill>
                <a:uFillTx/>
                <a:latin typeface="Calibri"/>
                <a:ea typeface="DejaVu Sans"/>
              </a:rPr>
              <a:t>Notion de micro-conteneur (docker)</a:t>
            </a:r>
            <a:endParaRPr b="0" lang="fr-FR" sz="36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685800" y="2130480"/>
            <a:ext cx="7772760" cy="223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2"/>
          <p:cNvSpPr/>
          <p:nvPr/>
        </p:nvSpPr>
        <p:spPr>
          <a:xfrm>
            <a:off x="457560" y="116640"/>
            <a:ext cx="8228520" cy="4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3600" spc="-1" strike="noStrike" u="sng">
                <a:solidFill>
                  <a:srgbClr val="007635"/>
                </a:solidFill>
                <a:uFillTx/>
                <a:latin typeface="Calibri"/>
                <a:ea typeface="DejaVu Sans"/>
              </a:rPr>
              <a:t>Kubernates : cluster de conteneurs "docker" (récent)</a:t>
            </a:r>
            <a:endParaRPr b="0" lang="fr-FR" sz="36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685800" y="2130480"/>
            <a:ext cx="7772760" cy="223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2"/>
          <p:cNvSpPr/>
          <p:nvPr/>
        </p:nvSpPr>
        <p:spPr>
          <a:xfrm>
            <a:off x="457560" y="116640"/>
            <a:ext cx="8228520" cy="4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3600" spc="-1" strike="noStrike" u="sng">
                <a:solidFill>
                  <a:srgbClr val="007635"/>
                </a:solidFill>
                <a:uFillTx/>
                <a:latin typeface="Calibri"/>
                <a:ea typeface="DejaVu Sans"/>
              </a:rPr>
              <a:t>Kubernates + istio (sidecar) (plus récent encore)</a:t>
            </a:r>
            <a:endParaRPr b="0" lang="fr-FR" sz="36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90960" y="1292040"/>
            <a:ext cx="2307960" cy="4305600"/>
          </a:xfrm>
          <a:prstGeom prst="roundRect">
            <a:avLst>
              <a:gd name="adj" fmla="val 16667"/>
            </a:avLst>
          </a:prstGeom>
          <a:noFill/>
          <a:ln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2"/>
          <p:cNvSpPr/>
          <p:nvPr/>
        </p:nvSpPr>
        <p:spPr>
          <a:xfrm>
            <a:off x="457200" y="116640"/>
            <a:ext cx="8228520" cy="4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3600" spc="-1" strike="noStrike" u="sng">
                <a:solidFill>
                  <a:srgbClr val="007635"/>
                </a:solidFill>
                <a:uFillTx/>
                <a:latin typeface="Calibri"/>
                <a:ea typeface="DejaVu Sans"/>
              </a:rPr>
              <a:t>DMZ + Serveur d'applications (200x)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6601320" y="1532520"/>
            <a:ext cx="1920600" cy="1053720"/>
          </a:xfrm>
          <a:prstGeom prst="roundRect">
            <a:avLst>
              <a:gd name="adj" fmla="val 16667"/>
            </a:avLst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(*)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0" name="CustomShape 4"/>
          <p:cNvSpPr/>
          <p:nvPr/>
        </p:nvSpPr>
        <p:spPr>
          <a:xfrm>
            <a:off x="1513800" y="6093360"/>
            <a:ext cx="5898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(*)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Machines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physiques  ou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virtuelles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(virtualBox, vmware, …) 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très souvent avec système d’exploitation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linux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1" name="CustomShape 5"/>
          <p:cNvSpPr/>
          <p:nvPr/>
        </p:nvSpPr>
        <p:spPr>
          <a:xfrm>
            <a:off x="6626880" y="3149640"/>
            <a:ext cx="1946160" cy="968400"/>
          </a:xfrm>
          <a:prstGeom prst="roundRect">
            <a:avLst>
              <a:gd name="adj" fmla="val 16667"/>
            </a:avLst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(*)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2" name="CustomShape 6"/>
          <p:cNvSpPr/>
          <p:nvPr/>
        </p:nvSpPr>
        <p:spPr>
          <a:xfrm>
            <a:off x="4140000" y="1551960"/>
            <a:ext cx="1933200" cy="1438920"/>
          </a:xfrm>
          <a:prstGeom prst="roundRect">
            <a:avLst>
              <a:gd name="adj" fmla="val 16667"/>
            </a:avLst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(*)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3" name="CustomShape 7"/>
          <p:cNvSpPr/>
          <p:nvPr/>
        </p:nvSpPr>
        <p:spPr>
          <a:xfrm>
            <a:off x="4149720" y="3861000"/>
            <a:ext cx="1933200" cy="1438920"/>
          </a:xfrm>
          <a:prstGeom prst="roundRect">
            <a:avLst>
              <a:gd name="adj" fmla="val 16667"/>
            </a:avLst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(*)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4" name="CustomShape 8"/>
          <p:cNvSpPr/>
          <p:nvPr/>
        </p:nvSpPr>
        <p:spPr>
          <a:xfrm>
            <a:off x="1331640" y="2565000"/>
            <a:ext cx="1933200" cy="2232720"/>
          </a:xfrm>
          <a:prstGeom prst="roundRect">
            <a:avLst>
              <a:gd name="adj" fmla="val 16667"/>
            </a:avLst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(*)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5" name="CustomShape 9"/>
          <p:cNvSpPr/>
          <p:nvPr/>
        </p:nvSpPr>
        <p:spPr>
          <a:xfrm>
            <a:off x="6871680" y="1893960"/>
            <a:ext cx="558720" cy="494640"/>
          </a:xfrm>
          <a:prstGeom prst="can">
            <a:avLst>
              <a:gd name="adj" fmla="val 2500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6" name="CustomShape 10"/>
          <p:cNvSpPr/>
          <p:nvPr/>
        </p:nvSpPr>
        <p:spPr>
          <a:xfrm>
            <a:off x="6823800" y="3387240"/>
            <a:ext cx="558720" cy="494640"/>
          </a:xfrm>
          <a:prstGeom prst="can">
            <a:avLst>
              <a:gd name="adj" fmla="val 2500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7" name="CustomShape 11"/>
          <p:cNvSpPr/>
          <p:nvPr/>
        </p:nvSpPr>
        <p:spPr>
          <a:xfrm>
            <a:off x="7480080" y="2142000"/>
            <a:ext cx="7228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mysql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8" name="CustomShape 12"/>
          <p:cNvSpPr/>
          <p:nvPr/>
        </p:nvSpPr>
        <p:spPr>
          <a:xfrm>
            <a:off x="7437600" y="3623040"/>
            <a:ext cx="10962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mongoDB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9" name="CustomShape 13"/>
          <p:cNvSpPr/>
          <p:nvPr/>
        </p:nvSpPr>
        <p:spPr>
          <a:xfrm>
            <a:off x="4385160" y="4300920"/>
            <a:ext cx="1582920" cy="91332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Tomcat (8080)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+ appli java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0" name="CustomShape 14"/>
          <p:cNvSpPr/>
          <p:nvPr/>
        </p:nvSpPr>
        <p:spPr>
          <a:xfrm>
            <a:off x="4356000" y="2004840"/>
            <a:ext cx="1582920" cy="77508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Tomcat (8080)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+ appli java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1" name="CustomShape 15"/>
          <p:cNvSpPr/>
          <p:nvPr/>
        </p:nvSpPr>
        <p:spPr>
          <a:xfrm>
            <a:off x="1547640" y="3204720"/>
            <a:ext cx="1191960" cy="91332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http/80 server (ex: apache2)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2" name="CustomShape 16"/>
          <p:cNvSpPr/>
          <p:nvPr/>
        </p:nvSpPr>
        <p:spPr>
          <a:xfrm>
            <a:off x="2066760" y="3985560"/>
            <a:ext cx="1346760" cy="627120"/>
          </a:xfrm>
          <a:prstGeom prst="ellipse">
            <a:avLst/>
          </a:prstGeom>
          <a:ln>
            <a:solidFill>
              <a:srgbClr val="46aac4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mod_...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(**)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3" name="CustomShape 17"/>
          <p:cNvSpPr/>
          <p:nvPr/>
        </p:nvSpPr>
        <p:spPr>
          <a:xfrm>
            <a:off x="351360" y="1154880"/>
            <a:ext cx="1191960" cy="91332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Navigateur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web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4" name="CustomShape 18"/>
          <p:cNvSpPr/>
          <p:nvPr/>
        </p:nvSpPr>
        <p:spPr>
          <a:xfrm>
            <a:off x="426600" y="1268640"/>
            <a:ext cx="1191960" cy="91332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Navigateur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web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5" name="CustomShape 19"/>
          <p:cNvSpPr/>
          <p:nvPr/>
        </p:nvSpPr>
        <p:spPr>
          <a:xfrm>
            <a:off x="498600" y="1412640"/>
            <a:ext cx="1191960" cy="91332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Navigateur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web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6" name="CustomShape 20"/>
          <p:cNvSpPr/>
          <p:nvPr/>
        </p:nvSpPr>
        <p:spPr>
          <a:xfrm>
            <a:off x="318600" y="338760"/>
            <a:ext cx="358920" cy="35892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97" name="CustomShape 21"/>
          <p:cNvSpPr/>
          <p:nvPr/>
        </p:nvSpPr>
        <p:spPr>
          <a:xfrm>
            <a:off x="318600" y="737280"/>
            <a:ext cx="358920" cy="40140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98" name="CustomShape 22"/>
          <p:cNvSpPr/>
          <p:nvPr/>
        </p:nvSpPr>
        <p:spPr>
          <a:xfrm>
            <a:off x="470880" y="491040"/>
            <a:ext cx="358920" cy="35892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99" name="CustomShape 23"/>
          <p:cNvSpPr/>
          <p:nvPr/>
        </p:nvSpPr>
        <p:spPr>
          <a:xfrm>
            <a:off x="470880" y="889560"/>
            <a:ext cx="358920" cy="40140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00" name="CustomShape 24"/>
          <p:cNvSpPr/>
          <p:nvPr/>
        </p:nvSpPr>
        <p:spPr>
          <a:xfrm>
            <a:off x="623520" y="643320"/>
            <a:ext cx="358920" cy="35892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01" name="CustomShape 25"/>
          <p:cNvSpPr/>
          <p:nvPr/>
        </p:nvSpPr>
        <p:spPr>
          <a:xfrm>
            <a:off x="623520" y="1041840"/>
            <a:ext cx="358920" cy="40140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02" name="CustomShape 26"/>
          <p:cNvSpPr/>
          <p:nvPr/>
        </p:nvSpPr>
        <p:spPr>
          <a:xfrm>
            <a:off x="4717800" y="3223080"/>
            <a:ext cx="3387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3" name="CustomShape 27"/>
          <p:cNvSpPr/>
          <p:nvPr/>
        </p:nvSpPr>
        <p:spPr>
          <a:xfrm>
            <a:off x="913320" y="2781000"/>
            <a:ext cx="218520" cy="237528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104" name="CustomShape 28"/>
          <p:cNvSpPr/>
          <p:nvPr/>
        </p:nvSpPr>
        <p:spPr>
          <a:xfrm>
            <a:off x="3564000" y="2715120"/>
            <a:ext cx="218520" cy="244728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105" name="CustomShape 29"/>
          <p:cNvSpPr/>
          <p:nvPr/>
        </p:nvSpPr>
        <p:spPr>
          <a:xfrm>
            <a:off x="628560" y="5229360"/>
            <a:ext cx="79596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fr-FR" sz="1600" spc="-1" strike="noStrike">
                <a:solidFill>
                  <a:srgbClr val="7030a0"/>
                </a:solidFill>
                <a:latin typeface="Calibri"/>
                <a:ea typeface="DejaVu Sans"/>
              </a:rPr>
              <a:t>firewall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106" name="CustomShape 30"/>
          <p:cNvSpPr/>
          <p:nvPr/>
        </p:nvSpPr>
        <p:spPr>
          <a:xfrm>
            <a:off x="3193920" y="5250600"/>
            <a:ext cx="79596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fr-FR" sz="1600" spc="-1" strike="noStrike">
                <a:solidFill>
                  <a:srgbClr val="7030a0"/>
                </a:solidFill>
                <a:latin typeface="Calibri"/>
                <a:ea typeface="DejaVu Sans"/>
              </a:rPr>
              <a:t>firewall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107" name="CustomShape 31"/>
          <p:cNvSpPr/>
          <p:nvPr/>
        </p:nvSpPr>
        <p:spPr>
          <a:xfrm flipV="1">
            <a:off x="498600" y="3603960"/>
            <a:ext cx="1047960" cy="1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32"/>
          <p:cNvSpPr/>
          <p:nvPr/>
        </p:nvSpPr>
        <p:spPr>
          <a:xfrm flipV="1">
            <a:off x="510120" y="3736440"/>
            <a:ext cx="1047960" cy="1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33"/>
          <p:cNvSpPr/>
          <p:nvPr/>
        </p:nvSpPr>
        <p:spPr>
          <a:xfrm flipV="1">
            <a:off x="538200" y="3875040"/>
            <a:ext cx="1047960" cy="1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Line 34"/>
          <p:cNvSpPr/>
          <p:nvPr/>
        </p:nvSpPr>
        <p:spPr>
          <a:xfrm flipH="1">
            <a:off x="510120" y="2183040"/>
            <a:ext cx="293040" cy="147852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Line 35"/>
          <p:cNvSpPr/>
          <p:nvPr/>
        </p:nvSpPr>
        <p:spPr>
          <a:xfrm flipH="1">
            <a:off x="510120" y="2319480"/>
            <a:ext cx="437400" cy="149472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Line 36"/>
          <p:cNvSpPr/>
          <p:nvPr/>
        </p:nvSpPr>
        <p:spPr>
          <a:xfrm flipH="1">
            <a:off x="557640" y="2183040"/>
            <a:ext cx="477000" cy="178344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37"/>
          <p:cNvSpPr/>
          <p:nvPr/>
        </p:nvSpPr>
        <p:spPr>
          <a:xfrm flipV="1">
            <a:off x="3265920" y="1274400"/>
            <a:ext cx="1449000" cy="710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38"/>
          <p:cNvSpPr/>
          <p:nvPr/>
        </p:nvSpPr>
        <p:spPr>
          <a:xfrm>
            <a:off x="3414600" y="4299480"/>
            <a:ext cx="734040" cy="28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39"/>
          <p:cNvSpPr/>
          <p:nvPr/>
        </p:nvSpPr>
        <p:spPr>
          <a:xfrm>
            <a:off x="190080" y="4236120"/>
            <a:ext cx="734040" cy="6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c0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40"/>
          <p:cNvSpPr/>
          <p:nvPr/>
        </p:nvSpPr>
        <p:spPr>
          <a:xfrm>
            <a:off x="202680" y="4377960"/>
            <a:ext cx="734040" cy="6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c0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41"/>
          <p:cNvSpPr/>
          <p:nvPr/>
        </p:nvSpPr>
        <p:spPr>
          <a:xfrm>
            <a:off x="202320" y="4613400"/>
            <a:ext cx="734040" cy="6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c0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42"/>
          <p:cNvSpPr/>
          <p:nvPr/>
        </p:nvSpPr>
        <p:spPr>
          <a:xfrm>
            <a:off x="2740680" y="2316960"/>
            <a:ext cx="842760" cy="448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c0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43"/>
          <p:cNvSpPr/>
          <p:nvPr/>
        </p:nvSpPr>
        <p:spPr>
          <a:xfrm flipV="1">
            <a:off x="5891760" y="1872360"/>
            <a:ext cx="978840" cy="8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44"/>
          <p:cNvSpPr/>
          <p:nvPr/>
        </p:nvSpPr>
        <p:spPr>
          <a:xfrm flipV="1">
            <a:off x="5969160" y="1406520"/>
            <a:ext cx="853560" cy="74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45"/>
          <p:cNvSpPr/>
          <p:nvPr/>
        </p:nvSpPr>
        <p:spPr>
          <a:xfrm>
            <a:off x="6626880" y="4377960"/>
            <a:ext cx="1913040" cy="1219320"/>
          </a:xfrm>
          <a:prstGeom prst="roundRect">
            <a:avLst>
              <a:gd name="adj" fmla="val 16667"/>
            </a:avLst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(*)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2" name="CustomShape 46"/>
          <p:cNvSpPr/>
          <p:nvPr/>
        </p:nvSpPr>
        <p:spPr>
          <a:xfrm>
            <a:off x="6711840" y="4797000"/>
            <a:ext cx="1603440" cy="646920"/>
          </a:xfrm>
          <a:prstGeom prst="rect">
            <a:avLst/>
          </a:prstGeom>
          <a:ln>
            <a:solidFill>
              <a:srgbClr val="f5924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Routeur SMTP (envoi email)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3" name="CustomShape 47"/>
          <p:cNvSpPr/>
          <p:nvPr/>
        </p:nvSpPr>
        <p:spPr>
          <a:xfrm>
            <a:off x="5969160" y="4581000"/>
            <a:ext cx="853560" cy="406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48"/>
          <p:cNvSpPr/>
          <p:nvPr/>
        </p:nvSpPr>
        <p:spPr>
          <a:xfrm>
            <a:off x="4166280" y="955080"/>
            <a:ext cx="196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fr-FR" sz="1800" spc="-1" strike="noStrike">
                <a:solidFill>
                  <a:srgbClr val="050571"/>
                </a:solidFill>
                <a:latin typeface="Calibri"/>
                <a:ea typeface="DejaVu Sans"/>
              </a:rPr>
              <a:t>Cluster de serveurs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5" name="CustomShape 49"/>
          <p:cNvSpPr/>
          <p:nvPr/>
        </p:nvSpPr>
        <p:spPr>
          <a:xfrm>
            <a:off x="1605600" y="4885560"/>
            <a:ext cx="156096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fr-FR" sz="1600" spc="-1" strike="noStrike">
                <a:solidFill>
                  <a:srgbClr val="c00000"/>
                </a:solidFill>
                <a:latin typeface="Calibri"/>
                <a:ea typeface="DejaVu Sans"/>
              </a:rPr>
              <a:t>(**) répartition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fr-FR" sz="1600" spc="-1" strike="noStrike">
                <a:solidFill>
                  <a:srgbClr val="c00000"/>
                </a:solidFill>
                <a:latin typeface="Calibri"/>
                <a:ea typeface="DejaVu Sans"/>
              </a:rPr>
              <a:t>de charge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fr-FR" sz="1600" spc="-1" strike="noStrike">
                <a:solidFill>
                  <a:srgbClr val="c00000"/>
                </a:solidFill>
                <a:latin typeface="Calibri"/>
                <a:ea typeface="DejaVu Sans"/>
              </a:rPr>
              <a:t>(load_balancing</a:t>
            </a:r>
            <a:r>
              <a:rPr b="0" i="1" lang="fr-F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fr-FR" sz="1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85800" y="2130480"/>
            <a:ext cx="7772760" cy="223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2"/>
          <p:cNvSpPr/>
          <p:nvPr/>
        </p:nvSpPr>
        <p:spPr>
          <a:xfrm>
            <a:off x="788760" y="288000"/>
            <a:ext cx="6338520" cy="54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3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Limitations du clustering "java/EE</a:t>
            </a: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"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288000" y="1148040"/>
            <a:ext cx="8528400" cy="518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* limité à java</a:t>
            </a:r>
            <a:endParaRPr b="0" lang="fr-FR" sz="2400" spc="-1" strike="noStrike">
              <a:latin typeface="Arial"/>
            </a:endParaRPr>
          </a:p>
          <a:p>
            <a:endParaRPr b="0" lang="fr-FR" sz="2400" spc="-1" strike="noStrike">
              <a:latin typeface="Arial"/>
            </a:endParaRPr>
          </a:p>
          <a:p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* spécifique à une marque </a:t>
            </a:r>
            <a:endParaRPr b="0" lang="fr-FR" sz="2400" spc="-1" strike="noStrike">
              <a:latin typeface="Arial"/>
            </a:endParaRPr>
          </a:p>
          <a:p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et un modèle de serveur (ex : IBM WebSphere AS 7)</a:t>
            </a:r>
            <a:endParaRPr b="0" lang="fr-FR" sz="2400" spc="-1" strike="noStrike">
              <a:latin typeface="Arial"/>
            </a:endParaRPr>
          </a:p>
          <a:p>
            <a:endParaRPr b="0" lang="fr-FR" sz="2400" spc="-1" strike="noStrike">
              <a:latin typeface="Arial"/>
            </a:endParaRPr>
          </a:p>
          <a:p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* configuration souvent très différente selon type et/ou version</a:t>
            </a:r>
            <a:br/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des serveurs (ex : JBoss AS 4.x , JBoss EAP 7 , ...)</a:t>
            </a:r>
            <a:endParaRPr b="0" lang="fr-FR" sz="2400" spc="-1" strike="noStrike">
              <a:latin typeface="Arial"/>
            </a:endParaRPr>
          </a:p>
          <a:p>
            <a:endParaRPr b="0" lang="fr-FR" sz="2400" spc="-1" strike="noStrike">
              <a:latin typeface="Arial"/>
            </a:endParaRPr>
          </a:p>
          <a:p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* paramétrages des extensions et de la sécurité </a:t>
            </a:r>
            <a:endParaRPr b="0" lang="fr-FR" sz="2400" spc="-1" strike="noStrike">
              <a:latin typeface="Arial"/>
            </a:endParaRPr>
          </a:p>
          <a:p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quelquefois complexes</a:t>
            </a:r>
            <a:endParaRPr b="0" lang="fr-FR" sz="2400" spc="-1" strike="noStrike">
              <a:latin typeface="Arial"/>
            </a:endParaRPr>
          </a:p>
          <a:p>
            <a:endParaRPr b="0" lang="fr-FR" sz="2400" spc="-1" strike="noStrike">
              <a:latin typeface="Arial"/>
            </a:endParaRPr>
          </a:p>
          <a:p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===============</a:t>
            </a:r>
            <a:endParaRPr b="0" lang="fr-FR" sz="2400" spc="-1" strike="noStrike">
              <a:latin typeface="Arial"/>
            </a:endParaRPr>
          </a:p>
          <a:p>
            <a:endParaRPr b="0" lang="fr-FR" sz="2400" spc="-1" strike="noStrike">
              <a:latin typeface="Arial"/>
            </a:endParaRPr>
          </a:p>
          <a:p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* Mêmes types de limitations dans des mondes concurrents</a:t>
            </a:r>
            <a:endParaRPr b="0" lang="fr-FR" sz="2400" spc="-1" strike="noStrike">
              <a:latin typeface="Arial"/>
            </a:endParaRPr>
          </a:p>
          <a:p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(Microsoft .net , python, ...)</a:t>
            </a:r>
            <a:endParaRPr b="0" lang="fr-FR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685800" y="2130480"/>
            <a:ext cx="7772760" cy="223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2"/>
          <p:cNvSpPr/>
          <p:nvPr/>
        </p:nvSpPr>
        <p:spPr>
          <a:xfrm>
            <a:off x="411480" y="114480"/>
            <a:ext cx="8228520" cy="4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4800" spc="-1" strike="noStrike" u="sng">
                <a:solidFill>
                  <a:srgbClr val="182f7c"/>
                </a:solidFill>
                <a:uFillTx/>
                <a:latin typeface="Times New Roman"/>
                <a:ea typeface="DejaVu Sans"/>
              </a:rPr>
              <a:t>Notion de </a:t>
            </a:r>
            <a:r>
              <a:rPr b="1" lang="fr-FR" sz="4800" spc="-1" strike="noStrike" u="sng">
                <a:solidFill>
                  <a:srgbClr val="182f7c"/>
                </a:solidFill>
                <a:uFillTx/>
                <a:latin typeface="Times New Roman"/>
                <a:ea typeface="DejaVu Sans"/>
              </a:rPr>
              <a:t>reverse-proxy</a:t>
            </a:r>
            <a:endParaRPr b="0" lang="fr-FR" sz="4800" spc="-1" strike="noStrike">
              <a:latin typeface="Times New Roman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395640" y="2062800"/>
            <a:ext cx="286560" cy="35856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32" name="CustomShape 4"/>
          <p:cNvSpPr/>
          <p:nvPr/>
        </p:nvSpPr>
        <p:spPr>
          <a:xfrm>
            <a:off x="395640" y="2494800"/>
            <a:ext cx="286560" cy="21456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33" name="CustomShape 5"/>
          <p:cNvSpPr/>
          <p:nvPr/>
        </p:nvSpPr>
        <p:spPr>
          <a:xfrm>
            <a:off x="754200" y="2101320"/>
            <a:ext cx="286560" cy="35856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34" name="CustomShape 6"/>
          <p:cNvSpPr/>
          <p:nvPr/>
        </p:nvSpPr>
        <p:spPr>
          <a:xfrm>
            <a:off x="754200" y="2533680"/>
            <a:ext cx="286560" cy="21456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35" name="CustomShape 7"/>
          <p:cNvSpPr/>
          <p:nvPr/>
        </p:nvSpPr>
        <p:spPr>
          <a:xfrm>
            <a:off x="547920" y="2215440"/>
            <a:ext cx="286560" cy="35856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36" name="CustomShape 8"/>
          <p:cNvSpPr/>
          <p:nvPr/>
        </p:nvSpPr>
        <p:spPr>
          <a:xfrm>
            <a:off x="547920" y="2647440"/>
            <a:ext cx="286560" cy="21456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37" name="CustomShape 9"/>
          <p:cNvSpPr/>
          <p:nvPr/>
        </p:nvSpPr>
        <p:spPr>
          <a:xfrm>
            <a:off x="216000" y="3024000"/>
            <a:ext cx="1367280" cy="93528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10"/>
          <p:cNvSpPr/>
          <p:nvPr/>
        </p:nvSpPr>
        <p:spPr>
          <a:xfrm>
            <a:off x="432000" y="3168000"/>
            <a:ext cx="1329480" cy="93528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11"/>
          <p:cNvSpPr/>
          <p:nvPr/>
        </p:nvSpPr>
        <p:spPr>
          <a:xfrm>
            <a:off x="648000" y="3384000"/>
            <a:ext cx="1295280" cy="93528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12"/>
          <p:cNvSpPr/>
          <p:nvPr/>
        </p:nvSpPr>
        <p:spPr>
          <a:xfrm>
            <a:off x="3168000" y="1512000"/>
            <a:ext cx="2519640" cy="4103640"/>
          </a:xfrm>
          <a:prstGeom prst="rect">
            <a:avLst/>
          </a:prstGeom>
          <a:solidFill>
            <a:srgbClr val="7da7d8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13"/>
          <p:cNvSpPr/>
          <p:nvPr/>
        </p:nvSpPr>
        <p:spPr>
          <a:xfrm>
            <a:off x="6912000" y="1800000"/>
            <a:ext cx="1439280" cy="1151280"/>
          </a:xfrm>
          <a:prstGeom prst="rect">
            <a:avLst/>
          </a:prstGeom>
          <a:solidFill>
            <a:srgbClr val="c2e0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api_rest_A</a:t>
            </a:r>
            <a:endParaRPr b="0" lang="fr-FR" sz="1800" spc="-1" strike="noStrike">
              <a:solidFill>
                <a:srgbClr val="182f7c"/>
              </a:solidFill>
              <a:latin typeface="Arial"/>
            </a:endParaRPr>
          </a:p>
          <a:p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sur</a:t>
            </a:r>
            <a:endParaRPr b="0" lang="fr-FR" sz="1800" spc="-1" strike="noStrike">
              <a:solidFill>
                <a:srgbClr val="182f7c"/>
              </a:solidFill>
              <a:latin typeface="Arial"/>
            </a:endParaRPr>
          </a:p>
          <a:p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backEnd</a:t>
            </a:r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 </a:t>
            </a:r>
            <a:endParaRPr b="0" lang="fr-FR" sz="1800" spc="-1" strike="noStrike">
              <a:solidFill>
                <a:srgbClr val="182f7c"/>
              </a:solidFill>
              <a:latin typeface="Arial"/>
            </a:endParaRPr>
          </a:p>
          <a:p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springBoot</a:t>
            </a:r>
            <a:endParaRPr b="0" lang="fr-FR" sz="1800" spc="-1" strike="noStrike">
              <a:solidFill>
                <a:srgbClr val="182f7c"/>
              </a:solidFill>
              <a:latin typeface="Arial"/>
            </a:endParaRPr>
          </a:p>
        </p:txBody>
      </p:sp>
      <p:sp>
        <p:nvSpPr>
          <p:cNvPr id="142" name="CustomShape 14"/>
          <p:cNvSpPr/>
          <p:nvPr/>
        </p:nvSpPr>
        <p:spPr>
          <a:xfrm>
            <a:off x="6912000" y="3816000"/>
            <a:ext cx="1439280" cy="1151280"/>
          </a:xfrm>
          <a:prstGeom prst="rect">
            <a:avLst/>
          </a:prstGeom>
          <a:solidFill>
            <a:srgbClr val="c2e0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api_rest_B</a:t>
            </a:r>
            <a:endParaRPr b="0" lang="fr-FR" sz="1800" spc="-1" strike="noStrike">
              <a:solidFill>
                <a:srgbClr val="182f7c"/>
              </a:solidFill>
              <a:latin typeface="Arial"/>
            </a:endParaRPr>
          </a:p>
          <a:p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sur</a:t>
            </a:r>
            <a:endParaRPr b="0" lang="fr-FR" sz="1800" spc="-1" strike="noStrike">
              <a:solidFill>
                <a:srgbClr val="182f7c"/>
              </a:solidFill>
              <a:latin typeface="Arial"/>
            </a:endParaRPr>
          </a:p>
          <a:p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backEnd</a:t>
            </a:r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 </a:t>
            </a:r>
            <a:endParaRPr b="0" lang="fr-FR" sz="1800" spc="-1" strike="noStrike">
              <a:solidFill>
                <a:srgbClr val="182f7c"/>
              </a:solidFill>
              <a:latin typeface="Arial"/>
            </a:endParaRPr>
          </a:p>
          <a:p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nodeJs</a:t>
            </a:r>
            <a:endParaRPr b="0" lang="fr-FR" sz="1800" spc="-1" strike="noStrike">
              <a:solidFill>
                <a:srgbClr val="182f7c"/>
              </a:solidFill>
              <a:latin typeface="Arial"/>
            </a:endParaRPr>
          </a:p>
        </p:txBody>
      </p:sp>
      <p:sp>
        <p:nvSpPr>
          <p:cNvPr id="143" name="CustomShape 15"/>
          <p:cNvSpPr/>
          <p:nvPr/>
        </p:nvSpPr>
        <p:spPr>
          <a:xfrm>
            <a:off x="8548920" y="2232000"/>
            <a:ext cx="378360" cy="583920"/>
          </a:xfrm>
          <a:prstGeom prst="can">
            <a:avLst>
              <a:gd name="adj" fmla="val 25000"/>
            </a:avLst>
          </a:prstGeom>
          <a:gradFill>
            <a:gsLst>
              <a:gs pos="0">
                <a:srgbClr val="94bd5e"/>
              </a:gs>
              <a:gs pos="100000">
                <a:srgbClr val="5c8526"/>
              </a:gs>
            </a:gsLst>
            <a:lin ang="1800000"/>
          </a:gradFill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4" name="CustomShape 16"/>
          <p:cNvSpPr/>
          <p:nvPr/>
        </p:nvSpPr>
        <p:spPr>
          <a:xfrm>
            <a:off x="8568000" y="4032000"/>
            <a:ext cx="378360" cy="583920"/>
          </a:xfrm>
          <a:prstGeom prst="can">
            <a:avLst>
              <a:gd name="adj" fmla="val 25000"/>
            </a:avLst>
          </a:prstGeom>
          <a:gradFill>
            <a:gsLst>
              <a:gs pos="0">
                <a:srgbClr val="94bd5e"/>
              </a:gs>
              <a:gs pos="100000">
                <a:srgbClr val="5c8526"/>
              </a:gs>
            </a:gsLst>
            <a:lin ang="1800000"/>
          </a:gradFill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5" name="CustomShape 17"/>
          <p:cNvSpPr/>
          <p:nvPr/>
        </p:nvSpPr>
        <p:spPr>
          <a:xfrm>
            <a:off x="3384000" y="3600000"/>
            <a:ext cx="2015280" cy="1727280"/>
          </a:xfrm>
          <a:custGeom>
            <a:avLst/>
            <a:gdLst/>
            <a:ahLst/>
            <a:rect l="l" t="t" r="r" b="b"/>
            <a:pathLst>
              <a:path w="5602" h="4802">
                <a:moveTo>
                  <a:pt x="800" y="0"/>
                </a:moveTo>
                <a:cubicBezTo>
                  <a:pt x="400" y="0"/>
                  <a:pt x="0" y="400"/>
                  <a:pt x="0" y="800"/>
                </a:cubicBezTo>
                <a:lnTo>
                  <a:pt x="0" y="4000"/>
                </a:lnTo>
                <a:cubicBezTo>
                  <a:pt x="0" y="4400"/>
                  <a:pt x="400" y="4801"/>
                  <a:pt x="800" y="4801"/>
                </a:cubicBezTo>
                <a:lnTo>
                  <a:pt x="4800" y="4801"/>
                </a:lnTo>
                <a:cubicBezTo>
                  <a:pt x="5200" y="4801"/>
                  <a:pt x="5601" y="4400"/>
                  <a:pt x="5601" y="4000"/>
                </a:cubicBezTo>
                <a:lnTo>
                  <a:pt x="5601" y="800"/>
                </a:lnTo>
                <a:cubicBezTo>
                  <a:pt x="5601" y="400"/>
                  <a:pt x="5200" y="0"/>
                  <a:pt x="4800" y="0"/>
                </a:cubicBezTo>
                <a:lnTo>
                  <a:pt x="800" y="0"/>
                </a:lnTo>
              </a:path>
            </a:pathLst>
          </a:custGeom>
          <a:solidFill>
            <a:srgbClr val="fff68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config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"</a:t>
            </a: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reverse_proxy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"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selon 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filtrage 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d'URL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6" name="CustomShape 18"/>
          <p:cNvSpPr/>
          <p:nvPr/>
        </p:nvSpPr>
        <p:spPr>
          <a:xfrm>
            <a:off x="3384000" y="1656000"/>
            <a:ext cx="1943280" cy="1583280"/>
          </a:xfrm>
          <a:custGeom>
            <a:avLst/>
            <a:gdLst/>
            <a:ahLst/>
            <a:rect l="l" t="t" r="r" b="b"/>
            <a:pathLst>
              <a:path w="5402" h="4402">
                <a:moveTo>
                  <a:pt x="733" y="0"/>
                </a:moveTo>
                <a:cubicBezTo>
                  <a:pt x="366" y="0"/>
                  <a:pt x="0" y="366"/>
                  <a:pt x="0" y="733"/>
                </a:cubicBezTo>
                <a:lnTo>
                  <a:pt x="0" y="3667"/>
                </a:lnTo>
                <a:cubicBezTo>
                  <a:pt x="0" y="4034"/>
                  <a:pt x="366" y="4401"/>
                  <a:pt x="733" y="4401"/>
                </a:cubicBezTo>
                <a:lnTo>
                  <a:pt x="4667" y="4401"/>
                </a:lnTo>
                <a:cubicBezTo>
                  <a:pt x="5034" y="4401"/>
                  <a:pt x="5401" y="4034"/>
                  <a:pt x="5401" y="3667"/>
                </a:cubicBezTo>
                <a:lnTo>
                  <a:pt x="5401" y="733"/>
                </a:lnTo>
                <a:cubicBezTo>
                  <a:pt x="5401" y="366"/>
                  <a:pt x="5034" y="0"/>
                  <a:pt x="4667" y="0"/>
                </a:cubicBezTo>
                <a:lnTo>
                  <a:pt x="733" y="0"/>
                </a:lnTo>
              </a:path>
            </a:pathLst>
          </a:custGeom>
          <a:solidFill>
            <a:srgbClr val="ffdaa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code </a:t>
            </a: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frontEnd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(html + bundles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.js et .css)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prêt à être 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téléchargé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7" name="CustomShape 19"/>
          <p:cNvSpPr/>
          <p:nvPr/>
        </p:nvSpPr>
        <p:spPr>
          <a:xfrm>
            <a:off x="3195720" y="936000"/>
            <a:ext cx="169992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fr-FR" sz="1800" spc="-1" strike="noStrike">
                <a:latin typeface="Arial"/>
              </a:rPr>
              <a:t>Serveur HTTP</a:t>
            </a:r>
            <a:r>
              <a:rPr b="0" lang="fr-FR" sz="1800" spc="-1" strike="noStrike">
                <a:latin typeface="Arial"/>
              </a:rPr>
              <a:t> 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(ex : </a:t>
            </a:r>
            <a:r>
              <a:rPr b="1" lang="fr-FR" sz="1800" spc="-1" strike="noStrike">
                <a:latin typeface="Arial"/>
              </a:rPr>
              <a:t>nginx</a:t>
            </a:r>
            <a:r>
              <a:rPr b="0" lang="fr-FR" sz="1800" spc="-1" strike="noStrike">
                <a:latin typeface="Arial"/>
              </a:rPr>
              <a:t>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8" name="Line 20"/>
          <p:cNvSpPr/>
          <p:nvPr/>
        </p:nvSpPr>
        <p:spPr>
          <a:xfrm flipH="1">
            <a:off x="1080000" y="3060000"/>
            <a:ext cx="2448000" cy="50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Line 21"/>
          <p:cNvSpPr/>
          <p:nvPr/>
        </p:nvSpPr>
        <p:spPr>
          <a:xfrm>
            <a:off x="1512000" y="3852000"/>
            <a:ext cx="2232000" cy="64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Line 22"/>
          <p:cNvSpPr/>
          <p:nvPr/>
        </p:nvSpPr>
        <p:spPr>
          <a:xfrm flipV="1">
            <a:off x="5256000" y="3780000"/>
            <a:ext cx="1512000" cy="64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Line 23"/>
          <p:cNvSpPr/>
          <p:nvPr/>
        </p:nvSpPr>
        <p:spPr>
          <a:xfrm flipH="1">
            <a:off x="5184000" y="4068000"/>
            <a:ext cx="1512000" cy="64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Line 24"/>
          <p:cNvSpPr/>
          <p:nvPr/>
        </p:nvSpPr>
        <p:spPr>
          <a:xfrm flipH="1" flipV="1">
            <a:off x="1584000" y="4103640"/>
            <a:ext cx="1944000" cy="612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Line 25"/>
          <p:cNvSpPr/>
          <p:nvPr/>
        </p:nvSpPr>
        <p:spPr>
          <a:xfrm flipV="1">
            <a:off x="1080000" y="2844000"/>
            <a:ext cx="2448000" cy="54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26"/>
          <p:cNvSpPr/>
          <p:nvPr/>
        </p:nvSpPr>
        <p:spPr>
          <a:xfrm>
            <a:off x="1537560" y="2772000"/>
            <a:ext cx="406440" cy="287640"/>
          </a:xfrm>
          <a:prstGeom prst="ellipse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1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55" name="CustomShape 27"/>
          <p:cNvSpPr/>
          <p:nvPr/>
        </p:nvSpPr>
        <p:spPr>
          <a:xfrm>
            <a:off x="817560" y="3672000"/>
            <a:ext cx="334440" cy="287640"/>
          </a:xfrm>
          <a:prstGeom prst="ellipse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2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56" name="CustomShape 28"/>
          <p:cNvSpPr/>
          <p:nvPr/>
        </p:nvSpPr>
        <p:spPr>
          <a:xfrm>
            <a:off x="2545560" y="3888000"/>
            <a:ext cx="334440" cy="287640"/>
          </a:xfrm>
          <a:prstGeom prst="ellipse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3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57" name="CustomShape 29"/>
          <p:cNvSpPr/>
          <p:nvPr/>
        </p:nvSpPr>
        <p:spPr>
          <a:xfrm>
            <a:off x="5976000" y="3600000"/>
            <a:ext cx="360000" cy="287640"/>
          </a:xfrm>
          <a:prstGeom prst="ellipse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4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58" name="CustomShape 30"/>
          <p:cNvSpPr/>
          <p:nvPr/>
        </p:nvSpPr>
        <p:spPr>
          <a:xfrm>
            <a:off x="7992000" y="4248000"/>
            <a:ext cx="334440" cy="287640"/>
          </a:xfrm>
          <a:prstGeom prst="ellipse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5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59" name="CustomShape 31"/>
          <p:cNvSpPr/>
          <p:nvPr/>
        </p:nvSpPr>
        <p:spPr>
          <a:xfrm>
            <a:off x="6001560" y="4464360"/>
            <a:ext cx="334440" cy="287640"/>
          </a:xfrm>
          <a:prstGeom prst="ellipse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6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0" name="CustomShape 32"/>
          <p:cNvSpPr/>
          <p:nvPr/>
        </p:nvSpPr>
        <p:spPr>
          <a:xfrm>
            <a:off x="1152000" y="4176000"/>
            <a:ext cx="360000" cy="287640"/>
          </a:xfrm>
          <a:prstGeom prst="ellipse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8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1" name="CustomShape 33"/>
          <p:cNvSpPr/>
          <p:nvPr/>
        </p:nvSpPr>
        <p:spPr>
          <a:xfrm>
            <a:off x="2304000" y="4500000"/>
            <a:ext cx="360000" cy="287640"/>
          </a:xfrm>
          <a:prstGeom prst="ellipse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7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2" name="TextShape 34"/>
          <p:cNvSpPr txBox="1"/>
          <p:nvPr/>
        </p:nvSpPr>
        <p:spPr>
          <a:xfrm>
            <a:off x="1296000" y="2497680"/>
            <a:ext cx="17521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800" spc="-1" strike="noStrike">
                <a:latin typeface="Arial"/>
              </a:rPr>
              <a:t>téléchargement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3" name="TextShape 35"/>
          <p:cNvSpPr txBox="1"/>
          <p:nvPr/>
        </p:nvSpPr>
        <p:spPr>
          <a:xfrm>
            <a:off x="2503080" y="3312000"/>
            <a:ext cx="73692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800" spc="-1" strike="noStrike">
                <a:latin typeface="Arial"/>
              </a:rPr>
              <a:t>appel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ajax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4" name="TextShape 36"/>
          <p:cNvSpPr txBox="1"/>
          <p:nvPr/>
        </p:nvSpPr>
        <p:spPr>
          <a:xfrm>
            <a:off x="5832720" y="4829760"/>
            <a:ext cx="122328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800" spc="-1" strike="noStrike">
                <a:latin typeface="Arial"/>
              </a:rPr>
              <a:t>réponse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JSON du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WS REST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5" name="TextShape 37"/>
          <p:cNvSpPr txBox="1"/>
          <p:nvPr/>
        </p:nvSpPr>
        <p:spPr>
          <a:xfrm>
            <a:off x="89280" y="4501800"/>
            <a:ext cx="171072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800" spc="-1" strike="noStrike">
                <a:latin typeface="Arial"/>
              </a:rPr>
              <a:t>récupération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réponse JSON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et affichage via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api DOM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6" name="TextShape 38"/>
          <p:cNvSpPr txBox="1"/>
          <p:nvPr/>
        </p:nvSpPr>
        <p:spPr>
          <a:xfrm>
            <a:off x="144000" y="1224000"/>
            <a:ext cx="19044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800" spc="-1" strike="noStrike">
                <a:latin typeface="Arial"/>
              </a:rPr>
              <a:t>Utilisateurs</a:t>
            </a:r>
            <a:br/>
            <a:r>
              <a:rPr b="0" lang="fr-FR" sz="1800" spc="-1" strike="noStrike">
                <a:latin typeface="Arial"/>
              </a:rPr>
              <a:t>avec navigateurs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7" name="TextShape 39"/>
          <p:cNvSpPr txBox="1"/>
          <p:nvPr/>
        </p:nvSpPr>
        <p:spPr>
          <a:xfrm>
            <a:off x="864000" y="5904000"/>
            <a:ext cx="819108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800" spc="-1" strike="noStrike">
                <a:latin typeface="Arial"/>
              </a:rPr>
              <a:t>URL étape 1 : </a:t>
            </a:r>
            <a:r>
              <a:rPr b="0" lang="fr-FR" sz="1800" spc="-1" strike="noStrike">
                <a:solidFill>
                  <a:srgbClr val="00864b"/>
                </a:solidFill>
                <a:latin typeface="Arial"/>
              </a:rPr>
              <a:t>http://www.xyz.com</a:t>
            </a:r>
            <a:r>
              <a:rPr b="0" lang="fr-FR" sz="1800" spc="-1" strike="noStrike">
                <a:latin typeface="Arial"/>
              </a:rPr>
              <a:t>/zz/index.html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URL étape 3 : </a:t>
            </a:r>
            <a:r>
              <a:rPr b="0" lang="fr-FR" sz="1800" spc="-1" strike="noStrike">
                <a:solidFill>
                  <a:srgbClr val="00864b"/>
                </a:solidFill>
                <a:latin typeface="Arial"/>
              </a:rPr>
              <a:t>http://www.xyz.com</a:t>
            </a:r>
            <a:r>
              <a:rPr b="0" lang="fr-FR" sz="1800" spc="-1" strike="noStrike">
                <a:latin typeface="Arial"/>
              </a:rPr>
              <a:t>/zz/</a:t>
            </a:r>
            <a:r>
              <a:rPr b="0" lang="fr-FR" sz="1800" spc="-1" strike="noStrike">
                <a:solidFill>
                  <a:srgbClr val="ce181e"/>
                </a:solidFill>
                <a:latin typeface="Arial"/>
              </a:rPr>
              <a:t>api-b/aaa/bbb</a:t>
            </a:r>
            <a:r>
              <a:rPr b="0" lang="fr-FR" sz="1800" spc="-1" strike="noStrike">
                <a:latin typeface="Arial"/>
              </a:rPr>
              <a:t> </a:t>
            </a:r>
            <a:r>
              <a:rPr b="0" i="1" lang="fr-FR" sz="1800" spc="-1" strike="noStrike">
                <a:solidFill>
                  <a:srgbClr val="00864b"/>
                </a:solidFill>
                <a:latin typeface="Arial"/>
              </a:rPr>
              <a:t>(pas besoin CORS)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URL étape 4 : </a:t>
            </a:r>
            <a:r>
              <a:rPr b="0" lang="fr-FR" sz="1800" spc="-1" strike="noStrike">
                <a:solidFill>
                  <a:srgbClr val="182f7c"/>
                </a:solidFill>
                <a:latin typeface="Arial"/>
              </a:rPr>
              <a:t>http://serveurB:8282</a:t>
            </a:r>
            <a:r>
              <a:rPr b="0" lang="fr-FR" sz="1800" spc="-1" strike="noStrike">
                <a:latin typeface="Arial"/>
              </a:rPr>
              <a:t>/</a:t>
            </a:r>
            <a:r>
              <a:rPr b="0" lang="fr-FR" sz="1800" spc="-1" strike="noStrike">
                <a:solidFill>
                  <a:srgbClr val="ce181e"/>
                </a:solidFill>
                <a:latin typeface="Arial"/>
              </a:rPr>
              <a:t>api-b/aaa/bbb</a:t>
            </a:r>
            <a:r>
              <a:rPr b="0" lang="fr-FR" sz="1800" spc="-1" strike="noStrike">
                <a:latin typeface="Arial"/>
              </a:rPr>
              <a:t> </a:t>
            </a:r>
            <a:r>
              <a:rPr b="1" i="1" lang="fr-FR" sz="1800" spc="-1" strike="noStrike">
                <a:solidFill>
                  <a:srgbClr val="182f7c"/>
                </a:solidFill>
                <a:latin typeface="Arial"/>
              </a:rPr>
              <a:t>(redirection reverse-proxy)</a:t>
            </a:r>
            <a:r>
              <a:rPr b="0" lang="fr-FR" sz="1800" spc="-1" strike="noStrike">
                <a:solidFill>
                  <a:srgbClr val="182f7c"/>
                </a:solidFill>
                <a:latin typeface="Arial"/>
              </a:rPr>
              <a:t> 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6984720" y="1583280"/>
            <a:ext cx="1439280" cy="1151280"/>
          </a:xfrm>
          <a:prstGeom prst="rect">
            <a:avLst/>
          </a:prstGeom>
          <a:solidFill>
            <a:srgbClr val="c2e0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2"/>
          <p:cNvSpPr/>
          <p:nvPr/>
        </p:nvSpPr>
        <p:spPr>
          <a:xfrm>
            <a:off x="6841440" y="1441440"/>
            <a:ext cx="1439280" cy="1151280"/>
          </a:xfrm>
          <a:prstGeom prst="rect">
            <a:avLst/>
          </a:prstGeom>
          <a:solidFill>
            <a:srgbClr val="c2e0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3"/>
          <p:cNvSpPr/>
          <p:nvPr/>
        </p:nvSpPr>
        <p:spPr>
          <a:xfrm>
            <a:off x="685800" y="1842480"/>
            <a:ext cx="7772760" cy="223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4"/>
          <p:cNvSpPr/>
          <p:nvPr/>
        </p:nvSpPr>
        <p:spPr>
          <a:xfrm>
            <a:off x="457560" y="116640"/>
            <a:ext cx="8228520" cy="4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3600" spc="-1" strike="noStrike" u="sng">
                <a:solidFill>
                  <a:srgbClr val="182f7c"/>
                </a:solidFill>
                <a:uFillTx/>
                <a:latin typeface="Calibri"/>
                <a:ea typeface="DejaVu Sans"/>
              </a:rPr>
              <a:t>Notion de api-gateway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2" name="CustomShape 5"/>
          <p:cNvSpPr/>
          <p:nvPr/>
        </p:nvSpPr>
        <p:spPr>
          <a:xfrm>
            <a:off x="688320" y="1842480"/>
            <a:ext cx="7772760" cy="223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6"/>
          <p:cNvSpPr/>
          <p:nvPr/>
        </p:nvSpPr>
        <p:spPr>
          <a:xfrm>
            <a:off x="398160" y="1774800"/>
            <a:ext cx="286560" cy="35856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74" name="CustomShape 7"/>
          <p:cNvSpPr/>
          <p:nvPr/>
        </p:nvSpPr>
        <p:spPr>
          <a:xfrm>
            <a:off x="398160" y="2206800"/>
            <a:ext cx="286560" cy="21456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75" name="CustomShape 8"/>
          <p:cNvSpPr/>
          <p:nvPr/>
        </p:nvSpPr>
        <p:spPr>
          <a:xfrm>
            <a:off x="756720" y="1813320"/>
            <a:ext cx="286560" cy="35856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76" name="CustomShape 9"/>
          <p:cNvSpPr/>
          <p:nvPr/>
        </p:nvSpPr>
        <p:spPr>
          <a:xfrm>
            <a:off x="756720" y="2245680"/>
            <a:ext cx="286560" cy="21456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77" name="CustomShape 10"/>
          <p:cNvSpPr/>
          <p:nvPr/>
        </p:nvSpPr>
        <p:spPr>
          <a:xfrm>
            <a:off x="550440" y="1927440"/>
            <a:ext cx="286560" cy="35856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78" name="CustomShape 11"/>
          <p:cNvSpPr/>
          <p:nvPr/>
        </p:nvSpPr>
        <p:spPr>
          <a:xfrm>
            <a:off x="550440" y="2359440"/>
            <a:ext cx="286560" cy="21456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79" name="CustomShape 12"/>
          <p:cNvSpPr/>
          <p:nvPr/>
        </p:nvSpPr>
        <p:spPr>
          <a:xfrm>
            <a:off x="218520" y="2736000"/>
            <a:ext cx="1367280" cy="93528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13"/>
          <p:cNvSpPr/>
          <p:nvPr/>
        </p:nvSpPr>
        <p:spPr>
          <a:xfrm>
            <a:off x="434520" y="2880000"/>
            <a:ext cx="1329480" cy="93528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14"/>
          <p:cNvSpPr/>
          <p:nvPr/>
        </p:nvSpPr>
        <p:spPr>
          <a:xfrm>
            <a:off x="650520" y="3096000"/>
            <a:ext cx="1295280" cy="93528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15"/>
          <p:cNvSpPr/>
          <p:nvPr/>
        </p:nvSpPr>
        <p:spPr>
          <a:xfrm>
            <a:off x="3170520" y="2160000"/>
            <a:ext cx="2519640" cy="2520000"/>
          </a:xfrm>
          <a:prstGeom prst="rect">
            <a:avLst/>
          </a:prstGeom>
          <a:solidFill>
            <a:srgbClr val="fdc578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16"/>
          <p:cNvSpPr/>
          <p:nvPr/>
        </p:nvSpPr>
        <p:spPr>
          <a:xfrm>
            <a:off x="3198240" y="1152000"/>
            <a:ext cx="248976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fr-FR" sz="2400" spc="-1" strike="noStrike">
                <a:solidFill>
                  <a:srgbClr val="ce181e"/>
                </a:solidFill>
                <a:latin typeface="Arial"/>
              </a:rPr>
              <a:t>api-getaway</a:t>
            </a:r>
            <a:endParaRPr b="1" lang="fr-FR" sz="2400" spc="-1" strike="noStrike">
              <a:solidFill>
                <a:srgbClr val="ce181e"/>
              </a:solidFill>
              <a:latin typeface="Arial"/>
            </a:endParaRPr>
          </a:p>
          <a:p>
            <a:r>
              <a:rPr b="0" i="1" lang="fr-FR" sz="2400" spc="-1" strike="noStrike">
                <a:solidFill>
                  <a:srgbClr val="ce181e"/>
                </a:solidFill>
                <a:latin typeface="Arial"/>
              </a:rPr>
              <a:t>(ex : Kong , ...)</a:t>
            </a:r>
            <a:endParaRPr b="1" lang="fr-FR" sz="2400" spc="-1" strike="noStrike">
              <a:solidFill>
                <a:srgbClr val="ce181e"/>
              </a:solidFill>
              <a:latin typeface="Arial"/>
            </a:endParaRPr>
          </a:p>
        </p:txBody>
      </p:sp>
      <p:sp>
        <p:nvSpPr>
          <p:cNvPr id="184" name="Line 17"/>
          <p:cNvSpPr/>
          <p:nvPr/>
        </p:nvSpPr>
        <p:spPr>
          <a:xfrm flipV="1">
            <a:off x="1080000" y="3528000"/>
            <a:ext cx="2520000" cy="1800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TextShape 18"/>
          <p:cNvSpPr txBox="1"/>
          <p:nvPr/>
        </p:nvSpPr>
        <p:spPr>
          <a:xfrm>
            <a:off x="146520" y="936000"/>
            <a:ext cx="19044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800" spc="-1" strike="noStrike">
                <a:latin typeface="Arial"/>
              </a:rPr>
              <a:t>Utilisateurs</a:t>
            </a:r>
            <a:br/>
            <a:r>
              <a:rPr b="0" lang="fr-FR" sz="1800" spc="-1" strike="noStrike">
                <a:latin typeface="Arial"/>
              </a:rPr>
              <a:t>avec navigateurs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86" name="CustomShape 19"/>
          <p:cNvSpPr/>
          <p:nvPr/>
        </p:nvSpPr>
        <p:spPr>
          <a:xfrm>
            <a:off x="688320" y="1842480"/>
            <a:ext cx="7772760" cy="223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20"/>
          <p:cNvSpPr/>
          <p:nvPr/>
        </p:nvSpPr>
        <p:spPr>
          <a:xfrm>
            <a:off x="6696720" y="1224000"/>
            <a:ext cx="1439280" cy="1151280"/>
          </a:xfrm>
          <a:prstGeom prst="rect">
            <a:avLst/>
          </a:prstGeom>
          <a:solidFill>
            <a:srgbClr val="c2e0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api_rest_A</a:t>
            </a:r>
            <a:endParaRPr b="0" lang="fr-FR" sz="1800" spc="-1" strike="noStrike">
              <a:solidFill>
                <a:srgbClr val="182f7c"/>
              </a:solidFill>
              <a:latin typeface="Arial"/>
            </a:endParaRPr>
          </a:p>
          <a:p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sur</a:t>
            </a:r>
            <a:endParaRPr b="0" lang="fr-FR" sz="1800" spc="-1" strike="noStrike">
              <a:solidFill>
                <a:srgbClr val="182f7c"/>
              </a:solidFill>
              <a:latin typeface="Arial"/>
            </a:endParaRPr>
          </a:p>
          <a:p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backEnd</a:t>
            </a:r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 </a:t>
            </a:r>
            <a:endParaRPr b="0" lang="fr-FR" sz="1800" spc="-1" strike="noStrike">
              <a:solidFill>
                <a:srgbClr val="182f7c"/>
              </a:solidFill>
              <a:latin typeface="Arial"/>
            </a:endParaRPr>
          </a:p>
          <a:p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springBoot</a:t>
            </a:r>
            <a:endParaRPr b="0" lang="fr-FR" sz="1800" spc="-1" strike="noStrike">
              <a:solidFill>
                <a:srgbClr val="182f7c"/>
              </a:solidFill>
              <a:latin typeface="Arial"/>
            </a:endParaRPr>
          </a:p>
        </p:txBody>
      </p:sp>
      <p:sp>
        <p:nvSpPr>
          <p:cNvPr id="188" name="CustomShape 21"/>
          <p:cNvSpPr/>
          <p:nvPr/>
        </p:nvSpPr>
        <p:spPr>
          <a:xfrm>
            <a:off x="7128720" y="3672720"/>
            <a:ext cx="1439280" cy="1151280"/>
          </a:xfrm>
          <a:prstGeom prst="rect">
            <a:avLst/>
          </a:prstGeom>
          <a:solidFill>
            <a:srgbClr val="c2e0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22"/>
          <p:cNvSpPr/>
          <p:nvPr/>
        </p:nvSpPr>
        <p:spPr>
          <a:xfrm>
            <a:off x="6985440" y="3530880"/>
            <a:ext cx="1439280" cy="1151280"/>
          </a:xfrm>
          <a:prstGeom prst="rect">
            <a:avLst/>
          </a:prstGeom>
          <a:solidFill>
            <a:srgbClr val="c2e0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23"/>
          <p:cNvSpPr/>
          <p:nvPr/>
        </p:nvSpPr>
        <p:spPr>
          <a:xfrm>
            <a:off x="6843960" y="3386880"/>
            <a:ext cx="1439280" cy="1151280"/>
          </a:xfrm>
          <a:prstGeom prst="rect">
            <a:avLst/>
          </a:prstGeom>
          <a:solidFill>
            <a:srgbClr val="c2e0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api_rest_B</a:t>
            </a:r>
            <a:endParaRPr b="0" lang="fr-FR" sz="1800" spc="-1" strike="noStrike">
              <a:solidFill>
                <a:srgbClr val="182f7c"/>
              </a:solidFill>
              <a:latin typeface="Arial"/>
            </a:endParaRPr>
          </a:p>
          <a:p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sur</a:t>
            </a:r>
            <a:endParaRPr b="0" lang="fr-FR" sz="1800" spc="-1" strike="noStrike">
              <a:solidFill>
                <a:srgbClr val="182f7c"/>
              </a:solidFill>
              <a:latin typeface="Arial"/>
            </a:endParaRPr>
          </a:p>
          <a:p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backEnd</a:t>
            </a:r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 </a:t>
            </a:r>
            <a:endParaRPr b="0" lang="fr-FR" sz="1800" spc="-1" strike="noStrike">
              <a:solidFill>
                <a:srgbClr val="182f7c"/>
              </a:solidFill>
              <a:latin typeface="Arial"/>
            </a:endParaRPr>
          </a:p>
          <a:p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nodeJs</a:t>
            </a:r>
            <a:endParaRPr b="0" lang="fr-FR" sz="1800" spc="-1" strike="noStrike">
              <a:solidFill>
                <a:srgbClr val="182f7c"/>
              </a:solidFill>
              <a:latin typeface="Arial"/>
            </a:endParaRPr>
          </a:p>
        </p:txBody>
      </p:sp>
      <p:sp>
        <p:nvSpPr>
          <p:cNvPr id="191" name="TextShape 24"/>
          <p:cNvSpPr txBox="1"/>
          <p:nvPr/>
        </p:nvSpPr>
        <p:spPr>
          <a:xfrm>
            <a:off x="2088000" y="2808000"/>
            <a:ext cx="9306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fr-FR" sz="1800" spc="-1" strike="noStrike">
                <a:latin typeface="Arial"/>
              </a:rPr>
              <a:t>HTTPS</a:t>
            </a:r>
            <a:endParaRPr b="1" lang="fr-FR" sz="1800" spc="-1" strike="noStrike">
              <a:latin typeface="Arial"/>
            </a:endParaRPr>
          </a:p>
        </p:txBody>
      </p:sp>
      <p:sp>
        <p:nvSpPr>
          <p:cNvPr id="192" name="Line 25"/>
          <p:cNvSpPr/>
          <p:nvPr/>
        </p:nvSpPr>
        <p:spPr>
          <a:xfrm flipV="1">
            <a:off x="4752000" y="1656000"/>
            <a:ext cx="2016000" cy="115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Line 26"/>
          <p:cNvSpPr/>
          <p:nvPr/>
        </p:nvSpPr>
        <p:spPr>
          <a:xfrm flipV="1">
            <a:off x="4824000" y="2448000"/>
            <a:ext cx="2017440" cy="3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Line 27"/>
          <p:cNvSpPr/>
          <p:nvPr/>
        </p:nvSpPr>
        <p:spPr>
          <a:xfrm flipV="1">
            <a:off x="4824000" y="2664000"/>
            <a:ext cx="2160720" cy="14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Line 28"/>
          <p:cNvSpPr/>
          <p:nvPr/>
        </p:nvSpPr>
        <p:spPr>
          <a:xfrm>
            <a:off x="5040000" y="3888000"/>
            <a:ext cx="1872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Line 29"/>
          <p:cNvSpPr/>
          <p:nvPr/>
        </p:nvSpPr>
        <p:spPr>
          <a:xfrm>
            <a:off x="5040000" y="3888000"/>
            <a:ext cx="2016000" cy="72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Line 30"/>
          <p:cNvSpPr/>
          <p:nvPr/>
        </p:nvSpPr>
        <p:spPr>
          <a:xfrm>
            <a:off x="5040000" y="3888000"/>
            <a:ext cx="2088720" cy="93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TextShape 31"/>
          <p:cNvSpPr txBox="1"/>
          <p:nvPr/>
        </p:nvSpPr>
        <p:spPr>
          <a:xfrm>
            <a:off x="5904000" y="2173680"/>
            <a:ext cx="5616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800" spc="-1" strike="noStrike">
                <a:latin typeface="Arial"/>
              </a:rPr>
              <a:t>http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99" name="TextShape 32"/>
          <p:cNvSpPr txBox="1"/>
          <p:nvPr/>
        </p:nvSpPr>
        <p:spPr>
          <a:xfrm>
            <a:off x="6062400" y="3901680"/>
            <a:ext cx="5616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800" spc="-1" strike="noStrike">
                <a:latin typeface="Arial"/>
              </a:rPr>
              <a:t>http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00" name="CustomShape 33"/>
          <p:cNvSpPr/>
          <p:nvPr/>
        </p:nvSpPr>
        <p:spPr>
          <a:xfrm>
            <a:off x="3240000" y="5256000"/>
            <a:ext cx="2664000" cy="864000"/>
          </a:xfrm>
          <a:prstGeom prst="rect">
            <a:avLst/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1800" spc="-1" strike="noStrike">
                <a:latin typeface="Arial"/>
              </a:rPr>
              <a:t>éventuel</a:t>
            </a:r>
            <a:endParaRPr b="0" lang="fr-FR" sz="1800" spc="-1" strike="noStrike">
              <a:latin typeface="Arial"/>
            </a:endParaRPr>
          </a:p>
          <a:p>
            <a:pPr algn="ctr"/>
            <a:r>
              <a:rPr b="0" lang="fr-FR" sz="1800" spc="-1" strike="noStrike">
                <a:latin typeface="Arial"/>
              </a:rPr>
              <a:t>serveur d'authentification</a:t>
            </a:r>
            <a:endParaRPr b="0" lang="fr-FR" sz="1800" spc="-1" strike="noStrike">
              <a:latin typeface="Arial"/>
            </a:endParaRPr>
          </a:p>
          <a:p>
            <a:pPr algn="ctr"/>
            <a:r>
              <a:rPr b="0" lang="fr-FR" sz="1800" spc="-1" strike="noStrike">
                <a:latin typeface="Arial"/>
              </a:rPr>
              <a:t>oauth2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01" name="CustomShape 34"/>
          <p:cNvSpPr/>
          <p:nvPr/>
        </p:nvSpPr>
        <p:spPr>
          <a:xfrm>
            <a:off x="3672000" y="2880000"/>
            <a:ext cx="1440000" cy="151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add58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Line 35"/>
          <p:cNvSpPr/>
          <p:nvPr/>
        </p:nvSpPr>
        <p:spPr>
          <a:xfrm>
            <a:off x="4752000" y="4536000"/>
            <a:ext cx="648000" cy="8640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Line 36"/>
          <p:cNvSpPr/>
          <p:nvPr/>
        </p:nvSpPr>
        <p:spPr>
          <a:xfrm flipV="1">
            <a:off x="1800000" y="3816000"/>
            <a:ext cx="2448000" cy="864000"/>
          </a:xfrm>
          <a:prstGeom prst="line">
            <a:avLst/>
          </a:prstGeom>
          <a:ln>
            <a:solidFill>
              <a:srgbClr val="000000"/>
            </a:solidFill>
            <a:custDash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TextShape 37"/>
          <p:cNvSpPr txBox="1"/>
          <p:nvPr/>
        </p:nvSpPr>
        <p:spPr>
          <a:xfrm>
            <a:off x="288000" y="4752000"/>
            <a:ext cx="2719440" cy="188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fr-FR" sz="1800" spc="-1" strike="noStrike" u="sng">
                <a:uFillTx/>
                <a:latin typeface="Arial"/>
              </a:rPr>
              <a:t>valeurs ajoutées :</a:t>
            </a:r>
            <a:br/>
            <a:r>
              <a:rPr b="0" lang="fr-FR" sz="1800" spc="-1" strike="noStrike">
                <a:latin typeface="Arial"/>
              </a:rPr>
              <a:t>* </a:t>
            </a:r>
            <a:r>
              <a:rPr b="1" lang="fr-FR" sz="1800" spc="-1" strike="noStrike">
                <a:latin typeface="Arial"/>
              </a:rPr>
              <a:t>sécurité</a:t>
            </a:r>
            <a:r>
              <a:rPr b="0" lang="fr-FR" sz="1800" spc="-1" strike="noStrike">
                <a:latin typeface="Arial"/>
              </a:rPr>
              <a:t> (ssl,oauth2,...)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* </a:t>
            </a:r>
            <a:r>
              <a:rPr b="1" lang="fr-FR" sz="1800" spc="-1" strike="noStrike">
                <a:latin typeface="Arial"/>
              </a:rPr>
              <a:t>load-balancing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* </a:t>
            </a:r>
            <a:r>
              <a:rPr b="1" lang="fr-FR" sz="1800" spc="-1" strike="noStrike">
                <a:latin typeface="Arial"/>
              </a:rPr>
              <a:t>api-key</a:t>
            </a:r>
            <a:r>
              <a:rPr b="0" lang="fr-FR" sz="1800" spc="-1" strike="noStrike">
                <a:latin typeface="Arial"/>
              </a:rPr>
              <a:t> (si nécessaire)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* </a:t>
            </a:r>
            <a:r>
              <a:rPr b="0" i="1" lang="fr-FR" sz="1800" spc="-1" strike="noStrike">
                <a:latin typeface="Arial"/>
              </a:rPr>
              <a:t>documentation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* </a:t>
            </a:r>
            <a:r>
              <a:rPr b="0" i="1" lang="fr-FR" sz="1800" spc="-1" strike="noStrike">
                <a:latin typeface="Arial"/>
              </a:rPr>
              <a:t>monitoring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*</a:t>
            </a:r>
            <a:r>
              <a:rPr b="1" i="1" lang="fr-FR" sz="1800" spc="-1" strike="noStrike">
                <a:latin typeface="Arial"/>
              </a:rPr>
              <a:t> ...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704880" y="1684080"/>
            <a:ext cx="7772760" cy="223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2"/>
          <p:cNvSpPr/>
          <p:nvPr/>
        </p:nvSpPr>
        <p:spPr>
          <a:xfrm>
            <a:off x="457560" y="116640"/>
            <a:ext cx="8228520" cy="4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3600" spc="-1" strike="noStrike" u="sng">
                <a:solidFill>
                  <a:srgbClr val="182f7c"/>
                </a:solidFill>
                <a:uFillTx/>
                <a:latin typeface="Calibri"/>
                <a:ea typeface="DejaVu Sans"/>
              </a:rPr>
              <a:t>Notion d</a:t>
            </a:r>
            <a:r>
              <a:rPr b="1" lang="fr-FR" sz="3600" spc="-1" strike="noStrike" u="sng">
                <a:solidFill>
                  <a:srgbClr val="182f7c"/>
                </a:solidFill>
                <a:uFillTx/>
                <a:latin typeface="Calibri"/>
                <a:ea typeface="DejaVu Sans"/>
              </a:rPr>
              <a:t>e serveur d'authentification</a:t>
            </a:r>
            <a:r>
              <a:rPr b="0" lang="fr-FR" sz="3600" spc="-1" strike="noStrike" u="sng">
                <a:solidFill>
                  <a:srgbClr val="182f7c"/>
                </a:solidFill>
                <a:uFillTx/>
                <a:latin typeface="Calibri"/>
                <a:ea typeface="DejaVu Sans"/>
              </a:rPr>
              <a:t> (</a:t>
            </a:r>
            <a:r>
              <a:rPr b="1" lang="fr-FR" sz="3600" spc="-1" strike="noStrike" u="sng">
                <a:solidFill>
                  <a:srgbClr val="182f7c"/>
                </a:solidFill>
                <a:uFillTx/>
                <a:latin typeface="Calibri"/>
                <a:ea typeface="DejaVu Sans"/>
              </a:rPr>
              <a:t>oauth2</a:t>
            </a:r>
            <a:r>
              <a:rPr b="0" lang="fr-FR" sz="3600" spc="-1" strike="noStrike" u="sng">
                <a:solidFill>
                  <a:srgbClr val="182f7c"/>
                </a:solidFill>
                <a:uFillTx/>
                <a:latin typeface="Calibri"/>
                <a:ea typeface="DejaVu Sans"/>
              </a:rPr>
              <a:t>)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707400" y="1684080"/>
            <a:ext cx="7772760" cy="223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4"/>
          <p:cNvSpPr/>
          <p:nvPr/>
        </p:nvSpPr>
        <p:spPr>
          <a:xfrm>
            <a:off x="417240" y="1616400"/>
            <a:ext cx="286560" cy="35856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09" name="CustomShape 5"/>
          <p:cNvSpPr/>
          <p:nvPr/>
        </p:nvSpPr>
        <p:spPr>
          <a:xfrm>
            <a:off x="417240" y="2048400"/>
            <a:ext cx="286560" cy="21456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10" name="CustomShape 6"/>
          <p:cNvSpPr/>
          <p:nvPr/>
        </p:nvSpPr>
        <p:spPr>
          <a:xfrm>
            <a:off x="775800" y="1654920"/>
            <a:ext cx="286560" cy="35856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11" name="CustomShape 7"/>
          <p:cNvSpPr/>
          <p:nvPr/>
        </p:nvSpPr>
        <p:spPr>
          <a:xfrm>
            <a:off x="775800" y="2087280"/>
            <a:ext cx="286560" cy="21456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12" name="CustomShape 8"/>
          <p:cNvSpPr/>
          <p:nvPr/>
        </p:nvSpPr>
        <p:spPr>
          <a:xfrm>
            <a:off x="569520" y="1769040"/>
            <a:ext cx="286560" cy="35856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13" name="CustomShape 9"/>
          <p:cNvSpPr/>
          <p:nvPr/>
        </p:nvSpPr>
        <p:spPr>
          <a:xfrm>
            <a:off x="569520" y="2201040"/>
            <a:ext cx="286560" cy="21456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14" name="CustomShape 10"/>
          <p:cNvSpPr/>
          <p:nvPr/>
        </p:nvSpPr>
        <p:spPr>
          <a:xfrm>
            <a:off x="237600" y="2577600"/>
            <a:ext cx="907920" cy="93528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11"/>
          <p:cNvSpPr/>
          <p:nvPr/>
        </p:nvSpPr>
        <p:spPr>
          <a:xfrm>
            <a:off x="453600" y="2721600"/>
            <a:ext cx="842400" cy="93528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12"/>
          <p:cNvSpPr/>
          <p:nvPr/>
        </p:nvSpPr>
        <p:spPr>
          <a:xfrm>
            <a:off x="2121840" y="944280"/>
            <a:ext cx="1497240" cy="4103640"/>
          </a:xfrm>
          <a:prstGeom prst="rect">
            <a:avLst/>
          </a:prstGeom>
          <a:solidFill>
            <a:srgbClr val="7da7d8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i="1" lang="fr-FR" sz="1800" spc="-1" strike="noStrike">
                <a:latin typeface="Arial"/>
              </a:rPr>
              <a:t>éventuel intermédiaire qui va bien</a:t>
            </a:r>
            <a:r>
              <a:rPr b="0" lang="fr-FR" sz="1800" spc="-1" strike="noStrike">
                <a:latin typeface="Arial"/>
              </a:rPr>
              <a:t> (reverse-proxy , </a:t>
            </a:r>
            <a:r>
              <a:rPr b="1" lang="fr-FR" sz="1800" spc="-1" strike="noStrike">
                <a:latin typeface="Arial"/>
              </a:rPr>
              <a:t>gateway</a:t>
            </a:r>
            <a:r>
              <a:rPr b="0" lang="fr-FR" sz="1800" spc="-1" strike="noStrike">
                <a:latin typeface="Arial"/>
              </a:rPr>
              <a:t> , ...)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17" name="CustomShape 13"/>
          <p:cNvSpPr/>
          <p:nvPr/>
        </p:nvSpPr>
        <p:spPr>
          <a:xfrm>
            <a:off x="5779080" y="994320"/>
            <a:ext cx="2088000" cy="1439280"/>
          </a:xfrm>
          <a:prstGeom prst="rect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1" lang="fr-FR" sz="1800" spc="-1" strike="noStrike">
                <a:solidFill>
                  <a:srgbClr val="ce181e"/>
                </a:solidFill>
                <a:latin typeface="Arial"/>
                <a:ea typeface="DejaVu Sans"/>
              </a:rPr>
              <a:t>serveur </a:t>
            </a:r>
            <a:endParaRPr b="0" lang="fr-FR" sz="1800" spc="-1" strike="noStrike">
              <a:solidFill>
                <a:srgbClr val="182f7c"/>
              </a:solidFill>
              <a:latin typeface="Arial"/>
            </a:endParaRPr>
          </a:p>
          <a:p>
            <a:r>
              <a:rPr b="1" lang="fr-FR" sz="1800" spc="-1" strike="noStrike">
                <a:solidFill>
                  <a:srgbClr val="ce181e"/>
                </a:solidFill>
                <a:latin typeface="Arial"/>
                <a:ea typeface="DejaVu Sans"/>
              </a:rPr>
              <a:t>d'autentification</a:t>
            </a:r>
            <a:endParaRPr b="0" lang="fr-FR" sz="1800" spc="-1" strike="noStrike">
              <a:solidFill>
                <a:srgbClr val="182f7c"/>
              </a:solidFill>
              <a:latin typeface="Arial"/>
            </a:endParaRPr>
          </a:p>
          <a:p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(ex : </a:t>
            </a:r>
            <a:r>
              <a:rPr b="1" i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hydra</a:t>
            </a:r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 , </a:t>
            </a:r>
            <a:endParaRPr b="0" lang="fr-FR" sz="1800" spc="-1" strike="noStrike">
              <a:solidFill>
                <a:srgbClr val="182f7c"/>
              </a:solidFill>
              <a:latin typeface="Arial"/>
            </a:endParaRPr>
          </a:p>
          <a:p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amazon </a:t>
            </a:r>
            <a:r>
              <a:rPr b="1" i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cognito</a:t>
            </a:r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 ,</a:t>
            </a:r>
            <a:endParaRPr b="0" lang="fr-FR" sz="1800" spc="-1" strike="noStrike">
              <a:solidFill>
                <a:srgbClr val="182f7c"/>
              </a:solidFill>
              <a:latin typeface="Arial"/>
            </a:endParaRPr>
          </a:p>
          <a:p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...)</a:t>
            </a:r>
            <a:endParaRPr b="0" lang="fr-FR" sz="1800" spc="-1" strike="noStrike">
              <a:solidFill>
                <a:srgbClr val="182f7c"/>
              </a:solidFill>
              <a:latin typeface="Arial"/>
            </a:endParaRPr>
          </a:p>
        </p:txBody>
      </p:sp>
      <p:sp>
        <p:nvSpPr>
          <p:cNvPr id="218" name="CustomShape 14"/>
          <p:cNvSpPr/>
          <p:nvPr/>
        </p:nvSpPr>
        <p:spPr>
          <a:xfrm>
            <a:off x="5995080" y="3937680"/>
            <a:ext cx="1728000" cy="1296000"/>
          </a:xfrm>
          <a:prstGeom prst="rect">
            <a:avLst/>
          </a:prstGeom>
          <a:solidFill>
            <a:srgbClr val="c2e0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api_rest_xy</a:t>
            </a:r>
            <a:endParaRPr b="0" lang="fr-FR" sz="1800" spc="-1" strike="noStrike">
              <a:solidFill>
                <a:srgbClr val="182f7c"/>
              </a:solidFill>
              <a:latin typeface="Arial"/>
            </a:endParaRPr>
          </a:p>
          <a:p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sur backEnd </a:t>
            </a:r>
            <a:endParaRPr b="0" lang="fr-FR" sz="1800" spc="-1" strike="noStrike">
              <a:solidFill>
                <a:srgbClr val="182f7c"/>
              </a:solidFill>
              <a:latin typeface="Arial"/>
            </a:endParaRPr>
          </a:p>
          <a:p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(serveur de </a:t>
            </a:r>
            <a:endParaRPr b="0" lang="fr-FR" sz="1800" spc="-1" strike="noStrike">
              <a:solidFill>
                <a:srgbClr val="182f7c"/>
              </a:solidFill>
              <a:latin typeface="Arial"/>
            </a:endParaRPr>
          </a:p>
          <a:p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ressources)</a:t>
            </a:r>
            <a:endParaRPr b="0" lang="fr-FR" sz="1800" spc="-1" strike="noStrike">
              <a:solidFill>
                <a:srgbClr val="182f7c"/>
              </a:solidFill>
              <a:latin typeface="Arial"/>
            </a:endParaRPr>
          </a:p>
        </p:txBody>
      </p:sp>
      <p:sp>
        <p:nvSpPr>
          <p:cNvPr id="219" name="CustomShape 15"/>
          <p:cNvSpPr/>
          <p:nvPr/>
        </p:nvSpPr>
        <p:spPr>
          <a:xfrm>
            <a:off x="8424720" y="1684080"/>
            <a:ext cx="378360" cy="583920"/>
          </a:xfrm>
          <a:prstGeom prst="can">
            <a:avLst>
              <a:gd name="adj" fmla="val 25000"/>
            </a:avLst>
          </a:prstGeom>
          <a:gradFill>
            <a:gsLst>
              <a:gs pos="0">
                <a:srgbClr val="94bd5e"/>
              </a:gs>
              <a:gs pos="100000">
                <a:srgbClr val="5c8526"/>
              </a:gs>
            </a:gsLst>
            <a:lin ang="1800000"/>
          </a:gradFill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0" name="CustomShape 16"/>
          <p:cNvSpPr/>
          <p:nvPr/>
        </p:nvSpPr>
        <p:spPr>
          <a:xfrm>
            <a:off x="8208720" y="4505760"/>
            <a:ext cx="378360" cy="583920"/>
          </a:xfrm>
          <a:prstGeom prst="can">
            <a:avLst>
              <a:gd name="adj" fmla="val 25000"/>
            </a:avLst>
          </a:prstGeom>
          <a:gradFill>
            <a:gsLst>
              <a:gs pos="0">
                <a:srgbClr val="94bd5e"/>
              </a:gs>
              <a:gs pos="100000">
                <a:srgbClr val="5c8526"/>
              </a:gs>
            </a:gsLst>
            <a:lin ang="1800000"/>
          </a:gradFill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1" name="Line 17"/>
          <p:cNvSpPr/>
          <p:nvPr/>
        </p:nvSpPr>
        <p:spPr>
          <a:xfrm flipH="1">
            <a:off x="1145520" y="3168000"/>
            <a:ext cx="1440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Line 18"/>
          <p:cNvSpPr/>
          <p:nvPr/>
        </p:nvSpPr>
        <p:spPr>
          <a:xfrm flipV="1">
            <a:off x="3168000" y="1857600"/>
            <a:ext cx="2520000" cy="129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Line 19"/>
          <p:cNvSpPr/>
          <p:nvPr/>
        </p:nvSpPr>
        <p:spPr>
          <a:xfrm flipH="1">
            <a:off x="3240000" y="2016000"/>
            <a:ext cx="2376000" cy="122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Line 20"/>
          <p:cNvSpPr/>
          <p:nvPr/>
        </p:nvSpPr>
        <p:spPr>
          <a:xfrm>
            <a:off x="1152000" y="3024000"/>
            <a:ext cx="1440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21"/>
          <p:cNvSpPr/>
          <p:nvPr/>
        </p:nvSpPr>
        <p:spPr>
          <a:xfrm>
            <a:off x="3979080" y="1857600"/>
            <a:ext cx="406440" cy="287640"/>
          </a:xfrm>
          <a:prstGeom prst="ellipse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1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26" name="CustomShape 22"/>
          <p:cNvSpPr/>
          <p:nvPr/>
        </p:nvSpPr>
        <p:spPr>
          <a:xfrm>
            <a:off x="7939080" y="1785960"/>
            <a:ext cx="334440" cy="287640"/>
          </a:xfrm>
          <a:prstGeom prst="ellipse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2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27" name="CustomShape 23"/>
          <p:cNvSpPr/>
          <p:nvPr/>
        </p:nvSpPr>
        <p:spPr>
          <a:xfrm>
            <a:off x="4273560" y="2736000"/>
            <a:ext cx="334440" cy="287640"/>
          </a:xfrm>
          <a:prstGeom prst="ellipse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3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28" name="CustomShape 24"/>
          <p:cNvSpPr/>
          <p:nvPr/>
        </p:nvSpPr>
        <p:spPr>
          <a:xfrm>
            <a:off x="1368000" y="3629160"/>
            <a:ext cx="360000" cy="287640"/>
          </a:xfrm>
          <a:prstGeom prst="ellipse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5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29" name="CustomShape 25"/>
          <p:cNvSpPr/>
          <p:nvPr/>
        </p:nvSpPr>
        <p:spPr>
          <a:xfrm>
            <a:off x="5870880" y="5446080"/>
            <a:ext cx="334440" cy="287640"/>
          </a:xfrm>
          <a:prstGeom prst="ellipse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7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30" name="CustomShape 26"/>
          <p:cNvSpPr/>
          <p:nvPr/>
        </p:nvSpPr>
        <p:spPr>
          <a:xfrm>
            <a:off x="5472000" y="3916800"/>
            <a:ext cx="360000" cy="287640"/>
          </a:xfrm>
          <a:prstGeom prst="ellipse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...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31" name="CustomShape 27"/>
          <p:cNvSpPr/>
          <p:nvPr/>
        </p:nvSpPr>
        <p:spPr>
          <a:xfrm>
            <a:off x="1800000" y="3629160"/>
            <a:ext cx="360000" cy="287640"/>
          </a:xfrm>
          <a:prstGeom prst="ellipse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...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32" name="TextShape 28"/>
          <p:cNvSpPr txBox="1"/>
          <p:nvPr/>
        </p:nvSpPr>
        <p:spPr>
          <a:xfrm>
            <a:off x="2971080" y="5287320"/>
            <a:ext cx="17154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800" spc="-1" strike="noStrike">
                <a:latin typeface="Arial"/>
              </a:rPr>
              <a:t>réponse </a:t>
            </a:r>
            <a:r>
              <a:rPr b="1" i="1" lang="fr-FR" sz="1800" spc="-1" strike="noStrike">
                <a:latin typeface="Arial"/>
              </a:rPr>
              <a:t>ok</a:t>
            </a:r>
            <a:r>
              <a:rPr b="0" lang="fr-FR" sz="1800" spc="-1" strike="noStrike">
                <a:latin typeface="Arial"/>
              </a:rPr>
              <a:t> ou </a:t>
            </a:r>
            <a:endParaRPr b="0" lang="fr-FR" sz="1800" spc="-1" strike="noStrike">
              <a:latin typeface="Arial"/>
            </a:endParaRPr>
          </a:p>
          <a:p>
            <a:r>
              <a:rPr b="1" i="1" lang="fr-FR" sz="1800" spc="-1" strike="noStrike">
                <a:latin typeface="Arial"/>
              </a:rPr>
              <a:t>forbidden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33" name="TextShape 29"/>
          <p:cNvSpPr txBox="1"/>
          <p:nvPr/>
        </p:nvSpPr>
        <p:spPr>
          <a:xfrm>
            <a:off x="72000" y="1008000"/>
            <a:ext cx="19044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800" spc="-1" strike="noStrike">
                <a:latin typeface="Arial"/>
              </a:rPr>
              <a:t>Utilisateurs</a:t>
            </a:r>
            <a:br/>
            <a:r>
              <a:rPr b="0" lang="fr-FR" sz="1800" spc="-1" strike="noStrike">
                <a:latin typeface="Arial"/>
              </a:rPr>
              <a:t>avec navigateurs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34" name="TextShape 30"/>
          <p:cNvSpPr txBox="1"/>
          <p:nvPr/>
        </p:nvSpPr>
        <p:spPr>
          <a:xfrm>
            <a:off x="7916040" y="1008000"/>
            <a:ext cx="1155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800" spc="-1" strike="noStrike">
                <a:latin typeface="Arial"/>
              </a:rPr>
              <a:t>User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Database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35" name="TextShape 31"/>
          <p:cNvSpPr txBox="1"/>
          <p:nvPr/>
        </p:nvSpPr>
        <p:spPr>
          <a:xfrm>
            <a:off x="7863120" y="3847320"/>
            <a:ext cx="1155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800" spc="-1" strike="noStrike">
                <a:latin typeface="Arial"/>
              </a:rPr>
              <a:t>App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Database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36" name="TextShape 32"/>
          <p:cNvSpPr txBox="1"/>
          <p:nvPr/>
        </p:nvSpPr>
        <p:spPr>
          <a:xfrm>
            <a:off x="3763080" y="1255320"/>
            <a:ext cx="20840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fr-FR" sz="1800" spc="-1" strike="noStrike">
                <a:latin typeface="Arial"/>
              </a:rPr>
              <a:t>login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(username,pwd,...)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37" name="TextShape 33"/>
          <p:cNvSpPr txBox="1"/>
          <p:nvPr/>
        </p:nvSpPr>
        <p:spPr>
          <a:xfrm>
            <a:off x="4613040" y="2669760"/>
            <a:ext cx="143496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fr-FR" sz="1800" spc="-1" strike="noStrike">
                <a:latin typeface="Arial"/>
              </a:rPr>
              <a:t>J.W .Token</a:t>
            </a:r>
            <a:r>
              <a:rPr b="0" lang="fr-FR" sz="1800" spc="-1" strike="noStrike">
                <a:latin typeface="Arial"/>
              </a:rPr>
              <a:t> 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with </a:t>
            </a:r>
            <a:r>
              <a:rPr b="0" i="1" lang="fr-FR" sz="1800" spc="-1" strike="noStrike">
                <a:latin typeface="Arial"/>
              </a:rPr>
              <a:t>roles</a:t>
            </a:r>
            <a:r>
              <a:rPr b="0" lang="fr-FR" sz="1800" spc="-1" strike="noStrike">
                <a:latin typeface="Arial"/>
              </a:rPr>
              <a:t> 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or </a:t>
            </a:r>
            <a:r>
              <a:rPr b="1" i="1" lang="fr-FR" sz="1800" spc="-1" strike="noStrike">
                <a:latin typeface="Arial"/>
              </a:rPr>
              <a:t>scopes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38" name="TextShape 34"/>
          <p:cNvSpPr txBox="1"/>
          <p:nvPr/>
        </p:nvSpPr>
        <p:spPr>
          <a:xfrm>
            <a:off x="3672000" y="2245680"/>
            <a:ext cx="6760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800" spc="-1" strike="noStrike">
                <a:latin typeface="Arial"/>
              </a:rPr>
              <a:t>https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39" name="Line 35"/>
          <p:cNvSpPr/>
          <p:nvPr/>
        </p:nvSpPr>
        <p:spPr>
          <a:xfrm flipH="1">
            <a:off x="3456000" y="3600000"/>
            <a:ext cx="3528000" cy="0"/>
          </a:xfrm>
          <a:prstGeom prst="line">
            <a:avLst/>
          </a:prstGeom>
          <a:ln>
            <a:solidFill>
              <a:srgbClr val="000000"/>
            </a:solidFill>
            <a:custDash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Line 36"/>
          <p:cNvSpPr/>
          <p:nvPr/>
        </p:nvSpPr>
        <p:spPr>
          <a:xfrm>
            <a:off x="3259080" y="3772800"/>
            <a:ext cx="2664000" cy="6768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TextShape 37"/>
          <p:cNvSpPr txBox="1"/>
          <p:nvPr/>
        </p:nvSpPr>
        <p:spPr>
          <a:xfrm>
            <a:off x="334080" y="3965760"/>
            <a:ext cx="189216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800" spc="-1" strike="noStrike">
                <a:latin typeface="Arial"/>
              </a:rPr>
              <a:t>appels vers api</a:t>
            </a:r>
            <a:br/>
            <a:r>
              <a:rPr b="0" lang="fr-FR" sz="1800" spc="-1" strike="noStrike">
                <a:latin typeface="Arial"/>
              </a:rPr>
              <a:t>avec "</a:t>
            </a:r>
            <a:r>
              <a:rPr b="1" lang="fr-FR" sz="1800" spc="-1" strike="noStrike">
                <a:latin typeface="Arial"/>
              </a:rPr>
              <a:t>bearer </a:t>
            </a:r>
            <a:endParaRPr b="0" lang="fr-FR" sz="1800" spc="-1" strike="noStrike">
              <a:latin typeface="Arial"/>
            </a:endParaRPr>
          </a:p>
          <a:p>
            <a:r>
              <a:rPr b="1" lang="fr-FR" sz="1800" spc="-1" strike="noStrike">
                <a:latin typeface="Arial"/>
              </a:rPr>
              <a:t>token</a:t>
            </a:r>
            <a:r>
              <a:rPr b="0" lang="fr-FR" sz="1800" spc="-1" strike="noStrike">
                <a:latin typeface="Arial"/>
              </a:rPr>
              <a:t>"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au format </a:t>
            </a:r>
            <a:r>
              <a:rPr b="1" lang="fr-FR" sz="1800" spc="-1" strike="noStrike">
                <a:latin typeface="Arial"/>
              </a:rPr>
              <a:t>JWT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dans http header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42" name="Line 38"/>
          <p:cNvSpPr/>
          <p:nvPr/>
        </p:nvSpPr>
        <p:spPr>
          <a:xfrm flipH="1" flipV="1">
            <a:off x="3907080" y="5097600"/>
            <a:ext cx="1348920" cy="3024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39"/>
          <p:cNvSpPr/>
          <p:nvPr/>
        </p:nvSpPr>
        <p:spPr>
          <a:xfrm>
            <a:off x="3572640" y="5097600"/>
            <a:ext cx="334440" cy="287640"/>
          </a:xfrm>
          <a:prstGeom prst="ellipse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9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44" name="TextShape 40"/>
          <p:cNvSpPr txBox="1"/>
          <p:nvPr/>
        </p:nvSpPr>
        <p:spPr>
          <a:xfrm>
            <a:off x="3566520" y="4117680"/>
            <a:ext cx="140148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fr-FR" sz="1800" spc="-1" strike="noStrike">
                <a:latin typeface="Arial"/>
              </a:rPr>
              <a:t>vérif. jeton </a:t>
            </a:r>
            <a:endParaRPr b="1" lang="fr-FR" sz="1800" spc="-1" strike="noStrike">
              <a:latin typeface="Arial"/>
            </a:endParaRPr>
          </a:p>
          <a:p>
            <a:r>
              <a:rPr b="1" lang="fr-FR" sz="1800" spc="-1" strike="noStrike">
                <a:latin typeface="Arial"/>
              </a:rPr>
              <a:t>JWT valide</a:t>
            </a:r>
            <a:endParaRPr b="1" lang="fr-FR" sz="1800" spc="-1" strike="noStrike">
              <a:latin typeface="Arial"/>
            </a:endParaRPr>
          </a:p>
        </p:txBody>
      </p:sp>
      <p:sp>
        <p:nvSpPr>
          <p:cNvPr id="245" name="TextShape 41"/>
          <p:cNvSpPr txBox="1"/>
          <p:nvPr/>
        </p:nvSpPr>
        <p:spPr>
          <a:xfrm>
            <a:off x="6302880" y="5373720"/>
            <a:ext cx="2478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fr-FR" sz="1800" spc="-1" strike="noStrike">
                <a:latin typeface="Arial"/>
              </a:rPr>
              <a:t>vérif. </a:t>
            </a:r>
            <a:r>
              <a:rPr b="0" i="1" lang="fr-FR" sz="1800" spc="-1" strike="noStrike">
                <a:latin typeface="Arial"/>
              </a:rPr>
              <a:t>roles</a:t>
            </a:r>
            <a:r>
              <a:rPr b="1" lang="fr-FR" sz="1800" spc="-1" strike="noStrike">
                <a:latin typeface="Arial"/>
              </a:rPr>
              <a:t> ou </a:t>
            </a:r>
            <a:r>
              <a:rPr b="1" i="1" lang="fr-FR" sz="1800" spc="-1" strike="noStrike">
                <a:latin typeface="Arial"/>
              </a:rPr>
              <a:t>scopes</a:t>
            </a:r>
            <a:br/>
            <a:r>
              <a:rPr b="1" lang="fr-FR" sz="1800" spc="-1" strike="noStrike">
                <a:latin typeface="Arial"/>
              </a:rPr>
              <a:t>suffisants</a:t>
            </a:r>
            <a:endParaRPr b="1" lang="fr-FR" sz="1800" spc="-1" strike="noStrike">
              <a:latin typeface="Arial"/>
            </a:endParaRPr>
          </a:p>
        </p:txBody>
      </p:sp>
      <p:sp>
        <p:nvSpPr>
          <p:cNvPr id="246" name="CustomShape 42"/>
          <p:cNvSpPr/>
          <p:nvPr/>
        </p:nvSpPr>
        <p:spPr>
          <a:xfrm>
            <a:off x="7795080" y="4593600"/>
            <a:ext cx="334440" cy="287640"/>
          </a:xfrm>
          <a:prstGeom prst="ellipse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8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47" name="CustomShape 43"/>
          <p:cNvSpPr/>
          <p:nvPr/>
        </p:nvSpPr>
        <p:spPr>
          <a:xfrm>
            <a:off x="576000" y="3240000"/>
            <a:ext cx="334440" cy="287640"/>
          </a:xfrm>
          <a:prstGeom prst="ellipse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4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48" name="TextShape 44"/>
          <p:cNvSpPr txBox="1"/>
          <p:nvPr/>
        </p:nvSpPr>
        <p:spPr>
          <a:xfrm>
            <a:off x="288000" y="6120000"/>
            <a:ext cx="77990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800" spc="-1" strike="noStrike">
                <a:latin typeface="Arial"/>
              </a:rPr>
              <a:t>Beaucoup de variantes possibles :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(ex : étape 6 effectuée par api-gateway ou bien par serveur de ressources 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49" name="Line 45"/>
          <p:cNvSpPr/>
          <p:nvPr/>
        </p:nvSpPr>
        <p:spPr>
          <a:xfrm>
            <a:off x="1145520" y="3512880"/>
            <a:ext cx="1302480" cy="151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46"/>
          <p:cNvSpPr/>
          <p:nvPr/>
        </p:nvSpPr>
        <p:spPr>
          <a:xfrm>
            <a:off x="3121560" y="4032000"/>
            <a:ext cx="334440" cy="287640"/>
          </a:xfrm>
          <a:prstGeom prst="ellipse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6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51" name="Line 47"/>
          <p:cNvSpPr/>
          <p:nvPr/>
        </p:nvSpPr>
        <p:spPr>
          <a:xfrm flipV="1">
            <a:off x="6984000" y="2304000"/>
            <a:ext cx="0" cy="1296000"/>
          </a:xfrm>
          <a:prstGeom prst="line">
            <a:avLst/>
          </a:prstGeom>
          <a:ln>
            <a:solidFill>
              <a:srgbClr val="000000"/>
            </a:solidFill>
            <a:custDash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TextShape 48"/>
          <p:cNvSpPr txBox="1"/>
          <p:nvPr/>
        </p:nvSpPr>
        <p:spPr>
          <a:xfrm>
            <a:off x="1368000" y="3181680"/>
            <a:ext cx="6760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800" spc="-1" strike="noStrike">
                <a:latin typeface="Arial"/>
              </a:rPr>
              <a:t>https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53" name="CustomShape 49"/>
          <p:cNvSpPr/>
          <p:nvPr/>
        </p:nvSpPr>
        <p:spPr>
          <a:xfrm>
            <a:off x="2448000" y="4752000"/>
            <a:ext cx="360000" cy="287640"/>
          </a:xfrm>
          <a:prstGeom prst="ellipse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...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685800" y="2130480"/>
            <a:ext cx="7772760" cy="223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2"/>
          <p:cNvSpPr/>
          <p:nvPr/>
        </p:nvSpPr>
        <p:spPr>
          <a:xfrm>
            <a:off x="457560" y="116640"/>
            <a:ext cx="8228520" cy="4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3600" spc="-1" strike="noStrike" u="sng">
                <a:solidFill>
                  <a:srgbClr val="182f7c"/>
                </a:solidFill>
                <a:uFillTx/>
                <a:latin typeface="Calibri"/>
                <a:ea typeface="DejaVu Sans"/>
              </a:rPr>
              <a:t>Notion de terminaison-ssl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688320" y="2130480"/>
            <a:ext cx="7772760" cy="223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4"/>
          <p:cNvSpPr/>
          <p:nvPr/>
        </p:nvSpPr>
        <p:spPr>
          <a:xfrm>
            <a:off x="398160" y="2062800"/>
            <a:ext cx="286560" cy="35856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58" name="CustomShape 5"/>
          <p:cNvSpPr/>
          <p:nvPr/>
        </p:nvSpPr>
        <p:spPr>
          <a:xfrm>
            <a:off x="398160" y="2494800"/>
            <a:ext cx="286560" cy="21456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59" name="CustomShape 6"/>
          <p:cNvSpPr/>
          <p:nvPr/>
        </p:nvSpPr>
        <p:spPr>
          <a:xfrm>
            <a:off x="756720" y="2101320"/>
            <a:ext cx="286560" cy="35856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60" name="CustomShape 7"/>
          <p:cNvSpPr/>
          <p:nvPr/>
        </p:nvSpPr>
        <p:spPr>
          <a:xfrm>
            <a:off x="756720" y="2533680"/>
            <a:ext cx="286560" cy="21456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61" name="CustomShape 8"/>
          <p:cNvSpPr/>
          <p:nvPr/>
        </p:nvSpPr>
        <p:spPr>
          <a:xfrm>
            <a:off x="550440" y="2215440"/>
            <a:ext cx="286560" cy="35856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62" name="CustomShape 9"/>
          <p:cNvSpPr/>
          <p:nvPr/>
        </p:nvSpPr>
        <p:spPr>
          <a:xfrm>
            <a:off x="550440" y="2647440"/>
            <a:ext cx="286560" cy="21456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63" name="CustomShape 10"/>
          <p:cNvSpPr/>
          <p:nvPr/>
        </p:nvSpPr>
        <p:spPr>
          <a:xfrm>
            <a:off x="218520" y="3024000"/>
            <a:ext cx="933480" cy="93528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11"/>
          <p:cNvSpPr/>
          <p:nvPr/>
        </p:nvSpPr>
        <p:spPr>
          <a:xfrm>
            <a:off x="434520" y="3168000"/>
            <a:ext cx="933480" cy="93528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12"/>
          <p:cNvSpPr/>
          <p:nvPr/>
        </p:nvSpPr>
        <p:spPr>
          <a:xfrm>
            <a:off x="4896000" y="1368000"/>
            <a:ext cx="1872000" cy="762480"/>
          </a:xfrm>
          <a:prstGeom prst="rect">
            <a:avLst/>
          </a:prstGeom>
          <a:solidFill>
            <a:srgbClr val="c2e0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serveur A</a:t>
            </a:r>
            <a:endParaRPr b="0" lang="fr-FR" sz="1800" spc="-1" strike="noStrike">
              <a:solidFill>
                <a:srgbClr val="182f7c"/>
              </a:solidFill>
              <a:latin typeface="Arial"/>
            </a:endParaRPr>
          </a:p>
          <a:p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(ex : springBoot)</a:t>
            </a:r>
            <a:endParaRPr b="0" lang="fr-FR" sz="1800" spc="-1" strike="noStrike">
              <a:solidFill>
                <a:srgbClr val="182f7c"/>
              </a:solidFill>
              <a:latin typeface="Arial"/>
            </a:endParaRPr>
          </a:p>
          <a:p>
            <a:endParaRPr b="0" lang="fr-FR" sz="1800" spc="-1" strike="noStrike">
              <a:solidFill>
                <a:srgbClr val="182f7c"/>
              </a:solidFill>
              <a:latin typeface="Arial"/>
            </a:endParaRPr>
          </a:p>
        </p:txBody>
      </p:sp>
      <p:sp>
        <p:nvSpPr>
          <p:cNvPr id="266" name="CustomShape 13"/>
          <p:cNvSpPr/>
          <p:nvPr/>
        </p:nvSpPr>
        <p:spPr>
          <a:xfrm>
            <a:off x="1584720" y="4536000"/>
            <a:ext cx="1583280" cy="1296000"/>
          </a:xfrm>
          <a:custGeom>
            <a:avLst/>
            <a:gdLst/>
            <a:ahLst/>
            <a:rect l="l" t="t" r="r" b="b"/>
            <a:pathLst>
              <a:path w="5602" h="4802">
                <a:moveTo>
                  <a:pt x="800" y="0"/>
                </a:moveTo>
                <a:cubicBezTo>
                  <a:pt x="400" y="0"/>
                  <a:pt x="0" y="400"/>
                  <a:pt x="0" y="800"/>
                </a:cubicBezTo>
                <a:lnTo>
                  <a:pt x="0" y="4000"/>
                </a:lnTo>
                <a:cubicBezTo>
                  <a:pt x="0" y="4400"/>
                  <a:pt x="400" y="4801"/>
                  <a:pt x="800" y="4801"/>
                </a:cubicBezTo>
                <a:lnTo>
                  <a:pt x="4800" y="4801"/>
                </a:lnTo>
                <a:cubicBezTo>
                  <a:pt x="5200" y="4801"/>
                  <a:pt x="5601" y="4400"/>
                  <a:pt x="5601" y="4000"/>
                </a:cubicBezTo>
                <a:lnTo>
                  <a:pt x="5601" y="800"/>
                </a:lnTo>
                <a:cubicBezTo>
                  <a:pt x="5601" y="400"/>
                  <a:pt x="5200" y="0"/>
                  <a:pt x="4800" y="0"/>
                </a:cubicBezTo>
                <a:lnTo>
                  <a:pt x="800" y="0"/>
                </a:lnTo>
              </a:path>
            </a:pathLst>
          </a:custGeom>
          <a:solidFill>
            <a:srgbClr val="fff68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intermédiaire 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7" name="TextShape 14"/>
          <p:cNvSpPr txBox="1"/>
          <p:nvPr/>
        </p:nvSpPr>
        <p:spPr>
          <a:xfrm>
            <a:off x="146520" y="1224000"/>
            <a:ext cx="19044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800" spc="-1" strike="noStrike">
                <a:latin typeface="Arial"/>
              </a:rPr>
              <a:t>Utilisateurs</a:t>
            </a:r>
            <a:br/>
            <a:r>
              <a:rPr b="0" lang="fr-FR" sz="1800" spc="-1" strike="noStrike">
                <a:latin typeface="Arial"/>
              </a:rPr>
              <a:t>avec navigateurs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15"/>
          <p:cNvSpPr/>
          <p:nvPr/>
        </p:nvSpPr>
        <p:spPr>
          <a:xfrm>
            <a:off x="4032000" y="3168720"/>
            <a:ext cx="1656000" cy="1727280"/>
          </a:xfrm>
          <a:custGeom>
            <a:avLst/>
            <a:gdLst/>
            <a:ahLst/>
            <a:rect l="l" t="t" r="r" b="b"/>
            <a:pathLst>
              <a:path w="5602" h="4802">
                <a:moveTo>
                  <a:pt x="800" y="0"/>
                </a:moveTo>
                <a:cubicBezTo>
                  <a:pt x="400" y="0"/>
                  <a:pt x="0" y="400"/>
                  <a:pt x="0" y="800"/>
                </a:cubicBezTo>
                <a:lnTo>
                  <a:pt x="0" y="4000"/>
                </a:lnTo>
                <a:cubicBezTo>
                  <a:pt x="0" y="4400"/>
                  <a:pt x="400" y="4801"/>
                  <a:pt x="800" y="4801"/>
                </a:cubicBezTo>
                <a:lnTo>
                  <a:pt x="4800" y="4801"/>
                </a:lnTo>
                <a:cubicBezTo>
                  <a:pt x="5200" y="4801"/>
                  <a:pt x="5601" y="4400"/>
                  <a:pt x="5601" y="4000"/>
                </a:cubicBezTo>
                <a:lnTo>
                  <a:pt x="5601" y="800"/>
                </a:lnTo>
                <a:cubicBezTo>
                  <a:pt x="5601" y="400"/>
                  <a:pt x="5200" y="0"/>
                  <a:pt x="4800" y="0"/>
                </a:cubicBezTo>
                <a:lnTo>
                  <a:pt x="800" y="0"/>
                </a:lnTo>
              </a:path>
            </a:pathLst>
          </a:custGeom>
          <a:solidFill>
            <a:srgbClr val="fff68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ce181e"/>
                </a:solidFill>
                <a:latin typeface="Arial"/>
                <a:ea typeface="DejaVu Sans"/>
              </a:rPr>
              <a:t>serveur </a:t>
            </a:r>
            <a:endParaRPr b="1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ce181e"/>
                </a:solidFill>
                <a:latin typeface="Arial"/>
                <a:ea typeface="DejaVu Sans"/>
              </a:rPr>
              <a:t>intermédiaire </a:t>
            </a:r>
            <a:endParaRPr b="1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1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(ex : nginx)</a:t>
            </a:r>
            <a:endParaRPr b="1" lang="fr-FR" sz="1800" spc="-1" strike="noStrike">
              <a:latin typeface="Arial"/>
            </a:endParaRPr>
          </a:p>
        </p:txBody>
      </p:sp>
      <p:sp>
        <p:nvSpPr>
          <p:cNvPr id="269" name="CustomShape 16"/>
          <p:cNvSpPr/>
          <p:nvPr/>
        </p:nvSpPr>
        <p:spPr>
          <a:xfrm>
            <a:off x="7200000" y="1368000"/>
            <a:ext cx="1583280" cy="791280"/>
          </a:xfrm>
          <a:prstGeom prst="rect">
            <a:avLst/>
          </a:prstGeom>
          <a:solidFill>
            <a:srgbClr val="c2e0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serveur B</a:t>
            </a:r>
            <a:endParaRPr b="0" lang="fr-FR" sz="1800" spc="-1" strike="noStrike">
              <a:solidFill>
                <a:srgbClr val="182f7c"/>
              </a:solidFill>
              <a:latin typeface="Arial"/>
            </a:endParaRPr>
          </a:p>
          <a:p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(ex : nodeJs)</a:t>
            </a:r>
            <a:endParaRPr b="0" lang="fr-FR" sz="1800" spc="-1" strike="noStrike">
              <a:solidFill>
                <a:srgbClr val="182f7c"/>
              </a:solidFill>
              <a:latin typeface="Arial"/>
            </a:endParaRPr>
          </a:p>
          <a:p>
            <a:endParaRPr b="0" lang="fr-FR" sz="1800" spc="-1" strike="noStrike">
              <a:solidFill>
                <a:srgbClr val="182f7c"/>
              </a:solidFill>
              <a:latin typeface="Arial"/>
            </a:endParaRPr>
          </a:p>
        </p:txBody>
      </p:sp>
      <p:sp>
        <p:nvSpPr>
          <p:cNvPr id="270" name="CustomShape 17"/>
          <p:cNvSpPr/>
          <p:nvPr/>
        </p:nvSpPr>
        <p:spPr>
          <a:xfrm>
            <a:off x="6696720" y="2923200"/>
            <a:ext cx="1583280" cy="1036800"/>
          </a:xfrm>
          <a:custGeom>
            <a:avLst/>
            <a:gdLst/>
            <a:ahLst/>
            <a:rect l="l" t="t" r="r" b="b"/>
            <a:pathLst>
              <a:path w="5602" h="4802">
                <a:moveTo>
                  <a:pt x="800" y="0"/>
                </a:moveTo>
                <a:cubicBezTo>
                  <a:pt x="400" y="0"/>
                  <a:pt x="0" y="400"/>
                  <a:pt x="0" y="800"/>
                </a:cubicBezTo>
                <a:lnTo>
                  <a:pt x="0" y="4000"/>
                </a:lnTo>
                <a:cubicBezTo>
                  <a:pt x="0" y="4400"/>
                  <a:pt x="400" y="4801"/>
                  <a:pt x="800" y="4801"/>
                </a:cubicBezTo>
                <a:lnTo>
                  <a:pt x="4800" y="4801"/>
                </a:lnTo>
                <a:cubicBezTo>
                  <a:pt x="5200" y="4801"/>
                  <a:pt x="5601" y="4400"/>
                  <a:pt x="5601" y="4000"/>
                </a:cubicBezTo>
                <a:lnTo>
                  <a:pt x="5601" y="800"/>
                </a:lnTo>
                <a:cubicBezTo>
                  <a:pt x="5601" y="400"/>
                  <a:pt x="5200" y="0"/>
                  <a:pt x="4800" y="0"/>
                </a:cubicBezTo>
                <a:lnTo>
                  <a:pt x="800" y="0"/>
                </a:lnTo>
              </a:path>
            </a:pathLst>
          </a:cu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intermédiaire 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71" name="Line 18"/>
          <p:cNvSpPr/>
          <p:nvPr/>
        </p:nvSpPr>
        <p:spPr>
          <a:xfrm>
            <a:off x="936000" y="3672000"/>
            <a:ext cx="936000" cy="1152000"/>
          </a:xfrm>
          <a:prstGeom prst="line">
            <a:avLst/>
          </a:prstGeom>
          <a:ln w="38160">
            <a:solidFill>
              <a:srgbClr val="3465a4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Line 19"/>
          <p:cNvSpPr/>
          <p:nvPr/>
        </p:nvSpPr>
        <p:spPr>
          <a:xfrm flipV="1">
            <a:off x="2736000" y="4176000"/>
            <a:ext cx="1512000" cy="576000"/>
          </a:xfrm>
          <a:prstGeom prst="line">
            <a:avLst/>
          </a:prstGeom>
          <a:ln w="38160">
            <a:solidFill>
              <a:srgbClr val="3465a4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Line 20"/>
          <p:cNvSpPr/>
          <p:nvPr/>
        </p:nvSpPr>
        <p:spPr>
          <a:xfrm flipV="1">
            <a:off x="5472000" y="3744000"/>
            <a:ext cx="1584000" cy="504000"/>
          </a:xfrm>
          <a:prstGeom prst="line">
            <a:avLst/>
          </a:prstGeom>
          <a:ln w="38160">
            <a:solidFill>
              <a:srgbClr val="ef413d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Line 21"/>
          <p:cNvSpPr/>
          <p:nvPr/>
        </p:nvSpPr>
        <p:spPr>
          <a:xfrm flipV="1">
            <a:off x="7632000" y="2016000"/>
            <a:ext cx="792000" cy="1080000"/>
          </a:xfrm>
          <a:prstGeom prst="line">
            <a:avLst/>
          </a:prstGeom>
          <a:ln w="38160">
            <a:solidFill>
              <a:srgbClr val="ef413d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Line 22"/>
          <p:cNvSpPr/>
          <p:nvPr/>
        </p:nvSpPr>
        <p:spPr>
          <a:xfrm>
            <a:off x="5760000" y="2016000"/>
            <a:ext cx="1368000" cy="1080000"/>
          </a:xfrm>
          <a:prstGeom prst="line">
            <a:avLst/>
          </a:prstGeom>
          <a:ln w="38160">
            <a:solidFill>
              <a:srgbClr val="ef413d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TextShape 23"/>
          <p:cNvSpPr txBox="1"/>
          <p:nvPr/>
        </p:nvSpPr>
        <p:spPr>
          <a:xfrm>
            <a:off x="1584000" y="3960000"/>
            <a:ext cx="9306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fr-FR" sz="1800" spc="-1" strike="noStrike">
                <a:solidFill>
                  <a:srgbClr val="0d1f63"/>
                </a:solidFill>
                <a:latin typeface="Arial"/>
              </a:rPr>
              <a:t>HTTPS</a:t>
            </a:r>
            <a:endParaRPr b="0" lang="fr-FR" sz="1800" spc="-1" strike="noStrike">
              <a:solidFill>
                <a:srgbClr val="0d1f63"/>
              </a:solidFill>
              <a:latin typeface="Arial"/>
            </a:endParaRPr>
          </a:p>
        </p:txBody>
      </p:sp>
      <p:sp>
        <p:nvSpPr>
          <p:cNvPr id="277" name="TextShape 24"/>
          <p:cNvSpPr txBox="1"/>
          <p:nvPr/>
        </p:nvSpPr>
        <p:spPr>
          <a:xfrm>
            <a:off x="3173400" y="4608000"/>
            <a:ext cx="9306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fr-FR" sz="1800" spc="-1" strike="noStrike">
                <a:solidFill>
                  <a:srgbClr val="0d1f63"/>
                </a:solidFill>
                <a:latin typeface="Arial"/>
              </a:rPr>
              <a:t>HTTPS</a:t>
            </a:r>
            <a:endParaRPr b="0" lang="fr-FR" sz="1800" spc="-1" strike="noStrike">
              <a:solidFill>
                <a:srgbClr val="0d1f63"/>
              </a:solidFill>
              <a:latin typeface="Arial"/>
            </a:endParaRPr>
          </a:p>
        </p:txBody>
      </p:sp>
      <p:sp>
        <p:nvSpPr>
          <p:cNvPr id="278" name="TextShape 25"/>
          <p:cNvSpPr txBox="1"/>
          <p:nvPr/>
        </p:nvSpPr>
        <p:spPr>
          <a:xfrm>
            <a:off x="5909400" y="4189680"/>
            <a:ext cx="7779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fr-FR" sz="1800" spc="-1" strike="noStrike">
                <a:solidFill>
                  <a:srgbClr val="ce181e"/>
                </a:solidFill>
                <a:latin typeface="Arial"/>
              </a:rPr>
              <a:t>HTTP</a:t>
            </a:r>
            <a:endParaRPr b="0" lang="fr-FR" sz="1800" spc="-1" strike="noStrike">
              <a:solidFill>
                <a:srgbClr val="ce181e"/>
              </a:solidFill>
              <a:latin typeface="Arial"/>
            </a:endParaRPr>
          </a:p>
        </p:txBody>
      </p:sp>
      <p:sp>
        <p:nvSpPr>
          <p:cNvPr id="279" name="TextShape 26"/>
          <p:cNvSpPr txBox="1"/>
          <p:nvPr/>
        </p:nvSpPr>
        <p:spPr>
          <a:xfrm>
            <a:off x="5630040" y="2533680"/>
            <a:ext cx="7779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fr-FR" sz="1800" spc="-1" strike="noStrike">
                <a:solidFill>
                  <a:srgbClr val="ce181e"/>
                </a:solidFill>
                <a:latin typeface="Arial"/>
              </a:rPr>
              <a:t>HTTP</a:t>
            </a:r>
            <a:endParaRPr b="0" lang="fr-FR" sz="1800" spc="-1" strike="noStrike">
              <a:solidFill>
                <a:srgbClr val="ce181e"/>
              </a:solidFill>
              <a:latin typeface="Arial"/>
            </a:endParaRPr>
          </a:p>
        </p:txBody>
      </p:sp>
      <p:sp>
        <p:nvSpPr>
          <p:cNvPr id="280" name="TextShape 27"/>
          <p:cNvSpPr txBox="1"/>
          <p:nvPr/>
        </p:nvSpPr>
        <p:spPr>
          <a:xfrm>
            <a:off x="8150040" y="2520000"/>
            <a:ext cx="7779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fr-FR" sz="1800" spc="-1" strike="noStrike">
                <a:solidFill>
                  <a:srgbClr val="ce181e"/>
                </a:solidFill>
                <a:latin typeface="Arial"/>
              </a:rPr>
              <a:t>HTTP</a:t>
            </a:r>
            <a:endParaRPr b="0" lang="fr-FR" sz="1800" spc="-1" strike="noStrike">
              <a:solidFill>
                <a:srgbClr val="ce181e"/>
              </a:solidFill>
              <a:latin typeface="Arial"/>
            </a:endParaRPr>
          </a:p>
        </p:txBody>
      </p:sp>
      <p:sp>
        <p:nvSpPr>
          <p:cNvPr id="281" name="CustomShape 28"/>
          <p:cNvSpPr/>
          <p:nvPr/>
        </p:nvSpPr>
        <p:spPr>
          <a:xfrm>
            <a:off x="5976000" y="5112000"/>
            <a:ext cx="2016000" cy="7200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fr-FR" sz="1800" spc="-1" strike="noStrike">
                <a:latin typeface="Arial"/>
              </a:rPr>
              <a:t>certificats</a:t>
            </a:r>
            <a:r>
              <a:rPr b="0" lang="fr-FR" sz="1800" spc="-1" strike="noStrike">
                <a:latin typeface="Arial"/>
              </a:rPr>
              <a:t> officiels</a:t>
            </a:r>
            <a:endParaRPr b="0" lang="fr-FR" sz="1800" spc="-1" strike="noStrike">
              <a:latin typeface="Arial"/>
            </a:endParaRPr>
          </a:p>
          <a:p>
            <a:pPr algn="ctr"/>
            <a:r>
              <a:rPr b="1" lang="fr-FR" sz="1800" spc="-1" strike="noStrike">
                <a:latin typeface="Arial"/>
              </a:rPr>
              <a:t>configurés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82" name="Line 29"/>
          <p:cNvSpPr/>
          <p:nvPr/>
        </p:nvSpPr>
        <p:spPr>
          <a:xfrm flipH="1" flipV="1">
            <a:off x="5256000" y="4680000"/>
            <a:ext cx="864000" cy="50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Line 30"/>
          <p:cNvSpPr/>
          <p:nvPr/>
        </p:nvSpPr>
        <p:spPr>
          <a:xfrm flipV="1">
            <a:off x="4392000" y="4680000"/>
            <a:ext cx="288000" cy="100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TextShape 31"/>
          <p:cNvSpPr txBox="1"/>
          <p:nvPr/>
        </p:nvSpPr>
        <p:spPr>
          <a:xfrm>
            <a:off x="3530520" y="5688000"/>
            <a:ext cx="302148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fr-FR" sz="1800" spc="-1" strike="noStrike">
                <a:solidFill>
                  <a:srgbClr val="ce181e"/>
                </a:solidFill>
                <a:latin typeface="Arial"/>
              </a:rPr>
              <a:t>terminaison ssl</a:t>
            </a:r>
            <a:endParaRPr b="0" lang="fr-FR" sz="1800" spc="-1" strike="noStrike">
              <a:solidFill>
                <a:srgbClr val="ce181e"/>
              </a:solidFill>
              <a:latin typeface="Arial"/>
            </a:endParaRPr>
          </a:p>
          <a:p>
            <a:r>
              <a:rPr b="0" lang="fr-FR" sz="1800" spc="-1" strike="noStrike">
                <a:solidFill>
                  <a:srgbClr val="ce181e"/>
                </a:solidFill>
                <a:latin typeface="Arial"/>
              </a:rPr>
              <a:t>(là ou s'arrête le cryptage </a:t>
            </a:r>
            <a:endParaRPr b="0" lang="fr-FR" sz="1800" spc="-1" strike="noStrike">
              <a:solidFill>
                <a:srgbClr val="ce181e"/>
              </a:solidFill>
              <a:latin typeface="Arial"/>
            </a:endParaRPr>
          </a:p>
          <a:p>
            <a:r>
              <a:rPr b="0" lang="fr-FR" sz="1800" spc="-1" strike="noStrike">
                <a:solidFill>
                  <a:srgbClr val="ce181e"/>
                </a:solidFill>
                <a:latin typeface="Arial"/>
              </a:rPr>
              <a:t>des requêtes/réponses http)</a:t>
            </a:r>
            <a:endParaRPr b="0" lang="fr-FR" sz="1800" spc="-1" strike="noStrike">
              <a:solidFill>
                <a:srgbClr val="ce181e"/>
              </a:solidFill>
              <a:latin typeface="Arial"/>
            </a:endParaRPr>
          </a:p>
        </p:txBody>
      </p:sp>
      <p:sp>
        <p:nvSpPr>
          <p:cNvPr id="285" name="TextShape 32"/>
          <p:cNvSpPr txBox="1"/>
          <p:nvPr/>
        </p:nvSpPr>
        <p:spPr>
          <a:xfrm>
            <a:off x="216000" y="6264000"/>
            <a:ext cx="18601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800" spc="-1" strike="noStrike">
                <a:latin typeface="Arial"/>
              </a:rPr>
              <a:t>https = http + ssl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685800" y="2130480"/>
            <a:ext cx="7772760" cy="223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2"/>
          <p:cNvSpPr/>
          <p:nvPr/>
        </p:nvSpPr>
        <p:spPr>
          <a:xfrm>
            <a:off x="457560" y="116640"/>
            <a:ext cx="8228520" cy="4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3600" spc="-1" strike="noStrike" u="sng">
                <a:solidFill>
                  <a:srgbClr val="007635"/>
                </a:solidFill>
                <a:uFillTx/>
                <a:latin typeface="Calibri"/>
                <a:ea typeface="DejaVu Sans"/>
              </a:rPr>
              <a:t>Spring-cloud d'origine netflix (2014-2018 environ)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288" name="" descr=""/>
          <p:cNvPicPr/>
          <p:nvPr/>
        </p:nvPicPr>
        <p:blipFill>
          <a:blip r:embed="rId1"/>
          <a:stretch/>
        </p:blipFill>
        <p:spPr>
          <a:xfrm>
            <a:off x="825120" y="961200"/>
            <a:ext cx="7454880" cy="5590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685800" y="2130480"/>
            <a:ext cx="7772760" cy="223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2"/>
          <p:cNvSpPr/>
          <p:nvPr/>
        </p:nvSpPr>
        <p:spPr>
          <a:xfrm>
            <a:off x="457560" y="116640"/>
            <a:ext cx="8228520" cy="4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3600" spc="-1" strike="noStrike" u="sng">
                <a:solidFill>
                  <a:srgbClr val="007635"/>
                </a:solidFill>
                <a:uFillTx/>
                <a:latin typeface="Calibri"/>
                <a:ea typeface="DejaVu Sans"/>
              </a:rPr>
              <a:t>Spring-cloud (caractéristiques)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1" name="TextShape 3"/>
          <p:cNvSpPr txBox="1"/>
          <p:nvPr/>
        </p:nvSpPr>
        <p:spPr>
          <a:xfrm>
            <a:off x="360000" y="864000"/>
            <a:ext cx="8170920" cy="4168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2400" spc="-1" strike="noStrike">
                <a:latin typeface="Arial"/>
              </a:rPr>
              <a:t>* ok pour backend java/jee (springBoot) </a:t>
            </a:r>
            <a:br/>
            <a:r>
              <a:rPr b="0" lang="fr-FR" sz="2400" spc="-1" strike="noStrike">
                <a:latin typeface="Arial"/>
              </a:rPr>
              <a:t>mais pas simple d'intégrer autre chose (nodeJs, python, ...)</a:t>
            </a:r>
            <a:endParaRPr b="0" lang="fr-FR" sz="2400" spc="-1" strike="noStrike">
              <a:latin typeface="Arial"/>
            </a:endParaRPr>
          </a:p>
          <a:p>
            <a:endParaRPr b="0" lang="fr-FR" sz="2400" spc="-1" strike="noStrike">
              <a:latin typeface="Arial"/>
            </a:endParaRPr>
          </a:p>
          <a:p>
            <a:r>
              <a:rPr b="0" lang="fr-FR" sz="2400" spc="-1" strike="noStrike">
                <a:latin typeface="Arial"/>
              </a:rPr>
              <a:t>* un peu "infrastructure as code"</a:t>
            </a:r>
            <a:endParaRPr b="0" lang="fr-FR" sz="2400" spc="-1" strike="noStrike">
              <a:latin typeface="Arial"/>
            </a:endParaRPr>
          </a:p>
          <a:p>
            <a:endParaRPr b="0" lang="fr-FR" sz="2400" spc="-1" strike="noStrike">
              <a:latin typeface="Arial"/>
            </a:endParaRPr>
          </a:p>
          <a:p>
            <a:r>
              <a:rPr b="0" lang="fr-FR" sz="2400" spc="-1" strike="noStrike">
                <a:latin typeface="Arial"/>
              </a:rPr>
              <a:t>* configuration centralisée via serveur de config </a:t>
            </a:r>
            <a:br/>
            <a:r>
              <a:rPr b="0" lang="fr-FR" sz="2400" spc="-1" strike="noStrike">
                <a:latin typeface="Arial"/>
              </a:rPr>
              <a:t>  (.yaml proche de .properties)</a:t>
            </a:r>
            <a:endParaRPr b="0" lang="fr-FR" sz="2400" spc="-1" strike="noStrike">
              <a:latin typeface="Arial"/>
            </a:endParaRPr>
          </a:p>
          <a:p>
            <a:endParaRPr b="0" lang="fr-FR" sz="2400" spc="-1" strike="noStrike">
              <a:latin typeface="Arial"/>
            </a:endParaRPr>
          </a:p>
          <a:p>
            <a:r>
              <a:rPr b="0" lang="fr-FR" sz="2400" spc="-1" strike="noStrike">
                <a:latin typeface="Arial"/>
              </a:rPr>
              <a:t>* api-gateway par code java (grandement aidé par .... </a:t>
            </a:r>
            <a:br/>
            <a:r>
              <a:rPr b="0" lang="fr-FR" sz="2400" spc="-1" strike="noStrike">
                <a:latin typeface="Arial"/>
              </a:rPr>
              <a:t>   et </a:t>
            </a:r>
            <a:r>
              <a:rPr b="1" lang="fr-FR" sz="2400" spc="-1" strike="noStrike">
                <a:latin typeface="Arial"/>
              </a:rPr>
              <a:t>ribbon</a:t>
            </a:r>
            <a:r>
              <a:rPr b="0" lang="fr-FR" sz="2400" spc="-1" strike="noStrike">
                <a:latin typeface="Arial"/>
              </a:rPr>
              <a:t> pour le load-balancing)</a:t>
            </a:r>
            <a:endParaRPr b="0" lang="fr-FR" sz="2400" spc="-1" strike="noStrike">
              <a:latin typeface="Arial"/>
            </a:endParaRPr>
          </a:p>
          <a:p>
            <a:endParaRPr b="0" lang="fr-FR" sz="2400" spc="-1" strike="noStrike">
              <a:latin typeface="Arial"/>
            </a:endParaRPr>
          </a:p>
          <a:p>
            <a:r>
              <a:rPr b="0" lang="fr-FR" sz="2400" spc="-1" strike="noStrike">
                <a:latin typeface="Arial"/>
              </a:rPr>
              <a:t>....</a:t>
            </a:r>
            <a:endParaRPr b="0" lang="fr-FR" sz="24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</TotalTime>
  <Application>LibreOffice/5.4.7.2$Windows_X86_64 LibreOffice_project/c838ef25c16710f8838b1faec480ebba495259d0</Application>
  <Words>392</Words>
  <Paragraphs>156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2017-02-06T10:08:27Z</dcterms:created>
  <dc:creator>Arkesys</dc:creator>
  <dc:description/>
  <dc:language>fr-FR</dc:language>
  <cp:lastModifiedBy/>
  <dcterms:modified xsi:type="dcterms:W3CDTF">2021-06-03T00:12:22Z</dcterms:modified>
  <cp:revision>91</cp:revision>
  <dc:subject/>
  <dc:title>Vue d’ensemble sur les technologies informatiques abordées dans le cursus java/jee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Affichage à l'écran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