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8EA2E6-7460-4869-9877-67514101D4E4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4C1742-1D97-47BF-8EA5-823BF3578E0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95F335-BC0F-4888-B1BC-688F41DDE0B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4A0944-0DB2-46AE-9AD2-841DA8B9540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7AD42B-9C7F-428A-9A4C-FC7EE9E4A1F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0CFFDB-855F-44C7-BFE5-B31A90744CA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A5F36B-7E47-4C45-AAAD-3F5D09B50C48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01/06/2021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CB9CF4-2932-4C06-9836-C49D960DD32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F94A48-FB8C-451E-AF94-CC18F0F478F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01/06/2021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E7292E-CE69-41CD-9EE1-05198BAC486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2130480"/>
            <a:ext cx="7774200" cy="223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Evolutions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des architectures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informatiques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(grandes lignes)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1640" y="2565000"/>
            <a:ext cx="3960000" cy="265104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Serveur +  terminaux "texte" (197x , 198x)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6000" y="3076920"/>
            <a:ext cx="1292760" cy="10044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mode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texte , pas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de fenêtre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0960" y="4248000"/>
            <a:ext cx="212904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Terminaux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Textes (passifs)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(monochrome)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477680" y="3119400"/>
            <a:ext cx="1822320" cy="155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FileSystem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591640" y="5258880"/>
            <a:ext cx="4068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latin typeface="Calibri"/>
              </a:rPr>
              <a:t>Gros système IBM/Bull ou</a:t>
            </a:r>
            <a:br/>
            <a:r>
              <a:rPr b="1" lang="fr-FR" sz="2400" spc="-1" strike="noStrike">
                <a:latin typeface="Calibri"/>
              </a:rPr>
              <a:t>Serveur UNIX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7339680" y="4527720"/>
            <a:ext cx="1583640" cy="1736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Base de données hiérarchiques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puis relationnelles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1640" y="3193560"/>
            <a:ext cx="1800000" cy="1461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liaisons séries, //,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début tcp/ip , ftp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395640" y="220500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95640" y="263700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754200" y="224352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754200" y="267552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547920" y="235728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547920" y="278928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15"/>
          <p:cNvSpPr/>
          <p:nvPr/>
        </p:nvSpPr>
        <p:spPr>
          <a:xfrm>
            <a:off x="7396560" y="3005280"/>
            <a:ext cx="935640" cy="12182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16"/>
          <p:cNvSpPr/>
          <p:nvPr/>
        </p:nvSpPr>
        <p:spPr>
          <a:xfrm>
            <a:off x="1368000" y="3528000"/>
            <a:ext cx="12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7"/>
          <p:cNvSpPr/>
          <p:nvPr/>
        </p:nvSpPr>
        <p:spPr>
          <a:xfrm>
            <a:off x="6371640" y="3816000"/>
            <a:ext cx="1116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8"/>
          <p:cNvSpPr txBox="1"/>
          <p:nvPr/>
        </p:nvSpPr>
        <p:spPr>
          <a:xfrm>
            <a:off x="2736000" y="2664000"/>
            <a:ext cx="364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OS multi-tâches , multi-utilisateurs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6552000" y="1367640"/>
            <a:ext cx="1800000" cy="122436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traitements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concentrés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sur le 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Line 20"/>
          <p:cNvSpPr/>
          <p:nvPr/>
        </p:nvSpPr>
        <p:spPr>
          <a:xfrm flipH="1">
            <a:off x="6120000" y="2088000"/>
            <a:ext cx="576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2000" y="3096000"/>
            <a:ext cx="1728000" cy="2088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5832000" y="2664000"/>
            <a:ext cx="3240000" cy="2664000"/>
          </a:xfrm>
          <a:prstGeom prst="rect">
            <a:avLst/>
          </a:pr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216000" y="2952000"/>
            <a:ext cx="1728000" cy="201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PC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Windows 3.x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ou 95</a:t>
            </a:r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  <a:p>
            <a:pPr algn="ctr"/>
            <a:endParaRPr b="0" lang="fr-FR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176000" y="5184000"/>
            <a:ext cx="2160000" cy="122400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0" lang="fr-FR" sz="1800" spc="-1" strike="noStrike">
                <a:latin typeface="Arial"/>
              </a:rPr>
              <a:t>éventuels moniteurs de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transactions ou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autre middleware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Client/Serveur (199x)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936000" y="3888000"/>
            <a:ext cx="792000" cy="10044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Appli Client (L4G)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6624000" y="4501800"/>
            <a:ext cx="2232000" cy="912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,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procédures stockées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6120000" y="3334680"/>
            <a:ext cx="1394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(Oracle, DB2,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395640" y="220500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395640" y="263700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754200" y="224352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9" name="CustomShape 12"/>
          <p:cNvSpPr/>
          <p:nvPr/>
        </p:nvSpPr>
        <p:spPr>
          <a:xfrm>
            <a:off x="754200" y="267552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547920" y="235728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1" name="CustomShape 14"/>
          <p:cNvSpPr/>
          <p:nvPr/>
        </p:nvSpPr>
        <p:spPr>
          <a:xfrm>
            <a:off x="547920" y="278928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2" name="CustomShape 15"/>
          <p:cNvSpPr/>
          <p:nvPr/>
        </p:nvSpPr>
        <p:spPr>
          <a:xfrm>
            <a:off x="7704000" y="3168000"/>
            <a:ext cx="935640" cy="12182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16"/>
          <p:cNvSpPr/>
          <p:nvPr/>
        </p:nvSpPr>
        <p:spPr>
          <a:xfrm>
            <a:off x="2232000" y="3499920"/>
            <a:ext cx="3456000" cy="46008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TextShape 17"/>
          <p:cNvSpPr txBox="1"/>
          <p:nvPr/>
        </p:nvSpPr>
        <p:spPr>
          <a:xfrm>
            <a:off x="3096000" y="3024000"/>
            <a:ext cx="22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réseau souvent local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5" name="TextShape 18"/>
          <p:cNvSpPr txBox="1"/>
          <p:nvPr/>
        </p:nvSpPr>
        <p:spPr>
          <a:xfrm>
            <a:off x="3096000" y="4176000"/>
            <a:ext cx="16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tout début du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Line 19"/>
          <p:cNvSpPr/>
          <p:nvPr/>
        </p:nvSpPr>
        <p:spPr>
          <a:xfrm flipH="1">
            <a:off x="1728000" y="2232000"/>
            <a:ext cx="504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0"/>
          <p:cNvSpPr txBox="1"/>
          <p:nvPr/>
        </p:nvSpPr>
        <p:spPr>
          <a:xfrm>
            <a:off x="1800000" y="1800000"/>
            <a:ext cx="3065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 : </a:t>
            </a:r>
            <a:r>
              <a:rPr b="1" lang="fr-FR" sz="1800" spc="-1" strike="noStrike">
                <a:latin typeface="Arial"/>
              </a:rPr>
              <a:t>VisualBasic</a:t>
            </a:r>
            <a:r>
              <a:rPr b="0" lang="fr-FR" sz="1800" spc="-1" strike="noStrike">
                <a:latin typeface="Arial"/>
              </a:rPr>
              <a:t> ,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PowerBuilder</a:t>
            </a:r>
            <a:r>
              <a:rPr b="0" lang="fr-FR" sz="1800" spc="-1" strike="noStrike">
                <a:latin typeface="Arial"/>
              </a:rPr>
              <a:t> , </a:t>
            </a:r>
            <a:r>
              <a:rPr b="1" lang="fr-FR" sz="1800" spc="-1" strike="noStrike">
                <a:latin typeface="Arial"/>
              </a:rPr>
              <a:t>WinDev</a:t>
            </a:r>
            <a:r>
              <a:rPr b="0" lang="fr-FR" sz="1800" spc="-1" strike="noStrike">
                <a:latin typeface="Arial"/>
              </a:rPr>
              <a:t>, ....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144000" y="5328360"/>
            <a:ext cx="1584360" cy="136764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IHM/GUI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"multi-fenêtres"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coté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22"/>
          <p:cNvSpPr/>
          <p:nvPr/>
        </p:nvSpPr>
        <p:spPr>
          <a:xfrm>
            <a:off x="1944000" y="5688000"/>
            <a:ext cx="1584000" cy="93636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logique métier</a:t>
            </a:r>
            <a:br/>
            <a:r>
              <a:rPr b="0" lang="fr-FR" sz="1800" spc="-1" strike="noStrike">
                <a:latin typeface="Arial"/>
              </a:rPr>
              <a:t>sur 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Line 23"/>
          <p:cNvSpPr/>
          <p:nvPr/>
        </p:nvSpPr>
        <p:spPr>
          <a:xfrm flipV="1">
            <a:off x="360000" y="4608000"/>
            <a:ext cx="43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4"/>
          <p:cNvSpPr/>
          <p:nvPr/>
        </p:nvSpPr>
        <p:spPr>
          <a:xfrm flipH="1" flipV="1">
            <a:off x="1872000" y="4752000"/>
            <a:ext cx="64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5"/>
          <p:cNvSpPr/>
          <p:nvPr/>
        </p:nvSpPr>
        <p:spPr>
          <a:xfrm>
            <a:off x="6912000" y="5687640"/>
            <a:ext cx="1800000" cy="93636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i="1" lang="fr-FR" sz="1800" spc="-1" strike="noStrike">
                <a:latin typeface="Arial"/>
              </a:rPr>
              <a:t>quelques règles </a:t>
            </a:r>
            <a:endParaRPr b="0" i="1" lang="fr-FR" sz="1800" spc="-1" strike="noStrike">
              <a:latin typeface="Arial"/>
            </a:endParaRPr>
          </a:p>
          <a:p>
            <a:pPr algn="ctr"/>
            <a:r>
              <a:rPr b="0" i="1" lang="fr-FR" sz="1800" spc="-1" strike="noStrike">
                <a:latin typeface="Arial"/>
              </a:rPr>
              <a:t>de gestion</a:t>
            </a:r>
            <a:endParaRPr b="0" i="1" lang="fr-FR" sz="1800" spc="-1" strike="noStrike">
              <a:latin typeface="Arial"/>
            </a:endParaRPr>
          </a:p>
        </p:txBody>
      </p:sp>
      <p:sp>
        <p:nvSpPr>
          <p:cNvPr id="133" name="Line 26"/>
          <p:cNvSpPr/>
          <p:nvPr/>
        </p:nvSpPr>
        <p:spPr>
          <a:xfrm flipV="1">
            <a:off x="8136000" y="5184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411640" y="2565000"/>
            <a:ext cx="3960000" cy="240300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nTiers Web jee ou php ou .net (200x)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95640" y="3076920"/>
            <a:ext cx="1292760" cy="10051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HTML 4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71440" y="4037760"/>
            <a:ext cx="17326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(IE,Netscape,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4477680" y="3119400"/>
            <a:ext cx="1822320" cy="155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EJB3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JPA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/ Hibernate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Java + JDBC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2592000" y="5010120"/>
            <a:ext cx="40680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JRE + Serveur d’appli Java / JEE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i="1" lang="fr-FR" sz="2400" spc="-1" strike="noStrike">
                <a:solidFill>
                  <a:srgbClr val="c00000"/>
                </a:solidFill>
                <a:latin typeface="Calibri"/>
              </a:rPr>
              <a:t>jboss_as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, websphere_as, …)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7339680" y="4501800"/>
            <a:ext cx="1583640" cy="639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7351920" y="5269680"/>
            <a:ext cx="1665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2591640" y="3193560"/>
            <a:ext cx="1800000" cy="14925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JSF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ou …. (facultatif)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Servlet / JSP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/ jstl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395640" y="220500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395640" y="263700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54200" y="224352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6" name="CustomShape 13"/>
          <p:cNvSpPr/>
          <p:nvPr/>
        </p:nvSpPr>
        <p:spPr>
          <a:xfrm>
            <a:off x="754200" y="267552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547920" y="235728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8" name="CustomShape 15"/>
          <p:cNvSpPr/>
          <p:nvPr/>
        </p:nvSpPr>
        <p:spPr>
          <a:xfrm>
            <a:off x="547920" y="278928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7396560" y="3005280"/>
            <a:ext cx="935640" cy="12182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6516360" y="3721320"/>
            <a:ext cx="719640" cy="31608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1821960" y="317304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1758240" y="353844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3" name="CustomShape 20"/>
          <p:cNvSpPr/>
          <p:nvPr/>
        </p:nvSpPr>
        <p:spPr>
          <a:xfrm>
            <a:off x="1758240" y="394776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4" name="CustomShape 21"/>
          <p:cNvSpPr/>
          <p:nvPr/>
        </p:nvSpPr>
        <p:spPr>
          <a:xfrm>
            <a:off x="2483640" y="1656360"/>
            <a:ext cx="29048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Appli_jee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.ear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(.jar + .war)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CustomShape 22"/>
          <p:cNvSpPr/>
          <p:nvPr/>
        </p:nvSpPr>
        <p:spPr>
          <a:xfrm flipH="1">
            <a:off x="4477680" y="1917000"/>
            <a:ext cx="742320" cy="8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3"/>
          <p:cNvSpPr/>
          <p:nvPr/>
        </p:nvSpPr>
        <p:spPr>
          <a:xfrm>
            <a:off x="5472000" y="20160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24"/>
          <p:cNvSpPr/>
          <p:nvPr/>
        </p:nvSpPr>
        <p:spPr>
          <a:xfrm>
            <a:off x="1743840" y="267552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25"/>
          <p:cNvSpPr/>
          <p:nvPr/>
        </p:nvSpPr>
        <p:spPr>
          <a:xfrm>
            <a:off x="360000" y="5328000"/>
            <a:ext cx="1368000" cy="936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sessions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"http" coté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Line 26"/>
          <p:cNvSpPr/>
          <p:nvPr/>
        </p:nvSpPr>
        <p:spPr>
          <a:xfrm flipV="1">
            <a:off x="1584000" y="4752000"/>
            <a:ext cx="115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7"/>
          <p:cNvSpPr/>
          <p:nvPr/>
        </p:nvSpPr>
        <p:spPr>
          <a:xfrm>
            <a:off x="1728000" y="5976000"/>
            <a:ext cx="2664000" cy="792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génération dynamique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de pages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Line 28"/>
          <p:cNvSpPr/>
          <p:nvPr/>
        </p:nvSpPr>
        <p:spPr>
          <a:xfrm flipV="1">
            <a:off x="2376000" y="4968000"/>
            <a:ext cx="216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11640" y="2205000"/>
            <a:ext cx="3960000" cy="265104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457200" y="153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FrontEnd_js + backEnd_rest (201x)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16000" y="2880000"/>
            <a:ext cx="1542240" cy="19198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e181e"/>
                </a:solidFill>
                <a:latin typeface="Calibri"/>
              </a:rPr>
              <a:t>FontEnd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182f7c"/>
                </a:solidFill>
                <a:latin typeface="Calibri"/>
              </a:rPr>
              <a:t>HTML 5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</a:rPr>
              <a:t>+ CSS 3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</a:rPr>
              <a:t>+ 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react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Angular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ou </a:t>
            </a:r>
            <a:r>
              <a:rPr b="1" lang="fr-FR" sz="2000" spc="-1" strike="noStrike">
                <a:solidFill>
                  <a:srgbClr val="ce181e"/>
                </a:solidFill>
                <a:latin typeface="Calibri"/>
              </a:rPr>
              <a:t>vueJs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17520" y="4896000"/>
            <a:ext cx="18086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(Edge,Fx,Chrome)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4477680" y="2759400"/>
            <a:ext cx="1822320" cy="1736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095640" y="4896000"/>
            <a:ext cx="3672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7339680" y="4392000"/>
            <a:ext cx="1583640" cy="912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7446600" y="5269680"/>
            <a:ext cx="1478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2592000" y="2525400"/>
            <a:ext cx="1800000" cy="2010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395640" y="205236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2" name="CustomShape 11"/>
          <p:cNvSpPr/>
          <p:nvPr/>
        </p:nvSpPr>
        <p:spPr>
          <a:xfrm>
            <a:off x="395640" y="248436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754200" y="209088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13"/>
          <p:cNvSpPr/>
          <p:nvPr/>
        </p:nvSpPr>
        <p:spPr>
          <a:xfrm>
            <a:off x="754200" y="252324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547920" y="2205000"/>
            <a:ext cx="287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6" name="CustomShape 15"/>
          <p:cNvSpPr/>
          <p:nvPr/>
        </p:nvSpPr>
        <p:spPr>
          <a:xfrm>
            <a:off x="547920" y="2637000"/>
            <a:ext cx="287640" cy="21564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7" name="CustomShape 16"/>
          <p:cNvSpPr/>
          <p:nvPr/>
        </p:nvSpPr>
        <p:spPr>
          <a:xfrm>
            <a:off x="7396560" y="3005280"/>
            <a:ext cx="935640" cy="12182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17"/>
          <p:cNvSpPr/>
          <p:nvPr/>
        </p:nvSpPr>
        <p:spPr>
          <a:xfrm>
            <a:off x="6516360" y="3721320"/>
            <a:ext cx="719640" cy="31608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CustomShape 18"/>
          <p:cNvSpPr/>
          <p:nvPr/>
        </p:nvSpPr>
        <p:spPr>
          <a:xfrm>
            <a:off x="1821960" y="317304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1758240" y="353844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1" name="CustomShape 20"/>
          <p:cNvSpPr/>
          <p:nvPr/>
        </p:nvSpPr>
        <p:spPr>
          <a:xfrm>
            <a:off x="1758240" y="394776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2" name="CustomShape 21"/>
          <p:cNvSpPr/>
          <p:nvPr/>
        </p:nvSpPr>
        <p:spPr>
          <a:xfrm>
            <a:off x="2483640" y="1340640"/>
            <a:ext cx="29048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3" name="CustomShape 22"/>
          <p:cNvSpPr/>
          <p:nvPr/>
        </p:nvSpPr>
        <p:spPr>
          <a:xfrm flipH="1">
            <a:off x="4477680" y="1917000"/>
            <a:ext cx="742320" cy="8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3"/>
          <p:cNvSpPr/>
          <p:nvPr/>
        </p:nvSpPr>
        <p:spPr>
          <a:xfrm>
            <a:off x="1779480" y="2205000"/>
            <a:ext cx="585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</a:rPr>
              <a:t>http</a:t>
            </a:r>
            <a:br/>
            <a:r>
              <a:rPr b="1" i="1" lang="fr-FR" sz="1800" spc="-1" strike="noStrike">
                <a:solidFill>
                  <a:srgbClr val="000000"/>
                </a:solidFill>
                <a:latin typeface="Calibri"/>
              </a:rPr>
              <a:t>&amp;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c00000"/>
                </a:solidFill>
                <a:latin typeface="Calibri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5" name="CustomShape 24"/>
          <p:cNvSpPr/>
          <p:nvPr/>
        </p:nvSpPr>
        <p:spPr>
          <a:xfrm>
            <a:off x="216000" y="5760000"/>
            <a:ext cx="1512000" cy="1008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rendu coté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client (DOM)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25"/>
          <p:cNvSpPr/>
          <p:nvPr/>
        </p:nvSpPr>
        <p:spPr>
          <a:xfrm>
            <a:off x="1944000" y="5760000"/>
            <a:ext cx="1512000" cy="1008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Stateless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avec DTO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JSON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Line 26"/>
          <p:cNvSpPr/>
          <p:nvPr/>
        </p:nvSpPr>
        <p:spPr>
          <a:xfrm flipV="1">
            <a:off x="2520000" y="4608000"/>
            <a:ext cx="288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7"/>
          <p:cNvSpPr/>
          <p:nvPr/>
        </p:nvSpPr>
        <p:spPr>
          <a:xfrm flipV="1">
            <a:off x="288000" y="4824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149200" y="144000"/>
            <a:ext cx="64188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0c0"/>
                </a:solidFill>
                <a:uFillTx/>
                <a:latin typeface="Calibri"/>
              </a:rPr>
              <a:t>Autres clients pour backEnd-rest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71000" y="3833640"/>
            <a:ext cx="1578240" cy="131004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 api android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46880" y="5316120"/>
            <a:ext cx="1165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Appli </a:t>
            </a:r>
            <a:br/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android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ou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846800" y="256212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1846800" y="421740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1846800" y="464724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1811880" y="3649320"/>
            <a:ext cx="56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213480" y="934560"/>
            <a:ext cx="1578240" cy="161496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 api swing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</a:rPr>
              <a:t> javaFx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213480" y="2493000"/>
            <a:ext cx="17658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Appli PC</a:t>
            </a:r>
            <a:br/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(client lourd)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1830600" y="2098080"/>
            <a:ext cx="500400" cy="36540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2409480" y="2558520"/>
            <a:ext cx="3960000" cy="265104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4475520" y="3112920"/>
            <a:ext cx="1822320" cy="1736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Calibri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CustomShape 13"/>
          <p:cNvSpPr/>
          <p:nvPr/>
        </p:nvSpPr>
        <p:spPr>
          <a:xfrm>
            <a:off x="2589480" y="5252400"/>
            <a:ext cx="40680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2" name="CustomShape 14"/>
          <p:cNvSpPr/>
          <p:nvPr/>
        </p:nvSpPr>
        <p:spPr>
          <a:xfrm>
            <a:off x="7337520" y="4385520"/>
            <a:ext cx="1583640" cy="912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3" name="CustomShape 15"/>
          <p:cNvSpPr/>
          <p:nvPr/>
        </p:nvSpPr>
        <p:spPr>
          <a:xfrm>
            <a:off x="7444440" y="5263200"/>
            <a:ext cx="1478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2589840" y="2878920"/>
            <a:ext cx="1800000" cy="20106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17"/>
          <p:cNvSpPr/>
          <p:nvPr/>
        </p:nvSpPr>
        <p:spPr>
          <a:xfrm>
            <a:off x="7394400" y="2998800"/>
            <a:ext cx="935640" cy="121824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6" name="CustomShape 18"/>
          <p:cNvSpPr/>
          <p:nvPr/>
        </p:nvSpPr>
        <p:spPr>
          <a:xfrm>
            <a:off x="6514200" y="3714840"/>
            <a:ext cx="719640" cy="31608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7" name="CustomShape 19"/>
          <p:cNvSpPr/>
          <p:nvPr/>
        </p:nvSpPr>
        <p:spPr>
          <a:xfrm>
            <a:off x="2481480" y="1334160"/>
            <a:ext cx="2904840" cy="64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20"/>
          <p:cNvSpPr/>
          <p:nvPr/>
        </p:nvSpPr>
        <p:spPr>
          <a:xfrm flipH="1">
            <a:off x="4475520" y="1910520"/>
            <a:ext cx="742320" cy="8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1"/>
          <p:cNvSpPr/>
          <p:nvPr/>
        </p:nvSpPr>
        <p:spPr>
          <a:xfrm>
            <a:off x="5217480" y="20916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2021-06-01T00:36:50Z</dcterms:modified>
  <cp:revision>59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