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0960" cy="22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infrastructures n-tiers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soa , 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cloud et microservices</a:t>
            </a:r>
            <a:endParaRPr b="0" lang="fr-FR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br/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(grandes lignes)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5800" y="2130480"/>
            <a:ext cx="7770960" cy="22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"/>
          <p:cNvSpPr/>
          <p:nvPr/>
        </p:nvSpPr>
        <p:spPr>
          <a:xfrm>
            <a:off x="457560" y="116640"/>
            <a:ext cx="82267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1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micro-conteneur (docker)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2448000" y="707040"/>
            <a:ext cx="1797480" cy="1736280"/>
          </a:xfrm>
          <a:prstGeom prst="rect">
            <a:avLst/>
          </a:prstGeom>
          <a:solidFill>
            <a:srgbClr val="ccff00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 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-----------------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NodeJs 10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 </a:t>
            </a: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JRE 8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-----------------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Conteneur 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1"/>
          <a:stretch/>
        </p:blipFill>
        <p:spPr>
          <a:xfrm>
            <a:off x="2448000" y="2443320"/>
            <a:ext cx="3742920" cy="1515600"/>
          </a:xfrm>
          <a:prstGeom prst="rect">
            <a:avLst/>
          </a:prstGeom>
          <a:ln w="0">
            <a:noFill/>
          </a:ln>
        </p:spPr>
      </p:pic>
      <p:sp>
        <p:nvSpPr>
          <p:cNvPr id="369" name="CustomShape 4"/>
          <p:cNvSpPr/>
          <p:nvPr/>
        </p:nvSpPr>
        <p:spPr>
          <a:xfrm>
            <a:off x="4446360" y="707040"/>
            <a:ext cx="1730160" cy="1736280"/>
          </a:xfrm>
          <a:prstGeom prst="rect">
            <a:avLst/>
          </a:prstGeom>
          <a:solidFill>
            <a:srgbClr val="ffcc00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 B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-----------------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ff"/>
                </a:solidFill>
                <a:latin typeface="Arial"/>
                <a:ea typeface="DejaVu Sans"/>
              </a:rPr>
              <a:t>NodeJs 7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 </a:t>
            </a:r>
            <a:r>
              <a:rPr b="0" lang="fr-FR" sz="1800" spc="-1" strike="noStrike">
                <a:solidFill>
                  <a:srgbClr val="0000ff"/>
                </a:solidFill>
                <a:latin typeface="Arial"/>
                <a:ea typeface="DejaVu Sans"/>
              </a:rPr>
              <a:t>JRE 7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-----------------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Conteneur 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0" name="CustomShape 5"/>
          <p:cNvSpPr/>
          <p:nvPr/>
        </p:nvSpPr>
        <p:spPr>
          <a:xfrm>
            <a:off x="1800000" y="4104000"/>
            <a:ext cx="5706000" cy="234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Conteneur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environnement d'exécution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logicielle 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complet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comportant :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micro o.s. (debian, centos ou …)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librairies / dépendances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logiciel de base (ex : mysql , node , …)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configuation logicielle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le code d'une application ou d'un service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1423800" y="129600"/>
            <a:ext cx="5352840" cy="52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16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Utilisation de "</a:t>
            </a:r>
            <a:r>
              <a:rPr b="0" lang="fr-FR" sz="2160" spc="-1" strike="noStrike" u="sng">
                <a:solidFill>
                  <a:srgbClr val="0000cc"/>
                </a:solidFill>
                <a:uFillTx/>
                <a:latin typeface="Times New Roman"/>
                <a:ea typeface="DejaVu Sans"/>
              </a:rPr>
              <a:t>Docker</a:t>
            </a:r>
            <a:r>
              <a:rPr b="0" lang="fr-FR" sz="216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" (workflow)</a:t>
            </a:r>
            <a:endParaRPr b="0" lang="fr-FR" sz="216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344520" y="949320"/>
            <a:ext cx="2331000" cy="12078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Code Application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Développée (avec </a:t>
            </a:r>
            <a:endParaRPr b="0" lang="fr-F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Config.)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1900080" y="4834080"/>
            <a:ext cx="5093280" cy="1458360"/>
          </a:xfrm>
          <a:prstGeom prst="rect">
            <a:avLst/>
          </a:prstGeom>
          <a:solidFill>
            <a:srgbClr val="ffff99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"/>
          <p:cNvSpPr/>
          <p:nvPr/>
        </p:nvSpPr>
        <p:spPr>
          <a:xfrm>
            <a:off x="1900080" y="6293880"/>
            <a:ext cx="4853520" cy="52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Image registry </a:t>
            </a:r>
            <a:r>
              <a:rPr b="0" i="1" lang="fr-FR" sz="2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(ex : dockerhub)</a:t>
            </a:r>
            <a:endParaRPr b="0" lang="fr-FR" sz="2160" spc="-1" strike="noStrike">
              <a:latin typeface="Arial"/>
            </a:endParaRPr>
          </a:p>
        </p:txBody>
      </p:sp>
      <p:sp>
        <p:nvSpPr>
          <p:cNvPr id="375" name="CustomShape 5"/>
          <p:cNvSpPr/>
          <p:nvPr/>
        </p:nvSpPr>
        <p:spPr>
          <a:xfrm>
            <a:off x="2417760" y="5049000"/>
            <a:ext cx="1466640" cy="1121760"/>
          </a:xfrm>
          <a:prstGeom prst="rect">
            <a:avLst/>
          </a:prstGeom>
          <a:solidFill>
            <a:srgbClr val="99ff66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image 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 base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(ex : node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 jre)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76" name="CustomShape 6"/>
          <p:cNvSpPr/>
          <p:nvPr/>
        </p:nvSpPr>
        <p:spPr>
          <a:xfrm>
            <a:off x="517680" y="2934720"/>
            <a:ext cx="1466640" cy="1121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Config.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[Ajouts ,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démarrage]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77" name="CustomShape 7"/>
          <p:cNvSpPr/>
          <p:nvPr/>
        </p:nvSpPr>
        <p:spPr>
          <a:xfrm>
            <a:off x="432000" y="2409480"/>
            <a:ext cx="1782720" cy="52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160" spc="-1" strike="noStrike">
                <a:solidFill>
                  <a:srgbClr val="ce181e"/>
                </a:solidFill>
                <a:latin typeface="Times New Roman"/>
                <a:ea typeface="DejaVu Sans"/>
              </a:rPr>
              <a:t>Dockerfile</a:t>
            </a:r>
            <a:endParaRPr b="0" lang="fr-FR" sz="2160" spc="-1" strike="noStrike">
              <a:latin typeface="Arial"/>
            </a:endParaRPr>
          </a:p>
        </p:txBody>
      </p:sp>
      <p:sp>
        <p:nvSpPr>
          <p:cNvPr id="378" name="CustomShape 8"/>
          <p:cNvSpPr/>
          <p:nvPr/>
        </p:nvSpPr>
        <p:spPr>
          <a:xfrm>
            <a:off x="2762640" y="3020400"/>
            <a:ext cx="1466280" cy="1121760"/>
          </a:xfrm>
          <a:prstGeom prst="rect">
            <a:avLst/>
          </a:prstGeom>
          <a:solidFill>
            <a:srgbClr val="66ff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image 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 avec</a:t>
            </a:r>
            <a:br/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application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packagée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79" name="Line 9"/>
          <p:cNvSpPr/>
          <p:nvPr/>
        </p:nvSpPr>
        <p:spPr>
          <a:xfrm flipH="1" flipV="1">
            <a:off x="2230560" y="3524040"/>
            <a:ext cx="459000" cy="1537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10"/>
          <p:cNvSpPr/>
          <p:nvPr/>
        </p:nvSpPr>
        <p:spPr>
          <a:xfrm>
            <a:off x="2158920" y="1985040"/>
            <a:ext cx="776520" cy="2588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1"/>
          <p:cNvSpPr/>
          <p:nvPr/>
        </p:nvSpPr>
        <p:spPr>
          <a:xfrm>
            <a:off x="2935800" y="1899360"/>
            <a:ext cx="2243520" cy="602280"/>
          </a:xfrm>
          <a:prstGeom prst="ellipse">
            <a:avLst/>
          </a:prstGeom>
          <a:noFill/>
          <a:ln w="12600">
            <a:solidFill>
              <a:srgbClr val="ce18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160" spc="-1" strike="noStrike">
                <a:solidFill>
                  <a:srgbClr val="ce181e"/>
                </a:solidFill>
                <a:latin typeface="Times New Roman"/>
                <a:ea typeface="DejaVu Sans"/>
              </a:rPr>
              <a:t>docker build</a:t>
            </a:r>
            <a:endParaRPr b="0" lang="fr-FR" sz="2160" spc="-1" strike="noStrike">
              <a:latin typeface="Arial"/>
            </a:endParaRPr>
          </a:p>
        </p:txBody>
      </p:sp>
      <p:sp>
        <p:nvSpPr>
          <p:cNvPr id="382" name="Line 12"/>
          <p:cNvSpPr/>
          <p:nvPr/>
        </p:nvSpPr>
        <p:spPr>
          <a:xfrm flipV="1">
            <a:off x="1985400" y="2318040"/>
            <a:ext cx="950040" cy="630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13"/>
          <p:cNvSpPr/>
          <p:nvPr/>
        </p:nvSpPr>
        <p:spPr>
          <a:xfrm flipV="1">
            <a:off x="2244600" y="2403360"/>
            <a:ext cx="776520" cy="11498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14"/>
          <p:cNvSpPr/>
          <p:nvPr/>
        </p:nvSpPr>
        <p:spPr>
          <a:xfrm flipH="1">
            <a:off x="3527640" y="2502720"/>
            <a:ext cx="285840" cy="517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5"/>
          <p:cNvSpPr/>
          <p:nvPr/>
        </p:nvSpPr>
        <p:spPr>
          <a:xfrm>
            <a:off x="4576680" y="5007240"/>
            <a:ext cx="1725840" cy="1121760"/>
          </a:xfrm>
          <a:prstGeom prst="rect">
            <a:avLst/>
          </a:prstGeom>
          <a:solidFill>
            <a:srgbClr val="66ff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image </a:t>
            </a:r>
            <a:br/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applicative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téléchargeable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86" name="Line 16"/>
          <p:cNvSpPr/>
          <p:nvPr/>
        </p:nvSpPr>
        <p:spPr>
          <a:xfrm>
            <a:off x="4230000" y="3625920"/>
            <a:ext cx="776880" cy="1381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7"/>
          <p:cNvSpPr/>
          <p:nvPr/>
        </p:nvSpPr>
        <p:spPr>
          <a:xfrm>
            <a:off x="6130080" y="1294200"/>
            <a:ext cx="2331000" cy="30189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8"/>
          <p:cNvSpPr/>
          <p:nvPr/>
        </p:nvSpPr>
        <p:spPr>
          <a:xfrm>
            <a:off x="5871240" y="1122840"/>
            <a:ext cx="2330640" cy="3018960"/>
          </a:xfrm>
          <a:prstGeom prst="rect">
            <a:avLst/>
          </a:prstGeom>
          <a:solidFill>
            <a:srgbClr val="ffffff"/>
          </a:solidFill>
          <a:ln w="12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9"/>
          <p:cNvSpPr/>
          <p:nvPr/>
        </p:nvSpPr>
        <p:spPr>
          <a:xfrm>
            <a:off x="5526360" y="949320"/>
            <a:ext cx="2331000" cy="30196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0"/>
          <p:cNvSpPr/>
          <p:nvPr/>
        </p:nvSpPr>
        <p:spPr>
          <a:xfrm>
            <a:off x="5871240" y="3279240"/>
            <a:ext cx="1725480" cy="43092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docker engine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1" name="Line 21"/>
          <p:cNvSpPr/>
          <p:nvPr/>
        </p:nvSpPr>
        <p:spPr>
          <a:xfrm flipV="1">
            <a:off x="5094360" y="3526200"/>
            <a:ext cx="691200" cy="1494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2"/>
          <p:cNvSpPr/>
          <p:nvPr/>
        </p:nvSpPr>
        <p:spPr>
          <a:xfrm>
            <a:off x="4317840" y="3452040"/>
            <a:ext cx="794880" cy="45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20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push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93" name="CustomShape 23"/>
          <p:cNvSpPr/>
          <p:nvPr/>
        </p:nvSpPr>
        <p:spPr>
          <a:xfrm>
            <a:off x="1881000" y="4291560"/>
            <a:ext cx="794520" cy="4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20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pull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94" name="CustomShape 24"/>
          <p:cNvSpPr/>
          <p:nvPr/>
        </p:nvSpPr>
        <p:spPr>
          <a:xfrm>
            <a:off x="5439240" y="4316400"/>
            <a:ext cx="794520" cy="4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20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pull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95" name="CustomShape 25"/>
          <p:cNvSpPr/>
          <p:nvPr/>
        </p:nvSpPr>
        <p:spPr>
          <a:xfrm>
            <a:off x="5697720" y="1122840"/>
            <a:ext cx="2251440" cy="73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Postes d'exécution</a:t>
            </a:r>
            <a:br/>
            <a:r>
              <a:rPr b="0" i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(production / </a:t>
            </a:r>
            <a:r>
              <a:rPr b="1" i="1" lang="fr-FR" sz="18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ops</a:t>
            </a:r>
            <a:r>
              <a:rPr b="0" i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96" name="" descr=""/>
          <p:cNvPicPr/>
          <p:nvPr/>
        </p:nvPicPr>
        <p:blipFill>
          <a:blip r:embed="rId1"/>
          <a:stretch/>
        </p:blipFill>
        <p:spPr>
          <a:xfrm>
            <a:off x="5871240" y="2331360"/>
            <a:ext cx="1730880" cy="941040"/>
          </a:xfrm>
          <a:prstGeom prst="rect">
            <a:avLst/>
          </a:prstGeom>
          <a:ln w="0">
            <a:noFill/>
          </a:ln>
        </p:spPr>
      </p:pic>
      <p:sp>
        <p:nvSpPr>
          <p:cNvPr id="397" name="CustomShape 26"/>
          <p:cNvSpPr/>
          <p:nvPr/>
        </p:nvSpPr>
        <p:spPr>
          <a:xfrm>
            <a:off x="5871240" y="1962000"/>
            <a:ext cx="1639800" cy="4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2000" spc="-1" strike="noStrike">
                <a:solidFill>
                  <a:srgbClr val="0000ff"/>
                </a:solidFill>
                <a:latin typeface="Times New Roman"/>
                <a:ea typeface="DejaVu Sans"/>
              </a:rPr>
              <a:t>docker run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98" name="Line 27"/>
          <p:cNvSpPr/>
          <p:nvPr/>
        </p:nvSpPr>
        <p:spPr>
          <a:xfrm flipV="1">
            <a:off x="5094360" y="4044240"/>
            <a:ext cx="776880" cy="9763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28"/>
          <p:cNvSpPr/>
          <p:nvPr/>
        </p:nvSpPr>
        <p:spPr>
          <a:xfrm flipV="1">
            <a:off x="5094360" y="4388760"/>
            <a:ext cx="1641240" cy="63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29"/>
          <p:cNvSpPr/>
          <p:nvPr/>
        </p:nvSpPr>
        <p:spPr>
          <a:xfrm flipH="1">
            <a:off x="157680" y="4316040"/>
            <a:ext cx="891000" cy="2160"/>
          </a:xfrm>
          <a:prstGeom prst="line">
            <a:avLst/>
          </a:prstGeom>
          <a:ln w="291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30"/>
          <p:cNvSpPr/>
          <p:nvPr/>
        </p:nvSpPr>
        <p:spPr>
          <a:xfrm>
            <a:off x="172800" y="603000"/>
            <a:ext cx="2160" cy="3711240"/>
          </a:xfrm>
          <a:prstGeom prst="line">
            <a:avLst/>
          </a:prstGeom>
          <a:ln w="291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31"/>
          <p:cNvSpPr/>
          <p:nvPr/>
        </p:nvSpPr>
        <p:spPr>
          <a:xfrm>
            <a:off x="137160" y="4316400"/>
            <a:ext cx="640440" cy="4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fr-FR" sz="20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dev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03" name="CustomShape 32"/>
          <p:cNvSpPr/>
          <p:nvPr/>
        </p:nvSpPr>
        <p:spPr>
          <a:xfrm>
            <a:off x="360" y="360"/>
            <a:ext cx="9142920" cy="685584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1812240" y="1050840"/>
            <a:ext cx="4143600" cy="73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3600" spc="-1" strike="noStrike" u="sng">
                <a:solidFill>
                  <a:srgbClr val="0000cc"/>
                </a:solidFill>
                <a:uFillTx/>
                <a:latin typeface="Times New Roman"/>
                <a:ea typeface="DejaVu Sans"/>
              </a:rPr>
              <a:t>Kubernetes</a:t>
            </a:r>
            <a:r>
              <a:rPr b="0" lang="fr-FR" sz="2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</a:t>
            </a:r>
            <a:r>
              <a:rPr b="0" i="1" lang="fr-FR" sz="2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k8s</a:t>
            </a:r>
            <a:r>
              <a:rPr b="0" lang="fr-FR" sz="216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b="0" lang="fr-FR" sz="2160" spc="-1" strike="noStrike">
              <a:latin typeface="Arial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6735600" y="1080000"/>
            <a:ext cx="1974960" cy="1661040"/>
          </a:xfrm>
          <a:prstGeom prst="rect">
            <a:avLst/>
          </a:prstGeom>
          <a:ln w="0">
            <a:noFill/>
          </a:ln>
        </p:spPr>
      </p:pic>
      <p:sp>
        <p:nvSpPr>
          <p:cNvPr id="406" name="CustomShape 2"/>
          <p:cNvSpPr/>
          <p:nvPr/>
        </p:nvSpPr>
        <p:spPr>
          <a:xfrm>
            <a:off x="432000" y="2887560"/>
            <a:ext cx="8547120" cy="366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Kubernetes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(k8s) est une </a:t>
            </a:r>
            <a:r>
              <a:rPr b="1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plate-forme logicielle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permettant d'</a:t>
            </a:r>
            <a:r>
              <a:rPr b="0" lang="fr-FR" sz="2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automatiser le déploiement, la montée en charge et la mise en œuvre de </a:t>
            </a:r>
            <a:r>
              <a:rPr b="1" lang="fr-FR" sz="2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conteneurs</a:t>
            </a:r>
            <a:r>
              <a:rPr b="0" lang="fr-FR" sz="2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d'application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sur des </a:t>
            </a:r>
            <a:r>
              <a:rPr b="1" lang="fr-FR" sz="2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clusters de serveurs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.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Kubernetes est très souvent utilisé avec des conteneurs "</a:t>
            </a:r>
            <a:r>
              <a:rPr b="1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docker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" mais il a été cependant conçu pour fonctionner avec d'autres sortes de conteneurs .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Kubernetes s'inscrit à fond dans la tendance architecturale </a:t>
            </a:r>
            <a:br/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"</a:t>
            </a:r>
            <a:r>
              <a:rPr b="1" i="1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DevOps , Cloud, micro-services</a:t>
            </a:r>
            <a:r>
              <a:rPr b="0" lang="fr-FR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" 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500400" y="2079360"/>
            <a:ext cx="5283720" cy="62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Kubernetes signifie "timonier" ou "pilote"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 langue grecque 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360" y="360"/>
            <a:ext cx="9142920" cy="685584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5"/>
          <p:cNvSpPr/>
          <p:nvPr/>
        </p:nvSpPr>
        <p:spPr>
          <a:xfrm>
            <a:off x="504000" y="288000"/>
            <a:ext cx="82267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5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Kubernates : cluster de conteneurs "docker" (récent)</a:t>
            </a:r>
            <a:endParaRPr b="0" lang="fr-F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85800" y="2130480"/>
            <a:ext cx="7770960" cy="22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"/>
          <p:cNvSpPr/>
          <p:nvPr/>
        </p:nvSpPr>
        <p:spPr>
          <a:xfrm>
            <a:off x="457560" y="116640"/>
            <a:ext cx="82267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5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Kubernates : cluster de conteneurs "docker" (récent)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412" name="" descr=""/>
          <p:cNvPicPr/>
          <p:nvPr/>
        </p:nvPicPr>
        <p:blipFill>
          <a:blip r:embed="rId1"/>
          <a:stretch/>
        </p:blipFill>
        <p:spPr>
          <a:xfrm>
            <a:off x="504000" y="794880"/>
            <a:ext cx="8228160" cy="582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685800" y="2130480"/>
            <a:ext cx="7770960" cy="22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2"/>
          <p:cNvSpPr/>
          <p:nvPr/>
        </p:nvSpPr>
        <p:spPr>
          <a:xfrm>
            <a:off x="457560" y="116640"/>
            <a:ext cx="82267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5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Kubernates + istio (sidecar) (plus récent encore)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576000" y="608760"/>
            <a:ext cx="7991280" cy="591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990960" y="1292040"/>
            <a:ext cx="2306160" cy="43038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a5f8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457200" y="116640"/>
            <a:ext cx="82267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1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DMZ + Serveur d'applications (200x)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6601320" y="1532520"/>
            <a:ext cx="1918800" cy="10519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513800" y="6093360"/>
            <a:ext cx="5896440" cy="6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Machines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physiques  ou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virtuelles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(virtualBox, vmware, …)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très souvent avec système d’exploitation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linux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4140000" y="1551960"/>
            <a:ext cx="1931400" cy="14371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4149720" y="3861000"/>
            <a:ext cx="1931400" cy="14371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1331640" y="2565000"/>
            <a:ext cx="1931400" cy="22309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6871680" y="1893960"/>
            <a:ext cx="556920" cy="49284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1" name="CustomShape 11"/>
          <p:cNvSpPr/>
          <p:nvPr/>
        </p:nvSpPr>
        <p:spPr>
          <a:xfrm>
            <a:off x="7480080" y="2142000"/>
            <a:ext cx="721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mysql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2" name="CustomShape 13"/>
          <p:cNvSpPr/>
          <p:nvPr/>
        </p:nvSpPr>
        <p:spPr>
          <a:xfrm>
            <a:off x="4385160" y="4300920"/>
            <a:ext cx="1581120" cy="91152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3" name="CustomShape 14"/>
          <p:cNvSpPr/>
          <p:nvPr/>
        </p:nvSpPr>
        <p:spPr>
          <a:xfrm>
            <a:off x="4356000" y="2004840"/>
            <a:ext cx="1581120" cy="77328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Tomcat (8080)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 appli java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4" name="CustomShape 15"/>
          <p:cNvSpPr/>
          <p:nvPr/>
        </p:nvSpPr>
        <p:spPr>
          <a:xfrm>
            <a:off x="1547640" y="3204720"/>
            <a:ext cx="1190160" cy="91152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http/80 server (ex: apache2)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5" name="CustomShape 16"/>
          <p:cNvSpPr/>
          <p:nvPr/>
        </p:nvSpPr>
        <p:spPr>
          <a:xfrm>
            <a:off x="2066760" y="3985560"/>
            <a:ext cx="1344960" cy="625320"/>
          </a:xfrm>
          <a:prstGeom prst="ellipse">
            <a:avLst/>
          </a:prstGeom>
          <a:gradFill rotWithShape="0"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>
            <a:solidFill>
              <a:srgbClr val="46aac4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mod_...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(**)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6" name="CustomShape 17"/>
          <p:cNvSpPr/>
          <p:nvPr/>
        </p:nvSpPr>
        <p:spPr>
          <a:xfrm>
            <a:off x="351360" y="1154880"/>
            <a:ext cx="1190160" cy="91152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7" name="CustomShape 18"/>
          <p:cNvSpPr/>
          <p:nvPr/>
        </p:nvSpPr>
        <p:spPr>
          <a:xfrm>
            <a:off x="426600" y="1268640"/>
            <a:ext cx="1190160" cy="91152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8" name="CustomShape 19"/>
          <p:cNvSpPr/>
          <p:nvPr/>
        </p:nvSpPr>
        <p:spPr>
          <a:xfrm>
            <a:off x="498600" y="1412640"/>
            <a:ext cx="1190160" cy="911520"/>
          </a:xfrm>
          <a:prstGeom prst="rect">
            <a:avLst/>
          </a:prstGeom>
          <a:gradFill rotWithShape="0"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Navigateur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9" name="CustomShape 20"/>
          <p:cNvSpPr/>
          <p:nvPr/>
        </p:nvSpPr>
        <p:spPr>
          <a:xfrm>
            <a:off x="318600" y="338760"/>
            <a:ext cx="357120" cy="3571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0" name="CustomShape 21"/>
          <p:cNvSpPr/>
          <p:nvPr/>
        </p:nvSpPr>
        <p:spPr>
          <a:xfrm>
            <a:off x="318600" y="737280"/>
            <a:ext cx="357120" cy="3996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1" name="CustomShape 22"/>
          <p:cNvSpPr/>
          <p:nvPr/>
        </p:nvSpPr>
        <p:spPr>
          <a:xfrm>
            <a:off x="470880" y="491040"/>
            <a:ext cx="357120" cy="3571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2" name="CustomShape 23"/>
          <p:cNvSpPr/>
          <p:nvPr/>
        </p:nvSpPr>
        <p:spPr>
          <a:xfrm>
            <a:off x="470880" y="889560"/>
            <a:ext cx="357120" cy="3996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3" name="CustomShape 24"/>
          <p:cNvSpPr/>
          <p:nvPr/>
        </p:nvSpPr>
        <p:spPr>
          <a:xfrm>
            <a:off x="623520" y="643320"/>
            <a:ext cx="357120" cy="35712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4" name="CustomShape 25"/>
          <p:cNvSpPr/>
          <p:nvPr/>
        </p:nvSpPr>
        <p:spPr>
          <a:xfrm>
            <a:off x="623520" y="1041840"/>
            <a:ext cx="357120" cy="39960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75" name="CustomShape 26"/>
          <p:cNvSpPr/>
          <p:nvPr/>
        </p:nvSpPr>
        <p:spPr>
          <a:xfrm>
            <a:off x="4717800" y="3223080"/>
            <a:ext cx="3369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6" name="CustomShape 27"/>
          <p:cNvSpPr/>
          <p:nvPr/>
        </p:nvSpPr>
        <p:spPr>
          <a:xfrm>
            <a:off x="913320" y="2781000"/>
            <a:ext cx="216720" cy="2373480"/>
          </a:xfrm>
          <a:prstGeom prst="rect">
            <a:avLst/>
          </a:prstGeom>
          <a:gradFill rotWithShape="0"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>
            <a:solidFill>
              <a:srgbClr val="7d5fa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77" name="CustomShape 28"/>
          <p:cNvSpPr/>
          <p:nvPr/>
        </p:nvSpPr>
        <p:spPr>
          <a:xfrm>
            <a:off x="3564000" y="2715120"/>
            <a:ext cx="216720" cy="2445480"/>
          </a:xfrm>
          <a:prstGeom prst="rect">
            <a:avLst/>
          </a:prstGeom>
          <a:gradFill rotWithShape="0"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>
            <a:solidFill>
              <a:srgbClr val="7d5fa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178" name="CustomShape 29"/>
          <p:cNvSpPr/>
          <p:nvPr/>
        </p:nvSpPr>
        <p:spPr>
          <a:xfrm>
            <a:off x="628560" y="5229360"/>
            <a:ext cx="794160" cy="3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79" name="CustomShape 30"/>
          <p:cNvSpPr/>
          <p:nvPr/>
        </p:nvSpPr>
        <p:spPr>
          <a:xfrm>
            <a:off x="3193920" y="5250600"/>
            <a:ext cx="794160" cy="3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7030a0"/>
                </a:solidFill>
                <a:latin typeface="Calibri"/>
                <a:ea typeface="DejaVu Sans"/>
              </a:rPr>
              <a:t>firewall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80" name="CustomShape 31"/>
          <p:cNvSpPr/>
          <p:nvPr/>
        </p:nvSpPr>
        <p:spPr>
          <a:xfrm flipV="1">
            <a:off x="498600" y="3547800"/>
            <a:ext cx="104616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2"/>
          <p:cNvSpPr/>
          <p:nvPr/>
        </p:nvSpPr>
        <p:spPr>
          <a:xfrm flipV="1">
            <a:off x="510120" y="3680280"/>
            <a:ext cx="104616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3"/>
          <p:cNvSpPr/>
          <p:nvPr/>
        </p:nvSpPr>
        <p:spPr>
          <a:xfrm flipV="1">
            <a:off x="538200" y="3818880"/>
            <a:ext cx="104616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34"/>
          <p:cNvSpPr/>
          <p:nvPr/>
        </p:nvSpPr>
        <p:spPr>
          <a:xfrm flipH="1">
            <a:off x="510120" y="2183040"/>
            <a:ext cx="293040" cy="1478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35"/>
          <p:cNvSpPr/>
          <p:nvPr/>
        </p:nvSpPr>
        <p:spPr>
          <a:xfrm flipH="1">
            <a:off x="510120" y="2319480"/>
            <a:ext cx="437400" cy="1494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36"/>
          <p:cNvSpPr/>
          <p:nvPr/>
        </p:nvSpPr>
        <p:spPr>
          <a:xfrm flipH="1">
            <a:off x="557640" y="2183040"/>
            <a:ext cx="477000" cy="17834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7"/>
          <p:cNvSpPr/>
          <p:nvPr/>
        </p:nvSpPr>
        <p:spPr>
          <a:xfrm flipV="1">
            <a:off x="3265920" y="-855720"/>
            <a:ext cx="1447200" cy="70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38"/>
          <p:cNvSpPr/>
          <p:nvPr/>
        </p:nvSpPr>
        <p:spPr>
          <a:xfrm>
            <a:off x="3414600" y="4299480"/>
            <a:ext cx="732240" cy="27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9"/>
          <p:cNvSpPr/>
          <p:nvPr/>
        </p:nvSpPr>
        <p:spPr>
          <a:xfrm>
            <a:off x="190080" y="4236120"/>
            <a:ext cx="732240" cy="6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0"/>
          <p:cNvSpPr/>
          <p:nvPr/>
        </p:nvSpPr>
        <p:spPr>
          <a:xfrm>
            <a:off x="202680" y="4377960"/>
            <a:ext cx="732240" cy="6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41"/>
          <p:cNvSpPr/>
          <p:nvPr/>
        </p:nvSpPr>
        <p:spPr>
          <a:xfrm>
            <a:off x="202320" y="4613400"/>
            <a:ext cx="732240" cy="6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42"/>
          <p:cNvSpPr/>
          <p:nvPr/>
        </p:nvSpPr>
        <p:spPr>
          <a:xfrm>
            <a:off x="2740680" y="2316960"/>
            <a:ext cx="84096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3"/>
          <p:cNvSpPr/>
          <p:nvPr/>
        </p:nvSpPr>
        <p:spPr>
          <a:xfrm flipV="1">
            <a:off x="5891760" y="1603800"/>
            <a:ext cx="977040" cy="8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44"/>
          <p:cNvSpPr/>
          <p:nvPr/>
        </p:nvSpPr>
        <p:spPr>
          <a:xfrm flipV="1">
            <a:off x="5969160" y="-818640"/>
            <a:ext cx="851760" cy="74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5"/>
          <p:cNvSpPr/>
          <p:nvPr/>
        </p:nvSpPr>
        <p:spPr>
          <a:xfrm>
            <a:off x="6626880" y="4377960"/>
            <a:ext cx="1911240" cy="12175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5" name="CustomShape 46"/>
          <p:cNvSpPr/>
          <p:nvPr/>
        </p:nvSpPr>
        <p:spPr>
          <a:xfrm>
            <a:off x="6711840" y="4797000"/>
            <a:ext cx="1601640" cy="645120"/>
          </a:xfrm>
          <a:prstGeom prst="rect">
            <a:avLst/>
          </a:prstGeom>
          <a:gradFill rotWithShape="0"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>
            <a:solidFill>
              <a:srgbClr val="f5924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Routeur SMTP (envoi email)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6" name="CustomShape 47"/>
          <p:cNvSpPr/>
          <p:nvPr/>
        </p:nvSpPr>
        <p:spPr>
          <a:xfrm>
            <a:off x="5969160" y="4581000"/>
            <a:ext cx="851760" cy="40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48"/>
          <p:cNvSpPr/>
          <p:nvPr/>
        </p:nvSpPr>
        <p:spPr>
          <a:xfrm>
            <a:off x="4166280" y="955080"/>
            <a:ext cx="19645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50571"/>
                </a:solidFill>
                <a:latin typeface="Calibri"/>
                <a:ea typeface="DejaVu Sans"/>
              </a:rPr>
              <a:t>Cluster de serveurs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8" name="CustomShape 49"/>
          <p:cNvSpPr/>
          <p:nvPr/>
        </p:nvSpPr>
        <p:spPr>
          <a:xfrm>
            <a:off x="1605600" y="4885560"/>
            <a:ext cx="1559160" cy="8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(**) répartition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de charge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(load_balancing</a:t>
            </a:r>
            <a:r>
              <a:rPr b="0" i="1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85800" y="2130480"/>
            <a:ext cx="7770960" cy="22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788760" y="288000"/>
            <a:ext cx="767088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Limitations du clustering "java/EE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88000" y="1148040"/>
            <a:ext cx="8526600" cy="51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* limité à java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* spécifique à une marque 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et un modèle de serveur (ex : IBM WebSphere AS 7)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* configuration souvent très différente selon type et/ou version</a:t>
            </a:r>
            <a:br/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des serveurs (ex : JBoss AS 4.x , JBoss EAP 7 , ...)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* paramétrages des extensions et de la sécurité 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quelquefois complexes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===============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* Mêmes types de limitations dans des mondes concurrents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fr-FR" sz="2200" spc="-1" strike="noStrike">
                <a:solidFill>
                  <a:srgbClr val="000000"/>
                </a:solidFill>
                <a:latin typeface="Arial"/>
                <a:ea typeface="DejaVu Sans"/>
              </a:rPr>
              <a:t>(Microsoft .net , python, ...)</a:t>
            </a: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85800" y="2130480"/>
            <a:ext cx="7770960" cy="22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411480" y="114480"/>
            <a:ext cx="82267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9000"/>
          </a:bodyPr>
          <a:p>
            <a:pPr algn="ctr">
              <a:lnSpc>
                <a:spcPct val="100000"/>
              </a:lnSpc>
            </a:pPr>
            <a:r>
              <a:rPr b="0" lang="fr-FR" sz="4800" spc="-1" strike="noStrike" u="sng">
                <a:solidFill>
                  <a:srgbClr val="182f7c"/>
                </a:solidFill>
                <a:uFillTx/>
                <a:latin typeface="Times New Roman"/>
                <a:ea typeface="DejaVu Sans"/>
              </a:rPr>
              <a:t>Notion de </a:t>
            </a:r>
            <a:r>
              <a:rPr b="1" lang="fr-FR" sz="4800" spc="-1" strike="noStrike" u="sng">
                <a:solidFill>
                  <a:srgbClr val="182f7c"/>
                </a:solidFill>
                <a:uFillTx/>
                <a:latin typeface="Times New Roman"/>
                <a:ea typeface="DejaVu Sans"/>
              </a:rPr>
              <a:t>reverse-proxy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95640" y="2062800"/>
            <a:ext cx="284760" cy="35676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395640" y="2494800"/>
            <a:ext cx="284760" cy="21276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6" name="CustomShape 5"/>
          <p:cNvSpPr/>
          <p:nvPr/>
        </p:nvSpPr>
        <p:spPr>
          <a:xfrm>
            <a:off x="754200" y="2101320"/>
            <a:ext cx="284760" cy="35676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7" name="CustomShape 6"/>
          <p:cNvSpPr/>
          <p:nvPr/>
        </p:nvSpPr>
        <p:spPr>
          <a:xfrm>
            <a:off x="754200" y="2533680"/>
            <a:ext cx="284760" cy="21276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8" name="CustomShape 7"/>
          <p:cNvSpPr/>
          <p:nvPr/>
        </p:nvSpPr>
        <p:spPr>
          <a:xfrm>
            <a:off x="547920" y="2215440"/>
            <a:ext cx="284760" cy="35676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9" name="CustomShape 8"/>
          <p:cNvSpPr/>
          <p:nvPr/>
        </p:nvSpPr>
        <p:spPr>
          <a:xfrm>
            <a:off x="547920" y="2647440"/>
            <a:ext cx="284760" cy="21276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0" name="CustomShape 9"/>
          <p:cNvSpPr/>
          <p:nvPr/>
        </p:nvSpPr>
        <p:spPr>
          <a:xfrm>
            <a:off x="216000" y="3024000"/>
            <a:ext cx="1365480" cy="9334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0"/>
          <p:cNvSpPr/>
          <p:nvPr/>
        </p:nvSpPr>
        <p:spPr>
          <a:xfrm>
            <a:off x="432000" y="3168000"/>
            <a:ext cx="1327680" cy="9334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1"/>
          <p:cNvSpPr/>
          <p:nvPr/>
        </p:nvSpPr>
        <p:spPr>
          <a:xfrm>
            <a:off x="648000" y="3384000"/>
            <a:ext cx="1293480" cy="9334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2"/>
          <p:cNvSpPr/>
          <p:nvPr/>
        </p:nvSpPr>
        <p:spPr>
          <a:xfrm>
            <a:off x="3168000" y="1512000"/>
            <a:ext cx="2517840" cy="4101840"/>
          </a:xfrm>
          <a:prstGeom prst="rect">
            <a:avLst/>
          </a:prstGeom>
          <a:solidFill>
            <a:srgbClr val="7da7d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3"/>
          <p:cNvSpPr/>
          <p:nvPr/>
        </p:nvSpPr>
        <p:spPr>
          <a:xfrm>
            <a:off x="6912000" y="1800000"/>
            <a:ext cx="1437480" cy="114948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api_rest_A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springBoot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5" name="CustomShape 14"/>
          <p:cNvSpPr/>
          <p:nvPr/>
        </p:nvSpPr>
        <p:spPr>
          <a:xfrm>
            <a:off x="6912000" y="3816000"/>
            <a:ext cx="1437480" cy="114948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api_rest_B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nodeJs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6" name="CustomShape 15"/>
          <p:cNvSpPr/>
          <p:nvPr/>
        </p:nvSpPr>
        <p:spPr>
          <a:xfrm>
            <a:off x="8548920" y="2232000"/>
            <a:ext cx="376560" cy="58212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7" name="CustomShape 16"/>
          <p:cNvSpPr/>
          <p:nvPr/>
        </p:nvSpPr>
        <p:spPr>
          <a:xfrm>
            <a:off x="8568000" y="4032000"/>
            <a:ext cx="376560" cy="58212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8" name="CustomShape 17"/>
          <p:cNvSpPr/>
          <p:nvPr/>
        </p:nvSpPr>
        <p:spPr>
          <a:xfrm>
            <a:off x="3384000" y="3600000"/>
            <a:ext cx="2013480" cy="172548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reverse_proxy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selon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filtrage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d'URL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9" name="CustomShape 18"/>
          <p:cNvSpPr/>
          <p:nvPr/>
        </p:nvSpPr>
        <p:spPr>
          <a:xfrm>
            <a:off x="3384000" y="1656000"/>
            <a:ext cx="1941480" cy="1581480"/>
          </a:xfrm>
          <a:custGeom>
            <a:avLst/>
            <a:gdLst/>
            <a:ahLst/>
            <a:rect l="l" t="t" r="r" b="b"/>
            <a:pathLst>
              <a:path w="5402" h="4402">
                <a:moveTo>
                  <a:pt x="733" y="0"/>
                </a:moveTo>
                <a:cubicBezTo>
                  <a:pt x="366" y="0"/>
                  <a:pt x="0" y="366"/>
                  <a:pt x="0" y="733"/>
                </a:cubicBezTo>
                <a:lnTo>
                  <a:pt x="0" y="3667"/>
                </a:lnTo>
                <a:cubicBezTo>
                  <a:pt x="0" y="4034"/>
                  <a:pt x="366" y="4401"/>
                  <a:pt x="733" y="4401"/>
                </a:cubicBezTo>
                <a:lnTo>
                  <a:pt x="4667" y="4401"/>
                </a:lnTo>
                <a:cubicBezTo>
                  <a:pt x="5034" y="4401"/>
                  <a:pt x="5401" y="4034"/>
                  <a:pt x="5401" y="3667"/>
                </a:cubicBezTo>
                <a:lnTo>
                  <a:pt x="5401" y="733"/>
                </a:lnTo>
                <a:cubicBezTo>
                  <a:pt x="5401" y="366"/>
                  <a:pt x="5034" y="0"/>
                  <a:pt x="4667" y="0"/>
                </a:cubicBezTo>
                <a:lnTo>
                  <a:pt x="733" y="0"/>
                </a:lnTo>
              </a:path>
            </a:pathLst>
          </a:custGeom>
          <a:solidFill>
            <a:srgbClr val="ffdaa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code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(html + bundles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.js et .css)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prêt à être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téléchargé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0" name="CustomShape 19"/>
          <p:cNvSpPr/>
          <p:nvPr/>
        </p:nvSpPr>
        <p:spPr>
          <a:xfrm>
            <a:off x="3195720" y="936000"/>
            <a:ext cx="169812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Serveur HTTP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(ex :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1" name="Line 20"/>
          <p:cNvSpPr/>
          <p:nvPr/>
        </p:nvSpPr>
        <p:spPr>
          <a:xfrm flipH="1">
            <a:off x="1080000" y="3060000"/>
            <a:ext cx="2448000" cy="504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21"/>
          <p:cNvSpPr/>
          <p:nvPr/>
        </p:nvSpPr>
        <p:spPr>
          <a:xfrm>
            <a:off x="1512000" y="3852000"/>
            <a:ext cx="2232000" cy="648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22"/>
          <p:cNvSpPr/>
          <p:nvPr/>
        </p:nvSpPr>
        <p:spPr>
          <a:xfrm flipV="1">
            <a:off x="5256000" y="3780000"/>
            <a:ext cx="1512000" cy="648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23"/>
          <p:cNvSpPr/>
          <p:nvPr/>
        </p:nvSpPr>
        <p:spPr>
          <a:xfrm flipH="1">
            <a:off x="5184000" y="4068000"/>
            <a:ext cx="1512000" cy="648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24"/>
          <p:cNvSpPr/>
          <p:nvPr/>
        </p:nvSpPr>
        <p:spPr>
          <a:xfrm flipH="1" flipV="1">
            <a:off x="1584000" y="4103640"/>
            <a:ext cx="1944000" cy="612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25"/>
          <p:cNvSpPr/>
          <p:nvPr/>
        </p:nvSpPr>
        <p:spPr>
          <a:xfrm flipV="1">
            <a:off x="1080000" y="2844000"/>
            <a:ext cx="2448000" cy="540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6"/>
          <p:cNvSpPr/>
          <p:nvPr/>
        </p:nvSpPr>
        <p:spPr>
          <a:xfrm>
            <a:off x="1537560" y="2772000"/>
            <a:ext cx="40464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8" name="CustomShape 27"/>
          <p:cNvSpPr/>
          <p:nvPr/>
        </p:nvSpPr>
        <p:spPr>
          <a:xfrm>
            <a:off x="817560" y="3672000"/>
            <a:ext cx="33264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29" name="CustomShape 28"/>
          <p:cNvSpPr/>
          <p:nvPr/>
        </p:nvSpPr>
        <p:spPr>
          <a:xfrm>
            <a:off x="2391840" y="3864240"/>
            <a:ext cx="406440" cy="30960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0" name="CustomShape 29"/>
          <p:cNvSpPr/>
          <p:nvPr/>
        </p:nvSpPr>
        <p:spPr>
          <a:xfrm>
            <a:off x="5976000" y="3600000"/>
            <a:ext cx="35820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1" name="CustomShape 30"/>
          <p:cNvSpPr/>
          <p:nvPr/>
        </p:nvSpPr>
        <p:spPr>
          <a:xfrm>
            <a:off x="7992000" y="4248000"/>
            <a:ext cx="33264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2" name="CustomShape 31"/>
          <p:cNvSpPr/>
          <p:nvPr/>
        </p:nvSpPr>
        <p:spPr>
          <a:xfrm>
            <a:off x="6001560" y="4464360"/>
            <a:ext cx="33264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3" name="CustomShape 32"/>
          <p:cNvSpPr/>
          <p:nvPr/>
        </p:nvSpPr>
        <p:spPr>
          <a:xfrm>
            <a:off x="1152000" y="4176000"/>
            <a:ext cx="35820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4" name="CustomShape 33"/>
          <p:cNvSpPr/>
          <p:nvPr/>
        </p:nvSpPr>
        <p:spPr>
          <a:xfrm>
            <a:off x="2304000" y="4500000"/>
            <a:ext cx="35820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5" name="CustomShape 34"/>
          <p:cNvSpPr/>
          <p:nvPr/>
        </p:nvSpPr>
        <p:spPr>
          <a:xfrm>
            <a:off x="1296000" y="2497680"/>
            <a:ext cx="18716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téléchargement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6" name="CustomShape 35"/>
          <p:cNvSpPr/>
          <p:nvPr/>
        </p:nvSpPr>
        <p:spPr>
          <a:xfrm>
            <a:off x="2340000" y="3240000"/>
            <a:ext cx="898200" cy="6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appel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ajax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7" name="CustomShape 36"/>
          <p:cNvSpPr/>
          <p:nvPr/>
        </p:nvSpPr>
        <p:spPr>
          <a:xfrm>
            <a:off x="5832720" y="4829760"/>
            <a:ext cx="122148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réponse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JSON du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WS REST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8" name="CustomShape 37"/>
          <p:cNvSpPr/>
          <p:nvPr/>
        </p:nvSpPr>
        <p:spPr>
          <a:xfrm>
            <a:off x="89280" y="4501800"/>
            <a:ext cx="2250360" cy="12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récupération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réponse JSON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 affichage via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 DOM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9" name="CustomShape 38"/>
          <p:cNvSpPr/>
          <p:nvPr/>
        </p:nvSpPr>
        <p:spPr>
          <a:xfrm>
            <a:off x="144000" y="1224000"/>
            <a:ext cx="19026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Utilisateurs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0" name="CustomShape 39"/>
          <p:cNvSpPr/>
          <p:nvPr/>
        </p:nvSpPr>
        <p:spPr>
          <a:xfrm>
            <a:off x="864000" y="5904000"/>
            <a:ext cx="818928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URL étape 1 : </a:t>
            </a:r>
            <a:r>
              <a:rPr b="0" lang="fr-FR" sz="1800" spc="-1" strike="noStrike">
                <a:solidFill>
                  <a:srgbClr val="00864b"/>
                </a:solidFill>
                <a:latin typeface="Arial"/>
                <a:ea typeface="DejaVu Sans"/>
              </a:rPr>
              <a:t>http://www.xyz.com/zz/index.html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864b"/>
                </a:solidFill>
                <a:latin typeface="Arial"/>
                <a:ea typeface="DejaVu Sans"/>
              </a:rPr>
              <a:t>URL étape 3 : http://www.xyz.com/zz/</a:t>
            </a: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api-b/aaa/bbb </a:t>
            </a:r>
            <a:r>
              <a:rPr b="0" i="1" lang="fr-FR" sz="1800" spc="-1" strike="noStrike">
                <a:solidFill>
                  <a:srgbClr val="00864b"/>
                </a:solidFill>
                <a:latin typeface="Arial"/>
                <a:ea typeface="DejaVu Sans"/>
              </a:rPr>
              <a:t>(pas besoin CORS)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864b"/>
                </a:solidFill>
                <a:latin typeface="Arial"/>
                <a:ea typeface="DejaVu Sans"/>
              </a:rPr>
              <a:t>URL étape 4 : 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http://serveurB:8282/</a:t>
            </a: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api-b/aaa/bbb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(redirection reverse-proxy)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984720" y="1583280"/>
            <a:ext cx="1437480" cy="114948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"/>
          <p:cNvSpPr/>
          <p:nvPr/>
        </p:nvSpPr>
        <p:spPr>
          <a:xfrm>
            <a:off x="6841440" y="1441440"/>
            <a:ext cx="1437480" cy="114948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"/>
          <p:cNvSpPr/>
          <p:nvPr/>
        </p:nvSpPr>
        <p:spPr>
          <a:xfrm>
            <a:off x="685800" y="1842480"/>
            <a:ext cx="7770960" cy="22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4"/>
          <p:cNvSpPr/>
          <p:nvPr/>
        </p:nvSpPr>
        <p:spPr>
          <a:xfrm>
            <a:off x="457560" y="116640"/>
            <a:ext cx="82267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1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api-gateway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688320" y="1842480"/>
            <a:ext cx="7770960" cy="22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6"/>
          <p:cNvSpPr/>
          <p:nvPr/>
        </p:nvSpPr>
        <p:spPr>
          <a:xfrm>
            <a:off x="398160" y="1774800"/>
            <a:ext cx="284760" cy="35676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398160" y="2206800"/>
            <a:ext cx="284760" cy="21276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756720" y="1813320"/>
            <a:ext cx="284760" cy="35676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756720" y="2245680"/>
            <a:ext cx="284760" cy="21276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550440" y="1927440"/>
            <a:ext cx="284760" cy="35676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1" name="CustomShape 11"/>
          <p:cNvSpPr/>
          <p:nvPr/>
        </p:nvSpPr>
        <p:spPr>
          <a:xfrm>
            <a:off x="550440" y="2359440"/>
            <a:ext cx="284760" cy="21276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52" name="CustomShape 12"/>
          <p:cNvSpPr/>
          <p:nvPr/>
        </p:nvSpPr>
        <p:spPr>
          <a:xfrm>
            <a:off x="218520" y="2736000"/>
            <a:ext cx="1365480" cy="9334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3"/>
          <p:cNvSpPr/>
          <p:nvPr/>
        </p:nvSpPr>
        <p:spPr>
          <a:xfrm>
            <a:off x="434520" y="2880000"/>
            <a:ext cx="1327680" cy="9334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4"/>
          <p:cNvSpPr/>
          <p:nvPr/>
        </p:nvSpPr>
        <p:spPr>
          <a:xfrm>
            <a:off x="650520" y="3096000"/>
            <a:ext cx="1293480" cy="9334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5"/>
          <p:cNvSpPr/>
          <p:nvPr/>
        </p:nvSpPr>
        <p:spPr>
          <a:xfrm>
            <a:off x="3170520" y="2160000"/>
            <a:ext cx="2517840" cy="2518200"/>
          </a:xfrm>
          <a:prstGeom prst="rect">
            <a:avLst/>
          </a:prstGeom>
          <a:solidFill>
            <a:srgbClr val="fdc57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6"/>
          <p:cNvSpPr/>
          <p:nvPr/>
        </p:nvSpPr>
        <p:spPr>
          <a:xfrm>
            <a:off x="3198240" y="1152000"/>
            <a:ext cx="2487960" cy="86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ce181e"/>
                </a:solidFill>
                <a:latin typeface="Arial"/>
                <a:ea typeface="DejaVu Sans"/>
              </a:rPr>
              <a:t>api-gateway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2400" spc="-1" strike="noStrike">
                <a:solidFill>
                  <a:srgbClr val="ce181e"/>
                </a:solidFill>
                <a:latin typeface="Arial"/>
                <a:ea typeface="DejaVu Sans"/>
              </a:rPr>
              <a:t>(ex : Kong , ...)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57" name="Line 17"/>
          <p:cNvSpPr/>
          <p:nvPr/>
        </p:nvSpPr>
        <p:spPr>
          <a:xfrm flipV="1">
            <a:off x="1080000" y="3528000"/>
            <a:ext cx="2520000" cy="1800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8"/>
          <p:cNvSpPr/>
          <p:nvPr/>
        </p:nvSpPr>
        <p:spPr>
          <a:xfrm>
            <a:off x="146520" y="936000"/>
            <a:ext cx="19026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Utilisateurs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9" name="CustomShape 19"/>
          <p:cNvSpPr/>
          <p:nvPr/>
        </p:nvSpPr>
        <p:spPr>
          <a:xfrm>
            <a:off x="720000" y="1842480"/>
            <a:ext cx="7770960" cy="22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0"/>
          <p:cNvSpPr/>
          <p:nvPr/>
        </p:nvSpPr>
        <p:spPr>
          <a:xfrm>
            <a:off x="6696720" y="1224000"/>
            <a:ext cx="1437480" cy="114948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api_rest_A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springBoot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1" name="CustomShape 21"/>
          <p:cNvSpPr/>
          <p:nvPr/>
        </p:nvSpPr>
        <p:spPr>
          <a:xfrm>
            <a:off x="7128720" y="3672720"/>
            <a:ext cx="1437480" cy="114948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2"/>
          <p:cNvSpPr/>
          <p:nvPr/>
        </p:nvSpPr>
        <p:spPr>
          <a:xfrm>
            <a:off x="6985440" y="3530880"/>
            <a:ext cx="1437480" cy="114948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3"/>
          <p:cNvSpPr/>
          <p:nvPr/>
        </p:nvSpPr>
        <p:spPr>
          <a:xfrm>
            <a:off x="6843960" y="3386880"/>
            <a:ext cx="1437480" cy="114948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api_rest_B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backEnd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nodeJs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4" name="CustomShape 24"/>
          <p:cNvSpPr/>
          <p:nvPr/>
        </p:nvSpPr>
        <p:spPr>
          <a:xfrm>
            <a:off x="2088000" y="2808000"/>
            <a:ext cx="108216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5" name="Line 25"/>
          <p:cNvSpPr/>
          <p:nvPr/>
        </p:nvSpPr>
        <p:spPr>
          <a:xfrm flipV="1">
            <a:off x="4752000" y="1656000"/>
            <a:ext cx="2016000" cy="1152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26"/>
          <p:cNvSpPr/>
          <p:nvPr/>
        </p:nvSpPr>
        <p:spPr>
          <a:xfrm flipV="1">
            <a:off x="4824000" y="2448000"/>
            <a:ext cx="2017440" cy="360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27"/>
          <p:cNvSpPr/>
          <p:nvPr/>
        </p:nvSpPr>
        <p:spPr>
          <a:xfrm flipV="1">
            <a:off x="4824000" y="2664000"/>
            <a:ext cx="2160720" cy="144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28"/>
          <p:cNvSpPr/>
          <p:nvPr/>
        </p:nvSpPr>
        <p:spPr>
          <a:xfrm>
            <a:off x="5040000" y="3888000"/>
            <a:ext cx="1872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29"/>
          <p:cNvSpPr/>
          <p:nvPr/>
        </p:nvSpPr>
        <p:spPr>
          <a:xfrm>
            <a:off x="5040000" y="3888000"/>
            <a:ext cx="2016000" cy="720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30"/>
          <p:cNvSpPr/>
          <p:nvPr/>
        </p:nvSpPr>
        <p:spPr>
          <a:xfrm>
            <a:off x="5040000" y="3888000"/>
            <a:ext cx="2088720" cy="936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1"/>
          <p:cNvSpPr/>
          <p:nvPr/>
        </p:nvSpPr>
        <p:spPr>
          <a:xfrm>
            <a:off x="5904000" y="2173680"/>
            <a:ext cx="7556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2" name="CustomShape 32"/>
          <p:cNvSpPr/>
          <p:nvPr/>
        </p:nvSpPr>
        <p:spPr>
          <a:xfrm>
            <a:off x="6062400" y="3901680"/>
            <a:ext cx="5972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3" name="CustomShape 33"/>
          <p:cNvSpPr/>
          <p:nvPr/>
        </p:nvSpPr>
        <p:spPr>
          <a:xfrm>
            <a:off x="3240000" y="5256000"/>
            <a:ext cx="2662200" cy="86220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éventuel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serveur d'authentification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oauth2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4" name="CustomShape 34"/>
          <p:cNvSpPr/>
          <p:nvPr/>
        </p:nvSpPr>
        <p:spPr>
          <a:xfrm>
            <a:off x="3672000" y="2880000"/>
            <a:ext cx="1438200" cy="151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add58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35"/>
          <p:cNvSpPr/>
          <p:nvPr/>
        </p:nvSpPr>
        <p:spPr>
          <a:xfrm>
            <a:off x="4752000" y="4536000"/>
            <a:ext cx="648000" cy="864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36"/>
          <p:cNvSpPr/>
          <p:nvPr/>
        </p:nvSpPr>
        <p:spPr>
          <a:xfrm flipV="1">
            <a:off x="1800000" y="3816000"/>
            <a:ext cx="2448000" cy="864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7"/>
          <p:cNvSpPr/>
          <p:nvPr/>
        </p:nvSpPr>
        <p:spPr>
          <a:xfrm>
            <a:off x="288000" y="4320000"/>
            <a:ext cx="2717640" cy="23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valeurs ajoutées :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sécurité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(ssl,oauth2,...)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load-balancing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api-key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(si nécessaire)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monitoring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reverse-proxy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704880" y="1684080"/>
            <a:ext cx="7770960" cy="22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"/>
          <p:cNvSpPr/>
          <p:nvPr/>
        </p:nvSpPr>
        <p:spPr>
          <a:xfrm>
            <a:off x="457560" y="116640"/>
            <a:ext cx="82267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5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</a:t>
            </a:r>
            <a:r>
              <a:rPr b="1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e serveur d'authentification</a:t>
            </a: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 (</a:t>
            </a:r>
            <a:r>
              <a:rPr b="1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oauth2</a:t>
            </a: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707400" y="1684080"/>
            <a:ext cx="7770960" cy="22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"/>
          <p:cNvSpPr/>
          <p:nvPr/>
        </p:nvSpPr>
        <p:spPr>
          <a:xfrm>
            <a:off x="417240" y="1769040"/>
            <a:ext cx="284760" cy="35676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2" name="CustomShape 5"/>
          <p:cNvSpPr/>
          <p:nvPr/>
        </p:nvSpPr>
        <p:spPr>
          <a:xfrm>
            <a:off x="417240" y="2048400"/>
            <a:ext cx="284760" cy="21276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3" name="CustomShape 6"/>
          <p:cNvSpPr/>
          <p:nvPr/>
        </p:nvSpPr>
        <p:spPr>
          <a:xfrm>
            <a:off x="775800" y="1730160"/>
            <a:ext cx="284760" cy="35676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4" name="CustomShape 7"/>
          <p:cNvSpPr/>
          <p:nvPr/>
        </p:nvSpPr>
        <p:spPr>
          <a:xfrm>
            <a:off x="775800" y="2087280"/>
            <a:ext cx="284760" cy="21276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5" name="CustomShape 8"/>
          <p:cNvSpPr/>
          <p:nvPr/>
        </p:nvSpPr>
        <p:spPr>
          <a:xfrm>
            <a:off x="569520" y="1769040"/>
            <a:ext cx="284760" cy="35676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6" name="CustomShape 9"/>
          <p:cNvSpPr/>
          <p:nvPr/>
        </p:nvSpPr>
        <p:spPr>
          <a:xfrm>
            <a:off x="569520" y="2201040"/>
            <a:ext cx="284760" cy="21276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87" name="CustomShape 10"/>
          <p:cNvSpPr/>
          <p:nvPr/>
        </p:nvSpPr>
        <p:spPr>
          <a:xfrm>
            <a:off x="237600" y="2577600"/>
            <a:ext cx="906120" cy="9334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1"/>
          <p:cNvSpPr/>
          <p:nvPr/>
        </p:nvSpPr>
        <p:spPr>
          <a:xfrm>
            <a:off x="453600" y="2721600"/>
            <a:ext cx="840600" cy="9334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2"/>
          <p:cNvSpPr/>
          <p:nvPr/>
        </p:nvSpPr>
        <p:spPr>
          <a:xfrm>
            <a:off x="1980000" y="937800"/>
            <a:ext cx="1637280" cy="4101840"/>
          </a:xfrm>
          <a:prstGeom prst="rect">
            <a:avLst/>
          </a:prstGeom>
          <a:solidFill>
            <a:srgbClr val="7da7d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éventuel intermédiaire qui va bien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(reverse-proxy , </a:t>
            </a: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gateway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, ...)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90" name="CustomShape 13"/>
          <p:cNvSpPr/>
          <p:nvPr/>
        </p:nvSpPr>
        <p:spPr>
          <a:xfrm>
            <a:off x="5779080" y="994320"/>
            <a:ext cx="2086200" cy="1437480"/>
          </a:xfrm>
          <a:prstGeom prst="rect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serveur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d'autentification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hydra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,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amazon </a:t>
            </a:r>
            <a:r>
              <a:rPr b="1" i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cognito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,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keycloak</a:t>
            </a: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1" name="CustomShape 14"/>
          <p:cNvSpPr/>
          <p:nvPr/>
        </p:nvSpPr>
        <p:spPr>
          <a:xfrm>
            <a:off x="5995080" y="3937680"/>
            <a:ext cx="1726200" cy="129420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api_rest_xy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sur backEnd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(serveur de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ressources)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2" name="CustomShape 15"/>
          <p:cNvSpPr/>
          <p:nvPr/>
        </p:nvSpPr>
        <p:spPr>
          <a:xfrm>
            <a:off x="8424720" y="1684080"/>
            <a:ext cx="376560" cy="58212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3" name="CustomShape 16"/>
          <p:cNvSpPr/>
          <p:nvPr/>
        </p:nvSpPr>
        <p:spPr>
          <a:xfrm>
            <a:off x="8208720" y="4505760"/>
            <a:ext cx="376560" cy="58212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94bd5e"/>
              </a:gs>
              <a:gs pos="100000">
                <a:srgbClr val="5c8526"/>
              </a:gs>
            </a:gsLst>
            <a:lin ang="1800000"/>
          </a:gradFill>
          <a:ln>
            <a:solidFill>
              <a:srgbClr val="4a7ebb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4" name="Line 17"/>
          <p:cNvSpPr/>
          <p:nvPr/>
        </p:nvSpPr>
        <p:spPr>
          <a:xfrm flipH="1">
            <a:off x="1145520" y="3168000"/>
            <a:ext cx="1440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18"/>
          <p:cNvSpPr/>
          <p:nvPr/>
        </p:nvSpPr>
        <p:spPr>
          <a:xfrm flipV="1">
            <a:off x="3168000" y="1857600"/>
            <a:ext cx="2520000" cy="1296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19"/>
          <p:cNvSpPr/>
          <p:nvPr/>
        </p:nvSpPr>
        <p:spPr>
          <a:xfrm flipH="1">
            <a:off x="3240000" y="2016000"/>
            <a:ext cx="2376000" cy="1224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20"/>
          <p:cNvSpPr/>
          <p:nvPr/>
        </p:nvSpPr>
        <p:spPr>
          <a:xfrm>
            <a:off x="1152000" y="3024000"/>
            <a:ext cx="1440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1"/>
          <p:cNvSpPr/>
          <p:nvPr/>
        </p:nvSpPr>
        <p:spPr>
          <a:xfrm>
            <a:off x="3979080" y="1857600"/>
            <a:ext cx="40464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9" name="CustomShape 22"/>
          <p:cNvSpPr/>
          <p:nvPr/>
        </p:nvSpPr>
        <p:spPr>
          <a:xfrm>
            <a:off x="7939080" y="1785960"/>
            <a:ext cx="33264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0" name="CustomShape 23"/>
          <p:cNvSpPr/>
          <p:nvPr/>
        </p:nvSpPr>
        <p:spPr>
          <a:xfrm>
            <a:off x="4273560" y="2736000"/>
            <a:ext cx="33264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1" name="CustomShape 24"/>
          <p:cNvSpPr/>
          <p:nvPr/>
        </p:nvSpPr>
        <p:spPr>
          <a:xfrm>
            <a:off x="1368000" y="3629160"/>
            <a:ext cx="35820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2" name="CustomShape 25"/>
          <p:cNvSpPr/>
          <p:nvPr/>
        </p:nvSpPr>
        <p:spPr>
          <a:xfrm>
            <a:off x="5870880" y="5446080"/>
            <a:ext cx="33264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3" name="CustomShape 26"/>
          <p:cNvSpPr/>
          <p:nvPr/>
        </p:nvSpPr>
        <p:spPr>
          <a:xfrm>
            <a:off x="5472000" y="3916800"/>
            <a:ext cx="35820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4" name="CustomShape 27"/>
          <p:cNvSpPr/>
          <p:nvPr/>
        </p:nvSpPr>
        <p:spPr>
          <a:xfrm>
            <a:off x="1800000" y="3629160"/>
            <a:ext cx="35820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5" name="CustomShape 28"/>
          <p:cNvSpPr/>
          <p:nvPr/>
        </p:nvSpPr>
        <p:spPr>
          <a:xfrm>
            <a:off x="2971080" y="5287320"/>
            <a:ext cx="17136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réponse 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ok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ou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forbidden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6" name="CustomShape 29"/>
          <p:cNvSpPr/>
          <p:nvPr/>
        </p:nvSpPr>
        <p:spPr>
          <a:xfrm>
            <a:off x="77040" y="795960"/>
            <a:ext cx="19026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Utilisateurs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7" name="CustomShape 30"/>
          <p:cNvSpPr/>
          <p:nvPr/>
        </p:nvSpPr>
        <p:spPr>
          <a:xfrm>
            <a:off x="7916040" y="1008000"/>
            <a:ext cx="115416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08" name="CustomShape 31"/>
          <p:cNvSpPr/>
          <p:nvPr/>
        </p:nvSpPr>
        <p:spPr>
          <a:xfrm>
            <a:off x="7863120" y="3847320"/>
            <a:ext cx="115416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App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09" name="CustomShape 32"/>
          <p:cNvSpPr/>
          <p:nvPr/>
        </p:nvSpPr>
        <p:spPr>
          <a:xfrm>
            <a:off x="3763080" y="1255320"/>
            <a:ext cx="208224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(username,pwd,...)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10" name="CustomShape 33"/>
          <p:cNvSpPr/>
          <p:nvPr/>
        </p:nvSpPr>
        <p:spPr>
          <a:xfrm>
            <a:off x="4613040" y="2669760"/>
            <a:ext cx="143316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J.W .Token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</a:t>
            </a: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roles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scopes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1" name="CustomShape 34"/>
          <p:cNvSpPr/>
          <p:nvPr/>
        </p:nvSpPr>
        <p:spPr>
          <a:xfrm>
            <a:off x="3672000" y="2245680"/>
            <a:ext cx="8276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2" name="Line 35"/>
          <p:cNvSpPr/>
          <p:nvPr/>
        </p:nvSpPr>
        <p:spPr>
          <a:xfrm flipH="1">
            <a:off x="3456000" y="3600000"/>
            <a:ext cx="35280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36"/>
          <p:cNvSpPr/>
          <p:nvPr/>
        </p:nvSpPr>
        <p:spPr>
          <a:xfrm>
            <a:off x="3259080" y="3772800"/>
            <a:ext cx="2664000" cy="6768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7"/>
          <p:cNvSpPr/>
          <p:nvPr/>
        </p:nvSpPr>
        <p:spPr>
          <a:xfrm>
            <a:off x="334080" y="3965760"/>
            <a:ext cx="189036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appels vers api</a:t>
            </a:r>
            <a:br/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avec "</a:t>
            </a: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bearer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token</a:t>
            </a: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au format </a:t>
            </a:r>
            <a:r>
              <a:rPr b="1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JWT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dans http header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15" name="Line 38"/>
          <p:cNvSpPr/>
          <p:nvPr/>
        </p:nvSpPr>
        <p:spPr>
          <a:xfrm flipH="1" flipV="1">
            <a:off x="3907080" y="5097600"/>
            <a:ext cx="1348920" cy="3024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9"/>
          <p:cNvSpPr/>
          <p:nvPr/>
        </p:nvSpPr>
        <p:spPr>
          <a:xfrm>
            <a:off x="3572640" y="5097600"/>
            <a:ext cx="33264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9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7" name="CustomShape 40"/>
          <p:cNvSpPr/>
          <p:nvPr/>
        </p:nvSpPr>
        <p:spPr>
          <a:xfrm>
            <a:off x="3566520" y="4117680"/>
            <a:ext cx="139968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vérif. jeton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JWT valide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8" name="CustomShape 41"/>
          <p:cNvSpPr/>
          <p:nvPr/>
        </p:nvSpPr>
        <p:spPr>
          <a:xfrm>
            <a:off x="6302880" y="5373720"/>
            <a:ext cx="247716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vérif. </a:t>
            </a:r>
            <a:r>
              <a:rPr b="0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roles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ou </a:t>
            </a:r>
            <a:r>
              <a:rPr b="1" i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scopes</a:t>
            </a:r>
            <a:br/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suffisants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9" name="CustomShape 42"/>
          <p:cNvSpPr/>
          <p:nvPr/>
        </p:nvSpPr>
        <p:spPr>
          <a:xfrm>
            <a:off x="7795080" y="4593600"/>
            <a:ext cx="33264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0" name="CustomShape 43"/>
          <p:cNvSpPr/>
          <p:nvPr/>
        </p:nvSpPr>
        <p:spPr>
          <a:xfrm>
            <a:off x="576000" y="3240000"/>
            <a:ext cx="33264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1" name="CustomShape 44"/>
          <p:cNvSpPr/>
          <p:nvPr/>
        </p:nvSpPr>
        <p:spPr>
          <a:xfrm>
            <a:off x="288000" y="6120000"/>
            <a:ext cx="779724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Beaucoup de variantes possibles :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(ex : étape 6 effectuée par api-gateway ou bien par serveur de ressources 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22" name="Line 45"/>
          <p:cNvSpPr/>
          <p:nvPr/>
        </p:nvSpPr>
        <p:spPr>
          <a:xfrm>
            <a:off x="1145520" y="3512880"/>
            <a:ext cx="1302480" cy="1512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46"/>
          <p:cNvSpPr/>
          <p:nvPr/>
        </p:nvSpPr>
        <p:spPr>
          <a:xfrm>
            <a:off x="3121560" y="4032000"/>
            <a:ext cx="33264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6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4" name="Line 47"/>
          <p:cNvSpPr/>
          <p:nvPr/>
        </p:nvSpPr>
        <p:spPr>
          <a:xfrm flipV="1">
            <a:off x="6984000" y="2304000"/>
            <a:ext cx="360" cy="1296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8"/>
          <p:cNvSpPr/>
          <p:nvPr/>
        </p:nvSpPr>
        <p:spPr>
          <a:xfrm>
            <a:off x="1368000" y="3181680"/>
            <a:ext cx="7916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6" name="CustomShape 49"/>
          <p:cNvSpPr/>
          <p:nvPr/>
        </p:nvSpPr>
        <p:spPr>
          <a:xfrm>
            <a:off x="2448000" y="4752000"/>
            <a:ext cx="358200" cy="285840"/>
          </a:xfrm>
          <a:prstGeom prst="ellipse">
            <a:avLst/>
          </a:prstGeom>
          <a:solidFill>
            <a:srgbClr val="fff9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...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85800" y="2130480"/>
            <a:ext cx="7770960" cy="22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"/>
          <p:cNvSpPr/>
          <p:nvPr/>
        </p:nvSpPr>
        <p:spPr>
          <a:xfrm>
            <a:off x="457560" y="116640"/>
            <a:ext cx="82267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1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Notion de </a:t>
            </a:r>
            <a:r>
              <a:rPr b="1" lang="fr-FR" sz="3600" spc="-1" strike="noStrike" u="sng">
                <a:solidFill>
                  <a:srgbClr val="182f7c"/>
                </a:solidFill>
                <a:uFillTx/>
                <a:latin typeface="Calibri"/>
                <a:ea typeface="DejaVu Sans"/>
              </a:rPr>
              <a:t>terminaison-ssl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688320" y="2130480"/>
            <a:ext cx="7770960" cy="22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4"/>
          <p:cNvSpPr/>
          <p:nvPr/>
        </p:nvSpPr>
        <p:spPr>
          <a:xfrm>
            <a:off x="398160" y="2062800"/>
            <a:ext cx="284760" cy="35676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1" name="CustomShape 5"/>
          <p:cNvSpPr/>
          <p:nvPr/>
        </p:nvSpPr>
        <p:spPr>
          <a:xfrm>
            <a:off x="398160" y="2494800"/>
            <a:ext cx="284760" cy="21276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2" name="CustomShape 6"/>
          <p:cNvSpPr/>
          <p:nvPr/>
        </p:nvSpPr>
        <p:spPr>
          <a:xfrm>
            <a:off x="756720" y="2101320"/>
            <a:ext cx="284760" cy="35676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3" name="CustomShape 7"/>
          <p:cNvSpPr/>
          <p:nvPr/>
        </p:nvSpPr>
        <p:spPr>
          <a:xfrm>
            <a:off x="756720" y="2533680"/>
            <a:ext cx="284760" cy="21276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4" name="CustomShape 8"/>
          <p:cNvSpPr/>
          <p:nvPr/>
        </p:nvSpPr>
        <p:spPr>
          <a:xfrm>
            <a:off x="550440" y="2215440"/>
            <a:ext cx="284760" cy="35676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5" name="CustomShape 9"/>
          <p:cNvSpPr/>
          <p:nvPr/>
        </p:nvSpPr>
        <p:spPr>
          <a:xfrm>
            <a:off x="550440" y="2647440"/>
            <a:ext cx="284760" cy="212760"/>
          </a:xfrm>
          <a:prstGeom prst="hear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336" name="CustomShape 10"/>
          <p:cNvSpPr/>
          <p:nvPr/>
        </p:nvSpPr>
        <p:spPr>
          <a:xfrm>
            <a:off x="218520" y="3024000"/>
            <a:ext cx="931680" cy="9334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1"/>
          <p:cNvSpPr/>
          <p:nvPr/>
        </p:nvSpPr>
        <p:spPr>
          <a:xfrm>
            <a:off x="434520" y="3168000"/>
            <a:ext cx="931680" cy="9334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2"/>
          <p:cNvSpPr/>
          <p:nvPr/>
        </p:nvSpPr>
        <p:spPr>
          <a:xfrm>
            <a:off x="4896000" y="1368000"/>
            <a:ext cx="1870200" cy="76068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serveur A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springBoot)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39" name="CustomShape 13"/>
          <p:cNvSpPr/>
          <p:nvPr/>
        </p:nvSpPr>
        <p:spPr>
          <a:xfrm>
            <a:off x="1584720" y="4536000"/>
            <a:ext cx="1581480" cy="129420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intermédiaire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0" name="CustomShape 14"/>
          <p:cNvSpPr/>
          <p:nvPr/>
        </p:nvSpPr>
        <p:spPr>
          <a:xfrm>
            <a:off x="146520" y="1224000"/>
            <a:ext cx="19026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Utilisateurs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avec navigateurs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1" name="CustomShape 15"/>
          <p:cNvSpPr/>
          <p:nvPr/>
        </p:nvSpPr>
        <p:spPr>
          <a:xfrm>
            <a:off x="4032000" y="3168720"/>
            <a:ext cx="1654200" cy="172548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fff68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serveur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intermédiaire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(ex : nginx)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2" name="CustomShape 16"/>
          <p:cNvSpPr/>
          <p:nvPr/>
        </p:nvSpPr>
        <p:spPr>
          <a:xfrm>
            <a:off x="7200000" y="1368000"/>
            <a:ext cx="1581480" cy="789480"/>
          </a:xfrm>
          <a:prstGeom prst="rect">
            <a:avLst/>
          </a:prstGeom>
          <a:solidFill>
            <a:srgbClr val="c2e0a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serveur B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182f7c"/>
                </a:solidFill>
                <a:latin typeface="Arial"/>
                <a:ea typeface="DejaVu Sans"/>
              </a:rPr>
              <a:t>(ex : nodeJs)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43" name="CustomShape 17"/>
          <p:cNvSpPr/>
          <p:nvPr/>
        </p:nvSpPr>
        <p:spPr>
          <a:xfrm>
            <a:off x="6696720" y="2923200"/>
            <a:ext cx="1581480" cy="1035000"/>
          </a:xfrm>
          <a:custGeom>
            <a:avLst/>
            <a:gdLst/>
            <a:ahLst/>
            <a:rect l="l" t="t" r="r" b="b"/>
            <a:pathLst>
              <a:path w="5602" h="4802">
                <a:moveTo>
                  <a:pt x="800" y="0"/>
                </a:moveTo>
                <a:cubicBezTo>
                  <a:pt x="400" y="0"/>
                  <a:pt x="0" y="400"/>
                  <a:pt x="0" y="800"/>
                </a:cubicBezTo>
                <a:lnTo>
                  <a:pt x="0" y="4000"/>
                </a:lnTo>
                <a:cubicBezTo>
                  <a:pt x="0" y="4400"/>
                  <a:pt x="400" y="4801"/>
                  <a:pt x="800" y="4801"/>
                </a:cubicBezTo>
                <a:lnTo>
                  <a:pt x="4800" y="4801"/>
                </a:lnTo>
                <a:cubicBezTo>
                  <a:pt x="5200" y="4801"/>
                  <a:pt x="5601" y="4400"/>
                  <a:pt x="5601" y="4000"/>
                </a:cubicBezTo>
                <a:lnTo>
                  <a:pt x="5601" y="800"/>
                </a:lnTo>
                <a:cubicBezTo>
                  <a:pt x="5601" y="400"/>
                  <a:pt x="5200" y="0"/>
                  <a:pt x="4800" y="0"/>
                </a:cubicBezTo>
                <a:lnTo>
                  <a:pt x="800" y="0"/>
                </a:lnTo>
              </a:path>
            </a:pathLst>
          </a:cu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intermédiaire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4" name="Line 18"/>
          <p:cNvSpPr/>
          <p:nvPr/>
        </p:nvSpPr>
        <p:spPr>
          <a:xfrm>
            <a:off x="936000" y="3672000"/>
            <a:ext cx="936000" cy="1152000"/>
          </a:xfrm>
          <a:prstGeom prst="line">
            <a:avLst/>
          </a:prstGeom>
          <a:ln w="3816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19"/>
          <p:cNvSpPr/>
          <p:nvPr/>
        </p:nvSpPr>
        <p:spPr>
          <a:xfrm flipV="1">
            <a:off x="2736000" y="4176000"/>
            <a:ext cx="1512000" cy="576000"/>
          </a:xfrm>
          <a:prstGeom prst="line">
            <a:avLst/>
          </a:prstGeom>
          <a:ln w="3816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20"/>
          <p:cNvSpPr/>
          <p:nvPr/>
        </p:nvSpPr>
        <p:spPr>
          <a:xfrm flipV="1">
            <a:off x="5472000" y="3744000"/>
            <a:ext cx="1584000" cy="504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21"/>
          <p:cNvSpPr/>
          <p:nvPr/>
        </p:nvSpPr>
        <p:spPr>
          <a:xfrm flipV="1">
            <a:off x="7632000" y="2016000"/>
            <a:ext cx="792000" cy="1080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22"/>
          <p:cNvSpPr/>
          <p:nvPr/>
        </p:nvSpPr>
        <p:spPr>
          <a:xfrm>
            <a:off x="5760000" y="2016000"/>
            <a:ext cx="1368000" cy="1080000"/>
          </a:xfrm>
          <a:prstGeom prst="line">
            <a:avLst/>
          </a:prstGeom>
          <a:ln w="38160">
            <a:solidFill>
              <a:srgbClr val="ef413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23"/>
          <p:cNvSpPr/>
          <p:nvPr/>
        </p:nvSpPr>
        <p:spPr>
          <a:xfrm>
            <a:off x="1584000" y="3960000"/>
            <a:ext cx="9288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d1f63"/>
                </a:solidFill>
                <a:latin typeface="Arial"/>
                <a:ea typeface="DejaVu Sans"/>
              </a:rPr>
              <a:t>HTTPS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50" name="CustomShape 24"/>
          <p:cNvSpPr/>
          <p:nvPr/>
        </p:nvSpPr>
        <p:spPr>
          <a:xfrm>
            <a:off x="3173400" y="4608000"/>
            <a:ext cx="9288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d1f63"/>
                </a:solidFill>
                <a:latin typeface="Arial"/>
                <a:ea typeface="DejaVu Sans"/>
              </a:rPr>
              <a:t>HTTPS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51" name="CustomShape 25"/>
          <p:cNvSpPr/>
          <p:nvPr/>
        </p:nvSpPr>
        <p:spPr>
          <a:xfrm>
            <a:off x="5909400" y="4189680"/>
            <a:ext cx="77616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ce181e"/>
                </a:solidFill>
                <a:latin typeface="Arial"/>
                <a:ea typeface="DejaVu Sans"/>
              </a:rPr>
              <a:t>HTTP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52" name="CustomShape 26"/>
          <p:cNvSpPr/>
          <p:nvPr/>
        </p:nvSpPr>
        <p:spPr>
          <a:xfrm>
            <a:off x="5630040" y="2533680"/>
            <a:ext cx="77616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ce181e"/>
                </a:solidFill>
                <a:latin typeface="Arial"/>
                <a:ea typeface="DejaVu Sans"/>
              </a:rPr>
              <a:t>HTTP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53" name="CustomShape 27"/>
          <p:cNvSpPr/>
          <p:nvPr/>
        </p:nvSpPr>
        <p:spPr>
          <a:xfrm>
            <a:off x="8150040" y="2520000"/>
            <a:ext cx="77616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ce181e"/>
                </a:solidFill>
                <a:latin typeface="Arial"/>
                <a:ea typeface="DejaVu Sans"/>
              </a:rPr>
              <a:t>HTTP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54" name="CustomShape 28"/>
          <p:cNvSpPr/>
          <p:nvPr/>
        </p:nvSpPr>
        <p:spPr>
          <a:xfrm>
            <a:off x="5976000" y="5112000"/>
            <a:ext cx="2014200" cy="7182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certificats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officiels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configurés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Line 29"/>
          <p:cNvSpPr/>
          <p:nvPr/>
        </p:nvSpPr>
        <p:spPr>
          <a:xfrm flipH="1" flipV="1">
            <a:off x="5256000" y="4680000"/>
            <a:ext cx="864000" cy="504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30"/>
          <p:cNvSpPr/>
          <p:nvPr/>
        </p:nvSpPr>
        <p:spPr>
          <a:xfrm flipV="1">
            <a:off x="4392000" y="4680000"/>
            <a:ext cx="288000" cy="1008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1"/>
          <p:cNvSpPr/>
          <p:nvPr/>
        </p:nvSpPr>
        <p:spPr>
          <a:xfrm>
            <a:off x="3530520" y="5688000"/>
            <a:ext cx="301968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terminaison ssl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(là ou s'arrête le cryptage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ce181e"/>
                </a:solidFill>
                <a:latin typeface="Arial"/>
                <a:ea typeface="DejaVu Sans"/>
              </a:rPr>
              <a:t>des requêtes/réponses http)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8" name="CustomShape 32"/>
          <p:cNvSpPr/>
          <p:nvPr/>
        </p:nvSpPr>
        <p:spPr>
          <a:xfrm>
            <a:off x="216000" y="6264000"/>
            <a:ext cx="18583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https = http + ssl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685800" y="2130480"/>
            <a:ext cx="7770960" cy="22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"/>
          <p:cNvSpPr/>
          <p:nvPr/>
        </p:nvSpPr>
        <p:spPr>
          <a:xfrm>
            <a:off x="457560" y="116640"/>
            <a:ext cx="82267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5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Spring-cloud d'origine netflix (2014-2018 environ)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61" name="" descr=""/>
          <p:cNvPicPr/>
          <p:nvPr/>
        </p:nvPicPr>
        <p:blipFill>
          <a:blip r:embed="rId1"/>
          <a:stretch/>
        </p:blipFill>
        <p:spPr>
          <a:xfrm>
            <a:off x="825120" y="961200"/>
            <a:ext cx="7453080" cy="558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685800" y="2130480"/>
            <a:ext cx="7770960" cy="22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"/>
          <p:cNvSpPr/>
          <p:nvPr/>
        </p:nvSpPr>
        <p:spPr>
          <a:xfrm>
            <a:off x="457560" y="116640"/>
            <a:ext cx="82267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1000"/>
          </a:bodyPr>
          <a:p>
            <a:pPr algn="ctr">
              <a:lnSpc>
                <a:spcPct val="100000"/>
              </a:lnSpc>
            </a:pPr>
            <a:r>
              <a:rPr b="0" lang="fr-FR" sz="3600" spc="-1" strike="noStrike" u="sng">
                <a:solidFill>
                  <a:srgbClr val="007635"/>
                </a:solidFill>
                <a:uFillTx/>
                <a:latin typeface="Calibri"/>
                <a:ea typeface="DejaVu Sans"/>
              </a:rPr>
              <a:t>Spring-cloud (caractéristiques)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360000" y="864000"/>
            <a:ext cx="8169120" cy="41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ok pour backend java/jee (springBoot)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mais pas simple d'intégrer autre chose (nodeJs, python, ...)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 peu "infrastructure as code"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configuration centralisée via serveur de config 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(.yaml proche de .properties)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api-gateway par code java (grandement aidé par .... 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et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ribbon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pour le load-balancing)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....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Application>LibreOffice/7.1.5.2$Windows_X86_64 LibreOffice_project/85f04e9f809797b8199d13c421bd8a2b025d52b5</Application>
  <AppVersion>15.0000</AppVersion>
  <Words>392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2017-02-06T10:08:27Z</dcterms:created>
  <dc:creator>Arkesys</dc:creator>
  <dc:description/>
  <dc:language>fr-FR</dc:language>
  <cp:lastModifiedBy/>
  <dcterms:modified xsi:type="dcterms:W3CDTF">2021-10-13T18:41:24Z</dcterms:modified>
  <cp:revision>109</cp:revision>
  <dc:subject/>
  <dc:title>Vue d’ensemble sur les technologies informatiques abordées dans le cursus java/jee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Affichage à l'écran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9</vt:i4>
  </property>
</Properties>
</file>