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5" r:id="rId9"/>
    <p:sldId id="264" r:id="rId10"/>
    <p:sldId id="26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78662"/>
  </p:normalViewPr>
  <p:slideViewPr>
    <p:cSldViewPr snapToGrid="0">
      <p:cViewPr varScale="1">
        <p:scale>
          <a:sx n="95" d="100"/>
          <a:sy n="9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FADCB-0AAF-C140-A53D-49A716E5D25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8B84-2953-614C-BB34-1DD6943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38B84-2953-614C-BB34-1DD6943EB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6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9836B1-846F-154E-87E1-7241CC44CF6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85C0EF-54D0-2D4C-86BB-E2B7C24474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a/books?id=b294EAAAQBAJ" TargetMode="External"/><Relationship Id="rId2" Type="http://schemas.openxmlformats.org/officeDocument/2006/relationships/hyperlink" Target="https://books.google.ca/books?id=uvklAQAAI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oarc.ucla.edu/sas/seminars/multiple-imputation-in-sas/mi_new_1/" TargetMode="External"/><Relationship Id="rId4" Type="http://schemas.openxmlformats.org/officeDocument/2006/relationships/hyperlink" Target="https://doi.org/10.1136/bmj.b23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C43-8E08-22D4-3648-3F7D3B76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Intro to Missing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732D1-225E-DC73-FF5F-B82B2042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/>
              <a:t>Hannah Han, PhD Candidate</a:t>
            </a:r>
          </a:p>
        </p:txBody>
      </p:sp>
      <p:pic>
        <p:nvPicPr>
          <p:cNvPr id="5" name="Picture 4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1EC589C5-B713-A0BF-7A91-5CE13C51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5" b="1949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FCCAB40-D5EE-B064-4BFB-30C71C75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88" y="2117480"/>
            <a:ext cx="9014576" cy="3706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C021-6FD5-BB3C-AC11-F8831CBB5A75}"/>
              </a:ext>
            </a:extLst>
          </p:cNvPr>
          <p:cNvSpPr txBox="1"/>
          <p:nvPr/>
        </p:nvSpPr>
        <p:spPr>
          <a:xfrm>
            <a:off x="1784739" y="295584"/>
            <a:ext cx="3779484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Imputation model: Bayesian inference</a:t>
            </a:r>
          </a:p>
          <a:p>
            <a:r>
              <a:rPr lang="en-US" dirty="0"/>
              <a:t>- need to be consistent with your analytic model</a:t>
            </a:r>
          </a:p>
          <a:p>
            <a:r>
              <a:rPr lang="en-US" dirty="0"/>
              <a:t>- i.e. multivariate normal distribution, chained equation,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AD296-E4BE-508E-3125-E044632E74C4}"/>
              </a:ext>
            </a:extLst>
          </p:cNvPr>
          <p:cNvSpPr txBox="1"/>
          <p:nvPr/>
        </p:nvSpPr>
        <p:spPr>
          <a:xfrm>
            <a:off x="5225211" y="6003917"/>
            <a:ext cx="2723035" cy="646331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</a:rPr>
              <a:t>Analytical model:</a:t>
            </a:r>
          </a:p>
          <a:p>
            <a:r>
              <a:rPr lang="en-US" dirty="0"/>
              <a:t>- The model of your interest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C7D25-0CBA-5216-7093-21D75F85B6B8}"/>
              </a:ext>
            </a:extLst>
          </p:cNvPr>
          <p:cNvCxnSpPr>
            <a:cxnSpLocks/>
          </p:cNvCxnSpPr>
          <p:nvPr/>
        </p:nvCxnSpPr>
        <p:spPr>
          <a:xfrm>
            <a:off x="3674481" y="1772912"/>
            <a:ext cx="0" cy="1483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FC94-7500-DF2C-8233-0B1985885EE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586728" y="4675517"/>
            <a:ext cx="1" cy="1328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4A35FA-1CAF-BE26-7C9B-B77E6F09602F}"/>
              </a:ext>
            </a:extLst>
          </p:cNvPr>
          <p:cNvSpPr txBox="1"/>
          <p:nvPr/>
        </p:nvSpPr>
        <p:spPr>
          <a:xfrm>
            <a:off x="6905970" y="849582"/>
            <a:ext cx="3779484" cy="92333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/>
                </a:solidFill>
              </a:rPr>
              <a:t>Parameter</a:t>
            </a:r>
            <a:r>
              <a:rPr lang="en-US" dirty="0"/>
              <a:t>: arithmetic mean</a:t>
            </a:r>
          </a:p>
          <a:p>
            <a:r>
              <a:rPr lang="en-US" b="1" u="sng" dirty="0">
                <a:solidFill>
                  <a:schemeClr val="accent4"/>
                </a:solidFill>
              </a:rPr>
              <a:t>Standard error</a:t>
            </a:r>
            <a:r>
              <a:rPr lang="en-US" dirty="0"/>
              <a:t>: use variance/covariance matrix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3A4F7-F537-8EBC-760A-CF1E567398F6}"/>
              </a:ext>
            </a:extLst>
          </p:cNvPr>
          <p:cNvCxnSpPr>
            <a:cxnSpLocks/>
          </p:cNvCxnSpPr>
          <p:nvPr/>
        </p:nvCxnSpPr>
        <p:spPr>
          <a:xfrm>
            <a:off x="8795712" y="1772912"/>
            <a:ext cx="0" cy="12980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2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0A63-7957-2CA9-C48D-8C204C89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366B-50AB-604B-918A-0932ABA1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Outcome variable often carries useful info and need to be used!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Ensure variables are roughly normally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Would avoid bias only if enough variables predictive of missing values are included in the imputation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May be misleading if data is Not Missing at 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Computationally intensive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4F361-6E0B-459F-C59C-008B823040D4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Sterne et al.,. (2009)</a:t>
            </a:r>
          </a:p>
        </p:txBody>
      </p:sp>
    </p:spTree>
    <p:extLst>
      <p:ext uri="{BB962C8B-B14F-4D97-AF65-F5344CB8AC3E}">
        <p14:creationId xmlns:p14="http://schemas.microsoft.com/office/powerpoint/2010/main" val="135991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9009-E318-D61E-AFCF-46BE74D0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F22-3137-BB94-3D04-AA90FE27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Allison, P. D. (2001). </a:t>
            </a:r>
            <a:r>
              <a:rPr lang="en-CA" i="1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Missing Data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. SAGE Publications. </a:t>
            </a:r>
            <a:r>
              <a:rPr lang="en-CA" u="sng" kern="100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hlinkClick r:id="rId2"/>
              </a:rPr>
              <a:t>https://books.google.ca/books?id=uvklAQAAIAAJ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Enders, C. K. (2022). </a:t>
            </a:r>
            <a:r>
              <a:rPr lang="en-CA" i="1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Applied Missing Data Analysis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. Guilford Publications. </a:t>
            </a:r>
            <a:r>
              <a:rPr lang="en-CA" u="sng" kern="100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hlinkClick r:id="rId3"/>
              </a:rPr>
              <a:t>https://books.google.ca/books?id=b294EAAAQBAJ</a:t>
            </a:r>
            <a:r>
              <a:rPr lang="en-CA" kern="100" dirty="0">
                <a:effectLst/>
                <a:latin typeface="Tw Cen MT" panose="020B0602020104020603" pitchFamily="34" charset="77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Sterne, J. A. C., White, I. R., Carlin, J. B., Spratt, M., Royston, P., Kenward, M. G., Wood, A. M., &amp; Carpenter, J. R. (2009). Multiple imputation for missing data in epidemiological and clinical research: potential and pitfalls. </a:t>
            </a:r>
            <a:r>
              <a:rPr lang="en-CA" i="1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BMJ</a:t>
            </a: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CA" i="1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 338</a:t>
            </a:r>
            <a:r>
              <a:rPr lang="en-CA" dirty="0"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, b2393. </a:t>
            </a:r>
            <a:r>
              <a:rPr lang="en-CA" u="sng" dirty="0">
                <a:solidFill>
                  <a:srgbClr val="0563C1"/>
                </a:solidFill>
                <a:effectLst/>
                <a:latin typeface="Tw Cen MT" panose="020B0602020104020603" pitchFamily="34" charset="77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https://doi.org/10.1136/bmj.b2393</a:t>
            </a:r>
            <a:r>
              <a:rPr lang="en-CA" dirty="0">
                <a:effectLst/>
                <a:latin typeface="Tw Cen MT" panose="020B0602020104020603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77"/>
              </a:rPr>
              <a:t> Multiple Imputation in SAS. UCLA: Statistical Consulting Group. From </a:t>
            </a:r>
            <a:r>
              <a:rPr lang="en-US" dirty="0">
                <a:latin typeface="Tw Cen MT" panose="020B0602020104020603" pitchFamily="34" charset="77"/>
                <a:hlinkClick r:id="rId5"/>
              </a:rPr>
              <a:t>https://stats.oarc.ucla.edu/sas/seminars/multiple-imputation-in-sas/mi_new_1/</a:t>
            </a:r>
            <a:r>
              <a:rPr lang="en-US" dirty="0">
                <a:latin typeface="Tw Cen MT" panose="020B0602020104020603" pitchFamily="34" charset="77"/>
              </a:rPr>
              <a:t> (accessed April 27, 2023)</a:t>
            </a:r>
          </a:p>
        </p:txBody>
      </p:sp>
    </p:spTree>
    <p:extLst>
      <p:ext uri="{BB962C8B-B14F-4D97-AF65-F5344CB8AC3E}">
        <p14:creationId xmlns:p14="http://schemas.microsoft.com/office/powerpoint/2010/main" val="155988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2AA-64E1-13BF-58DC-4EA71866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4FB8-A6C9-096A-D58C-BF81BCDD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66243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600" dirty="0"/>
              <a:t>Data defined as not available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“ “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“ . 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NA, </a:t>
            </a:r>
            <a:r>
              <a:rPr lang="en-US" sz="2200" dirty="0" err="1"/>
              <a:t>NaN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9, 99, 999, 79, 99, </a:t>
            </a:r>
            <a:r>
              <a:rPr lang="en-US" sz="2200" dirty="0" err="1"/>
              <a:t>etc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</a:rPr>
              <a:t>check your data dictionary and your summary statistics!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AND those value would be meaningful if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An unavoidable problem in epidemiological and clinical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More like an art than stat… 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6E8F07F-520E-C333-B60D-2654CDBB9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/>
          <a:stretch/>
        </p:blipFill>
        <p:spPr>
          <a:xfrm>
            <a:off x="6223820" y="585216"/>
            <a:ext cx="5810942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93D5E-F490-E3FD-E8C6-564C0E10BA32}"/>
              </a:ext>
            </a:extLst>
          </p:cNvPr>
          <p:cNvSpPr/>
          <p:nvPr/>
        </p:nvSpPr>
        <p:spPr>
          <a:xfrm>
            <a:off x="8362335" y="1976284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C40A5-4570-1135-24E5-46BBD854232C}"/>
              </a:ext>
            </a:extLst>
          </p:cNvPr>
          <p:cNvSpPr/>
          <p:nvPr/>
        </p:nvSpPr>
        <p:spPr>
          <a:xfrm>
            <a:off x="9601200" y="1961093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5B2F0-7686-D628-77D0-B4042C04ACC8}"/>
              </a:ext>
            </a:extLst>
          </p:cNvPr>
          <p:cNvSpPr/>
          <p:nvPr/>
        </p:nvSpPr>
        <p:spPr>
          <a:xfrm>
            <a:off x="8362334" y="3660402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298BE-42A9-98CA-BEDA-2D52A29970BC}"/>
              </a:ext>
            </a:extLst>
          </p:cNvPr>
          <p:cNvSpPr/>
          <p:nvPr/>
        </p:nvSpPr>
        <p:spPr>
          <a:xfrm>
            <a:off x="10858579" y="3660402"/>
            <a:ext cx="1238865" cy="32343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77BC5-E49C-8373-726A-1AC130A4EA6B}"/>
              </a:ext>
            </a:extLst>
          </p:cNvPr>
          <p:cNvSpPr/>
          <p:nvPr/>
        </p:nvSpPr>
        <p:spPr>
          <a:xfrm>
            <a:off x="9553268" y="3417275"/>
            <a:ext cx="1238865" cy="27350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26D4-B7C4-CFED-7AB3-72A7057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dealing with missing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8E1-D0E7-CEBF-6650-8D7371B7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600" dirty="0"/>
              <a:t>Complete case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Delete fraction of observations -&gt; reduce power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Biased caused by missingness -&gt; misleading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Reduce sample representativeness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Minimize bias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Maximize use of available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Get good estimates of uncertainty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NOT a goal: get ”real” values</a:t>
            </a:r>
          </a:p>
        </p:txBody>
      </p:sp>
    </p:spTree>
    <p:extLst>
      <p:ext uri="{BB962C8B-B14F-4D97-AF65-F5344CB8AC3E}">
        <p14:creationId xmlns:p14="http://schemas.microsoft.com/office/powerpoint/2010/main" val="254934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691-9DD2-9B2B-EFB8-4B6138D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missingness</a:t>
            </a: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BECB2E78-D2D6-DA2C-5BDF-0694E7F96F2F}"/>
              </a:ext>
            </a:extLst>
          </p:cNvPr>
          <p:cNvSpPr/>
          <p:nvPr/>
        </p:nvSpPr>
        <p:spPr>
          <a:xfrm>
            <a:off x="134911" y="1918741"/>
            <a:ext cx="3962401" cy="4939259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A2789D87-37B5-A322-8842-BD1FF1F7875E}"/>
              </a:ext>
            </a:extLst>
          </p:cNvPr>
          <p:cNvSpPr/>
          <p:nvPr/>
        </p:nvSpPr>
        <p:spPr>
          <a:xfrm>
            <a:off x="4097312" y="1918741"/>
            <a:ext cx="3962400" cy="493925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9241DF20-62EB-3510-B8B4-01310CE6F20F}"/>
              </a:ext>
            </a:extLst>
          </p:cNvPr>
          <p:cNvSpPr/>
          <p:nvPr/>
        </p:nvSpPr>
        <p:spPr>
          <a:xfrm>
            <a:off x="8059712" y="1918741"/>
            <a:ext cx="3962400" cy="493925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2889E-8DC7-1AE9-8799-81E701319F92}"/>
              </a:ext>
            </a:extLst>
          </p:cNvPr>
          <p:cNvSpPr txBox="1"/>
          <p:nvPr/>
        </p:nvSpPr>
        <p:spPr>
          <a:xfrm>
            <a:off x="134909" y="2101021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Completely At 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9902E-4049-16E4-68BB-5A6C05BF38CC}"/>
              </a:ext>
            </a:extLst>
          </p:cNvPr>
          <p:cNvSpPr txBox="1"/>
          <p:nvPr/>
        </p:nvSpPr>
        <p:spPr>
          <a:xfrm>
            <a:off x="4097309" y="2087230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At Random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F3C91-338C-6921-80C6-1C3B0DBDFB1F}"/>
              </a:ext>
            </a:extLst>
          </p:cNvPr>
          <p:cNvSpPr txBox="1"/>
          <p:nvPr/>
        </p:nvSpPr>
        <p:spPr>
          <a:xfrm>
            <a:off x="8059711" y="2102220"/>
            <a:ext cx="396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Missing Not At 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8EE1C-5C60-9A92-8E80-8C01B6E94952}"/>
                  </a:ext>
                </a:extLst>
              </p:cNvPr>
              <p:cNvSpPr txBox="1"/>
              <p:nvPr/>
            </p:nvSpPr>
            <p:spPr>
              <a:xfrm>
                <a:off x="268575" y="2848294"/>
                <a:ext cx="369507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Probability of Y is missing is unrelated to Y or other variables</a:t>
                </a:r>
              </a:p>
              <a:p>
                <a:endParaRPr lang="en-US" b="0" dirty="0"/>
              </a:p>
              <a:p>
                <a:r>
                  <a:rPr lang="en-US" b="0" dirty="0"/>
                  <a:t>Missing</a:t>
                </a:r>
                <a:r>
                  <a:rPr lang="en-US" dirty="0"/>
                  <a:t>ness has nothing to do with the observations being studied</a:t>
                </a:r>
              </a:p>
              <a:p>
                <a:endParaRPr lang="en-US" b="0" dirty="0"/>
              </a:p>
              <a:p>
                <a:r>
                  <a:rPr lang="en-US" dirty="0"/>
                  <a:t>i.e. missing by design, an equipment failure, random lost</a:t>
                </a:r>
              </a:p>
              <a:p>
                <a:endParaRPr lang="en-US" b="0" dirty="0"/>
              </a:p>
              <a:p>
                <a:r>
                  <a:rPr lang="en-US" dirty="0"/>
                  <a:t>Ideal, but often not the case</a:t>
                </a:r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8EE1C-5C60-9A92-8E80-8C01B6E9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5" y="2848294"/>
                <a:ext cx="3695074" cy="3970318"/>
              </a:xfrm>
              <a:prstGeom prst="rect">
                <a:avLst/>
              </a:prstGeom>
              <a:blipFill>
                <a:blip r:embed="rId3"/>
                <a:stretch>
                  <a:fillRect l="-1375" r="-2062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05FB1-4B7C-9677-5CCA-6E4A72B8ADFB}"/>
                  </a:ext>
                </a:extLst>
              </p:cNvPr>
              <p:cNvSpPr txBox="1"/>
              <p:nvPr/>
            </p:nvSpPr>
            <p:spPr>
              <a:xfrm>
                <a:off x="4248463" y="2848294"/>
                <a:ext cx="369507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𝑚𝑖𝑠𝑠𝑖𝑛𝑔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Probability of Y is missing doesn’t depend on Y, after controlling for X</a:t>
                </a:r>
              </a:p>
              <a:p>
                <a:endParaRPr lang="en-US" b="0" dirty="0"/>
              </a:p>
              <a:p>
                <a:r>
                  <a:rPr lang="en-US" b="0" dirty="0"/>
                  <a:t>Missing</a:t>
                </a:r>
                <a:r>
                  <a:rPr lang="en-US" dirty="0"/>
                  <a:t>ness has a relationship with other variables, but not with Y </a:t>
                </a:r>
                <a:r>
                  <a:rPr lang="en-US" dirty="0" err="1"/>
                  <a:t>iteself</a:t>
                </a:r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i.e. missingness in income vs. marital status</a:t>
                </a:r>
              </a:p>
              <a:p>
                <a:endParaRPr lang="en-US" b="0" dirty="0"/>
              </a:p>
              <a:p>
                <a:r>
                  <a:rPr lang="en-US" dirty="0"/>
                  <a:t>An weaker assumption</a:t>
                </a:r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05FB1-4B7C-9677-5CCA-6E4A72B8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63" y="2848294"/>
                <a:ext cx="3695074" cy="3970318"/>
              </a:xfrm>
              <a:prstGeom prst="rect">
                <a:avLst/>
              </a:prstGeom>
              <a:blipFill>
                <a:blip r:embed="rId4"/>
                <a:stretch>
                  <a:fillRect l="-1370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87535B6-E989-8947-3103-A5EAECCBA084}"/>
              </a:ext>
            </a:extLst>
          </p:cNvPr>
          <p:cNvSpPr txBox="1"/>
          <p:nvPr/>
        </p:nvSpPr>
        <p:spPr>
          <a:xfrm>
            <a:off x="8327038" y="3130608"/>
            <a:ext cx="3695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are missing NOT at random or predictable</a:t>
            </a:r>
          </a:p>
          <a:p>
            <a:endParaRPr lang="en-US" dirty="0"/>
          </a:p>
          <a:p>
            <a:r>
              <a:rPr lang="en-US" dirty="0"/>
              <a:t>Missingness is related to what is missing</a:t>
            </a:r>
          </a:p>
          <a:p>
            <a:endParaRPr lang="en-US" dirty="0"/>
          </a:p>
          <a:p>
            <a:r>
              <a:rPr lang="en-US" dirty="0"/>
              <a:t>i.e. age is missing due to some patients refusing the answer it</a:t>
            </a:r>
          </a:p>
          <a:p>
            <a:endParaRPr lang="en-US" dirty="0"/>
          </a:p>
          <a:p>
            <a:r>
              <a:rPr lang="en-US" dirty="0"/>
              <a:t>Very challenging to deal, need to collect more info on why the data is missing</a:t>
            </a:r>
          </a:p>
        </p:txBody>
      </p:sp>
    </p:spTree>
    <p:extLst>
      <p:ext uri="{BB962C8B-B14F-4D97-AF65-F5344CB8AC3E}">
        <p14:creationId xmlns:p14="http://schemas.microsoft.com/office/powerpoint/2010/main" val="26129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A4C4-E3E4-8E71-8C55-4257CB6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74" y="2278965"/>
            <a:ext cx="9720072" cy="277414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500" dirty="0"/>
              <a:t>We are NOT generating the real values! 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We aim to estimate correlation and association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9D197634-039A-9C42-A7B2-BFC38C79042C}"/>
              </a:ext>
            </a:extLst>
          </p:cNvPr>
          <p:cNvSpPr/>
          <p:nvPr/>
        </p:nvSpPr>
        <p:spPr>
          <a:xfrm>
            <a:off x="492369" y="492369"/>
            <a:ext cx="520505" cy="1659988"/>
          </a:xfrm>
          <a:prstGeom prst="round2Same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0F3-A135-3372-7D01-009C8E6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deal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4958-D389-2A1F-CBCE-1B4582BA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06" y="2084832"/>
            <a:ext cx="6208394" cy="4417568"/>
          </a:xfrm>
        </p:spPr>
        <p:txBody>
          <a:bodyPr>
            <a:normAutofit/>
          </a:bodyPr>
          <a:lstStyle/>
          <a:p>
            <a:r>
              <a:rPr lang="en-US" sz="2600" dirty="0"/>
              <a:t>1. Try to obtain the missing data</a:t>
            </a:r>
          </a:p>
          <a:p>
            <a:r>
              <a:rPr lang="en-US" sz="2600" dirty="0"/>
              <a:t>2. Educated guess</a:t>
            </a:r>
          </a:p>
          <a:p>
            <a:r>
              <a:rPr lang="en-US" sz="2600" dirty="0"/>
              <a:t>3. Discard the data</a:t>
            </a:r>
          </a:p>
          <a:p>
            <a:endParaRPr lang="en-US" sz="1200" dirty="0"/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Complete case analysis</a:t>
            </a:r>
            <a:r>
              <a:rPr lang="en-US" sz="2200" dirty="0"/>
              <a:t>: assume MCAR, reduce sample size</a:t>
            </a:r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Pairwise deletion</a:t>
            </a:r>
            <a:r>
              <a:rPr lang="en-US" sz="2200" dirty="0"/>
              <a:t>: assume at least MAR, preserve more info, but can’t handle too many missingness. Can’t compare between analyses</a:t>
            </a:r>
          </a:p>
          <a:p>
            <a:pPr marL="642366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Drop variables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642366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FDF422-BF8B-A17D-E655-26A4DED9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42" y="130048"/>
            <a:ext cx="5846758" cy="659790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D810284-DE2F-3D7E-87BE-7E1C2CCE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24" y="130048"/>
            <a:ext cx="5519317" cy="66845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39095C3-7FF4-906F-D2D5-3AB18AD0A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898" y="43301"/>
            <a:ext cx="35154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32E2E0-5BCB-EAF2-7B35-8F4B5CB58D23}"/>
              </a:ext>
            </a:extLst>
          </p:cNvPr>
          <p:cNvSpPr txBox="1"/>
          <p:nvPr/>
        </p:nvSpPr>
        <p:spPr>
          <a:xfrm>
            <a:off x="482600" y="650240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Pictures’ source: 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towardsdatascience.com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/all-about-missing-data-handling-b94b8b5d2184</a:t>
            </a:r>
          </a:p>
        </p:txBody>
      </p:sp>
    </p:spTree>
    <p:extLst>
      <p:ext uri="{BB962C8B-B14F-4D97-AF65-F5344CB8AC3E}">
        <p14:creationId xmlns:p14="http://schemas.microsoft.com/office/powerpoint/2010/main" val="10582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554-7135-0498-C998-BD45E324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deal with missingness –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EB5F-0EFD-60A6-9FF2-306860F7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239617" cy="4336473"/>
          </a:xfrm>
        </p:spPr>
        <p:txBody>
          <a:bodyPr>
            <a:normAutofit/>
          </a:bodyPr>
          <a:lstStyle/>
          <a:p>
            <a:r>
              <a:rPr lang="en-US" sz="2600" dirty="0"/>
              <a:t>1. Unconditional Mean Imputation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Easy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Reduce variability, attenuate correlations between imputed variable &amp; other variables</a:t>
            </a:r>
          </a:p>
          <a:p>
            <a:r>
              <a:rPr lang="en-US" sz="2600" dirty="0"/>
              <a:t>2. Regression Mean Imputation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use complete info to impute predicted value, less biased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 reduce variability, can’t know the error associated with imputed values, may inflate associations</a:t>
            </a:r>
          </a:p>
          <a:p>
            <a:r>
              <a:rPr lang="en-US" sz="2600" dirty="0"/>
              <a:t>3.  Stochastic Imputation</a:t>
            </a:r>
            <a:endParaRPr lang="en-US" sz="2600" dirty="0">
              <a:solidFill>
                <a:schemeClr val="accent1"/>
              </a:solidFill>
            </a:endParaRPr>
          </a:p>
          <a:p>
            <a:r>
              <a:rPr lang="en-US" sz="2600" dirty="0">
                <a:solidFill>
                  <a:schemeClr val="accent1"/>
                </a:solidFill>
              </a:rPr>
              <a:t>4.  Multiple Imputation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55BC94F-831D-A9FE-C529-D9E193A9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13" y="2386851"/>
            <a:ext cx="5511800" cy="355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E37E24F-6227-BD24-C5F8-AF91133B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13" y="2564651"/>
            <a:ext cx="5562600" cy="337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9DD5C-A9E3-E512-9B85-6E6141F4C3FF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40617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E78-C4E3-5467-64E0-302DE2BE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imputation: </a:t>
            </a:r>
            <a:br>
              <a:rPr lang="en-US" dirty="0"/>
            </a:br>
            <a:r>
              <a:rPr lang="en-US" dirty="0"/>
              <a:t>”adding back” the lost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526-F4A2-11CD-A6DD-6BFDA882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2249424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like regression mean imputation, we calculate predicted value, then add random noise based on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Pro: restored some lost variability,</a:t>
            </a:r>
          </a:p>
          <a:p>
            <a:pPr marL="0" indent="0">
              <a:buNone/>
            </a:pPr>
            <a:r>
              <a:rPr lang="en-US" sz="2600" dirty="0"/>
              <a:t>Produce unbiased estimates under 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Cons: still guesses -&gt; doesn’t take </a:t>
            </a:r>
          </a:p>
          <a:p>
            <a:pPr marL="0" indent="0">
              <a:buNone/>
            </a:pPr>
            <a:r>
              <a:rPr lang="en-US" sz="2600" dirty="0"/>
              <a:t>uncertainty of estimates into account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9A1120D-19F0-B633-EDA9-BB19E2EB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8117"/>
            <a:ext cx="5918857" cy="3570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3890B-4981-A2A8-3AC6-C5E4853A5E3C}"/>
              </a:ext>
            </a:extLst>
          </p:cNvPr>
          <p:cNvSpPr txBox="1"/>
          <p:nvPr/>
        </p:nvSpPr>
        <p:spPr>
          <a:xfrm>
            <a:off x="6096000" y="6611813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135985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6348-E9E0-F15A-348A-D2C8E6C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2066-C400-BF0F-3EA1-1A2F6951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8" y="1744395"/>
            <a:ext cx="10230025" cy="43680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Repeat stochastic imputation many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distribution of observed data to estimate a set of plausible values for missing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a level of uncertainty around the “truthfulness” of the imputed values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B733B45-B6EF-9DF9-A28C-896D2A8C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429000"/>
            <a:ext cx="4778327" cy="308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072B4-AA62-2F50-EFF0-E034BA9D5E87}"/>
              </a:ext>
            </a:extLst>
          </p:cNvPr>
          <p:cNvSpPr txBox="1"/>
          <p:nvPr/>
        </p:nvSpPr>
        <p:spPr>
          <a:xfrm>
            <a:off x="6762734" y="6518722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towardsdatascience.com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/all-about-missing-data-handling-b94b8b5d2184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F95F9-470F-5C12-542F-97676EAC7461}"/>
              </a:ext>
            </a:extLst>
          </p:cNvPr>
          <p:cNvSpPr txBox="1"/>
          <p:nvPr/>
        </p:nvSpPr>
        <p:spPr>
          <a:xfrm>
            <a:off x="841248" y="6523210"/>
            <a:ext cx="62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Enders, C. K. (2010)</a:t>
            </a:r>
          </a:p>
        </p:txBody>
      </p:sp>
    </p:spTree>
    <p:extLst>
      <p:ext uri="{BB962C8B-B14F-4D97-AF65-F5344CB8AC3E}">
        <p14:creationId xmlns:p14="http://schemas.microsoft.com/office/powerpoint/2010/main" val="251474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{0E64C1DE-B8DC-3249-AEE7-8F747B224E5B}tf10001061</Template>
  <TotalTime>1874</TotalTime>
  <Words>863</Words>
  <Application>Microsoft Macintosh PowerPoint</Application>
  <PresentationFormat>Widescreen</PresentationFormat>
  <Paragraphs>113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Intro to Missing Data</vt:lpstr>
      <vt:lpstr>What is missing data</vt:lpstr>
      <vt:lpstr>Why dealing with missing data?</vt:lpstr>
      <vt:lpstr>Type of missingness</vt:lpstr>
      <vt:lpstr>We are NOT generating the real values!   We aim to estimate correlation and association</vt:lpstr>
      <vt:lpstr>Ways to deal with missing data</vt:lpstr>
      <vt:lpstr>Ways to deal with missingness – imputation</vt:lpstr>
      <vt:lpstr>Stochastic imputation:  ”adding back” the lost variability</vt:lpstr>
      <vt:lpstr>Multiple imputation</vt:lpstr>
      <vt:lpstr>PowerPoint Presentation</vt:lpstr>
      <vt:lpstr>Multiple imputation pitfalls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Missing Data</dc:title>
  <dc:creator>Hannah Han</dc:creator>
  <cp:lastModifiedBy>Hannah Han</cp:lastModifiedBy>
  <cp:revision>7</cp:revision>
  <dcterms:created xsi:type="dcterms:W3CDTF">2023-04-26T07:24:30Z</dcterms:created>
  <dcterms:modified xsi:type="dcterms:W3CDTF">2023-04-27T14:40:14Z</dcterms:modified>
</cp:coreProperties>
</file>