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cs.oracle.com/javase/8/docs/api/java/util/function/package-summary.html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jpe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jpe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jpe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jpe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Quick Java 8+ UPdat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49833">
              <a:defRPr sz="13089"/>
            </a:lvl1pPr>
          </a:lstStyle>
          <a:p>
            <a:pPr/>
            <a:r>
              <a:t>Quick Java 8+ UPdate</a:t>
            </a:r>
          </a:p>
        </p:txBody>
      </p:sp>
      <p:sp>
        <p:nvSpPr>
          <p:cNvPr id="167" name="HIGHLIGHTS Java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HIGHLIGHTS Java </a:t>
            </a:r>
          </a:p>
        </p:txBody>
      </p:sp>
      <p:sp>
        <p:nvSpPr>
          <p:cNvPr id="168" name="/121"/>
          <p:cNvSpPr txBox="1"/>
          <p:nvPr>
            <p:ph type="sldNum" sz="quarter" idx="4294967295"/>
          </p:nvPr>
        </p:nvSpPr>
        <p:spPr>
          <a:xfrm>
            <a:off x="11800344" y="431800"/>
            <a:ext cx="800993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Lambda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Lambdas</a:t>
            </a:r>
          </a:p>
        </p:txBody>
      </p:sp>
      <p:sp>
        <p:nvSpPr>
          <p:cNvPr id="209" name="Built-in Functional Interfa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Built-in Functional Interfaces</a:t>
            </a:r>
          </a:p>
        </p:txBody>
      </p:sp>
      <p:sp>
        <p:nvSpPr>
          <p:cNvPr id="210" name="Pre-Java 8 Classes: Runnable, Comparator, etc.…"/>
          <p:cNvSpPr txBox="1"/>
          <p:nvPr>
            <p:ph type="body" sz="half" idx="1"/>
          </p:nvPr>
        </p:nvSpPr>
        <p:spPr>
          <a:xfrm>
            <a:off x="406400" y="2743200"/>
            <a:ext cx="12192000" cy="3097957"/>
          </a:xfrm>
          <a:prstGeom prst="rect">
            <a:avLst/>
          </a:prstGeom>
        </p:spPr>
        <p:txBody>
          <a:bodyPr/>
          <a:lstStyle/>
          <a:p>
            <a:pPr marL="400050" indent="-400050" defTabSz="525779">
              <a:spcBef>
                <a:spcPts val="2500"/>
              </a:spcBef>
              <a:defRPr sz="3059"/>
            </a:pPr>
            <a:r>
              <a:t>Pre-Java 8 Classes: Runnable, Comparator, etc.</a:t>
            </a:r>
          </a:p>
          <a:p>
            <a:pPr marL="400050" indent="-400050" defTabSz="525779">
              <a:spcBef>
                <a:spcPts val="2500"/>
              </a:spcBef>
              <a:defRPr sz="3059"/>
            </a:pPr>
            <a:r>
              <a:t>New Java 8 Classes: Predicate, Consumer, Supplier, Function, etc.</a:t>
            </a:r>
          </a:p>
          <a:p>
            <a:pPr marL="0" indent="0" defTabSz="525779">
              <a:spcBef>
                <a:spcPts val="2500"/>
              </a:spcBef>
              <a:buClrTx/>
              <a:buSzTx/>
              <a:buFontTx/>
              <a:buNone/>
              <a:defRPr sz="3059"/>
            </a:pP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https://docs.oracle.com/javase/8/docs/api/java/util/function/package-summary.html</a:t>
            </a:r>
          </a:p>
        </p:txBody>
      </p:sp>
      <p:sp>
        <p:nvSpPr>
          <p:cNvPr id="211" name="Built-in Functional Interfaces"/>
          <p:cNvSpPr txBox="1"/>
          <p:nvPr/>
        </p:nvSpPr>
        <p:spPr>
          <a:xfrm>
            <a:off x="4191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467359">
              <a:lnSpc>
                <a:spcPct val="80000"/>
              </a:lnSpc>
              <a:spcBef>
                <a:spcPts val="2200"/>
              </a:spcBef>
              <a:defRPr cap="all" sz="4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Built-in Functional Interfaces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Lambda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Lambdas</a:t>
            </a:r>
          </a:p>
        </p:txBody>
      </p:sp>
      <p:sp>
        <p:nvSpPr>
          <p:cNvPr id="214" name="Method 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Method References</a:t>
            </a:r>
          </a:p>
        </p:txBody>
      </p:sp>
      <p:sp>
        <p:nvSpPr>
          <p:cNvPr id="215" name="A Method Reference can be used instead of a lambda…"/>
          <p:cNvSpPr txBox="1"/>
          <p:nvPr>
            <p:ph type="body" sz="quarter" idx="1"/>
          </p:nvPr>
        </p:nvSpPr>
        <p:spPr>
          <a:xfrm>
            <a:off x="406400" y="2743200"/>
            <a:ext cx="12192000" cy="1428750"/>
          </a:xfrm>
          <a:prstGeom prst="rect">
            <a:avLst/>
          </a:prstGeom>
        </p:spPr>
        <p:txBody>
          <a:bodyPr/>
          <a:lstStyle/>
          <a:p>
            <a:pPr marL="377825" indent="-377825" defTabSz="496570">
              <a:spcBef>
                <a:spcPts val="2300"/>
              </a:spcBef>
              <a:defRPr sz="2890"/>
            </a:pPr>
            <a:r>
              <a:t>A Method Reference can be used instead of a lambda</a:t>
            </a:r>
          </a:p>
          <a:p>
            <a:pPr marL="377825" indent="-377825" defTabSz="496570">
              <a:spcBef>
                <a:spcPts val="2300"/>
              </a:spcBef>
              <a:defRPr sz="2890"/>
            </a:pPr>
            <a:r>
              <a:t>There two Types:</a:t>
            </a:r>
          </a:p>
        </p:txBody>
      </p:sp>
      <p:sp>
        <p:nvSpPr>
          <p:cNvPr id="216" name="// Static method of a class.…"/>
          <p:cNvSpPr txBox="1"/>
          <p:nvPr/>
        </p:nvSpPr>
        <p:spPr>
          <a:xfrm>
            <a:off x="474794" y="4616450"/>
            <a:ext cx="12055212" cy="4229101"/>
          </a:xfrm>
          <a:prstGeom prst="rect">
            <a:avLst/>
          </a:prstGeom>
          <a:solidFill>
            <a:srgbClr val="2A2B2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spcBef>
                <a:spcPts val="0"/>
              </a:spcBef>
              <a:defRPr sz="2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2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2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Static method of a class.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Sample::tada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2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Instance method of an object.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sample::tada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CC7831"/>
              </a:solidFill>
            </a:endParaRPr>
          </a:p>
          <a:p>
            <a:pPr defTabSz="457200">
              <a:spcBef>
                <a:spcPts val="0"/>
              </a:spcBef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// Can be cleaner than a lambda.</a:t>
            </a:r>
            <a:endParaRPr>
              <a:solidFill>
                <a:srgbClr val="CC7831"/>
              </a:solidFill>
            </a:endParaRP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1"/>
              <a:t>test</a:t>
            </a:r>
            <a:r>
              <a:t>(Sample::</a:t>
            </a:r>
            <a:r>
              <a:rPr i="1"/>
              <a:t>tada</a:t>
            </a:r>
            <a:r>
              <a:t>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1"/>
              <a:t>test</a:t>
            </a:r>
            <a:r>
              <a:t>(sample::</a:t>
            </a:r>
            <a:r>
              <a:rPr i="1"/>
              <a:t>tada</a:t>
            </a:r>
            <a:r>
              <a:t>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Lambda Examples"/>
          <p:cNvSpPr txBox="1"/>
          <p:nvPr/>
        </p:nvSpPr>
        <p:spPr>
          <a:xfrm>
            <a:off x="5371465" y="4654550"/>
            <a:ext cx="226187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Lambda Examples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treams API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Streams API</a:t>
            </a:r>
          </a:p>
        </p:txBody>
      </p:sp>
      <p:pic>
        <p:nvPicPr>
          <p:cNvPr id="221" name="stream-bw.jpg" descr="stream-bw.jp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7823" t="0" r="7823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22" name="For When You’ve Got to Go"/>
          <p:cNvSpPr txBox="1"/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When You’ve Got to Go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tream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Streams</a:t>
            </a:r>
          </a:p>
        </p:txBody>
      </p:sp>
      <p:sp>
        <p:nvSpPr>
          <p:cNvPr id="225" name="Why Strea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Why Streams</a:t>
            </a:r>
          </a:p>
        </p:txBody>
      </p:sp>
      <p:sp>
        <p:nvSpPr>
          <p:cNvPr id="226" name="Functional Approach to Problem Solving…"/>
          <p:cNvSpPr txBox="1"/>
          <p:nvPr>
            <p:ph type="body" sz="half" idx="1"/>
          </p:nvPr>
        </p:nvSpPr>
        <p:spPr>
          <a:xfrm>
            <a:off x="406400" y="2477641"/>
            <a:ext cx="12192000" cy="2964309"/>
          </a:xfrm>
          <a:prstGeom prst="rect">
            <a:avLst/>
          </a:prstGeom>
        </p:spPr>
        <p:txBody>
          <a:bodyPr/>
          <a:lstStyle/>
          <a:p>
            <a:pPr marL="368934" indent="-368934" defTabSz="484886">
              <a:spcBef>
                <a:spcPts val="2300"/>
              </a:spcBef>
              <a:defRPr sz="2822"/>
            </a:pPr>
            <a:r>
              <a:t>Functional Approach to Problem Solving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Potentially Parallelizable 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Less Boiler Plate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More Maintainable</a:t>
            </a:r>
          </a:p>
        </p:txBody>
      </p:sp>
      <p:sp>
        <p:nvSpPr>
          <p:cNvPr id="227" name="List&lt;String&gt; strings = List.of(&quot;a&quot;, &quot;b&quot;, &quot;c&quot;, &quot;d&quot;);…"/>
          <p:cNvSpPr txBox="1"/>
          <p:nvPr/>
        </p:nvSpPr>
        <p:spPr>
          <a:xfrm>
            <a:off x="576394" y="5587999"/>
            <a:ext cx="12055212" cy="3124201"/>
          </a:xfrm>
          <a:prstGeom prst="rect">
            <a:avLst/>
          </a:prstGeom>
          <a:solidFill>
            <a:srgbClr val="2A2B2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List&lt;String&gt; strings = List.</a:t>
            </a:r>
            <a:r>
              <a:rPr i="1"/>
              <a:t>of</a:t>
            </a:r>
            <a:r>
              <a:t>(</a:t>
            </a:r>
            <a:r>
              <a:rPr>
                <a:solidFill>
                  <a:srgbClr val="6A8759"/>
                </a:solidFill>
              </a:rPr>
              <a:t>"a"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A8759"/>
                </a:solidFill>
              </a:rPr>
              <a:t>"b"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A8759"/>
                </a:solidFill>
              </a:rPr>
              <a:t>"c"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A8759"/>
                </a:solidFill>
              </a:rPr>
              <a:t>"d"</a:t>
            </a:r>
            <a:r>
              <a:t>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457200">
              <a:spcBef>
                <a:spcPts val="0"/>
              </a:spcBef>
              <a:defRPr sz="22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strings.stream()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.map(s -&gt; s.toUpperCase())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.forEach(System.</a:t>
            </a:r>
            <a:r>
              <a:rPr i="1">
                <a:solidFill>
                  <a:srgbClr val="9876AA"/>
                </a:solidFill>
              </a:rPr>
              <a:t>out</a:t>
            </a:r>
            <a:r>
              <a:t>::println)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tream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Streams</a:t>
            </a:r>
          </a:p>
        </p:txBody>
      </p:sp>
      <p:sp>
        <p:nvSpPr>
          <p:cNvPr id="230" name="StREAM AP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StREAM API</a:t>
            </a:r>
          </a:p>
        </p:txBody>
      </p:sp>
      <p:sp>
        <p:nvSpPr>
          <p:cNvPr id="231" name="Collection.stream()…"/>
          <p:cNvSpPr txBox="1"/>
          <p:nvPr>
            <p:ph type="body" idx="1"/>
          </p:nvPr>
        </p:nvSpPr>
        <p:spPr>
          <a:xfrm>
            <a:off x="406400" y="2477641"/>
            <a:ext cx="12192000" cy="6779568"/>
          </a:xfrm>
          <a:prstGeom prst="rect">
            <a:avLst/>
          </a:prstGeom>
        </p:spPr>
        <p:txBody>
          <a:bodyPr numCol="2" spcCol="609600"/>
          <a:lstStyle/>
          <a:p>
            <a:pPr marL="364489" indent="-364489" defTabSz="479044">
              <a:spcBef>
                <a:spcPts val="2200"/>
              </a:spcBef>
              <a:defRPr sz="2788"/>
            </a:pPr>
            <a:r>
              <a:t>Collection.stream()</a:t>
            </a:r>
          </a:p>
          <a:p>
            <a:pPr marL="364489" indent="-364489" defTabSz="479044">
              <a:spcBef>
                <a:spcPts val="2200"/>
              </a:spcBef>
              <a:defRPr sz="2788"/>
            </a:pPr>
            <a:r>
              <a:t>Stream.map()</a:t>
            </a:r>
          </a:p>
          <a:p>
            <a:pPr marL="364489" indent="-364489" defTabSz="479044">
              <a:spcBef>
                <a:spcPts val="2200"/>
              </a:spcBef>
              <a:defRPr sz="2788"/>
            </a:pPr>
            <a:r>
              <a:t>Stream.filter()</a:t>
            </a:r>
          </a:p>
          <a:p>
            <a:pPr marL="364489" indent="-364489" defTabSz="479044">
              <a:spcBef>
                <a:spcPts val="2200"/>
              </a:spcBef>
              <a:defRPr sz="2788"/>
            </a:pPr>
            <a:r>
              <a:t>Stream.forEach()</a:t>
            </a:r>
          </a:p>
          <a:p>
            <a:pPr marL="364489" indent="-364489" defTabSz="479044">
              <a:spcBef>
                <a:spcPts val="2200"/>
              </a:spcBef>
              <a:defRPr sz="2788"/>
            </a:pPr>
            <a:r>
              <a:t>Stream.reduce()</a:t>
            </a:r>
          </a:p>
          <a:p>
            <a:pPr marL="364489" indent="-364489" defTabSz="479044">
              <a:spcBef>
                <a:spcPts val="2200"/>
              </a:spcBef>
              <a:defRPr sz="2788"/>
            </a:pPr>
            <a:r>
              <a:t>Stream.peek()</a:t>
            </a:r>
          </a:p>
          <a:p>
            <a:pPr marL="364489" indent="-364489" defTabSz="479044">
              <a:spcBef>
                <a:spcPts val="2200"/>
              </a:spcBef>
              <a:defRPr sz="2788"/>
            </a:pPr>
            <a:r>
              <a:t>Stream.collect()</a:t>
            </a:r>
          </a:p>
          <a:p>
            <a:pPr marL="364489" indent="-364489" defTabSz="479044">
              <a:spcBef>
                <a:spcPts val="2200"/>
              </a:spcBef>
              <a:defRPr sz="2788"/>
            </a:pPr>
            <a:r>
              <a:t>Stream.limit()</a:t>
            </a:r>
          </a:p>
          <a:p>
            <a:pPr marL="364489" indent="-364489" defTabSz="479044">
              <a:spcBef>
                <a:spcPts val="2200"/>
              </a:spcBef>
              <a:defRPr sz="2788"/>
            </a:pPr>
            <a:r>
              <a:t>Stream.takeWhile()</a:t>
            </a:r>
          </a:p>
          <a:p>
            <a:pPr marL="364489" indent="-364489" defTabSz="479044">
              <a:spcBef>
                <a:spcPts val="2200"/>
              </a:spcBef>
              <a:defRPr sz="2788"/>
            </a:pPr>
            <a:r>
              <a:t>Stream.distinct()</a:t>
            </a:r>
          </a:p>
          <a:p>
            <a:pPr marL="364489" indent="-364489" defTabSz="479044">
              <a:spcBef>
                <a:spcPts val="2200"/>
              </a:spcBef>
              <a:defRPr sz="2788"/>
            </a:pPr>
            <a:r>
              <a:t>Stream.flatMap()</a:t>
            </a:r>
          </a:p>
          <a:p>
            <a:pPr marL="364489" indent="-364489" defTabSz="479044">
              <a:spcBef>
                <a:spcPts val="2200"/>
              </a:spcBef>
              <a:defRPr sz="2788"/>
            </a:pPr>
            <a:r>
              <a:t>Stream.sorted()</a:t>
            </a:r>
          </a:p>
          <a:p>
            <a:pPr marL="364489" indent="-364489" defTabSz="479044">
              <a:spcBef>
                <a:spcPts val="2200"/>
              </a:spcBef>
              <a:defRPr sz="2788"/>
            </a:pPr>
            <a:r>
              <a:t>Stream.noneMatch()</a:t>
            </a:r>
          </a:p>
          <a:p>
            <a:pPr marL="364489" indent="-364489" defTabSz="479044">
              <a:spcBef>
                <a:spcPts val="2200"/>
              </a:spcBef>
              <a:defRPr sz="2788"/>
            </a:pPr>
            <a:r>
              <a:t>Stream.max()</a:t>
            </a:r>
          </a:p>
          <a:p>
            <a:pPr marL="364489" indent="-364489" defTabSz="479044">
              <a:spcBef>
                <a:spcPts val="2200"/>
              </a:spcBef>
              <a:defRPr sz="2788"/>
            </a:pPr>
            <a:r>
              <a:t>Stream.dropWhile()</a:t>
            </a:r>
          </a:p>
          <a:p>
            <a:pPr marL="364489" indent="-364489" defTabSz="479044">
              <a:spcBef>
                <a:spcPts val="2200"/>
              </a:spcBef>
              <a:defRPr sz="2788"/>
            </a:pPr>
            <a:r>
              <a:t>Stream.findAny()</a:t>
            </a:r>
          </a:p>
          <a:p>
            <a:pPr marL="364489" indent="-364489" defTabSz="479044">
              <a:spcBef>
                <a:spcPts val="2200"/>
              </a:spcBef>
              <a:defRPr sz="2788"/>
            </a:pPr>
            <a:r>
              <a:t>Stream.findFirst()</a:t>
            </a:r>
          </a:p>
          <a:p>
            <a:pPr marL="364489" indent="-364489" defTabSz="479044">
              <a:spcBef>
                <a:spcPts val="2200"/>
              </a:spcBef>
              <a:defRPr sz="2788"/>
            </a:pPr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tream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Streams</a:t>
            </a:r>
          </a:p>
        </p:txBody>
      </p:sp>
      <p:sp>
        <p:nvSpPr>
          <p:cNvPr id="234" name="WHY NOT Stream Collection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WHY NOT Stream Collections?</a:t>
            </a:r>
          </a:p>
        </p:txBody>
      </p:sp>
      <p:sp>
        <p:nvSpPr>
          <p:cNvPr id="235" name="Why couldn’t the .map() methods be directly added to the Collections API?"/>
          <p:cNvSpPr txBox="1"/>
          <p:nvPr>
            <p:ph type="body" sz="quarter" idx="1"/>
          </p:nvPr>
        </p:nvSpPr>
        <p:spPr>
          <a:xfrm>
            <a:off x="406400" y="2477641"/>
            <a:ext cx="12192000" cy="1547118"/>
          </a:xfrm>
          <a:prstGeom prst="rect">
            <a:avLst/>
          </a:prstGeom>
        </p:spPr>
        <p:txBody>
          <a:bodyPr/>
          <a:lstStyle/>
          <a:p>
            <a:pPr/>
            <a:r>
              <a:t>Why couldn’t the .map() methods be directly added to the Collections API?</a:t>
            </a:r>
          </a:p>
        </p:txBody>
      </p:sp>
      <p:sp>
        <p:nvSpPr>
          <p:cNvPr id="236" name="List&lt;String&gt; strings = List.of(&quot;a&quot;, &quot;b&quot;, &quot;c&quot;, &quot;d&quot;);…"/>
          <p:cNvSpPr txBox="1"/>
          <p:nvPr/>
        </p:nvSpPr>
        <p:spPr>
          <a:xfrm>
            <a:off x="576394" y="4794249"/>
            <a:ext cx="12055212" cy="4711701"/>
          </a:xfrm>
          <a:prstGeom prst="rect">
            <a:avLst/>
          </a:prstGeom>
          <a:solidFill>
            <a:srgbClr val="2A2B2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List&lt;String&gt; strings = List.</a:t>
            </a:r>
            <a:r>
              <a:rPr i="1"/>
              <a:t>of</a:t>
            </a:r>
            <a:r>
              <a:t>(</a:t>
            </a:r>
            <a:r>
              <a:rPr>
                <a:solidFill>
                  <a:srgbClr val="6A8759"/>
                </a:solidFill>
              </a:rPr>
              <a:t>"a"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A8759"/>
                </a:solidFill>
              </a:rPr>
              <a:t>"b"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A8759"/>
                </a:solidFill>
              </a:rPr>
              <a:t>"c"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A8759"/>
                </a:solidFill>
              </a:rPr>
              <a:t>"d"</a:t>
            </a:r>
            <a:r>
              <a:t>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457200">
              <a:spcBef>
                <a:spcPts val="0"/>
              </a:spcBef>
              <a:defRPr sz="22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2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External Iteration.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7831"/>
                </a:solidFill>
              </a:rPr>
              <a:t>for </a:t>
            </a:r>
            <a:r>
              <a:t>(String s : strings) {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System.</a:t>
            </a:r>
            <a:r>
              <a:rPr i="1">
                <a:solidFill>
                  <a:srgbClr val="9876AA"/>
                </a:solidFill>
              </a:rPr>
              <a:t>out</a:t>
            </a:r>
            <a:r>
              <a:t>.println(s.toUpperCase())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2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Internal Iteration.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strings.stream()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.map(String::toUpperCase)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.forEach(System.</a:t>
            </a:r>
            <a:r>
              <a:rPr i="1">
                <a:solidFill>
                  <a:srgbClr val="9876AA"/>
                </a:solidFill>
              </a:rPr>
              <a:t>out</a:t>
            </a:r>
            <a:r>
              <a:t>::println)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</p:txBody>
      </p:sp>
      <p:sp>
        <p:nvSpPr>
          <p:cNvPr id="237" name="Because of External/Internal Iteration. Streams promised pARALLEL EXECUTION.…"/>
          <p:cNvSpPr txBox="1"/>
          <p:nvPr/>
        </p:nvSpPr>
        <p:spPr>
          <a:xfrm>
            <a:off x="1528546" y="3780027"/>
            <a:ext cx="9947708" cy="821946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Because of External/Internal Iteration. Streams promised pARALLEL EXECUTION. 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external ITERATION would break that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tream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Streams</a:t>
            </a:r>
          </a:p>
        </p:txBody>
      </p:sp>
      <p:sp>
        <p:nvSpPr>
          <p:cNvPr id="240" name="STREAM Fa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STREAM Facts</a:t>
            </a:r>
          </a:p>
        </p:txBody>
      </p:sp>
      <p:sp>
        <p:nvSpPr>
          <p:cNvPr id="241" name="Single Use - Can only be used once!…"/>
          <p:cNvSpPr txBox="1"/>
          <p:nvPr>
            <p:ph type="body" sz="half" idx="1"/>
          </p:nvPr>
        </p:nvSpPr>
        <p:spPr>
          <a:xfrm>
            <a:off x="406400" y="2477641"/>
            <a:ext cx="12192000" cy="4032499"/>
          </a:xfrm>
          <a:prstGeom prst="rect">
            <a:avLst/>
          </a:prstGeom>
        </p:spPr>
        <p:txBody>
          <a:bodyPr/>
          <a:lstStyle/>
          <a:p>
            <a:pPr/>
            <a:r>
              <a:t>Single Use - Can only be used once!</a:t>
            </a:r>
          </a:p>
          <a:p>
            <a:pPr/>
            <a:r>
              <a:t>Declarative - What to do vs How to do it. </a:t>
            </a:r>
          </a:p>
          <a:p>
            <a:pPr/>
            <a:r>
              <a:t>Composable - Can be added together (See flatMap).</a:t>
            </a:r>
          </a:p>
          <a:p>
            <a:pPr/>
            <a:r>
              <a:t>Parallelizable - Allow for parallel processing.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tream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Streams</a:t>
            </a:r>
          </a:p>
        </p:txBody>
      </p:sp>
      <p:sp>
        <p:nvSpPr>
          <p:cNvPr id="244" name="SINGLE USE STREA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SINGLE USE STREAM</a:t>
            </a:r>
          </a:p>
        </p:txBody>
      </p:sp>
      <p:sp>
        <p:nvSpPr>
          <p:cNvPr id="245" name="Streams represent a flow of data. Once the flow is complete the stream can not be re-started or re-used."/>
          <p:cNvSpPr txBox="1"/>
          <p:nvPr>
            <p:ph type="body" sz="half" idx="1"/>
          </p:nvPr>
        </p:nvSpPr>
        <p:spPr>
          <a:xfrm>
            <a:off x="406400" y="2477641"/>
            <a:ext cx="12192000" cy="2964309"/>
          </a:xfrm>
          <a:prstGeom prst="rect">
            <a:avLst/>
          </a:prstGeom>
        </p:spPr>
        <p:txBody>
          <a:bodyPr/>
          <a:lstStyle/>
          <a:p>
            <a:pPr/>
            <a:r>
              <a:t>Streams represent a flow of data. Once the flow is complete the stream can not be re-started or re-used.</a:t>
            </a:r>
          </a:p>
        </p:txBody>
      </p:sp>
      <p:sp>
        <p:nvSpPr>
          <p:cNvPr id="246" name="Stream&lt;String&gt; stringStream = strings.stream();…"/>
          <p:cNvSpPr txBox="1"/>
          <p:nvPr/>
        </p:nvSpPr>
        <p:spPr>
          <a:xfrm>
            <a:off x="576394" y="5111749"/>
            <a:ext cx="12055212" cy="4076701"/>
          </a:xfrm>
          <a:prstGeom prst="rect">
            <a:avLst/>
          </a:prstGeom>
          <a:solidFill>
            <a:srgbClr val="2A2B2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Stream&lt;String&gt; stringStream = strings.stream()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457200">
              <a:spcBef>
                <a:spcPts val="0"/>
              </a:spcBef>
              <a:defRPr sz="22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2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Ok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stringStream.map(String::toUpperCase)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.forEach(System.</a:t>
            </a:r>
            <a:r>
              <a:rPr i="1">
                <a:solidFill>
                  <a:srgbClr val="9876AA"/>
                </a:solidFill>
              </a:rPr>
              <a:t>out</a:t>
            </a:r>
            <a:r>
              <a:t>::println)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457200">
              <a:spcBef>
                <a:spcPts val="0"/>
              </a:spcBef>
              <a:defRPr sz="22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2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Exception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stringStream.map(String::toUpperCase)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.forEach(System.</a:t>
            </a:r>
            <a:r>
              <a:rPr i="1">
                <a:solidFill>
                  <a:srgbClr val="9876AA"/>
                </a:solidFill>
              </a:rPr>
              <a:t>out</a:t>
            </a:r>
            <a:r>
              <a:t>::println)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tream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Streams</a:t>
            </a:r>
          </a:p>
        </p:txBody>
      </p:sp>
      <p:sp>
        <p:nvSpPr>
          <p:cNvPr id="249" name="Streams are declarativ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Streams are declarative </a:t>
            </a:r>
          </a:p>
        </p:txBody>
      </p:sp>
      <p:sp>
        <p:nvSpPr>
          <p:cNvPr id="250" name="Streams are declarative which means we express what we want to do, not how to do it."/>
          <p:cNvSpPr txBox="1"/>
          <p:nvPr>
            <p:ph type="body" sz="half" idx="1"/>
          </p:nvPr>
        </p:nvSpPr>
        <p:spPr>
          <a:xfrm>
            <a:off x="406400" y="2477641"/>
            <a:ext cx="12192000" cy="2964309"/>
          </a:xfrm>
          <a:prstGeom prst="rect">
            <a:avLst/>
          </a:prstGeom>
        </p:spPr>
        <p:txBody>
          <a:bodyPr/>
          <a:lstStyle/>
          <a:p>
            <a:pPr/>
            <a:r>
              <a:t>Streams are declarative which means we express what we want to do, not how to do it.</a:t>
            </a:r>
          </a:p>
        </p:txBody>
      </p:sp>
      <p:sp>
        <p:nvSpPr>
          <p:cNvPr id="251" name="List&lt;String&gt; strings = List.of(&quot;a&quot;, &quot;b&quot;, &quot;c&quot;, &quot;d&quot;);…"/>
          <p:cNvSpPr txBox="1"/>
          <p:nvPr/>
        </p:nvSpPr>
        <p:spPr>
          <a:xfrm>
            <a:off x="576394" y="5429249"/>
            <a:ext cx="12055212" cy="3441701"/>
          </a:xfrm>
          <a:prstGeom prst="rect">
            <a:avLst/>
          </a:prstGeom>
          <a:solidFill>
            <a:srgbClr val="2A2B2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List&lt;String&gt; strings = List.</a:t>
            </a:r>
            <a:r>
              <a:rPr i="1"/>
              <a:t>of</a:t>
            </a:r>
            <a:r>
              <a:t>(</a:t>
            </a:r>
            <a:r>
              <a:rPr>
                <a:solidFill>
                  <a:srgbClr val="6A8759"/>
                </a:solidFill>
              </a:rPr>
              <a:t>"a"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A8759"/>
                </a:solidFill>
              </a:rPr>
              <a:t>"b"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A8759"/>
                </a:solidFill>
              </a:rPr>
              <a:t>"c"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A8759"/>
                </a:solidFill>
              </a:rPr>
              <a:t>"d"</a:t>
            </a:r>
            <a:r>
              <a:t>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457200">
              <a:spcBef>
                <a:spcPts val="0"/>
              </a:spcBef>
              <a:defRPr sz="22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2200">
                <a:latin typeface="Menlo"/>
                <a:ea typeface="Menlo"/>
                <a:cs typeface="Menlo"/>
                <a:sym typeface="Menlo"/>
              </a:defRPr>
            </a:pPr>
            <a:r>
              <a:t>// For each String in the stream, make it upper case and print it!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strings.stream()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.map(s -&gt; s.toUpperCase())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.forEach(System.</a:t>
            </a:r>
            <a:r>
              <a:rPr i="1">
                <a:solidFill>
                  <a:srgbClr val="9876AA"/>
                </a:solidFill>
              </a:rPr>
              <a:t>out</a:t>
            </a:r>
            <a:r>
              <a:t>::println)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Agenda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71" name="What’s Cover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What’s Covered</a:t>
            </a:r>
          </a:p>
        </p:txBody>
      </p:sp>
      <p:sp>
        <p:nvSpPr>
          <p:cNvPr id="172" name="Java 8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numCol="2" spcCol="609600"/>
          <a:lstStyle/>
          <a:p>
            <a:pPr marL="366058" indent="-366058">
              <a:spcBef>
                <a:spcPts val="100"/>
              </a:spcBef>
              <a:defRPr sz="2800">
                <a:solidFill>
                  <a:schemeClr val="accent4"/>
                </a:solidFill>
              </a:defRPr>
            </a:pPr>
            <a:r>
              <a:t>Java 8</a:t>
            </a:r>
          </a:p>
          <a:p>
            <a:pPr lvl="1" marL="810558" indent="-366058">
              <a:spcBef>
                <a:spcPts val="100"/>
              </a:spcBef>
              <a:defRPr sz="2800"/>
            </a:pPr>
            <a:r>
              <a:t>Lambdas</a:t>
            </a:r>
          </a:p>
          <a:p>
            <a:pPr lvl="1" marL="810558" indent="-366058">
              <a:spcBef>
                <a:spcPts val="100"/>
              </a:spcBef>
              <a:defRPr sz="2800"/>
            </a:pPr>
            <a:r>
              <a:t>Stream API</a:t>
            </a:r>
          </a:p>
          <a:p>
            <a:pPr lvl="1" marL="810558" indent="-366058">
              <a:spcBef>
                <a:spcPts val="100"/>
              </a:spcBef>
              <a:defRPr sz="2800"/>
            </a:pPr>
            <a:r>
              <a:t>Default Methods</a:t>
            </a:r>
          </a:p>
          <a:p>
            <a:pPr lvl="1" marL="810558" indent="-366058">
              <a:spcBef>
                <a:spcPts val="100"/>
              </a:spcBef>
              <a:defRPr sz="2800"/>
            </a:pPr>
            <a:r>
              <a:t>Optionals</a:t>
            </a:r>
          </a:p>
          <a:p>
            <a:pPr marL="366058" indent="-366058">
              <a:spcBef>
                <a:spcPts val="100"/>
              </a:spcBef>
              <a:defRPr sz="2800">
                <a:solidFill>
                  <a:schemeClr val="accent4"/>
                </a:solidFill>
              </a:defRPr>
            </a:pPr>
            <a:r>
              <a:t>Java 9</a:t>
            </a:r>
          </a:p>
          <a:p>
            <a:pPr lvl="1" marL="810558" indent="-366058">
              <a:spcBef>
                <a:spcPts val="100"/>
              </a:spcBef>
              <a:defRPr sz="2800"/>
            </a:pPr>
            <a:r>
              <a:t>Collection Factories</a:t>
            </a:r>
          </a:p>
          <a:p>
            <a:pPr marL="366058" indent="-366058">
              <a:spcBef>
                <a:spcPts val="100"/>
              </a:spcBef>
              <a:defRPr sz="2800">
                <a:solidFill>
                  <a:schemeClr val="accent4"/>
                </a:solidFill>
              </a:defRPr>
            </a:pPr>
            <a:r>
              <a:t>Java 10</a:t>
            </a:r>
          </a:p>
          <a:p>
            <a:pPr lvl="1" marL="810558" indent="-366058">
              <a:spcBef>
                <a:spcPts val="100"/>
              </a:spcBef>
              <a:defRPr sz="2800"/>
            </a:pPr>
            <a:r>
              <a:t>Local Type Inference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tream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Streams</a:t>
            </a:r>
          </a:p>
        </p:txBody>
      </p:sp>
      <p:sp>
        <p:nvSpPr>
          <p:cNvPr id="254" name="Streams are COMPOS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Streams are COMPOSABLE </a:t>
            </a:r>
          </a:p>
        </p:txBody>
      </p:sp>
      <p:sp>
        <p:nvSpPr>
          <p:cNvPr id="255" name="Streams can be joined to compose other streams."/>
          <p:cNvSpPr txBox="1"/>
          <p:nvPr>
            <p:ph type="body" sz="half" idx="1"/>
          </p:nvPr>
        </p:nvSpPr>
        <p:spPr>
          <a:xfrm>
            <a:off x="406400" y="2477641"/>
            <a:ext cx="12192000" cy="2964309"/>
          </a:xfrm>
          <a:prstGeom prst="rect">
            <a:avLst/>
          </a:prstGeom>
        </p:spPr>
        <p:txBody>
          <a:bodyPr/>
          <a:lstStyle/>
          <a:p>
            <a:pPr/>
            <a:r>
              <a:t>Streams can be joined to compose other streams.</a:t>
            </a:r>
          </a:p>
        </p:txBody>
      </p:sp>
      <p:sp>
        <p:nvSpPr>
          <p:cNvPr id="256" name="List&lt;String&gt; words = List.of(&quot;Apples&quot;, &quot;Bananas&quot;, “Oranges&quot;);…"/>
          <p:cNvSpPr txBox="1"/>
          <p:nvPr/>
        </p:nvSpPr>
        <p:spPr>
          <a:xfrm>
            <a:off x="576394" y="5587999"/>
            <a:ext cx="12055212" cy="3124201"/>
          </a:xfrm>
          <a:prstGeom prst="rect">
            <a:avLst/>
          </a:prstGeom>
          <a:solidFill>
            <a:srgbClr val="2A2B2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List&lt;String&gt; words = List.</a:t>
            </a:r>
            <a:r>
              <a:rPr i="1"/>
              <a:t>of</a:t>
            </a:r>
            <a:r>
              <a:t>(</a:t>
            </a:r>
            <a:r>
              <a:rPr>
                <a:solidFill>
                  <a:srgbClr val="6A8759"/>
                </a:solidFill>
              </a:rPr>
              <a:t>"Apples"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A8759"/>
                </a:solidFill>
              </a:rPr>
              <a:t>"Bananas"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A8759"/>
                </a:solidFill>
              </a:rPr>
              <a:t>“Oranges"</a:t>
            </a:r>
            <a:r>
              <a:t>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457200">
              <a:spcBef>
                <a:spcPts val="0"/>
              </a:spcBef>
              <a:defRPr sz="22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words.stream()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.flatMap(s -&gt; List.</a:t>
            </a:r>
            <a:r>
              <a:rPr i="1"/>
              <a:t>of</a:t>
            </a:r>
            <a:r>
              <a:t>(s.split(</a:t>
            </a:r>
            <a:r>
              <a:rPr>
                <a:solidFill>
                  <a:srgbClr val="6A8759"/>
                </a:solidFill>
              </a:rPr>
              <a:t>""</a:t>
            </a:r>
            <a:r>
              <a:t>)).stream())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.forEach(System.</a:t>
            </a:r>
            <a:r>
              <a:rPr i="1">
                <a:solidFill>
                  <a:srgbClr val="9876AA"/>
                </a:solidFill>
              </a:rPr>
              <a:t>out</a:t>
            </a:r>
            <a:r>
              <a:t>::println)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CC783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tream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Streams</a:t>
            </a:r>
          </a:p>
        </p:txBody>
      </p:sp>
      <p:sp>
        <p:nvSpPr>
          <p:cNvPr id="259" name="Parallel Strea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Parallel Streams</a:t>
            </a:r>
          </a:p>
        </p:txBody>
      </p:sp>
      <p:sp>
        <p:nvSpPr>
          <p:cNvPr id="260" name="Streams can be parallelized.…"/>
          <p:cNvSpPr txBox="1"/>
          <p:nvPr>
            <p:ph type="body" sz="half" idx="1"/>
          </p:nvPr>
        </p:nvSpPr>
        <p:spPr>
          <a:xfrm>
            <a:off x="406400" y="2477641"/>
            <a:ext cx="12192000" cy="2124373"/>
          </a:xfrm>
          <a:prstGeom prst="rect">
            <a:avLst/>
          </a:prstGeom>
        </p:spPr>
        <p:txBody>
          <a:bodyPr/>
          <a:lstStyle/>
          <a:p>
            <a:pPr/>
            <a:r>
              <a:t>Streams can be parallelized.</a:t>
            </a:r>
          </a:p>
          <a:p>
            <a:pPr lvl="1"/>
            <a:r>
              <a:t>Using streamParallel() or parallel()</a:t>
            </a:r>
          </a:p>
        </p:txBody>
      </p:sp>
      <p:sp>
        <p:nvSpPr>
          <p:cNvPr id="261" name="// Single stream…"/>
          <p:cNvSpPr txBox="1"/>
          <p:nvPr/>
        </p:nvSpPr>
        <p:spPr>
          <a:xfrm>
            <a:off x="576394" y="4952999"/>
            <a:ext cx="12055212" cy="4394201"/>
          </a:xfrm>
          <a:prstGeom prst="rect">
            <a:avLst/>
          </a:prstGeom>
          <a:solidFill>
            <a:srgbClr val="2A2B2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2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Single stream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strings.stream()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.map(String::toUpperCase)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.forEach(System.</a:t>
            </a:r>
            <a:r>
              <a:rPr i="1">
                <a:solidFill>
                  <a:srgbClr val="9876AA"/>
                </a:solidFill>
              </a:rPr>
              <a:t>out</a:t>
            </a:r>
            <a:r>
              <a:t>::println)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457200">
              <a:spcBef>
                <a:spcPts val="0"/>
              </a:spcBef>
              <a:defRPr sz="22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2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Parallel stream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strings.parallelStream()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.map(String::toUpperCase)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.forEach(System.</a:t>
            </a:r>
            <a:r>
              <a:rPr i="1">
                <a:solidFill>
                  <a:srgbClr val="9876AA"/>
                </a:solidFill>
              </a:rPr>
              <a:t>out</a:t>
            </a:r>
            <a:r>
              <a:t>::println)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CC7831"/>
              </a:solidFill>
            </a:endParaRP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ectangle"/>
          <p:cNvSpPr/>
          <p:nvPr/>
        </p:nvSpPr>
        <p:spPr>
          <a:xfrm>
            <a:off x="531812" y="3763565"/>
            <a:ext cx="11776820" cy="560660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4" name="Stream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Streams</a:t>
            </a:r>
          </a:p>
        </p:txBody>
      </p:sp>
      <p:sp>
        <p:nvSpPr>
          <p:cNvPr id="265" name="No Way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No Way!</a:t>
            </a:r>
          </a:p>
        </p:txBody>
      </p:sp>
      <p:sp>
        <p:nvSpPr>
          <p:cNvPr id="266" name="How can streamParallel() magically make a task parallel?"/>
          <p:cNvSpPr txBox="1"/>
          <p:nvPr>
            <p:ph type="body" sz="quarter" idx="1"/>
          </p:nvPr>
        </p:nvSpPr>
        <p:spPr>
          <a:xfrm>
            <a:off x="406400" y="2477641"/>
            <a:ext cx="12192000" cy="1068884"/>
          </a:xfrm>
          <a:prstGeom prst="rect">
            <a:avLst/>
          </a:prstGeom>
        </p:spPr>
        <p:txBody>
          <a:bodyPr/>
          <a:lstStyle/>
          <a:p>
            <a:pPr/>
            <a:r>
              <a:t>How can streamParallel() magically make a task parallel?</a:t>
            </a:r>
          </a:p>
        </p:txBody>
      </p:sp>
      <p:pic>
        <p:nvPicPr>
          <p:cNvPr id="267" name="Flat_earth.jpg" descr="Flat_earth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77208" y="5346700"/>
            <a:ext cx="3348584" cy="3348584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ThaT’s Crazy!"/>
          <p:cNvSpPr/>
          <p:nvPr/>
        </p:nvSpPr>
        <p:spPr>
          <a:xfrm>
            <a:off x="5676900" y="4220021"/>
            <a:ext cx="2420789" cy="885379"/>
          </a:xfrm>
          <a:prstGeom prst="wedgeEllipseCallout">
            <a:avLst>
              <a:gd name="adj1" fmla="val -49543"/>
              <a:gd name="adj2" fmla="val 70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ThaT’s Crazy!</a:t>
            </a:r>
          </a:p>
        </p:txBody>
      </p:sp>
      <p:sp>
        <p:nvSpPr>
          <p:cNvPr id="269" name="Flat Earth"/>
          <p:cNvSpPr txBox="1"/>
          <p:nvPr/>
        </p:nvSpPr>
        <p:spPr>
          <a:xfrm>
            <a:off x="5042534" y="8765877"/>
            <a:ext cx="121793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Flat Earth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tream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Streams</a:t>
            </a:r>
          </a:p>
        </p:txBody>
      </p:sp>
      <p:sp>
        <p:nvSpPr>
          <p:cNvPr id="272" name="Parallel How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Parallel How?</a:t>
            </a:r>
          </a:p>
        </p:txBody>
      </p:sp>
      <p:sp>
        <p:nvSpPr>
          <p:cNvPr id="273" name="How are streams parallelized?…"/>
          <p:cNvSpPr txBox="1"/>
          <p:nvPr>
            <p:ph type="body" idx="1"/>
          </p:nvPr>
        </p:nvSpPr>
        <p:spPr>
          <a:xfrm>
            <a:off x="419100" y="2490341"/>
            <a:ext cx="12192000" cy="6652518"/>
          </a:xfrm>
          <a:prstGeom prst="rect">
            <a:avLst/>
          </a:prstGeom>
        </p:spPr>
        <p:txBody>
          <a:bodyPr/>
          <a:lstStyle/>
          <a:p>
            <a:pPr/>
            <a:r>
              <a:t>How are streams parallelized?</a:t>
            </a:r>
          </a:p>
          <a:p>
            <a:pPr/>
          </a:p>
          <a:p>
            <a:pPr/>
            <a:r>
              <a:t>How is work split?</a:t>
            </a:r>
          </a:p>
          <a:p>
            <a:pPr/>
          </a:p>
          <a:p>
            <a:pPr/>
            <a:r>
              <a:t>Where do the threads come from?</a:t>
            </a:r>
          </a:p>
        </p:txBody>
      </p:sp>
      <p:sp>
        <p:nvSpPr>
          <p:cNvPr id="274" name="Work is Split and sent to different threads that (hopefully) run on different CPUs."/>
          <p:cNvSpPr txBox="1"/>
          <p:nvPr/>
        </p:nvSpPr>
        <p:spPr>
          <a:xfrm>
            <a:off x="791184" y="3413759"/>
            <a:ext cx="10406432" cy="46228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Work is Split and sent to different threads that (hopefully) run on different CPUs.</a:t>
            </a:r>
          </a:p>
        </p:txBody>
      </p:sp>
      <p:sp>
        <p:nvSpPr>
          <p:cNvPr id="275" name="Work is Split by a Spliterator. A new Splitable Iterator that can handle being split."/>
          <p:cNvSpPr txBox="1"/>
          <p:nvPr/>
        </p:nvSpPr>
        <p:spPr>
          <a:xfrm>
            <a:off x="786205" y="5229859"/>
            <a:ext cx="10416389" cy="46228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Work is Split by a Spliterator. A new Splitable Iterator that can handle being split.</a:t>
            </a:r>
          </a:p>
        </p:txBody>
      </p:sp>
      <p:sp>
        <p:nvSpPr>
          <p:cNvPr id="276" name="From the ForkJoinPool. A thread pool used with the Fork/Join framework that was added…"/>
          <p:cNvSpPr txBox="1"/>
          <p:nvPr/>
        </p:nvSpPr>
        <p:spPr>
          <a:xfrm>
            <a:off x="753973" y="7045959"/>
            <a:ext cx="11293654" cy="821946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From the ForkJoinPool. A thread pool used with the Fork/Join framework that was added 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in java 7.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tream Examples"/>
          <p:cNvSpPr txBox="1"/>
          <p:nvPr/>
        </p:nvSpPr>
        <p:spPr>
          <a:xfrm>
            <a:off x="5371465" y="4654550"/>
            <a:ext cx="212953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Stream Examples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Default Method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Default Methods</a:t>
            </a:r>
          </a:p>
        </p:txBody>
      </p:sp>
      <p:pic>
        <p:nvPicPr>
          <p:cNvPr id="281" name="lonely-tree.jpg" descr="lonely-tree.jp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21875" t="0" r="21875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82" name="Because You Didn’t Get It Right the First Time"/>
          <p:cNvSpPr txBox="1"/>
          <p:nvPr>
            <p:ph type="body" idx="15"/>
          </p:nvPr>
        </p:nvSpPr>
        <p:spPr>
          <a:xfrm>
            <a:off x="5892800" y="7332132"/>
            <a:ext cx="6705600" cy="1778004"/>
          </a:xfrm>
          <a:prstGeom prst="rect">
            <a:avLst/>
          </a:prstGeom>
        </p:spPr>
        <p:txBody>
          <a:bodyPr/>
          <a:lstStyle/>
          <a:p>
            <a:pPr/>
            <a:r>
              <a:t>Because You Didn’t Get It Right the First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DeFault Method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DeFault Methods</a:t>
            </a:r>
          </a:p>
        </p:txBody>
      </p:sp>
      <p:sp>
        <p:nvSpPr>
          <p:cNvPr id="285" name="HOW Default Metho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HOW Default Methods</a:t>
            </a:r>
          </a:p>
        </p:txBody>
      </p:sp>
      <p:sp>
        <p:nvSpPr>
          <p:cNvPr id="286" name="Because Changing Interfaces Breaks Things…"/>
          <p:cNvSpPr txBox="1"/>
          <p:nvPr>
            <p:ph type="body" sz="quarter" idx="1"/>
          </p:nvPr>
        </p:nvSpPr>
        <p:spPr>
          <a:xfrm>
            <a:off x="406400" y="2743200"/>
            <a:ext cx="12192000" cy="1428750"/>
          </a:xfrm>
          <a:prstGeom prst="rect">
            <a:avLst/>
          </a:prstGeom>
        </p:spPr>
        <p:txBody>
          <a:bodyPr/>
          <a:lstStyle/>
          <a:p>
            <a:pPr marL="377825" indent="-377825" defTabSz="496570">
              <a:spcBef>
                <a:spcPts val="2300"/>
              </a:spcBef>
              <a:defRPr sz="2890"/>
            </a:pPr>
            <a:r>
              <a:t>Because Changing Interfaces Breaks Things</a:t>
            </a:r>
          </a:p>
          <a:p>
            <a:pPr marL="377825" indent="-377825" defTabSz="496570">
              <a:spcBef>
                <a:spcPts val="2300"/>
              </a:spcBef>
              <a:defRPr sz="2890"/>
            </a:pPr>
            <a:r>
              <a:t>Bonus: Allows State-Less Multiple Inheritance </a:t>
            </a:r>
          </a:p>
        </p:txBody>
      </p:sp>
      <p:sp>
        <p:nvSpPr>
          <p:cNvPr id="287" name="interface Countable {…"/>
          <p:cNvSpPr txBox="1"/>
          <p:nvPr/>
        </p:nvSpPr>
        <p:spPr>
          <a:xfrm>
            <a:off x="474794" y="5092700"/>
            <a:ext cx="12055212" cy="3276601"/>
          </a:xfrm>
          <a:prstGeom prst="rect">
            <a:avLst/>
          </a:prstGeom>
          <a:solidFill>
            <a:srgbClr val="2A2B2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spcBef>
                <a:spcPts val="0"/>
              </a:spcBef>
              <a:defRPr sz="2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7831"/>
                </a:solidFill>
              </a:rPr>
              <a:t>interface </a:t>
            </a:r>
            <a:r>
              <a:t>Countable {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CC7831"/>
                </a:solidFill>
              </a:rPr>
              <a:t>void </a:t>
            </a:r>
            <a:r>
              <a:rPr>
                <a:solidFill>
                  <a:srgbClr val="FFC66E"/>
                </a:solidFill>
              </a:rPr>
              <a:t>add</a:t>
            </a:r>
            <a:r>
              <a:t>(Object o)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457200">
              <a:spcBef>
                <a:spcPts val="0"/>
              </a:spcBef>
              <a:defRPr sz="22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22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default int </a:t>
            </a:r>
            <a:r>
              <a:rPr>
                <a:solidFill>
                  <a:srgbClr val="FFC66E"/>
                </a:solidFill>
              </a:rPr>
              <a:t>count</a:t>
            </a:r>
            <a:r>
              <a:rPr>
                <a:solidFill>
                  <a:srgbClr val="A9B7C6"/>
                </a:solidFill>
              </a:rPr>
              <a:t>() {</a:t>
            </a:r>
            <a:endParaRPr>
              <a:solidFill>
                <a:srgbClr val="A9B7C6"/>
              </a:solidFill>
            </a:endParaRPr>
          </a:p>
          <a:p>
            <a:pPr defTabSz="457200">
              <a:spcBef>
                <a:spcPts val="0"/>
              </a:spcBef>
              <a:defRPr sz="22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t>return </a:t>
            </a:r>
            <a:r>
              <a:rPr>
                <a:solidFill>
                  <a:srgbClr val="6897BB"/>
                </a:solidFill>
              </a:rPr>
              <a:t>0</a:t>
            </a:r>
            <a:r>
              <a:t>;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A9B7C6"/>
                </a:solidFill>
              </a:rPr>
              <a:t>}</a:t>
            </a:r>
            <a:endParaRPr>
              <a:solidFill>
                <a:srgbClr val="A9B7C6"/>
              </a:solidFill>
            </a:endParaRP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  <a:endParaRPr>
              <a:solidFill>
                <a:srgbClr val="CC783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Default Method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Default Methods</a:t>
            </a:r>
          </a:p>
        </p:txBody>
      </p:sp>
      <p:sp>
        <p:nvSpPr>
          <p:cNvPr id="290" name="Why Default Metho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Why Default Methods</a:t>
            </a:r>
          </a:p>
        </p:txBody>
      </p:sp>
      <p:sp>
        <p:nvSpPr>
          <p:cNvPr id="291" name="Default methods can be overridden"/>
          <p:cNvSpPr txBox="1"/>
          <p:nvPr>
            <p:ph type="body" sz="quarter" idx="1"/>
          </p:nvPr>
        </p:nvSpPr>
        <p:spPr>
          <a:xfrm>
            <a:off x="406400" y="2743200"/>
            <a:ext cx="12192000" cy="1428750"/>
          </a:xfrm>
          <a:prstGeom prst="rect">
            <a:avLst/>
          </a:prstGeom>
        </p:spPr>
        <p:txBody>
          <a:bodyPr/>
          <a:lstStyle/>
          <a:p>
            <a:pPr/>
            <a:r>
              <a:t>Default methods can be overridden</a:t>
            </a:r>
          </a:p>
        </p:txBody>
      </p:sp>
      <p:sp>
        <p:nvSpPr>
          <p:cNvPr id="292" name="interface Countable {…"/>
          <p:cNvSpPr txBox="1"/>
          <p:nvPr/>
        </p:nvSpPr>
        <p:spPr>
          <a:xfrm>
            <a:off x="474794" y="4114800"/>
            <a:ext cx="12055212" cy="5181601"/>
          </a:xfrm>
          <a:prstGeom prst="rect">
            <a:avLst/>
          </a:prstGeom>
          <a:solidFill>
            <a:srgbClr val="2A2B2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7831"/>
                </a:solidFill>
              </a:rPr>
              <a:t>interface </a:t>
            </a:r>
            <a:r>
              <a:t>Countable {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22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default int </a:t>
            </a:r>
            <a:r>
              <a:rPr>
                <a:solidFill>
                  <a:srgbClr val="FFC66E"/>
                </a:solidFill>
              </a:rPr>
              <a:t>count</a:t>
            </a:r>
            <a:r>
              <a:rPr>
                <a:solidFill>
                  <a:srgbClr val="A9B7C6"/>
                </a:solidFill>
              </a:rPr>
              <a:t>() {</a:t>
            </a:r>
            <a:endParaRPr>
              <a:solidFill>
                <a:srgbClr val="A9B7C6"/>
              </a:solidFill>
            </a:endParaRPr>
          </a:p>
          <a:p>
            <a:pPr defTabSz="457200">
              <a:spcBef>
                <a:spcPts val="0"/>
              </a:spcBef>
              <a:defRPr sz="22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t>return </a:t>
            </a:r>
            <a:r>
              <a:rPr>
                <a:solidFill>
                  <a:srgbClr val="6897BB"/>
                </a:solidFill>
              </a:rPr>
              <a:t>0</a:t>
            </a:r>
            <a:r>
              <a:t>;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A9B7C6"/>
                </a:solidFill>
              </a:rPr>
              <a:t>}</a:t>
            </a:r>
            <a:endParaRPr>
              <a:solidFill>
                <a:srgbClr val="A9B7C6"/>
              </a:solidFill>
            </a:endParaRP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22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static class </a:t>
            </a:r>
            <a:r>
              <a:rPr>
                <a:solidFill>
                  <a:srgbClr val="A9B7C6"/>
                </a:solidFill>
              </a:rPr>
              <a:t>MyCountable </a:t>
            </a:r>
            <a:r>
              <a:t>implements  </a:t>
            </a:r>
            <a:r>
              <a:rPr>
                <a:solidFill>
                  <a:srgbClr val="A9B7C6"/>
                </a:solidFill>
              </a:rPr>
              <a:t>Countable {</a:t>
            </a:r>
            <a:endParaRPr>
              <a:solidFill>
                <a:srgbClr val="A9B7C6"/>
              </a:solidFill>
            </a:endParaRP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2200">
                <a:solidFill>
                  <a:srgbClr val="BBB52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9B7C6"/>
                </a:solidFill>
              </a:rPr>
              <a:t>  </a:t>
            </a:r>
            <a:r>
              <a:t>@Override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BB529"/>
                </a:solidFill>
              </a:rPr>
              <a:t>  </a:t>
            </a:r>
            <a:r>
              <a:t>public int </a:t>
            </a:r>
            <a:r>
              <a:rPr>
                <a:solidFill>
                  <a:srgbClr val="FFC66E"/>
                </a:solidFill>
              </a:rPr>
              <a:t>count</a:t>
            </a:r>
            <a:r>
              <a:rPr>
                <a:solidFill>
                  <a:srgbClr val="A9B7C6"/>
                </a:solidFill>
              </a:rPr>
              <a:t>() {</a:t>
            </a:r>
            <a:endParaRPr>
              <a:solidFill>
                <a:srgbClr val="A9B7C6"/>
              </a:solidFill>
            </a:endParaRPr>
          </a:p>
          <a:p>
            <a:pPr defTabSz="457200">
              <a:spcBef>
                <a:spcPts val="0"/>
              </a:spcBef>
              <a:defRPr sz="22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t>return </a:t>
            </a:r>
            <a:r>
              <a:rPr>
                <a:solidFill>
                  <a:srgbClr val="6897BB"/>
                </a:solidFill>
              </a:rPr>
              <a:t>5</a:t>
            </a:r>
            <a:r>
              <a:t>;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A9B7C6"/>
                </a:solidFill>
              </a:rPr>
              <a:t>}</a:t>
            </a:r>
            <a:endParaRPr>
              <a:solidFill>
                <a:srgbClr val="A9B7C6"/>
              </a:solidFill>
            </a:endParaRPr>
          </a:p>
          <a:p>
            <a:pPr defTabSz="457200">
              <a:spcBef>
                <a:spcPts val="0"/>
              </a:spcBef>
              <a:defRPr sz="22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9B7C6"/>
                </a:solidFill>
              </a:rPr>
              <a:t>}</a:t>
            </a:r>
            <a:endParaRPr>
              <a:solidFill>
                <a:srgbClr val="A9B7C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Optional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Optionals</a:t>
            </a:r>
          </a:p>
        </p:txBody>
      </p:sp>
      <p:pic>
        <p:nvPicPr>
          <p:cNvPr id="295" name="box-sweet-cat-photo-1-bw.jpg" descr="box-sweet-cat-photo-1-bw.jp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28352" t="0" r="36490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96" name="The Answer to What’s in the Box"/>
          <p:cNvSpPr txBox="1"/>
          <p:nvPr>
            <p:ph type="body" idx="15"/>
          </p:nvPr>
        </p:nvSpPr>
        <p:spPr>
          <a:xfrm>
            <a:off x="5892800" y="7332132"/>
            <a:ext cx="6705600" cy="1778004"/>
          </a:xfrm>
          <a:prstGeom prst="rect">
            <a:avLst/>
          </a:prstGeom>
        </p:spPr>
        <p:txBody>
          <a:bodyPr/>
          <a:lstStyle/>
          <a:p>
            <a:pPr/>
            <a:r>
              <a:t>The Answer to What’s in the Box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Optional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Optionals</a:t>
            </a:r>
          </a:p>
        </p:txBody>
      </p:sp>
      <p:sp>
        <p:nvSpPr>
          <p:cNvPr id="299" name="Why Option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Why Optionals</a:t>
            </a:r>
          </a:p>
        </p:txBody>
      </p:sp>
      <p:sp>
        <p:nvSpPr>
          <p:cNvPr id="300" name="Safer Code Through Awareness…"/>
          <p:cNvSpPr txBox="1"/>
          <p:nvPr>
            <p:ph type="body" sz="quarter" idx="1"/>
          </p:nvPr>
        </p:nvSpPr>
        <p:spPr>
          <a:xfrm>
            <a:off x="406400" y="2743200"/>
            <a:ext cx="12192000" cy="1428750"/>
          </a:xfrm>
          <a:prstGeom prst="rect">
            <a:avLst/>
          </a:prstGeom>
        </p:spPr>
        <p:txBody>
          <a:bodyPr/>
          <a:lstStyle/>
          <a:p>
            <a:pPr marL="377825" indent="-377825" defTabSz="496570">
              <a:spcBef>
                <a:spcPts val="2300"/>
              </a:spcBef>
              <a:defRPr sz="2890"/>
            </a:pPr>
            <a:r>
              <a:t>Safer Code Through Awareness</a:t>
            </a:r>
          </a:p>
          <a:p>
            <a:pPr marL="377825" indent="-377825" defTabSz="496570">
              <a:spcBef>
                <a:spcPts val="2300"/>
              </a:spcBef>
              <a:defRPr sz="2890"/>
            </a:pPr>
            <a:r>
              <a:t>Can Remove Some Boiler Plate</a:t>
            </a:r>
          </a:p>
        </p:txBody>
      </p:sp>
      <p:sp>
        <p:nvSpPr>
          <p:cNvPr id="301" name="public static void main(String[] args) {…"/>
          <p:cNvSpPr txBox="1"/>
          <p:nvPr/>
        </p:nvSpPr>
        <p:spPr>
          <a:xfrm>
            <a:off x="474794" y="4457700"/>
            <a:ext cx="12055212" cy="4546601"/>
          </a:xfrm>
          <a:prstGeom prst="rect">
            <a:avLst/>
          </a:prstGeom>
          <a:solidFill>
            <a:srgbClr val="2A2B2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spcBef>
                <a:spcPts val="0"/>
              </a:spcBef>
              <a:defRPr sz="2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22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static void </a:t>
            </a:r>
            <a:r>
              <a:rPr>
                <a:solidFill>
                  <a:srgbClr val="FFC66E"/>
                </a:solidFill>
              </a:rPr>
              <a:t>main</a:t>
            </a:r>
            <a:r>
              <a:rPr>
                <a:solidFill>
                  <a:srgbClr val="A9B7C6"/>
                </a:solidFill>
              </a:rPr>
              <a:t>(String[] args) {</a:t>
            </a:r>
            <a:endParaRPr>
              <a:solidFill>
                <a:srgbClr val="A9B7C6"/>
              </a:solidFill>
            </a:endParaRP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Optional&lt;String&gt; name = </a:t>
            </a:r>
            <a:r>
              <a:rPr i="1"/>
              <a:t>getName</a:t>
            </a:r>
            <a:r>
              <a:t>()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7831"/>
                </a:solidFill>
              </a:rPr>
              <a:t>private static </a:t>
            </a:r>
            <a:r>
              <a:t>Optional&lt;String&gt; </a:t>
            </a:r>
            <a:r>
              <a:rPr>
                <a:solidFill>
                  <a:srgbClr val="FFC66E"/>
                </a:solidFill>
              </a:rPr>
              <a:t>getName</a:t>
            </a:r>
            <a:r>
              <a:t>() {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Optional&lt;String&gt; name = Optional.</a:t>
            </a:r>
            <a:r>
              <a:rPr i="1"/>
              <a:t>empty</a:t>
            </a:r>
            <a:r>
              <a:t>()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457200">
              <a:spcBef>
                <a:spcPts val="0"/>
              </a:spcBef>
              <a:defRPr sz="22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i="1"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CC7831"/>
                </a:solidFill>
              </a:rPr>
              <a:t>  if </a:t>
            </a:r>
            <a:r>
              <a:rPr i="0"/>
              <a:t>(System.</a:t>
            </a:r>
            <a:r>
              <a:t>currentTimeMillis</a:t>
            </a:r>
            <a:r>
              <a:rPr i="0"/>
              <a:t>() % </a:t>
            </a:r>
            <a:r>
              <a:rPr i="0">
                <a:solidFill>
                  <a:srgbClr val="6897BB"/>
                </a:solidFill>
              </a:rPr>
              <a:t>2 </a:t>
            </a:r>
            <a:r>
              <a:rPr i="0"/>
              <a:t>== </a:t>
            </a:r>
            <a:r>
              <a:rPr i="0">
                <a:solidFill>
                  <a:srgbClr val="6897BB"/>
                </a:solidFill>
              </a:rPr>
              <a:t>0</a:t>
            </a:r>
            <a:r>
              <a:rPr i="0"/>
              <a:t>) {</a:t>
            </a:r>
            <a:endParaRPr i="0"/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name = Optional.</a:t>
            </a:r>
            <a:r>
              <a:rPr i="1"/>
              <a:t>of</a:t>
            </a:r>
            <a:r>
              <a:t>(</a:t>
            </a:r>
            <a:r>
              <a:rPr>
                <a:solidFill>
                  <a:srgbClr val="6A8759"/>
                </a:solidFill>
              </a:rPr>
              <a:t>"Jay Vollstedt"</a:t>
            </a:r>
            <a:r>
              <a:t>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457200">
              <a:spcBef>
                <a:spcPts val="0"/>
              </a:spcBef>
              <a:defRPr sz="22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A9B7C6"/>
                </a:solidFill>
              </a:rPr>
              <a:t>}</a:t>
            </a:r>
            <a:endParaRPr>
              <a:solidFill>
                <a:srgbClr val="A9B7C6"/>
              </a:solidFill>
            </a:endParaRP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22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9B7C6"/>
                </a:solidFill>
              </a:rPr>
              <a:t>  </a:t>
            </a:r>
            <a:r>
              <a:t>return </a:t>
            </a:r>
            <a:r>
              <a:rPr>
                <a:solidFill>
                  <a:srgbClr val="A9B7C6"/>
                </a:solidFill>
              </a:rPr>
              <a:t>name</a:t>
            </a:r>
            <a:r>
              <a:t>;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Optional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Optionals</a:t>
            </a:r>
          </a:p>
        </p:txBody>
      </p:sp>
      <p:sp>
        <p:nvSpPr>
          <p:cNvPr id="304" name="HOW option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HOW optionals</a:t>
            </a:r>
          </a:p>
        </p:txBody>
      </p:sp>
      <p:sp>
        <p:nvSpPr>
          <p:cNvPr id="305" name="Optionals are not automatically better."/>
          <p:cNvSpPr txBox="1"/>
          <p:nvPr>
            <p:ph type="body" sz="quarter" idx="1"/>
          </p:nvPr>
        </p:nvSpPr>
        <p:spPr>
          <a:xfrm>
            <a:off x="406400" y="2743200"/>
            <a:ext cx="12192000" cy="1428750"/>
          </a:xfrm>
          <a:prstGeom prst="rect">
            <a:avLst/>
          </a:prstGeom>
        </p:spPr>
        <p:txBody>
          <a:bodyPr/>
          <a:lstStyle/>
          <a:p>
            <a:pPr/>
            <a:r>
              <a:t>Optionals are not automatically better. </a:t>
            </a:r>
          </a:p>
        </p:txBody>
      </p:sp>
      <p:sp>
        <p:nvSpPr>
          <p:cNvPr id="306" name="Optional&lt;String&gt; name = getName();…"/>
          <p:cNvSpPr txBox="1"/>
          <p:nvPr/>
        </p:nvSpPr>
        <p:spPr>
          <a:xfrm>
            <a:off x="474794" y="4298950"/>
            <a:ext cx="12055212" cy="4864101"/>
          </a:xfrm>
          <a:prstGeom prst="rect">
            <a:avLst/>
          </a:prstGeom>
          <a:solidFill>
            <a:srgbClr val="2A2B2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Optional&lt;String&gt; name = </a:t>
            </a:r>
            <a:r>
              <a:rPr i="1"/>
              <a:t>getName</a:t>
            </a:r>
            <a:r>
              <a:t>()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457200">
              <a:spcBef>
                <a:spcPts val="0"/>
              </a:spcBef>
              <a:defRPr sz="22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2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Not really better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String justGetName = name.get()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457200">
              <a:spcBef>
                <a:spcPts val="0"/>
              </a:spcBef>
              <a:defRPr sz="22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2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More Boiler-Plate-y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7831"/>
                </a:solidFill>
              </a:rPr>
              <a:t>boolean </a:t>
            </a:r>
            <a:r>
              <a:t>present = name.isPresent()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7831"/>
                </a:solidFill>
              </a:rPr>
              <a:t>if </a:t>
            </a:r>
            <a:r>
              <a:t>(present) {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9B7C6"/>
                </a:solidFill>
              </a:rPr>
              <a:t>  </a:t>
            </a:r>
            <a:r>
              <a:t>// blah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08080"/>
                </a:solidFill>
              </a:rPr>
              <a:t>  </a:t>
            </a:r>
            <a:r>
              <a:t>String presentName = name.get()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2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Better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String defaultName = name.orElse(</a:t>
            </a:r>
            <a:r>
              <a:rPr>
                <a:solidFill>
                  <a:srgbClr val="6A8759"/>
                </a:solidFill>
              </a:rPr>
              <a:t>"DEFAULT NAME"</a:t>
            </a:r>
            <a:r>
              <a:t>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ollection Factorie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Collection Factories</a:t>
            </a:r>
          </a:p>
        </p:txBody>
      </p:sp>
      <p:pic>
        <p:nvPicPr>
          <p:cNvPr id="309" name="London-factory-large-bw.jpg" descr="London-factory-large-bw.jp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30859" t="0" r="26953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10" name="Because Typing is Hard"/>
          <p:cNvSpPr txBox="1"/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Because Typing is Hard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ollection Factorie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Collection Factories</a:t>
            </a:r>
          </a:p>
        </p:txBody>
      </p:sp>
      <p:sp>
        <p:nvSpPr>
          <p:cNvPr id="313" name="Why Collection Facto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Why Collection Factories</a:t>
            </a:r>
          </a:p>
        </p:txBody>
      </p:sp>
      <p:sp>
        <p:nvSpPr>
          <p:cNvPr id="314" name="Simplifies Tedious Tasks…"/>
          <p:cNvSpPr txBox="1"/>
          <p:nvPr>
            <p:ph type="body" sz="quarter" idx="1"/>
          </p:nvPr>
        </p:nvSpPr>
        <p:spPr>
          <a:xfrm>
            <a:off x="406400" y="2743200"/>
            <a:ext cx="12192000" cy="1428750"/>
          </a:xfrm>
          <a:prstGeom prst="rect">
            <a:avLst/>
          </a:prstGeom>
        </p:spPr>
        <p:txBody>
          <a:bodyPr/>
          <a:lstStyle/>
          <a:p>
            <a:pPr marL="377825" indent="-377825" defTabSz="496570">
              <a:spcBef>
                <a:spcPts val="2300"/>
              </a:spcBef>
              <a:defRPr sz="2890"/>
            </a:pPr>
            <a:r>
              <a:t>Simplifies Tedious Tasks</a:t>
            </a:r>
          </a:p>
          <a:p>
            <a:pPr marL="377825" indent="-377825" defTabSz="496570">
              <a:spcBef>
                <a:spcPts val="2300"/>
              </a:spcBef>
              <a:defRPr sz="2890"/>
            </a:pPr>
            <a:r>
              <a:t>Note: Collections Returned are Immutable</a:t>
            </a:r>
          </a:p>
        </p:txBody>
      </p:sp>
      <p:sp>
        <p:nvSpPr>
          <p:cNvPr id="315" name="List&lt;Integer&gt; list = List.of(1, 2, 3, 4, 5, 6);…"/>
          <p:cNvSpPr txBox="1"/>
          <p:nvPr/>
        </p:nvSpPr>
        <p:spPr>
          <a:xfrm>
            <a:off x="474794" y="5251450"/>
            <a:ext cx="12055212" cy="2959101"/>
          </a:xfrm>
          <a:prstGeom prst="rect">
            <a:avLst/>
          </a:prstGeom>
          <a:solidFill>
            <a:srgbClr val="2A2B2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spcBef>
                <a:spcPts val="0"/>
              </a:spcBef>
              <a:defRPr sz="2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List&lt;Integer&gt; list = List.</a:t>
            </a:r>
            <a:r>
              <a:rPr i="1"/>
              <a:t>of</a:t>
            </a:r>
            <a:r>
              <a:t>(</a:t>
            </a:r>
            <a:r>
              <a:rPr>
                <a:solidFill>
                  <a:srgbClr val="6897BB"/>
                </a:solidFill>
              </a:rPr>
              <a:t>1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897BB"/>
                </a:solidFill>
              </a:rPr>
              <a:t>2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897BB"/>
                </a:solidFill>
              </a:rPr>
              <a:t>3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897BB"/>
                </a:solidFill>
              </a:rPr>
              <a:t>4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897BB"/>
                </a:solidFill>
              </a:rPr>
              <a:t>5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897BB"/>
                </a:solidFill>
              </a:rPr>
              <a:t>6</a:t>
            </a:r>
            <a:r>
              <a:t>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CC7831"/>
              </a:solidFill>
            </a:endParaRP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CC7831"/>
              </a:solidFill>
            </a:endParaRP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Map&lt;String</a:t>
            </a:r>
            <a:r>
              <a:rPr>
                <a:solidFill>
                  <a:srgbClr val="CC7831"/>
                </a:solidFill>
              </a:rPr>
              <a:t>, </a:t>
            </a:r>
            <a:r>
              <a:t>String&gt; map = Map.</a:t>
            </a:r>
            <a:r>
              <a:rPr i="1"/>
              <a:t>of</a:t>
            </a:r>
            <a:r>
              <a:t>(</a:t>
            </a:r>
            <a:r>
              <a:rPr>
                <a:solidFill>
                  <a:srgbClr val="6A8759"/>
                </a:solidFill>
              </a:rPr>
              <a:t>"key1"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A8759"/>
                </a:solidFill>
              </a:rPr>
              <a:t>"val1"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A8759"/>
                </a:solidFill>
              </a:rPr>
              <a:t>"key2"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A8759"/>
                </a:solidFill>
              </a:rPr>
              <a:t>"val2"</a:t>
            </a:r>
            <a:r>
              <a:t>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CC7831"/>
              </a:solidFill>
            </a:endParaRP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CC7831"/>
              </a:solidFill>
            </a:endParaRP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Set&lt;Integer&gt; set = Set.</a:t>
            </a:r>
            <a:r>
              <a:rPr i="1"/>
              <a:t>of</a:t>
            </a:r>
            <a:r>
              <a:t>(</a:t>
            </a:r>
            <a:r>
              <a:rPr>
                <a:solidFill>
                  <a:srgbClr val="6897BB"/>
                </a:solidFill>
              </a:rPr>
              <a:t>1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897BB"/>
                </a:solidFill>
              </a:rPr>
              <a:t>2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897BB"/>
                </a:solidFill>
              </a:rPr>
              <a:t>3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897BB"/>
                </a:solidFill>
              </a:rPr>
              <a:t>4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6897BB"/>
                </a:solidFill>
              </a:rPr>
              <a:t>5</a:t>
            </a:r>
            <a:r>
              <a:t>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Local Variable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Local Variables</a:t>
            </a:r>
          </a:p>
        </p:txBody>
      </p:sp>
      <p:pic>
        <p:nvPicPr>
          <p:cNvPr id="318" name="local_sections_3128753_574-bw.jpg" descr="local_sections_3128753_574-bw.jp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31380" t="0" r="31380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19" name="Because Types are Stooopid"/>
          <p:cNvSpPr txBox="1"/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Because Types are Stooopid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Local Variable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Local Variables</a:t>
            </a:r>
          </a:p>
        </p:txBody>
      </p:sp>
      <p:sp>
        <p:nvSpPr>
          <p:cNvPr id="322" name="Why Local Variab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Why Local Variables</a:t>
            </a:r>
          </a:p>
        </p:txBody>
      </p:sp>
      <p:sp>
        <p:nvSpPr>
          <p:cNvPr id="323" name="Because we want to be cool too."/>
          <p:cNvSpPr txBox="1"/>
          <p:nvPr>
            <p:ph type="body" sz="quarter" idx="1"/>
          </p:nvPr>
        </p:nvSpPr>
        <p:spPr>
          <a:xfrm>
            <a:off x="406400" y="2743200"/>
            <a:ext cx="12192000" cy="1428750"/>
          </a:xfrm>
          <a:prstGeom prst="rect">
            <a:avLst/>
          </a:prstGeom>
        </p:spPr>
        <p:txBody>
          <a:bodyPr/>
          <a:lstStyle/>
          <a:p>
            <a:pPr/>
            <a:r>
              <a:t>Because we want to be cool too.</a:t>
            </a:r>
          </a:p>
        </p:txBody>
      </p:sp>
      <p:sp>
        <p:nvSpPr>
          <p:cNvPr id="324" name="var a = 1;…"/>
          <p:cNvSpPr txBox="1"/>
          <p:nvPr/>
        </p:nvSpPr>
        <p:spPr>
          <a:xfrm>
            <a:off x="474794" y="4457700"/>
            <a:ext cx="12055212" cy="4546601"/>
          </a:xfrm>
          <a:prstGeom prst="rect">
            <a:avLst/>
          </a:prstGeom>
          <a:solidFill>
            <a:srgbClr val="2A2B2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spcBef>
                <a:spcPts val="0"/>
              </a:spcBef>
              <a:defRPr sz="2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22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var </a:t>
            </a:r>
            <a:r>
              <a:rPr>
                <a:solidFill>
                  <a:srgbClr val="A9B7C6"/>
                </a:solidFill>
              </a:rPr>
              <a:t>a = </a:t>
            </a:r>
            <a:r>
              <a:rPr>
                <a:solidFill>
                  <a:srgbClr val="6897BB"/>
                </a:solidFill>
              </a:rPr>
              <a:t>1</a:t>
            </a:r>
            <a:r>
              <a:t>;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6A875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7831"/>
                </a:solidFill>
              </a:rPr>
              <a:t>var </a:t>
            </a:r>
            <a:r>
              <a:rPr>
                <a:solidFill>
                  <a:srgbClr val="A9B7C6"/>
                </a:solidFill>
              </a:rPr>
              <a:t>b = </a:t>
            </a:r>
            <a:r>
              <a:t>"huh"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7831"/>
                </a:solidFill>
              </a:rPr>
              <a:t>var </a:t>
            </a:r>
            <a:r>
              <a:t>c = </a:t>
            </a:r>
            <a:r>
              <a:rPr>
                <a:solidFill>
                  <a:srgbClr val="CC7831"/>
                </a:solidFill>
              </a:rPr>
              <a:t>new </a:t>
            </a:r>
            <a:r>
              <a:t>HashMap&lt;String</a:t>
            </a:r>
            <a:r>
              <a:rPr>
                <a:solidFill>
                  <a:srgbClr val="CC7831"/>
                </a:solidFill>
              </a:rPr>
              <a:t>, </a:t>
            </a:r>
            <a:r>
              <a:t>Long&gt;()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457200">
              <a:spcBef>
                <a:spcPts val="0"/>
              </a:spcBef>
              <a:defRPr sz="22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22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c.put(b</a:t>
            </a:r>
            <a:r>
              <a:rPr>
                <a:solidFill>
                  <a:srgbClr val="CC7831"/>
                </a:solidFill>
              </a:rPr>
              <a:t>, </a:t>
            </a:r>
            <a:r>
              <a:t>Long.</a:t>
            </a:r>
            <a:r>
              <a:rPr i="1"/>
              <a:t>valueOf</a:t>
            </a:r>
            <a:r>
              <a:t>(a))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CC7831"/>
              </a:solidFill>
            </a:endParaRPr>
          </a:p>
          <a:p>
            <a:pPr defTabSz="457200">
              <a:spcBef>
                <a:spcPts val="0"/>
              </a:spcBef>
              <a:defRPr sz="2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CC7831"/>
              </a:solidFill>
            </a:endParaRPr>
          </a:p>
          <a:p>
            <a:pPr defTabSz="457200">
              <a:spcBef>
                <a:spcPts val="0"/>
              </a:spcBef>
              <a:defRPr sz="2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Nope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 = </a:t>
            </a:r>
            <a:r>
              <a:rPr>
                <a:solidFill>
                  <a:srgbClr val="6A8759"/>
                </a:solidFill>
              </a:rPr>
              <a:t>"hi"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b = </a:t>
            </a:r>
            <a:r>
              <a:rPr>
                <a:solidFill>
                  <a:srgbClr val="6897BB"/>
                </a:solidFill>
              </a:rPr>
              <a:t>3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 = </a:t>
            </a:r>
            <a:r>
              <a:rPr>
                <a:solidFill>
                  <a:srgbClr val="CC7831"/>
                </a:solidFill>
              </a:rPr>
              <a:t>new </a:t>
            </a:r>
            <a:r>
              <a:t>Object()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et Rid of Audience"/>
          <p:cNvSpPr txBox="1"/>
          <p:nvPr/>
        </p:nvSpPr>
        <p:spPr>
          <a:xfrm>
            <a:off x="5371465" y="4654550"/>
            <a:ext cx="246964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Get Rid of Audience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Lambda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Lambdas</a:t>
            </a:r>
          </a:p>
        </p:txBody>
      </p:sp>
      <p:pic>
        <p:nvPicPr>
          <p:cNvPr id="176" name="Image" descr="Image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11466" t="129" r="26616" b="1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77" name="Because Everyone Else Is Doing it"/>
          <p:cNvSpPr txBox="1"/>
          <p:nvPr>
            <p:ph type="body" idx="15"/>
          </p:nvPr>
        </p:nvSpPr>
        <p:spPr>
          <a:xfrm>
            <a:off x="5892800" y="7332132"/>
            <a:ext cx="6705600" cy="1778004"/>
          </a:xfrm>
          <a:prstGeom prst="rect">
            <a:avLst/>
          </a:prstGeom>
        </p:spPr>
        <p:txBody>
          <a:bodyPr/>
          <a:lstStyle/>
          <a:p>
            <a:pPr/>
            <a:r>
              <a:t>Because Everyone Else Is Doing 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Lambda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Lambdas</a:t>
            </a:r>
          </a:p>
        </p:txBody>
      </p:sp>
      <p:sp>
        <p:nvSpPr>
          <p:cNvPr id="180" name="Why Lambd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Why Lambdas</a:t>
            </a:r>
          </a:p>
        </p:txBody>
      </p:sp>
      <p:sp>
        <p:nvSpPr>
          <p:cNvPr id="181" name="Less Boiler Plate…"/>
          <p:cNvSpPr txBox="1"/>
          <p:nvPr>
            <p:ph type="body" sz="quarter" idx="1"/>
          </p:nvPr>
        </p:nvSpPr>
        <p:spPr>
          <a:xfrm>
            <a:off x="406400" y="2743200"/>
            <a:ext cx="12192000" cy="1428750"/>
          </a:xfrm>
          <a:prstGeom prst="rect">
            <a:avLst/>
          </a:prstGeom>
        </p:spPr>
        <p:txBody>
          <a:bodyPr/>
          <a:lstStyle/>
          <a:p>
            <a:pPr marL="377825" indent="-377825" defTabSz="496570">
              <a:spcBef>
                <a:spcPts val="2300"/>
              </a:spcBef>
              <a:defRPr sz="2890"/>
            </a:pPr>
            <a:r>
              <a:t>Less Boiler Plate</a:t>
            </a:r>
          </a:p>
          <a:p>
            <a:pPr marL="377825" indent="-377825" defTabSz="496570">
              <a:spcBef>
                <a:spcPts val="2300"/>
              </a:spcBef>
              <a:defRPr sz="2890"/>
            </a:pPr>
            <a:r>
              <a:t>Potentially More Readable</a:t>
            </a:r>
          </a:p>
        </p:txBody>
      </p:sp>
      <p:sp>
        <p:nvSpPr>
          <p:cNvPr id="182" name="// Lots of scaffolding here…"/>
          <p:cNvSpPr txBox="1"/>
          <p:nvPr/>
        </p:nvSpPr>
        <p:spPr>
          <a:xfrm>
            <a:off x="474794" y="4216399"/>
            <a:ext cx="12055212" cy="5029201"/>
          </a:xfrm>
          <a:prstGeom prst="rect">
            <a:avLst/>
          </a:prstGeom>
          <a:solidFill>
            <a:srgbClr val="2A2B2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spcBef>
                <a:spcPts val="0"/>
              </a:spcBef>
              <a:defRPr sz="2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2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2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Lots of scaffolding here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Thread t = </a:t>
            </a:r>
            <a:r>
              <a:rPr>
                <a:solidFill>
                  <a:srgbClr val="CC7831"/>
                </a:solidFill>
              </a:rPr>
              <a:t>new </a:t>
            </a:r>
            <a:r>
              <a:t>Thread(</a:t>
            </a:r>
            <a:r>
              <a:rPr>
                <a:solidFill>
                  <a:srgbClr val="CC7831"/>
                </a:solidFill>
              </a:rPr>
              <a:t>new </a:t>
            </a:r>
            <a:r>
              <a:t>Runnable() {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BBB52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9B7C6"/>
                </a:solidFill>
              </a:rPr>
              <a:t>  </a:t>
            </a:r>
            <a:r>
              <a:t>@Override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BB529"/>
                </a:solidFill>
              </a:rPr>
              <a:t>  </a:t>
            </a:r>
            <a:r>
              <a:t>public void </a:t>
            </a:r>
            <a:r>
              <a:rPr>
                <a:solidFill>
                  <a:srgbClr val="FFC66E"/>
                </a:solidFill>
              </a:rPr>
              <a:t>run</a:t>
            </a:r>
            <a:r>
              <a:rPr>
                <a:solidFill>
                  <a:srgbClr val="A9B7C6"/>
                </a:solidFill>
              </a:rPr>
              <a:t>() {</a:t>
            </a:r>
            <a:endParaRPr>
              <a:solidFill>
                <a:srgbClr val="A9B7C6"/>
              </a:solidFill>
            </a:endParaRPr>
          </a:p>
          <a:p>
            <a:pPr defTabSz="457200">
              <a:spcBef>
                <a:spcPts val="0"/>
              </a:spcBef>
              <a:defRPr sz="2200">
                <a:solidFill>
                  <a:srgbClr val="6A875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9B7C6"/>
                </a:solidFill>
              </a:rPr>
              <a:t>    System.</a:t>
            </a:r>
            <a:r>
              <a:rPr i="1">
                <a:solidFill>
                  <a:srgbClr val="9876AA"/>
                </a:solidFill>
              </a:rPr>
              <a:t>out</a:t>
            </a:r>
            <a:r>
              <a:rPr>
                <a:solidFill>
                  <a:srgbClr val="A9B7C6"/>
                </a:solidFill>
              </a:rPr>
              <a:t>.println(</a:t>
            </a:r>
            <a:r>
              <a:t>"I'm a Thread!"</a:t>
            </a:r>
            <a:r>
              <a:rPr>
                <a:solidFill>
                  <a:srgbClr val="A9B7C6"/>
                </a:solidFill>
              </a:rPr>
              <a:t>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457200">
              <a:spcBef>
                <a:spcPts val="0"/>
              </a:spcBef>
              <a:defRPr sz="22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A9B7C6"/>
                </a:solidFill>
              </a:rPr>
              <a:t>}</a:t>
            </a:r>
            <a:endParaRPr>
              <a:solidFill>
                <a:srgbClr val="A9B7C6"/>
              </a:solidFill>
            </a:endParaRP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t.start()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CC7831"/>
              </a:solidFill>
            </a:endParaRPr>
          </a:p>
          <a:p>
            <a:pPr defTabSz="457200">
              <a:spcBef>
                <a:spcPts val="0"/>
              </a:spcBef>
              <a:defRPr sz="2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This is more to the point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Thread t = </a:t>
            </a:r>
            <a:r>
              <a:rPr>
                <a:solidFill>
                  <a:srgbClr val="CC7831"/>
                </a:solidFill>
              </a:rPr>
              <a:t>new </a:t>
            </a:r>
            <a:r>
              <a:t>Thread(() -&gt; System.</a:t>
            </a:r>
            <a:r>
              <a:rPr i="1">
                <a:solidFill>
                  <a:srgbClr val="9876AA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6A8759"/>
                </a:solidFill>
              </a:rPr>
              <a:t>"I'm a Thread!"</a:t>
            </a:r>
            <a:r>
              <a:t>))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t.start()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Lambda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Lambdas</a:t>
            </a:r>
          </a:p>
        </p:txBody>
      </p:sp>
      <p:sp>
        <p:nvSpPr>
          <p:cNvPr id="185" name="How Lambd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How Lambdas</a:t>
            </a:r>
          </a:p>
        </p:txBody>
      </p:sp>
      <p:sp>
        <p:nvSpPr>
          <p:cNvPr id="186" name="How did Java add Lambdas?"/>
          <p:cNvSpPr txBox="1"/>
          <p:nvPr>
            <p:ph type="body" sz="quarter" idx="1"/>
          </p:nvPr>
        </p:nvSpPr>
        <p:spPr>
          <a:xfrm>
            <a:off x="406400" y="2743200"/>
            <a:ext cx="12192000" cy="1428750"/>
          </a:xfrm>
          <a:prstGeom prst="rect">
            <a:avLst/>
          </a:prstGeom>
        </p:spPr>
        <p:txBody>
          <a:bodyPr/>
          <a:lstStyle/>
          <a:p>
            <a:pPr/>
            <a:r>
              <a:t>How did Java add Lambdas?</a:t>
            </a:r>
          </a:p>
        </p:txBody>
      </p:sp>
      <p:sp>
        <p:nvSpPr>
          <p:cNvPr id="187" name="Lambdas were implemented as syntactic sugar on top of Functional Interfaces."/>
          <p:cNvSpPr txBox="1"/>
          <p:nvPr/>
        </p:nvSpPr>
        <p:spPr>
          <a:xfrm>
            <a:off x="1010945" y="3502659"/>
            <a:ext cx="9966910" cy="46228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Lambdas were implemented as syntactic sugar on top of Functional Interfaces.</a:t>
            </a:r>
          </a:p>
        </p:txBody>
      </p:sp>
      <p:sp>
        <p:nvSpPr>
          <p:cNvPr id="188" name="There is no Lambda (or function) type!"/>
          <p:cNvSpPr txBox="1"/>
          <p:nvPr/>
        </p:nvSpPr>
        <p:spPr>
          <a:xfrm>
            <a:off x="985977" y="4124959"/>
            <a:ext cx="4803242" cy="46228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There is no Lambda (or function) type!</a:t>
            </a:r>
          </a:p>
        </p:txBody>
      </p:sp>
      <p:pic>
        <p:nvPicPr>
          <p:cNvPr id="189" name="snowden.jpg" descr="snowde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74555" y="4959350"/>
            <a:ext cx="6255691" cy="3518826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We were fed lies…"/>
          <p:cNvSpPr txBox="1"/>
          <p:nvPr/>
        </p:nvSpPr>
        <p:spPr>
          <a:xfrm>
            <a:off x="5064302" y="8575039"/>
            <a:ext cx="2876196" cy="502922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We were fed lies…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Lambda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Lambdas</a:t>
            </a:r>
          </a:p>
        </p:txBody>
      </p:sp>
      <p:sp>
        <p:nvSpPr>
          <p:cNvPr id="193" name="Functional Interfa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Functional Interface</a:t>
            </a:r>
          </a:p>
        </p:txBody>
      </p:sp>
      <p:sp>
        <p:nvSpPr>
          <p:cNvPr id="194" name="An Interface with exactly one abstract method."/>
          <p:cNvSpPr txBox="1"/>
          <p:nvPr>
            <p:ph type="body" sz="quarter" idx="1"/>
          </p:nvPr>
        </p:nvSpPr>
        <p:spPr>
          <a:xfrm>
            <a:off x="406400" y="2743200"/>
            <a:ext cx="12192000" cy="1428750"/>
          </a:xfrm>
          <a:prstGeom prst="rect">
            <a:avLst/>
          </a:prstGeom>
        </p:spPr>
        <p:txBody>
          <a:bodyPr/>
          <a:lstStyle/>
          <a:p>
            <a:pPr/>
            <a:r>
              <a:t>An Interface with exactly one abstract method.</a:t>
            </a:r>
          </a:p>
        </p:txBody>
      </p:sp>
      <p:sp>
        <p:nvSpPr>
          <p:cNvPr id="195" name="interface Stringify {…"/>
          <p:cNvSpPr txBox="1"/>
          <p:nvPr/>
        </p:nvSpPr>
        <p:spPr>
          <a:xfrm>
            <a:off x="576394" y="4324350"/>
            <a:ext cx="12055212" cy="4559301"/>
          </a:xfrm>
          <a:prstGeom prst="rect">
            <a:avLst/>
          </a:prstGeom>
          <a:solidFill>
            <a:srgbClr val="2A2B2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7831"/>
                </a:solidFill>
              </a:rPr>
              <a:t>interface </a:t>
            </a:r>
            <a:r>
              <a:t>Stringify {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String </a:t>
            </a:r>
            <a:r>
              <a:rPr>
                <a:solidFill>
                  <a:srgbClr val="FFC66E"/>
                </a:solidFill>
              </a:rPr>
              <a:t>of</a:t>
            </a:r>
            <a:r>
              <a:t>(Object o)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2200">
                <a:solidFill>
                  <a:srgbClr val="BBB52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@FunctionalInterface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interface </a:t>
            </a:r>
            <a:r>
              <a:rPr>
                <a:solidFill>
                  <a:srgbClr val="A9B7C6"/>
                </a:solidFill>
              </a:rPr>
              <a:t>Runnable {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629755"/>
                </a:solidFill>
              </a:rPr>
              <a:t>    </a:t>
            </a:r>
            <a:r>
              <a:t>public abstract void </a:t>
            </a:r>
            <a:r>
              <a:rPr>
                <a:solidFill>
                  <a:srgbClr val="FFC66E"/>
                </a:solidFill>
              </a:rPr>
              <a:t>run</a:t>
            </a:r>
            <a:r>
              <a:rPr>
                <a:solidFill>
                  <a:srgbClr val="A9B7C6"/>
                </a:solidFill>
              </a:rPr>
              <a:t>()</a:t>
            </a:r>
            <a:r>
              <a:t>;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defTabSz="457200">
              <a:spcBef>
                <a:spcPts val="0"/>
              </a:spcBef>
              <a:defRPr sz="3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Lambda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Lambdas</a:t>
            </a:r>
          </a:p>
        </p:txBody>
      </p:sp>
      <p:sp>
        <p:nvSpPr>
          <p:cNvPr id="198" name="LambDa Synta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LambDa Syntax</a:t>
            </a:r>
          </a:p>
        </p:txBody>
      </p:sp>
      <p:sp>
        <p:nvSpPr>
          <p:cNvPr id="199" name="It’s -&gt; easy"/>
          <p:cNvSpPr txBox="1"/>
          <p:nvPr>
            <p:ph type="body" sz="quarter" idx="1"/>
          </p:nvPr>
        </p:nvSpPr>
        <p:spPr>
          <a:xfrm>
            <a:off x="406400" y="2743200"/>
            <a:ext cx="12192000" cy="1428750"/>
          </a:xfrm>
          <a:prstGeom prst="rect">
            <a:avLst/>
          </a:prstGeom>
        </p:spPr>
        <p:txBody>
          <a:bodyPr/>
          <a:lstStyle/>
          <a:p>
            <a:pPr/>
            <a:r>
              <a:t>It’s -&gt; easy </a:t>
            </a:r>
          </a:p>
        </p:txBody>
      </p:sp>
      <p:sp>
        <p:nvSpPr>
          <p:cNvPr id="200" name="interface Foo {…"/>
          <p:cNvSpPr txBox="1"/>
          <p:nvPr/>
        </p:nvSpPr>
        <p:spPr>
          <a:xfrm>
            <a:off x="474794" y="4933950"/>
            <a:ext cx="12055212" cy="3594101"/>
          </a:xfrm>
          <a:prstGeom prst="rect">
            <a:avLst/>
          </a:prstGeom>
          <a:solidFill>
            <a:srgbClr val="2A2B2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22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interface </a:t>
            </a:r>
            <a:r>
              <a:rPr>
                <a:solidFill>
                  <a:srgbClr val="A9B7C6"/>
                </a:solidFill>
              </a:rPr>
              <a:t>Foo {</a:t>
            </a:r>
            <a:endParaRPr>
              <a:solidFill>
                <a:srgbClr val="A9B7C6"/>
              </a:solidFill>
            </a:endParaRP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CC7831"/>
                </a:solidFill>
              </a:rPr>
              <a:t>void </a:t>
            </a:r>
            <a:r>
              <a:rPr>
                <a:solidFill>
                  <a:srgbClr val="FFC66E"/>
                </a:solidFill>
              </a:rPr>
              <a:t>bar</a:t>
            </a:r>
            <a:r>
              <a:t>(Object o</a:t>
            </a:r>
            <a:r>
              <a:rPr>
                <a:solidFill>
                  <a:srgbClr val="CC7831"/>
                </a:solidFill>
              </a:rPr>
              <a:t>, </a:t>
            </a:r>
            <a:r>
              <a:t>String s</a:t>
            </a:r>
            <a:r>
              <a:rPr>
                <a:solidFill>
                  <a:srgbClr val="CC7831"/>
                </a:solidFill>
              </a:rPr>
              <a:t>, int </a:t>
            </a:r>
            <a:r>
              <a:t>c)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C7831"/>
                </a:solidFill>
              </a:rPr>
              <a:t>static void </a:t>
            </a:r>
            <a:r>
              <a:rPr>
                <a:solidFill>
                  <a:srgbClr val="FFC66E"/>
                </a:solidFill>
              </a:rPr>
              <a:t>tada</a:t>
            </a:r>
            <a:r>
              <a:t>(Foo foo) {}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2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The parameters to the Functional Interface are passed in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A9B7C6"/>
                </a:solidFill>
              </a:rPr>
              <a:t>tada</a:t>
            </a:r>
            <a:r>
              <a:rPr>
                <a:solidFill>
                  <a:srgbClr val="A9B7C6"/>
                </a:solidFill>
              </a:rPr>
              <a:t>((Object o</a:t>
            </a:r>
            <a:r>
              <a:rPr>
                <a:solidFill>
                  <a:srgbClr val="CC7831"/>
                </a:solidFill>
              </a:rPr>
              <a:t>, </a:t>
            </a:r>
            <a:r>
              <a:rPr>
                <a:solidFill>
                  <a:srgbClr val="A9B7C6"/>
                </a:solidFill>
              </a:rPr>
              <a:t>String s</a:t>
            </a:r>
            <a:r>
              <a:rPr>
                <a:solidFill>
                  <a:srgbClr val="CC7831"/>
                </a:solidFill>
              </a:rPr>
              <a:t>, int </a:t>
            </a:r>
            <a:r>
              <a:rPr>
                <a:solidFill>
                  <a:srgbClr val="A9B7C6"/>
                </a:solidFill>
              </a:rPr>
              <a:t>c) -&gt; { </a:t>
            </a:r>
            <a:r>
              <a:t>/* Do Stuff */ </a:t>
            </a:r>
            <a:r>
              <a:rPr>
                <a:solidFill>
                  <a:srgbClr val="A9B7C6"/>
                </a:solidFill>
              </a:rPr>
              <a:t>})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201" name="Lambdas use the formal arguments and body of a function"/>
          <p:cNvSpPr txBox="1"/>
          <p:nvPr/>
        </p:nvSpPr>
        <p:spPr>
          <a:xfrm>
            <a:off x="964869" y="3718559"/>
            <a:ext cx="7410858" cy="46228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Lambdas use the formal arguments and body of a function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Lambda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Lambdas</a:t>
            </a:r>
          </a:p>
        </p:txBody>
      </p:sp>
      <p:sp>
        <p:nvSpPr>
          <p:cNvPr id="204" name="Lamb-duh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Lamb-duhs</a:t>
            </a:r>
          </a:p>
        </p:txBody>
      </p:sp>
      <p:sp>
        <p:nvSpPr>
          <p:cNvPr id="205" name="Let’s look at that example again…"/>
          <p:cNvSpPr txBox="1"/>
          <p:nvPr>
            <p:ph type="body" sz="quarter" idx="1"/>
          </p:nvPr>
        </p:nvSpPr>
        <p:spPr>
          <a:xfrm>
            <a:off x="406400" y="2743200"/>
            <a:ext cx="12192000" cy="1428750"/>
          </a:xfrm>
          <a:prstGeom prst="rect">
            <a:avLst/>
          </a:prstGeom>
        </p:spPr>
        <p:txBody>
          <a:bodyPr/>
          <a:lstStyle/>
          <a:p>
            <a:pPr/>
            <a:r>
              <a:t>Let’s look at that example again…</a:t>
            </a:r>
          </a:p>
        </p:txBody>
      </p:sp>
      <p:sp>
        <p:nvSpPr>
          <p:cNvPr id="206" name="// Equivalent to passing a concrete implementation or using an…"/>
          <p:cNvSpPr txBox="1"/>
          <p:nvPr/>
        </p:nvSpPr>
        <p:spPr>
          <a:xfrm>
            <a:off x="474794" y="4851399"/>
            <a:ext cx="12055212" cy="3759201"/>
          </a:xfrm>
          <a:prstGeom prst="rect">
            <a:avLst/>
          </a:prstGeom>
          <a:solidFill>
            <a:srgbClr val="2A2B2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spcBef>
                <a:spcPts val="0"/>
              </a:spcBef>
              <a:defRPr sz="2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spcBef>
                <a:spcPts val="0"/>
              </a:spcBef>
              <a:defRPr sz="2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Equivalent to passing a concrete implementation or using an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anonymous class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Thread t = </a:t>
            </a:r>
            <a:r>
              <a:rPr>
                <a:solidFill>
                  <a:srgbClr val="CC7831"/>
                </a:solidFill>
              </a:rPr>
              <a:t>new </a:t>
            </a:r>
            <a:r>
              <a:t>Thread(() -&gt; System.</a:t>
            </a:r>
            <a:r>
              <a:rPr i="1">
                <a:solidFill>
                  <a:srgbClr val="9876AA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6A8759"/>
                </a:solidFill>
              </a:rPr>
              <a:t>"I'm a Thread!"</a:t>
            </a:r>
            <a:r>
              <a:t>))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t.start()</a:t>
            </a:r>
            <a:r>
              <a:rPr>
                <a:solidFill>
                  <a:srgbClr val="CC7831"/>
                </a:solidFill>
              </a:rPr>
              <a:t>;</a:t>
            </a:r>
            <a:endParaRPr>
              <a:solidFill>
                <a:srgbClr val="CC7831"/>
              </a:solidFill>
            </a:endParaRPr>
          </a:p>
          <a:p>
            <a:pPr defTabSz="457200">
              <a:spcBef>
                <a:spcPts val="0"/>
              </a:spcBef>
              <a:defRPr sz="3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CC7831"/>
              </a:solidFill>
            </a:endParaRPr>
          </a:p>
          <a:p>
            <a:pPr defTabSz="457200">
              <a:spcBef>
                <a:spcPts val="0"/>
              </a:spcBef>
              <a:defRPr sz="2200">
                <a:solidFill>
                  <a:srgbClr val="BBB52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@FunctionalInterface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interface </a:t>
            </a:r>
            <a:r>
              <a:rPr>
                <a:solidFill>
                  <a:srgbClr val="A9B7C6"/>
                </a:solidFill>
              </a:rPr>
              <a:t>Runnable {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629755"/>
                </a:solidFill>
              </a:rPr>
              <a:t>    </a:t>
            </a:r>
            <a:r>
              <a:t>public abstract void </a:t>
            </a:r>
            <a:r>
              <a:rPr>
                <a:solidFill>
                  <a:srgbClr val="FFC66E"/>
                </a:solidFill>
              </a:rPr>
              <a:t>run</a:t>
            </a:r>
            <a:r>
              <a:rPr>
                <a:solidFill>
                  <a:srgbClr val="A9B7C6"/>
                </a:solidFill>
              </a:rPr>
              <a:t>()</a:t>
            </a:r>
            <a:r>
              <a:t>;</a:t>
            </a:r>
          </a:p>
          <a:p>
            <a:pPr defTabSz="457200">
              <a:spcBef>
                <a:spcPts val="0"/>
              </a:spcBef>
              <a:defRPr sz="2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