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57" r:id="rId3"/>
    <p:sldId id="258" r:id="rId4"/>
    <p:sldId id="259" r:id="rId5"/>
    <p:sldId id="260" r:id="rId6"/>
    <p:sldId id="261" r:id="rId7"/>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93845D4-C673-4211-9342-6458260E8548}" type="datetimeFigureOut">
              <a:rPr lang="es-EC" smtClean="0"/>
              <a:t>17/05/2023</a:t>
            </a:fld>
            <a:endParaRPr lang="es-EC"/>
          </a:p>
        </p:txBody>
      </p:sp>
      <p:sp>
        <p:nvSpPr>
          <p:cNvPr id="5" name="Footer Placeholder 4"/>
          <p:cNvSpPr>
            <a:spLocks noGrp="1"/>
          </p:cNvSpPr>
          <p:nvPr>
            <p:ph type="ftr" sz="quarter" idx="11"/>
          </p:nvPr>
        </p:nvSpPr>
        <p:spPr/>
        <p:txBody>
          <a:bodyPr/>
          <a:lstStyle/>
          <a:p>
            <a:endParaRPr lang="es-EC"/>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F412826-1635-4ACC-8CCF-04D057201229}" type="slidenum">
              <a:rPr lang="es-EC" smtClean="0"/>
              <a:t>‹Nº›</a:t>
            </a:fld>
            <a:endParaRPr lang="es-EC"/>
          </a:p>
        </p:txBody>
      </p:sp>
    </p:spTree>
    <p:extLst>
      <p:ext uri="{BB962C8B-B14F-4D97-AF65-F5344CB8AC3E}">
        <p14:creationId xmlns:p14="http://schemas.microsoft.com/office/powerpoint/2010/main" val="3504912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93845D4-C673-4211-9342-6458260E8548}" type="datetimeFigureOut">
              <a:rPr lang="es-EC" smtClean="0"/>
              <a:t>17/05/2023</a:t>
            </a:fld>
            <a:endParaRPr lang="es-EC"/>
          </a:p>
        </p:txBody>
      </p:sp>
      <p:sp>
        <p:nvSpPr>
          <p:cNvPr id="5" name="Footer Placeholder 4"/>
          <p:cNvSpPr>
            <a:spLocks noGrp="1"/>
          </p:cNvSpPr>
          <p:nvPr>
            <p:ph type="ftr" sz="quarter" idx="11"/>
          </p:nvPr>
        </p:nvSpPr>
        <p:spPr/>
        <p:txBody>
          <a:bodyPr/>
          <a:lstStyle/>
          <a:p>
            <a:endParaRPr lang="es-EC"/>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F412826-1635-4ACC-8CCF-04D057201229}" type="slidenum">
              <a:rPr lang="es-EC" smtClean="0"/>
              <a:t>‹Nº›</a:t>
            </a:fld>
            <a:endParaRPr lang="es-EC"/>
          </a:p>
        </p:txBody>
      </p:sp>
    </p:spTree>
    <p:extLst>
      <p:ext uri="{BB962C8B-B14F-4D97-AF65-F5344CB8AC3E}">
        <p14:creationId xmlns:p14="http://schemas.microsoft.com/office/powerpoint/2010/main" val="325270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93845D4-C673-4211-9342-6458260E8548}" type="datetimeFigureOut">
              <a:rPr lang="es-EC" smtClean="0"/>
              <a:t>17/05/2023</a:t>
            </a:fld>
            <a:endParaRPr lang="es-EC"/>
          </a:p>
        </p:txBody>
      </p:sp>
      <p:sp>
        <p:nvSpPr>
          <p:cNvPr id="5" name="Footer Placeholder 4"/>
          <p:cNvSpPr>
            <a:spLocks noGrp="1"/>
          </p:cNvSpPr>
          <p:nvPr>
            <p:ph type="ftr" sz="quarter" idx="11"/>
          </p:nvPr>
        </p:nvSpPr>
        <p:spPr/>
        <p:txBody>
          <a:bodyPr/>
          <a:lstStyle/>
          <a:p>
            <a:endParaRPr lang="es-EC"/>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F412826-1635-4ACC-8CCF-04D057201229}" type="slidenum">
              <a:rPr lang="es-EC" smtClean="0"/>
              <a:t>‹Nº›</a:t>
            </a:fld>
            <a:endParaRPr lang="es-EC"/>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0798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793845D4-C673-4211-9342-6458260E8548}" type="datetimeFigureOut">
              <a:rPr lang="es-EC" smtClean="0"/>
              <a:t>17/05/2023</a:t>
            </a:fld>
            <a:endParaRPr lang="es-EC"/>
          </a:p>
        </p:txBody>
      </p:sp>
      <p:sp>
        <p:nvSpPr>
          <p:cNvPr id="6" name="Footer Placeholder 5"/>
          <p:cNvSpPr>
            <a:spLocks noGrp="1"/>
          </p:cNvSpPr>
          <p:nvPr>
            <p:ph type="ftr" sz="quarter" idx="11"/>
          </p:nvPr>
        </p:nvSpPr>
        <p:spPr/>
        <p:txBody>
          <a:bodyPr/>
          <a:lstStyle/>
          <a:p>
            <a:endParaRPr lang="es-EC"/>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F412826-1635-4ACC-8CCF-04D057201229}" type="slidenum">
              <a:rPr lang="es-EC" smtClean="0"/>
              <a:t>‹Nº›</a:t>
            </a:fld>
            <a:endParaRPr lang="es-EC"/>
          </a:p>
        </p:txBody>
      </p:sp>
    </p:spTree>
    <p:extLst>
      <p:ext uri="{BB962C8B-B14F-4D97-AF65-F5344CB8AC3E}">
        <p14:creationId xmlns:p14="http://schemas.microsoft.com/office/powerpoint/2010/main" val="878441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793845D4-C673-4211-9342-6458260E8548}" type="datetimeFigureOut">
              <a:rPr lang="es-EC" smtClean="0"/>
              <a:t>17/05/2023</a:t>
            </a:fld>
            <a:endParaRPr lang="es-EC"/>
          </a:p>
        </p:txBody>
      </p:sp>
      <p:sp>
        <p:nvSpPr>
          <p:cNvPr id="6" name="Footer Placeholder 5"/>
          <p:cNvSpPr>
            <a:spLocks noGrp="1"/>
          </p:cNvSpPr>
          <p:nvPr>
            <p:ph type="ftr" sz="quarter" idx="11"/>
          </p:nvPr>
        </p:nvSpPr>
        <p:spPr/>
        <p:txBody>
          <a:bodyPr/>
          <a:lstStyle/>
          <a:p>
            <a:endParaRPr lang="es-EC"/>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F412826-1635-4ACC-8CCF-04D057201229}" type="slidenum">
              <a:rPr lang="es-EC" smtClean="0"/>
              <a:t>‹Nº›</a:t>
            </a:fld>
            <a:endParaRPr lang="es-EC"/>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4522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793845D4-C673-4211-9342-6458260E8548}" type="datetimeFigureOut">
              <a:rPr lang="es-EC" smtClean="0"/>
              <a:t>17/05/2023</a:t>
            </a:fld>
            <a:endParaRPr lang="es-EC"/>
          </a:p>
        </p:txBody>
      </p:sp>
      <p:sp>
        <p:nvSpPr>
          <p:cNvPr id="6" name="Footer Placeholder 5"/>
          <p:cNvSpPr>
            <a:spLocks noGrp="1"/>
          </p:cNvSpPr>
          <p:nvPr>
            <p:ph type="ftr" sz="quarter" idx="11"/>
          </p:nvPr>
        </p:nvSpPr>
        <p:spPr/>
        <p:txBody>
          <a:bodyPr/>
          <a:lstStyle/>
          <a:p>
            <a:endParaRPr lang="es-EC"/>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F412826-1635-4ACC-8CCF-04D057201229}" type="slidenum">
              <a:rPr lang="es-EC" smtClean="0"/>
              <a:t>‹Nº›</a:t>
            </a:fld>
            <a:endParaRPr lang="es-EC"/>
          </a:p>
        </p:txBody>
      </p:sp>
    </p:spTree>
    <p:extLst>
      <p:ext uri="{BB962C8B-B14F-4D97-AF65-F5344CB8AC3E}">
        <p14:creationId xmlns:p14="http://schemas.microsoft.com/office/powerpoint/2010/main" val="2696163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93845D4-C673-4211-9342-6458260E8548}" type="datetimeFigureOut">
              <a:rPr lang="es-EC" smtClean="0"/>
              <a:t>17/05/2023</a:t>
            </a:fld>
            <a:endParaRPr lang="es-EC"/>
          </a:p>
        </p:txBody>
      </p:sp>
      <p:sp>
        <p:nvSpPr>
          <p:cNvPr id="5" name="Footer Placeholder 4"/>
          <p:cNvSpPr>
            <a:spLocks noGrp="1"/>
          </p:cNvSpPr>
          <p:nvPr>
            <p:ph type="ftr" sz="quarter" idx="11"/>
          </p:nvPr>
        </p:nvSpPr>
        <p:spPr/>
        <p:txBody>
          <a:bodyPr/>
          <a:lstStyle/>
          <a:p>
            <a:endParaRPr lang="es-EC"/>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F412826-1635-4ACC-8CCF-04D057201229}" type="slidenum">
              <a:rPr lang="es-EC" smtClean="0"/>
              <a:t>‹Nº›</a:t>
            </a:fld>
            <a:endParaRPr lang="es-EC"/>
          </a:p>
        </p:txBody>
      </p:sp>
    </p:spTree>
    <p:extLst>
      <p:ext uri="{BB962C8B-B14F-4D97-AF65-F5344CB8AC3E}">
        <p14:creationId xmlns:p14="http://schemas.microsoft.com/office/powerpoint/2010/main" val="1558769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93845D4-C673-4211-9342-6458260E8548}" type="datetimeFigureOut">
              <a:rPr lang="es-EC" smtClean="0"/>
              <a:t>17/05/2023</a:t>
            </a:fld>
            <a:endParaRPr lang="es-EC"/>
          </a:p>
        </p:txBody>
      </p:sp>
      <p:sp>
        <p:nvSpPr>
          <p:cNvPr id="5" name="Footer Placeholder 4"/>
          <p:cNvSpPr>
            <a:spLocks noGrp="1"/>
          </p:cNvSpPr>
          <p:nvPr>
            <p:ph type="ftr" sz="quarter" idx="11"/>
          </p:nvPr>
        </p:nvSpPr>
        <p:spPr/>
        <p:txBody>
          <a:bodyPr/>
          <a:lstStyle/>
          <a:p>
            <a:endParaRPr lang="es-EC"/>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F412826-1635-4ACC-8CCF-04D057201229}" type="slidenum">
              <a:rPr lang="es-EC" smtClean="0"/>
              <a:t>‹Nº›</a:t>
            </a:fld>
            <a:endParaRPr lang="es-EC"/>
          </a:p>
        </p:txBody>
      </p:sp>
    </p:spTree>
    <p:extLst>
      <p:ext uri="{BB962C8B-B14F-4D97-AF65-F5344CB8AC3E}">
        <p14:creationId xmlns:p14="http://schemas.microsoft.com/office/powerpoint/2010/main" val="15908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93845D4-C673-4211-9342-6458260E8548}" type="datetimeFigureOut">
              <a:rPr lang="es-EC" smtClean="0"/>
              <a:t>17/05/2023</a:t>
            </a:fld>
            <a:endParaRPr lang="es-EC"/>
          </a:p>
        </p:txBody>
      </p:sp>
      <p:sp>
        <p:nvSpPr>
          <p:cNvPr id="5" name="Footer Placeholder 4"/>
          <p:cNvSpPr>
            <a:spLocks noGrp="1"/>
          </p:cNvSpPr>
          <p:nvPr>
            <p:ph type="ftr" sz="quarter" idx="11"/>
          </p:nvPr>
        </p:nvSpPr>
        <p:spPr/>
        <p:txBody>
          <a:bodyPr/>
          <a:lstStyle/>
          <a:p>
            <a:endParaRPr lang="es-EC"/>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F412826-1635-4ACC-8CCF-04D057201229}" type="slidenum">
              <a:rPr lang="es-EC" smtClean="0"/>
              <a:t>‹Nº›</a:t>
            </a:fld>
            <a:endParaRPr lang="es-EC"/>
          </a:p>
        </p:txBody>
      </p:sp>
    </p:spTree>
    <p:extLst>
      <p:ext uri="{BB962C8B-B14F-4D97-AF65-F5344CB8AC3E}">
        <p14:creationId xmlns:p14="http://schemas.microsoft.com/office/powerpoint/2010/main" val="2397320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93845D4-C673-4211-9342-6458260E8548}" type="datetimeFigureOut">
              <a:rPr lang="es-EC" smtClean="0"/>
              <a:t>17/05/2023</a:t>
            </a:fld>
            <a:endParaRPr lang="es-EC"/>
          </a:p>
        </p:txBody>
      </p:sp>
      <p:sp>
        <p:nvSpPr>
          <p:cNvPr id="5" name="Footer Placeholder 4"/>
          <p:cNvSpPr>
            <a:spLocks noGrp="1"/>
          </p:cNvSpPr>
          <p:nvPr>
            <p:ph type="ftr" sz="quarter" idx="11"/>
          </p:nvPr>
        </p:nvSpPr>
        <p:spPr/>
        <p:txBody>
          <a:bodyPr/>
          <a:lstStyle/>
          <a:p>
            <a:endParaRPr lang="es-EC"/>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F412826-1635-4ACC-8CCF-04D057201229}" type="slidenum">
              <a:rPr lang="es-EC" smtClean="0"/>
              <a:t>‹Nº›</a:t>
            </a:fld>
            <a:endParaRPr lang="es-EC"/>
          </a:p>
        </p:txBody>
      </p:sp>
    </p:spTree>
    <p:extLst>
      <p:ext uri="{BB962C8B-B14F-4D97-AF65-F5344CB8AC3E}">
        <p14:creationId xmlns:p14="http://schemas.microsoft.com/office/powerpoint/2010/main" val="264913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93845D4-C673-4211-9342-6458260E8548}" type="datetimeFigureOut">
              <a:rPr lang="es-EC" smtClean="0"/>
              <a:t>17/05/2023</a:t>
            </a:fld>
            <a:endParaRPr lang="es-EC"/>
          </a:p>
        </p:txBody>
      </p:sp>
      <p:sp>
        <p:nvSpPr>
          <p:cNvPr id="6" name="Footer Placeholder 5"/>
          <p:cNvSpPr>
            <a:spLocks noGrp="1"/>
          </p:cNvSpPr>
          <p:nvPr>
            <p:ph type="ftr" sz="quarter" idx="11"/>
          </p:nvPr>
        </p:nvSpPr>
        <p:spPr/>
        <p:txBody>
          <a:bodyPr/>
          <a:lstStyle/>
          <a:p>
            <a:endParaRPr lang="es-EC"/>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F412826-1635-4ACC-8CCF-04D057201229}" type="slidenum">
              <a:rPr lang="es-EC" smtClean="0"/>
              <a:t>‹Nº›</a:t>
            </a:fld>
            <a:endParaRPr lang="es-EC"/>
          </a:p>
        </p:txBody>
      </p:sp>
    </p:spTree>
    <p:extLst>
      <p:ext uri="{BB962C8B-B14F-4D97-AF65-F5344CB8AC3E}">
        <p14:creationId xmlns:p14="http://schemas.microsoft.com/office/powerpoint/2010/main" val="3037785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93845D4-C673-4211-9342-6458260E8548}" type="datetimeFigureOut">
              <a:rPr lang="es-EC" smtClean="0"/>
              <a:t>17/05/2023</a:t>
            </a:fld>
            <a:endParaRPr lang="es-EC"/>
          </a:p>
        </p:txBody>
      </p:sp>
      <p:sp>
        <p:nvSpPr>
          <p:cNvPr id="8" name="Footer Placeholder 7"/>
          <p:cNvSpPr>
            <a:spLocks noGrp="1"/>
          </p:cNvSpPr>
          <p:nvPr>
            <p:ph type="ftr" sz="quarter" idx="11"/>
          </p:nvPr>
        </p:nvSpPr>
        <p:spPr/>
        <p:txBody>
          <a:bodyPr/>
          <a:lstStyle/>
          <a:p>
            <a:endParaRPr lang="es-EC"/>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F412826-1635-4ACC-8CCF-04D057201229}" type="slidenum">
              <a:rPr lang="es-EC" smtClean="0"/>
              <a:t>‹Nº›</a:t>
            </a:fld>
            <a:endParaRPr lang="es-EC"/>
          </a:p>
        </p:txBody>
      </p:sp>
    </p:spTree>
    <p:extLst>
      <p:ext uri="{BB962C8B-B14F-4D97-AF65-F5344CB8AC3E}">
        <p14:creationId xmlns:p14="http://schemas.microsoft.com/office/powerpoint/2010/main" val="1028194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93845D4-C673-4211-9342-6458260E8548}" type="datetimeFigureOut">
              <a:rPr lang="es-EC" smtClean="0"/>
              <a:t>17/05/2023</a:t>
            </a:fld>
            <a:endParaRPr lang="es-EC"/>
          </a:p>
        </p:txBody>
      </p:sp>
      <p:sp>
        <p:nvSpPr>
          <p:cNvPr id="4" name="Footer Placeholder 3"/>
          <p:cNvSpPr>
            <a:spLocks noGrp="1"/>
          </p:cNvSpPr>
          <p:nvPr>
            <p:ph type="ftr" sz="quarter" idx="11"/>
          </p:nvPr>
        </p:nvSpPr>
        <p:spPr/>
        <p:txBody>
          <a:bodyPr/>
          <a:lstStyle/>
          <a:p>
            <a:endParaRPr lang="es-EC"/>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F412826-1635-4ACC-8CCF-04D057201229}" type="slidenum">
              <a:rPr lang="es-EC" smtClean="0"/>
              <a:t>‹Nº›</a:t>
            </a:fld>
            <a:endParaRPr lang="es-EC"/>
          </a:p>
        </p:txBody>
      </p:sp>
    </p:spTree>
    <p:extLst>
      <p:ext uri="{BB962C8B-B14F-4D97-AF65-F5344CB8AC3E}">
        <p14:creationId xmlns:p14="http://schemas.microsoft.com/office/powerpoint/2010/main" val="3278172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845D4-C673-4211-9342-6458260E8548}" type="datetimeFigureOut">
              <a:rPr lang="es-EC" smtClean="0"/>
              <a:t>17/05/2023</a:t>
            </a:fld>
            <a:endParaRPr lang="es-EC"/>
          </a:p>
        </p:txBody>
      </p:sp>
      <p:sp>
        <p:nvSpPr>
          <p:cNvPr id="3" name="Footer Placeholder 2"/>
          <p:cNvSpPr>
            <a:spLocks noGrp="1"/>
          </p:cNvSpPr>
          <p:nvPr>
            <p:ph type="ftr" sz="quarter" idx="11"/>
          </p:nvPr>
        </p:nvSpPr>
        <p:spPr/>
        <p:txBody>
          <a:bodyPr/>
          <a:lstStyle/>
          <a:p>
            <a:endParaRPr lang="es-EC"/>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F412826-1635-4ACC-8CCF-04D057201229}" type="slidenum">
              <a:rPr lang="es-EC" smtClean="0"/>
              <a:t>‹Nº›</a:t>
            </a:fld>
            <a:endParaRPr lang="es-EC"/>
          </a:p>
        </p:txBody>
      </p:sp>
    </p:spTree>
    <p:extLst>
      <p:ext uri="{BB962C8B-B14F-4D97-AF65-F5344CB8AC3E}">
        <p14:creationId xmlns:p14="http://schemas.microsoft.com/office/powerpoint/2010/main" val="21741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93845D4-C673-4211-9342-6458260E8548}" type="datetimeFigureOut">
              <a:rPr lang="es-EC" smtClean="0"/>
              <a:t>17/05/2023</a:t>
            </a:fld>
            <a:endParaRPr lang="es-EC"/>
          </a:p>
        </p:txBody>
      </p:sp>
      <p:sp>
        <p:nvSpPr>
          <p:cNvPr id="6" name="Footer Placeholder 5"/>
          <p:cNvSpPr>
            <a:spLocks noGrp="1"/>
          </p:cNvSpPr>
          <p:nvPr>
            <p:ph type="ftr" sz="quarter" idx="11"/>
          </p:nvPr>
        </p:nvSpPr>
        <p:spPr/>
        <p:txBody>
          <a:bodyPr/>
          <a:lstStyle/>
          <a:p>
            <a:endParaRPr lang="es-EC"/>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F412826-1635-4ACC-8CCF-04D057201229}" type="slidenum">
              <a:rPr lang="es-EC" smtClean="0"/>
              <a:t>‹Nº›</a:t>
            </a:fld>
            <a:endParaRPr lang="es-EC"/>
          </a:p>
        </p:txBody>
      </p:sp>
    </p:spTree>
    <p:extLst>
      <p:ext uri="{BB962C8B-B14F-4D97-AF65-F5344CB8AC3E}">
        <p14:creationId xmlns:p14="http://schemas.microsoft.com/office/powerpoint/2010/main" val="152101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93845D4-C673-4211-9342-6458260E8548}" type="datetimeFigureOut">
              <a:rPr lang="es-EC" smtClean="0"/>
              <a:t>17/05/2023</a:t>
            </a:fld>
            <a:endParaRPr lang="es-EC"/>
          </a:p>
        </p:txBody>
      </p:sp>
      <p:sp>
        <p:nvSpPr>
          <p:cNvPr id="6" name="Footer Placeholder 5"/>
          <p:cNvSpPr>
            <a:spLocks noGrp="1"/>
          </p:cNvSpPr>
          <p:nvPr>
            <p:ph type="ftr" sz="quarter" idx="11"/>
          </p:nvPr>
        </p:nvSpPr>
        <p:spPr/>
        <p:txBody>
          <a:bodyPr/>
          <a:lstStyle/>
          <a:p>
            <a:endParaRPr lang="es-EC"/>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F412826-1635-4ACC-8CCF-04D057201229}" type="slidenum">
              <a:rPr lang="es-EC" smtClean="0"/>
              <a:t>‹Nº›</a:t>
            </a:fld>
            <a:endParaRPr lang="es-EC"/>
          </a:p>
        </p:txBody>
      </p:sp>
    </p:spTree>
    <p:extLst>
      <p:ext uri="{BB962C8B-B14F-4D97-AF65-F5344CB8AC3E}">
        <p14:creationId xmlns:p14="http://schemas.microsoft.com/office/powerpoint/2010/main" val="2778530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93845D4-C673-4211-9342-6458260E8548}" type="datetimeFigureOut">
              <a:rPr lang="es-EC" smtClean="0"/>
              <a:t>17/05/2023</a:t>
            </a:fld>
            <a:endParaRPr lang="es-EC"/>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C"/>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F412826-1635-4ACC-8CCF-04D057201229}" type="slidenum">
              <a:rPr lang="es-EC" smtClean="0"/>
              <a:t>‹Nº›</a:t>
            </a:fld>
            <a:endParaRPr lang="es-EC"/>
          </a:p>
        </p:txBody>
      </p:sp>
    </p:spTree>
    <p:extLst>
      <p:ext uri="{BB962C8B-B14F-4D97-AF65-F5344CB8AC3E}">
        <p14:creationId xmlns:p14="http://schemas.microsoft.com/office/powerpoint/2010/main" val="2700581314"/>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52021" y="0"/>
            <a:ext cx="9144000" cy="2387600"/>
          </a:xfrm>
        </p:spPr>
        <p:txBody>
          <a:bodyPr>
            <a:normAutofit/>
          </a:bodyPr>
          <a:lstStyle/>
          <a:p>
            <a:r>
              <a:rPr lang="es-EC" sz="4000" dirty="0" smtClean="0"/>
              <a:t>UNIDAD EDUCATIVA FISCAL </a:t>
            </a:r>
            <a:br>
              <a:rPr lang="es-EC" sz="4000" dirty="0" smtClean="0"/>
            </a:br>
            <a:r>
              <a:rPr lang="es-EC" sz="4000" dirty="0" smtClean="0"/>
              <a:t>“5 DE AGOSTO”</a:t>
            </a:r>
            <a:br>
              <a:rPr lang="es-EC" sz="4000" dirty="0" smtClean="0"/>
            </a:br>
            <a:endParaRPr lang="es-EC" sz="4000" dirty="0"/>
          </a:p>
        </p:txBody>
      </p:sp>
      <p:sp>
        <p:nvSpPr>
          <p:cNvPr id="3" name="Subtítulo 2"/>
          <p:cNvSpPr>
            <a:spLocks noGrp="1"/>
          </p:cNvSpPr>
          <p:nvPr>
            <p:ph type="subTitle" idx="1"/>
          </p:nvPr>
        </p:nvSpPr>
        <p:spPr>
          <a:xfrm>
            <a:off x="1768697" y="3358438"/>
            <a:ext cx="9822288" cy="1655762"/>
          </a:xfrm>
        </p:spPr>
        <p:txBody>
          <a:bodyPr>
            <a:noAutofit/>
          </a:bodyPr>
          <a:lstStyle/>
          <a:p>
            <a:r>
              <a:rPr lang="es-EC" b="1" dirty="0" smtClean="0"/>
              <a:t>NOMBRES:</a:t>
            </a:r>
          </a:p>
          <a:p>
            <a:r>
              <a:rPr lang="es-EC" b="1" i="1" dirty="0" err="1" smtClean="0"/>
              <a:t>Angela</a:t>
            </a:r>
            <a:r>
              <a:rPr lang="es-EC" b="1" i="1" dirty="0" smtClean="0"/>
              <a:t> Susana Muñoz </a:t>
            </a:r>
            <a:r>
              <a:rPr lang="es-EC" b="1" i="1" dirty="0" err="1" smtClean="0"/>
              <a:t>Chavez</a:t>
            </a:r>
            <a:endParaRPr lang="es-EC" b="1" i="1" dirty="0" smtClean="0"/>
          </a:p>
          <a:p>
            <a:r>
              <a:rPr lang="es-EC" b="1" i="1" dirty="0" err="1" smtClean="0"/>
              <a:t>Brithany</a:t>
            </a:r>
            <a:r>
              <a:rPr lang="es-EC" b="1" i="1" dirty="0" smtClean="0"/>
              <a:t> </a:t>
            </a:r>
            <a:r>
              <a:rPr lang="es-EC" b="1" i="1" dirty="0" err="1" smtClean="0"/>
              <a:t>Jeslyn</a:t>
            </a:r>
            <a:r>
              <a:rPr lang="es-EC" b="1" i="1" dirty="0" smtClean="0"/>
              <a:t> </a:t>
            </a:r>
            <a:r>
              <a:rPr lang="es-EC" b="1" i="1" dirty="0" err="1" smtClean="0"/>
              <a:t>Mendez</a:t>
            </a:r>
            <a:r>
              <a:rPr lang="es-EC" b="1" i="1" dirty="0" smtClean="0"/>
              <a:t> Valencia</a:t>
            </a:r>
          </a:p>
          <a:p>
            <a:r>
              <a:rPr lang="es-EC" b="1" dirty="0" smtClean="0"/>
              <a:t>CURSO:</a:t>
            </a:r>
            <a:endParaRPr lang="es-EC" b="1" i="1" dirty="0" smtClean="0"/>
          </a:p>
          <a:p>
            <a:r>
              <a:rPr lang="es-EC" b="1" i="1" dirty="0" smtClean="0"/>
              <a:t>2do “c” de informática</a:t>
            </a:r>
          </a:p>
          <a:p>
            <a:endParaRPr lang="es-EC" b="1" dirty="0"/>
          </a:p>
        </p:txBody>
      </p:sp>
      <p:pic>
        <p:nvPicPr>
          <p:cNvPr id="4" name="Imagen 3"/>
          <p:cNvPicPr>
            <a:picLocks noChangeAspect="1"/>
          </p:cNvPicPr>
          <p:nvPr/>
        </p:nvPicPr>
        <p:blipFill>
          <a:blip r:embed="rId2"/>
          <a:stretch>
            <a:fillRect/>
          </a:stretch>
        </p:blipFill>
        <p:spPr>
          <a:xfrm>
            <a:off x="8975265" y="528012"/>
            <a:ext cx="2432431" cy="2156005"/>
          </a:xfrm>
          <a:prstGeom prst="rect">
            <a:avLst/>
          </a:prstGeom>
        </p:spPr>
      </p:pic>
      <p:pic>
        <p:nvPicPr>
          <p:cNvPr id="5" name="Imagen 4"/>
          <p:cNvPicPr>
            <a:picLocks noChangeAspect="1"/>
          </p:cNvPicPr>
          <p:nvPr/>
        </p:nvPicPr>
        <p:blipFill>
          <a:blip r:embed="rId3"/>
          <a:stretch>
            <a:fillRect/>
          </a:stretch>
        </p:blipFill>
        <p:spPr>
          <a:xfrm>
            <a:off x="2575150" y="2140690"/>
            <a:ext cx="4237087" cy="493819"/>
          </a:xfrm>
          <a:prstGeom prst="rect">
            <a:avLst/>
          </a:prstGeom>
        </p:spPr>
      </p:pic>
    </p:spTree>
    <p:extLst>
      <p:ext uri="{BB962C8B-B14F-4D97-AF65-F5344CB8AC3E}">
        <p14:creationId xmlns:p14="http://schemas.microsoft.com/office/powerpoint/2010/main" val="833562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81640" y="304420"/>
            <a:ext cx="3505199" cy="976312"/>
          </a:xfrm>
        </p:spPr>
        <p:txBody>
          <a:bodyPr/>
          <a:lstStyle/>
          <a:p>
            <a:r>
              <a:rPr lang="es-EC" dirty="0">
                <a:solidFill>
                  <a:srgbClr val="202124"/>
                </a:solidFill>
                <a:latin typeface="Google Sans"/>
              </a:rPr>
              <a:t>¿Qué es y para qué sirve </a:t>
            </a:r>
            <a:r>
              <a:rPr lang="es-EC" dirty="0" err="1">
                <a:solidFill>
                  <a:srgbClr val="202124"/>
                </a:solidFill>
                <a:latin typeface="Google Sans"/>
              </a:rPr>
              <a:t>Dev</a:t>
            </a:r>
            <a:r>
              <a:rPr lang="es-EC" dirty="0">
                <a:solidFill>
                  <a:srgbClr val="202124"/>
                </a:solidFill>
                <a:latin typeface="Google Sans"/>
              </a:rPr>
              <a:t>-C++?</a:t>
            </a:r>
            <a:endParaRPr lang="es-EC" dirty="0"/>
          </a:p>
        </p:txBody>
      </p:sp>
      <p:pic>
        <p:nvPicPr>
          <p:cNvPr id="5" name="Marcador de contenido 4"/>
          <p:cNvPicPr>
            <a:picLocks noGrp="1" noChangeAspect="1"/>
          </p:cNvPicPr>
          <p:nvPr>
            <p:ph idx="1"/>
          </p:nvPr>
        </p:nvPicPr>
        <p:blipFill>
          <a:blip r:embed="rId2"/>
          <a:stretch>
            <a:fillRect/>
          </a:stretch>
        </p:blipFill>
        <p:spPr>
          <a:xfrm>
            <a:off x="7899602" y="1134806"/>
            <a:ext cx="2286000" cy="2286000"/>
          </a:xfrm>
          <a:prstGeom prst="rect">
            <a:avLst/>
          </a:prstGeom>
        </p:spPr>
      </p:pic>
      <p:sp>
        <p:nvSpPr>
          <p:cNvPr id="4" name="Marcador de texto 3"/>
          <p:cNvSpPr>
            <a:spLocks noGrp="1"/>
          </p:cNvSpPr>
          <p:nvPr>
            <p:ph type="body" sz="half" idx="2"/>
          </p:nvPr>
        </p:nvSpPr>
        <p:spPr>
          <a:xfrm>
            <a:off x="2563455" y="1714523"/>
            <a:ext cx="3505199" cy="4262436"/>
          </a:xfrm>
        </p:spPr>
        <p:txBody>
          <a:bodyPr>
            <a:noAutofit/>
          </a:bodyPr>
          <a:lstStyle/>
          <a:p>
            <a:r>
              <a:rPr lang="es-EC" sz="2000" dirty="0" err="1"/>
              <a:t>Dev</a:t>
            </a:r>
            <a:r>
              <a:rPr lang="es-EC" sz="2000" dirty="0"/>
              <a:t>-C++ es un entorno de desarrolló integrado para programar en lenguaje C/C++. Usa </a:t>
            </a:r>
            <a:r>
              <a:rPr lang="es-EC" sz="2000" dirty="0" err="1"/>
              <a:t>MinGW</a:t>
            </a:r>
            <a:r>
              <a:rPr lang="es-EC" sz="2000" dirty="0"/>
              <a:t>, que es una versión de GCC como su compilador. </a:t>
            </a:r>
            <a:r>
              <a:rPr lang="es-EC" sz="2000" dirty="0" err="1"/>
              <a:t>Dev</a:t>
            </a:r>
            <a:r>
              <a:rPr lang="es-EC" sz="2000" dirty="0"/>
              <a:t>-C++ puede además ser usado en combinación con </a:t>
            </a:r>
            <a:r>
              <a:rPr lang="es-EC" sz="2000" dirty="0" err="1"/>
              <a:t>Cygwin</a:t>
            </a:r>
            <a:r>
              <a:rPr lang="es-EC" sz="2000" dirty="0"/>
              <a:t> y cualquier compilador basado en GCC. El Entorno está desarrollado en el lenguaje Delphi de </a:t>
            </a:r>
            <a:r>
              <a:rPr lang="es-EC" sz="2000" dirty="0" err="1"/>
              <a:t>Borland</a:t>
            </a:r>
            <a:r>
              <a:rPr lang="es-EC" sz="2000" dirty="0"/>
              <a:t>.</a:t>
            </a:r>
          </a:p>
        </p:txBody>
      </p:sp>
    </p:spTree>
    <p:extLst>
      <p:ext uri="{BB962C8B-B14F-4D97-AF65-F5344CB8AC3E}">
        <p14:creationId xmlns:p14="http://schemas.microsoft.com/office/powerpoint/2010/main" val="3676403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55405" y="-223613"/>
            <a:ext cx="3505199" cy="976312"/>
          </a:xfrm>
        </p:spPr>
        <p:txBody>
          <a:bodyPr>
            <a:normAutofit/>
          </a:bodyPr>
          <a:lstStyle/>
          <a:p>
            <a:r>
              <a:rPr lang="es-EC" sz="3600" b="1" dirty="0" smtClean="0"/>
              <a:t>HISTORIA</a:t>
            </a:r>
            <a:endParaRPr lang="es-EC" sz="3600" b="1" dirty="0"/>
          </a:p>
        </p:txBody>
      </p:sp>
      <p:pic>
        <p:nvPicPr>
          <p:cNvPr id="7" name="Marcador de contenido 6"/>
          <p:cNvPicPr>
            <a:picLocks noGrp="1" noChangeAspect="1"/>
          </p:cNvPicPr>
          <p:nvPr>
            <p:ph idx="1"/>
          </p:nvPr>
        </p:nvPicPr>
        <p:blipFill>
          <a:blip r:embed="rId2"/>
          <a:stretch>
            <a:fillRect/>
          </a:stretch>
        </p:blipFill>
        <p:spPr>
          <a:xfrm>
            <a:off x="6323013" y="1079308"/>
            <a:ext cx="5181600" cy="4148521"/>
          </a:xfrm>
          <a:prstGeom prst="rect">
            <a:avLst/>
          </a:prstGeom>
        </p:spPr>
      </p:pic>
      <p:sp>
        <p:nvSpPr>
          <p:cNvPr id="4" name="Marcador de texto 3"/>
          <p:cNvSpPr>
            <a:spLocks noGrp="1"/>
          </p:cNvSpPr>
          <p:nvPr>
            <p:ph type="body" sz="half" idx="2"/>
          </p:nvPr>
        </p:nvSpPr>
        <p:spPr>
          <a:xfrm>
            <a:off x="2369713" y="752699"/>
            <a:ext cx="3428483" cy="5108352"/>
          </a:xfrm>
        </p:spPr>
        <p:txBody>
          <a:bodyPr>
            <a:noAutofit/>
          </a:bodyPr>
          <a:lstStyle/>
          <a:p>
            <a:r>
              <a:rPr lang="es-EC" sz="1200" dirty="0"/>
              <a:t>Hay un </a:t>
            </a:r>
            <a:r>
              <a:rPr lang="es-EC" sz="1200" dirty="0" err="1"/>
              <a:t>Bjarne</a:t>
            </a:r>
            <a:r>
              <a:rPr lang="es-EC" sz="1200" dirty="0"/>
              <a:t> </a:t>
            </a:r>
            <a:r>
              <a:rPr lang="es-EC" sz="1200" dirty="0" err="1"/>
              <a:t>Stroustrup</a:t>
            </a:r>
            <a:r>
              <a:rPr lang="es-EC" sz="1200" dirty="0"/>
              <a:t> (enlace roto disponible en Internet Archive; véase el historial, la primera versión y la última). de desarrollo que ha tomado el IDE </a:t>
            </a:r>
            <a:r>
              <a:rPr lang="es-EC" sz="1200" dirty="0" err="1"/>
              <a:t>Dev</a:t>
            </a:r>
            <a:r>
              <a:rPr lang="es-EC" sz="1200" dirty="0"/>
              <a:t>-C++ y le ha agregado nuevas características tales como ayuda para los recopiladores múltiples y un diseñador del RAD para los usos de los </a:t>
            </a:r>
            <a:r>
              <a:rPr lang="es-EC" sz="1200" dirty="0" err="1"/>
              <a:t>wxWidgets</a:t>
            </a:r>
            <a:r>
              <a:rPr lang="es-EC" sz="1200" dirty="0"/>
              <a:t>. Este IDE se puede encontrar bajo el nombre de </a:t>
            </a:r>
            <a:r>
              <a:rPr lang="es-EC" sz="1200" dirty="0" err="1"/>
              <a:t>wxDev</a:t>
            </a:r>
            <a:r>
              <a:rPr lang="es-EC" sz="1200" dirty="0"/>
              <a:t>-C++. No se ha actualizado desde octubre de 2011.</a:t>
            </a:r>
          </a:p>
          <a:p>
            <a:endParaRPr lang="es-EC" sz="1200" dirty="0"/>
          </a:p>
          <a:p>
            <a:r>
              <a:rPr lang="es-EC" sz="1200" dirty="0"/>
              <a:t>En septiembre de 2011, una versión no oficial de </a:t>
            </a:r>
            <a:r>
              <a:rPr lang="es-EC" sz="1200" dirty="0" err="1"/>
              <a:t>Dev</a:t>
            </a:r>
            <a:r>
              <a:rPr lang="es-EC" sz="1200" dirty="0"/>
              <a:t>-C++, la 4.9.9.3, fue liberada por un desarrollador independiente,1​ incluyendo el reciente compilador GCC 4.5.2, librerías SDK de Windows (Win32 y D3D), corrección de varios bugs, y mejora en estabilidad. En diciembre de 2011, luego de cinco años de estar oficialmente en una versión beta, la versión 5.0 fue liberada por este desarrollador (entrada en su blog). Esta versión tiene su página por separado en SourceForge2​ desde la versión 5.0.0.5, debido a que el antiguo desarrollador no ha respondido a las peticiones de combinar el proyecto.</a:t>
            </a:r>
          </a:p>
        </p:txBody>
      </p:sp>
    </p:spTree>
    <p:extLst>
      <p:ext uri="{BB962C8B-B14F-4D97-AF65-F5344CB8AC3E}">
        <p14:creationId xmlns:p14="http://schemas.microsoft.com/office/powerpoint/2010/main" val="2052295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VENTAJAS </a:t>
            </a:r>
            <a:endParaRPr lang="es-EC" dirty="0"/>
          </a:p>
        </p:txBody>
      </p:sp>
      <p:sp>
        <p:nvSpPr>
          <p:cNvPr id="3" name="Marcador de contenido 2"/>
          <p:cNvSpPr>
            <a:spLocks noGrp="1"/>
          </p:cNvSpPr>
          <p:nvPr>
            <p:ph idx="1"/>
          </p:nvPr>
        </p:nvSpPr>
        <p:spPr/>
        <p:txBody>
          <a:bodyPr>
            <a:normAutofit fontScale="70000" lnSpcReduction="20000"/>
          </a:bodyPr>
          <a:lstStyle/>
          <a:p>
            <a:r>
              <a:rPr lang="es-EC" dirty="0"/>
              <a:t>Las principales ventajas de C++ son:</a:t>
            </a:r>
          </a:p>
          <a:p>
            <a:endParaRPr lang="es-EC" dirty="0"/>
          </a:p>
          <a:p>
            <a:endParaRPr lang="es-EC" dirty="0"/>
          </a:p>
          <a:p>
            <a:r>
              <a:rPr lang="es-EC" dirty="0"/>
              <a:t>Los programas nuevos pueden ser desarrollados en menos tiempo porque se puede rehusar el código</a:t>
            </a:r>
          </a:p>
          <a:p>
            <a:r>
              <a:rPr lang="es-EC" dirty="0"/>
              <a:t>Crear y usar nuevos tipos de datos es más fácil que en otros lenguajes como</a:t>
            </a:r>
          </a:p>
          <a:p>
            <a:r>
              <a:rPr lang="es-EC" dirty="0"/>
              <a:t>El manejo de memoria en C++ es mas fácil y transparente</a:t>
            </a:r>
          </a:p>
          <a:p>
            <a:r>
              <a:rPr lang="es-EC" dirty="0"/>
              <a:t>Los programas tendrán menos errores porque C++ usa una sintaxis y chequeo de tipos más estricto</a:t>
            </a:r>
          </a:p>
          <a:p>
            <a:r>
              <a:rPr lang="es-EC" dirty="0"/>
              <a:t>Orientación a objetos</a:t>
            </a:r>
          </a:p>
          <a:p>
            <a:r>
              <a:rPr lang="es-EC" dirty="0"/>
              <a:t>Sobrecarga de operadores y funciones</a:t>
            </a:r>
          </a:p>
          <a:p>
            <a:r>
              <a:rPr lang="es-EC" dirty="0"/>
              <a:t>Rapidez</a:t>
            </a:r>
          </a:p>
          <a:p>
            <a:r>
              <a:rPr lang="es-EC" dirty="0"/>
              <a:t>Genera programas compactos</a:t>
            </a:r>
          </a:p>
          <a:p>
            <a:r>
              <a:rPr lang="es-EC" dirty="0"/>
              <a:t>Argumentos de funciones por default</a:t>
            </a:r>
          </a:p>
        </p:txBody>
      </p:sp>
    </p:spTree>
    <p:extLst>
      <p:ext uri="{BB962C8B-B14F-4D97-AF65-F5344CB8AC3E}">
        <p14:creationId xmlns:p14="http://schemas.microsoft.com/office/powerpoint/2010/main" val="423734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DESVENTAJA</a:t>
            </a:r>
            <a:endParaRPr lang="es-EC" dirty="0"/>
          </a:p>
        </p:txBody>
      </p:sp>
      <p:sp>
        <p:nvSpPr>
          <p:cNvPr id="3" name="Marcador de contenido 2"/>
          <p:cNvSpPr>
            <a:spLocks noGrp="1"/>
          </p:cNvSpPr>
          <p:nvPr>
            <p:ph idx="1"/>
          </p:nvPr>
        </p:nvSpPr>
        <p:spPr/>
        <p:txBody>
          <a:bodyPr>
            <a:normAutofit fontScale="92500" lnSpcReduction="10000"/>
          </a:bodyPr>
          <a:lstStyle/>
          <a:p>
            <a:r>
              <a:rPr lang="es-EC" dirty="0"/>
              <a:t>Su curva de aprendizaje es alta: Para aprender a programar en C++, requieres primero programar en lenguaje C. Es decir, necesitas estudiar a profundidad su sintaxis, palabras reservadas, estructuras, manejo de librerías, por lo que te tomará algún tiempo dominar el software.</a:t>
            </a:r>
          </a:p>
          <a:p>
            <a:r>
              <a:rPr lang="es-EC" dirty="0"/>
              <a:t>Su depuración es bastante complicada: Esto es debido a los errores que aparecen al momento de la codificación.</a:t>
            </a:r>
          </a:p>
          <a:p>
            <a:r>
              <a:rPr lang="es-EC" dirty="0"/>
              <a:t>La traducción al lenguaje de máquina es bastante complejo: C++ no proporciona los suficientes operadores que ayuden a realizar las operaciones más abstractas de este lenguaje.</a:t>
            </a:r>
          </a:p>
          <a:p>
            <a:r>
              <a:rPr lang="es-EC" dirty="0"/>
              <a:t>No es muy usable en el diseño de sitios web: Aunque muchos de los programas web están hechos bajo este lenguaje, en el apartado de elaboración de páginas web no es una opción inteligente. Sobre todo cuando trabajas del lado del </a:t>
            </a:r>
            <a:r>
              <a:rPr lang="es-EC" dirty="0" err="1"/>
              <a:t>frontend</a:t>
            </a:r>
            <a:r>
              <a:rPr lang="es-EC" dirty="0"/>
              <a:t>, así que te recomiendo usar otro lenguaje como </a:t>
            </a:r>
            <a:r>
              <a:rPr lang="es-EC" dirty="0" err="1"/>
              <a:t>Python</a:t>
            </a:r>
            <a:r>
              <a:rPr lang="es-EC" dirty="0"/>
              <a:t>.</a:t>
            </a:r>
          </a:p>
        </p:txBody>
      </p:sp>
    </p:spTree>
    <p:extLst>
      <p:ext uri="{BB962C8B-B14F-4D97-AF65-F5344CB8AC3E}">
        <p14:creationId xmlns:p14="http://schemas.microsoft.com/office/powerpoint/2010/main" val="81627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ENTORNO</a:t>
            </a:r>
            <a:endParaRPr lang="es-EC" dirty="0"/>
          </a:p>
        </p:txBody>
      </p:sp>
      <p:sp>
        <p:nvSpPr>
          <p:cNvPr id="3" name="Marcador de contenido 2"/>
          <p:cNvSpPr>
            <a:spLocks noGrp="1"/>
          </p:cNvSpPr>
          <p:nvPr>
            <p:ph idx="1"/>
          </p:nvPr>
        </p:nvSpPr>
        <p:spPr/>
        <p:txBody>
          <a:bodyPr>
            <a:normAutofit fontScale="85000" lnSpcReduction="10000"/>
          </a:bodyPr>
          <a:lstStyle/>
          <a:p>
            <a:r>
              <a:rPr lang="es-EC" dirty="0" err="1"/>
              <a:t>Dev</a:t>
            </a:r>
            <a:r>
              <a:rPr lang="es-EC" dirty="0"/>
              <a:t>-C++ es un Entorno Integrado de Desarrollo para el lenguaje de programación C/C++</a:t>
            </a:r>
          </a:p>
          <a:p>
            <a:r>
              <a:rPr lang="es-EC" dirty="0"/>
              <a:t>que usa </a:t>
            </a:r>
            <a:r>
              <a:rPr lang="es-EC" dirty="0" err="1"/>
              <a:t>Mingw</a:t>
            </a:r>
            <a:r>
              <a:rPr lang="es-EC" dirty="0"/>
              <a:t> (</a:t>
            </a:r>
            <a:r>
              <a:rPr lang="es-EC" dirty="0" err="1"/>
              <a:t>Minimalist</a:t>
            </a:r>
            <a:r>
              <a:rPr lang="es-EC" dirty="0"/>
              <a:t> GNU </a:t>
            </a:r>
            <a:r>
              <a:rPr lang="es-EC" dirty="0" err="1"/>
              <a:t>for</a:t>
            </a:r>
            <a:r>
              <a:rPr lang="es-EC" dirty="0"/>
              <a:t> Windows, www.mingw.org ) de GCC (GNU </a:t>
            </a:r>
            <a:r>
              <a:rPr lang="es-EC" dirty="0" err="1"/>
              <a:t>Compiler</a:t>
            </a:r>
            <a:endParaRPr lang="es-EC" dirty="0"/>
          </a:p>
          <a:p>
            <a:r>
              <a:rPr lang="es-EC" dirty="0" err="1"/>
              <a:t>Collection</a:t>
            </a:r>
            <a:r>
              <a:rPr lang="es-EC" dirty="0"/>
              <a:t> www.gnu.org/home.es.html ). Es un software de libre distribución</a:t>
            </a:r>
          </a:p>
          <a:p>
            <a:r>
              <a:rPr lang="es-EC" dirty="0"/>
              <a:t>(www.bloodshed.net ) sujeto a los términos de la Licencia Pública General (GPL) de GNU.</a:t>
            </a:r>
          </a:p>
          <a:p>
            <a:r>
              <a:rPr lang="es-EC" dirty="0"/>
              <a:t>Algunas de las características de </a:t>
            </a:r>
            <a:r>
              <a:rPr lang="es-EC" dirty="0" err="1"/>
              <a:t>Dev</a:t>
            </a:r>
            <a:r>
              <a:rPr lang="es-EC" dirty="0"/>
              <a:t>-C++ son:</a:t>
            </a:r>
          </a:p>
          <a:p>
            <a:r>
              <a:rPr lang="es-EC" dirty="0"/>
              <a:t>- Soporta compiladores basados en GCC, por ejemplo </a:t>
            </a:r>
            <a:r>
              <a:rPr lang="es-EC" dirty="0" err="1"/>
              <a:t>Mingw</a:t>
            </a:r>
            <a:r>
              <a:rPr lang="es-EC" dirty="0"/>
              <a:t>.</a:t>
            </a:r>
          </a:p>
          <a:p>
            <a:r>
              <a:rPr lang="es-EC" dirty="0"/>
              <a:t>- Tiene integrado un depurador basado en GDB (</a:t>
            </a:r>
            <a:r>
              <a:rPr lang="es-EC" dirty="0" err="1"/>
              <a:t>Gnu</a:t>
            </a:r>
            <a:r>
              <a:rPr lang="es-EC" dirty="0"/>
              <a:t> </a:t>
            </a:r>
            <a:r>
              <a:rPr lang="es-EC" dirty="0" err="1"/>
              <a:t>DeBugger</a:t>
            </a:r>
            <a:r>
              <a:rPr lang="es-EC" dirty="0"/>
              <a:t>).</a:t>
            </a:r>
          </a:p>
          <a:p>
            <a:r>
              <a:rPr lang="es-EC" dirty="0"/>
              <a:t>- Mantiene una lista con las clases utilizadas durante la edición de un programa.</a:t>
            </a:r>
          </a:p>
          <a:p>
            <a:r>
              <a:rPr lang="es-EC" dirty="0"/>
              <a:t>- Mantiene una lista de las funciones definidas en la implementación del programa.</a:t>
            </a:r>
          </a:p>
          <a:p>
            <a:r>
              <a:rPr lang="es-EC" dirty="0"/>
              <a:t>- Tiene un manejador de proyectos.</a:t>
            </a:r>
          </a:p>
          <a:p>
            <a:r>
              <a:rPr lang="es-EC" dirty="0"/>
              <a:t>- Soporta la actualización del software y bibliotecas a través de Internet</a:t>
            </a:r>
          </a:p>
        </p:txBody>
      </p:sp>
    </p:spTree>
    <p:extLst>
      <p:ext uri="{BB962C8B-B14F-4D97-AF65-F5344CB8AC3E}">
        <p14:creationId xmlns:p14="http://schemas.microsoft.com/office/powerpoint/2010/main" val="2694693683"/>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34</TotalTime>
  <Words>655</Words>
  <Application>Microsoft Office PowerPoint</Application>
  <PresentationFormat>Panorámica</PresentationFormat>
  <Paragraphs>42</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Century Gothic</vt:lpstr>
      <vt:lpstr>Google Sans</vt:lpstr>
      <vt:lpstr>Wingdings 3</vt:lpstr>
      <vt:lpstr>Espiral</vt:lpstr>
      <vt:lpstr>UNIDAD EDUCATIVA FISCAL  “5 DE AGOSTO” </vt:lpstr>
      <vt:lpstr>¿Qué es y para qué sirve Dev-C++?</vt:lpstr>
      <vt:lpstr>HISTORIA</vt:lpstr>
      <vt:lpstr>VENTAJAS </vt:lpstr>
      <vt:lpstr>DESVENTAJA</vt:lpstr>
      <vt:lpstr>ENTORNO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EDUCATIVA FISCAL  “5 DE AGOSTO”</dc:title>
  <dc:creator>Cuenta Microsoft</dc:creator>
  <cp:lastModifiedBy>Cuenta Microsoft</cp:lastModifiedBy>
  <cp:revision>5</cp:revision>
  <dcterms:created xsi:type="dcterms:W3CDTF">2023-05-17T17:10:07Z</dcterms:created>
  <dcterms:modified xsi:type="dcterms:W3CDTF">2023-05-17T17:45:07Z</dcterms:modified>
</cp:coreProperties>
</file>