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7" r:id="rId7"/>
    <p:sldId id="278" r:id="rId8"/>
    <p:sldId id="279" r:id="rId9"/>
    <p:sldId id="261" r:id="rId10"/>
    <p:sldId id="262" r:id="rId11"/>
    <p:sldId id="263" r:id="rId12"/>
    <p:sldId id="264" r:id="rId13"/>
    <p:sldId id="280" r:id="rId14"/>
    <p:sldId id="281" r:id="rId15"/>
    <p:sldId id="282" r:id="rId16"/>
    <p:sldId id="272" r:id="rId17"/>
    <p:sldId id="267" r:id="rId18"/>
    <p:sldId id="269" r:id="rId19"/>
    <p:sldId id="283" r:id="rId20"/>
    <p:sldId id="284" r:id="rId21"/>
    <p:sldId id="285" r:id="rId22"/>
    <p:sldId id="286" r:id="rId23"/>
    <p:sldId id="274" r:id="rId24"/>
    <p:sldId id="275" r:id="rId25"/>
    <p:sldId id="260" r:id="rId26"/>
    <p:sldId id="271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1486-DDD5-43BD-86B6-AD5262A7C76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CF72-1D80-4A25-874B-9C0B396A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jvikri.wordpress.com/" TargetMode="External"/><Relationship Id="rId2" Type="http://schemas.openxmlformats.org/officeDocument/2006/relationships/hyperlink" Target="mailto:mjvikri@gmail.com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627A-F707-44D0-A12A-D14C6C614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Mata </a:t>
            </a:r>
            <a:r>
              <a:rPr lang="en-US" b="1" dirty="0" err="1"/>
              <a:t>Kuliah</a:t>
            </a:r>
            <a:br>
              <a:rPr lang="en-US" b="1" dirty="0"/>
            </a:br>
            <a:r>
              <a:rPr lang="en-US" b="1" dirty="0" err="1"/>
              <a:t>Kecerdasan</a:t>
            </a:r>
            <a:r>
              <a:rPr lang="en-US" b="1" dirty="0"/>
              <a:t> </a:t>
            </a:r>
            <a:r>
              <a:rPr lang="en-US" b="1" dirty="0" err="1"/>
              <a:t>Komputasional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/>
              <a:t>Computational Intelligence)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95F8-A97E-4E39-84AE-6B6CCFA2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21270"/>
            <a:ext cx="6858000" cy="1036529"/>
          </a:xfrm>
        </p:spPr>
        <p:txBody>
          <a:bodyPr>
            <a:normAutofit/>
          </a:bodyPr>
          <a:lstStyle/>
          <a:p>
            <a:r>
              <a:rPr lang="en-US" sz="2000" b="1" dirty="0"/>
              <a:t>Muhammad Jauhar </a:t>
            </a:r>
            <a:r>
              <a:rPr lang="en-US" sz="2000" b="1" dirty="0" err="1"/>
              <a:t>Vikri</a:t>
            </a:r>
            <a:r>
              <a:rPr lang="en-US" sz="2000" b="1" dirty="0"/>
              <a:t>, </a:t>
            </a:r>
            <a:r>
              <a:rPr lang="en-US" sz="2000" b="1" dirty="0" err="1"/>
              <a:t>M.Kom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976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, non-linear, </a:t>
            </a:r>
            <a:r>
              <a:rPr lang="en-US" dirty="0" err="1"/>
              <a:t>dan</a:t>
            </a:r>
            <a:r>
              <a:rPr lang="en-US" dirty="0"/>
              <a:t> parallel. </a:t>
            </a:r>
          </a:p>
          <a:p>
            <a:pPr lvl="1"/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i="1" dirty="0" err="1"/>
              <a:t>pengenalan</a:t>
            </a:r>
            <a:r>
              <a:rPr lang="en-US" b="1" i="1" dirty="0"/>
              <a:t> </a:t>
            </a:r>
            <a:r>
              <a:rPr lang="en-US" b="1" i="1" dirty="0" err="1"/>
              <a:t>pola</a:t>
            </a:r>
            <a:r>
              <a:rPr lang="en-US" b="1" i="1" dirty="0"/>
              <a:t>, </a:t>
            </a:r>
            <a:r>
              <a:rPr lang="en-US" b="1" i="1" dirty="0" err="1"/>
              <a:t>pemahaman</a:t>
            </a:r>
            <a:r>
              <a:rPr lang="en-US" b="1" i="1" dirty="0"/>
              <a:t>, </a:t>
            </a:r>
            <a:r>
              <a:rPr lang="en-US" b="1" i="1" dirty="0" err="1"/>
              <a:t>dan</a:t>
            </a:r>
            <a:r>
              <a:rPr lang="en-US" b="1" i="1" dirty="0"/>
              <a:t> control </a:t>
            </a:r>
            <a:r>
              <a:rPr lang="en-US" b="1" i="1" dirty="0" err="1"/>
              <a:t>gerakan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</a:p>
          <a:p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, </a:t>
            </a:r>
            <a:r>
              <a:rPr lang="en-US" dirty="0" err="1"/>
              <a:t>mengingat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mengeneralisir</a:t>
            </a:r>
            <a:r>
              <a:rPr lang="en-US" dirty="0"/>
              <a:t>, </a:t>
            </a:r>
            <a:r>
              <a:rPr lang="en-US" dirty="0" err="1"/>
              <a:t>mendesak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biologis</a:t>
            </a:r>
            <a:r>
              <a:rPr lang="en-US" dirty="0"/>
              <a:t> –  </a:t>
            </a:r>
            <a:r>
              <a:rPr lang="en-US" dirty="0" err="1"/>
              <a:t>disebut</a:t>
            </a:r>
            <a:r>
              <a:rPr lang="en-US" dirty="0"/>
              <a:t> Artificial Neural Networks (ANN)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578278"/>
            <a:ext cx="7886700" cy="491459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10 </a:t>
            </a:r>
            <a:r>
              <a:rPr lang="en-US" sz="2000" dirty="0" err="1"/>
              <a:t>juta</a:t>
            </a:r>
            <a:r>
              <a:rPr lang="en-US" sz="2000" dirty="0"/>
              <a:t> neuron, 60 </a:t>
            </a:r>
            <a:r>
              <a:rPr lang="en-US" sz="2000" dirty="0" err="1"/>
              <a:t>trilyun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(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i="1" dirty="0"/>
              <a:t>synapses</a:t>
            </a:r>
            <a:r>
              <a:rPr lang="en-US" sz="2000" dirty="0"/>
              <a:t>) </a:t>
            </a:r>
            <a:r>
              <a:rPr lang="en-US" sz="2000" dirty="0" err="1"/>
              <a:t>diantara</a:t>
            </a:r>
            <a:r>
              <a:rPr lang="en-US" sz="2000" dirty="0"/>
              <a:t> neuron.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neuron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simultas</a:t>
            </a:r>
            <a:r>
              <a:rPr lang="en-US" sz="2000" dirty="0"/>
              <a:t>, </a:t>
            </a:r>
            <a:r>
              <a:rPr lang="en-US" sz="2000" dirty="0" err="1"/>
              <a:t>otak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tercepat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(</a:t>
            </a:r>
            <a:r>
              <a:rPr lang="en-US" sz="2000" dirty="0" err="1"/>
              <a:t>Negnevitsky</a:t>
            </a:r>
            <a:r>
              <a:rPr lang="en-US" sz="2000" dirty="0"/>
              <a:t>, 2002).</a:t>
            </a:r>
          </a:p>
          <a:p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kenyataan</a:t>
            </a:r>
            <a:r>
              <a:rPr lang="en-US" sz="2000" dirty="0"/>
              <a:t> </a:t>
            </a:r>
            <a:r>
              <a:rPr lang="en-US" sz="2000" dirty="0" err="1"/>
              <a:t>memodelkan</a:t>
            </a:r>
            <a:r>
              <a:rPr lang="en-US" sz="2000" dirty="0"/>
              <a:t> </a:t>
            </a:r>
            <a:r>
              <a:rPr lang="en-US" sz="2000" dirty="0" err="1"/>
              <a:t>otak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? </a:t>
            </a:r>
            <a:r>
              <a:rPr lang="en-US" sz="2000" i="1" dirty="0" err="1"/>
              <a:t>Tidak</a:t>
            </a:r>
            <a:r>
              <a:rPr lang="en-US" sz="2000" i="1" dirty="0"/>
              <a:t> </a:t>
            </a:r>
            <a:r>
              <a:rPr lang="en-US" sz="2000" i="1" dirty="0" err="1"/>
              <a:t>sekarang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sebatas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ANN </a:t>
            </a:r>
            <a:r>
              <a:rPr lang="en-US" sz="2000" dirty="0" err="1"/>
              <a:t>sedang</a:t>
            </a:r>
            <a:r>
              <a:rPr lang="en-US" sz="2000" dirty="0"/>
              <a:t>.</a:t>
            </a:r>
          </a:p>
        </p:txBody>
      </p:sp>
      <p:pic>
        <p:nvPicPr>
          <p:cNvPr id="19458" name="Picture 2" descr="syara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4395" y="2379084"/>
            <a:ext cx="4955210" cy="209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biologis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neuron. </a:t>
            </a:r>
          </a:p>
          <a:p>
            <a:r>
              <a:rPr lang="en-US" dirty="0"/>
              <a:t>Neuron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</a:t>
            </a:r>
            <a:r>
              <a:rPr lang="id-ID" dirty="0"/>
              <a:t>adan sel (</a:t>
            </a:r>
            <a:r>
              <a:rPr lang="id-ID" i="1" dirty="0"/>
              <a:t>soma</a:t>
            </a:r>
            <a:r>
              <a:rPr lang="id-ID" dirty="0"/>
              <a:t>)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id-ID" dirty="0"/>
              <a:t>ejumlah serat yang menyalurkan informasi ke neuron (</a:t>
            </a:r>
            <a:r>
              <a:rPr lang="id-ID" i="1" dirty="0"/>
              <a:t>dendrite</a:t>
            </a:r>
            <a:r>
              <a:rPr lang="id-ID" dirty="0"/>
              <a:t>)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id-ID" dirty="0"/>
              <a:t>ebuah serat tunggal</a:t>
            </a:r>
            <a:r>
              <a:rPr lang="en-US" dirty="0"/>
              <a:t> yang</a:t>
            </a:r>
            <a:r>
              <a:rPr lang="id-ID" dirty="0"/>
              <a:t> keluar dari neuron (</a:t>
            </a:r>
            <a:r>
              <a:rPr lang="id-ID" i="1" dirty="0"/>
              <a:t>axon</a:t>
            </a:r>
            <a:r>
              <a:rPr lang="id-ID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syara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608" y="4825614"/>
            <a:ext cx="4473879" cy="18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Artifical</a:t>
            </a:r>
            <a:r>
              <a:rPr lang="en-US" dirty="0"/>
              <a:t>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neuron </a:t>
            </a:r>
            <a:r>
              <a:rPr lang="en-US" dirty="0" err="1"/>
              <a:t>biologis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371600" y="2057400"/>
          <a:ext cx="661171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3233082" imgH="1598817" progId="Visio.Drawing.11">
                  <p:embed/>
                </p:oleObj>
              </mc:Choice>
              <mc:Fallback>
                <p:oleObj name="Visio" r:id="rId3" imgW="3233082" imgH="1598817" progId="Visio.Drawing.11">
                  <p:embed/>
                  <p:pic>
                    <p:nvPicPr>
                      <p:cNvPr id="204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6611710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219200" y="2438400"/>
            <a:ext cx="1905000" cy="28956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53340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/ stimulus</a:t>
            </a:r>
          </a:p>
        </p:txBody>
      </p:sp>
      <p:sp>
        <p:nvSpPr>
          <p:cNvPr id="8" name="Oval 7"/>
          <p:cNvSpPr/>
          <p:nvPr/>
        </p:nvSpPr>
        <p:spPr>
          <a:xfrm>
            <a:off x="3048000" y="2895600"/>
            <a:ext cx="990600" cy="18288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24384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Bobot</a:t>
            </a:r>
            <a:r>
              <a:rPr lang="en-US" dirty="0"/>
              <a:t> (</a:t>
            </a:r>
            <a:r>
              <a:rPr lang="en-US" b="1" i="1" dirty="0"/>
              <a:t>dendrite</a:t>
            </a:r>
            <a:r>
              <a:rPr lang="en-US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3429000"/>
            <a:ext cx="838200" cy="8382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9200" y="2362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Adder (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)</a:t>
            </a:r>
          </a:p>
        </p:txBody>
      </p:sp>
      <p:sp>
        <p:nvSpPr>
          <p:cNvPr id="12" name="Oval 11"/>
          <p:cNvSpPr/>
          <p:nvPr/>
        </p:nvSpPr>
        <p:spPr>
          <a:xfrm>
            <a:off x="5791200" y="3505200"/>
            <a:ext cx="838200" cy="8382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48400" y="43434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29400" y="3581400"/>
            <a:ext cx="1295400" cy="6858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32004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Keluaran</a:t>
            </a:r>
            <a:r>
              <a:rPr lang="en-US" dirty="0"/>
              <a:t> (</a:t>
            </a:r>
            <a:r>
              <a:rPr lang="en-US" b="1" i="1" dirty="0"/>
              <a:t>axon</a:t>
            </a:r>
            <a:r>
              <a:rPr lang="en-US" dirty="0"/>
              <a:t>)</a:t>
            </a:r>
          </a:p>
        </p:txBody>
      </p:sp>
      <p:sp>
        <p:nvSpPr>
          <p:cNvPr id="16" name="Oval 15"/>
          <p:cNvSpPr/>
          <p:nvPr/>
        </p:nvSpPr>
        <p:spPr>
          <a:xfrm>
            <a:off x="5257800" y="4419600"/>
            <a:ext cx="838200" cy="8382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52578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Threshold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Akademik</a:t>
            </a:r>
            <a:r>
              <a:rPr lang="en-US" dirty="0"/>
              <a:t>: </a:t>
            </a:r>
            <a:r>
              <a:rPr lang="en-US" dirty="0" err="1"/>
              <a:t>prediksi</a:t>
            </a:r>
            <a:r>
              <a:rPr lang="en-US" dirty="0"/>
              <a:t> lama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</a:t>
            </a:r>
          </a:p>
          <a:p>
            <a:r>
              <a:rPr lang="en-US" dirty="0" err="1"/>
              <a:t>Bisnis</a:t>
            </a:r>
            <a:r>
              <a:rPr lang="en-US" dirty="0"/>
              <a:t>: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omset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</a:t>
            </a:r>
          </a:p>
          <a:p>
            <a:r>
              <a:rPr lang="en-US" dirty="0" err="1"/>
              <a:t>Medis</a:t>
            </a:r>
            <a:r>
              <a:rPr lang="en-US" dirty="0"/>
              <a:t>: diagnosis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.</a:t>
            </a:r>
          </a:p>
          <a:p>
            <a:r>
              <a:rPr lang="en-US" dirty="0" err="1"/>
              <a:t>Ekonomi</a:t>
            </a:r>
            <a:r>
              <a:rPr lang="en-US" dirty="0"/>
              <a:t>: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pasar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Computation (EC)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menirukan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alami</a:t>
            </a:r>
            <a:endParaRPr lang="en-US" dirty="0"/>
          </a:p>
          <a:p>
            <a:pPr lvl="1"/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biak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.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alami</a:t>
            </a:r>
            <a:endParaRPr lang="en-US" dirty="0"/>
          </a:p>
          <a:p>
            <a:pPr lvl="1"/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reproduksi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Keturuanan</a:t>
            </a:r>
            <a:r>
              <a:rPr lang="en-US" dirty="0"/>
              <a:t>, </a:t>
            </a:r>
            <a:r>
              <a:rPr lang="en-US" dirty="0" err="1"/>
              <a:t>direproduksi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Keturunan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) </a:t>
            </a:r>
            <a:r>
              <a:rPr lang="en-US" dirty="0" err="1"/>
              <a:t>induk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Individu-individu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jelek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Bentuk-bentuk</a:t>
            </a:r>
            <a:r>
              <a:rPr lang="en-US" dirty="0"/>
              <a:t> 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US" dirty="0"/>
          </a:p>
          <a:p>
            <a:pPr lvl="1"/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genetic</a:t>
            </a:r>
          </a:p>
          <a:p>
            <a:pPr lvl="0"/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algortima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(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evolusi</a:t>
            </a:r>
            <a:endParaRPr lang="en-US" dirty="0"/>
          </a:p>
          <a:p>
            <a:pPr lvl="1"/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evolusi</a:t>
            </a:r>
            <a:endParaRPr lang="en-US" dirty="0"/>
          </a:p>
          <a:p>
            <a:pPr lvl="0"/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differensial</a:t>
            </a:r>
            <a:endParaRPr lang="en-US" dirty="0"/>
          </a:p>
          <a:p>
            <a:pPr lvl="1"/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,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rproduksi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lvl="0"/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kultural</a:t>
            </a:r>
            <a:endParaRPr lang="en-US" dirty="0"/>
          </a:p>
          <a:p>
            <a:pPr lvl="1"/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genetic </a:t>
            </a:r>
            <a:r>
              <a:rPr lang="en-US" dirty="0" err="1"/>
              <a:t>dan</a:t>
            </a:r>
            <a:r>
              <a:rPr lang="en-US" dirty="0"/>
              <a:t> phenotype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Evolutionary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kromosom</a:t>
            </a:r>
            <a:endParaRPr lang="en-US" dirty="0"/>
          </a:p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gen</a:t>
            </a:r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gen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gen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allele</a:t>
            </a:r>
            <a:endParaRPr lang="en-US" dirty="0"/>
          </a:p>
          <a:p>
            <a:r>
              <a:rPr lang="en-US" dirty="0" err="1"/>
              <a:t>Keturunan</a:t>
            </a:r>
            <a:r>
              <a:rPr lang="en-US" dirty="0"/>
              <a:t>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kawin</a:t>
            </a:r>
            <a:r>
              <a:rPr lang="en-US" dirty="0"/>
              <a:t> </a:t>
            </a:r>
            <a:r>
              <a:rPr lang="en-US" dirty="0" err="1"/>
              <a:t>silang</a:t>
            </a:r>
            <a:r>
              <a:rPr lang="en-US" dirty="0"/>
              <a:t> (</a:t>
            </a:r>
            <a:r>
              <a:rPr lang="en-US" i="1" dirty="0"/>
              <a:t>crossover</a:t>
            </a:r>
            <a:r>
              <a:rPr lang="en-US" dirty="0"/>
              <a:t>)</a:t>
            </a:r>
          </a:p>
          <a:p>
            <a:r>
              <a:rPr lang="en-US" dirty="0" err="1"/>
              <a:t>Mutasi</a:t>
            </a:r>
            <a:r>
              <a:rPr lang="en-US" dirty="0"/>
              <a:t> gen</a:t>
            </a:r>
          </a:p>
          <a:p>
            <a:r>
              <a:rPr lang="en-US" dirty="0" err="1"/>
              <a:t>Fungsi</a:t>
            </a:r>
            <a:r>
              <a:rPr lang="en-US" dirty="0"/>
              <a:t> fitness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US" dirty="0"/>
          </a:p>
          <a:p>
            <a:r>
              <a:rPr lang="en-US" dirty="0" err="1"/>
              <a:t>Seleksi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kira-kira</a:t>
            </a:r>
            <a:r>
              <a:rPr lang="en-US" dirty="0"/>
              <a:t>. </a:t>
            </a: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kepastian</a:t>
            </a:r>
            <a:r>
              <a:rPr lang="en-US" dirty="0"/>
              <a:t> yang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.</a:t>
            </a:r>
          </a:p>
          <a:p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  <a:p>
            <a:pPr lvl="1"/>
            <a:r>
              <a:rPr lang="en-US" dirty="0" err="1"/>
              <a:t>Pengendali</a:t>
            </a:r>
            <a:r>
              <a:rPr lang="en-US" dirty="0"/>
              <a:t> lift</a:t>
            </a:r>
          </a:p>
          <a:p>
            <a:pPr lvl="1"/>
            <a:r>
              <a:rPr lang="en-US" dirty="0" err="1"/>
              <a:t>Peralatan-peralatan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endParaRPr lang="en-US" dirty="0"/>
          </a:p>
          <a:p>
            <a:pPr lvl="1"/>
            <a:r>
              <a:rPr lang="en-US" dirty="0" err="1"/>
              <a:t>Pengendali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(SI)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koloni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kawanan</a:t>
            </a:r>
            <a:r>
              <a:rPr lang="en-US" dirty="0"/>
              <a:t> </a:t>
            </a:r>
            <a:r>
              <a:rPr lang="en-US"/>
              <a:t>organisme </a:t>
            </a:r>
            <a:r>
              <a:rPr lang="en-US" dirty="0" err="1"/>
              <a:t>sosial</a:t>
            </a:r>
            <a:r>
              <a:rPr lang="en-US" dirty="0"/>
              <a:t>. 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(</a:t>
            </a:r>
            <a:r>
              <a:rPr lang="en-US" dirty="0" err="1"/>
              <a:t>individu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kawanan</a:t>
            </a:r>
            <a:endParaRPr lang="en-US" dirty="0"/>
          </a:p>
          <a:p>
            <a:pPr lvl="1"/>
            <a:r>
              <a:rPr lang="en-US" dirty="0"/>
              <a:t>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clustering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Bee Colony Optimization</a:t>
            </a:r>
          </a:p>
          <a:p>
            <a:r>
              <a:rPr lang="en-US" dirty="0"/>
              <a:t>Chemical Reaction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9690"/>
          </a:xfrm>
        </p:spPr>
        <p:txBody>
          <a:bodyPr>
            <a:normAutofit/>
          </a:bodyPr>
          <a:lstStyle/>
          <a:p>
            <a:r>
              <a:rPr lang="en-US" sz="4000" b="1" dirty="0"/>
              <a:t>Muhammad Jauhar </a:t>
            </a:r>
            <a:r>
              <a:rPr lang="en-US" sz="4000" b="1" dirty="0" err="1"/>
              <a:t>Vikri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5FD-BFCE-4157-8020-27EAF9B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5337"/>
            <a:ext cx="7886700" cy="51275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Alamat:</a:t>
            </a:r>
          </a:p>
          <a:p>
            <a:pPr lvl="1"/>
            <a:r>
              <a:rPr lang="en-US" sz="2000" dirty="0" err="1"/>
              <a:t>Krajan</a:t>
            </a:r>
            <a:r>
              <a:rPr lang="en-US" sz="2000" dirty="0"/>
              <a:t>, </a:t>
            </a:r>
            <a:r>
              <a:rPr lang="en-US" sz="2000" dirty="0" err="1"/>
              <a:t>Sugihwaras</a:t>
            </a:r>
            <a:r>
              <a:rPr lang="en-US" sz="2000" dirty="0"/>
              <a:t>. </a:t>
            </a:r>
            <a:r>
              <a:rPr lang="en-US" sz="2000" dirty="0" err="1"/>
              <a:t>Kec.Sugihwaras</a:t>
            </a:r>
            <a:r>
              <a:rPr lang="en-US" sz="2000" dirty="0"/>
              <a:t> – </a:t>
            </a:r>
            <a:r>
              <a:rPr lang="en-US" sz="2000" dirty="0" err="1"/>
              <a:t>Bojonegoro</a:t>
            </a:r>
            <a:r>
              <a:rPr lang="en-US" sz="2000" dirty="0"/>
              <a:t> KP.62183</a:t>
            </a:r>
          </a:p>
          <a:p>
            <a:r>
              <a:rPr lang="en-US" sz="2400" dirty="0" err="1"/>
              <a:t>Riwayat</a:t>
            </a:r>
            <a:r>
              <a:rPr lang="en-US" sz="2400" dirty="0"/>
              <a:t> Pendidikan:</a:t>
            </a:r>
          </a:p>
          <a:p>
            <a:pPr lvl="1"/>
            <a:r>
              <a:rPr lang="en-US" sz="1800" dirty="0"/>
              <a:t>SDN 2 </a:t>
            </a:r>
            <a:r>
              <a:rPr lang="en-US" sz="1800" dirty="0" err="1"/>
              <a:t>Sugihwaras</a:t>
            </a:r>
            <a:endParaRPr lang="en-US" sz="1800" dirty="0"/>
          </a:p>
          <a:p>
            <a:pPr lvl="1"/>
            <a:r>
              <a:rPr lang="en-US" sz="1800" dirty="0"/>
              <a:t>SMPN 1 </a:t>
            </a:r>
            <a:r>
              <a:rPr lang="en-US" sz="1800" dirty="0" err="1"/>
              <a:t>Babat</a:t>
            </a:r>
            <a:r>
              <a:rPr lang="en-US" sz="1800" dirty="0"/>
              <a:t>, </a:t>
            </a:r>
            <a:r>
              <a:rPr lang="en-US" sz="1800" dirty="0" err="1"/>
              <a:t>Lamongan</a:t>
            </a:r>
            <a:endParaRPr lang="en-US" sz="1800" dirty="0"/>
          </a:p>
          <a:p>
            <a:pPr lvl="1"/>
            <a:r>
              <a:rPr lang="en-US" sz="1800" dirty="0"/>
              <a:t>SMAN 2 </a:t>
            </a:r>
            <a:r>
              <a:rPr lang="en-US" sz="1800" dirty="0" err="1"/>
              <a:t>Bojonegoro</a:t>
            </a:r>
            <a:endParaRPr lang="en-US" sz="1800" dirty="0"/>
          </a:p>
          <a:p>
            <a:pPr lvl="1"/>
            <a:r>
              <a:rPr lang="en-US" sz="1800" dirty="0"/>
              <a:t>S1 Teknik </a:t>
            </a:r>
            <a:r>
              <a:rPr lang="en-US" sz="1800" dirty="0" err="1"/>
              <a:t>Informatika</a:t>
            </a:r>
            <a:r>
              <a:rPr lang="en-US" sz="1800" dirty="0"/>
              <a:t>, </a:t>
            </a:r>
            <a:r>
              <a:rPr lang="en-US" sz="1800" dirty="0" err="1"/>
              <a:t>Universitas</a:t>
            </a:r>
            <a:r>
              <a:rPr lang="en-US" sz="1800" dirty="0"/>
              <a:t> </a:t>
            </a:r>
            <a:r>
              <a:rPr lang="en-US" sz="1800" dirty="0" err="1"/>
              <a:t>Trunojoyo</a:t>
            </a:r>
            <a:r>
              <a:rPr lang="en-US" sz="1800" dirty="0"/>
              <a:t> (</a:t>
            </a:r>
            <a:r>
              <a:rPr lang="en-US" sz="1800" dirty="0" err="1"/>
              <a:t>S.Kom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S2 Teknik </a:t>
            </a:r>
            <a:r>
              <a:rPr lang="en-US" sz="1800" dirty="0" err="1"/>
              <a:t>Informatika</a:t>
            </a:r>
            <a:r>
              <a:rPr lang="en-US" sz="1800" dirty="0"/>
              <a:t>, </a:t>
            </a:r>
            <a:r>
              <a:rPr lang="en-US" sz="1800" dirty="0" err="1"/>
              <a:t>Universitas</a:t>
            </a:r>
            <a:r>
              <a:rPr lang="en-US" sz="1800" dirty="0"/>
              <a:t> Dian </a:t>
            </a:r>
            <a:r>
              <a:rPr lang="en-US" sz="1800" dirty="0" err="1"/>
              <a:t>Nuswantoro</a:t>
            </a:r>
            <a:r>
              <a:rPr lang="en-US" sz="1800" dirty="0"/>
              <a:t> (</a:t>
            </a:r>
            <a:r>
              <a:rPr lang="en-US" sz="1800" dirty="0" err="1"/>
              <a:t>M.Kom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Data Mining</a:t>
            </a:r>
          </a:p>
          <a:p>
            <a:pPr lvl="1"/>
            <a:r>
              <a:rPr lang="en-US" sz="1800" dirty="0"/>
              <a:t>Machine Learning</a:t>
            </a:r>
          </a:p>
          <a:p>
            <a:pPr lvl="1"/>
            <a:r>
              <a:rPr lang="en-US" sz="1800" dirty="0"/>
              <a:t>Intelligent System</a:t>
            </a:r>
            <a:endParaRPr lang="en-US" sz="2000" dirty="0"/>
          </a:p>
          <a:p>
            <a:r>
              <a:rPr lang="en-US" sz="2400" dirty="0" err="1"/>
              <a:t>Kontak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WA/Telegram: 0811811332</a:t>
            </a:r>
          </a:p>
          <a:p>
            <a:pPr lvl="1"/>
            <a:r>
              <a:rPr lang="en-US" sz="1800" dirty="0"/>
              <a:t>Email: </a:t>
            </a:r>
            <a:r>
              <a:rPr lang="en-US" sz="1800" dirty="0">
                <a:hlinkClick r:id="rId2"/>
              </a:rPr>
              <a:t>mjvikri@gmail.com</a:t>
            </a:r>
            <a:endParaRPr lang="en-US" sz="1800" dirty="0"/>
          </a:p>
          <a:p>
            <a:pPr lvl="1"/>
            <a:r>
              <a:rPr lang="en-US" sz="1800" dirty="0"/>
              <a:t>Blog: </a:t>
            </a:r>
            <a:r>
              <a:rPr lang="en-US" sz="1800" dirty="0">
                <a:hlinkClick r:id="rId3"/>
              </a:rPr>
              <a:t>mjvikri.wordpress.com</a:t>
            </a:r>
            <a:r>
              <a:rPr lang="en-US" sz="1800" dirty="0"/>
              <a:t>	</a:t>
            </a:r>
            <a:endParaRPr lang="en-US" sz="2000" dirty="0"/>
          </a:p>
        </p:txBody>
      </p:sp>
      <p:pic>
        <p:nvPicPr>
          <p:cNvPr id="1026" name="Picture 2" descr="Hasil gambar untuk muhammad jauhar vikri">
            <a:extLst>
              <a:ext uri="{FF2B5EF4-FFF2-40B4-BE49-F238E27FC236}">
                <a16:creationId xmlns:a16="http://schemas.microsoft.com/office/drawing/2014/main" id="{E8F1E580-3BE2-4A84-91B6-518F9B955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069"/>
          <a:stretch/>
        </p:blipFill>
        <p:spPr bwMode="auto">
          <a:xfrm>
            <a:off x="6501010" y="3929105"/>
            <a:ext cx="2179528" cy="26873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867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Transportasi</a:t>
            </a:r>
            <a:r>
              <a:rPr lang="en-US" dirty="0"/>
              <a:t>: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r>
              <a:rPr lang="en-US" dirty="0" err="1"/>
              <a:t>Sipil</a:t>
            </a:r>
            <a:r>
              <a:rPr lang="en-US" dirty="0"/>
              <a:t>: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 err="1"/>
              <a:t>Akademik</a:t>
            </a:r>
            <a:r>
              <a:rPr lang="en-US" dirty="0"/>
              <a:t>: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 err="1"/>
              <a:t>Pergudangan</a:t>
            </a:r>
            <a:r>
              <a:rPr lang="en-US" dirty="0"/>
              <a:t>: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penataan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Immune Systems (AIS)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Natural Immune System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(</a:t>
            </a:r>
            <a:r>
              <a:rPr lang="en-US" i="1" dirty="0"/>
              <a:t>non-self</a:t>
            </a:r>
            <a:r>
              <a:rPr lang="en-US" dirty="0"/>
              <a:t>, / antigen)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(</a:t>
            </a:r>
            <a:r>
              <a:rPr lang="en-US" i="1" dirty="0"/>
              <a:t>self</a:t>
            </a:r>
            <a:r>
              <a:rPr lang="en-US" dirty="0"/>
              <a:t>). </a:t>
            </a:r>
          </a:p>
          <a:p>
            <a:pPr>
              <a:buNone/>
            </a:pPr>
            <a:r>
              <a:rPr lang="en-US" b="1" dirty="0" err="1"/>
              <a:t>Bentuk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kekebalan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self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non-self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limfosit</a:t>
            </a:r>
            <a:r>
              <a:rPr lang="en-US" dirty="0"/>
              <a:t> yang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organ </a:t>
            </a:r>
            <a:r>
              <a:rPr lang="en-US" dirty="0" err="1"/>
              <a:t>limfoid</a:t>
            </a:r>
            <a:r>
              <a:rPr lang="en-US" dirty="0"/>
              <a:t>. </a:t>
            </a:r>
            <a:r>
              <a:rPr lang="en-US" dirty="0" err="1"/>
              <a:t>Limfosit</a:t>
            </a:r>
            <a:r>
              <a:rPr lang="en-US" dirty="0"/>
              <a:t> “</a:t>
            </a:r>
            <a:r>
              <a:rPr lang="en-US" dirty="0" err="1"/>
              <a:t>belajar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mengikat</a:t>
            </a:r>
            <a:r>
              <a:rPr lang="en-US" dirty="0"/>
              <a:t> antigen.</a:t>
            </a:r>
          </a:p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klonal</a:t>
            </a:r>
            <a:endParaRPr lang="en-US" dirty="0"/>
          </a:p>
          <a:p>
            <a:pPr lvl="1"/>
            <a:r>
              <a:rPr lang="en-US" dirty="0"/>
              <a:t>B-Cell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antibodi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kloning</a:t>
            </a:r>
            <a:r>
              <a:rPr lang="en-US" dirty="0"/>
              <a:t>. </a:t>
            </a:r>
            <a:r>
              <a:rPr lang="en-US" dirty="0" err="1"/>
              <a:t>Kloning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bermutasi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kekebalan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antigen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tidak-berbahaya</a:t>
            </a:r>
            <a:r>
              <a:rPr lang="en-US" dirty="0"/>
              <a:t>.</a:t>
            </a:r>
          </a:p>
          <a:p>
            <a:r>
              <a:rPr lang="en-US" dirty="0" err="1"/>
              <a:t>Teori</a:t>
            </a:r>
            <a:r>
              <a:rPr lang="en-US" dirty="0"/>
              <a:t> Network</a:t>
            </a:r>
          </a:p>
          <a:p>
            <a:pPr lvl="1"/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B-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Ketika</a:t>
            </a:r>
            <a:r>
              <a:rPr lang="en-US" dirty="0"/>
              <a:t> B-Cell </a:t>
            </a:r>
            <a:r>
              <a:rPr lang="en-US" dirty="0" err="1"/>
              <a:t>merespon</a:t>
            </a:r>
            <a:r>
              <a:rPr lang="en-US" dirty="0"/>
              <a:t> antigen, </a:t>
            </a:r>
            <a:r>
              <a:rPr lang="en-US" dirty="0" err="1"/>
              <a:t>maka</a:t>
            </a:r>
            <a:r>
              <a:rPr lang="en-US" dirty="0"/>
              <a:t> B-Cell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merangsang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B-</a:t>
            </a:r>
            <a:r>
              <a:rPr lang="en-US" dirty="0" err="1"/>
              <a:t>Sel</a:t>
            </a:r>
            <a:r>
              <a:rPr lang="en-US" dirty="0"/>
              <a:t> lain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: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cracker,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virus.</a:t>
            </a:r>
          </a:p>
          <a:p>
            <a:r>
              <a:rPr lang="en-US" dirty="0" err="1"/>
              <a:t>Akademik</a:t>
            </a:r>
            <a:r>
              <a:rPr lang="en-US" dirty="0"/>
              <a:t>: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berprestasi</a:t>
            </a:r>
            <a:r>
              <a:rPr lang="en-US" dirty="0"/>
              <a:t>.</a:t>
            </a:r>
          </a:p>
          <a:p>
            <a:r>
              <a:rPr lang="en-US" dirty="0" err="1"/>
              <a:t>Klimatologi</a:t>
            </a:r>
            <a:r>
              <a:rPr lang="en-US" dirty="0"/>
              <a:t>: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.</a:t>
            </a:r>
          </a:p>
          <a:p>
            <a:r>
              <a:rPr lang="en-US" dirty="0" err="1"/>
              <a:t>Kesehatan</a:t>
            </a:r>
            <a:r>
              <a:rPr lang="en-US" dirty="0"/>
              <a:t>: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yang abnormal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969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Metode</a:t>
            </a:r>
            <a:r>
              <a:rPr lang="en-US" sz="4000" b="1" dirty="0"/>
              <a:t> </a:t>
            </a:r>
            <a:r>
              <a:rPr lang="en-US" sz="4000" b="1" dirty="0" err="1"/>
              <a:t>Komputasi</a:t>
            </a:r>
            <a:r>
              <a:rPr lang="en-US" sz="4000" b="1" dirty="0"/>
              <a:t> </a:t>
            </a:r>
            <a:r>
              <a:rPr lang="en-US" sz="4000" b="1" dirty="0" err="1"/>
              <a:t>Cerdas</a:t>
            </a:r>
            <a:endParaRPr lang="en-US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EB6CE-EEFC-4B31-BBDA-04369C5C0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40076"/>
            <a:ext cx="7894307" cy="41461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76CAB-942F-4736-B8F6-47E1A05A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514350"/>
            <a:ext cx="8724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00B-D09D-4DCA-93F5-4A23E5F1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6983"/>
          </a:xfrm>
        </p:spPr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C8BFA88-2C5C-4674-8FB3-9FCF7BCB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02109"/>
            <a:ext cx="7886700" cy="5655891"/>
          </a:xfrm>
        </p:spPr>
      </p:pic>
    </p:spTree>
    <p:extLst>
      <p:ext uri="{BB962C8B-B14F-4D97-AF65-F5344CB8AC3E}">
        <p14:creationId xmlns:p14="http://schemas.microsoft.com/office/powerpoint/2010/main" val="1972897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969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Materi</a:t>
            </a:r>
            <a:r>
              <a:rPr lang="en-US" sz="4000" b="1" dirty="0"/>
              <a:t> </a:t>
            </a:r>
            <a:r>
              <a:rPr lang="en-US" sz="4000" b="1" dirty="0" err="1"/>
              <a:t>Perkuliahan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5FD-BFCE-4157-8020-27EAF9B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5337"/>
            <a:ext cx="7886700" cy="5127536"/>
          </a:xfrm>
        </p:spPr>
        <p:txBody>
          <a:bodyPr>
            <a:normAutofit/>
          </a:bodyPr>
          <a:lstStyle/>
          <a:p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Kecerdasaan</a:t>
            </a:r>
            <a:r>
              <a:rPr lang="en-US" sz="1800" dirty="0"/>
              <a:t> </a:t>
            </a:r>
            <a:r>
              <a:rPr lang="en-US" sz="1800" dirty="0" err="1"/>
              <a:t>Komputasi</a:t>
            </a:r>
            <a:endParaRPr lang="en-US" sz="1400" dirty="0"/>
          </a:p>
          <a:p>
            <a:r>
              <a:rPr lang="en-US" sz="1800" dirty="0" err="1"/>
              <a:t>Kecerdasan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Syaraf</a:t>
            </a:r>
            <a:r>
              <a:rPr lang="en-US" sz="1800" dirty="0"/>
              <a:t> </a:t>
            </a:r>
            <a:r>
              <a:rPr lang="en-US" sz="1800" dirty="0" err="1"/>
              <a:t>Tiruan</a:t>
            </a:r>
            <a:r>
              <a:rPr lang="en-US" sz="1800" dirty="0"/>
              <a:t> (Artificial Neural Networks)</a:t>
            </a:r>
          </a:p>
          <a:p>
            <a:pPr lvl="1"/>
            <a:r>
              <a:rPr lang="en-US" sz="1400" dirty="0"/>
              <a:t>Artificial Neuron</a:t>
            </a:r>
          </a:p>
          <a:p>
            <a:pPr lvl="1"/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Terbimbing</a:t>
            </a:r>
            <a:endParaRPr lang="en-US" sz="1400" dirty="0"/>
          </a:p>
          <a:p>
            <a:pPr lvl="1"/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Terbimbing</a:t>
            </a:r>
            <a:endParaRPr lang="en-US" sz="1400" dirty="0"/>
          </a:p>
          <a:p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Evolusi</a:t>
            </a:r>
            <a:r>
              <a:rPr lang="en-US" sz="1800" dirty="0"/>
              <a:t> (Evolutionary Computation)</a:t>
            </a:r>
          </a:p>
          <a:p>
            <a:pPr lvl="1"/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Genetika</a:t>
            </a:r>
            <a:endParaRPr lang="en-US" sz="1400" dirty="0"/>
          </a:p>
          <a:p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Cerdas</a:t>
            </a:r>
            <a:r>
              <a:rPr lang="en-US" sz="1800" dirty="0"/>
              <a:t> Swarm (Swarm Intelligence)</a:t>
            </a:r>
          </a:p>
          <a:p>
            <a:r>
              <a:rPr lang="en-US" sz="1800" dirty="0" err="1"/>
              <a:t>Kecerdasan</a:t>
            </a:r>
            <a:r>
              <a:rPr lang="en-US" sz="1800" dirty="0"/>
              <a:t> System </a:t>
            </a:r>
            <a:r>
              <a:rPr lang="en-US" sz="1800" dirty="0" err="1"/>
              <a:t>Imun</a:t>
            </a:r>
            <a:r>
              <a:rPr lang="en-US" sz="1800" dirty="0"/>
              <a:t> (Artificial Immune System)</a:t>
            </a:r>
          </a:p>
          <a:p>
            <a:r>
              <a:rPr lang="en-US" sz="1800" dirty="0"/>
              <a:t>Fuzzy Systems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685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000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Referensi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5FD-BFCE-4157-8020-27EAF9B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279"/>
            <a:ext cx="7886700" cy="4914594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Ebook</a:t>
            </a:r>
            <a:r>
              <a:rPr lang="en-US" sz="2400" b="1" dirty="0"/>
              <a:t>:</a:t>
            </a:r>
          </a:p>
          <a:p>
            <a:pPr lvl="1"/>
            <a:r>
              <a:rPr lang="en-US" sz="1800" dirty="0"/>
              <a:t>Python Tutorial 2.7 &amp; 3.7 (Guido </a:t>
            </a:r>
            <a:r>
              <a:rPr lang="en-US" sz="1800" dirty="0" err="1"/>
              <a:t>va</a:t>
            </a:r>
            <a:r>
              <a:rPr lang="en-US" sz="1800" dirty="0"/>
              <a:t> Rossum &amp; team)</a:t>
            </a:r>
          </a:p>
          <a:p>
            <a:pPr lvl="1"/>
            <a:r>
              <a:rPr lang="en-US" sz="1800" dirty="0"/>
              <a:t>The Python Language Reference 2.7 &amp; 3.7 (Guido </a:t>
            </a:r>
            <a:r>
              <a:rPr lang="en-US" sz="1800" dirty="0" err="1"/>
              <a:t>va</a:t>
            </a:r>
            <a:r>
              <a:rPr lang="en-US" sz="1800" dirty="0"/>
              <a:t> Rossum &amp; team)</a:t>
            </a:r>
          </a:p>
          <a:p>
            <a:pPr lvl="1"/>
            <a:r>
              <a:rPr lang="en-US" sz="1800" dirty="0"/>
              <a:t>Python Setup &amp; Usage (Guido </a:t>
            </a:r>
            <a:r>
              <a:rPr lang="en-US" sz="1800" dirty="0" err="1"/>
              <a:t>va</a:t>
            </a:r>
            <a:r>
              <a:rPr lang="en-US" sz="1800" dirty="0"/>
              <a:t> Rossum &amp; team)</a:t>
            </a:r>
          </a:p>
          <a:p>
            <a:pPr lvl="1"/>
            <a:r>
              <a:rPr lang="en-US" sz="1800" dirty="0"/>
              <a:t>Computational Intelligence, </a:t>
            </a:r>
            <a:r>
              <a:rPr lang="en-US" sz="1800" dirty="0" err="1"/>
              <a:t>Andries</a:t>
            </a:r>
            <a:r>
              <a:rPr lang="en-US" sz="1800" dirty="0"/>
              <a:t> P. Engelbrecht (2007)</a:t>
            </a:r>
          </a:p>
          <a:p>
            <a:pPr lvl="1"/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67405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42AC-2E5D-4789-A549-C418CE331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Ada </a:t>
            </a:r>
            <a:r>
              <a:rPr lang="en-US" b="1" dirty="0" err="1"/>
              <a:t>Pertanyaan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10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969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Perkuliahan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5FD-BFCE-4157-8020-27EAF9B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5337"/>
            <a:ext cx="7886700" cy="5127536"/>
          </a:xfrm>
        </p:spPr>
        <p:txBody>
          <a:bodyPr>
            <a:normAutofit/>
          </a:bodyPr>
          <a:lstStyle/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pPr lvl="1"/>
            <a:r>
              <a:rPr lang="en-US" sz="2000" dirty="0" err="1"/>
              <a:t>Komputer</a:t>
            </a:r>
            <a:r>
              <a:rPr lang="en-US" sz="2000" dirty="0"/>
              <a:t>/</a:t>
            </a:r>
            <a:r>
              <a:rPr lang="en-US" sz="2000" b="1" dirty="0"/>
              <a:t>Laptop</a:t>
            </a:r>
            <a:r>
              <a:rPr lang="en-US" sz="2000" dirty="0"/>
              <a:t> (</a:t>
            </a:r>
            <a:r>
              <a:rPr lang="en-US" sz="2000" b="1" dirty="0"/>
              <a:t>WAJIB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Stop </a:t>
            </a:r>
            <a:r>
              <a:rPr lang="en-US" sz="2000" b="1" dirty="0" err="1"/>
              <a:t>Kontak</a:t>
            </a:r>
            <a:r>
              <a:rPr lang="en-US" sz="2000" dirty="0"/>
              <a:t> Terminal</a:t>
            </a:r>
          </a:p>
          <a:p>
            <a:pPr lvl="1"/>
            <a:r>
              <a:rPr lang="en-US" sz="2000" dirty="0" err="1"/>
              <a:t>Ber</a:t>
            </a:r>
            <a:r>
              <a:rPr lang="en-US" sz="2000" b="1" dirty="0" err="1"/>
              <a:t>pakaian</a:t>
            </a:r>
            <a:r>
              <a:rPr lang="en-US" sz="2000" b="1" dirty="0"/>
              <a:t> </a:t>
            </a:r>
            <a:r>
              <a:rPr lang="en-US" sz="2000" b="1" dirty="0" err="1"/>
              <a:t>Bebas</a:t>
            </a:r>
            <a:r>
              <a:rPr lang="en-US" sz="2000" b="1" dirty="0"/>
              <a:t> </a:t>
            </a:r>
            <a:r>
              <a:rPr lang="en-US" sz="2000" b="1" dirty="0" err="1"/>
              <a:t>rapi</a:t>
            </a:r>
            <a:r>
              <a:rPr lang="en-US" sz="2000" b="1" dirty="0"/>
              <a:t>, </a:t>
            </a:r>
            <a:r>
              <a:rPr lang="en-US" sz="2000" b="1" dirty="0" err="1"/>
              <a:t>bersepatu</a:t>
            </a:r>
            <a:endParaRPr lang="en-US" sz="2000" b="1" dirty="0"/>
          </a:p>
          <a:p>
            <a:pPr lvl="1"/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b="1" dirty="0" err="1"/>
              <a:t>Tepat</a:t>
            </a:r>
            <a:r>
              <a:rPr lang="en-US" sz="2000" b="1" dirty="0"/>
              <a:t> </a:t>
            </a:r>
            <a:r>
              <a:rPr lang="en-US" sz="2000" b="1" dirty="0" err="1"/>
              <a:t>waktu</a:t>
            </a:r>
            <a:r>
              <a:rPr lang="en-US" sz="2000" dirty="0"/>
              <a:t> (</a:t>
            </a:r>
            <a:r>
              <a:rPr lang="en-US" sz="2000" dirty="0" err="1"/>
              <a:t>Toleransi</a:t>
            </a:r>
            <a:r>
              <a:rPr lang="en-US" sz="2000" dirty="0"/>
              <a:t> 30 </a:t>
            </a:r>
            <a:r>
              <a:rPr lang="en-US" sz="2000" dirty="0" err="1"/>
              <a:t>menit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jam </a:t>
            </a:r>
            <a:r>
              <a:rPr lang="en-US" sz="2000" dirty="0" err="1"/>
              <a:t>perkuliahan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Perkuliahan</a:t>
            </a:r>
            <a:endParaRPr lang="en-US" sz="2400" dirty="0"/>
          </a:p>
          <a:p>
            <a:pPr lvl="1"/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membuat</a:t>
            </a:r>
            <a:r>
              <a:rPr lang="en-US" sz="2000" b="1" dirty="0"/>
              <a:t> </a:t>
            </a:r>
            <a:r>
              <a:rPr lang="en-US" sz="2000" b="1" dirty="0" err="1"/>
              <a:t>gaduh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endParaRPr lang="en-US" sz="2000" dirty="0"/>
          </a:p>
          <a:p>
            <a:pPr lvl="1"/>
            <a:r>
              <a:rPr lang="en-US" sz="2000" b="1" dirty="0"/>
              <a:t>Silent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09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969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Tentang</a:t>
            </a:r>
            <a:r>
              <a:rPr lang="en-US" sz="4000" b="1" dirty="0"/>
              <a:t> Mata </a:t>
            </a:r>
            <a:r>
              <a:rPr lang="en-US" sz="4000" b="1" dirty="0" err="1"/>
              <a:t>Kuliah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5FD-BFCE-4157-8020-27EAF9B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5337"/>
            <a:ext cx="7886700" cy="5127536"/>
          </a:xfrm>
        </p:spPr>
        <p:txBody>
          <a:bodyPr>
            <a:normAutofit/>
          </a:bodyPr>
          <a:lstStyle/>
          <a:p>
            <a:r>
              <a:rPr lang="en-US" sz="2500" dirty="0" err="1"/>
              <a:t>Kecerdasan</a:t>
            </a:r>
            <a:r>
              <a:rPr lang="en-US" sz="2500" dirty="0"/>
              <a:t> </a:t>
            </a:r>
            <a:r>
              <a:rPr lang="en-US" sz="2500" dirty="0" err="1"/>
              <a:t>Komputasional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kemampuan</a:t>
            </a:r>
            <a:r>
              <a:rPr lang="en-US" sz="2500" dirty="0"/>
              <a:t> </a:t>
            </a:r>
            <a:r>
              <a:rPr lang="en-US" sz="2500" dirty="0" err="1"/>
              <a:t>komputer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mempelajari</a:t>
            </a:r>
            <a:r>
              <a:rPr lang="en-US" sz="2500" dirty="0"/>
              <a:t> </a:t>
            </a:r>
            <a:r>
              <a:rPr lang="en-US" sz="2500" dirty="0" err="1"/>
              <a:t>tugas</a:t>
            </a:r>
            <a:r>
              <a:rPr lang="en-US" sz="2500" dirty="0"/>
              <a:t> </a:t>
            </a:r>
            <a:r>
              <a:rPr lang="en-US" sz="2500" dirty="0" err="1"/>
              <a:t>tertentu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data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observasi</a:t>
            </a:r>
            <a:r>
              <a:rPr lang="en-US" sz="2500" dirty="0"/>
              <a:t> </a:t>
            </a:r>
            <a:r>
              <a:rPr lang="en-US" sz="2500" dirty="0" err="1"/>
              <a:t>eksperimental</a:t>
            </a:r>
            <a:r>
              <a:rPr lang="en-US" sz="2500" dirty="0"/>
              <a:t>. </a:t>
            </a:r>
          </a:p>
          <a:p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kecerdasan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</a:t>
            </a:r>
            <a:r>
              <a:rPr lang="en-US" sz="2400" dirty="0" err="1"/>
              <a:t>metodologi</a:t>
            </a:r>
            <a:r>
              <a:rPr lang="en-US" sz="2400" dirty="0"/>
              <a:t> dan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yang </a:t>
            </a:r>
            <a:r>
              <a:rPr lang="en-US" sz="2400" dirty="0" err="1"/>
              <a:t>diilhami</a:t>
            </a:r>
            <a:r>
              <a:rPr lang="en-US" sz="2400" dirty="0"/>
              <a:t> oleh </a:t>
            </a:r>
            <a:r>
              <a:rPr lang="en-US" sz="2400" dirty="0" err="1"/>
              <a:t>alam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mengatasi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dunia </a:t>
            </a:r>
            <a:r>
              <a:rPr lang="en-US" sz="2400" dirty="0" err="1"/>
              <a:t>nyata</a:t>
            </a:r>
            <a:r>
              <a:rPr lang="en-US" sz="2400" dirty="0"/>
              <a:t> yang </a:t>
            </a:r>
            <a:r>
              <a:rPr lang="en-US" sz="2400" dirty="0" err="1"/>
              <a:t>kompleks</a:t>
            </a:r>
            <a:r>
              <a:rPr lang="en-US" sz="2400" dirty="0"/>
              <a:t> di mana </a:t>
            </a:r>
            <a:r>
              <a:rPr lang="en-US" sz="2400" dirty="0" err="1"/>
              <a:t>pemodelan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alasan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prosesnya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rumit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matematis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ketidakpastian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proses, </a:t>
            </a:r>
          </a:p>
          <a:p>
            <a:pPr lvl="1"/>
            <a:r>
              <a:rPr lang="en-US" sz="2000" dirty="0"/>
              <a:t>proses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stokastik</a:t>
            </a:r>
            <a:r>
              <a:rPr lang="en-US" sz="2000" dirty="0"/>
              <a:t>(</a:t>
            </a:r>
            <a:r>
              <a:rPr lang="en-US" sz="2000" dirty="0" err="1"/>
              <a:t>nilai</a:t>
            </a:r>
            <a:r>
              <a:rPr lang="en-US" sz="2000" dirty="0"/>
              <a:t> parameter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).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810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9C0-9A56-4566-8634-0D1685C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49690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Metode</a:t>
            </a:r>
            <a:r>
              <a:rPr lang="en-US" sz="4000" b="1" dirty="0"/>
              <a:t> </a:t>
            </a:r>
            <a:r>
              <a:rPr lang="en-US" sz="4000" b="1" dirty="0" err="1"/>
              <a:t>Komputasi</a:t>
            </a:r>
            <a:r>
              <a:rPr lang="en-US" sz="4000" b="1" dirty="0"/>
              <a:t> </a:t>
            </a:r>
            <a:r>
              <a:rPr lang="en-US" sz="4000" b="1" dirty="0" err="1"/>
              <a:t>Cerdas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5FD-BFCE-4157-8020-27EAF9BB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5337"/>
            <a:ext cx="7886700" cy="5127536"/>
          </a:xfrm>
        </p:spPr>
        <p:txBody>
          <a:bodyPr>
            <a:normAutofit/>
          </a:bodyPr>
          <a:lstStyle/>
          <a:p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lengkap</a:t>
            </a:r>
            <a:r>
              <a:rPr lang="en-US" sz="2400" dirty="0"/>
              <a:t>, dan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adaptif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Taxonomi</a:t>
            </a:r>
            <a:r>
              <a:rPr lang="en-US" sz="1800" i="1" dirty="0"/>
              <a:t> by Engelbrecht 2007)</a:t>
            </a:r>
            <a:r>
              <a:rPr lang="en-US" sz="2400" dirty="0"/>
              <a:t>:</a:t>
            </a:r>
          </a:p>
          <a:p>
            <a:pPr lvl="1"/>
            <a:r>
              <a:rPr lang="en-US" sz="1700" dirty="0" err="1"/>
              <a:t>Logika</a:t>
            </a:r>
            <a:r>
              <a:rPr lang="en-US" sz="1700" dirty="0"/>
              <a:t> Fuzzy (Fuzzy Logic)</a:t>
            </a:r>
          </a:p>
          <a:p>
            <a:pPr lvl="1"/>
            <a:r>
              <a:rPr lang="en-US" sz="1700" dirty="0" err="1"/>
              <a:t>Jaringan</a:t>
            </a:r>
            <a:r>
              <a:rPr lang="en-US" sz="1700" dirty="0"/>
              <a:t> </a:t>
            </a:r>
            <a:r>
              <a:rPr lang="en-US" sz="1700" dirty="0" err="1"/>
              <a:t>Syaraf</a:t>
            </a:r>
            <a:r>
              <a:rPr lang="en-US" sz="1700" dirty="0"/>
              <a:t> </a:t>
            </a:r>
            <a:r>
              <a:rPr lang="en-US" sz="1700" dirty="0" err="1"/>
              <a:t>Tiruan</a:t>
            </a:r>
            <a:r>
              <a:rPr lang="en-US" sz="1700" dirty="0"/>
              <a:t> (Neural Networks)</a:t>
            </a:r>
          </a:p>
          <a:p>
            <a:pPr lvl="1"/>
            <a:r>
              <a:rPr lang="en-US" sz="1700" dirty="0" err="1"/>
              <a:t>Komputasi</a:t>
            </a:r>
            <a:r>
              <a:rPr lang="en-US" sz="1700" dirty="0"/>
              <a:t> </a:t>
            </a:r>
            <a:r>
              <a:rPr lang="en-US" sz="1700" dirty="0" err="1"/>
              <a:t>Evolusi</a:t>
            </a:r>
            <a:r>
              <a:rPr lang="en-US" sz="1700" dirty="0"/>
              <a:t> (Evolutionary Computation)</a:t>
            </a:r>
          </a:p>
          <a:p>
            <a:pPr lvl="1"/>
            <a:r>
              <a:rPr lang="en-US" sz="1700" dirty="0"/>
              <a:t>Learning </a:t>
            </a:r>
            <a:r>
              <a:rPr lang="en-US" sz="1700" dirty="0" err="1"/>
              <a:t>Teory</a:t>
            </a:r>
            <a:r>
              <a:rPr lang="en-US" sz="1700" dirty="0"/>
              <a:t> (</a:t>
            </a:r>
            <a:r>
              <a:rPr lang="en-US" sz="1700" dirty="0" err="1"/>
              <a:t>Teori</a:t>
            </a:r>
            <a:r>
              <a:rPr lang="en-US" sz="1700" dirty="0"/>
              <a:t> </a:t>
            </a:r>
            <a:r>
              <a:rPr lang="en-US" sz="1700" dirty="0" err="1"/>
              <a:t>Pembelajaran</a:t>
            </a:r>
            <a:r>
              <a:rPr lang="en-US" sz="1700" dirty="0"/>
              <a:t>)</a:t>
            </a:r>
          </a:p>
          <a:p>
            <a:pPr lvl="1"/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dirty="0" err="1"/>
              <a:t>Probabilitas</a:t>
            </a:r>
            <a:r>
              <a:rPr lang="en-US" sz="1700" dirty="0"/>
              <a:t> (Probabilistic Methods)</a:t>
            </a:r>
          </a:p>
        </p:txBody>
      </p:sp>
    </p:spTree>
    <p:extLst>
      <p:ext uri="{BB962C8B-B14F-4D97-AF65-F5344CB8AC3E}">
        <p14:creationId xmlns:p14="http://schemas.microsoft.com/office/powerpoint/2010/main" val="258508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Desain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  <a:p>
            <a:r>
              <a:rPr lang="en-US" dirty="0" err="1"/>
              <a:t>Sukses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biologis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“intelligent systems”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).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(</a:t>
            </a:r>
            <a:r>
              <a:rPr lang="en-US" i="1" dirty="0"/>
              <a:t>intelligence</a:t>
            </a:r>
            <a:r>
              <a:rPr lang="en-US" dirty="0"/>
              <a:t>) ?</a:t>
            </a:r>
          </a:p>
          <a:p>
            <a:pPr lvl="1"/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: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,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menginterpretasikan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endParaRPr lang="en-US" dirty="0"/>
          </a:p>
          <a:p>
            <a:pPr lvl="1"/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menalar</a:t>
            </a:r>
            <a:r>
              <a:rPr lang="en-US" dirty="0"/>
              <a:t> (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). </a:t>
            </a:r>
          </a:p>
          <a:p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: </a:t>
            </a:r>
            <a:r>
              <a:rPr lang="en-US" dirty="0" err="1"/>
              <a:t>kreativitas</a:t>
            </a:r>
            <a:r>
              <a:rPr lang="en-US" dirty="0"/>
              <a:t>, </a:t>
            </a:r>
            <a:r>
              <a:rPr lang="en-US" dirty="0" err="1"/>
              <a:t>keterampilan</a:t>
            </a:r>
            <a:r>
              <a:rPr lang="en-US" dirty="0"/>
              <a:t>, </a:t>
            </a:r>
            <a:r>
              <a:rPr lang="en-US" dirty="0" err="1"/>
              <a:t>kesadaran</a:t>
            </a:r>
            <a:r>
              <a:rPr lang="en-US" dirty="0"/>
              <a:t>, </a:t>
            </a:r>
            <a:r>
              <a:rPr lang="en-US" dirty="0" err="1"/>
              <a:t>emosi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intuisi</a:t>
            </a:r>
            <a:r>
              <a:rPr lang="en-US" dirty="0"/>
              <a:t> [</a:t>
            </a:r>
            <a:r>
              <a:rPr lang="en-US" dirty="0" err="1"/>
              <a:t>Engelbrecht</a:t>
            </a:r>
            <a:r>
              <a:rPr lang="en-US" dirty="0"/>
              <a:t>, 2007]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7477"/>
          </a:xfrm>
        </p:spPr>
        <p:txBody>
          <a:bodyPr/>
          <a:lstStyle/>
          <a:p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478071"/>
            <a:ext cx="7886700" cy="469889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IEEE Neural Networks Council </a:t>
            </a:r>
            <a:r>
              <a:rPr lang="en-US" dirty="0" err="1"/>
              <a:t>tahun</a:t>
            </a:r>
            <a:r>
              <a:rPr lang="en-US" dirty="0"/>
              <a:t> 1996: </a:t>
            </a:r>
          </a:p>
          <a:p>
            <a:pPr lvl="1"/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i="1" dirty="0"/>
          </a:p>
          <a:p>
            <a:pPr>
              <a:buNone/>
            </a:pPr>
            <a:r>
              <a:rPr lang="en-US" b="1" dirty="0" err="1"/>
              <a:t>Algoritma</a:t>
            </a:r>
            <a:r>
              <a:rPr lang="en-US" b="1" dirty="0"/>
              <a:t>-</a:t>
            </a:r>
            <a:r>
              <a:rPr lang="en-US" b="1" dirty="0" err="1"/>
              <a:t>algoritma</a:t>
            </a:r>
            <a:r>
              <a:rPr lang="en-US" b="1" dirty="0"/>
              <a:t> KK</a:t>
            </a:r>
            <a:endParaRPr lang="en-US" b="1" i="1" dirty="0"/>
          </a:p>
          <a:p>
            <a:r>
              <a:rPr lang="en-US" i="1" dirty="0"/>
              <a:t>Artificial Neural Networks</a:t>
            </a:r>
            <a:r>
              <a:rPr lang="en-US" dirty="0"/>
              <a:t> (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)</a:t>
            </a:r>
          </a:p>
          <a:p>
            <a:r>
              <a:rPr lang="en-US" i="1" dirty="0"/>
              <a:t>Fuzzy Systems</a:t>
            </a:r>
            <a:r>
              <a:rPr lang="en-US" dirty="0"/>
              <a:t> (</a:t>
            </a:r>
            <a:r>
              <a:rPr lang="en-US" dirty="0" err="1"/>
              <a:t>Sistem</a:t>
            </a:r>
            <a:r>
              <a:rPr lang="en-US" dirty="0"/>
              <a:t> Fuzzy)</a:t>
            </a:r>
          </a:p>
          <a:p>
            <a:r>
              <a:rPr lang="en-US" i="1" dirty="0"/>
              <a:t>Evolutionary Computation</a:t>
            </a:r>
            <a:r>
              <a:rPr lang="en-US" dirty="0"/>
              <a:t> (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)</a:t>
            </a:r>
          </a:p>
          <a:p>
            <a:r>
              <a:rPr lang="en-US" i="1" dirty="0"/>
              <a:t>Swarm Intelligence</a:t>
            </a:r>
            <a:r>
              <a:rPr lang="en-US" dirty="0"/>
              <a:t> (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)</a:t>
            </a:r>
          </a:p>
          <a:p>
            <a:r>
              <a:rPr lang="en-US" i="1" dirty="0"/>
              <a:t>Artificial Immune Systems</a:t>
            </a:r>
            <a:r>
              <a:rPr lang="en-US" dirty="0"/>
              <a:t>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Kekebalan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9586"/>
          </a:xfrm>
        </p:spPr>
        <p:txBody>
          <a:bodyPr>
            <a:normAutofit/>
          </a:bodyPr>
          <a:lstStyle/>
          <a:p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Kecerdasan</a:t>
            </a:r>
            <a:r>
              <a:rPr lang="en-US" sz="3600" dirty="0"/>
              <a:t> </a:t>
            </a:r>
            <a:r>
              <a:rPr lang="en-US" sz="3600" dirty="0" err="1"/>
              <a:t>Buatan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352811"/>
            <a:ext cx="7886700" cy="4824152"/>
          </a:xfrm>
        </p:spPr>
        <p:txBody>
          <a:bodyPr/>
          <a:lstStyle/>
          <a:p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i="1" dirty="0"/>
              <a:t>Deductive Reasoning</a:t>
            </a:r>
            <a:r>
              <a:rPr lang="en-US" dirty="0"/>
              <a:t> (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Deduktif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Expert Systems</a:t>
            </a:r>
            <a:r>
              <a:rPr lang="en-US" dirty="0"/>
              <a:t>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Case-based Reasoning</a:t>
            </a:r>
            <a:r>
              <a:rPr lang="en-US" dirty="0"/>
              <a:t> (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Bebasis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Symbolic Machine Learning Systems</a:t>
            </a:r>
          </a:p>
          <a:p>
            <a:r>
              <a:rPr lang="en-US" dirty="0" err="1"/>
              <a:t>Algoritma</a:t>
            </a:r>
            <a:r>
              <a:rPr lang="en-US" dirty="0"/>
              <a:t>-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Artifical</a:t>
            </a:r>
            <a:r>
              <a:rPr lang="en-US" i="1" dirty="0"/>
              <a:t> Intelligence</a:t>
            </a:r>
            <a:r>
              <a:rPr lang="en-US" dirty="0"/>
              <a:t> (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0886"/>
          </a:xfrm>
        </p:spPr>
        <p:txBody>
          <a:bodyPr>
            <a:normAutofit/>
          </a:bodyPr>
          <a:lstStyle/>
          <a:p>
            <a:r>
              <a:rPr lang="en-US" sz="3600" dirty="0" err="1"/>
              <a:t>Paradigma</a:t>
            </a:r>
            <a:r>
              <a:rPr lang="en-US" sz="3600" dirty="0"/>
              <a:t> </a:t>
            </a:r>
            <a:r>
              <a:rPr lang="en-US" sz="3600" dirty="0" err="1"/>
              <a:t>Kecerdasan</a:t>
            </a:r>
            <a:r>
              <a:rPr lang="en-US" sz="3600" dirty="0"/>
              <a:t> </a:t>
            </a:r>
            <a:r>
              <a:rPr lang="en-US" sz="3600" dirty="0" err="1"/>
              <a:t>Komputasional</a:t>
            </a:r>
            <a:endParaRPr lang="en-US" sz="36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828800" y="1371600"/>
          <a:ext cx="5334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3475759" imgH="3132849" progId="Visio.Drawing.11">
                  <p:embed/>
                </p:oleObj>
              </mc:Choice>
              <mc:Fallback>
                <p:oleObj name="Visio" r:id="rId3" imgW="3475759" imgH="3132849" progId="Visio.Drawing.11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533400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35814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Swarm Intelligence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58140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Fuzzy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752600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Neural Networks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2954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Artificial Immune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182880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Evolutionary Computation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2E1-0F17-4543-901F-D4E5782CD71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1351</Words>
  <Application>Microsoft Office PowerPoint</Application>
  <PresentationFormat>On-screen Show (4:3)</PresentationFormat>
  <Paragraphs>216</Paragraphs>
  <Slides>27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Visio</vt:lpstr>
      <vt:lpstr>Mata Kuliah Kecerdasan Komputasional (Computational Intelligence)</vt:lpstr>
      <vt:lpstr>Muhammad Jauhar Vikri</vt:lpstr>
      <vt:lpstr>Perkuliahan</vt:lpstr>
      <vt:lpstr>Tentang Mata Kuliah</vt:lpstr>
      <vt:lpstr>Metode Komputasi Cerdas</vt:lpstr>
      <vt:lpstr>Latar Belakang</vt:lpstr>
      <vt:lpstr>Kecerdasan Komputasional</vt:lpstr>
      <vt:lpstr>Hubungan dengan Kecerdasan Buatan</vt:lpstr>
      <vt:lpstr>Paradigma Kecerdasan Komputasional</vt:lpstr>
      <vt:lpstr>Artificial Neural Networks</vt:lpstr>
      <vt:lpstr>Otak manusia</vt:lpstr>
      <vt:lpstr>Jaringan Syaraf</vt:lpstr>
      <vt:lpstr>Artifical Neuron</vt:lpstr>
      <vt:lpstr>Bidang Penerapan ANN</vt:lpstr>
      <vt:lpstr>Evolutionary Computation (EC)</vt:lpstr>
      <vt:lpstr>Bentuk-bentuk EC</vt:lpstr>
      <vt:lpstr>Komponen Evolutionary Computation</vt:lpstr>
      <vt:lpstr>Sistem Fuzzy</vt:lpstr>
      <vt:lpstr>Swarm Intelligence (SI)</vt:lpstr>
      <vt:lpstr>Bidang penerapan Komputasi Evolusi dan Swarm Intelligence</vt:lpstr>
      <vt:lpstr>Artificial Immune Systems (AIS)</vt:lpstr>
      <vt:lpstr>Bidang Penerapan AIS</vt:lpstr>
      <vt:lpstr>Metode Komputasi Cerdas</vt:lpstr>
      <vt:lpstr>Penerapan Teknologi</vt:lpstr>
      <vt:lpstr>Materi Perkuliahan</vt:lpstr>
      <vt:lpstr>Referensi</vt:lpstr>
      <vt:lpstr>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 Kuliah Pemrograman Terstuktur (Structured Programming)</dc:title>
  <dc:creator>mjvikri</dc:creator>
  <cp:lastModifiedBy>mjvikri</cp:lastModifiedBy>
  <cp:revision>45</cp:revision>
  <dcterms:created xsi:type="dcterms:W3CDTF">2019-09-08T08:55:27Z</dcterms:created>
  <dcterms:modified xsi:type="dcterms:W3CDTF">2019-09-18T08:58:14Z</dcterms:modified>
</cp:coreProperties>
</file>