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sldIdLst>
    <p:sldId id="256" r:id="rId5"/>
    <p:sldId id="257" r:id="rId6"/>
    <p:sldId id="258" r:id="rId7"/>
    <p:sldId id="259" r:id="rId8"/>
    <p:sldId id="260" r:id="rId9"/>
    <p:sldId id="261" r:id="rId10"/>
    <p:sldId id="262" r:id="rId11"/>
    <p:sldId id="263" r:id="rId12"/>
    <p:sldId id="264" r:id="rId13"/>
    <p:sldId id="265" r:id="rId14"/>
    <p:sldId id="284" r:id="rId15"/>
    <p:sldId id="287" r:id="rId16"/>
    <p:sldId id="288" r:id="rId17"/>
    <p:sldId id="289" r:id="rId18"/>
    <p:sldId id="291" r:id="rId19"/>
    <p:sldId id="290" r:id="rId20"/>
    <p:sldId id="270" r:id="rId21"/>
    <p:sldId id="266" r:id="rId22"/>
    <p:sldId id="267" r:id="rId23"/>
    <p:sldId id="268" r:id="rId24"/>
    <p:sldId id="269" r:id="rId25"/>
    <p:sldId id="286" r:id="rId26"/>
    <p:sldId id="271" r:id="rId27"/>
    <p:sldId id="272" r:id="rId28"/>
    <p:sldId id="273" r:id="rId29"/>
    <p:sldId id="274" r:id="rId30"/>
    <p:sldId id="275" r:id="rId31"/>
    <p:sldId id="276" r:id="rId32"/>
    <p:sldId id="277" r:id="rId33"/>
    <p:sldId id="278" r:id="rId34"/>
    <p:sldId id="279" r:id="rId35"/>
    <p:sldId id="293" r:id="rId36"/>
    <p:sldId id="280" r:id="rId37"/>
    <p:sldId id="281" r:id="rId38"/>
    <p:sldId id="282" r:id="rId39"/>
    <p:sldId id="283"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C7A4B-9AF7-4586-9520-0801B56E579C}" v="436" dt="2021-05-17T01:14:17.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F8456-24DA-43A1-BF44-BEDBC1B5142E}" type="doc">
      <dgm:prSet loTypeId="urn:microsoft.com/office/officeart/2005/8/layout/process1" loCatId="process" qsTypeId="urn:microsoft.com/office/officeart/2005/8/quickstyle/simple5" qsCatId="simple" csTypeId="urn:microsoft.com/office/officeart/2005/8/colors/colorful2" csCatId="colorful"/>
      <dgm:spPr/>
      <dgm:t>
        <a:bodyPr/>
        <a:lstStyle/>
        <a:p>
          <a:endParaRPr lang="en-US"/>
        </a:p>
      </dgm:t>
    </dgm:pt>
    <dgm:pt modelId="{57FC6F4C-AD0F-4A1A-9228-3908C805FC74}">
      <dgm:prSet/>
      <dgm:spPr/>
      <dgm:t>
        <a:bodyPr/>
        <a:lstStyle/>
        <a:p>
          <a:r>
            <a:rPr lang="en-US"/>
            <a:t>The dataset is split into 2 :</a:t>
          </a:r>
        </a:p>
      </dgm:t>
    </dgm:pt>
    <dgm:pt modelId="{F1FF8C98-04E0-4C2C-A879-C80FA38A02C9}" type="parTrans" cxnId="{8E60EBD0-BBCF-48FD-9099-EB516290005B}">
      <dgm:prSet/>
      <dgm:spPr/>
      <dgm:t>
        <a:bodyPr/>
        <a:lstStyle/>
        <a:p>
          <a:endParaRPr lang="en-US"/>
        </a:p>
      </dgm:t>
    </dgm:pt>
    <dgm:pt modelId="{1B557CE7-0CF3-4783-A80A-4BFA5304113A}" type="sibTrans" cxnId="{8E60EBD0-BBCF-48FD-9099-EB516290005B}">
      <dgm:prSet/>
      <dgm:spPr/>
      <dgm:t>
        <a:bodyPr/>
        <a:lstStyle/>
        <a:p>
          <a:endParaRPr lang="en-US"/>
        </a:p>
      </dgm:t>
    </dgm:pt>
    <dgm:pt modelId="{7D1602E1-020B-496B-98A3-A0BC110F5440}">
      <dgm:prSet/>
      <dgm:spPr/>
      <dgm:t>
        <a:bodyPr/>
        <a:lstStyle/>
        <a:p>
          <a:r>
            <a:rPr lang="en-US"/>
            <a:t>Training set used to train the algorithm making optimal predictions on a considerable part of the initial dataset. 80% of the data is allocated to training.</a:t>
          </a:r>
        </a:p>
      </dgm:t>
    </dgm:pt>
    <dgm:pt modelId="{449BFB6B-774C-457F-8C49-F0D2DF46C516}" type="parTrans" cxnId="{87AD348E-363F-43E4-89F8-F9C3AAB152EE}">
      <dgm:prSet/>
      <dgm:spPr/>
      <dgm:t>
        <a:bodyPr/>
        <a:lstStyle/>
        <a:p>
          <a:endParaRPr lang="en-US"/>
        </a:p>
      </dgm:t>
    </dgm:pt>
    <dgm:pt modelId="{29029CD2-5AAF-4ABC-B3EF-E737F9C1955E}" type="sibTrans" cxnId="{87AD348E-363F-43E4-89F8-F9C3AAB152EE}">
      <dgm:prSet/>
      <dgm:spPr/>
      <dgm:t>
        <a:bodyPr/>
        <a:lstStyle/>
        <a:p>
          <a:endParaRPr lang="en-US"/>
        </a:p>
      </dgm:t>
    </dgm:pt>
    <dgm:pt modelId="{986066AB-4091-4EE3-B38A-BD778BC785E4}">
      <dgm:prSet/>
      <dgm:spPr/>
      <dgm:t>
        <a:bodyPr/>
        <a:lstStyle/>
        <a:p>
          <a:r>
            <a:rPr lang="en-US"/>
            <a:t>Test set used to apply and evaluate the developed model on the training data. 20% of the data is allocated to test. </a:t>
          </a:r>
        </a:p>
      </dgm:t>
    </dgm:pt>
    <dgm:pt modelId="{BB7C0B60-C66F-476E-8307-ABE85913A389}" type="parTrans" cxnId="{005BBFB5-06F2-41A4-A35D-75CF3AF39D69}">
      <dgm:prSet/>
      <dgm:spPr/>
      <dgm:t>
        <a:bodyPr/>
        <a:lstStyle/>
        <a:p>
          <a:endParaRPr lang="en-US"/>
        </a:p>
      </dgm:t>
    </dgm:pt>
    <dgm:pt modelId="{63551F04-3E66-4FE8-89A1-D93DEFE2D327}" type="sibTrans" cxnId="{005BBFB5-06F2-41A4-A35D-75CF3AF39D69}">
      <dgm:prSet/>
      <dgm:spPr/>
      <dgm:t>
        <a:bodyPr/>
        <a:lstStyle/>
        <a:p>
          <a:endParaRPr lang="en-US"/>
        </a:p>
      </dgm:t>
    </dgm:pt>
    <dgm:pt modelId="{59DD99C0-D327-421A-A52F-FB851067561D}" type="pres">
      <dgm:prSet presAssocID="{5F5F8456-24DA-43A1-BF44-BEDBC1B5142E}" presName="Name0" presStyleCnt="0">
        <dgm:presLayoutVars>
          <dgm:dir/>
          <dgm:resizeHandles val="exact"/>
        </dgm:presLayoutVars>
      </dgm:prSet>
      <dgm:spPr/>
    </dgm:pt>
    <dgm:pt modelId="{DE0FD4D7-A1ED-4844-8BB6-B8E795826981}" type="pres">
      <dgm:prSet presAssocID="{57FC6F4C-AD0F-4A1A-9228-3908C805FC74}" presName="node" presStyleLbl="node1" presStyleIdx="0" presStyleCnt="3">
        <dgm:presLayoutVars>
          <dgm:bulletEnabled val="1"/>
        </dgm:presLayoutVars>
      </dgm:prSet>
      <dgm:spPr/>
    </dgm:pt>
    <dgm:pt modelId="{4FFAF828-09D9-4AE7-88DE-CCA708039130}" type="pres">
      <dgm:prSet presAssocID="{1B557CE7-0CF3-4783-A80A-4BFA5304113A}" presName="sibTrans" presStyleLbl="sibTrans2D1" presStyleIdx="0" presStyleCnt="2"/>
      <dgm:spPr/>
    </dgm:pt>
    <dgm:pt modelId="{FE950CDF-E27B-45B0-9C72-64AF2359B11B}" type="pres">
      <dgm:prSet presAssocID="{1B557CE7-0CF3-4783-A80A-4BFA5304113A}" presName="connectorText" presStyleLbl="sibTrans2D1" presStyleIdx="0" presStyleCnt="2"/>
      <dgm:spPr/>
    </dgm:pt>
    <dgm:pt modelId="{084E1D5B-60C8-495B-948E-394AC2A20645}" type="pres">
      <dgm:prSet presAssocID="{7D1602E1-020B-496B-98A3-A0BC110F5440}" presName="node" presStyleLbl="node1" presStyleIdx="1" presStyleCnt="3">
        <dgm:presLayoutVars>
          <dgm:bulletEnabled val="1"/>
        </dgm:presLayoutVars>
      </dgm:prSet>
      <dgm:spPr/>
    </dgm:pt>
    <dgm:pt modelId="{843C7622-A4D0-4E0A-BD4C-A6FEB9C47C22}" type="pres">
      <dgm:prSet presAssocID="{29029CD2-5AAF-4ABC-B3EF-E737F9C1955E}" presName="sibTrans" presStyleLbl="sibTrans2D1" presStyleIdx="1" presStyleCnt="2"/>
      <dgm:spPr/>
    </dgm:pt>
    <dgm:pt modelId="{BD867ECA-5122-4E49-8269-3F86F7FFFB67}" type="pres">
      <dgm:prSet presAssocID="{29029CD2-5AAF-4ABC-B3EF-E737F9C1955E}" presName="connectorText" presStyleLbl="sibTrans2D1" presStyleIdx="1" presStyleCnt="2"/>
      <dgm:spPr/>
    </dgm:pt>
    <dgm:pt modelId="{0676F97A-2548-4748-8985-5B898E737E96}" type="pres">
      <dgm:prSet presAssocID="{986066AB-4091-4EE3-B38A-BD778BC785E4}" presName="node" presStyleLbl="node1" presStyleIdx="2" presStyleCnt="3">
        <dgm:presLayoutVars>
          <dgm:bulletEnabled val="1"/>
        </dgm:presLayoutVars>
      </dgm:prSet>
      <dgm:spPr/>
    </dgm:pt>
  </dgm:ptLst>
  <dgm:cxnLst>
    <dgm:cxn modelId="{78B12101-A266-4B3C-B94D-84C4CA518634}" type="presOf" srcId="{5F5F8456-24DA-43A1-BF44-BEDBC1B5142E}" destId="{59DD99C0-D327-421A-A52F-FB851067561D}" srcOrd="0" destOrd="0" presId="urn:microsoft.com/office/officeart/2005/8/layout/process1"/>
    <dgm:cxn modelId="{6279F635-E5D0-497B-B987-BE9E0A13677B}" type="presOf" srcId="{986066AB-4091-4EE3-B38A-BD778BC785E4}" destId="{0676F97A-2548-4748-8985-5B898E737E96}" srcOrd="0" destOrd="0" presId="urn:microsoft.com/office/officeart/2005/8/layout/process1"/>
    <dgm:cxn modelId="{264B8E5C-0726-4F27-BF18-89462658E729}" type="presOf" srcId="{29029CD2-5AAF-4ABC-B3EF-E737F9C1955E}" destId="{843C7622-A4D0-4E0A-BD4C-A6FEB9C47C22}" srcOrd="0" destOrd="0" presId="urn:microsoft.com/office/officeart/2005/8/layout/process1"/>
    <dgm:cxn modelId="{87AD348E-363F-43E4-89F8-F9C3AAB152EE}" srcId="{5F5F8456-24DA-43A1-BF44-BEDBC1B5142E}" destId="{7D1602E1-020B-496B-98A3-A0BC110F5440}" srcOrd="1" destOrd="0" parTransId="{449BFB6B-774C-457F-8C49-F0D2DF46C516}" sibTransId="{29029CD2-5AAF-4ABC-B3EF-E737F9C1955E}"/>
    <dgm:cxn modelId="{005BBFB5-06F2-41A4-A35D-75CF3AF39D69}" srcId="{5F5F8456-24DA-43A1-BF44-BEDBC1B5142E}" destId="{986066AB-4091-4EE3-B38A-BD778BC785E4}" srcOrd="2" destOrd="0" parTransId="{BB7C0B60-C66F-476E-8307-ABE85913A389}" sibTransId="{63551F04-3E66-4FE8-89A1-D93DEFE2D327}"/>
    <dgm:cxn modelId="{5AC6C9B8-D105-4584-860F-879DD964F02C}" type="presOf" srcId="{7D1602E1-020B-496B-98A3-A0BC110F5440}" destId="{084E1D5B-60C8-495B-948E-394AC2A20645}" srcOrd="0" destOrd="0" presId="urn:microsoft.com/office/officeart/2005/8/layout/process1"/>
    <dgm:cxn modelId="{715A79C4-B4BA-45BD-8E7D-EB354C60B796}" type="presOf" srcId="{57FC6F4C-AD0F-4A1A-9228-3908C805FC74}" destId="{DE0FD4D7-A1ED-4844-8BB6-B8E795826981}" srcOrd="0" destOrd="0" presId="urn:microsoft.com/office/officeart/2005/8/layout/process1"/>
    <dgm:cxn modelId="{56F572CF-8EAF-442C-AAAD-0CCEACBC0F0C}" type="presOf" srcId="{1B557CE7-0CF3-4783-A80A-4BFA5304113A}" destId="{FE950CDF-E27B-45B0-9C72-64AF2359B11B}" srcOrd="1" destOrd="0" presId="urn:microsoft.com/office/officeart/2005/8/layout/process1"/>
    <dgm:cxn modelId="{8E60EBD0-BBCF-48FD-9099-EB516290005B}" srcId="{5F5F8456-24DA-43A1-BF44-BEDBC1B5142E}" destId="{57FC6F4C-AD0F-4A1A-9228-3908C805FC74}" srcOrd="0" destOrd="0" parTransId="{F1FF8C98-04E0-4C2C-A879-C80FA38A02C9}" sibTransId="{1B557CE7-0CF3-4783-A80A-4BFA5304113A}"/>
    <dgm:cxn modelId="{ACAB31DA-E3B2-467E-8DC7-61BF56D1646A}" type="presOf" srcId="{29029CD2-5AAF-4ABC-B3EF-E737F9C1955E}" destId="{BD867ECA-5122-4E49-8269-3F86F7FFFB67}" srcOrd="1" destOrd="0" presId="urn:microsoft.com/office/officeart/2005/8/layout/process1"/>
    <dgm:cxn modelId="{E1713CF4-6CFF-4A8A-80A1-2F87838CA6A0}" type="presOf" srcId="{1B557CE7-0CF3-4783-A80A-4BFA5304113A}" destId="{4FFAF828-09D9-4AE7-88DE-CCA708039130}" srcOrd="0" destOrd="0" presId="urn:microsoft.com/office/officeart/2005/8/layout/process1"/>
    <dgm:cxn modelId="{2B2272FD-7249-49C0-875A-C7DCF36F753F}" type="presParOf" srcId="{59DD99C0-D327-421A-A52F-FB851067561D}" destId="{DE0FD4D7-A1ED-4844-8BB6-B8E795826981}" srcOrd="0" destOrd="0" presId="urn:microsoft.com/office/officeart/2005/8/layout/process1"/>
    <dgm:cxn modelId="{FA8B961A-85C1-4682-ADA9-B0BEBC9857EA}" type="presParOf" srcId="{59DD99C0-D327-421A-A52F-FB851067561D}" destId="{4FFAF828-09D9-4AE7-88DE-CCA708039130}" srcOrd="1" destOrd="0" presId="urn:microsoft.com/office/officeart/2005/8/layout/process1"/>
    <dgm:cxn modelId="{93A20B79-B869-4E8E-8E63-D956F3361837}" type="presParOf" srcId="{4FFAF828-09D9-4AE7-88DE-CCA708039130}" destId="{FE950CDF-E27B-45B0-9C72-64AF2359B11B}" srcOrd="0" destOrd="0" presId="urn:microsoft.com/office/officeart/2005/8/layout/process1"/>
    <dgm:cxn modelId="{2957DBD9-7780-4F02-90BA-60A2044C9BB4}" type="presParOf" srcId="{59DD99C0-D327-421A-A52F-FB851067561D}" destId="{084E1D5B-60C8-495B-948E-394AC2A20645}" srcOrd="2" destOrd="0" presId="urn:microsoft.com/office/officeart/2005/8/layout/process1"/>
    <dgm:cxn modelId="{321AD1BE-9716-4BC8-9249-3201B6319E18}" type="presParOf" srcId="{59DD99C0-D327-421A-A52F-FB851067561D}" destId="{843C7622-A4D0-4E0A-BD4C-A6FEB9C47C22}" srcOrd="3" destOrd="0" presId="urn:microsoft.com/office/officeart/2005/8/layout/process1"/>
    <dgm:cxn modelId="{D360B6B1-6FB8-45EF-BE2B-9CE04DB267FF}" type="presParOf" srcId="{843C7622-A4D0-4E0A-BD4C-A6FEB9C47C22}" destId="{BD867ECA-5122-4E49-8269-3F86F7FFFB67}" srcOrd="0" destOrd="0" presId="urn:microsoft.com/office/officeart/2005/8/layout/process1"/>
    <dgm:cxn modelId="{8A7D7D12-E6A5-406F-8D4E-5D97D886BA1E}" type="presParOf" srcId="{59DD99C0-D327-421A-A52F-FB851067561D}" destId="{0676F97A-2548-4748-8985-5B898E737E9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D1AD17-1574-48A0-A0AD-DD50DD693ABA}"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62647BC3-F675-4E4C-8568-AB914A5CEF23}">
      <dgm:prSet/>
      <dgm:spPr/>
      <dgm:t>
        <a:bodyPr/>
        <a:lstStyle/>
        <a:p>
          <a:r>
            <a:rPr lang="en-US"/>
            <a:t>By comparing these 3 algorithms, even if the accuracy were very close, the Logistic Regression turned out to be the most accurate for predicting customer churn, with a score of 0.79.</a:t>
          </a:r>
        </a:p>
      </dgm:t>
    </dgm:pt>
    <dgm:pt modelId="{621E2ABD-241A-48C1-8886-FE5D25B89BB5}" type="parTrans" cxnId="{0AB9BA63-AD4B-43A5-A891-7F1FED15C6B8}">
      <dgm:prSet/>
      <dgm:spPr/>
      <dgm:t>
        <a:bodyPr/>
        <a:lstStyle/>
        <a:p>
          <a:endParaRPr lang="en-US"/>
        </a:p>
      </dgm:t>
    </dgm:pt>
    <dgm:pt modelId="{A5320CFD-5FD6-44A9-A513-039E0E5F72C7}" type="sibTrans" cxnId="{0AB9BA63-AD4B-43A5-A891-7F1FED15C6B8}">
      <dgm:prSet/>
      <dgm:spPr/>
      <dgm:t>
        <a:bodyPr/>
        <a:lstStyle/>
        <a:p>
          <a:endParaRPr lang="en-US"/>
        </a:p>
      </dgm:t>
    </dgm:pt>
    <dgm:pt modelId="{B3F5B051-87DF-4584-8404-8BF40EE210D4}">
      <dgm:prSet/>
      <dgm:spPr/>
      <dgm:t>
        <a:bodyPr/>
        <a:lstStyle/>
        <a:p>
          <a:r>
            <a:rPr lang="en-US"/>
            <a:t>For future work, it might be interesting to apply early stopping to the ANN algorithm to see if it impacts positively its accuracy. </a:t>
          </a:r>
        </a:p>
      </dgm:t>
    </dgm:pt>
    <dgm:pt modelId="{AE2E09C4-2BDF-4DD0-BD0E-85CE2804419C}" type="parTrans" cxnId="{921FFEFE-CFEA-478B-9EA5-A590D70BA161}">
      <dgm:prSet/>
      <dgm:spPr/>
      <dgm:t>
        <a:bodyPr/>
        <a:lstStyle/>
        <a:p>
          <a:endParaRPr lang="en-US"/>
        </a:p>
      </dgm:t>
    </dgm:pt>
    <dgm:pt modelId="{337E4D29-A3F2-4CDF-8E16-0CC3F32BA486}" type="sibTrans" cxnId="{921FFEFE-CFEA-478B-9EA5-A590D70BA161}">
      <dgm:prSet/>
      <dgm:spPr/>
      <dgm:t>
        <a:bodyPr/>
        <a:lstStyle/>
        <a:p>
          <a:endParaRPr lang="en-US"/>
        </a:p>
      </dgm:t>
    </dgm:pt>
    <dgm:pt modelId="{287C8B10-60B1-4ED5-90E5-018A9AEDF490}" type="pres">
      <dgm:prSet presAssocID="{7FD1AD17-1574-48A0-A0AD-DD50DD693ABA}" presName="hierChild1" presStyleCnt="0">
        <dgm:presLayoutVars>
          <dgm:chPref val="1"/>
          <dgm:dir/>
          <dgm:animOne val="branch"/>
          <dgm:animLvl val="lvl"/>
          <dgm:resizeHandles/>
        </dgm:presLayoutVars>
      </dgm:prSet>
      <dgm:spPr/>
    </dgm:pt>
    <dgm:pt modelId="{184C3B51-0AF3-46CA-80A5-20293A31A31F}" type="pres">
      <dgm:prSet presAssocID="{62647BC3-F675-4E4C-8568-AB914A5CEF23}" presName="hierRoot1" presStyleCnt="0"/>
      <dgm:spPr/>
    </dgm:pt>
    <dgm:pt modelId="{9E7DBF3E-5BB5-49AF-A34C-99452E0E3C8C}" type="pres">
      <dgm:prSet presAssocID="{62647BC3-F675-4E4C-8568-AB914A5CEF23}" presName="composite" presStyleCnt="0"/>
      <dgm:spPr/>
    </dgm:pt>
    <dgm:pt modelId="{D017ACCA-E5BD-424D-8CAF-D1FDCF499632}" type="pres">
      <dgm:prSet presAssocID="{62647BC3-F675-4E4C-8568-AB914A5CEF23}" presName="background" presStyleLbl="node0" presStyleIdx="0" presStyleCnt="2"/>
      <dgm:spPr/>
    </dgm:pt>
    <dgm:pt modelId="{9FA73ADD-EB80-4894-84D1-9F86B3A76E54}" type="pres">
      <dgm:prSet presAssocID="{62647BC3-F675-4E4C-8568-AB914A5CEF23}" presName="text" presStyleLbl="fgAcc0" presStyleIdx="0" presStyleCnt="2">
        <dgm:presLayoutVars>
          <dgm:chPref val="3"/>
        </dgm:presLayoutVars>
      </dgm:prSet>
      <dgm:spPr/>
    </dgm:pt>
    <dgm:pt modelId="{32AA5AD3-BA0C-4FB9-9F30-646B67E9468D}" type="pres">
      <dgm:prSet presAssocID="{62647BC3-F675-4E4C-8568-AB914A5CEF23}" presName="hierChild2" presStyleCnt="0"/>
      <dgm:spPr/>
    </dgm:pt>
    <dgm:pt modelId="{D46CB007-4A1D-4B23-97EB-0412B2FA5AAF}" type="pres">
      <dgm:prSet presAssocID="{B3F5B051-87DF-4584-8404-8BF40EE210D4}" presName="hierRoot1" presStyleCnt="0"/>
      <dgm:spPr/>
    </dgm:pt>
    <dgm:pt modelId="{4E2E4F8F-9D3E-4A0B-966A-F94A3130B273}" type="pres">
      <dgm:prSet presAssocID="{B3F5B051-87DF-4584-8404-8BF40EE210D4}" presName="composite" presStyleCnt="0"/>
      <dgm:spPr/>
    </dgm:pt>
    <dgm:pt modelId="{57B910CA-EA8B-42FB-88BD-B45410E57227}" type="pres">
      <dgm:prSet presAssocID="{B3F5B051-87DF-4584-8404-8BF40EE210D4}" presName="background" presStyleLbl="node0" presStyleIdx="1" presStyleCnt="2"/>
      <dgm:spPr/>
    </dgm:pt>
    <dgm:pt modelId="{75DE8D05-C700-426D-ACAD-F24362B07E3A}" type="pres">
      <dgm:prSet presAssocID="{B3F5B051-87DF-4584-8404-8BF40EE210D4}" presName="text" presStyleLbl="fgAcc0" presStyleIdx="1" presStyleCnt="2">
        <dgm:presLayoutVars>
          <dgm:chPref val="3"/>
        </dgm:presLayoutVars>
      </dgm:prSet>
      <dgm:spPr/>
    </dgm:pt>
    <dgm:pt modelId="{40C93F24-70EB-402D-85F0-BA4C8118EF36}" type="pres">
      <dgm:prSet presAssocID="{B3F5B051-87DF-4584-8404-8BF40EE210D4}" presName="hierChild2" presStyleCnt="0"/>
      <dgm:spPr/>
    </dgm:pt>
  </dgm:ptLst>
  <dgm:cxnLst>
    <dgm:cxn modelId="{1E3F8615-268E-4BAA-B796-5C0E2A44544E}" type="presOf" srcId="{62647BC3-F675-4E4C-8568-AB914A5CEF23}" destId="{9FA73ADD-EB80-4894-84D1-9F86B3A76E54}" srcOrd="0" destOrd="0" presId="urn:microsoft.com/office/officeart/2005/8/layout/hierarchy1"/>
    <dgm:cxn modelId="{2D13522E-B561-4178-90DB-BB01056A3590}" type="presOf" srcId="{B3F5B051-87DF-4584-8404-8BF40EE210D4}" destId="{75DE8D05-C700-426D-ACAD-F24362B07E3A}" srcOrd="0" destOrd="0" presId="urn:microsoft.com/office/officeart/2005/8/layout/hierarchy1"/>
    <dgm:cxn modelId="{0AB9BA63-AD4B-43A5-A891-7F1FED15C6B8}" srcId="{7FD1AD17-1574-48A0-A0AD-DD50DD693ABA}" destId="{62647BC3-F675-4E4C-8568-AB914A5CEF23}" srcOrd="0" destOrd="0" parTransId="{621E2ABD-241A-48C1-8886-FE5D25B89BB5}" sibTransId="{A5320CFD-5FD6-44A9-A513-039E0E5F72C7}"/>
    <dgm:cxn modelId="{32ACBD47-9DBB-4E9B-8490-73BD9C3ED19F}" type="presOf" srcId="{7FD1AD17-1574-48A0-A0AD-DD50DD693ABA}" destId="{287C8B10-60B1-4ED5-90E5-018A9AEDF490}" srcOrd="0" destOrd="0" presId="urn:microsoft.com/office/officeart/2005/8/layout/hierarchy1"/>
    <dgm:cxn modelId="{921FFEFE-CFEA-478B-9EA5-A590D70BA161}" srcId="{7FD1AD17-1574-48A0-A0AD-DD50DD693ABA}" destId="{B3F5B051-87DF-4584-8404-8BF40EE210D4}" srcOrd="1" destOrd="0" parTransId="{AE2E09C4-2BDF-4DD0-BD0E-85CE2804419C}" sibTransId="{337E4D29-A3F2-4CDF-8E16-0CC3F32BA486}"/>
    <dgm:cxn modelId="{08CD166F-0117-42DA-A77A-53DE74FFD5C0}" type="presParOf" srcId="{287C8B10-60B1-4ED5-90E5-018A9AEDF490}" destId="{184C3B51-0AF3-46CA-80A5-20293A31A31F}" srcOrd="0" destOrd="0" presId="urn:microsoft.com/office/officeart/2005/8/layout/hierarchy1"/>
    <dgm:cxn modelId="{16C3920B-9681-45DB-91D5-6D7C6BB075EA}" type="presParOf" srcId="{184C3B51-0AF3-46CA-80A5-20293A31A31F}" destId="{9E7DBF3E-5BB5-49AF-A34C-99452E0E3C8C}" srcOrd="0" destOrd="0" presId="urn:microsoft.com/office/officeart/2005/8/layout/hierarchy1"/>
    <dgm:cxn modelId="{AFEBB27C-0656-4F67-AA14-6C3B56F85DD3}" type="presParOf" srcId="{9E7DBF3E-5BB5-49AF-A34C-99452E0E3C8C}" destId="{D017ACCA-E5BD-424D-8CAF-D1FDCF499632}" srcOrd="0" destOrd="0" presId="urn:microsoft.com/office/officeart/2005/8/layout/hierarchy1"/>
    <dgm:cxn modelId="{63065E4F-7F69-4487-B179-B0ADAABC67A4}" type="presParOf" srcId="{9E7DBF3E-5BB5-49AF-A34C-99452E0E3C8C}" destId="{9FA73ADD-EB80-4894-84D1-9F86B3A76E54}" srcOrd="1" destOrd="0" presId="urn:microsoft.com/office/officeart/2005/8/layout/hierarchy1"/>
    <dgm:cxn modelId="{1653B125-B0CB-4FC4-A9BC-CABA4F81FEB8}" type="presParOf" srcId="{184C3B51-0AF3-46CA-80A5-20293A31A31F}" destId="{32AA5AD3-BA0C-4FB9-9F30-646B67E9468D}" srcOrd="1" destOrd="0" presId="urn:microsoft.com/office/officeart/2005/8/layout/hierarchy1"/>
    <dgm:cxn modelId="{DA0D47D3-9654-46B0-A57F-9D05EB2BE4BA}" type="presParOf" srcId="{287C8B10-60B1-4ED5-90E5-018A9AEDF490}" destId="{D46CB007-4A1D-4B23-97EB-0412B2FA5AAF}" srcOrd="1" destOrd="0" presId="urn:microsoft.com/office/officeart/2005/8/layout/hierarchy1"/>
    <dgm:cxn modelId="{0BEAEBF3-E4C1-4CB7-B75D-BEAED1B32F8E}" type="presParOf" srcId="{D46CB007-4A1D-4B23-97EB-0412B2FA5AAF}" destId="{4E2E4F8F-9D3E-4A0B-966A-F94A3130B273}" srcOrd="0" destOrd="0" presId="urn:microsoft.com/office/officeart/2005/8/layout/hierarchy1"/>
    <dgm:cxn modelId="{1273C345-E099-4D88-842D-32B6D9C712BD}" type="presParOf" srcId="{4E2E4F8F-9D3E-4A0B-966A-F94A3130B273}" destId="{57B910CA-EA8B-42FB-88BD-B45410E57227}" srcOrd="0" destOrd="0" presId="urn:microsoft.com/office/officeart/2005/8/layout/hierarchy1"/>
    <dgm:cxn modelId="{BAFACB1C-EDF8-4B38-A0B3-FC0AA05EFF6D}" type="presParOf" srcId="{4E2E4F8F-9D3E-4A0B-966A-F94A3130B273}" destId="{75DE8D05-C700-426D-ACAD-F24362B07E3A}" srcOrd="1" destOrd="0" presId="urn:microsoft.com/office/officeart/2005/8/layout/hierarchy1"/>
    <dgm:cxn modelId="{286C8B13-0F6F-4106-8E65-B8C24347CCDF}" type="presParOf" srcId="{D46CB007-4A1D-4B23-97EB-0412B2FA5AAF}" destId="{40C93F24-70EB-402D-85F0-BA4C8118EF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FD4D7-A1ED-4844-8BB6-B8E795826981}">
      <dsp:nvSpPr>
        <dsp:cNvPr id="0" name=""/>
        <dsp:cNvSpPr/>
      </dsp:nvSpPr>
      <dsp:spPr>
        <a:xfrm>
          <a:off x="9584" y="1297293"/>
          <a:ext cx="2864709" cy="179939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dataset is split into 2 :</a:t>
          </a:r>
        </a:p>
      </dsp:txBody>
      <dsp:txXfrm>
        <a:off x="62286" y="1349995"/>
        <a:ext cx="2759305" cy="1693991"/>
      </dsp:txXfrm>
    </dsp:sp>
    <dsp:sp modelId="{4FFAF828-09D9-4AE7-88DE-CCA708039130}">
      <dsp:nvSpPr>
        <dsp:cNvPr id="0" name=""/>
        <dsp:cNvSpPr/>
      </dsp:nvSpPr>
      <dsp:spPr>
        <a:xfrm>
          <a:off x="3160765" y="1841766"/>
          <a:ext cx="607318" cy="71044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60765" y="1983856"/>
        <a:ext cx="425123" cy="426268"/>
      </dsp:txXfrm>
    </dsp:sp>
    <dsp:sp modelId="{084E1D5B-60C8-495B-948E-394AC2A20645}">
      <dsp:nvSpPr>
        <dsp:cNvPr id="0" name=""/>
        <dsp:cNvSpPr/>
      </dsp:nvSpPr>
      <dsp:spPr>
        <a:xfrm>
          <a:off x="4020178" y="1297293"/>
          <a:ext cx="2864709" cy="1799395"/>
        </a:xfrm>
        <a:prstGeom prst="roundRect">
          <a:avLst>
            <a:gd name="adj" fmla="val 10000"/>
          </a:avLst>
        </a:prstGeom>
        <a:gradFill rotWithShape="0">
          <a:gsLst>
            <a:gs pos="0">
              <a:schemeClr val="accent2">
                <a:hueOff val="3604206"/>
                <a:satOff val="5500"/>
                <a:lumOff val="196"/>
                <a:alphaOff val="0"/>
                <a:satMod val="103000"/>
                <a:lumMod val="102000"/>
                <a:tint val="94000"/>
              </a:schemeClr>
            </a:gs>
            <a:gs pos="50000">
              <a:schemeClr val="accent2">
                <a:hueOff val="3604206"/>
                <a:satOff val="5500"/>
                <a:lumOff val="196"/>
                <a:alphaOff val="0"/>
                <a:satMod val="110000"/>
                <a:lumMod val="100000"/>
                <a:shade val="100000"/>
              </a:schemeClr>
            </a:gs>
            <a:gs pos="100000">
              <a:schemeClr val="accent2">
                <a:hueOff val="3604206"/>
                <a:satOff val="5500"/>
                <a:lumOff val="19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Training set used to train the algorithm making optimal predictions on a considerable part of the initial dataset. 80% of the data is allocated to training.</a:t>
          </a:r>
        </a:p>
      </dsp:txBody>
      <dsp:txXfrm>
        <a:off x="4072880" y="1349995"/>
        <a:ext cx="2759305" cy="1693991"/>
      </dsp:txXfrm>
    </dsp:sp>
    <dsp:sp modelId="{843C7622-A4D0-4E0A-BD4C-A6FEB9C47C22}">
      <dsp:nvSpPr>
        <dsp:cNvPr id="0" name=""/>
        <dsp:cNvSpPr/>
      </dsp:nvSpPr>
      <dsp:spPr>
        <a:xfrm>
          <a:off x="7171358" y="1841766"/>
          <a:ext cx="607318" cy="710448"/>
        </a:xfrm>
        <a:prstGeom prst="rightArrow">
          <a:avLst>
            <a:gd name="adj1" fmla="val 60000"/>
            <a:gd name="adj2" fmla="val 50000"/>
          </a:avLst>
        </a:prstGeom>
        <a:gradFill rotWithShape="0">
          <a:gsLst>
            <a:gs pos="0">
              <a:schemeClr val="accent2">
                <a:hueOff val="7208412"/>
                <a:satOff val="10999"/>
                <a:lumOff val="393"/>
                <a:alphaOff val="0"/>
                <a:satMod val="103000"/>
                <a:lumMod val="102000"/>
                <a:tint val="94000"/>
              </a:schemeClr>
            </a:gs>
            <a:gs pos="50000">
              <a:schemeClr val="accent2">
                <a:hueOff val="7208412"/>
                <a:satOff val="10999"/>
                <a:lumOff val="393"/>
                <a:alphaOff val="0"/>
                <a:satMod val="110000"/>
                <a:lumMod val="100000"/>
                <a:shade val="100000"/>
              </a:schemeClr>
            </a:gs>
            <a:gs pos="100000">
              <a:schemeClr val="accent2">
                <a:hueOff val="7208412"/>
                <a:satOff val="10999"/>
                <a:lumOff val="39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71358" y="1983856"/>
        <a:ext cx="425123" cy="426268"/>
      </dsp:txXfrm>
    </dsp:sp>
    <dsp:sp modelId="{0676F97A-2548-4748-8985-5B898E737E96}">
      <dsp:nvSpPr>
        <dsp:cNvPr id="0" name=""/>
        <dsp:cNvSpPr/>
      </dsp:nvSpPr>
      <dsp:spPr>
        <a:xfrm>
          <a:off x="8030771" y="1297293"/>
          <a:ext cx="2864709" cy="1799395"/>
        </a:xfrm>
        <a:prstGeom prst="roundRect">
          <a:avLst>
            <a:gd name="adj" fmla="val 10000"/>
          </a:avLst>
        </a:prstGeom>
        <a:gradFill rotWithShape="0">
          <a:gsLst>
            <a:gs pos="0">
              <a:schemeClr val="accent2">
                <a:hueOff val="7208412"/>
                <a:satOff val="10999"/>
                <a:lumOff val="393"/>
                <a:alphaOff val="0"/>
                <a:satMod val="103000"/>
                <a:lumMod val="102000"/>
                <a:tint val="94000"/>
              </a:schemeClr>
            </a:gs>
            <a:gs pos="50000">
              <a:schemeClr val="accent2">
                <a:hueOff val="7208412"/>
                <a:satOff val="10999"/>
                <a:lumOff val="393"/>
                <a:alphaOff val="0"/>
                <a:satMod val="110000"/>
                <a:lumMod val="100000"/>
                <a:shade val="100000"/>
              </a:schemeClr>
            </a:gs>
            <a:gs pos="100000">
              <a:schemeClr val="accent2">
                <a:hueOff val="7208412"/>
                <a:satOff val="10999"/>
                <a:lumOff val="39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Test set used to apply and evaluate the developed model on the training data. 20% of the data is allocated to test. </a:t>
          </a:r>
        </a:p>
      </dsp:txBody>
      <dsp:txXfrm>
        <a:off x="8083473" y="1349995"/>
        <a:ext cx="2759305" cy="1693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7ACCA-E5BD-424D-8CAF-D1FDCF499632}">
      <dsp:nvSpPr>
        <dsp:cNvPr id="0" name=""/>
        <dsp:cNvSpPr/>
      </dsp:nvSpPr>
      <dsp:spPr>
        <a:xfrm>
          <a:off x="1331" y="466883"/>
          <a:ext cx="4672458" cy="2967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A73ADD-EB80-4894-84D1-9F86B3A76E54}">
      <dsp:nvSpPr>
        <dsp:cNvPr id="0" name=""/>
        <dsp:cNvSpPr/>
      </dsp:nvSpPr>
      <dsp:spPr>
        <a:xfrm>
          <a:off x="520493" y="960087"/>
          <a:ext cx="4672458" cy="2967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By comparing these 3 algorithms, even if the accuracy were very close, the Logistic Regression turned out to be the most accurate for predicting customer churn, with a score of 0.79.</a:t>
          </a:r>
        </a:p>
      </dsp:txBody>
      <dsp:txXfrm>
        <a:off x="607394" y="1046988"/>
        <a:ext cx="4498656" cy="2793209"/>
      </dsp:txXfrm>
    </dsp:sp>
    <dsp:sp modelId="{57B910CA-EA8B-42FB-88BD-B45410E57227}">
      <dsp:nvSpPr>
        <dsp:cNvPr id="0" name=""/>
        <dsp:cNvSpPr/>
      </dsp:nvSpPr>
      <dsp:spPr>
        <a:xfrm>
          <a:off x="5712114" y="466883"/>
          <a:ext cx="4672458" cy="2967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5DE8D05-C700-426D-ACAD-F24362B07E3A}">
      <dsp:nvSpPr>
        <dsp:cNvPr id="0" name=""/>
        <dsp:cNvSpPr/>
      </dsp:nvSpPr>
      <dsp:spPr>
        <a:xfrm>
          <a:off x="6231276" y="960087"/>
          <a:ext cx="4672458" cy="296701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For future work, it might be interesting to apply early stopping to the ANN algorithm to see if it impacts positively its accuracy. </a:t>
          </a:r>
        </a:p>
      </dsp:txBody>
      <dsp:txXfrm>
        <a:off x="6318177" y="1046988"/>
        <a:ext cx="4498656" cy="27932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BCDF0F-C5EA-4D29-957E-F0F7ADDB6105}"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379917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CDF0F-C5EA-4D29-957E-F0F7ADDB6105}"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405478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CDF0F-C5EA-4D29-957E-F0F7ADDB6105}"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426373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CDF0F-C5EA-4D29-957E-F0F7ADDB6105}"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403275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CDF0F-C5EA-4D29-957E-F0F7ADDB6105}"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125342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CDF0F-C5EA-4D29-957E-F0F7ADDB6105}"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1937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CDF0F-C5EA-4D29-957E-F0F7ADDB6105}"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144683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CDF0F-C5EA-4D29-957E-F0F7ADDB6105}"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301942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CDF0F-C5EA-4D29-957E-F0F7ADDB6105}"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293462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CDF0F-C5EA-4D29-957E-F0F7ADDB6105}"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226946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CDF0F-C5EA-4D29-957E-F0F7ADDB6105}"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783AB-7709-4D87-BA3F-68D738E52748}" type="slidenum">
              <a:rPr lang="en-US" smtClean="0"/>
              <a:t>‹#›</a:t>
            </a:fld>
            <a:endParaRPr lang="en-US"/>
          </a:p>
        </p:txBody>
      </p:sp>
    </p:spTree>
    <p:extLst>
      <p:ext uri="{BB962C8B-B14F-4D97-AF65-F5344CB8AC3E}">
        <p14:creationId xmlns:p14="http://schemas.microsoft.com/office/powerpoint/2010/main" val="124110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CDF0F-C5EA-4D29-957E-F0F7ADDB6105}" type="datetimeFigureOut">
              <a:rPr lang="en-US" smtClean="0"/>
              <a:t>5/17/2021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783AB-7709-4D87-BA3F-68D738E52748}" type="slidenum">
              <a:rPr lang="en-US" smtClean="0"/>
              <a:t>‹#›</a:t>
            </a:fld>
            <a:endParaRPr lang="en-US"/>
          </a:p>
        </p:txBody>
      </p:sp>
    </p:spTree>
    <p:extLst>
      <p:ext uri="{BB962C8B-B14F-4D97-AF65-F5344CB8AC3E}">
        <p14:creationId xmlns:p14="http://schemas.microsoft.com/office/powerpoint/2010/main" val="1106047520"/>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9.png"/><Relationship Id="rId7" Type="http://schemas.openxmlformats.org/officeDocument/2006/relationships/image" Target="../media/image41.wmf"/><Relationship Id="rId12" Type="http://schemas.openxmlformats.org/officeDocument/2006/relationships/image" Target="../media/image44.wmf"/><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40.emf"/><Relationship Id="rId10" Type="http://schemas.openxmlformats.org/officeDocument/2006/relationships/image" Target="../media/image43.wmf"/><Relationship Id="rId4" Type="http://schemas.openxmlformats.org/officeDocument/2006/relationships/oleObject" Target="../embeddings/oleObject3.bin"/><Relationship Id="rId9"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C576-0B0E-467B-A7F7-E071C875470A}"/>
              </a:ext>
            </a:extLst>
          </p:cNvPr>
          <p:cNvSpPr>
            <a:spLocks noGrp="1"/>
          </p:cNvSpPr>
          <p:nvPr>
            <p:ph type="ctrTitle"/>
          </p:nvPr>
        </p:nvSpPr>
        <p:spPr>
          <a:xfrm>
            <a:off x="1524000" y="1122363"/>
            <a:ext cx="9144000" cy="2387600"/>
          </a:xfrm>
        </p:spPr>
        <p:txBody>
          <a:bodyPr vert="horz" lIns="91440" tIns="45720" rIns="91440" bIns="45720" rtlCol="0" anchor="ctr">
            <a:normAutofit fontScale="90000"/>
          </a:bodyPr>
          <a:lstStyle/>
          <a:p>
            <a:r>
              <a:rPr lang="en-US" dirty="0"/>
              <a:t>Predicting Customer Churn : case of a telecommunication company</a:t>
            </a:r>
          </a:p>
        </p:txBody>
      </p:sp>
      <p:sp>
        <p:nvSpPr>
          <p:cNvPr id="3" name="Subtitle 2">
            <a:extLst>
              <a:ext uri="{FF2B5EF4-FFF2-40B4-BE49-F238E27FC236}">
                <a16:creationId xmlns:a16="http://schemas.microsoft.com/office/drawing/2014/main" id="{056B74BF-75DC-4FE7-B823-2DADD752DB3A}"/>
              </a:ext>
            </a:extLst>
          </p:cNvPr>
          <p:cNvSpPr>
            <a:spLocks noGrp="1"/>
          </p:cNvSpPr>
          <p:nvPr>
            <p:ph type="subTitle" idx="1"/>
          </p:nvPr>
        </p:nvSpPr>
        <p:spPr>
          <a:xfrm>
            <a:off x="1428749" y="4725939"/>
            <a:ext cx="9144000" cy="1655762"/>
          </a:xfrm>
        </p:spPr>
        <p:txBody>
          <a:bodyPr vert="horz" lIns="91440" tIns="45720" rIns="91440" bIns="45720" rtlCol="0">
            <a:normAutofit/>
          </a:bodyPr>
          <a:lstStyle/>
          <a:p>
            <a:r>
              <a:rPr lang="en-US" dirty="0"/>
              <a:t>Course : MIS637</a:t>
            </a:r>
          </a:p>
        </p:txBody>
      </p:sp>
      <p:sp>
        <p:nvSpPr>
          <p:cNvPr id="4" name="TextBox 3">
            <a:extLst>
              <a:ext uri="{FF2B5EF4-FFF2-40B4-BE49-F238E27FC236}">
                <a16:creationId xmlns:a16="http://schemas.microsoft.com/office/drawing/2014/main" id="{DB864303-4F58-468B-8DB8-0A99FD2CECB1}"/>
              </a:ext>
            </a:extLst>
          </p:cNvPr>
          <p:cNvSpPr txBox="1"/>
          <p:nvPr/>
        </p:nvSpPr>
        <p:spPr>
          <a:xfrm>
            <a:off x="5129707" y="3890350"/>
            <a:ext cx="5181600" cy="2806296"/>
          </a:xfrm>
          <a:prstGeom prst="rect">
            <a:avLst/>
          </a:prstGeom>
        </p:spPr>
        <p:txBody>
          <a:bodyPr vert="horz" lIns="91440" tIns="45720" rIns="91440" bIns="45720" rtlCol="0">
            <a:normAutofit/>
          </a:bodyPr>
          <a:lstStyle/>
          <a:p>
            <a:pPr defTabSz="914400">
              <a:lnSpc>
                <a:spcPct val="90000"/>
              </a:lnSpc>
              <a:spcAft>
                <a:spcPts val="600"/>
              </a:spcAft>
            </a:pPr>
            <a:r>
              <a:rPr lang="en-US" sz="2000" dirty="0"/>
              <a:t>Idriss Dem </a:t>
            </a:r>
          </a:p>
        </p:txBody>
      </p:sp>
      <p:pic>
        <p:nvPicPr>
          <p:cNvPr id="1026" name="Picture 2" descr="funky smartphone character, vector of cellphone mascot, mobile phone cartoon  | Buy cell phones online, Phone, Mobile phone">
            <a:extLst>
              <a:ext uri="{FF2B5EF4-FFF2-40B4-BE49-F238E27FC236}">
                <a16:creationId xmlns:a16="http://schemas.microsoft.com/office/drawing/2014/main" id="{C3D6418D-0787-475F-90B1-24D54C59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519" y="2967650"/>
            <a:ext cx="2452193" cy="25236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m Cartoon Stock Illustrations – 690 Modem Cartoon Stock Illustrations,  Vectors &amp; Clipart - Dreamstime">
            <a:extLst>
              <a:ext uri="{FF2B5EF4-FFF2-40B4-BE49-F238E27FC236}">
                <a16:creationId xmlns:a16="http://schemas.microsoft.com/office/drawing/2014/main" id="{09916584-560F-41C7-97FE-D15F9F1F6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30" y="36543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0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D30B47-E80B-4DB1-A047-22D4C3735AAB}"/>
              </a:ext>
            </a:extLst>
          </p:cNvPr>
          <p:cNvSpPr>
            <a:spLocks noGrp="1"/>
          </p:cNvSpPr>
          <p:nvPr>
            <p:ph type="title"/>
          </p:nvPr>
        </p:nvSpPr>
        <p:spPr>
          <a:xfrm>
            <a:off x="643467" y="321734"/>
            <a:ext cx="10905066" cy="1135737"/>
          </a:xfrm>
        </p:spPr>
        <p:txBody>
          <a:bodyPr>
            <a:normAutofit/>
          </a:bodyPr>
          <a:lstStyle/>
          <a:p>
            <a:r>
              <a:rPr lang="en-US" sz="3600"/>
              <a:t>Data Understanding</a:t>
            </a:r>
          </a:p>
        </p:txBody>
      </p:sp>
      <p:sp>
        <p:nvSpPr>
          <p:cNvPr id="3" name="Content Placeholder 2">
            <a:extLst>
              <a:ext uri="{FF2B5EF4-FFF2-40B4-BE49-F238E27FC236}">
                <a16:creationId xmlns:a16="http://schemas.microsoft.com/office/drawing/2014/main" id="{FC4B6C94-A80F-4EF1-B2A3-7C5DA2BE4FFC}"/>
              </a:ext>
            </a:extLst>
          </p:cNvPr>
          <p:cNvSpPr>
            <a:spLocks noGrp="1"/>
          </p:cNvSpPr>
          <p:nvPr>
            <p:ph idx="1"/>
          </p:nvPr>
        </p:nvSpPr>
        <p:spPr>
          <a:xfrm>
            <a:off x="643467" y="1782981"/>
            <a:ext cx="10905066" cy="4393982"/>
          </a:xfrm>
        </p:spPr>
        <p:txBody>
          <a:bodyPr>
            <a:normAutofit/>
          </a:bodyPr>
          <a:lstStyle/>
          <a:p>
            <a:pPr marL="0" indent="0">
              <a:buNone/>
            </a:pPr>
            <a:r>
              <a:rPr lang="en-US" sz="1700"/>
              <a:t>15- StreamingMovies: if the client subscribed to the movies streaming service (values: yes, no, no internet)</a:t>
            </a:r>
            <a:br>
              <a:rPr lang="en-US" sz="1700"/>
            </a:br>
            <a:r>
              <a:rPr lang="en-US" sz="1700"/>
              <a:t>                                   categorical variable</a:t>
            </a:r>
          </a:p>
          <a:p>
            <a:pPr marL="0" indent="0">
              <a:buNone/>
            </a:pPr>
            <a:r>
              <a:rPr lang="en-US" sz="1700"/>
              <a:t>16- Contract: subscription contract duration (values: one year, two years, month to month)</a:t>
            </a:r>
            <a:br>
              <a:rPr lang="en-US" sz="1700"/>
            </a:br>
            <a:r>
              <a:rPr lang="en-US" sz="1700"/>
              <a:t>                                   categorical variable</a:t>
            </a:r>
          </a:p>
          <a:p>
            <a:pPr marL="0" indent="0">
              <a:buNone/>
            </a:pPr>
            <a:r>
              <a:rPr lang="en-US" sz="1700"/>
              <a:t>17- PaperlessBilling: if the bill is sent electronically (values: yes, no)</a:t>
            </a:r>
            <a:br>
              <a:rPr lang="en-US" sz="1700"/>
            </a:br>
            <a:r>
              <a:rPr lang="en-US" sz="1700"/>
              <a:t>                                     categorical variable</a:t>
            </a:r>
          </a:p>
          <a:p>
            <a:pPr marL="0" indent="0">
              <a:buNone/>
            </a:pPr>
            <a:r>
              <a:rPr lang="en-US" sz="1700"/>
              <a:t>18- PaymentMethod : method used to process billing payments (values: credit card, bank transfert, electronic check, mailed check)</a:t>
            </a:r>
            <a:br>
              <a:rPr lang="en-US" sz="1700"/>
            </a:br>
            <a:r>
              <a:rPr lang="en-US" sz="1700"/>
              <a:t>                                      categorical variable</a:t>
            </a:r>
          </a:p>
          <a:p>
            <a:pPr marL="0" indent="0">
              <a:buNone/>
            </a:pPr>
            <a:r>
              <a:rPr lang="en-US" sz="1700"/>
              <a:t>19- MonthlyCharges: amount paid monthly for all subscribed services</a:t>
            </a:r>
            <a:br>
              <a:rPr lang="en-US" sz="1700"/>
            </a:br>
            <a:r>
              <a:rPr lang="en-US" sz="1700"/>
              <a:t>                                       continuous variable</a:t>
            </a:r>
          </a:p>
          <a:p>
            <a:pPr marL="0" indent="0">
              <a:buNone/>
            </a:pPr>
            <a:r>
              <a:rPr lang="en-US" sz="1700"/>
              <a:t>20- TotalCharges: total amount paid by client regarding tenure </a:t>
            </a:r>
            <a:br>
              <a:rPr lang="en-US" sz="1700"/>
            </a:br>
            <a:r>
              <a:rPr lang="en-US" sz="1700"/>
              <a:t>                                       continuous variable</a:t>
            </a:r>
          </a:p>
          <a:p>
            <a:pPr marL="0" indent="0">
              <a:buNone/>
            </a:pPr>
            <a:r>
              <a:rPr lang="en-US" sz="1700"/>
              <a:t>21- Churn : If the client stayed with the company or left (values: yes, no)</a:t>
            </a:r>
            <a:br>
              <a:rPr lang="en-US" sz="1700"/>
            </a:br>
            <a:r>
              <a:rPr lang="en-US" sz="1700"/>
              <a:t>                                      categorical variable</a:t>
            </a:r>
          </a:p>
          <a:p>
            <a:pPr marL="0" indent="0">
              <a:buNone/>
            </a:pPr>
            <a:endParaRPr lang="en-US"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97555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51D823-B86C-4118-9748-FAED6B2FB0BA}"/>
              </a:ext>
            </a:extLst>
          </p:cNvPr>
          <p:cNvPicPr>
            <a:picLocks noChangeAspect="1"/>
          </p:cNvPicPr>
          <p:nvPr/>
        </p:nvPicPr>
        <p:blipFill>
          <a:blip r:embed="rId2"/>
          <a:stretch>
            <a:fillRect/>
          </a:stretch>
        </p:blipFill>
        <p:spPr>
          <a:xfrm>
            <a:off x="185736" y="1133474"/>
            <a:ext cx="5491163" cy="5486401"/>
          </a:xfrm>
          <a:prstGeom prst="rect">
            <a:avLst/>
          </a:prstGeom>
        </p:spPr>
      </p:pic>
      <p:pic>
        <p:nvPicPr>
          <p:cNvPr id="3" name="Picture 2">
            <a:extLst>
              <a:ext uri="{FF2B5EF4-FFF2-40B4-BE49-F238E27FC236}">
                <a16:creationId xmlns:a16="http://schemas.microsoft.com/office/drawing/2014/main" id="{F66424C5-40AC-4DE9-8887-49F345BBD7AB}"/>
              </a:ext>
            </a:extLst>
          </p:cNvPr>
          <p:cNvPicPr>
            <a:picLocks noChangeAspect="1"/>
          </p:cNvPicPr>
          <p:nvPr/>
        </p:nvPicPr>
        <p:blipFill>
          <a:blip r:embed="rId3"/>
          <a:stretch>
            <a:fillRect/>
          </a:stretch>
        </p:blipFill>
        <p:spPr>
          <a:xfrm>
            <a:off x="6429378" y="1000125"/>
            <a:ext cx="5491161" cy="5619750"/>
          </a:xfrm>
          <a:prstGeom prst="rect">
            <a:avLst/>
          </a:prstGeom>
        </p:spPr>
      </p:pic>
      <p:sp>
        <p:nvSpPr>
          <p:cNvPr id="4" name="TextBox 3">
            <a:extLst>
              <a:ext uri="{FF2B5EF4-FFF2-40B4-BE49-F238E27FC236}">
                <a16:creationId xmlns:a16="http://schemas.microsoft.com/office/drawing/2014/main" id="{217FAD8D-D659-4921-8BDF-633371948CB3}"/>
              </a:ext>
            </a:extLst>
          </p:cNvPr>
          <p:cNvSpPr txBox="1"/>
          <p:nvPr/>
        </p:nvSpPr>
        <p:spPr>
          <a:xfrm>
            <a:off x="409575" y="514350"/>
            <a:ext cx="4600575" cy="369332"/>
          </a:xfrm>
          <a:prstGeom prst="rect">
            <a:avLst/>
          </a:prstGeom>
          <a:noFill/>
        </p:spPr>
        <p:txBody>
          <a:bodyPr wrap="square" rtlCol="0">
            <a:spAutoFit/>
          </a:bodyPr>
          <a:lstStyle/>
          <a:p>
            <a:r>
              <a:rPr lang="en-US" dirty="0"/>
              <a:t>Heatmap to see importance of variables</a:t>
            </a:r>
          </a:p>
        </p:txBody>
      </p:sp>
      <p:sp>
        <p:nvSpPr>
          <p:cNvPr id="5" name="TextBox 4">
            <a:extLst>
              <a:ext uri="{FF2B5EF4-FFF2-40B4-BE49-F238E27FC236}">
                <a16:creationId xmlns:a16="http://schemas.microsoft.com/office/drawing/2014/main" id="{8076D216-0D1F-46A0-BE39-3D8FF2ECAC5C}"/>
              </a:ext>
            </a:extLst>
          </p:cNvPr>
          <p:cNvSpPr txBox="1"/>
          <p:nvPr/>
        </p:nvSpPr>
        <p:spPr>
          <a:xfrm>
            <a:off x="7038977" y="76795"/>
            <a:ext cx="4600575" cy="923330"/>
          </a:xfrm>
          <a:prstGeom prst="rect">
            <a:avLst/>
          </a:prstGeom>
          <a:noFill/>
        </p:spPr>
        <p:txBody>
          <a:bodyPr wrap="square" rtlCol="0">
            <a:spAutoFit/>
          </a:bodyPr>
          <a:lstStyle/>
          <a:p>
            <a:r>
              <a:rPr lang="en-US" dirty="0"/>
              <a:t>Conducted Ordinary Least Square method to compare results with heatmap regarding variables importance</a:t>
            </a:r>
          </a:p>
        </p:txBody>
      </p:sp>
      <p:sp>
        <p:nvSpPr>
          <p:cNvPr id="6" name="Title 1">
            <a:extLst>
              <a:ext uri="{FF2B5EF4-FFF2-40B4-BE49-F238E27FC236}">
                <a16:creationId xmlns:a16="http://schemas.microsoft.com/office/drawing/2014/main" id="{AA71D8F8-3301-479E-9181-9DDDF71E950B}"/>
              </a:ext>
            </a:extLst>
          </p:cNvPr>
          <p:cNvSpPr txBox="1">
            <a:spLocks/>
          </p:cNvSpPr>
          <p:nvPr/>
        </p:nvSpPr>
        <p:spPr>
          <a:xfrm>
            <a:off x="333375" y="-4207"/>
            <a:ext cx="10515600" cy="5185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Understanding</a:t>
            </a:r>
            <a:endParaRPr lang="en-US" dirty="0"/>
          </a:p>
        </p:txBody>
      </p:sp>
    </p:spTree>
    <p:extLst>
      <p:ext uri="{BB962C8B-B14F-4D97-AF65-F5344CB8AC3E}">
        <p14:creationId xmlns:p14="http://schemas.microsoft.com/office/powerpoint/2010/main" val="411885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60F11-159B-49BB-B60C-69F212CB3833}"/>
              </a:ext>
            </a:extLst>
          </p:cNvPr>
          <p:cNvSpPr txBox="1"/>
          <p:nvPr/>
        </p:nvSpPr>
        <p:spPr>
          <a:xfrm>
            <a:off x="590550" y="600075"/>
            <a:ext cx="5991225" cy="369332"/>
          </a:xfrm>
          <a:prstGeom prst="rect">
            <a:avLst/>
          </a:prstGeom>
          <a:noFill/>
        </p:spPr>
        <p:txBody>
          <a:bodyPr wrap="square" rtlCol="0">
            <a:spAutoFit/>
          </a:bodyPr>
          <a:lstStyle/>
          <a:p>
            <a:r>
              <a:rPr lang="en-US" dirty="0"/>
              <a:t>Checking continuous variables distribution : </a:t>
            </a:r>
          </a:p>
        </p:txBody>
      </p:sp>
      <p:pic>
        <p:nvPicPr>
          <p:cNvPr id="3" name="Picture 2">
            <a:extLst>
              <a:ext uri="{FF2B5EF4-FFF2-40B4-BE49-F238E27FC236}">
                <a16:creationId xmlns:a16="http://schemas.microsoft.com/office/drawing/2014/main" id="{EA641CA6-546E-415D-9C9D-6E6B68EE712F}"/>
              </a:ext>
            </a:extLst>
          </p:cNvPr>
          <p:cNvPicPr>
            <a:picLocks noChangeAspect="1"/>
          </p:cNvPicPr>
          <p:nvPr/>
        </p:nvPicPr>
        <p:blipFill>
          <a:blip r:embed="rId2"/>
          <a:stretch>
            <a:fillRect/>
          </a:stretch>
        </p:blipFill>
        <p:spPr>
          <a:xfrm>
            <a:off x="5267324" y="422791"/>
            <a:ext cx="2981325" cy="729734"/>
          </a:xfrm>
          <a:prstGeom prst="rect">
            <a:avLst/>
          </a:prstGeom>
        </p:spPr>
      </p:pic>
      <p:pic>
        <p:nvPicPr>
          <p:cNvPr id="4" name="Picture 3">
            <a:extLst>
              <a:ext uri="{FF2B5EF4-FFF2-40B4-BE49-F238E27FC236}">
                <a16:creationId xmlns:a16="http://schemas.microsoft.com/office/drawing/2014/main" id="{6F3DE60F-8DA4-4624-B6CF-D1584E6C00C3}"/>
              </a:ext>
            </a:extLst>
          </p:cNvPr>
          <p:cNvPicPr>
            <a:picLocks noChangeAspect="1"/>
          </p:cNvPicPr>
          <p:nvPr/>
        </p:nvPicPr>
        <p:blipFill>
          <a:blip r:embed="rId3"/>
          <a:stretch>
            <a:fillRect/>
          </a:stretch>
        </p:blipFill>
        <p:spPr>
          <a:xfrm>
            <a:off x="666749" y="1146691"/>
            <a:ext cx="4695825" cy="2415659"/>
          </a:xfrm>
          <a:prstGeom prst="rect">
            <a:avLst/>
          </a:prstGeom>
        </p:spPr>
      </p:pic>
      <p:pic>
        <p:nvPicPr>
          <p:cNvPr id="5" name="Picture 4">
            <a:extLst>
              <a:ext uri="{FF2B5EF4-FFF2-40B4-BE49-F238E27FC236}">
                <a16:creationId xmlns:a16="http://schemas.microsoft.com/office/drawing/2014/main" id="{924B4C55-45DE-4FEA-AFBB-555A91981FDF}"/>
              </a:ext>
            </a:extLst>
          </p:cNvPr>
          <p:cNvPicPr>
            <a:picLocks noChangeAspect="1"/>
          </p:cNvPicPr>
          <p:nvPr/>
        </p:nvPicPr>
        <p:blipFill>
          <a:blip r:embed="rId4"/>
          <a:stretch>
            <a:fillRect/>
          </a:stretch>
        </p:blipFill>
        <p:spPr>
          <a:xfrm>
            <a:off x="5629274" y="1238249"/>
            <a:ext cx="4281487" cy="2232541"/>
          </a:xfrm>
          <a:prstGeom prst="rect">
            <a:avLst/>
          </a:prstGeom>
        </p:spPr>
      </p:pic>
      <p:pic>
        <p:nvPicPr>
          <p:cNvPr id="6" name="Picture 5">
            <a:extLst>
              <a:ext uri="{FF2B5EF4-FFF2-40B4-BE49-F238E27FC236}">
                <a16:creationId xmlns:a16="http://schemas.microsoft.com/office/drawing/2014/main" id="{3D29E713-6CA6-4988-8522-F2DB9FF27990}"/>
              </a:ext>
            </a:extLst>
          </p:cNvPr>
          <p:cNvPicPr>
            <a:picLocks noChangeAspect="1"/>
          </p:cNvPicPr>
          <p:nvPr/>
        </p:nvPicPr>
        <p:blipFill>
          <a:blip r:embed="rId5"/>
          <a:stretch>
            <a:fillRect/>
          </a:stretch>
        </p:blipFill>
        <p:spPr>
          <a:xfrm>
            <a:off x="733424" y="3952875"/>
            <a:ext cx="4533899" cy="2190750"/>
          </a:xfrm>
          <a:prstGeom prst="rect">
            <a:avLst/>
          </a:prstGeom>
        </p:spPr>
      </p:pic>
      <p:sp>
        <p:nvSpPr>
          <p:cNvPr id="7" name="Title 1">
            <a:extLst>
              <a:ext uri="{FF2B5EF4-FFF2-40B4-BE49-F238E27FC236}">
                <a16:creationId xmlns:a16="http://schemas.microsoft.com/office/drawing/2014/main" id="{EBBF067E-AF2A-4378-AF38-354F81298C47}"/>
              </a:ext>
            </a:extLst>
          </p:cNvPr>
          <p:cNvSpPr txBox="1">
            <a:spLocks/>
          </p:cNvSpPr>
          <p:nvPr/>
        </p:nvSpPr>
        <p:spPr>
          <a:xfrm>
            <a:off x="371474" y="0"/>
            <a:ext cx="10515600" cy="6042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Understanding</a:t>
            </a:r>
          </a:p>
        </p:txBody>
      </p:sp>
    </p:spTree>
    <p:extLst>
      <p:ext uri="{BB962C8B-B14F-4D97-AF65-F5344CB8AC3E}">
        <p14:creationId xmlns:p14="http://schemas.microsoft.com/office/powerpoint/2010/main" val="362288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51E88-E9DD-4AAE-907D-07D7AA09380A}"/>
              </a:ext>
            </a:extLst>
          </p:cNvPr>
          <p:cNvSpPr txBox="1"/>
          <p:nvPr/>
        </p:nvSpPr>
        <p:spPr>
          <a:xfrm>
            <a:off x="3314699" y="687080"/>
            <a:ext cx="5657850" cy="369332"/>
          </a:xfrm>
          <a:prstGeom prst="rect">
            <a:avLst/>
          </a:prstGeom>
          <a:noFill/>
        </p:spPr>
        <p:txBody>
          <a:bodyPr wrap="square" rtlCol="0">
            <a:spAutoFit/>
          </a:bodyPr>
          <a:lstStyle/>
          <a:p>
            <a:r>
              <a:rPr lang="en-US" dirty="0"/>
              <a:t>No apparent existence of outliers for continuous variables</a:t>
            </a:r>
          </a:p>
        </p:txBody>
      </p:sp>
      <p:pic>
        <p:nvPicPr>
          <p:cNvPr id="3" name="Picture 2">
            <a:extLst>
              <a:ext uri="{FF2B5EF4-FFF2-40B4-BE49-F238E27FC236}">
                <a16:creationId xmlns:a16="http://schemas.microsoft.com/office/drawing/2014/main" id="{7E7B2D30-A944-4939-A141-AE8AD73A491D}"/>
              </a:ext>
            </a:extLst>
          </p:cNvPr>
          <p:cNvPicPr>
            <a:picLocks noChangeAspect="1"/>
          </p:cNvPicPr>
          <p:nvPr/>
        </p:nvPicPr>
        <p:blipFill>
          <a:blip r:embed="rId2"/>
          <a:stretch>
            <a:fillRect/>
          </a:stretch>
        </p:blipFill>
        <p:spPr>
          <a:xfrm>
            <a:off x="604837" y="1185862"/>
            <a:ext cx="3743325" cy="2638425"/>
          </a:xfrm>
          <a:prstGeom prst="rect">
            <a:avLst/>
          </a:prstGeom>
        </p:spPr>
      </p:pic>
      <p:pic>
        <p:nvPicPr>
          <p:cNvPr id="4" name="Picture 3">
            <a:extLst>
              <a:ext uri="{FF2B5EF4-FFF2-40B4-BE49-F238E27FC236}">
                <a16:creationId xmlns:a16="http://schemas.microsoft.com/office/drawing/2014/main" id="{CEBB7147-94F3-4B9C-8F9A-9277B27AF65E}"/>
              </a:ext>
            </a:extLst>
          </p:cNvPr>
          <p:cNvPicPr>
            <a:picLocks noChangeAspect="1"/>
          </p:cNvPicPr>
          <p:nvPr/>
        </p:nvPicPr>
        <p:blipFill>
          <a:blip r:embed="rId3"/>
          <a:stretch>
            <a:fillRect/>
          </a:stretch>
        </p:blipFill>
        <p:spPr>
          <a:xfrm>
            <a:off x="4495800" y="1103531"/>
            <a:ext cx="3981450" cy="2628900"/>
          </a:xfrm>
          <a:prstGeom prst="rect">
            <a:avLst/>
          </a:prstGeom>
        </p:spPr>
      </p:pic>
      <p:pic>
        <p:nvPicPr>
          <p:cNvPr id="5" name="Picture 4">
            <a:extLst>
              <a:ext uri="{FF2B5EF4-FFF2-40B4-BE49-F238E27FC236}">
                <a16:creationId xmlns:a16="http://schemas.microsoft.com/office/drawing/2014/main" id="{ECD0B563-4517-423A-8D3C-E2EC733FA5D1}"/>
              </a:ext>
            </a:extLst>
          </p:cNvPr>
          <p:cNvPicPr>
            <a:picLocks noChangeAspect="1"/>
          </p:cNvPicPr>
          <p:nvPr/>
        </p:nvPicPr>
        <p:blipFill>
          <a:blip r:embed="rId4"/>
          <a:stretch>
            <a:fillRect/>
          </a:stretch>
        </p:blipFill>
        <p:spPr>
          <a:xfrm>
            <a:off x="8382000" y="1103531"/>
            <a:ext cx="3810000" cy="2590800"/>
          </a:xfrm>
          <a:prstGeom prst="rect">
            <a:avLst/>
          </a:prstGeom>
        </p:spPr>
      </p:pic>
      <p:sp>
        <p:nvSpPr>
          <p:cNvPr id="6" name="TextBox 5">
            <a:extLst>
              <a:ext uri="{FF2B5EF4-FFF2-40B4-BE49-F238E27FC236}">
                <a16:creationId xmlns:a16="http://schemas.microsoft.com/office/drawing/2014/main" id="{3431C6D6-D76B-40E7-AE31-B47C5C3D3304}"/>
              </a:ext>
            </a:extLst>
          </p:cNvPr>
          <p:cNvSpPr txBox="1"/>
          <p:nvPr/>
        </p:nvSpPr>
        <p:spPr>
          <a:xfrm>
            <a:off x="4829174" y="3872389"/>
            <a:ext cx="5657850" cy="369332"/>
          </a:xfrm>
          <a:prstGeom prst="rect">
            <a:avLst/>
          </a:prstGeom>
          <a:noFill/>
        </p:spPr>
        <p:txBody>
          <a:bodyPr wrap="square" rtlCol="0">
            <a:spAutoFit/>
          </a:bodyPr>
          <a:lstStyle/>
          <a:p>
            <a:r>
              <a:rPr lang="en-US" dirty="0"/>
              <a:t>Analyzing some variables repartition</a:t>
            </a:r>
          </a:p>
        </p:txBody>
      </p:sp>
      <p:pic>
        <p:nvPicPr>
          <p:cNvPr id="7" name="Picture 6">
            <a:extLst>
              <a:ext uri="{FF2B5EF4-FFF2-40B4-BE49-F238E27FC236}">
                <a16:creationId xmlns:a16="http://schemas.microsoft.com/office/drawing/2014/main" id="{3AAD2A0E-6BD5-4FC8-AC7E-0E1E5E564EBB}"/>
              </a:ext>
            </a:extLst>
          </p:cNvPr>
          <p:cNvPicPr>
            <a:picLocks noChangeAspect="1"/>
          </p:cNvPicPr>
          <p:nvPr/>
        </p:nvPicPr>
        <p:blipFill>
          <a:blip r:embed="rId5"/>
          <a:stretch>
            <a:fillRect/>
          </a:stretch>
        </p:blipFill>
        <p:spPr>
          <a:xfrm>
            <a:off x="423862" y="4148911"/>
            <a:ext cx="5119688" cy="2638426"/>
          </a:xfrm>
          <a:prstGeom prst="rect">
            <a:avLst/>
          </a:prstGeom>
        </p:spPr>
      </p:pic>
      <p:pic>
        <p:nvPicPr>
          <p:cNvPr id="8" name="Picture 7">
            <a:extLst>
              <a:ext uri="{FF2B5EF4-FFF2-40B4-BE49-F238E27FC236}">
                <a16:creationId xmlns:a16="http://schemas.microsoft.com/office/drawing/2014/main" id="{4651B3BD-AD0D-402F-9A8D-CDAC15A7DF1F}"/>
              </a:ext>
            </a:extLst>
          </p:cNvPr>
          <p:cNvPicPr>
            <a:picLocks noChangeAspect="1"/>
          </p:cNvPicPr>
          <p:nvPr/>
        </p:nvPicPr>
        <p:blipFill>
          <a:blip r:embed="rId6"/>
          <a:stretch>
            <a:fillRect/>
          </a:stretch>
        </p:blipFill>
        <p:spPr>
          <a:xfrm>
            <a:off x="5219699" y="4299943"/>
            <a:ext cx="3810001" cy="2412921"/>
          </a:xfrm>
          <a:prstGeom prst="rect">
            <a:avLst/>
          </a:prstGeom>
        </p:spPr>
      </p:pic>
      <p:pic>
        <p:nvPicPr>
          <p:cNvPr id="9" name="Picture 8">
            <a:extLst>
              <a:ext uri="{FF2B5EF4-FFF2-40B4-BE49-F238E27FC236}">
                <a16:creationId xmlns:a16="http://schemas.microsoft.com/office/drawing/2014/main" id="{B734A2A5-3F01-4273-A906-9D94BF679ED2}"/>
              </a:ext>
            </a:extLst>
          </p:cNvPr>
          <p:cNvPicPr>
            <a:picLocks noChangeAspect="1"/>
          </p:cNvPicPr>
          <p:nvPr/>
        </p:nvPicPr>
        <p:blipFill>
          <a:blip r:embed="rId7"/>
          <a:stretch>
            <a:fillRect/>
          </a:stretch>
        </p:blipFill>
        <p:spPr>
          <a:xfrm>
            <a:off x="8591550" y="4299764"/>
            <a:ext cx="3390900" cy="2301062"/>
          </a:xfrm>
          <a:prstGeom prst="rect">
            <a:avLst/>
          </a:prstGeom>
        </p:spPr>
      </p:pic>
      <p:sp>
        <p:nvSpPr>
          <p:cNvPr id="10" name="Title 1">
            <a:extLst>
              <a:ext uri="{FF2B5EF4-FFF2-40B4-BE49-F238E27FC236}">
                <a16:creationId xmlns:a16="http://schemas.microsoft.com/office/drawing/2014/main" id="{9CB248F7-5669-41D1-8D02-C54F21ED7EAD}"/>
              </a:ext>
            </a:extLst>
          </p:cNvPr>
          <p:cNvSpPr txBox="1">
            <a:spLocks/>
          </p:cNvSpPr>
          <p:nvPr/>
        </p:nvSpPr>
        <p:spPr>
          <a:xfrm>
            <a:off x="604837" y="64105"/>
            <a:ext cx="10515600" cy="5109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Understanding</a:t>
            </a:r>
          </a:p>
        </p:txBody>
      </p:sp>
    </p:spTree>
    <p:extLst>
      <p:ext uri="{BB962C8B-B14F-4D97-AF65-F5344CB8AC3E}">
        <p14:creationId xmlns:p14="http://schemas.microsoft.com/office/powerpoint/2010/main" val="242249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6A8315-7578-4AFF-9236-E25D9AF1800E}"/>
              </a:ext>
            </a:extLst>
          </p:cNvPr>
          <p:cNvSpPr txBox="1"/>
          <p:nvPr/>
        </p:nvSpPr>
        <p:spPr>
          <a:xfrm>
            <a:off x="4300537" y="552330"/>
            <a:ext cx="5657850" cy="369332"/>
          </a:xfrm>
          <a:prstGeom prst="rect">
            <a:avLst/>
          </a:prstGeom>
          <a:noFill/>
        </p:spPr>
        <p:txBody>
          <a:bodyPr wrap="square" rtlCol="0">
            <a:spAutoFit/>
          </a:bodyPr>
          <a:lstStyle/>
          <a:p>
            <a:r>
              <a:rPr lang="en-US" dirty="0"/>
              <a:t>Analyzing some variables repartition</a:t>
            </a:r>
          </a:p>
        </p:txBody>
      </p:sp>
      <p:pic>
        <p:nvPicPr>
          <p:cNvPr id="3" name="Picture 2">
            <a:extLst>
              <a:ext uri="{FF2B5EF4-FFF2-40B4-BE49-F238E27FC236}">
                <a16:creationId xmlns:a16="http://schemas.microsoft.com/office/drawing/2014/main" id="{B761F30C-A987-4A7B-A41F-FE9B6AECD2AB}"/>
              </a:ext>
            </a:extLst>
          </p:cNvPr>
          <p:cNvPicPr>
            <a:picLocks noChangeAspect="1"/>
          </p:cNvPicPr>
          <p:nvPr/>
        </p:nvPicPr>
        <p:blipFill>
          <a:blip r:embed="rId2"/>
          <a:stretch>
            <a:fillRect/>
          </a:stretch>
        </p:blipFill>
        <p:spPr>
          <a:xfrm>
            <a:off x="309562" y="971729"/>
            <a:ext cx="3990975" cy="2971621"/>
          </a:xfrm>
          <a:prstGeom prst="rect">
            <a:avLst/>
          </a:prstGeom>
        </p:spPr>
      </p:pic>
      <p:pic>
        <p:nvPicPr>
          <p:cNvPr id="4" name="Picture 3">
            <a:extLst>
              <a:ext uri="{FF2B5EF4-FFF2-40B4-BE49-F238E27FC236}">
                <a16:creationId xmlns:a16="http://schemas.microsoft.com/office/drawing/2014/main" id="{1EED8130-3968-4B3A-879D-5A2B9F4C77A1}"/>
              </a:ext>
            </a:extLst>
          </p:cNvPr>
          <p:cNvPicPr>
            <a:picLocks noChangeAspect="1"/>
          </p:cNvPicPr>
          <p:nvPr/>
        </p:nvPicPr>
        <p:blipFill>
          <a:blip r:embed="rId3"/>
          <a:stretch>
            <a:fillRect/>
          </a:stretch>
        </p:blipFill>
        <p:spPr>
          <a:xfrm>
            <a:off x="4438650" y="1019355"/>
            <a:ext cx="3733800" cy="2923996"/>
          </a:xfrm>
          <a:prstGeom prst="rect">
            <a:avLst/>
          </a:prstGeom>
        </p:spPr>
      </p:pic>
      <p:pic>
        <p:nvPicPr>
          <p:cNvPr id="5" name="Picture 4">
            <a:extLst>
              <a:ext uri="{FF2B5EF4-FFF2-40B4-BE49-F238E27FC236}">
                <a16:creationId xmlns:a16="http://schemas.microsoft.com/office/drawing/2014/main" id="{C04354BD-73B2-4B4D-A689-0315398F6CD6}"/>
              </a:ext>
            </a:extLst>
          </p:cNvPr>
          <p:cNvPicPr>
            <a:picLocks noChangeAspect="1"/>
          </p:cNvPicPr>
          <p:nvPr/>
        </p:nvPicPr>
        <p:blipFill>
          <a:blip r:embed="rId4"/>
          <a:stretch>
            <a:fillRect/>
          </a:stretch>
        </p:blipFill>
        <p:spPr>
          <a:xfrm>
            <a:off x="8310563" y="971729"/>
            <a:ext cx="3800475" cy="3095446"/>
          </a:xfrm>
          <a:prstGeom prst="rect">
            <a:avLst/>
          </a:prstGeom>
        </p:spPr>
      </p:pic>
      <p:pic>
        <p:nvPicPr>
          <p:cNvPr id="6" name="Picture 5">
            <a:extLst>
              <a:ext uri="{FF2B5EF4-FFF2-40B4-BE49-F238E27FC236}">
                <a16:creationId xmlns:a16="http://schemas.microsoft.com/office/drawing/2014/main" id="{92E7D54B-64B1-4058-88B6-56F915031FDC}"/>
              </a:ext>
            </a:extLst>
          </p:cNvPr>
          <p:cNvPicPr>
            <a:picLocks noChangeAspect="1"/>
          </p:cNvPicPr>
          <p:nvPr/>
        </p:nvPicPr>
        <p:blipFill>
          <a:blip r:embed="rId5"/>
          <a:stretch>
            <a:fillRect/>
          </a:stretch>
        </p:blipFill>
        <p:spPr>
          <a:xfrm>
            <a:off x="2752725" y="4067175"/>
            <a:ext cx="5981699" cy="2543175"/>
          </a:xfrm>
          <a:prstGeom prst="rect">
            <a:avLst/>
          </a:prstGeom>
        </p:spPr>
      </p:pic>
      <p:sp>
        <p:nvSpPr>
          <p:cNvPr id="7" name="Title 1">
            <a:extLst>
              <a:ext uri="{FF2B5EF4-FFF2-40B4-BE49-F238E27FC236}">
                <a16:creationId xmlns:a16="http://schemas.microsoft.com/office/drawing/2014/main" id="{1EFCFAC1-5487-4C75-88AC-6D54DFC77CBF}"/>
              </a:ext>
            </a:extLst>
          </p:cNvPr>
          <p:cNvSpPr txBox="1">
            <a:spLocks/>
          </p:cNvSpPr>
          <p:nvPr/>
        </p:nvSpPr>
        <p:spPr>
          <a:xfrm>
            <a:off x="161925" y="-4207"/>
            <a:ext cx="10515600" cy="4827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Understanding</a:t>
            </a:r>
            <a:endParaRPr lang="en-US" dirty="0"/>
          </a:p>
        </p:txBody>
      </p:sp>
    </p:spTree>
    <p:extLst>
      <p:ext uri="{BB962C8B-B14F-4D97-AF65-F5344CB8AC3E}">
        <p14:creationId xmlns:p14="http://schemas.microsoft.com/office/powerpoint/2010/main" val="146687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6" name="Rectangle 2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47D9B0B5-1B6A-49AD-823E-3FF5371A856F}"/>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a:t>Data Understanding</a:t>
            </a:r>
          </a:p>
        </p:txBody>
      </p:sp>
      <p:pic>
        <p:nvPicPr>
          <p:cNvPr id="2" name="Picture 1">
            <a:extLst>
              <a:ext uri="{FF2B5EF4-FFF2-40B4-BE49-F238E27FC236}">
                <a16:creationId xmlns:a16="http://schemas.microsoft.com/office/drawing/2014/main" id="{D9226FE6-B7FE-4515-80A2-BD65CC7741E7}"/>
              </a:ext>
            </a:extLst>
          </p:cNvPr>
          <p:cNvPicPr>
            <a:picLocks noChangeAspect="1"/>
          </p:cNvPicPr>
          <p:nvPr/>
        </p:nvPicPr>
        <p:blipFill>
          <a:blip r:embed="rId2"/>
          <a:stretch>
            <a:fillRect/>
          </a:stretch>
        </p:blipFill>
        <p:spPr>
          <a:xfrm>
            <a:off x="1391918" y="1457471"/>
            <a:ext cx="5386569" cy="2442069"/>
          </a:xfrm>
          <a:prstGeom prst="rect">
            <a:avLst/>
          </a:prstGeom>
        </p:spPr>
      </p:pic>
      <p:pic>
        <p:nvPicPr>
          <p:cNvPr id="3" name="Picture 2">
            <a:extLst>
              <a:ext uri="{FF2B5EF4-FFF2-40B4-BE49-F238E27FC236}">
                <a16:creationId xmlns:a16="http://schemas.microsoft.com/office/drawing/2014/main" id="{6FF196CB-79DF-4731-AEC4-A88828E47FD2}"/>
              </a:ext>
            </a:extLst>
          </p:cNvPr>
          <p:cNvPicPr>
            <a:picLocks noChangeAspect="1"/>
          </p:cNvPicPr>
          <p:nvPr/>
        </p:nvPicPr>
        <p:blipFill>
          <a:blip r:embed="rId3"/>
          <a:stretch>
            <a:fillRect/>
          </a:stretch>
        </p:blipFill>
        <p:spPr>
          <a:xfrm>
            <a:off x="1401360" y="4060406"/>
            <a:ext cx="5267797" cy="2350333"/>
          </a:xfrm>
          <a:prstGeom prst="rect">
            <a:avLst/>
          </a:prstGeom>
        </p:spPr>
      </p:pic>
      <p:sp>
        <p:nvSpPr>
          <p:cNvPr id="4" name="TextBox 3">
            <a:extLst>
              <a:ext uri="{FF2B5EF4-FFF2-40B4-BE49-F238E27FC236}">
                <a16:creationId xmlns:a16="http://schemas.microsoft.com/office/drawing/2014/main" id="{73640C37-7337-4D13-978B-7A0C448EC9D8}"/>
              </a:ext>
            </a:extLst>
          </p:cNvPr>
          <p:cNvSpPr txBox="1"/>
          <p:nvPr/>
        </p:nvSpPr>
        <p:spPr>
          <a:xfrm>
            <a:off x="7544052" y="1782981"/>
            <a:ext cx="4004479" cy="439398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As monthly charges increase, the churn rate is higher. Long tenures seem to favor staying with the operator. Shorter tenures tend to influence customer churn.</a:t>
            </a:r>
          </a:p>
        </p:txBody>
      </p:sp>
      <p:grpSp>
        <p:nvGrpSpPr>
          <p:cNvPr id="29" name="Group 2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0" name="Isosceles Triangle 2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320674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7D160-F7D1-4B84-8709-EDA916841A30}"/>
              </a:ext>
            </a:extLst>
          </p:cNvPr>
          <p:cNvSpPr txBox="1"/>
          <p:nvPr/>
        </p:nvSpPr>
        <p:spPr>
          <a:xfrm>
            <a:off x="3590925" y="447675"/>
            <a:ext cx="5848350" cy="369332"/>
          </a:xfrm>
          <a:prstGeom prst="rect">
            <a:avLst/>
          </a:prstGeom>
          <a:noFill/>
        </p:spPr>
        <p:txBody>
          <a:bodyPr wrap="square" rtlCol="0">
            <a:spAutoFit/>
          </a:bodyPr>
          <a:lstStyle/>
          <a:p>
            <a:r>
              <a:rPr lang="en-US" dirty="0"/>
              <a:t>Cluster analysis to potentially identify patterns </a:t>
            </a:r>
          </a:p>
        </p:txBody>
      </p:sp>
      <p:pic>
        <p:nvPicPr>
          <p:cNvPr id="3" name="Picture 2">
            <a:extLst>
              <a:ext uri="{FF2B5EF4-FFF2-40B4-BE49-F238E27FC236}">
                <a16:creationId xmlns:a16="http://schemas.microsoft.com/office/drawing/2014/main" id="{A7706B46-04BD-4265-9EE5-02553EBFD920}"/>
              </a:ext>
            </a:extLst>
          </p:cNvPr>
          <p:cNvPicPr>
            <a:picLocks noChangeAspect="1"/>
          </p:cNvPicPr>
          <p:nvPr/>
        </p:nvPicPr>
        <p:blipFill>
          <a:blip r:embed="rId2"/>
          <a:stretch>
            <a:fillRect/>
          </a:stretch>
        </p:blipFill>
        <p:spPr>
          <a:xfrm>
            <a:off x="442912" y="817007"/>
            <a:ext cx="4491038" cy="2897743"/>
          </a:xfrm>
          <a:prstGeom prst="rect">
            <a:avLst/>
          </a:prstGeom>
        </p:spPr>
      </p:pic>
      <p:pic>
        <p:nvPicPr>
          <p:cNvPr id="4" name="Picture 3">
            <a:extLst>
              <a:ext uri="{FF2B5EF4-FFF2-40B4-BE49-F238E27FC236}">
                <a16:creationId xmlns:a16="http://schemas.microsoft.com/office/drawing/2014/main" id="{21327130-74E4-4B49-917B-C25E3F36E6DE}"/>
              </a:ext>
            </a:extLst>
          </p:cNvPr>
          <p:cNvPicPr>
            <a:picLocks noChangeAspect="1"/>
          </p:cNvPicPr>
          <p:nvPr/>
        </p:nvPicPr>
        <p:blipFill>
          <a:blip r:embed="rId3"/>
          <a:stretch>
            <a:fillRect/>
          </a:stretch>
        </p:blipFill>
        <p:spPr>
          <a:xfrm>
            <a:off x="7258052" y="817007"/>
            <a:ext cx="4124325" cy="2552700"/>
          </a:xfrm>
          <a:prstGeom prst="rect">
            <a:avLst/>
          </a:prstGeom>
        </p:spPr>
      </p:pic>
      <p:pic>
        <p:nvPicPr>
          <p:cNvPr id="5" name="Picture 4">
            <a:extLst>
              <a:ext uri="{FF2B5EF4-FFF2-40B4-BE49-F238E27FC236}">
                <a16:creationId xmlns:a16="http://schemas.microsoft.com/office/drawing/2014/main" id="{8BFEDA92-1287-470D-9021-28199A5F2D0D}"/>
              </a:ext>
            </a:extLst>
          </p:cNvPr>
          <p:cNvPicPr>
            <a:picLocks noChangeAspect="1"/>
          </p:cNvPicPr>
          <p:nvPr/>
        </p:nvPicPr>
        <p:blipFill>
          <a:blip r:embed="rId4"/>
          <a:stretch>
            <a:fillRect/>
          </a:stretch>
        </p:blipFill>
        <p:spPr>
          <a:xfrm>
            <a:off x="581025" y="4352925"/>
            <a:ext cx="5148263" cy="2307192"/>
          </a:xfrm>
          <a:prstGeom prst="rect">
            <a:avLst/>
          </a:prstGeom>
        </p:spPr>
      </p:pic>
      <p:sp>
        <p:nvSpPr>
          <p:cNvPr id="6" name="TextBox 5">
            <a:extLst>
              <a:ext uri="{FF2B5EF4-FFF2-40B4-BE49-F238E27FC236}">
                <a16:creationId xmlns:a16="http://schemas.microsoft.com/office/drawing/2014/main" id="{7525BA69-DC03-4627-8568-B3E5FE7402CF}"/>
              </a:ext>
            </a:extLst>
          </p:cNvPr>
          <p:cNvSpPr txBox="1"/>
          <p:nvPr/>
        </p:nvSpPr>
        <p:spPr>
          <a:xfrm>
            <a:off x="6096000" y="4744222"/>
            <a:ext cx="4829175" cy="646331"/>
          </a:xfrm>
          <a:prstGeom prst="rect">
            <a:avLst/>
          </a:prstGeom>
          <a:noFill/>
        </p:spPr>
        <p:txBody>
          <a:bodyPr wrap="square" rtlCol="0">
            <a:spAutoFit/>
          </a:bodyPr>
          <a:lstStyle/>
          <a:p>
            <a:r>
              <a:rPr lang="en-US" dirty="0"/>
              <a:t>Definition of function to find optimal number of clusters for concerned variables (lower left side).</a:t>
            </a:r>
          </a:p>
        </p:txBody>
      </p:sp>
      <p:sp>
        <p:nvSpPr>
          <p:cNvPr id="7" name="TextBox 6">
            <a:extLst>
              <a:ext uri="{FF2B5EF4-FFF2-40B4-BE49-F238E27FC236}">
                <a16:creationId xmlns:a16="http://schemas.microsoft.com/office/drawing/2014/main" id="{40001B64-9128-45FE-8383-D141AE038115}"/>
              </a:ext>
            </a:extLst>
          </p:cNvPr>
          <p:cNvSpPr txBox="1"/>
          <p:nvPr/>
        </p:nvSpPr>
        <p:spPr>
          <a:xfrm>
            <a:off x="323850" y="3581400"/>
            <a:ext cx="4491039" cy="646331"/>
          </a:xfrm>
          <a:prstGeom prst="rect">
            <a:avLst/>
          </a:prstGeom>
          <a:noFill/>
        </p:spPr>
        <p:txBody>
          <a:bodyPr wrap="square" rtlCol="0">
            <a:spAutoFit/>
          </a:bodyPr>
          <a:lstStyle/>
          <a:p>
            <a:r>
              <a:rPr lang="en-US" dirty="0"/>
              <a:t>3 clusters identified for monthly charges vs tenure</a:t>
            </a:r>
          </a:p>
        </p:txBody>
      </p:sp>
      <p:sp>
        <p:nvSpPr>
          <p:cNvPr id="8" name="TextBox 7">
            <a:extLst>
              <a:ext uri="{FF2B5EF4-FFF2-40B4-BE49-F238E27FC236}">
                <a16:creationId xmlns:a16="http://schemas.microsoft.com/office/drawing/2014/main" id="{7F6D6B7F-6761-4852-A005-666DFD827215}"/>
              </a:ext>
            </a:extLst>
          </p:cNvPr>
          <p:cNvSpPr txBox="1"/>
          <p:nvPr/>
        </p:nvSpPr>
        <p:spPr>
          <a:xfrm>
            <a:off x="6991350" y="3581399"/>
            <a:ext cx="4491039" cy="646331"/>
          </a:xfrm>
          <a:prstGeom prst="rect">
            <a:avLst/>
          </a:prstGeom>
          <a:noFill/>
        </p:spPr>
        <p:txBody>
          <a:bodyPr wrap="square" rtlCol="0">
            <a:spAutoFit/>
          </a:bodyPr>
          <a:lstStyle/>
          <a:p>
            <a:r>
              <a:rPr lang="en-US" dirty="0"/>
              <a:t>2 clusters identified for monthly charges vs tenure</a:t>
            </a:r>
          </a:p>
        </p:txBody>
      </p:sp>
      <p:sp>
        <p:nvSpPr>
          <p:cNvPr id="9" name="Title 1">
            <a:extLst>
              <a:ext uri="{FF2B5EF4-FFF2-40B4-BE49-F238E27FC236}">
                <a16:creationId xmlns:a16="http://schemas.microsoft.com/office/drawing/2014/main" id="{8B8DEB6E-B2F1-4C08-9C41-AA09C3D803CA}"/>
              </a:ext>
            </a:extLst>
          </p:cNvPr>
          <p:cNvSpPr txBox="1">
            <a:spLocks/>
          </p:cNvSpPr>
          <p:nvPr/>
        </p:nvSpPr>
        <p:spPr>
          <a:xfrm>
            <a:off x="238125" y="-94476"/>
            <a:ext cx="10515600" cy="4518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Understanding</a:t>
            </a:r>
            <a:endParaRPr lang="en-US" dirty="0"/>
          </a:p>
        </p:txBody>
      </p:sp>
    </p:spTree>
    <p:extLst>
      <p:ext uri="{BB962C8B-B14F-4D97-AF65-F5344CB8AC3E}">
        <p14:creationId xmlns:p14="http://schemas.microsoft.com/office/powerpoint/2010/main" val="409933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D5F27F-39F7-42EE-9B6B-25CB8E922F86}"/>
              </a:ext>
            </a:extLst>
          </p:cNvPr>
          <p:cNvSpPr>
            <a:spLocks noGrp="1"/>
          </p:cNvSpPr>
          <p:nvPr>
            <p:ph type="title"/>
          </p:nvPr>
        </p:nvSpPr>
        <p:spPr>
          <a:xfrm>
            <a:off x="643467" y="321734"/>
            <a:ext cx="10905066" cy="1135737"/>
          </a:xfrm>
        </p:spPr>
        <p:txBody>
          <a:bodyPr>
            <a:normAutofit/>
          </a:bodyPr>
          <a:lstStyle/>
          <a:p>
            <a:r>
              <a:rPr lang="en-US" sz="3600"/>
              <a:t>Data Understanding</a:t>
            </a:r>
          </a:p>
        </p:txBody>
      </p:sp>
      <p:sp>
        <p:nvSpPr>
          <p:cNvPr id="3" name="Content Placeholder 2">
            <a:extLst>
              <a:ext uri="{FF2B5EF4-FFF2-40B4-BE49-F238E27FC236}">
                <a16:creationId xmlns:a16="http://schemas.microsoft.com/office/drawing/2014/main" id="{62D48520-2FAA-4485-A63E-A2AD79022B91}"/>
              </a:ext>
            </a:extLst>
          </p:cNvPr>
          <p:cNvSpPr>
            <a:spLocks noGrp="1"/>
          </p:cNvSpPr>
          <p:nvPr>
            <p:ph idx="1"/>
          </p:nvPr>
        </p:nvSpPr>
        <p:spPr>
          <a:xfrm>
            <a:off x="643467" y="1782981"/>
            <a:ext cx="10905066" cy="4393982"/>
          </a:xfrm>
        </p:spPr>
        <p:txBody>
          <a:bodyPr>
            <a:normAutofit/>
          </a:bodyPr>
          <a:lstStyle/>
          <a:p>
            <a:r>
              <a:rPr lang="en-US" sz="2000"/>
              <a:t>Exploratory Data Analysis : this study permits to familiarize with the dataset and eventually discover initial insights</a:t>
            </a:r>
          </a:p>
          <a:p>
            <a:pPr marL="0" indent="0">
              <a:buNone/>
            </a:pPr>
            <a:r>
              <a:rPr lang="en-US" sz="2000"/>
              <a:t>  </a:t>
            </a:r>
          </a:p>
          <a:p>
            <a:r>
              <a:rPr lang="en-US" sz="2000"/>
              <a:t>Selection of variables for model application :</a:t>
            </a:r>
          </a:p>
          <a:p>
            <a:pPr marL="0" indent="0">
              <a:buNone/>
            </a:pPr>
            <a:r>
              <a:rPr lang="en-US" sz="2000" b="1"/>
              <a:t>  The relevant variables for predicting churn are ‘SeniorCitizen’, ‘Partner’, ‘Dependents’, ‘tenure’, ‘PaperlessBilling’, ‘MonthlyCharges’, ‘TotalCharges’.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038165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3C2409-3649-4B41-9A4B-4070614A9588}"/>
              </a:ext>
            </a:extLst>
          </p:cNvPr>
          <p:cNvSpPr>
            <a:spLocks noGrp="1"/>
          </p:cNvSpPr>
          <p:nvPr>
            <p:ph type="title"/>
          </p:nvPr>
        </p:nvSpPr>
        <p:spPr>
          <a:xfrm>
            <a:off x="643467" y="321734"/>
            <a:ext cx="10905066" cy="1135737"/>
          </a:xfrm>
        </p:spPr>
        <p:txBody>
          <a:bodyPr>
            <a:normAutofit/>
          </a:bodyPr>
          <a:lstStyle/>
          <a:p>
            <a:r>
              <a:rPr lang="en-US" sz="3600"/>
              <a:t>Data Preparation</a:t>
            </a:r>
          </a:p>
        </p:txBody>
      </p:sp>
      <p:sp>
        <p:nvSpPr>
          <p:cNvPr id="3" name="Content Placeholder 2">
            <a:extLst>
              <a:ext uri="{FF2B5EF4-FFF2-40B4-BE49-F238E27FC236}">
                <a16:creationId xmlns:a16="http://schemas.microsoft.com/office/drawing/2014/main" id="{BBFFE806-2A48-4B6E-BA1A-BD1B18C5E38E}"/>
              </a:ext>
            </a:extLst>
          </p:cNvPr>
          <p:cNvSpPr>
            <a:spLocks noGrp="1"/>
          </p:cNvSpPr>
          <p:nvPr>
            <p:ph idx="1"/>
          </p:nvPr>
        </p:nvSpPr>
        <p:spPr>
          <a:xfrm>
            <a:off x="643467" y="1782981"/>
            <a:ext cx="10905066" cy="4393982"/>
          </a:xfrm>
        </p:spPr>
        <p:txBody>
          <a:bodyPr>
            <a:normAutofit/>
          </a:bodyPr>
          <a:lstStyle/>
          <a:p>
            <a:r>
              <a:rPr lang="en-US" sz="2000"/>
              <a:t>In order to run the different algorithms, the dataset needs to be cleansed and transformed</a:t>
            </a:r>
          </a:p>
          <a:p>
            <a:r>
              <a:rPr lang="en-US" sz="2000"/>
              <a:t>The following aspects are thoroughly reviewed in the dataset:</a:t>
            </a:r>
            <a:br>
              <a:rPr lang="en-US" sz="2000"/>
            </a:br>
            <a:r>
              <a:rPr lang="en-US" sz="2000"/>
              <a:t>- handling missing data</a:t>
            </a:r>
            <a:br>
              <a:rPr lang="en-US" sz="2000"/>
            </a:br>
            <a:r>
              <a:rPr lang="en-US" sz="2000"/>
              <a:t>- identifying misclassification</a:t>
            </a:r>
            <a:br>
              <a:rPr lang="en-US" sz="2000"/>
            </a:br>
            <a:r>
              <a:rPr lang="en-US" sz="2000"/>
              <a:t>- identifying outliers</a:t>
            </a:r>
            <a:br>
              <a:rPr lang="en-US" sz="2000"/>
            </a:br>
            <a:r>
              <a:rPr lang="en-US" sz="2000"/>
              <a:t>- transforming variables that needs to be</a:t>
            </a:r>
            <a:br>
              <a:rPr lang="en-US" sz="2000"/>
            </a:br>
            <a:r>
              <a:rPr lang="en-US" sz="2000"/>
              <a:t>- normalizing data if needs to be</a:t>
            </a:r>
            <a:br>
              <a:rPr lang="en-US" sz="2000"/>
            </a:b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76341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46C8-0C48-40D2-B97F-1E56F8F82E76}"/>
              </a:ext>
            </a:extLst>
          </p:cNvPr>
          <p:cNvSpPr>
            <a:spLocks noGrp="1"/>
          </p:cNvSpPr>
          <p:nvPr>
            <p:ph type="title"/>
          </p:nvPr>
        </p:nvSpPr>
        <p:spPr/>
        <p:txBody>
          <a:bodyPr/>
          <a:lstStyle/>
          <a:p>
            <a:r>
              <a:rPr lang="en-US" dirty="0"/>
              <a:t>Data Preparation	</a:t>
            </a:r>
          </a:p>
        </p:txBody>
      </p:sp>
      <p:sp>
        <p:nvSpPr>
          <p:cNvPr id="3" name="Content Placeholder 2">
            <a:extLst>
              <a:ext uri="{FF2B5EF4-FFF2-40B4-BE49-F238E27FC236}">
                <a16:creationId xmlns:a16="http://schemas.microsoft.com/office/drawing/2014/main" id="{722D2101-3211-475E-881F-8FE19D08699C}"/>
              </a:ext>
            </a:extLst>
          </p:cNvPr>
          <p:cNvSpPr>
            <a:spLocks noGrp="1"/>
          </p:cNvSpPr>
          <p:nvPr>
            <p:ph idx="1"/>
          </p:nvPr>
        </p:nvSpPr>
        <p:spPr>
          <a:xfrm>
            <a:off x="838200" y="1825624"/>
            <a:ext cx="10515600" cy="5032375"/>
          </a:xfrm>
        </p:spPr>
        <p:txBody>
          <a:bodyPr>
            <a:normAutofit lnSpcReduction="10000"/>
          </a:bodyPr>
          <a:lstStyle/>
          <a:p>
            <a:r>
              <a:rPr lang="en-US" dirty="0"/>
              <a:t>Handling missing data:</a:t>
            </a:r>
          </a:p>
          <a:p>
            <a:pPr marL="0" indent="0">
              <a:buNone/>
            </a:pPr>
            <a:r>
              <a:rPr lang="en-US" dirty="0"/>
              <a:t> The dataset has 10 missing values for the attribute “</a:t>
            </a:r>
            <a:r>
              <a:rPr lang="en-US" dirty="0" err="1"/>
              <a:t>TotalCharges</a:t>
            </a:r>
            <a:r>
              <a:rPr lang="en-US" dirty="0"/>
              <a:t>”.</a:t>
            </a:r>
          </a:p>
          <a:p>
            <a:pPr marL="0" indent="0">
              <a:buNone/>
            </a:pPr>
            <a:endParaRPr lang="en-US" dirty="0"/>
          </a:p>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Because this attribute is mainly the result of a multiplication between attribute “tenure” and attribute “</a:t>
            </a:r>
            <a:r>
              <a:rPr lang="en-US" dirty="0" err="1"/>
              <a:t>MonthlyCharges</a:t>
            </a:r>
            <a:r>
              <a:rPr lang="en-US" dirty="0"/>
              <a:t>”, the missing values were filled accordingly. </a:t>
            </a:r>
          </a:p>
          <a:p>
            <a:pPr marL="0" indent="0">
              <a:buNone/>
            </a:pPr>
            <a:endParaRPr lang="en-US" dirty="0"/>
          </a:p>
        </p:txBody>
      </p:sp>
      <p:pic>
        <p:nvPicPr>
          <p:cNvPr id="4" name="Picture 3">
            <a:extLst>
              <a:ext uri="{FF2B5EF4-FFF2-40B4-BE49-F238E27FC236}">
                <a16:creationId xmlns:a16="http://schemas.microsoft.com/office/drawing/2014/main" id="{BBCCECE2-4BBE-4879-8149-742493DC1DB9}"/>
              </a:ext>
            </a:extLst>
          </p:cNvPr>
          <p:cNvPicPr>
            <a:picLocks noChangeAspect="1"/>
          </p:cNvPicPr>
          <p:nvPr/>
        </p:nvPicPr>
        <p:blipFill>
          <a:blip r:embed="rId2"/>
          <a:stretch>
            <a:fillRect/>
          </a:stretch>
        </p:blipFill>
        <p:spPr>
          <a:xfrm>
            <a:off x="1381125" y="2977173"/>
            <a:ext cx="9639300" cy="2423502"/>
          </a:xfrm>
          <a:prstGeom prst="rect">
            <a:avLst/>
          </a:prstGeom>
        </p:spPr>
      </p:pic>
    </p:spTree>
    <p:extLst>
      <p:ext uri="{BB962C8B-B14F-4D97-AF65-F5344CB8AC3E}">
        <p14:creationId xmlns:p14="http://schemas.microsoft.com/office/powerpoint/2010/main" val="405144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9955C1-D392-4F58-80F1-CD02751D840C}"/>
              </a:ext>
            </a:extLst>
          </p:cNvPr>
          <p:cNvSpPr>
            <a:spLocks noGrp="1"/>
          </p:cNvSpPr>
          <p:nvPr>
            <p:ph type="title"/>
          </p:nvPr>
        </p:nvSpPr>
        <p:spPr>
          <a:xfrm>
            <a:off x="643467" y="321734"/>
            <a:ext cx="10905066" cy="1135737"/>
          </a:xfrm>
        </p:spPr>
        <p:txBody>
          <a:bodyPr>
            <a:normAutofit/>
          </a:bodyPr>
          <a:lstStyle/>
          <a:p>
            <a:r>
              <a:rPr lang="en-US" sz="3600"/>
              <a:t>Introduction</a:t>
            </a:r>
          </a:p>
        </p:txBody>
      </p:sp>
      <p:sp>
        <p:nvSpPr>
          <p:cNvPr id="3" name="Content Placeholder 2">
            <a:extLst>
              <a:ext uri="{FF2B5EF4-FFF2-40B4-BE49-F238E27FC236}">
                <a16:creationId xmlns:a16="http://schemas.microsoft.com/office/drawing/2014/main" id="{1C6D8CBF-C2BB-467A-A14D-CD968AB58F8F}"/>
              </a:ext>
            </a:extLst>
          </p:cNvPr>
          <p:cNvSpPr>
            <a:spLocks noGrp="1"/>
          </p:cNvSpPr>
          <p:nvPr>
            <p:ph idx="1"/>
          </p:nvPr>
        </p:nvSpPr>
        <p:spPr>
          <a:xfrm>
            <a:off x="643467" y="1782981"/>
            <a:ext cx="10905066" cy="4393982"/>
          </a:xfrm>
        </p:spPr>
        <p:txBody>
          <a:bodyPr>
            <a:normAutofit/>
          </a:bodyPr>
          <a:lstStyle/>
          <a:p>
            <a:r>
              <a:rPr lang="en-US" sz="1600">
                <a:effectLst/>
                <a:latin typeface="Calibri" panose="020F0502020204030204" pitchFamily="34" charset="0"/>
                <a:ea typeface="Calibri" panose="020F0502020204030204" pitchFamily="34" charset="0"/>
              </a:rPr>
              <a:t>It is a fact: the goal of a business is to generate benefits.                                                                                                 Because it is important for companies to maximize their revenues and thusly gain and retain as many customers as possible, it is important to know what the patterns and aspects of services/products are making clients stay or go, and thus act accordingly to reduce the churn rate and give incentives for clients to stay. </a:t>
            </a:r>
          </a:p>
          <a:p>
            <a:r>
              <a:rPr lang="en-US" sz="1600">
                <a:effectLst/>
                <a:latin typeface="Calibri" panose="020F0502020204030204" pitchFamily="34" charset="0"/>
                <a:ea typeface="Calibri" panose="020F0502020204030204" pitchFamily="34" charset="0"/>
              </a:rPr>
              <a:t>Predicting churn could help act before the clients leave: companies could have a view of where they fail the clients and where they excel as well and therefore engage the appropriate changes.</a:t>
            </a:r>
            <a:br>
              <a:rPr lang="en-US" sz="1600">
                <a:effectLst/>
                <a:latin typeface="Calibri" panose="020F0502020204030204" pitchFamily="34" charset="0"/>
                <a:ea typeface="Calibri" panose="020F0502020204030204" pitchFamily="34" charset="0"/>
              </a:rPr>
            </a:br>
            <a:r>
              <a:rPr lang="en-US" sz="1600">
                <a:effectLst/>
                <a:latin typeface="Calibri" panose="020F0502020204030204" pitchFamily="34" charset="0"/>
                <a:ea typeface="Calibri" panose="020F0502020204030204" pitchFamily="34" charset="0"/>
              </a:rPr>
              <a:t> Indeed, being able to keep its customer base is safer than only focusing on attracting new clients. Why? The race to acquiring new customers has a lot of bumps and competition is fierce in all sectors nowadays. In this way, companies must deal with competitors and a high level of uncertainty. This is the reason why keeping the customer base is a strong factor of long-term success and thrive.                                                                                                            As a matter of a fact, being able to retain current clients and attract more is an ideal situation. </a:t>
            </a:r>
          </a:p>
          <a:p>
            <a:r>
              <a:rPr lang="en-US" sz="1600">
                <a:effectLst/>
                <a:latin typeface="Calibri" panose="020F0502020204030204" pitchFamily="34" charset="0"/>
                <a:ea typeface="Calibri" panose="020F0502020204030204" pitchFamily="34" charset="0"/>
                <a:cs typeface="Calibri" panose="020F0502020204030204" pitchFamily="34" charset="0"/>
              </a:rPr>
              <a:t>Orienting this analysis towards the case of telecommunication company is an excellent way of applying customer churn prediction as well as gaining a thorough knowledge over the subject and everything it involves. </a:t>
            </a:r>
          </a:p>
          <a:p>
            <a:r>
              <a:rPr lang="en-US" sz="1600">
                <a:effectLst/>
                <a:latin typeface="Calibri" panose="020F0502020204030204" pitchFamily="34" charset="0"/>
                <a:ea typeface="Calibri" panose="020F0502020204030204" pitchFamily="34" charset="0"/>
                <a:cs typeface="Calibri" panose="020F0502020204030204" pitchFamily="34" charset="0"/>
              </a:rPr>
              <a:t>To perform the analysis, different methodologies and algorithms are to be used: clustering will be utilized in the exploratory data analysis phase to identify clusters of customers and better understand customer habits; to predict customer churn: decision trees (C4.5), logistic regression and Artificial Neuro Networks will be performed and the algorithm with the better result in terms of accuracy will be selected as the final model.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64729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31AC-0970-45DD-9DFE-F893A9E2BEB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34877DA6-5A8F-4CBB-9BA2-44FFA9E9AA2C}"/>
              </a:ext>
            </a:extLst>
          </p:cNvPr>
          <p:cNvSpPr>
            <a:spLocks noGrp="1"/>
          </p:cNvSpPr>
          <p:nvPr>
            <p:ph idx="1"/>
          </p:nvPr>
        </p:nvSpPr>
        <p:spPr>
          <a:xfrm>
            <a:off x="781050" y="1806575"/>
            <a:ext cx="10515600" cy="4351338"/>
          </a:xfrm>
        </p:spPr>
        <p:txBody>
          <a:bodyPr>
            <a:normAutofit fontScale="77500" lnSpcReduction="20000"/>
          </a:bodyPr>
          <a:lstStyle/>
          <a:p>
            <a:pPr marL="0" indent="0">
              <a:buNone/>
            </a:pPr>
            <a:r>
              <a:rPr lang="en-US" dirty="0"/>
              <a:t>Thus, the dataset is filled with the new computed values as follows: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result is not surprising as the “tenure” for all the missing values in “</a:t>
            </a:r>
            <a:r>
              <a:rPr lang="en-US" dirty="0" err="1"/>
              <a:t>TotalCharges</a:t>
            </a:r>
            <a:r>
              <a:rPr lang="en-US" dirty="0"/>
              <a:t>” is 0, meaning that the customer is new and have not been client for 1 month yet.</a:t>
            </a:r>
            <a:br>
              <a:rPr lang="en-US" dirty="0"/>
            </a:br>
            <a:endParaRPr lang="en-US" dirty="0"/>
          </a:p>
        </p:txBody>
      </p:sp>
      <p:pic>
        <p:nvPicPr>
          <p:cNvPr id="4" name="Picture 3">
            <a:extLst>
              <a:ext uri="{FF2B5EF4-FFF2-40B4-BE49-F238E27FC236}">
                <a16:creationId xmlns:a16="http://schemas.microsoft.com/office/drawing/2014/main" id="{767B4281-D260-42C8-9A85-B2042DC411A3}"/>
              </a:ext>
            </a:extLst>
          </p:cNvPr>
          <p:cNvPicPr>
            <a:picLocks noChangeAspect="1"/>
          </p:cNvPicPr>
          <p:nvPr/>
        </p:nvPicPr>
        <p:blipFill>
          <a:blip r:embed="rId2"/>
          <a:stretch>
            <a:fillRect/>
          </a:stretch>
        </p:blipFill>
        <p:spPr>
          <a:xfrm>
            <a:off x="838200" y="2281237"/>
            <a:ext cx="10401300" cy="2809875"/>
          </a:xfrm>
          <a:prstGeom prst="rect">
            <a:avLst/>
          </a:prstGeom>
        </p:spPr>
      </p:pic>
    </p:spTree>
    <p:extLst>
      <p:ext uri="{BB962C8B-B14F-4D97-AF65-F5344CB8AC3E}">
        <p14:creationId xmlns:p14="http://schemas.microsoft.com/office/powerpoint/2010/main" val="225288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1BBF-637D-496C-9783-67C657927DF4}"/>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9EB15D61-7999-4150-A123-E599BED116C6}"/>
              </a:ext>
            </a:extLst>
          </p:cNvPr>
          <p:cNvSpPr>
            <a:spLocks noGrp="1"/>
          </p:cNvSpPr>
          <p:nvPr>
            <p:ph idx="1"/>
          </p:nvPr>
        </p:nvSpPr>
        <p:spPr/>
        <p:txBody>
          <a:bodyPr>
            <a:normAutofit fontScale="92500" lnSpcReduction="10000"/>
          </a:bodyPr>
          <a:lstStyle/>
          <a:p>
            <a:r>
              <a:rPr lang="en-US" dirty="0"/>
              <a:t>Identifying misclassifications:</a:t>
            </a:r>
          </a:p>
          <a:p>
            <a:pPr marL="0" indent="0">
              <a:buNone/>
            </a:pPr>
            <a:r>
              <a:rPr lang="en-US" dirty="0"/>
              <a:t>  No misclassifications found</a:t>
            </a:r>
          </a:p>
          <a:p>
            <a:r>
              <a:rPr lang="en-US" dirty="0"/>
              <a:t>Identifying outliers: </a:t>
            </a:r>
            <a:br>
              <a:rPr lang="en-US" dirty="0"/>
            </a:br>
            <a:r>
              <a:rPr lang="en-US" dirty="0"/>
              <a:t>No outliers were found (graphically shown via EDA)</a:t>
            </a:r>
          </a:p>
          <a:p>
            <a:r>
              <a:rPr lang="en-US" dirty="0"/>
              <a:t>Transforming variables and normalizing data : </a:t>
            </a:r>
            <a:br>
              <a:rPr lang="en-US" dirty="0"/>
            </a:br>
            <a:r>
              <a:rPr lang="en-US" dirty="0"/>
              <a:t>Through the software Python, the dataset is scaled and standardized before training an algorithm on the latter. Thus, great variability is well handled. </a:t>
            </a:r>
            <a:br>
              <a:rPr lang="en-US" dirty="0"/>
            </a:br>
            <a:r>
              <a:rPr lang="en-US" dirty="0"/>
              <a:t>The </a:t>
            </a:r>
            <a:r>
              <a:rPr lang="en-US" dirty="0" err="1"/>
              <a:t>StandardScaler</a:t>
            </a:r>
            <a:r>
              <a:rPr lang="en-US" dirty="0"/>
              <a:t> command from scikit learn used on Python follows the formula :</a:t>
            </a:r>
            <a:br>
              <a:rPr lang="en-US" dirty="0"/>
            </a:br>
            <a:endParaRPr lang="en-US" dirty="0"/>
          </a:p>
        </p:txBody>
      </p:sp>
      <p:graphicFrame>
        <p:nvGraphicFramePr>
          <p:cNvPr id="4" name="Object 3">
            <a:extLst>
              <a:ext uri="{FF2B5EF4-FFF2-40B4-BE49-F238E27FC236}">
                <a16:creationId xmlns:a16="http://schemas.microsoft.com/office/drawing/2014/main" id="{AC52619E-470A-4DF1-B11A-7AEB0BA1494A}"/>
              </a:ext>
            </a:extLst>
          </p:cNvPr>
          <p:cNvGraphicFramePr>
            <a:graphicFrameLocks noChangeAspect="1"/>
          </p:cNvGraphicFramePr>
          <p:nvPr>
            <p:extLst>
              <p:ext uri="{D42A27DB-BD31-4B8C-83A1-F6EECF244321}">
                <p14:modId xmlns:p14="http://schemas.microsoft.com/office/powerpoint/2010/main" val="739991413"/>
              </p:ext>
            </p:extLst>
          </p:nvPr>
        </p:nvGraphicFramePr>
        <p:xfrm>
          <a:off x="3309938" y="5803900"/>
          <a:ext cx="4205287" cy="873125"/>
        </p:xfrm>
        <a:graphic>
          <a:graphicData uri="http://schemas.openxmlformats.org/presentationml/2006/ole">
            <mc:AlternateContent xmlns:mc="http://schemas.openxmlformats.org/markup-compatibility/2006">
              <mc:Choice xmlns:v="urn:schemas-microsoft-com:vml" Requires="v">
                <p:oleObj name="Equation" r:id="rId2" imgW="2065083" imgH="688946" progId="Equation.DSMT4">
                  <p:embed/>
                </p:oleObj>
              </mc:Choice>
              <mc:Fallback>
                <p:oleObj name="Equation" r:id="rId2" imgW="2065083" imgH="688946" progId="Equation.DSMT4">
                  <p:embed/>
                  <p:pic>
                    <p:nvPicPr>
                      <p:cNvPr id="4" name="Object 3">
                        <a:extLst>
                          <a:ext uri="{FF2B5EF4-FFF2-40B4-BE49-F238E27FC236}">
                            <a16:creationId xmlns:a16="http://schemas.microsoft.com/office/drawing/2014/main" id="{AC52619E-470A-4DF1-B11A-7AEB0BA1494A}"/>
                          </a:ext>
                        </a:extLst>
                      </p:cNvPr>
                      <p:cNvPicPr/>
                      <p:nvPr/>
                    </p:nvPicPr>
                    <p:blipFill>
                      <a:blip r:embed="rId3"/>
                      <a:stretch>
                        <a:fillRect/>
                      </a:stretch>
                    </p:blipFill>
                    <p:spPr>
                      <a:xfrm>
                        <a:off x="3309938" y="5803900"/>
                        <a:ext cx="4205287" cy="873125"/>
                      </a:xfrm>
                      <a:prstGeom prst="rect">
                        <a:avLst/>
                      </a:prstGeom>
                    </p:spPr>
                  </p:pic>
                </p:oleObj>
              </mc:Fallback>
            </mc:AlternateContent>
          </a:graphicData>
        </a:graphic>
      </p:graphicFrame>
    </p:spTree>
    <p:extLst>
      <p:ext uri="{BB962C8B-B14F-4D97-AF65-F5344CB8AC3E}">
        <p14:creationId xmlns:p14="http://schemas.microsoft.com/office/powerpoint/2010/main" val="408315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1436-63D4-44EF-8F32-0055BF6F1206}"/>
              </a:ext>
            </a:extLst>
          </p:cNvPr>
          <p:cNvSpPr>
            <a:spLocks noGrp="1"/>
          </p:cNvSpPr>
          <p:nvPr>
            <p:ph type="title"/>
          </p:nvPr>
        </p:nvSpPr>
        <p:spPr>
          <a:xfrm>
            <a:off x="838200" y="365126"/>
            <a:ext cx="10515600" cy="482600"/>
          </a:xfrm>
        </p:spPr>
        <p:txBody>
          <a:bodyPr>
            <a:normAutofit fontScale="90000"/>
          </a:bodyPr>
          <a:lstStyle/>
          <a:p>
            <a:r>
              <a:rPr lang="en-US" dirty="0"/>
              <a:t>Data Preparation</a:t>
            </a:r>
          </a:p>
        </p:txBody>
      </p:sp>
      <p:sp>
        <p:nvSpPr>
          <p:cNvPr id="3" name="Content Placeholder 2">
            <a:extLst>
              <a:ext uri="{FF2B5EF4-FFF2-40B4-BE49-F238E27FC236}">
                <a16:creationId xmlns:a16="http://schemas.microsoft.com/office/drawing/2014/main" id="{A60DAD6A-8732-4204-940C-41A3A904D5BA}"/>
              </a:ext>
            </a:extLst>
          </p:cNvPr>
          <p:cNvSpPr>
            <a:spLocks noGrp="1"/>
          </p:cNvSpPr>
          <p:nvPr>
            <p:ph idx="1"/>
          </p:nvPr>
        </p:nvSpPr>
        <p:spPr>
          <a:xfrm>
            <a:off x="714375" y="847726"/>
            <a:ext cx="10515600" cy="4351338"/>
          </a:xfrm>
        </p:spPr>
        <p:txBody>
          <a:bodyPr/>
          <a:lstStyle/>
          <a:p>
            <a:r>
              <a:rPr lang="en-US" dirty="0"/>
              <a:t>Categorical variables with values : yes, no replaced with 1,0</a:t>
            </a:r>
          </a:p>
          <a:p>
            <a:r>
              <a:rPr lang="en-US" dirty="0"/>
              <a:t>Categorical variables with values : male, female replaced with 1,0</a:t>
            </a:r>
          </a:p>
          <a:p>
            <a:pPr marL="0" indent="0">
              <a:buNone/>
            </a:pPr>
            <a:endParaRPr lang="en-US" dirty="0"/>
          </a:p>
        </p:txBody>
      </p:sp>
      <p:pic>
        <p:nvPicPr>
          <p:cNvPr id="4" name="Picture 3">
            <a:extLst>
              <a:ext uri="{FF2B5EF4-FFF2-40B4-BE49-F238E27FC236}">
                <a16:creationId xmlns:a16="http://schemas.microsoft.com/office/drawing/2014/main" id="{DFE4222E-176C-4413-8239-970C57F3AF04}"/>
              </a:ext>
            </a:extLst>
          </p:cNvPr>
          <p:cNvPicPr>
            <a:picLocks noChangeAspect="1"/>
          </p:cNvPicPr>
          <p:nvPr/>
        </p:nvPicPr>
        <p:blipFill>
          <a:blip r:embed="rId2"/>
          <a:stretch>
            <a:fillRect/>
          </a:stretch>
        </p:blipFill>
        <p:spPr>
          <a:xfrm>
            <a:off x="1128712" y="1866107"/>
            <a:ext cx="3995738" cy="1696244"/>
          </a:xfrm>
          <a:prstGeom prst="rect">
            <a:avLst/>
          </a:prstGeom>
        </p:spPr>
      </p:pic>
      <p:sp>
        <p:nvSpPr>
          <p:cNvPr id="5" name="TextBox 4">
            <a:extLst>
              <a:ext uri="{FF2B5EF4-FFF2-40B4-BE49-F238E27FC236}">
                <a16:creationId xmlns:a16="http://schemas.microsoft.com/office/drawing/2014/main" id="{1284F1FB-7EDE-473D-A5CE-A4D719A16422}"/>
              </a:ext>
            </a:extLst>
          </p:cNvPr>
          <p:cNvSpPr txBox="1"/>
          <p:nvPr/>
        </p:nvSpPr>
        <p:spPr>
          <a:xfrm>
            <a:off x="714374" y="3609183"/>
            <a:ext cx="11210925" cy="523220"/>
          </a:xfrm>
          <a:prstGeom prst="rect">
            <a:avLst/>
          </a:prstGeom>
          <a:noFill/>
        </p:spPr>
        <p:txBody>
          <a:bodyPr wrap="square" rtlCol="0">
            <a:spAutoFit/>
          </a:bodyPr>
          <a:lstStyle/>
          <a:p>
            <a:r>
              <a:rPr lang="en-US" sz="2800" dirty="0"/>
              <a:t>Dummy variables created for categorical variables with more than 3 values</a:t>
            </a:r>
          </a:p>
        </p:txBody>
      </p:sp>
      <p:pic>
        <p:nvPicPr>
          <p:cNvPr id="6" name="Picture 5">
            <a:extLst>
              <a:ext uri="{FF2B5EF4-FFF2-40B4-BE49-F238E27FC236}">
                <a16:creationId xmlns:a16="http://schemas.microsoft.com/office/drawing/2014/main" id="{EA54C404-0B65-4E88-8845-4AFD227E6220}"/>
              </a:ext>
            </a:extLst>
          </p:cNvPr>
          <p:cNvPicPr>
            <a:picLocks noChangeAspect="1"/>
          </p:cNvPicPr>
          <p:nvPr/>
        </p:nvPicPr>
        <p:blipFill>
          <a:blip r:embed="rId3"/>
          <a:stretch>
            <a:fillRect/>
          </a:stretch>
        </p:blipFill>
        <p:spPr>
          <a:xfrm>
            <a:off x="590548" y="4179235"/>
            <a:ext cx="11458575" cy="2313639"/>
          </a:xfrm>
          <a:prstGeom prst="rect">
            <a:avLst/>
          </a:prstGeom>
        </p:spPr>
      </p:pic>
    </p:spTree>
    <p:extLst>
      <p:ext uri="{BB962C8B-B14F-4D97-AF65-F5344CB8AC3E}">
        <p14:creationId xmlns:p14="http://schemas.microsoft.com/office/powerpoint/2010/main" val="306196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694A8736-7AC3-4F6E-AAF1-C652BCAD97E2}"/>
              </a:ext>
            </a:extLst>
          </p:cNvPr>
          <p:cNvPicPr>
            <a:picLocks noChangeAspect="1"/>
          </p:cNvPicPr>
          <p:nvPr/>
        </p:nvPicPr>
        <p:blipFill rotWithShape="1">
          <a:blip r:embed="rId2">
            <a:alphaModFix amt="35000"/>
          </a:blip>
          <a:srcRect t="15760" r="1" b="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E8C8BCA5-9297-400B-A895-765531A8CE52}"/>
              </a:ext>
            </a:extLst>
          </p:cNvPr>
          <p:cNvSpPr>
            <a:spLocks noGrp="1"/>
          </p:cNvSpPr>
          <p:nvPr>
            <p:ph type="title"/>
          </p:nvPr>
        </p:nvSpPr>
        <p:spPr>
          <a:xfrm>
            <a:off x="643467" y="321734"/>
            <a:ext cx="10905066" cy="1135737"/>
          </a:xfrm>
        </p:spPr>
        <p:txBody>
          <a:bodyPr>
            <a:normAutofit/>
          </a:bodyPr>
          <a:lstStyle/>
          <a:p>
            <a:r>
              <a:rPr lang="en-US" sz="3600"/>
              <a:t>Data Preparation</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D82C10-72FD-402C-948C-33082071AC7F}"/>
              </a:ext>
            </a:extLst>
          </p:cNvPr>
          <p:cNvGraphicFramePr>
            <a:graphicFrameLocks noGrp="1"/>
          </p:cNvGraphicFramePr>
          <p:nvPr>
            <p:ph idx="1"/>
            <p:extLst>
              <p:ext uri="{D42A27DB-BD31-4B8C-83A1-F6EECF244321}">
                <p14:modId xmlns:p14="http://schemas.microsoft.com/office/powerpoint/2010/main" val="1550977395"/>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513818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25D1C7-B04A-4455-B954-6AF57B1417ED}"/>
              </a:ext>
            </a:extLst>
          </p:cNvPr>
          <p:cNvSpPr>
            <a:spLocks noGrp="1"/>
          </p:cNvSpPr>
          <p:nvPr>
            <p:ph type="title"/>
          </p:nvPr>
        </p:nvSpPr>
        <p:spPr>
          <a:xfrm>
            <a:off x="643467" y="321734"/>
            <a:ext cx="10905066" cy="1135737"/>
          </a:xfrm>
        </p:spPr>
        <p:txBody>
          <a:bodyPr>
            <a:normAutofit/>
          </a:bodyPr>
          <a:lstStyle/>
          <a:p>
            <a:r>
              <a:rPr lang="en-US" sz="3600"/>
              <a:t>Modeling</a:t>
            </a:r>
          </a:p>
        </p:txBody>
      </p:sp>
      <p:sp>
        <p:nvSpPr>
          <p:cNvPr id="3" name="Content Placeholder 2">
            <a:extLst>
              <a:ext uri="{FF2B5EF4-FFF2-40B4-BE49-F238E27FC236}">
                <a16:creationId xmlns:a16="http://schemas.microsoft.com/office/drawing/2014/main" id="{C3D877C0-83B2-43A5-90BE-E7F973C5D542}"/>
              </a:ext>
            </a:extLst>
          </p:cNvPr>
          <p:cNvSpPr>
            <a:spLocks noGrp="1"/>
          </p:cNvSpPr>
          <p:nvPr>
            <p:ph idx="1"/>
          </p:nvPr>
        </p:nvSpPr>
        <p:spPr>
          <a:xfrm>
            <a:off x="643467" y="1782981"/>
            <a:ext cx="10905066" cy="4393982"/>
          </a:xfrm>
        </p:spPr>
        <p:txBody>
          <a:bodyPr>
            <a:normAutofit/>
          </a:bodyPr>
          <a:lstStyle/>
          <a:p>
            <a:r>
              <a:rPr lang="en-US" sz="2000"/>
              <a:t>For this study, 3 machine learning algorithms will be applied to the dataset. The one with the highest accuracy is to be chosen as ideal for predicting customer churn.</a:t>
            </a:r>
          </a:p>
          <a:p>
            <a:r>
              <a:rPr lang="en-US" sz="2000"/>
              <a:t>Machine learning algorithms derive rules from data. They find relationships between dependent and independent variables.</a:t>
            </a:r>
          </a:p>
          <a:p>
            <a:r>
              <a:rPr lang="en-US" sz="2000"/>
              <a:t>With the machine learning algorithms, it is possible to learn what is the pattern of the data.</a:t>
            </a:r>
          </a:p>
          <a:p>
            <a:r>
              <a:rPr lang="en-US" sz="2000"/>
              <a:t>Which ML algortihm?</a:t>
            </a:r>
            <a:br>
              <a:rPr lang="en-US" sz="2000"/>
            </a:br>
            <a:r>
              <a:rPr lang="en-US" sz="2000"/>
              <a:t>For recall, the main objective is to predict customer churning and non churning and afterwards derive rules accordingly.</a:t>
            </a:r>
          </a:p>
        </p:txBody>
      </p:sp>
      <p:sp>
        <p:nvSpPr>
          <p:cNvPr id="2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29306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9E36-505D-4053-9157-F2ACC2FA3A23}"/>
              </a:ext>
            </a:extLst>
          </p:cNvPr>
          <p:cNvSpPr>
            <a:spLocks noGrp="1"/>
          </p:cNvSpPr>
          <p:nvPr>
            <p:ph type="title"/>
          </p:nvPr>
        </p:nvSpPr>
        <p:spPr/>
        <p:txBody>
          <a:bodyPr/>
          <a:lstStyle/>
          <a:p>
            <a:r>
              <a:rPr lang="en-US" dirty="0"/>
              <a:t>Modeling </a:t>
            </a:r>
          </a:p>
        </p:txBody>
      </p:sp>
      <p:sp>
        <p:nvSpPr>
          <p:cNvPr id="3" name="Content Placeholder 2">
            <a:extLst>
              <a:ext uri="{FF2B5EF4-FFF2-40B4-BE49-F238E27FC236}">
                <a16:creationId xmlns:a16="http://schemas.microsoft.com/office/drawing/2014/main" id="{40735F97-E1FC-407C-95BD-70F55A9933FD}"/>
              </a:ext>
            </a:extLst>
          </p:cNvPr>
          <p:cNvSpPr>
            <a:spLocks noGrp="1"/>
          </p:cNvSpPr>
          <p:nvPr>
            <p:ph idx="1"/>
          </p:nvPr>
        </p:nvSpPr>
        <p:spPr/>
        <p:txBody>
          <a:bodyPr>
            <a:normAutofit fontScale="85000" lnSpcReduction="20000"/>
          </a:bodyPr>
          <a:lstStyle/>
          <a:p>
            <a:r>
              <a:rPr lang="en-US" dirty="0"/>
              <a:t>3 algorithms with the capability to solve the problem :</a:t>
            </a:r>
          </a:p>
          <a:p>
            <a:endParaRPr lang="en-US" dirty="0"/>
          </a:p>
          <a:p>
            <a:r>
              <a:rPr lang="en-US" u="sng" dirty="0"/>
              <a:t>Decision tree classifier with C4.5 algorithm:</a:t>
            </a:r>
            <a:br>
              <a:rPr lang="en-US" dirty="0"/>
            </a:br>
            <a:r>
              <a:rPr lang="en-US" dirty="0"/>
              <a:t>Used when dependent variable is categorical.</a:t>
            </a:r>
            <a:br>
              <a:rPr lang="en-US" dirty="0"/>
            </a:br>
            <a:r>
              <a:rPr lang="en-US" dirty="0"/>
              <a:t>The goal is to classify observations and derive rules. The observations are fed into the decision tree. Each observation is classified at each node of the tree into branches.</a:t>
            </a:r>
            <a:br>
              <a:rPr lang="en-US" dirty="0"/>
            </a:br>
            <a:r>
              <a:rPr lang="en-US" dirty="0"/>
              <a:t>the C4.5 algorithm utilizes information gain or entropy reduction to select optimal split at each decision node.</a:t>
            </a:r>
            <a:br>
              <a:rPr lang="en-US" dirty="0"/>
            </a:br>
            <a:r>
              <a:rPr lang="en-US" dirty="0"/>
              <a:t>Entropy :  </a:t>
            </a:r>
          </a:p>
          <a:p>
            <a:pPr marL="0" indent="0">
              <a:buNone/>
            </a:pPr>
            <a:r>
              <a:rPr lang="en-US" dirty="0"/>
              <a:t>                                       </a:t>
            </a:r>
          </a:p>
          <a:p>
            <a:pPr marL="0" indent="0">
              <a:buNone/>
            </a:pPr>
            <a:r>
              <a:rPr lang="en-US" dirty="0"/>
              <a:t>   Information gain : </a:t>
            </a:r>
          </a:p>
          <a:p>
            <a:pPr marL="0" indent="0">
              <a:buNone/>
            </a:pPr>
            <a:r>
              <a:rPr lang="en-US" dirty="0"/>
              <a:t>   with Hs(T) as the weighted sum of entropies such that Sum Pi times Hs(</a:t>
            </a:r>
            <a:r>
              <a:rPr lang="en-US" dirty="0" err="1"/>
              <a:t>Ti</a:t>
            </a:r>
            <a:r>
              <a:rPr lang="en-US" dirty="0"/>
              <a:t>)=Hs(T),</a:t>
            </a:r>
            <a:br>
              <a:rPr lang="en-US" dirty="0"/>
            </a:br>
            <a:r>
              <a:rPr lang="en-US" dirty="0"/>
              <a:t>   where Pi is the proportion of records in subset </a:t>
            </a:r>
            <a:r>
              <a:rPr lang="en-US" dirty="0" err="1"/>
              <a:t>i</a:t>
            </a:r>
            <a:r>
              <a:rPr lang="en-US" dirty="0"/>
              <a:t> of the dataset </a:t>
            </a:r>
          </a:p>
        </p:txBody>
      </p:sp>
      <p:graphicFrame>
        <p:nvGraphicFramePr>
          <p:cNvPr id="4" name="Object 3">
            <a:extLst>
              <a:ext uri="{FF2B5EF4-FFF2-40B4-BE49-F238E27FC236}">
                <a16:creationId xmlns:a16="http://schemas.microsoft.com/office/drawing/2014/main" id="{36D51C0C-F606-449A-BCFB-12533C998402}"/>
              </a:ext>
            </a:extLst>
          </p:cNvPr>
          <p:cNvGraphicFramePr>
            <a:graphicFrameLocks noChangeAspect="1"/>
          </p:cNvGraphicFramePr>
          <p:nvPr>
            <p:extLst>
              <p:ext uri="{D42A27DB-BD31-4B8C-83A1-F6EECF244321}">
                <p14:modId xmlns:p14="http://schemas.microsoft.com/office/powerpoint/2010/main" val="1264078052"/>
              </p:ext>
            </p:extLst>
          </p:nvPr>
        </p:nvGraphicFramePr>
        <p:xfrm>
          <a:off x="2590800" y="4611687"/>
          <a:ext cx="2743200" cy="577850"/>
        </p:xfrm>
        <a:graphic>
          <a:graphicData uri="http://schemas.openxmlformats.org/presentationml/2006/ole">
            <mc:AlternateContent xmlns:mc="http://schemas.openxmlformats.org/markup-compatibility/2006">
              <mc:Choice xmlns:v="urn:schemas-microsoft-com:vml" Requires="v">
                <p:oleObj name="Equation" r:id="rId2" imgW="2743369" imgH="577907" progId="Equation.DSMT4">
                  <p:embed/>
                </p:oleObj>
              </mc:Choice>
              <mc:Fallback>
                <p:oleObj name="Equation" r:id="rId2" imgW="2743369" imgH="577907" progId="Equation.DSMT4">
                  <p:embed/>
                  <p:pic>
                    <p:nvPicPr>
                      <p:cNvPr id="4" name="Object 3">
                        <a:extLst>
                          <a:ext uri="{FF2B5EF4-FFF2-40B4-BE49-F238E27FC236}">
                            <a16:creationId xmlns:a16="http://schemas.microsoft.com/office/drawing/2014/main" id="{36D51C0C-F606-449A-BCFB-12533C998402}"/>
                          </a:ext>
                        </a:extLst>
                      </p:cNvPr>
                      <p:cNvPicPr/>
                      <p:nvPr/>
                    </p:nvPicPr>
                    <p:blipFill>
                      <a:blip r:embed="rId3"/>
                      <a:stretch>
                        <a:fillRect/>
                      </a:stretch>
                    </p:blipFill>
                    <p:spPr>
                      <a:xfrm>
                        <a:off x="2590800" y="4611687"/>
                        <a:ext cx="2743200" cy="57785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402B6EC0-AC6A-4A67-9B03-AF1BC5189450}"/>
              </a:ext>
            </a:extLst>
          </p:cNvPr>
          <p:cNvPicPr>
            <a:picLocks noChangeAspect="1"/>
          </p:cNvPicPr>
          <p:nvPr/>
        </p:nvPicPr>
        <p:blipFill>
          <a:blip r:embed="rId4"/>
          <a:stretch>
            <a:fillRect/>
          </a:stretch>
        </p:blipFill>
        <p:spPr>
          <a:xfrm>
            <a:off x="3686177" y="5111748"/>
            <a:ext cx="3162300" cy="390525"/>
          </a:xfrm>
          <a:prstGeom prst="rect">
            <a:avLst/>
          </a:prstGeom>
        </p:spPr>
      </p:pic>
      <p:pic>
        <p:nvPicPr>
          <p:cNvPr id="6" name="Picture 5">
            <a:extLst>
              <a:ext uri="{FF2B5EF4-FFF2-40B4-BE49-F238E27FC236}">
                <a16:creationId xmlns:a16="http://schemas.microsoft.com/office/drawing/2014/main" id="{517BD089-D89E-45D6-8928-D0F25559C3A1}"/>
              </a:ext>
            </a:extLst>
          </p:cNvPr>
          <p:cNvPicPr>
            <a:picLocks noChangeAspect="1"/>
          </p:cNvPicPr>
          <p:nvPr/>
        </p:nvPicPr>
        <p:blipFill>
          <a:blip r:embed="rId5"/>
          <a:stretch>
            <a:fillRect/>
          </a:stretch>
        </p:blipFill>
        <p:spPr>
          <a:xfrm>
            <a:off x="9101137" y="5881687"/>
            <a:ext cx="1857375" cy="611187"/>
          </a:xfrm>
          <a:prstGeom prst="rect">
            <a:avLst/>
          </a:prstGeom>
        </p:spPr>
      </p:pic>
    </p:spTree>
    <p:extLst>
      <p:ext uri="{BB962C8B-B14F-4D97-AF65-F5344CB8AC3E}">
        <p14:creationId xmlns:p14="http://schemas.microsoft.com/office/powerpoint/2010/main" val="4145500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ABE-E829-4E1A-9AB0-F89AFD26689F}"/>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62B41FB7-B0AF-428F-8F56-42AD5ABD652C}"/>
              </a:ext>
            </a:extLst>
          </p:cNvPr>
          <p:cNvSpPr>
            <a:spLocks noGrp="1"/>
          </p:cNvSpPr>
          <p:nvPr>
            <p:ph idx="1"/>
          </p:nvPr>
        </p:nvSpPr>
        <p:spPr/>
        <p:txBody>
          <a:bodyPr>
            <a:normAutofit/>
          </a:bodyPr>
          <a:lstStyle/>
          <a:p>
            <a:r>
              <a:rPr lang="en-US" u="sng" dirty="0"/>
              <a:t>Logistic regression</a:t>
            </a:r>
          </a:p>
          <a:p>
            <a:pPr marL="0" indent="0">
              <a:buNone/>
            </a:pPr>
            <a:r>
              <a:rPr lang="en-US" dirty="0"/>
              <a:t>  Regression technique used when the target variable is categorical.</a:t>
            </a:r>
            <a:br>
              <a:rPr lang="en-US" dirty="0"/>
            </a:br>
            <a:r>
              <a:rPr lang="en-US" dirty="0"/>
              <a:t>  Instead of trying to predict Y as a continuous variable, it is P(Y=1)        which is predicted.</a:t>
            </a:r>
            <a:br>
              <a:rPr lang="en-US" dirty="0"/>
            </a:br>
            <a:r>
              <a:rPr lang="en-US" dirty="0"/>
              <a:t>   P(Y=1) is modeled using a logistic regression function that gives</a:t>
            </a:r>
            <a:br>
              <a:rPr lang="en-US" dirty="0"/>
            </a:br>
            <a:r>
              <a:rPr lang="en-US" dirty="0"/>
              <a:t> outputs between 0 and 1</a:t>
            </a:r>
            <a:br>
              <a:rPr lang="en-US" dirty="0"/>
            </a:br>
            <a:r>
              <a:rPr lang="en-US" dirty="0"/>
              <a:t>  The logistic regression function is used to squash the output to [0,1]</a:t>
            </a:r>
            <a:br>
              <a:rPr lang="en-US" dirty="0"/>
            </a:br>
            <a:r>
              <a:rPr lang="en-US" dirty="0"/>
              <a:t>Function : </a:t>
            </a:r>
          </a:p>
          <a:p>
            <a:pPr marL="0" indent="0">
              <a:buNone/>
            </a:pPr>
            <a:r>
              <a:rPr lang="en-US" dirty="0"/>
              <a:t>With                                                              and </a:t>
            </a:r>
          </a:p>
        </p:txBody>
      </p:sp>
      <p:pic>
        <p:nvPicPr>
          <p:cNvPr id="4" name="Picture 3">
            <a:extLst>
              <a:ext uri="{FF2B5EF4-FFF2-40B4-BE49-F238E27FC236}">
                <a16:creationId xmlns:a16="http://schemas.microsoft.com/office/drawing/2014/main" id="{B1671AE0-9B49-4C02-9BF6-49CAC0BE71EF}"/>
              </a:ext>
            </a:extLst>
          </p:cNvPr>
          <p:cNvPicPr>
            <a:picLocks noChangeAspect="1"/>
          </p:cNvPicPr>
          <p:nvPr/>
        </p:nvPicPr>
        <p:blipFill>
          <a:blip r:embed="rId2"/>
          <a:stretch>
            <a:fillRect/>
          </a:stretch>
        </p:blipFill>
        <p:spPr>
          <a:xfrm>
            <a:off x="2809874" y="4352925"/>
            <a:ext cx="4257675" cy="495300"/>
          </a:xfrm>
          <a:prstGeom prst="rect">
            <a:avLst/>
          </a:prstGeom>
        </p:spPr>
      </p:pic>
      <p:pic>
        <p:nvPicPr>
          <p:cNvPr id="5" name="Picture 4">
            <a:extLst>
              <a:ext uri="{FF2B5EF4-FFF2-40B4-BE49-F238E27FC236}">
                <a16:creationId xmlns:a16="http://schemas.microsoft.com/office/drawing/2014/main" id="{0C81FE23-E1D7-45A7-962F-BCA41D8AA994}"/>
              </a:ext>
            </a:extLst>
          </p:cNvPr>
          <p:cNvPicPr>
            <a:picLocks noChangeAspect="1"/>
          </p:cNvPicPr>
          <p:nvPr/>
        </p:nvPicPr>
        <p:blipFill>
          <a:blip r:embed="rId3"/>
          <a:stretch>
            <a:fillRect/>
          </a:stretch>
        </p:blipFill>
        <p:spPr>
          <a:xfrm>
            <a:off x="1919287" y="4848225"/>
            <a:ext cx="4067175" cy="1438275"/>
          </a:xfrm>
          <a:prstGeom prst="rect">
            <a:avLst/>
          </a:prstGeom>
        </p:spPr>
      </p:pic>
      <p:pic>
        <p:nvPicPr>
          <p:cNvPr id="6" name="Picture 5">
            <a:extLst>
              <a:ext uri="{FF2B5EF4-FFF2-40B4-BE49-F238E27FC236}">
                <a16:creationId xmlns:a16="http://schemas.microsoft.com/office/drawing/2014/main" id="{404CF8C9-C408-4801-B7A2-BB638E9AFD70}"/>
              </a:ext>
            </a:extLst>
          </p:cNvPr>
          <p:cNvPicPr>
            <a:picLocks noChangeAspect="1"/>
          </p:cNvPicPr>
          <p:nvPr/>
        </p:nvPicPr>
        <p:blipFill>
          <a:blip r:embed="rId4"/>
          <a:stretch>
            <a:fillRect/>
          </a:stretch>
        </p:blipFill>
        <p:spPr>
          <a:xfrm>
            <a:off x="7643812" y="4748212"/>
            <a:ext cx="3971925" cy="1057275"/>
          </a:xfrm>
          <a:prstGeom prst="rect">
            <a:avLst/>
          </a:prstGeom>
        </p:spPr>
      </p:pic>
    </p:spTree>
    <p:extLst>
      <p:ext uri="{BB962C8B-B14F-4D97-AF65-F5344CB8AC3E}">
        <p14:creationId xmlns:p14="http://schemas.microsoft.com/office/powerpoint/2010/main" val="216388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C117-2DB1-433A-AE74-DC53AD863ABF}"/>
              </a:ext>
            </a:extLst>
          </p:cNvPr>
          <p:cNvSpPr>
            <a:spLocks noGrp="1"/>
          </p:cNvSpPr>
          <p:nvPr>
            <p:ph type="title"/>
          </p:nvPr>
        </p:nvSpPr>
        <p:spPr>
          <a:xfrm>
            <a:off x="838200" y="8731"/>
            <a:ext cx="10515600" cy="1325563"/>
          </a:xfrm>
        </p:spPr>
        <p:txBody>
          <a:bodyPr/>
          <a:lstStyle/>
          <a:p>
            <a:r>
              <a:rPr lang="en-US" dirty="0"/>
              <a:t>Modeling</a:t>
            </a:r>
          </a:p>
        </p:txBody>
      </p:sp>
      <p:sp>
        <p:nvSpPr>
          <p:cNvPr id="3" name="Content Placeholder 2">
            <a:extLst>
              <a:ext uri="{FF2B5EF4-FFF2-40B4-BE49-F238E27FC236}">
                <a16:creationId xmlns:a16="http://schemas.microsoft.com/office/drawing/2014/main" id="{9A81EC1A-14CB-40F5-BF91-1A55025E10DD}"/>
              </a:ext>
            </a:extLst>
          </p:cNvPr>
          <p:cNvSpPr>
            <a:spLocks noGrp="1"/>
          </p:cNvSpPr>
          <p:nvPr>
            <p:ph idx="1"/>
          </p:nvPr>
        </p:nvSpPr>
        <p:spPr>
          <a:xfrm>
            <a:off x="754856" y="985835"/>
            <a:ext cx="10515600" cy="5863433"/>
          </a:xfrm>
        </p:spPr>
        <p:txBody>
          <a:bodyPr>
            <a:normAutofit/>
          </a:bodyPr>
          <a:lstStyle/>
          <a:p>
            <a:r>
              <a:rPr lang="en-US" u="sng" dirty="0"/>
              <a:t>Artificial Neural Networks </a:t>
            </a:r>
          </a:p>
          <a:p>
            <a:r>
              <a:rPr lang="en-US" sz="1600" dirty="0"/>
              <a:t>Simulate the brain’s cognitive learning process</a:t>
            </a:r>
          </a:p>
          <a:p>
            <a:r>
              <a:rPr lang="en-US" sz="1600" dirty="0"/>
              <a:t>Search for complex relationships</a:t>
            </a:r>
          </a:p>
          <a:p>
            <a:r>
              <a:rPr lang="en-US" sz="1600" dirty="0"/>
              <a:t>Predict, compare and adjust – correct the model’s mistakes over and over again (Back Propagation via Gradient Descent method)</a:t>
            </a:r>
          </a:p>
          <a:p>
            <a:r>
              <a:rPr lang="en-US" sz="1600" dirty="0"/>
              <a:t>System of nodes and weighted connections : input layer nodes receive the data and output layer nodes produce the response of the neural network.</a:t>
            </a:r>
          </a:p>
          <a:p>
            <a:r>
              <a:rPr lang="en-US" sz="1600" dirty="0"/>
              <a:t>Integration function of nodes calculates weighted sum of all inputs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Activation function converting weighted sum into an output value. Most common activation function is Sigmoid function :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87F2E8A-3962-48D8-85DE-BF69F23B09CF}"/>
              </a:ext>
            </a:extLst>
          </p:cNvPr>
          <p:cNvPicPr>
            <a:picLocks noChangeAspect="1"/>
          </p:cNvPicPr>
          <p:nvPr/>
        </p:nvPicPr>
        <p:blipFill>
          <a:blip r:embed="rId2"/>
          <a:stretch>
            <a:fillRect/>
          </a:stretch>
        </p:blipFill>
        <p:spPr>
          <a:xfrm>
            <a:off x="921544" y="3706414"/>
            <a:ext cx="4329112" cy="1905001"/>
          </a:xfrm>
          <a:prstGeom prst="rect">
            <a:avLst/>
          </a:prstGeom>
        </p:spPr>
      </p:pic>
      <p:sp>
        <p:nvSpPr>
          <p:cNvPr id="5" name="AutoShape 28">
            <a:extLst>
              <a:ext uri="{FF2B5EF4-FFF2-40B4-BE49-F238E27FC236}">
                <a16:creationId xmlns:a16="http://schemas.microsoft.com/office/drawing/2014/main" id="{FE046909-3C5C-449B-9572-005DAC2A483F}"/>
              </a:ext>
            </a:extLst>
          </p:cNvPr>
          <p:cNvSpPr>
            <a:spLocks noChangeArrowheads="1"/>
          </p:cNvSpPr>
          <p:nvPr/>
        </p:nvSpPr>
        <p:spPr bwMode="auto">
          <a:xfrm>
            <a:off x="5631656" y="4506514"/>
            <a:ext cx="762000" cy="3048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endParaRPr lang="en-US" altLang="en-US" sz="1800">
              <a:latin typeface="Arial" panose="020B0604020202020204" pitchFamily="34" charset="0"/>
            </a:endParaRPr>
          </a:p>
        </p:txBody>
      </p:sp>
      <p:pic>
        <p:nvPicPr>
          <p:cNvPr id="6" name="Picture 5">
            <a:extLst>
              <a:ext uri="{FF2B5EF4-FFF2-40B4-BE49-F238E27FC236}">
                <a16:creationId xmlns:a16="http://schemas.microsoft.com/office/drawing/2014/main" id="{B4D3DCFD-75B2-4360-AF5B-257D9C0F2E16}"/>
              </a:ext>
            </a:extLst>
          </p:cNvPr>
          <p:cNvPicPr>
            <a:picLocks noChangeAspect="1"/>
          </p:cNvPicPr>
          <p:nvPr/>
        </p:nvPicPr>
        <p:blipFill>
          <a:blip r:embed="rId3"/>
          <a:stretch>
            <a:fillRect/>
          </a:stretch>
        </p:blipFill>
        <p:spPr>
          <a:xfrm>
            <a:off x="6893718" y="3598067"/>
            <a:ext cx="2733675" cy="2121694"/>
          </a:xfrm>
          <a:prstGeom prst="rect">
            <a:avLst/>
          </a:prstGeom>
        </p:spPr>
      </p:pic>
      <p:graphicFrame>
        <p:nvGraphicFramePr>
          <p:cNvPr id="7" name="Object 6">
            <a:extLst>
              <a:ext uri="{FF2B5EF4-FFF2-40B4-BE49-F238E27FC236}">
                <a16:creationId xmlns:a16="http://schemas.microsoft.com/office/drawing/2014/main" id="{C853624F-4036-4078-B37A-D0358139D89F}"/>
              </a:ext>
            </a:extLst>
          </p:cNvPr>
          <p:cNvGraphicFramePr>
            <a:graphicFrameLocks noChangeAspect="1"/>
          </p:cNvGraphicFramePr>
          <p:nvPr>
            <p:extLst>
              <p:ext uri="{D42A27DB-BD31-4B8C-83A1-F6EECF244321}">
                <p14:modId xmlns:p14="http://schemas.microsoft.com/office/powerpoint/2010/main" val="4035320620"/>
              </p:ext>
            </p:extLst>
          </p:nvPr>
        </p:nvGraphicFramePr>
        <p:xfrm>
          <a:off x="1102518" y="6072580"/>
          <a:ext cx="1143000" cy="515939"/>
        </p:xfrm>
        <a:graphic>
          <a:graphicData uri="http://schemas.openxmlformats.org/presentationml/2006/ole">
            <mc:AlternateContent xmlns:mc="http://schemas.openxmlformats.org/markup-compatibility/2006">
              <mc:Choice xmlns:v="urn:schemas-microsoft-com:vml" Requires="v">
                <p:oleObj name="Equation" r:id="rId4" imgW="1143190" imgH="678491" progId="Equation.DSMT4">
                  <p:embed/>
                </p:oleObj>
              </mc:Choice>
              <mc:Fallback>
                <p:oleObj name="Equation" r:id="rId4" imgW="1143190" imgH="678491" progId="Equation.DSMT4">
                  <p:embed/>
                  <p:pic>
                    <p:nvPicPr>
                      <p:cNvPr id="7" name="Object 6">
                        <a:extLst>
                          <a:ext uri="{FF2B5EF4-FFF2-40B4-BE49-F238E27FC236}">
                            <a16:creationId xmlns:a16="http://schemas.microsoft.com/office/drawing/2014/main" id="{C853624F-4036-4078-B37A-D0358139D89F}"/>
                          </a:ext>
                        </a:extLst>
                      </p:cNvPr>
                      <p:cNvPicPr/>
                      <p:nvPr/>
                    </p:nvPicPr>
                    <p:blipFill>
                      <a:blip r:embed="rId5"/>
                      <a:stretch>
                        <a:fillRect/>
                      </a:stretch>
                    </p:blipFill>
                    <p:spPr>
                      <a:xfrm>
                        <a:off x="1102518" y="6072580"/>
                        <a:ext cx="1143000" cy="515939"/>
                      </a:xfrm>
                      <a:prstGeom prst="rect">
                        <a:avLst/>
                      </a:prstGeom>
                    </p:spPr>
                  </p:pic>
                </p:oleObj>
              </mc:Fallback>
            </mc:AlternateContent>
          </a:graphicData>
        </a:graphic>
      </p:graphicFrame>
      <p:grpSp>
        <p:nvGrpSpPr>
          <p:cNvPr id="8" name="Group 8">
            <a:extLst>
              <a:ext uri="{FF2B5EF4-FFF2-40B4-BE49-F238E27FC236}">
                <a16:creationId xmlns:a16="http://schemas.microsoft.com/office/drawing/2014/main" id="{88524D57-1BAE-4325-9F88-2C3AE0E7B51B}"/>
              </a:ext>
            </a:extLst>
          </p:cNvPr>
          <p:cNvGrpSpPr>
            <a:grpSpLocks/>
          </p:cNvGrpSpPr>
          <p:nvPr/>
        </p:nvGrpSpPr>
        <p:grpSpPr bwMode="auto">
          <a:xfrm>
            <a:off x="5026025" y="6222798"/>
            <a:ext cx="5440362" cy="515939"/>
            <a:chOff x="677" y="2346"/>
            <a:chExt cx="3427" cy="630"/>
          </a:xfrm>
        </p:grpSpPr>
        <p:sp>
          <p:nvSpPr>
            <p:cNvPr id="9" name="Oval 9">
              <a:extLst>
                <a:ext uri="{FF2B5EF4-FFF2-40B4-BE49-F238E27FC236}">
                  <a16:creationId xmlns:a16="http://schemas.microsoft.com/office/drawing/2014/main" id="{76E72A8A-840C-4FC2-983A-F6864F380943}"/>
                </a:ext>
              </a:extLst>
            </p:cNvPr>
            <p:cNvSpPr>
              <a:spLocks noChangeArrowheads="1"/>
            </p:cNvSpPr>
            <p:nvPr/>
          </p:nvSpPr>
          <p:spPr bwMode="auto">
            <a:xfrm>
              <a:off x="1440" y="2414"/>
              <a:ext cx="1584" cy="498"/>
            </a:xfrm>
            <a:prstGeom prst="ellipse">
              <a:avLst/>
            </a:prstGeom>
            <a:solidFill>
              <a:srgbClr val="FFFFFF"/>
            </a:solidFill>
            <a:ln w="9525">
              <a:solidFill>
                <a:srgbClr val="000000"/>
              </a:solidFill>
              <a:round/>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en-US" altLang="en-US" sz="1200"/>
            </a:p>
            <a:p>
              <a:pPr>
                <a:spcBef>
                  <a:spcPct val="0"/>
                </a:spcBef>
                <a:buClrTx/>
                <a:buSzTx/>
                <a:buFontTx/>
                <a:buNone/>
              </a:pPr>
              <a:endParaRPr lang="en-US" altLang="en-US" sz="2000"/>
            </a:p>
          </p:txBody>
        </p:sp>
        <p:sp>
          <p:nvSpPr>
            <p:cNvPr id="10" name="Line 10">
              <a:extLst>
                <a:ext uri="{FF2B5EF4-FFF2-40B4-BE49-F238E27FC236}">
                  <a16:creationId xmlns:a16="http://schemas.microsoft.com/office/drawing/2014/main" id="{FCFB9EB5-C00D-421D-B4F9-0C5A8A115948}"/>
                </a:ext>
              </a:extLst>
            </p:cNvPr>
            <p:cNvSpPr>
              <a:spLocks noChangeShapeType="1"/>
            </p:cNvSpPr>
            <p:nvPr/>
          </p:nvSpPr>
          <p:spPr bwMode="auto">
            <a:xfrm>
              <a:off x="864" y="2460"/>
              <a:ext cx="504" cy="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1">
              <a:extLst>
                <a:ext uri="{FF2B5EF4-FFF2-40B4-BE49-F238E27FC236}">
                  <a16:creationId xmlns:a16="http://schemas.microsoft.com/office/drawing/2014/main" id="{C1CF30A3-91AD-4ADA-8359-EF3FDC824CE4}"/>
                </a:ext>
              </a:extLst>
            </p:cNvPr>
            <p:cNvSpPr>
              <a:spLocks noChangeShapeType="1"/>
            </p:cNvSpPr>
            <p:nvPr/>
          </p:nvSpPr>
          <p:spPr bwMode="auto">
            <a:xfrm>
              <a:off x="864" y="2604"/>
              <a:ext cx="504" cy="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2">
              <a:extLst>
                <a:ext uri="{FF2B5EF4-FFF2-40B4-BE49-F238E27FC236}">
                  <a16:creationId xmlns:a16="http://schemas.microsoft.com/office/drawing/2014/main" id="{DACF8E00-F8FE-400C-9844-EC30BABCED15}"/>
                </a:ext>
              </a:extLst>
            </p:cNvPr>
            <p:cNvSpPr>
              <a:spLocks noChangeShapeType="1"/>
            </p:cNvSpPr>
            <p:nvPr/>
          </p:nvSpPr>
          <p:spPr bwMode="auto">
            <a:xfrm flipV="1">
              <a:off x="864" y="2820"/>
              <a:ext cx="504" cy="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3">
              <a:extLst>
                <a:ext uri="{FF2B5EF4-FFF2-40B4-BE49-F238E27FC236}">
                  <a16:creationId xmlns:a16="http://schemas.microsoft.com/office/drawing/2014/main" id="{8C8B309C-1B35-4B0B-916D-6EC23E0C3E86}"/>
                </a:ext>
              </a:extLst>
            </p:cNvPr>
            <p:cNvSpPr>
              <a:spLocks noChangeShapeType="1"/>
            </p:cNvSpPr>
            <p:nvPr/>
          </p:nvSpPr>
          <p:spPr bwMode="auto">
            <a:xfrm>
              <a:off x="3096" y="267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4">
              <a:extLst>
                <a:ext uri="{FF2B5EF4-FFF2-40B4-BE49-F238E27FC236}">
                  <a16:creationId xmlns:a16="http://schemas.microsoft.com/office/drawing/2014/main" id="{2DF53150-44F2-4CD7-AD6D-A6CC62BE5E53}"/>
                </a:ext>
              </a:extLst>
            </p:cNvPr>
            <p:cNvSpPr>
              <a:spLocks noChangeShapeType="1"/>
            </p:cNvSpPr>
            <p:nvPr/>
          </p:nvSpPr>
          <p:spPr bwMode="auto">
            <a:xfrm flipV="1">
              <a:off x="3672" y="2460"/>
              <a:ext cx="36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5">
              <a:extLst>
                <a:ext uri="{FF2B5EF4-FFF2-40B4-BE49-F238E27FC236}">
                  <a16:creationId xmlns:a16="http://schemas.microsoft.com/office/drawing/2014/main" id="{1A83CEC2-6538-4E69-9010-C6D956844789}"/>
                </a:ext>
              </a:extLst>
            </p:cNvPr>
            <p:cNvSpPr>
              <a:spLocks noChangeShapeType="1"/>
            </p:cNvSpPr>
            <p:nvPr/>
          </p:nvSpPr>
          <p:spPr bwMode="auto">
            <a:xfrm>
              <a:off x="3672" y="2676"/>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6">
              <a:extLst>
                <a:ext uri="{FF2B5EF4-FFF2-40B4-BE49-F238E27FC236}">
                  <a16:creationId xmlns:a16="http://schemas.microsoft.com/office/drawing/2014/main" id="{6AA19524-8F7C-48EB-A9AA-E3525A43A081}"/>
                </a:ext>
              </a:extLst>
            </p:cNvPr>
            <p:cNvSpPr>
              <a:spLocks noChangeShapeType="1"/>
            </p:cNvSpPr>
            <p:nvPr/>
          </p:nvSpPr>
          <p:spPr bwMode="auto">
            <a:xfrm>
              <a:off x="3672" y="2748"/>
              <a:ext cx="432"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 name="Group 17">
              <a:extLst>
                <a:ext uri="{FF2B5EF4-FFF2-40B4-BE49-F238E27FC236}">
                  <a16:creationId xmlns:a16="http://schemas.microsoft.com/office/drawing/2014/main" id="{A3DACE72-8960-429C-94E5-E68F702A70A6}"/>
                </a:ext>
              </a:extLst>
            </p:cNvPr>
            <p:cNvGrpSpPr>
              <a:grpSpLocks/>
            </p:cNvGrpSpPr>
            <p:nvPr/>
          </p:nvGrpSpPr>
          <p:grpSpPr bwMode="auto">
            <a:xfrm>
              <a:off x="1652" y="2562"/>
              <a:ext cx="1064" cy="318"/>
              <a:chOff x="1652" y="2562"/>
              <a:chExt cx="1064" cy="318"/>
            </a:xfrm>
          </p:grpSpPr>
          <p:graphicFrame>
            <p:nvGraphicFramePr>
              <p:cNvPr id="20" name="Object 18">
                <a:extLst>
                  <a:ext uri="{FF2B5EF4-FFF2-40B4-BE49-F238E27FC236}">
                    <a16:creationId xmlns:a16="http://schemas.microsoft.com/office/drawing/2014/main" id="{2746F396-712F-4ACE-9ABA-91A4FC3995B1}"/>
                  </a:ext>
                </a:extLst>
              </p:cNvPr>
              <p:cNvGraphicFramePr>
                <a:graphicFrameLocks noChangeAspect="1"/>
              </p:cNvGraphicFramePr>
              <p:nvPr/>
            </p:nvGraphicFramePr>
            <p:xfrm>
              <a:off x="1652" y="2562"/>
              <a:ext cx="606" cy="318"/>
            </p:xfrm>
            <a:graphic>
              <a:graphicData uri="http://schemas.openxmlformats.org/presentationml/2006/ole">
                <mc:AlternateContent xmlns:mc="http://schemas.openxmlformats.org/markup-compatibility/2006">
                  <mc:Choice xmlns:v="urn:schemas-microsoft-com:vml" Requires="v">
                    <p:oleObj name="Equation" r:id="rId6" imgW="317087" imgH="164885" progId="Equation.3">
                      <p:embed/>
                    </p:oleObj>
                  </mc:Choice>
                  <mc:Fallback>
                    <p:oleObj name="Equation" r:id="rId6" imgW="317087" imgH="164885" progId="Equation.3">
                      <p:embed/>
                      <p:pic>
                        <p:nvPicPr>
                          <p:cNvPr id="20" name="Object 18">
                            <a:extLst>
                              <a:ext uri="{FF2B5EF4-FFF2-40B4-BE49-F238E27FC236}">
                                <a16:creationId xmlns:a16="http://schemas.microsoft.com/office/drawing/2014/main" id="{2746F396-712F-4ACE-9ABA-91A4FC3995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 y="2562"/>
                            <a:ext cx="60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 name="Picture 19">
                <a:extLst>
                  <a:ext uri="{FF2B5EF4-FFF2-40B4-BE49-F238E27FC236}">
                    <a16:creationId xmlns:a16="http://schemas.microsoft.com/office/drawing/2014/main" id="{78C452E2-47F8-4E23-A107-6194F1436D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4" y="2579"/>
                <a:ext cx="42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8" name="Object 20">
              <a:extLst>
                <a:ext uri="{FF2B5EF4-FFF2-40B4-BE49-F238E27FC236}">
                  <a16:creationId xmlns:a16="http://schemas.microsoft.com/office/drawing/2014/main" id="{62C6B0C0-DAE4-413A-AE12-E859C385E481}"/>
                </a:ext>
              </a:extLst>
            </p:cNvPr>
            <p:cNvGraphicFramePr>
              <a:graphicFrameLocks noChangeAspect="1"/>
            </p:cNvGraphicFramePr>
            <p:nvPr/>
          </p:nvGraphicFramePr>
          <p:xfrm>
            <a:off x="677" y="2346"/>
            <a:ext cx="132" cy="630"/>
          </p:xfrm>
          <a:graphic>
            <a:graphicData uri="http://schemas.openxmlformats.org/presentationml/2006/ole">
              <mc:AlternateContent xmlns:mc="http://schemas.openxmlformats.org/markup-compatibility/2006">
                <mc:Choice xmlns:v="urn:schemas-microsoft-com:vml" Requires="v">
                  <p:oleObj name="Equation" r:id="rId9" imgW="190500" imgH="914400" progId="Equation.3">
                    <p:embed/>
                  </p:oleObj>
                </mc:Choice>
                <mc:Fallback>
                  <p:oleObj name="Equation" r:id="rId9" imgW="190500" imgH="914400" progId="Equation.3">
                    <p:embed/>
                    <p:pic>
                      <p:nvPicPr>
                        <p:cNvPr id="18" name="Object 20">
                          <a:extLst>
                            <a:ext uri="{FF2B5EF4-FFF2-40B4-BE49-F238E27FC236}">
                              <a16:creationId xmlns:a16="http://schemas.microsoft.com/office/drawing/2014/main" id="{62C6B0C0-DAE4-413A-AE12-E859C385E4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 y="2346"/>
                          <a:ext cx="132" cy="6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1">
              <a:extLst>
                <a:ext uri="{FF2B5EF4-FFF2-40B4-BE49-F238E27FC236}">
                  <a16:creationId xmlns:a16="http://schemas.microsoft.com/office/drawing/2014/main" id="{66D1A61C-9A75-456A-8A54-E33EF91452EC}"/>
                </a:ext>
              </a:extLst>
            </p:cNvPr>
            <p:cNvGraphicFramePr>
              <a:graphicFrameLocks noChangeAspect="1"/>
            </p:cNvGraphicFramePr>
            <p:nvPr/>
          </p:nvGraphicFramePr>
          <p:xfrm>
            <a:off x="3453" y="2592"/>
            <a:ext cx="126" cy="156"/>
          </p:xfrm>
          <a:graphic>
            <a:graphicData uri="http://schemas.openxmlformats.org/presentationml/2006/ole">
              <mc:AlternateContent xmlns:mc="http://schemas.openxmlformats.org/markup-compatibility/2006">
                <mc:Choice xmlns:v="urn:schemas-microsoft-com:vml" Requires="v">
                  <p:oleObj name="Equation" r:id="rId11" imgW="139579" imgH="164957" progId="Equation.3">
                    <p:embed/>
                  </p:oleObj>
                </mc:Choice>
                <mc:Fallback>
                  <p:oleObj name="Equation" r:id="rId11" imgW="139579" imgH="164957" progId="Equation.3">
                    <p:embed/>
                    <p:pic>
                      <p:nvPicPr>
                        <p:cNvPr id="19" name="Object 21">
                          <a:extLst>
                            <a:ext uri="{FF2B5EF4-FFF2-40B4-BE49-F238E27FC236}">
                              <a16:creationId xmlns:a16="http://schemas.microsoft.com/office/drawing/2014/main" id="{66D1A61C-9A75-456A-8A54-E33EF91452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3" y="2592"/>
                          <a:ext cx="126" cy="15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23407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9E70-9441-4D76-9137-8C3699F3AB3C}"/>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2405D94-B7AA-4F60-B806-FA68137F011D}"/>
              </a:ext>
            </a:extLst>
          </p:cNvPr>
          <p:cNvSpPr>
            <a:spLocks noGrp="1"/>
          </p:cNvSpPr>
          <p:nvPr>
            <p:ph idx="1"/>
          </p:nvPr>
        </p:nvSpPr>
        <p:spPr>
          <a:xfrm>
            <a:off x="838200" y="1285875"/>
            <a:ext cx="10515600" cy="4891088"/>
          </a:xfrm>
        </p:spPr>
        <p:txBody>
          <a:bodyPr/>
          <a:lstStyle/>
          <a:p>
            <a:r>
              <a:rPr lang="en-US" sz="1600" dirty="0"/>
              <a:t>Defining model variables :</a:t>
            </a:r>
          </a:p>
          <a:p>
            <a:r>
              <a:rPr lang="en-US" sz="1600" dirty="0"/>
              <a:t>Splitting the dataset: </a:t>
            </a:r>
          </a:p>
          <a:p>
            <a:endParaRPr lang="en-US" sz="1600" dirty="0"/>
          </a:p>
          <a:p>
            <a:r>
              <a:rPr lang="en-US" sz="1600" dirty="0"/>
              <a:t>Scaling and </a:t>
            </a:r>
            <a:r>
              <a:rPr lang="en-US" sz="1600" dirty="0" err="1"/>
              <a:t>standarzing</a:t>
            </a:r>
            <a:r>
              <a:rPr lang="en-US" sz="1600" dirty="0"/>
              <a:t> the data : </a:t>
            </a:r>
          </a:p>
          <a:p>
            <a:endParaRPr lang="en-US" sz="1600" dirty="0"/>
          </a:p>
          <a:p>
            <a:endParaRPr lang="en-US" sz="1600" dirty="0"/>
          </a:p>
          <a:p>
            <a:pPr marL="0" indent="0">
              <a:buNone/>
            </a:pPr>
            <a:r>
              <a:rPr lang="en-US" sz="1600" dirty="0"/>
              <a:t>C4.5 implementation : </a:t>
            </a:r>
          </a:p>
        </p:txBody>
      </p:sp>
      <p:pic>
        <p:nvPicPr>
          <p:cNvPr id="4" name="Picture 3">
            <a:extLst>
              <a:ext uri="{FF2B5EF4-FFF2-40B4-BE49-F238E27FC236}">
                <a16:creationId xmlns:a16="http://schemas.microsoft.com/office/drawing/2014/main" id="{66890C5C-DFD7-4A5D-8374-3EE101898B69}"/>
              </a:ext>
            </a:extLst>
          </p:cNvPr>
          <p:cNvPicPr>
            <a:picLocks noChangeAspect="1"/>
          </p:cNvPicPr>
          <p:nvPr/>
        </p:nvPicPr>
        <p:blipFill>
          <a:blip r:embed="rId2"/>
          <a:stretch>
            <a:fillRect/>
          </a:stretch>
        </p:blipFill>
        <p:spPr>
          <a:xfrm>
            <a:off x="3548064" y="1214045"/>
            <a:ext cx="8553450" cy="542925"/>
          </a:xfrm>
          <a:prstGeom prst="rect">
            <a:avLst/>
          </a:prstGeom>
        </p:spPr>
      </p:pic>
      <p:pic>
        <p:nvPicPr>
          <p:cNvPr id="5" name="Picture 4">
            <a:extLst>
              <a:ext uri="{FF2B5EF4-FFF2-40B4-BE49-F238E27FC236}">
                <a16:creationId xmlns:a16="http://schemas.microsoft.com/office/drawing/2014/main" id="{0B0A5B4C-C613-4A30-BC97-DF04E2CB821F}"/>
              </a:ext>
            </a:extLst>
          </p:cNvPr>
          <p:cNvPicPr>
            <a:picLocks noChangeAspect="1"/>
          </p:cNvPicPr>
          <p:nvPr/>
        </p:nvPicPr>
        <p:blipFill>
          <a:blip r:embed="rId3"/>
          <a:stretch>
            <a:fillRect/>
          </a:stretch>
        </p:blipFill>
        <p:spPr>
          <a:xfrm>
            <a:off x="4381499" y="2314575"/>
            <a:ext cx="4524375" cy="825108"/>
          </a:xfrm>
          <a:prstGeom prst="rect">
            <a:avLst/>
          </a:prstGeom>
        </p:spPr>
      </p:pic>
      <p:pic>
        <p:nvPicPr>
          <p:cNvPr id="6" name="Picture 5">
            <a:extLst>
              <a:ext uri="{FF2B5EF4-FFF2-40B4-BE49-F238E27FC236}">
                <a16:creationId xmlns:a16="http://schemas.microsoft.com/office/drawing/2014/main" id="{B9E3B0EA-1A97-45EF-BF4D-CA6240905240}"/>
              </a:ext>
            </a:extLst>
          </p:cNvPr>
          <p:cNvPicPr>
            <a:picLocks noChangeAspect="1"/>
          </p:cNvPicPr>
          <p:nvPr/>
        </p:nvPicPr>
        <p:blipFill>
          <a:blip r:embed="rId4"/>
          <a:stretch>
            <a:fillRect/>
          </a:stretch>
        </p:blipFill>
        <p:spPr>
          <a:xfrm>
            <a:off x="1047749" y="3717928"/>
            <a:ext cx="4067175" cy="1409700"/>
          </a:xfrm>
          <a:prstGeom prst="rect">
            <a:avLst/>
          </a:prstGeom>
        </p:spPr>
      </p:pic>
      <p:pic>
        <p:nvPicPr>
          <p:cNvPr id="7" name="Picture 6">
            <a:extLst>
              <a:ext uri="{FF2B5EF4-FFF2-40B4-BE49-F238E27FC236}">
                <a16:creationId xmlns:a16="http://schemas.microsoft.com/office/drawing/2014/main" id="{F980A73E-2A1E-47D0-B743-64CE2A7FADCF}"/>
              </a:ext>
            </a:extLst>
          </p:cNvPr>
          <p:cNvPicPr>
            <a:picLocks noChangeAspect="1"/>
          </p:cNvPicPr>
          <p:nvPr/>
        </p:nvPicPr>
        <p:blipFill>
          <a:blip r:embed="rId5"/>
          <a:stretch>
            <a:fillRect/>
          </a:stretch>
        </p:blipFill>
        <p:spPr>
          <a:xfrm>
            <a:off x="5819775" y="3529012"/>
            <a:ext cx="4410075" cy="1638300"/>
          </a:xfrm>
          <a:prstGeom prst="rect">
            <a:avLst/>
          </a:prstGeom>
        </p:spPr>
      </p:pic>
      <p:pic>
        <p:nvPicPr>
          <p:cNvPr id="9" name="Picture 8">
            <a:extLst>
              <a:ext uri="{FF2B5EF4-FFF2-40B4-BE49-F238E27FC236}">
                <a16:creationId xmlns:a16="http://schemas.microsoft.com/office/drawing/2014/main" id="{66EF79FD-8953-47D4-B230-DA8439BCB693}"/>
              </a:ext>
            </a:extLst>
          </p:cNvPr>
          <p:cNvPicPr>
            <a:picLocks noChangeAspect="1"/>
          </p:cNvPicPr>
          <p:nvPr/>
        </p:nvPicPr>
        <p:blipFill>
          <a:blip r:embed="rId6"/>
          <a:stretch>
            <a:fillRect/>
          </a:stretch>
        </p:blipFill>
        <p:spPr>
          <a:xfrm>
            <a:off x="1047749" y="5108577"/>
            <a:ext cx="4957763" cy="1867694"/>
          </a:xfrm>
          <a:prstGeom prst="rect">
            <a:avLst/>
          </a:prstGeom>
        </p:spPr>
      </p:pic>
      <p:pic>
        <p:nvPicPr>
          <p:cNvPr id="12" name="Picture 11">
            <a:extLst>
              <a:ext uri="{FF2B5EF4-FFF2-40B4-BE49-F238E27FC236}">
                <a16:creationId xmlns:a16="http://schemas.microsoft.com/office/drawing/2014/main" id="{CA243987-9A91-4874-A9E3-CC5358EC99EE}"/>
              </a:ext>
            </a:extLst>
          </p:cNvPr>
          <p:cNvPicPr>
            <a:picLocks noChangeAspect="1"/>
          </p:cNvPicPr>
          <p:nvPr/>
        </p:nvPicPr>
        <p:blipFill>
          <a:blip r:embed="rId7"/>
          <a:stretch>
            <a:fillRect/>
          </a:stretch>
        </p:blipFill>
        <p:spPr>
          <a:xfrm>
            <a:off x="3419475" y="1690688"/>
            <a:ext cx="6972300" cy="428625"/>
          </a:xfrm>
          <a:prstGeom prst="rect">
            <a:avLst/>
          </a:prstGeom>
        </p:spPr>
      </p:pic>
      <p:pic>
        <p:nvPicPr>
          <p:cNvPr id="13" name="Picture 12">
            <a:extLst>
              <a:ext uri="{FF2B5EF4-FFF2-40B4-BE49-F238E27FC236}">
                <a16:creationId xmlns:a16="http://schemas.microsoft.com/office/drawing/2014/main" id="{53519BFC-2F9F-48F8-AA9C-78BA7D86A569}"/>
              </a:ext>
            </a:extLst>
          </p:cNvPr>
          <p:cNvPicPr>
            <a:picLocks noChangeAspect="1"/>
          </p:cNvPicPr>
          <p:nvPr/>
        </p:nvPicPr>
        <p:blipFill>
          <a:blip r:embed="rId8"/>
          <a:stretch>
            <a:fillRect/>
          </a:stretch>
        </p:blipFill>
        <p:spPr>
          <a:xfrm>
            <a:off x="6096000" y="5416550"/>
            <a:ext cx="5791200" cy="1085850"/>
          </a:xfrm>
          <a:prstGeom prst="rect">
            <a:avLst/>
          </a:prstGeom>
        </p:spPr>
      </p:pic>
    </p:spTree>
    <p:extLst>
      <p:ext uri="{BB962C8B-B14F-4D97-AF65-F5344CB8AC3E}">
        <p14:creationId xmlns:p14="http://schemas.microsoft.com/office/powerpoint/2010/main" val="1488004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D4A6-123E-4A38-B976-62061F680E58}"/>
              </a:ext>
            </a:extLst>
          </p:cNvPr>
          <p:cNvSpPr>
            <a:spLocks noGrp="1"/>
          </p:cNvSpPr>
          <p:nvPr>
            <p:ph type="title"/>
          </p:nvPr>
        </p:nvSpPr>
        <p:spPr>
          <a:xfrm>
            <a:off x="838200" y="0"/>
            <a:ext cx="10515600" cy="1325563"/>
          </a:xfrm>
        </p:spPr>
        <p:txBody>
          <a:bodyPr/>
          <a:lstStyle/>
          <a:p>
            <a:r>
              <a:rPr lang="en-US" dirty="0"/>
              <a:t>Modeling</a:t>
            </a:r>
          </a:p>
        </p:txBody>
      </p:sp>
      <p:pic>
        <p:nvPicPr>
          <p:cNvPr id="9" name="Picture 8">
            <a:extLst>
              <a:ext uri="{FF2B5EF4-FFF2-40B4-BE49-F238E27FC236}">
                <a16:creationId xmlns:a16="http://schemas.microsoft.com/office/drawing/2014/main" id="{41EC309A-AD90-4A1A-8EE2-4E9F14198A5C}"/>
              </a:ext>
            </a:extLst>
          </p:cNvPr>
          <p:cNvPicPr>
            <a:picLocks noChangeAspect="1"/>
          </p:cNvPicPr>
          <p:nvPr/>
        </p:nvPicPr>
        <p:blipFill>
          <a:blip r:embed="rId2"/>
          <a:stretch>
            <a:fillRect/>
          </a:stretch>
        </p:blipFill>
        <p:spPr>
          <a:xfrm>
            <a:off x="581025" y="1325563"/>
            <a:ext cx="4833939" cy="1919287"/>
          </a:xfrm>
          <a:prstGeom prst="rect">
            <a:avLst/>
          </a:prstGeom>
        </p:spPr>
      </p:pic>
      <p:pic>
        <p:nvPicPr>
          <p:cNvPr id="10" name="Picture 9">
            <a:extLst>
              <a:ext uri="{FF2B5EF4-FFF2-40B4-BE49-F238E27FC236}">
                <a16:creationId xmlns:a16="http://schemas.microsoft.com/office/drawing/2014/main" id="{65859F35-99F1-4BE8-B76F-399E37853038}"/>
              </a:ext>
            </a:extLst>
          </p:cNvPr>
          <p:cNvPicPr>
            <a:picLocks noChangeAspect="1"/>
          </p:cNvPicPr>
          <p:nvPr/>
        </p:nvPicPr>
        <p:blipFill>
          <a:blip r:embed="rId3"/>
          <a:stretch>
            <a:fillRect/>
          </a:stretch>
        </p:blipFill>
        <p:spPr>
          <a:xfrm>
            <a:off x="5605464" y="1207532"/>
            <a:ext cx="6369844" cy="2433638"/>
          </a:xfrm>
          <a:prstGeom prst="rect">
            <a:avLst/>
          </a:prstGeom>
        </p:spPr>
      </p:pic>
      <p:pic>
        <p:nvPicPr>
          <p:cNvPr id="11" name="Picture 10">
            <a:extLst>
              <a:ext uri="{FF2B5EF4-FFF2-40B4-BE49-F238E27FC236}">
                <a16:creationId xmlns:a16="http://schemas.microsoft.com/office/drawing/2014/main" id="{394AB163-0914-4047-BF2B-0B3B1969CD62}"/>
              </a:ext>
            </a:extLst>
          </p:cNvPr>
          <p:cNvPicPr>
            <a:picLocks noChangeAspect="1"/>
          </p:cNvPicPr>
          <p:nvPr/>
        </p:nvPicPr>
        <p:blipFill>
          <a:blip r:embed="rId4"/>
          <a:stretch>
            <a:fillRect/>
          </a:stretch>
        </p:blipFill>
        <p:spPr>
          <a:xfrm>
            <a:off x="695325" y="3609974"/>
            <a:ext cx="4314825" cy="3038475"/>
          </a:xfrm>
          <a:prstGeom prst="rect">
            <a:avLst/>
          </a:prstGeom>
        </p:spPr>
      </p:pic>
      <p:pic>
        <p:nvPicPr>
          <p:cNvPr id="12" name="Picture 11">
            <a:extLst>
              <a:ext uri="{FF2B5EF4-FFF2-40B4-BE49-F238E27FC236}">
                <a16:creationId xmlns:a16="http://schemas.microsoft.com/office/drawing/2014/main" id="{70545890-FB7B-4F56-B525-CE8A4AB7CC68}"/>
              </a:ext>
            </a:extLst>
          </p:cNvPr>
          <p:cNvPicPr>
            <a:picLocks noChangeAspect="1"/>
          </p:cNvPicPr>
          <p:nvPr/>
        </p:nvPicPr>
        <p:blipFill>
          <a:blip r:embed="rId5"/>
          <a:stretch>
            <a:fillRect/>
          </a:stretch>
        </p:blipFill>
        <p:spPr>
          <a:xfrm>
            <a:off x="5500689" y="5650468"/>
            <a:ext cx="5486400" cy="1028700"/>
          </a:xfrm>
          <a:prstGeom prst="rect">
            <a:avLst/>
          </a:prstGeom>
        </p:spPr>
      </p:pic>
      <p:sp>
        <p:nvSpPr>
          <p:cNvPr id="13" name="TextBox 12">
            <a:extLst>
              <a:ext uri="{FF2B5EF4-FFF2-40B4-BE49-F238E27FC236}">
                <a16:creationId xmlns:a16="http://schemas.microsoft.com/office/drawing/2014/main" id="{F272CA14-54F4-4793-943C-A2B6B2651956}"/>
              </a:ext>
            </a:extLst>
          </p:cNvPr>
          <p:cNvSpPr txBox="1"/>
          <p:nvPr/>
        </p:nvSpPr>
        <p:spPr>
          <a:xfrm>
            <a:off x="514350" y="838200"/>
            <a:ext cx="4833939" cy="369332"/>
          </a:xfrm>
          <a:prstGeom prst="rect">
            <a:avLst/>
          </a:prstGeom>
          <a:noFill/>
        </p:spPr>
        <p:txBody>
          <a:bodyPr wrap="square" rtlCol="0">
            <a:spAutoFit/>
          </a:bodyPr>
          <a:lstStyle/>
          <a:p>
            <a:r>
              <a:rPr lang="en-US" dirty="0"/>
              <a:t>Logistic regression implementation</a:t>
            </a:r>
          </a:p>
        </p:txBody>
      </p:sp>
      <p:sp>
        <p:nvSpPr>
          <p:cNvPr id="14" name="TextBox 13">
            <a:extLst>
              <a:ext uri="{FF2B5EF4-FFF2-40B4-BE49-F238E27FC236}">
                <a16:creationId xmlns:a16="http://schemas.microsoft.com/office/drawing/2014/main" id="{1DAB12AA-A97A-4417-8A99-F0344528E19B}"/>
              </a:ext>
            </a:extLst>
          </p:cNvPr>
          <p:cNvSpPr txBox="1"/>
          <p:nvPr/>
        </p:nvSpPr>
        <p:spPr>
          <a:xfrm>
            <a:off x="5534025" y="3752850"/>
            <a:ext cx="6153150" cy="2031325"/>
          </a:xfrm>
          <a:prstGeom prst="rect">
            <a:avLst/>
          </a:prstGeom>
          <a:noFill/>
        </p:spPr>
        <p:txBody>
          <a:bodyPr wrap="square" rtlCol="0">
            <a:spAutoFit/>
          </a:bodyPr>
          <a:lstStyle/>
          <a:p>
            <a:r>
              <a:rPr lang="en-US" dirty="0"/>
              <a:t>Building of pipeline to determine the best parameters for Logistic regression algorithm using Principal Component Analysis (PCA) as well, via Grid search cross validation.</a:t>
            </a:r>
          </a:p>
          <a:p>
            <a:r>
              <a:rPr lang="en-US" dirty="0"/>
              <a:t>Optimal PCA fitted on training data and then optimal Linear Regression fitted to PCA fitted training set.</a:t>
            </a:r>
            <a:br>
              <a:rPr lang="en-US" dirty="0"/>
            </a:br>
            <a:r>
              <a:rPr lang="en-US" dirty="0"/>
              <a:t>At last, prediction made on test set via trained algorithm.</a:t>
            </a:r>
          </a:p>
          <a:p>
            <a:endParaRPr lang="en-US" dirty="0"/>
          </a:p>
        </p:txBody>
      </p:sp>
    </p:spTree>
    <p:extLst>
      <p:ext uri="{BB962C8B-B14F-4D97-AF65-F5344CB8AC3E}">
        <p14:creationId xmlns:p14="http://schemas.microsoft.com/office/powerpoint/2010/main" val="55227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5EC97B-E3C9-4194-83BF-7584CB1A181C}"/>
              </a:ext>
            </a:extLst>
          </p:cNvPr>
          <p:cNvSpPr>
            <a:spLocks noGrp="1"/>
          </p:cNvSpPr>
          <p:nvPr>
            <p:ph type="title"/>
          </p:nvPr>
        </p:nvSpPr>
        <p:spPr>
          <a:xfrm>
            <a:off x="643467" y="321734"/>
            <a:ext cx="10905066" cy="1135737"/>
          </a:xfrm>
        </p:spPr>
        <p:txBody>
          <a:bodyPr>
            <a:normAutofit/>
          </a:bodyPr>
          <a:lstStyle/>
          <a:p>
            <a:r>
              <a:rPr lang="en-US" sz="3600"/>
              <a:t>Standard Process: CRISP-DM</a:t>
            </a:r>
          </a:p>
        </p:txBody>
      </p:sp>
      <p:sp>
        <p:nvSpPr>
          <p:cNvPr id="3" name="Content Placeholder 2">
            <a:extLst>
              <a:ext uri="{FF2B5EF4-FFF2-40B4-BE49-F238E27FC236}">
                <a16:creationId xmlns:a16="http://schemas.microsoft.com/office/drawing/2014/main" id="{E4FBC9DF-86B2-493A-9197-E602AEC23BF5}"/>
              </a:ext>
            </a:extLst>
          </p:cNvPr>
          <p:cNvSpPr>
            <a:spLocks noGrp="1"/>
          </p:cNvSpPr>
          <p:nvPr>
            <p:ph idx="1"/>
          </p:nvPr>
        </p:nvSpPr>
        <p:spPr>
          <a:xfrm>
            <a:off x="643469" y="1782981"/>
            <a:ext cx="4008384" cy="4393982"/>
          </a:xfrm>
        </p:spPr>
        <p:txBody>
          <a:bodyPr>
            <a:normAutofit/>
          </a:bodyPr>
          <a:lstStyle/>
          <a:p>
            <a:r>
              <a:rPr lang="en-US" sz="2000"/>
              <a:t>To understand the problem and solve it the right way, the CRISP-DM methodology is used.</a:t>
            </a:r>
          </a:p>
          <a:p>
            <a:r>
              <a:rPr lang="en-US" sz="2000"/>
              <a:t>The Cross Industry Standard Process for Data Mining (CRISP-DM) is composed of 6 phases :</a:t>
            </a:r>
          </a:p>
          <a:p>
            <a:r>
              <a:rPr lang="en-US" sz="2000"/>
              <a:t>1- Business Understanding</a:t>
            </a:r>
          </a:p>
          <a:p>
            <a:r>
              <a:rPr lang="en-US" sz="2000"/>
              <a:t>2- Data Understanding</a:t>
            </a:r>
          </a:p>
          <a:p>
            <a:r>
              <a:rPr lang="en-US" sz="2000"/>
              <a:t>3- Data Preparation</a:t>
            </a:r>
          </a:p>
          <a:p>
            <a:r>
              <a:rPr lang="en-US" sz="2000"/>
              <a:t>4- Modeling</a:t>
            </a:r>
          </a:p>
          <a:p>
            <a:r>
              <a:rPr lang="en-US" sz="2000"/>
              <a:t>5- Evaluation</a:t>
            </a:r>
          </a:p>
          <a:p>
            <a:r>
              <a:rPr lang="en-US" sz="2000"/>
              <a:t>6- Deployment</a:t>
            </a:r>
          </a:p>
        </p:txBody>
      </p:sp>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4">
            <a:extLst>
              <a:ext uri="{FF2B5EF4-FFF2-40B4-BE49-F238E27FC236}">
                <a16:creationId xmlns:a16="http://schemas.microsoft.com/office/drawing/2014/main" id="{36D4F166-302D-4664-B187-E74AE15165E4}"/>
              </a:ext>
            </a:extLst>
          </p:cNvPr>
          <p:cNvGrpSpPr>
            <a:grpSpLocks noChangeAspect="1"/>
          </p:cNvGrpSpPr>
          <p:nvPr/>
        </p:nvGrpSpPr>
        <p:grpSpPr bwMode="auto">
          <a:xfrm>
            <a:off x="5295319" y="1817644"/>
            <a:ext cx="6253210" cy="4292570"/>
            <a:chOff x="1080" y="2184"/>
            <a:chExt cx="9360" cy="8460"/>
          </a:xfrm>
        </p:grpSpPr>
        <p:sp>
          <p:nvSpPr>
            <p:cNvPr id="5" name="Text Box 5">
              <a:extLst>
                <a:ext uri="{FF2B5EF4-FFF2-40B4-BE49-F238E27FC236}">
                  <a16:creationId xmlns:a16="http://schemas.microsoft.com/office/drawing/2014/main" id="{A952AC7D-943D-42D1-9736-2450431D7E8B}"/>
                </a:ext>
              </a:extLst>
            </p:cNvPr>
            <p:cNvSpPr txBox="1">
              <a:spLocks noChangeAspect="1" noChangeArrowheads="1"/>
            </p:cNvSpPr>
            <p:nvPr/>
          </p:nvSpPr>
          <p:spPr bwMode="auto">
            <a:xfrm>
              <a:off x="2880" y="4451"/>
              <a:ext cx="2640" cy="720"/>
            </a:xfrm>
            <a:prstGeom prst="rect">
              <a:avLst/>
            </a:prstGeom>
            <a:solidFill>
              <a:schemeClr val="tx2"/>
            </a:solidFill>
            <a:ln w="9525">
              <a:solidFill>
                <a:srgbClr val="000000"/>
              </a:solidFill>
              <a:miter lim="800000"/>
              <a:headEnd/>
              <a:tailEnd/>
            </a:ln>
            <a:effectLst>
              <a:outerShdw dist="107763" dir="18900000" algn="ctr" rotWithShape="0">
                <a:srgbClr val="808080">
                  <a:alpha val="50000"/>
                </a:srgbClr>
              </a:outerShdw>
            </a:effectLst>
          </p:spPr>
          <p:txBody>
            <a:bodyPr>
              <a:norm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lnSpc>
                  <a:spcPct val="90000"/>
                </a:lnSpc>
                <a:spcBef>
                  <a:spcPct val="0"/>
                </a:spcBef>
                <a:spcAft>
                  <a:spcPts val="600"/>
                </a:spcAft>
                <a:buClrTx/>
                <a:buSzTx/>
                <a:buFontTx/>
                <a:buNone/>
              </a:pPr>
              <a:r>
                <a:rPr lang="en-US" altLang="en-US" sz="900" b="1">
                  <a:solidFill>
                    <a:srgbClr val="000000"/>
                  </a:solidFill>
                </a:rPr>
                <a:t>Business / Research Understanding Phase</a:t>
              </a:r>
              <a:endParaRPr lang="en-US" altLang="en-US" sz="900">
                <a:solidFill>
                  <a:srgbClr val="000000"/>
                </a:solidFill>
              </a:endParaRPr>
            </a:p>
          </p:txBody>
        </p:sp>
        <p:sp>
          <p:nvSpPr>
            <p:cNvPr id="6" name="Text Box 6">
              <a:extLst>
                <a:ext uri="{FF2B5EF4-FFF2-40B4-BE49-F238E27FC236}">
                  <a16:creationId xmlns:a16="http://schemas.microsoft.com/office/drawing/2014/main" id="{D2C6FED8-7F46-4C44-8B0F-2449AE1B2D0A}"/>
                </a:ext>
              </a:extLst>
            </p:cNvPr>
            <p:cNvSpPr txBox="1">
              <a:spLocks noChangeAspect="1" noChangeArrowheads="1"/>
            </p:cNvSpPr>
            <p:nvPr/>
          </p:nvSpPr>
          <p:spPr bwMode="auto">
            <a:xfrm>
              <a:off x="1560" y="6143"/>
              <a:ext cx="2640" cy="541"/>
            </a:xfrm>
            <a:prstGeom prst="rect">
              <a:avLst/>
            </a:prstGeom>
            <a:solidFill>
              <a:schemeClr val="tx2"/>
            </a:solidFill>
            <a:ln w="9525">
              <a:solidFill>
                <a:srgbClr val="000000"/>
              </a:solidFill>
              <a:miter lim="800000"/>
              <a:headEnd/>
              <a:tailEnd/>
            </a:ln>
            <a:effectLst>
              <a:outerShdw dist="107763" dir="18900000" algn="ctr" rotWithShape="0">
                <a:srgbClr val="808080">
                  <a:alpha val="50000"/>
                </a:srgbClr>
              </a:outerShdw>
            </a:effectLst>
          </p:spPr>
          <p:txBody>
            <a:bodyPr>
              <a:norm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lnSpc>
                  <a:spcPct val="90000"/>
                </a:lnSpc>
                <a:spcBef>
                  <a:spcPct val="0"/>
                </a:spcBef>
                <a:spcAft>
                  <a:spcPts val="600"/>
                </a:spcAft>
                <a:buClrTx/>
                <a:buSzTx/>
                <a:buFontTx/>
                <a:buNone/>
              </a:pPr>
              <a:r>
                <a:rPr lang="en-US" altLang="en-US" sz="1300" b="1">
                  <a:solidFill>
                    <a:srgbClr val="000000"/>
                  </a:solidFill>
                </a:rPr>
                <a:t>Deployment Phase</a:t>
              </a:r>
              <a:endParaRPr lang="en-US" altLang="en-US" sz="1300">
                <a:solidFill>
                  <a:srgbClr val="000000"/>
                </a:solidFill>
              </a:endParaRPr>
            </a:p>
          </p:txBody>
        </p:sp>
        <p:sp>
          <p:nvSpPr>
            <p:cNvPr id="7" name="Text Box 7">
              <a:extLst>
                <a:ext uri="{FF2B5EF4-FFF2-40B4-BE49-F238E27FC236}">
                  <a16:creationId xmlns:a16="http://schemas.microsoft.com/office/drawing/2014/main" id="{03B08E2A-EEE5-4B5B-B8E8-F2F54631D10D}"/>
                </a:ext>
              </a:extLst>
            </p:cNvPr>
            <p:cNvSpPr txBox="1">
              <a:spLocks noChangeAspect="1" noChangeArrowheads="1"/>
            </p:cNvSpPr>
            <p:nvPr/>
          </p:nvSpPr>
          <p:spPr bwMode="auto">
            <a:xfrm>
              <a:off x="3000" y="7943"/>
              <a:ext cx="2280" cy="541"/>
            </a:xfrm>
            <a:prstGeom prst="rect">
              <a:avLst/>
            </a:prstGeom>
            <a:solidFill>
              <a:schemeClr val="tx2"/>
            </a:solidFill>
            <a:ln w="9525">
              <a:solidFill>
                <a:srgbClr val="000000"/>
              </a:solidFill>
              <a:miter lim="800000"/>
              <a:headEnd/>
              <a:tailEnd/>
            </a:ln>
            <a:effectLst>
              <a:outerShdw dist="107763" dir="18900000" algn="ctr" rotWithShape="0">
                <a:srgbClr val="808080">
                  <a:alpha val="50000"/>
                </a:srgbClr>
              </a:outerShdw>
            </a:effectLst>
          </p:spPr>
          <p:txBody>
            <a:bodyPr>
              <a:norm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lnSpc>
                  <a:spcPct val="90000"/>
                </a:lnSpc>
                <a:spcBef>
                  <a:spcPct val="0"/>
                </a:spcBef>
                <a:spcAft>
                  <a:spcPts val="600"/>
                </a:spcAft>
                <a:buClrTx/>
                <a:buSzTx/>
                <a:buFontTx/>
                <a:buNone/>
              </a:pPr>
              <a:r>
                <a:rPr lang="en-US" altLang="en-US" sz="900" b="1">
                  <a:solidFill>
                    <a:srgbClr val="000000"/>
                  </a:solidFill>
                </a:rPr>
                <a:t>Evaluation Phase</a:t>
              </a:r>
              <a:endParaRPr lang="en-US" altLang="en-US" sz="900">
                <a:solidFill>
                  <a:srgbClr val="000000"/>
                </a:solidFill>
              </a:endParaRPr>
            </a:p>
          </p:txBody>
        </p:sp>
        <p:sp>
          <p:nvSpPr>
            <p:cNvPr id="8" name="Text Box 8">
              <a:extLst>
                <a:ext uri="{FF2B5EF4-FFF2-40B4-BE49-F238E27FC236}">
                  <a16:creationId xmlns:a16="http://schemas.microsoft.com/office/drawing/2014/main" id="{D00B1ADD-F8D1-4D0D-964C-E295A3E43D83}"/>
                </a:ext>
              </a:extLst>
            </p:cNvPr>
            <p:cNvSpPr txBox="1">
              <a:spLocks noChangeAspect="1" noChangeArrowheads="1"/>
            </p:cNvSpPr>
            <p:nvPr/>
          </p:nvSpPr>
          <p:spPr bwMode="auto">
            <a:xfrm>
              <a:off x="6120" y="7943"/>
              <a:ext cx="2280" cy="541"/>
            </a:xfrm>
            <a:prstGeom prst="rect">
              <a:avLst/>
            </a:prstGeom>
            <a:solidFill>
              <a:schemeClr val="tx2"/>
            </a:solidFill>
            <a:ln w="9525">
              <a:solidFill>
                <a:srgbClr val="000000"/>
              </a:solidFill>
              <a:miter lim="800000"/>
              <a:headEnd/>
              <a:tailEnd/>
            </a:ln>
            <a:effectLst>
              <a:outerShdw dist="107763" dir="18900000" algn="ctr" rotWithShape="0">
                <a:srgbClr val="808080">
                  <a:alpha val="50000"/>
                </a:srgbClr>
              </a:outerShdw>
            </a:effectLst>
          </p:spPr>
          <p:txBody>
            <a:bodyPr>
              <a:norm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lnSpc>
                  <a:spcPct val="90000"/>
                </a:lnSpc>
                <a:spcBef>
                  <a:spcPct val="0"/>
                </a:spcBef>
                <a:spcAft>
                  <a:spcPts val="600"/>
                </a:spcAft>
                <a:buClrTx/>
                <a:buSzTx/>
                <a:buFontTx/>
                <a:buNone/>
              </a:pPr>
              <a:r>
                <a:rPr lang="en-US" altLang="en-US" sz="1300" b="1">
                  <a:solidFill>
                    <a:srgbClr val="000000"/>
                  </a:solidFill>
                </a:rPr>
                <a:t>Modeling Phase</a:t>
              </a:r>
              <a:endParaRPr lang="en-US" altLang="en-US" sz="1300">
                <a:solidFill>
                  <a:srgbClr val="000000"/>
                </a:solidFill>
              </a:endParaRPr>
            </a:p>
          </p:txBody>
        </p:sp>
        <p:sp>
          <p:nvSpPr>
            <p:cNvPr id="9" name="Text Box 9">
              <a:extLst>
                <a:ext uri="{FF2B5EF4-FFF2-40B4-BE49-F238E27FC236}">
                  <a16:creationId xmlns:a16="http://schemas.microsoft.com/office/drawing/2014/main" id="{567D26EA-3883-4E44-B2DC-7068A3689341}"/>
                </a:ext>
              </a:extLst>
            </p:cNvPr>
            <p:cNvSpPr txBox="1">
              <a:spLocks noChangeAspect="1" noChangeArrowheads="1"/>
            </p:cNvSpPr>
            <p:nvPr/>
          </p:nvSpPr>
          <p:spPr bwMode="auto">
            <a:xfrm>
              <a:off x="7440" y="6143"/>
              <a:ext cx="2400" cy="720"/>
            </a:xfrm>
            <a:prstGeom prst="rect">
              <a:avLst/>
            </a:prstGeom>
            <a:solidFill>
              <a:schemeClr val="tx2"/>
            </a:solidFill>
            <a:ln w="9525">
              <a:solidFill>
                <a:srgbClr val="000000"/>
              </a:solidFill>
              <a:miter lim="800000"/>
              <a:headEnd/>
              <a:tailEnd/>
            </a:ln>
            <a:effectLst>
              <a:outerShdw dist="107763" dir="18900000" algn="ctr" rotWithShape="0">
                <a:srgbClr val="808080">
                  <a:alpha val="50000"/>
                </a:srgbClr>
              </a:outerShdw>
            </a:effectLst>
          </p:spPr>
          <p:txBody>
            <a:bodyPr>
              <a:norm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lnSpc>
                  <a:spcPct val="90000"/>
                </a:lnSpc>
                <a:spcBef>
                  <a:spcPct val="0"/>
                </a:spcBef>
                <a:spcAft>
                  <a:spcPts val="600"/>
                </a:spcAft>
                <a:buClrTx/>
                <a:buSzTx/>
                <a:buFontTx/>
                <a:buNone/>
              </a:pPr>
              <a:r>
                <a:rPr lang="en-US" altLang="en-US" sz="900" b="1">
                  <a:solidFill>
                    <a:srgbClr val="000000"/>
                  </a:solidFill>
                </a:rPr>
                <a:t>Data Preparation Phase</a:t>
              </a:r>
              <a:endParaRPr lang="en-US" altLang="en-US" sz="900">
                <a:solidFill>
                  <a:srgbClr val="000000"/>
                </a:solidFill>
              </a:endParaRPr>
            </a:p>
          </p:txBody>
        </p:sp>
        <p:sp>
          <p:nvSpPr>
            <p:cNvPr id="10" name="Text Box 10">
              <a:extLst>
                <a:ext uri="{FF2B5EF4-FFF2-40B4-BE49-F238E27FC236}">
                  <a16:creationId xmlns:a16="http://schemas.microsoft.com/office/drawing/2014/main" id="{C1923BDE-830E-43BB-BB24-136BDC28B811}"/>
                </a:ext>
              </a:extLst>
            </p:cNvPr>
            <p:cNvSpPr txBox="1">
              <a:spLocks noChangeAspect="1" noChangeArrowheads="1"/>
            </p:cNvSpPr>
            <p:nvPr/>
          </p:nvSpPr>
          <p:spPr bwMode="auto">
            <a:xfrm>
              <a:off x="6240" y="4451"/>
              <a:ext cx="2640" cy="720"/>
            </a:xfrm>
            <a:prstGeom prst="rect">
              <a:avLst/>
            </a:prstGeom>
            <a:solidFill>
              <a:schemeClr val="tx2"/>
            </a:solidFill>
            <a:ln w="9525">
              <a:solidFill>
                <a:srgbClr val="000000"/>
              </a:solidFill>
              <a:miter lim="800000"/>
              <a:headEnd/>
              <a:tailEnd/>
            </a:ln>
            <a:effectLst>
              <a:outerShdw dist="107763" dir="18900000" algn="ctr" rotWithShape="0">
                <a:srgbClr val="808080">
                  <a:alpha val="50000"/>
                </a:srgbClr>
              </a:outerShdw>
            </a:effectLst>
          </p:spPr>
          <p:txBody>
            <a:bodyPr>
              <a:norm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a:lnSpc>
                  <a:spcPct val="90000"/>
                </a:lnSpc>
                <a:spcBef>
                  <a:spcPct val="0"/>
                </a:spcBef>
                <a:spcAft>
                  <a:spcPts val="600"/>
                </a:spcAft>
                <a:buClrTx/>
                <a:buSzTx/>
                <a:buFontTx/>
                <a:buNone/>
              </a:pPr>
              <a:r>
                <a:rPr lang="en-US" altLang="en-US" sz="900" b="1">
                  <a:solidFill>
                    <a:srgbClr val="000000"/>
                  </a:solidFill>
                </a:rPr>
                <a:t>Data Understanding Phase</a:t>
              </a:r>
              <a:endParaRPr lang="en-US" altLang="en-US" sz="900">
                <a:solidFill>
                  <a:srgbClr val="000000"/>
                </a:solidFill>
              </a:endParaRPr>
            </a:p>
          </p:txBody>
        </p:sp>
        <p:sp>
          <p:nvSpPr>
            <p:cNvPr id="11" name="Arc 11">
              <a:extLst>
                <a:ext uri="{FF2B5EF4-FFF2-40B4-BE49-F238E27FC236}">
                  <a16:creationId xmlns:a16="http://schemas.microsoft.com/office/drawing/2014/main" id="{1FCEAE1C-56FC-44BC-AECB-227B668B59F7}"/>
                </a:ext>
              </a:extLst>
            </p:cNvPr>
            <p:cNvSpPr>
              <a:spLocks noChangeAspect="1"/>
            </p:cNvSpPr>
            <p:nvPr/>
          </p:nvSpPr>
          <p:spPr bwMode="auto">
            <a:xfrm>
              <a:off x="9000" y="4632"/>
              <a:ext cx="600" cy="13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Arc 12">
              <a:extLst>
                <a:ext uri="{FF2B5EF4-FFF2-40B4-BE49-F238E27FC236}">
                  <a16:creationId xmlns:a16="http://schemas.microsoft.com/office/drawing/2014/main" id="{FE266580-EE2E-4F8C-BB41-4640194C301A}"/>
                </a:ext>
              </a:extLst>
            </p:cNvPr>
            <p:cNvSpPr>
              <a:spLocks noChangeAspect="1"/>
            </p:cNvSpPr>
            <p:nvPr/>
          </p:nvSpPr>
          <p:spPr bwMode="auto">
            <a:xfrm>
              <a:off x="5640" y="3372"/>
              <a:ext cx="276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Arc 13">
              <a:extLst>
                <a:ext uri="{FF2B5EF4-FFF2-40B4-BE49-F238E27FC236}">
                  <a16:creationId xmlns:a16="http://schemas.microsoft.com/office/drawing/2014/main" id="{51213153-ACE8-4D13-9A4F-859382E9EE4C}"/>
                </a:ext>
              </a:extLst>
            </p:cNvPr>
            <p:cNvSpPr>
              <a:spLocks noChangeAspect="1"/>
            </p:cNvSpPr>
            <p:nvPr/>
          </p:nvSpPr>
          <p:spPr bwMode="auto">
            <a:xfrm flipH="1">
              <a:off x="3360" y="3372"/>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Arc 14">
              <a:extLst>
                <a:ext uri="{FF2B5EF4-FFF2-40B4-BE49-F238E27FC236}">
                  <a16:creationId xmlns:a16="http://schemas.microsoft.com/office/drawing/2014/main" id="{31CCF9E0-D344-4099-AE30-3B390849D913}"/>
                </a:ext>
              </a:extLst>
            </p:cNvPr>
            <p:cNvSpPr>
              <a:spLocks noChangeAspect="1"/>
            </p:cNvSpPr>
            <p:nvPr/>
          </p:nvSpPr>
          <p:spPr bwMode="auto">
            <a:xfrm rot="5400000">
              <a:off x="8490" y="7074"/>
              <a:ext cx="1260" cy="1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Arc 15">
              <a:extLst>
                <a:ext uri="{FF2B5EF4-FFF2-40B4-BE49-F238E27FC236}">
                  <a16:creationId xmlns:a16="http://schemas.microsoft.com/office/drawing/2014/main" id="{B008A0BC-D9E4-4B85-BA38-E869AA0C81F3}"/>
                </a:ext>
              </a:extLst>
            </p:cNvPr>
            <p:cNvSpPr>
              <a:spLocks noChangeAspect="1"/>
            </p:cNvSpPr>
            <p:nvPr/>
          </p:nvSpPr>
          <p:spPr bwMode="auto">
            <a:xfrm rot="10800000" flipH="1">
              <a:off x="5880" y="8484"/>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Arc 16">
              <a:extLst>
                <a:ext uri="{FF2B5EF4-FFF2-40B4-BE49-F238E27FC236}">
                  <a16:creationId xmlns:a16="http://schemas.microsoft.com/office/drawing/2014/main" id="{F50DCBCE-3543-4696-80C7-30AC93D89429}"/>
                </a:ext>
              </a:extLst>
            </p:cNvPr>
            <p:cNvSpPr>
              <a:spLocks noChangeAspect="1"/>
            </p:cNvSpPr>
            <p:nvPr/>
          </p:nvSpPr>
          <p:spPr bwMode="auto">
            <a:xfrm rot="10800000">
              <a:off x="3480" y="8484"/>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Arc 17">
              <a:extLst>
                <a:ext uri="{FF2B5EF4-FFF2-40B4-BE49-F238E27FC236}">
                  <a16:creationId xmlns:a16="http://schemas.microsoft.com/office/drawing/2014/main" id="{31848F62-A617-4794-AE05-829C88A325E1}"/>
                </a:ext>
              </a:extLst>
            </p:cNvPr>
            <p:cNvSpPr>
              <a:spLocks noChangeAspect="1"/>
            </p:cNvSpPr>
            <p:nvPr/>
          </p:nvSpPr>
          <p:spPr bwMode="auto">
            <a:xfrm rot="10800000">
              <a:off x="2040" y="6864"/>
              <a:ext cx="840" cy="12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Arc 18">
              <a:extLst>
                <a:ext uri="{FF2B5EF4-FFF2-40B4-BE49-F238E27FC236}">
                  <a16:creationId xmlns:a16="http://schemas.microsoft.com/office/drawing/2014/main" id="{14A71BD5-6130-4036-BC19-E1D835AAA694}"/>
                </a:ext>
              </a:extLst>
            </p:cNvPr>
            <p:cNvSpPr>
              <a:spLocks noChangeAspect="1"/>
            </p:cNvSpPr>
            <p:nvPr/>
          </p:nvSpPr>
          <p:spPr bwMode="auto">
            <a:xfrm flipH="1">
              <a:off x="4080" y="3732"/>
              <a:ext cx="1800" cy="7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Arc 19">
              <a:extLst>
                <a:ext uri="{FF2B5EF4-FFF2-40B4-BE49-F238E27FC236}">
                  <a16:creationId xmlns:a16="http://schemas.microsoft.com/office/drawing/2014/main" id="{9CE651ED-2195-4844-81E0-24924545A7BF}"/>
                </a:ext>
              </a:extLst>
            </p:cNvPr>
            <p:cNvSpPr>
              <a:spLocks noChangeAspect="1"/>
            </p:cNvSpPr>
            <p:nvPr/>
          </p:nvSpPr>
          <p:spPr bwMode="auto">
            <a:xfrm>
              <a:off x="5880" y="3732"/>
              <a:ext cx="1920" cy="7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Arc 20">
              <a:extLst>
                <a:ext uri="{FF2B5EF4-FFF2-40B4-BE49-F238E27FC236}">
                  <a16:creationId xmlns:a16="http://schemas.microsoft.com/office/drawing/2014/main" id="{31B29199-89F8-457E-939A-F147F55705D6}"/>
                </a:ext>
              </a:extLst>
            </p:cNvPr>
            <p:cNvSpPr>
              <a:spLocks noChangeAspect="1"/>
            </p:cNvSpPr>
            <p:nvPr/>
          </p:nvSpPr>
          <p:spPr bwMode="auto">
            <a:xfrm rot="5400000">
              <a:off x="8370" y="7014"/>
              <a:ext cx="1260" cy="9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Arc 21">
              <a:extLst>
                <a:ext uri="{FF2B5EF4-FFF2-40B4-BE49-F238E27FC236}">
                  <a16:creationId xmlns:a16="http://schemas.microsoft.com/office/drawing/2014/main" id="{0C56872F-6926-48B2-B32B-7174D9B0A0F1}"/>
                </a:ext>
              </a:extLst>
            </p:cNvPr>
            <p:cNvSpPr>
              <a:spLocks noChangeAspect="1"/>
            </p:cNvSpPr>
            <p:nvPr/>
          </p:nvSpPr>
          <p:spPr bwMode="auto">
            <a:xfrm rot="10800000" flipH="1">
              <a:off x="5760" y="8484"/>
              <a:ext cx="2160" cy="66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Arc 22">
              <a:extLst>
                <a:ext uri="{FF2B5EF4-FFF2-40B4-BE49-F238E27FC236}">
                  <a16:creationId xmlns:a16="http://schemas.microsoft.com/office/drawing/2014/main" id="{D6B81738-E5ED-4B4F-AD48-73A5D37D9F2B}"/>
                </a:ext>
              </a:extLst>
            </p:cNvPr>
            <p:cNvSpPr>
              <a:spLocks noChangeAspect="1"/>
            </p:cNvSpPr>
            <p:nvPr/>
          </p:nvSpPr>
          <p:spPr bwMode="auto">
            <a:xfrm rot="10800000">
              <a:off x="3840" y="8484"/>
              <a:ext cx="1920" cy="66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Arc 23">
              <a:extLst>
                <a:ext uri="{FF2B5EF4-FFF2-40B4-BE49-F238E27FC236}">
                  <a16:creationId xmlns:a16="http://schemas.microsoft.com/office/drawing/2014/main" id="{CF452E17-657E-4F49-9B3A-50CC2F28BE3A}"/>
                </a:ext>
              </a:extLst>
            </p:cNvPr>
            <p:cNvSpPr>
              <a:spLocks noChangeAspect="1"/>
            </p:cNvSpPr>
            <p:nvPr/>
          </p:nvSpPr>
          <p:spPr bwMode="auto">
            <a:xfrm flipH="1">
              <a:off x="1080" y="2184"/>
              <a:ext cx="4920" cy="43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Arc 24">
              <a:extLst>
                <a:ext uri="{FF2B5EF4-FFF2-40B4-BE49-F238E27FC236}">
                  <a16:creationId xmlns:a16="http://schemas.microsoft.com/office/drawing/2014/main" id="{029ECAA6-8B9F-421D-86D9-801A2BF34263}"/>
                </a:ext>
              </a:extLst>
            </p:cNvPr>
            <p:cNvSpPr>
              <a:spLocks noChangeAspect="1"/>
            </p:cNvSpPr>
            <p:nvPr/>
          </p:nvSpPr>
          <p:spPr bwMode="auto">
            <a:xfrm rot="5400000" flipH="1">
              <a:off x="6150" y="2034"/>
              <a:ext cx="4140" cy="444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Arc 25">
              <a:extLst>
                <a:ext uri="{FF2B5EF4-FFF2-40B4-BE49-F238E27FC236}">
                  <a16:creationId xmlns:a16="http://schemas.microsoft.com/office/drawing/2014/main" id="{C6BA505B-8903-4896-BDFE-B0790CC21162}"/>
                </a:ext>
              </a:extLst>
            </p:cNvPr>
            <p:cNvSpPr>
              <a:spLocks noChangeAspect="1"/>
            </p:cNvSpPr>
            <p:nvPr/>
          </p:nvSpPr>
          <p:spPr bwMode="auto">
            <a:xfrm rot="10800000" flipH="1">
              <a:off x="6000" y="6324"/>
              <a:ext cx="4440" cy="43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Arc 26">
              <a:extLst>
                <a:ext uri="{FF2B5EF4-FFF2-40B4-BE49-F238E27FC236}">
                  <a16:creationId xmlns:a16="http://schemas.microsoft.com/office/drawing/2014/main" id="{EB847A0F-E5F8-451B-9CB8-A9239F10EF9B}"/>
                </a:ext>
              </a:extLst>
            </p:cNvPr>
            <p:cNvSpPr>
              <a:spLocks noChangeAspect="1"/>
            </p:cNvSpPr>
            <p:nvPr/>
          </p:nvSpPr>
          <p:spPr bwMode="auto">
            <a:xfrm rot="16200000" flipH="1">
              <a:off x="1410" y="6174"/>
              <a:ext cx="4140" cy="480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42675487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4545-0117-4BDF-A3AD-188C88329CBD}"/>
              </a:ext>
            </a:extLst>
          </p:cNvPr>
          <p:cNvSpPr>
            <a:spLocks noGrp="1"/>
          </p:cNvSpPr>
          <p:nvPr>
            <p:ph type="title"/>
          </p:nvPr>
        </p:nvSpPr>
        <p:spPr>
          <a:xfrm>
            <a:off x="838200" y="1"/>
            <a:ext cx="10515600" cy="895350"/>
          </a:xfrm>
        </p:spPr>
        <p:txBody>
          <a:bodyPr>
            <a:normAutofit fontScale="90000"/>
          </a:bodyPr>
          <a:lstStyle/>
          <a:p>
            <a:r>
              <a:rPr lang="en-US" dirty="0"/>
              <a:t>Modeling </a:t>
            </a:r>
            <a:br>
              <a:rPr lang="en-US" dirty="0"/>
            </a:br>
            <a:r>
              <a:rPr lang="en-US" sz="1800" b="1" dirty="0"/>
              <a:t>ANN implementation</a:t>
            </a:r>
          </a:p>
        </p:txBody>
      </p:sp>
      <p:pic>
        <p:nvPicPr>
          <p:cNvPr id="4" name="Picture 3">
            <a:extLst>
              <a:ext uri="{FF2B5EF4-FFF2-40B4-BE49-F238E27FC236}">
                <a16:creationId xmlns:a16="http://schemas.microsoft.com/office/drawing/2014/main" id="{9AFF94A4-ECC1-459C-9886-3CEEC13D7BF9}"/>
              </a:ext>
            </a:extLst>
          </p:cNvPr>
          <p:cNvPicPr>
            <a:picLocks noChangeAspect="1"/>
          </p:cNvPicPr>
          <p:nvPr/>
        </p:nvPicPr>
        <p:blipFill>
          <a:blip r:embed="rId2"/>
          <a:stretch>
            <a:fillRect/>
          </a:stretch>
        </p:blipFill>
        <p:spPr>
          <a:xfrm>
            <a:off x="6753224" y="1046957"/>
            <a:ext cx="4600575" cy="2382043"/>
          </a:xfrm>
          <a:prstGeom prst="rect">
            <a:avLst/>
          </a:prstGeom>
        </p:spPr>
      </p:pic>
      <p:pic>
        <p:nvPicPr>
          <p:cNvPr id="5" name="Picture 4">
            <a:extLst>
              <a:ext uri="{FF2B5EF4-FFF2-40B4-BE49-F238E27FC236}">
                <a16:creationId xmlns:a16="http://schemas.microsoft.com/office/drawing/2014/main" id="{75B1E04E-C1C3-4470-887D-46ABE6CCE93C}"/>
              </a:ext>
            </a:extLst>
          </p:cNvPr>
          <p:cNvPicPr>
            <a:picLocks noChangeAspect="1"/>
          </p:cNvPicPr>
          <p:nvPr/>
        </p:nvPicPr>
        <p:blipFill>
          <a:blip r:embed="rId3"/>
          <a:stretch>
            <a:fillRect/>
          </a:stretch>
        </p:blipFill>
        <p:spPr>
          <a:xfrm>
            <a:off x="838200" y="4067174"/>
            <a:ext cx="4762500" cy="2533651"/>
          </a:xfrm>
          <a:prstGeom prst="rect">
            <a:avLst/>
          </a:prstGeom>
        </p:spPr>
      </p:pic>
      <p:sp>
        <p:nvSpPr>
          <p:cNvPr id="6" name="TextBox 5">
            <a:extLst>
              <a:ext uri="{FF2B5EF4-FFF2-40B4-BE49-F238E27FC236}">
                <a16:creationId xmlns:a16="http://schemas.microsoft.com/office/drawing/2014/main" id="{3AD595FD-FFB4-40FE-9A74-3341EEAF120B}"/>
              </a:ext>
            </a:extLst>
          </p:cNvPr>
          <p:cNvSpPr txBox="1"/>
          <p:nvPr/>
        </p:nvSpPr>
        <p:spPr>
          <a:xfrm>
            <a:off x="6410325" y="3895725"/>
            <a:ext cx="5314950" cy="1200329"/>
          </a:xfrm>
          <a:prstGeom prst="rect">
            <a:avLst/>
          </a:prstGeom>
          <a:noFill/>
        </p:spPr>
        <p:txBody>
          <a:bodyPr wrap="square" rtlCol="0">
            <a:spAutoFit/>
          </a:bodyPr>
          <a:lstStyle/>
          <a:p>
            <a:r>
              <a:rPr lang="en-US" dirty="0"/>
              <a:t>All necessary packages imported and run.</a:t>
            </a:r>
          </a:p>
          <a:p>
            <a:r>
              <a:rPr lang="en-US" dirty="0"/>
              <a:t>The picture on the lower hand left side shows a comparison between the first 9 data points in the test set and the equivalently predicted data points.  </a:t>
            </a:r>
          </a:p>
        </p:txBody>
      </p:sp>
      <p:pic>
        <p:nvPicPr>
          <p:cNvPr id="7" name="Picture 6">
            <a:extLst>
              <a:ext uri="{FF2B5EF4-FFF2-40B4-BE49-F238E27FC236}">
                <a16:creationId xmlns:a16="http://schemas.microsoft.com/office/drawing/2014/main" id="{18C3A874-9FC8-4A41-A1AE-2D72EF3A6923}"/>
              </a:ext>
            </a:extLst>
          </p:cNvPr>
          <p:cNvPicPr>
            <a:picLocks noChangeAspect="1"/>
          </p:cNvPicPr>
          <p:nvPr/>
        </p:nvPicPr>
        <p:blipFill>
          <a:blip r:embed="rId4"/>
          <a:stretch>
            <a:fillRect/>
          </a:stretch>
        </p:blipFill>
        <p:spPr>
          <a:xfrm>
            <a:off x="838199" y="1046957"/>
            <a:ext cx="5676901" cy="2848768"/>
          </a:xfrm>
          <a:prstGeom prst="rect">
            <a:avLst/>
          </a:prstGeom>
        </p:spPr>
      </p:pic>
    </p:spTree>
    <p:extLst>
      <p:ext uri="{BB962C8B-B14F-4D97-AF65-F5344CB8AC3E}">
        <p14:creationId xmlns:p14="http://schemas.microsoft.com/office/powerpoint/2010/main" val="852784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C903-2F92-423E-AE3F-EBA5A45EB0F8}"/>
              </a:ext>
            </a:extLst>
          </p:cNvPr>
          <p:cNvSpPr>
            <a:spLocks noGrp="1"/>
          </p:cNvSpPr>
          <p:nvPr>
            <p:ph type="title"/>
          </p:nvPr>
        </p:nvSpPr>
        <p:spPr>
          <a:xfrm>
            <a:off x="838200" y="365125"/>
            <a:ext cx="10515600" cy="415925"/>
          </a:xfrm>
        </p:spPr>
        <p:txBody>
          <a:bodyPr>
            <a:normAutofit fontScale="90000"/>
          </a:bodyPr>
          <a:lstStyle/>
          <a:p>
            <a:r>
              <a:rPr lang="en-US" dirty="0"/>
              <a:t>Evaluation</a:t>
            </a:r>
          </a:p>
        </p:txBody>
      </p:sp>
      <p:sp>
        <p:nvSpPr>
          <p:cNvPr id="3" name="TextBox 2">
            <a:extLst>
              <a:ext uri="{FF2B5EF4-FFF2-40B4-BE49-F238E27FC236}">
                <a16:creationId xmlns:a16="http://schemas.microsoft.com/office/drawing/2014/main" id="{492A31E2-7B09-403C-8E11-648D53ACB666}"/>
              </a:ext>
            </a:extLst>
          </p:cNvPr>
          <p:cNvSpPr txBox="1"/>
          <p:nvPr/>
        </p:nvSpPr>
        <p:spPr>
          <a:xfrm>
            <a:off x="523875" y="781050"/>
            <a:ext cx="5153025" cy="369332"/>
          </a:xfrm>
          <a:prstGeom prst="rect">
            <a:avLst/>
          </a:prstGeom>
          <a:noFill/>
        </p:spPr>
        <p:txBody>
          <a:bodyPr wrap="square" rtlCol="0">
            <a:spAutoFit/>
          </a:bodyPr>
          <a:lstStyle/>
          <a:p>
            <a:r>
              <a:rPr lang="en-US" dirty="0"/>
              <a:t>C4.5 decision tree</a:t>
            </a:r>
          </a:p>
        </p:txBody>
      </p:sp>
      <p:pic>
        <p:nvPicPr>
          <p:cNvPr id="4" name="Picture 3">
            <a:extLst>
              <a:ext uri="{FF2B5EF4-FFF2-40B4-BE49-F238E27FC236}">
                <a16:creationId xmlns:a16="http://schemas.microsoft.com/office/drawing/2014/main" id="{CDBA6E5B-FE89-4172-83BF-BF44E3D2BDCF}"/>
              </a:ext>
            </a:extLst>
          </p:cNvPr>
          <p:cNvPicPr>
            <a:picLocks noChangeAspect="1"/>
          </p:cNvPicPr>
          <p:nvPr/>
        </p:nvPicPr>
        <p:blipFill>
          <a:blip r:embed="rId2"/>
          <a:stretch>
            <a:fillRect/>
          </a:stretch>
        </p:blipFill>
        <p:spPr>
          <a:xfrm>
            <a:off x="523875" y="1196975"/>
            <a:ext cx="2752725" cy="4724400"/>
          </a:xfrm>
          <a:prstGeom prst="rect">
            <a:avLst/>
          </a:prstGeom>
        </p:spPr>
      </p:pic>
      <p:pic>
        <p:nvPicPr>
          <p:cNvPr id="5" name="Picture 4">
            <a:extLst>
              <a:ext uri="{FF2B5EF4-FFF2-40B4-BE49-F238E27FC236}">
                <a16:creationId xmlns:a16="http://schemas.microsoft.com/office/drawing/2014/main" id="{9BE8A8F4-F3CD-4D56-8572-BDF24C7190A6}"/>
              </a:ext>
            </a:extLst>
          </p:cNvPr>
          <p:cNvPicPr>
            <a:picLocks noChangeAspect="1"/>
          </p:cNvPicPr>
          <p:nvPr/>
        </p:nvPicPr>
        <p:blipFill>
          <a:blip r:embed="rId3"/>
          <a:stretch>
            <a:fillRect/>
          </a:stretch>
        </p:blipFill>
        <p:spPr>
          <a:xfrm>
            <a:off x="5972174" y="1397000"/>
            <a:ext cx="5629275" cy="1727200"/>
          </a:xfrm>
          <a:prstGeom prst="rect">
            <a:avLst/>
          </a:prstGeom>
        </p:spPr>
      </p:pic>
      <p:sp>
        <p:nvSpPr>
          <p:cNvPr id="6" name="TextBox 5">
            <a:extLst>
              <a:ext uri="{FF2B5EF4-FFF2-40B4-BE49-F238E27FC236}">
                <a16:creationId xmlns:a16="http://schemas.microsoft.com/office/drawing/2014/main" id="{3B2530A8-FE84-4CC9-908E-A599592B3CDE}"/>
              </a:ext>
            </a:extLst>
          </p:cNvPr>
          <p:cNvSpPr txBox="1"/>
          <p:nvPr/>
        </p:nvSpPr>
        <p:spPr>
          <a:xfrm>
            <a:off x="6286500" y="647700"/>
            <a:ext cx="4876800" cy="369332"/>
          </a:xfrm>
          <a:prstGeom prst="rect">
            <a:avLst/>
          </a:prstGeom>
          <a:noFill/>
        </p:spPr>
        <p:txBody>
          <a:bodyPr wrap="square" rtlCol="0">
            <a:spAutoFit/>
          </a:bodyPr>
          <a:lstStyle/>
          <a:p>
            <a:r>
              <a:rPr lang="en-US" dirty="0"/>
              <a:t>The model AUC is 0.79</a:t>
            </a:r>
          </a:p>
        </p:txBody>
      </p:sp>
      <p:pic>
        <p:nvPicPr>
          <p:cNvPr id="7" name="Picture 6">
            <a:extLst>
              <a:ext uri="{FF2B5EF4-FFF2-40B4-BE49-F238E27FC236}">
                <a16:creationId xmlns:a16="http://schemas.microsoft.com/office/drawing/2014/main" id="{B3B9D4BF-DEA5-4FA5-9758-1B13F09B7E11}"/>
              </a:ext>
            </a:extLst>
          </p:cNvPr>
          <p:cNvPicPr>
            <a:picLocks noChangeAspect="1"/>
          </p:cNvPicPr>
          <p:nvPr/>
        </p:nvPicPr>
        <p:blipFill>
          <a:blip r:embed="rId4"/>
          <a:stretch>
            <a:fillRect/>
          </a:stretch>
        </p:blipFill>
        <p:spPr>
          <a:xfrm>
            <a:off x="8786811" y="3117850"/>
            <a:ext cx="2290764" cy="615951"/>
          </a:xfrm>
          <a:prstGeom prst="rect">
            <a:avLst/>
          </a:prstGeom>
        </p:spPr>
      </p:pic>
      <p:pic>
        <p:nvPicPr>
          <p:cNvPr id="8" name="Picture 7">
            <a:extLst>
              <a:ext uri="{FF2B5EF4-FFF2-40B4-BE49-F238E27FC236}">
                <a16:creationId xmlns:a16="http://schemas.microsoft.com/office/drawing/2014/main" id="{5305AFC8-3B35-4F4D-910C-348793150F71}"/>
              </a:ext>
            </a:extLst>
          </p:cNvPr>
          <p:cNvPicPr>
            <a:picLocks noChangeAspect="1"/>
          </p:cNvPicPr>
          <p:nvPr/>
        </p:nvPicPr>
        <p:blipFill>
          <a:blip r:embed="rId5"/>
          <a:stretch>
            <a:fillRect/>
          </a:stretch>
        </p:blipFill>
        <p:spPr>
          <a:xfrm>
            <a:off x="8767762" y="3843337"/>
            <a:ext cx="2290763" cy="471488"/>
          </a:xfrm>
          <a:prstGeom prst="rect">
            <a:avLst/>
          </a:prstGeom>
        </p:spPr>
      </p:pic>
      <p:sp>
        <p:nvSpPr>
          <p:cNvPr id="9" name="TextBox 8">
            <a:extLst>
              <a:ext uri="{FF2B5EF4-FFF2-40B4-BE49-F238E27FC236}">
                <a16:creationId xmlns:a16="http://schemas.microsoft.com/office/drawing/2014/main" id="{E2EE6B60-462B-4D5D-9F5D-A85F7ADF81DB}"/>
              </a:ext>
            </a:extLst>
          </p:cNvPr>
          <p:cNvSpPr txBox="1"/>
          <p:nvPr/>
        </p:nvSpPr>
        <p:spPr>
          <a:xfrm>
            <a:off x="6438900" y="3124200"/>
            <a:ext cx="4267200" cy="369332"/>
          </a:xfrm>
          <a:prstGeom prst="rect">
            <a:avLst/>
          </a:prstGeom>
          <a:noFill/>
        </p:spPr>
        <p:txBody>
          <a:bodyPr wrap="square" rtlCol="0">
            <a:spAutoFit/>
          </a:bodyPr>
          <a:lstStyle/>
          <a:p>
            <a:r>
              <a:rPr lang="en-US" dirty="0"/>
              <a:t>The confusion matrix: </a:t>
            </a:r>
          </a:p>
        </p:txBody>
      </p:sp>
      <p:pic>
        <p:nvPicPr>
          <p:cNvPr id="10" name="Picture 9">
            <a:extLst>
              <a:ext uri="{FF2B5EF4-FFF2-40B4-BE49-F238E27FC236}">
                <a16:creationId xmlns:a16="http://schemas.microsoft.com/office/drawing/2014/main" id="{2C17BEBB-EACD-4306-B291-49E4EAE2F7D3}"/>
              </a:ext>
            </a:extLst>
          </p:cNvPr>
          <p:cNvPicPr>
            <a:picLocks noChangeAspect="1"/>
          </p:cNvPicPr>
          <p:nvPr/>
        </p:nvPicPr>
        <p:blipFill>
          <a:blip r:embed="rId6"/>
          <a:stretch>
            <a:fillRect/>
          </a:stretch>
        </p:blipFill>
        <p:spPr>
          <a:xfrm>
            <a:off x="5915024" y="5107542"/>
            <a:ext cx="5686425" cy="733425"/>
          </a:xfrm>
          <a:prstGeom prst="rect">
            <a:avLst/>
          </a:prstGeom>
        </p:spPr>
      </p:pic>
      <p:sp>
        <p:nvSpPr>
          <p:cNvPr id="11" name="TextBox 10">
            <a:extLst>
              <a:ext uri="{FF2B5EF4-FFF2-40B4-BE49-F238E27FC236}">
                <a16:creationId xmlns:a16="http://schemas.microsoft.com/office/drawing/2014/main" id="{AF6421E0-D650-419F-907D-BB4E0CC07CD2}"/>
              </a:ext>
            </a:extLst>
          </p:cNvPr>
          <p:cNvSpPr txBox="1"/>
          <p:nvPr/>
        </p:nvSpPr>
        <p:spPr>
          <a:xfrm>
            <a:off x="6029327" y="4553544"/>
            <a:ext cx="5772150" cy="369332"/>
          </a:xfrm>
          <a:prstGeom prst="rect">
            <a:avLst/>
          </a:prstGeom>
          <a:noFill/>
        </p:spPr>
        <p:txBody>
          <a:bodyPr wrap="square" rtlCol="0">
            <a:spAutoFit/>
          </a:bodyPr>
          <a:lstStyle/>
          <a:p>
            <a:r>
              <a:rPr lang="en-US" dirty="0"/>
              <a:t>The classifier reached an accuracy of 0.78</a:t>
            </a:r>
          </a:p>
        </p:txBody>
      </p:sp>
      <p:sp>
        <p:nvSpPr>
          <p:cNvPr id="12" name="TextBox 11">
            <a:extLst>
              <a:ext uri="{FF2B5EF4-FFF2-40B4-BE49-F238E27FC236}">
                <a16:creationId xmlns:a16="http://schemas.microsoft.com/office/drawing/2014/main" id="{DC3F9E80-2379-48DB-847B-362A1F605408}"/>
              </a:ext>
            </a:extLst>
          </p:cNvPr>
          <p:cNvSpPr txBox="1"/>
          <p:nvPr/>
        </p:nvSpPr>
        <p:spPr>
          <a:xfrm>
            <a:off x="3390900" y="1323975"/>
            <a:ext cx="2524124" cy="1477328"/>
          </a:xfrm>
          <a:prstGeom prst="rect">
            <a:avLst/>
          </a:prstGeom>
          <a:noFill/>
        </p:spPr>
        <p:txBody>
          <a:bodyPr wrap="square" rtlCol="0">
            <a:spAutoFit/>
          </a:bodyPr>
          <a:lstStyle/>
          <a:p>
            <a:r>
              <a:rPr lang="en-US" dirty="0"/>
              <a:t>On the left are the predictions compared to actual values in test set (1 for churn and 0 otherwise)</a:t>
            </a:r>
          </a:p>
        </p:txBody>
      </p:sp>
    </p:spTree>
    <p:extLst>
      <p:ext uri="{BB962C8B-B14F-4D97-AF65-F5344CB8AC3E}">
        <p14:creationId xmlns:p14="http://schemas.microsoft.com/office/powerpoint/2010/main" val="12475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DA9EC1-053D-4418-A546-1AE11D625A2B}"/>
              </a:ext>
            </a:extLst>
          </p:cNvPr>
          <p:cNvPicPr>
            <a:picLocks noChangeAspect="1"/>
          </p:cNvPicPr>
          <p:nvPr/>
        </p:nvPicPr>
        <p:blipFill>
          <a:blip r:embed="rId2"/>
          <a:stretch>
            <a:fillRect/>
          </a:stretch>
        </p:blipFill>
        <p:spPr>
          <a:xfrm>
            <a:off x="247650" y="1419226"/>
            <a:ext cx="11944350" cy="5010150"/>
          </a:xfrm>
          <a:prstGeom prst="rect">
            <a:avLst/>
          </a:prstGeom>
        </p:spPr>
      </p:pic>
      <p:sp>
        <p:nvSpPr>
          <p:cNvPr id="3" name="TextBox 2">
            <a:extLst>
              <a:ext uri="{FF2B5EF4-FFF2-40B4-BE49-F238E27FC236}">
                <a16:creationId xmlns:a16="http://schemas.microsoft.com/office/drawing/2014/main" id="{4DBDB34C-71F7-4BE7-A484-63F8040799B2}"/>
              </a:ext>
            </a:extLst>
          </p:cNvPr>
          <p:cNvSpPr txBox="1"/>
          <p:nvPr/>
        </p:nvSpPr>
        <p:spPr>
          <a:xfrm>
            <a:off x="409575" y="323850"/>
            <a:ext cx="10334625" cy="369332"/>
          </a:xfrm>
          <a:prstGeom prst="rect">
            <a:avLst/>
          </a:prstGeom>
          <a:noFill/>
        </p:spPr>
        <p:txBody>
          <a:bodyPr wrap="square" rtlCol="0">
            <a:spAutoFit/>
          </a:bodyPr>
          <a:lstStyle/>
          <a:p>
            <a:r>
              <a:rPr lang="en-US" dirty="0"/>
              <a:t>Decision tree graph</a:t>
            </a:r>
          </a:p>
        </p:txBody>
      </p:sp>
      <p:sp>
        <p:nvSpPr>
          <p:cNvPr id="4" name="Title 1">
            <a:extLst>
              <a:ext uri="{FF2B5EF4-FFF2-40B4-BE49-F238E27FC236}">
                <a16:creationId xmlns:a16="http://schemas.microsoft.com/office/drawing/2014/main" id="{5F02CF16-BEA7-4F41-8205-3E1C50DBBF27}"/>
              </a:ext>
            </a:extLst>
          </p:cNvPr>
          <p:cNvSpPr txBox="1">
            <a:spLocks/>
          </p:cNvSpPr>
          <p:nvPr/>
        </p:nvSpPr>
        <p:spPr>
          <a:xfrm>
            <a:off x="295275" y="31750"/>
            <a:ext cx="10515600" cy="415925"/>
          </a:xfrm>
          <a:prstGeom prst="rect">
            <a:avLst/>
          </a:prstGeom>
        </p:spPr>
        <p:txBody>
          <a:bodyP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Evaluation</a:t>
            </a:r>
            <a:endParaRPr lang="en-US" dirty="0"/>
          </a:p>
        </p:txBody>
      </p:sp>
    </p:spTree>
    <p:extLst>
      <p:ext uri="{BB962C8B-B14F-4D97-AF65-F5344CB8AC3E}">
        <p14:creationId xmlns:p14="http://schemas.microsoft.com/office/powerpoint/2010/main" val="395662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2044-202B-4A3D-9399-44EE52316717}"/>
              </a:ext>
            </a:extLst>
          </p:cNvPr>
          <p:cNvSpPr>
            <a:spLocks noGrp="1"/>
          </p:cNvSpPr>
          <p:nvPr>
            <p:ph type="title"/>
          </p:nvPr>
        </p:nvSpPr>
        <p:spPr>
          <a:xfrm>
            <a:off x="838200" y="365126"/>
            <a:ext cx="10515600" cy="539750"/>
          </a:xfrm>
        </p:spPr>
        <p:txBody>
          <a:bodyPr>
            <a:normAutofit fontScale="90000"/>
          </a:bodyPr>
          <a:lstStyle/>
          <a:p>
            <a:r>
              <a:rPr lang="en-US" dirty="0"/>
              <a:t>Evaluation </a:t>
            </a:r>
          </a:p>
        </p:txBody>
      </p:sp>
      <p:sp>
        <p:nvSpPr>
          <p:cNvPr id="3" name="TextBox 2">
            <a:extLst>
              <a:ext uri="{FF2B5EF4-FFF2-40B4-BE49-F238E27FC236}">
                <a16:creationId xmlns:a16="http://schemas.microsoft.com/office/drawing/2014/main" id="{66F7A66D-909E-405B-BA88-20B39AF54EF2}"/>
              </a:ext>
            </a:extLst>
          </p:cNvPr>
          <p:cNvSpPr txBox="1"/>
          <p:nvPr/>
        </p:nvSpPr>
        <p:spPr>
          <a:xfrm>
            <a:off x="771525" y="904876"/>
            <a:ext cx="4467225" cy="369332"/>
          </a:xfrm>
          <a:prstGeom prst="rect">
            <a:avLst/>
          </a:prstGeom>
          <a:noFill/>
        </p:spPr>
        <p:txBody>
          <a:bodyPr wrap="square" rtlCol="0">
            <a:spAutoFit/>
          </a:bodyPr>
          <a:lstStyle/>
          <a:p>
            <a:r>
              <a:rPr lang="en-US" dirty="0"/>
              <a:t>Logistic Regression</a:t>
            </a:r>
          </a:p>
        </p:txBody>
      </p:sp>
      <p:pic>
        <p:nvPicPr>
          <p:cNvPr id="4" name="Picture 3">
            <a:extLst>
              <a:ext uri="{FF2B5EF4-FFF2-40B4-BE49-F238E27FC236}">
                <a16:creationId xmlns:a16="http://schemas.microsoft.com/office/drawing/2014/main" id="{2C10A421-EB00-4513-8BF2-91DC2FE075BF}"/>
              </a:ext>
            </a:extLst>
          </p:cNvPr>
          <p:cNvPicPr>
            <a:picLocks noChangeAspect="1"/>
          </p:cNvPicPr>
          <p:nvPr/>
        </p:nvPicPr>
        <p:blipFill>
          <a:blip r:embed="rId2"/>
          <a:stretch>
            <a:fillRect/>
          </a:stretch>
        </p:blipFill>
        <p:spPr>
          <a:xfrm>
            <a:off x="838200" y="1444626"/>
            <a:ext cx="2819400" cy="4619625"/>
          </a:xfrm>
          <a:prstGeom prst="rect">
            <a:avLst/>
          </a:prstGeom>
        </p:spPr>
      </p:pic>
      <p:pic>
        <p:nvPicPr>
          <p:cNvPr id="5" name="Picture 4">
            <a:extLst>
              <a:ext uri="{FF2B5EF4-FFF2-40B4-BE49-F238E27FC236}">
                <a16:creationId xmlns:a16="http://schemas.microsoft.com/office/drawing/2014/main" id="{45525C16-B129-4F48-B500-5980186B68E0}"/>
              </a:ext>
            </a:extLst>
          </p:cNvPr>
          <p:cNvPicPr>
            <a:picLocks noChangeAspect="1"/>
          </p:cNvPicPr>
          <p:nvPr/>
        </p:nvPicPr>
        <p:blipFill>
          <a:blip r:embed="rId3"/>
          <a:stretch>
            <a:fillRect/>
          </a:stretch>
        </p:blipFill>
        <p:spPr>
          <a:xfrm>
            <a:off x="6762751" y="1531383"/>
            <a:ext cx="4791073" cy="1583292"/>
          </a:xfrm>
          <a:prstGeom prst="rect">
            <a:avLst/>
          </a:prstGeom>
        </p:spPr>
      </p:pic>
      <p:sp>
        <p:nvSpPr>
          <p:cNvPr id="6" name="TextBox 5">
            <a:extLst>
              <a:ext uri="{FF2B5EF4-FFF2-40B4-BE49-F238E27FC236}">
                <a16:creationId xmlns:a16="http://schemas.microsoft.com/office/drawing/2014/main" id="{3FDC6662-1603-4BA0-9253-7AC4F1B33B8A}"/>
              </a:ext>
            </a:extLst>
          </p:cNvPr>
          <p:cNvSpPr txBox="1"/>
          <p:nvPr/>
        </p:nvSpPr>
        <p:spPr>
          <a:xfrm>
            <a:off x="3390900" y="1323975"/>
            <a:ext cx="2524124" cy="1477328"/>
          </a:xfrm>
          <a:prstGeom prst="rect">
            <a:avLst/>
          </a:prstGeom>
          <a:noFill/>
        </p:spPr>
        <p:txBody>
          <a:bodyPr wrap="square" rtlCol="0">
            <a:spAutoFit/>
          </a:bodyPr>
          <a:lstStyle/>
          <a:p>
            <a:r>
              <a:rPr lang="en-US" dirty="0"/>
              <a:t>On the left are the predictions compared to actual values in test set (1 for churn and 0 otherwise)</a:t>
            </a:r>
          </a:p>
        </p:txBody>
      </p:sp>
      <p:sp>
        <p:nvSpPr>
          <p:cNvPr id="7" name="TextBox 6">
            <a:extLst>
              <a:ext uri="{FF2B5EF4-FFF2-40B4-BE49-F238E27FC236}">
                <a16:creationId xmlns:a16="http://schemas.microsoft.com/office/drawing/2014/main" id="{A1991D0C-228F-42AB-9623-233571F0745B}"/>
              </a:ext>
            </a:extLst>
          </p:cNvPr>
          <p:cNvSpPr txBox="1"/>
          <p:nvPr/>
        </p:nvSpPr>
        <p:spPr>
          <a:xfrm>
            <a:off x="6953252" y="954643"/>
            <a:ext cx="4876800" cy="369332"/>
          </a:xfrm>
          <a:prstGeom prst="rect">
            <a:avLst/>
          </a:prstGeom>
          <a:noFill/>
        </p:spPr>
        <p:txBody>
          <a:bodyPr wrap="square" rtlCol="0">
            <a:spAutoFit/>
          </a:bodyPr>
          <a:lstStyle/>
          <a:p>
            <a:r>
              <a:rPr lang="en-US" dirty="0"/>
              <a:t>The model AUC is 0.81</a:t>
            </a:r>
          </a:p>
        </p:txBody>
      </p:sp>
      <p:pic>
        <p:nvPicPr>
          <p:cNvPr id="8" name="Picture 7">
            <a:extLst>
              <a:ext uri="{FF2B5EF4-FFF2-40B4-BE49-F238E27FC236}">
                <a16:creationId xmlns:a16="http://schemas.microsoft.com/office/drawing/2014/main" id="{E47D73A4-19D2-4501-A410-0AA3B41258FB}"/>
              </a:ext>
            </a:extLst>
          </p:cNvPr>
          <p:cNvPicPr>
            <a:picLocks noChangeAspect="1"/>
          </p:cNvPicPr>
          <p:nvPr/>
        </p:nvPicPr>
        <p:blipFill>
          <a:blip r:embed="rId4"/>
          <a:stretch>
            <a:fillRect/>
          </a:stretch>
        </p:blipFill>
        <p:spPr>
          <a:xfrm>
            <a:off x="9258301" y="3267074"/>
            <a:ext cx="2190750" cy="646330"/>
          </a:xfrm>
          <a:prstGeom prst="rect">
            <a:avLst/>
          </a:prstGeom>
        </p:spPr>
      </p:pic>
      <p:pic>
        <p:nvPicPr>
          <p:cNvPr id="9" name="Picture 8">
            <a:extLst>
              <a:ext uri="{FF2B5EF4-FFF2-40B4-BE49-F238E27FC236}">
                <a16:creationId xmlns:a16="http://schemas.microsoft.com/office/drawing/2014/main" id="{11ECF603-D0ED-4020-8505-9D5DB07D6F4C}"/>
              </a:ext>
            </a:extLst>
          </p:cNvPr>
          <p:cNvPicPr>
            <a:picLocks noChangeAspect="1"/>
          </p:cNvPicPr>
          <p:nvPr/>
        </p:nvPicPr>
        <p:blipFill>
          <a:blip r:embed="rId5"/>
          <a:stretch>
            <a:fillRect/>
          </a:stretch>
        </p:blipFill>
        <p:spPr>
          <a:xfrm>
            <a:off x="9158286" y="4065803"/>
            <a:ext cx="2591201" cy="458571"/>
          </a:xfrm>
          <a:prstGeom prst="rect">
            <a:avLst/>
          </a:prstGeom>
        </p:spPr>
      </p:pic>
      <p:sp>
        <p:nvSpPr>
          <p:cNvPr id="10" name="TextBox 9">
            <a:extLst>
              <a:ext uri="{FF2B5EF4-FFF2-40B4-BE49-F238E27FC236}">
                <a16:creationId xmlns:a16="http://schemas.microsoft.com/office/drawing/2014/main" id="{A1CBFFAA-8E7E-4AD1-B987-4574555E7C83}"/>
              </a:ext>
            </a:extLst>
          </p:cNvPr>
          <p:cNvSpPr txBox="1"/>
          <p:nvPr/>
        </p:nvSpPr>
        <p:spPr>
          <a:xfrm>
            <a:off x="6543679" y="3357948"/>
            <a:ext cx="2724148" cy="369332"/>
          </a:xfrm>
          <a:prstGeom prst="rect">
            <a:avLst/>
          </a:prstGeom>
          <a:noFill/>
        </p:spPr>
        <p:txBody>
          <a:bodyPr wrap="square" rtlCol="0">
            <a:spAutoFit/>
          </a:bodyPr>
          <a:lstStyle/>
          <a:p>
            <a:r>
              <a:rPr lang="en-US" dirty="0"/>
              <a:t>The confusion matrix: </a:t>
            </a:r>
          </a:p>
        </p:txBody>
      </p:sp>
      <p:sp>
        <p:nvSpPr>
          <p:cNvPr id="11" name="TextBox 10">
            <a:extLst>
              <a:ext uri="{FF2B5EF4-FFF2-40B4-BE49-F238E27FC236}">
                <a16:creationId xmlns:a16="http://schemas.microsoft.com/office/drawing/2014/main" id="{A4B093F1-EE3E-469C-A6CB-D8404AD52F5D}"/>
              </a:ext>
            </a:extLst>
          </p:cNvPr>
          <p:cNvSpPr txBox="1"/>
          <p:nvPr/>
        </p:nvSpPr>
        <p:spPr>
          <a:xfrm>
            <a:off x="6038852" y="4862896"/>
            <a:ext cx="5772150" cy="369332"/>
          </a:xfrm>
          <a:prstGeom prst="rect">
            <a:avLst/>
          </a:prstGeom>
          <a:noFill/>
        </p:spPr>
        <p:txBody>
          <a:bodyPr wrap="square" rtlCol="0">
            <a:spAutoFit/>
          </a:bodyPr>
          <a:lstStyle/>
          <a:p>
            <a:r>
              <a:rPr lang="en-US" dirty="0"/>
              <a:t>The classifier reached an accuracy of 0.79</a:t>
            </a:r>
          </a:p>
        </p:txBody>
      </p:sp>
      <p:pic>
        <p:nvPicPr>
          <p:cNvPr id="12" name="Picture 11">
            <a:extLst>
              <a:ext uri="{FF2B5EF4-FFF2-40B4-BE49-F238E27FC236}">
                <a16:creationId xmlns:a16="http://schemas.microsoft.com/office/drawing/2014/main" id="{6FC30B70-9483-4B44-8678-BE727968A11F}"/>
              </a:ext>
            </a:extLst>
          </p:cNvPr>
          <p:cNvPicPr>
            <a:picLocks noChangeAspect="1"/>
          </p:cNvPicPr>
          <p:nvPr/>
        </p:nvPicPr>
        <p:blipFill>
          <a:blip r:embed="rId6"/>
          <a:stretch>
            <a:fillRect/>
          </a:stretch>
        </p:blipFill>
        <p:spPr>
          <a:xfrm>
            <a:off x="5667375" y="5379482"/>
            <a:ext cx="6000750" cy="800870"/>
          </a:xfrm>
          <a:prstGeom prst="rect">
            <a:avLst/>
          </a:prstGeom>
        </p:spPr>
      </p:pic>
    </p:spTree>
    <p:extLst>
      <p:ext uri="{BB962C8B-B14F-4D97-AF65-F5344CB8AC3E}">
        <p14:creationId xmlns:p14="http://schemas.microsoft.com/office/powerpoint/2010/main" val="2421079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45C0-9BFD-4F6A-B8C5-A29614098265}"/>
              </a:ext>
            </a:extLst>
          </p:cNvPr>
          <p:cNvSpPr>
            <a:spLocks noGrp="1"/>
          </p:cNvSpPr>
          <p:nvPr>
            <p:ph type="title"/>
          </p:nvPr>
        </p:nvSpPr>
        <p:spPr>
          <a:xfrm>
            <a:off x="838200" y="365126"/>
            <a:ext cx="10515600" cy="673100"/>
          </a:xfrm>
        </p:spPr>
        <p:txBody>
          <a:bodyPr>
            <a:normAutofit fontScale="90000"/>
          </a:bodyPr>
          <a:lstStyle/>
          <a:p>
            <a:r>
              <a:rPr lang="en-US" dirty="0"/>
              <a:t>Evaluation</a:t>
            </a:r>
          </a:p>
        </p:txBody>
      </p:sp>
      <p:pic>
        <p:nvPicPr>
          <p:cNvPr id="3" name="Picture 2">
            <a:extLst>
              <a:ext uri="{FF2B5EF4-FFF2-40B4-BE49-F238E27FC236}">
                <a16:creationId xmlns:a16="http://schemas.microsoft.com/office/drawing/2014/main" id="{91A9E3FA-AEA0-4244-8867-BA9EB1F7BB66}"/>
              </a:ext>
            </a:extLst>
          </p:cNvPr>
          <p:cNvPicPr>
            <a:picLocks noChangeAspect="1"/>
          </p:cNvPicPr>
          <p:nvPr/>
        </p:nvPicPr>
        <p:blipFill>
          <a:blip r:embed="rId2"/>
          <a:stretch>
            <a:fillRect/>
          </a:stretch>
        </p:blipFill>
        <p:spPr>
          <a:xfrm>
            <a:off x="838199" y="1504950"/>
            <a:ext cx="2390775" cy="4987925"/>
          </a:xfrm>
          <a:prstGeom prst="rect">
            <a:avLst/>
          </a:prstGeom>
        </p:spPr>
      </p:pic>
      <p:sp>
        <p:nvSpPr>
          <p:cNvPr id="4" name="TextBox 3">
            <a:extLst>
              <a:ext uri="{FF2B5EF4-FFF2-40B4-BE49-F238E27FC236}">
                <a16:creationId xmlns:a16="http://schemas.microsoft.com/office/drawing/2014/main" id="{7FFBC383-BA3F-4DFC-87C6-932E03B0C869}"/>
              </a:ext>
            </a:extLst>
          </p:cNvPr>
          <p:cNvSpPr txBox="1"/>
          <p:nvPr/>
        </p:nvSpPr>
        <p:spPr>
          <a:xfrm>
            <a:off x="771525" y="904876"/>
            <a:ext cx="4467225" cy="369332"/>
          </a:xfrm>
          <a:prstGeom prst="rect">
            <a:avLst/>
          </a:prstGeom>
          <a:noFill/>
        </p:spPr>
        <p:txBody>
          <a:bodyPr wrap="square" rtlCol="0">
            <a:spAutoFit/>
          </a:bodyPr>
          <a:lstStyle/>
          <a:p>
            <a:r>
              <a:rPr lang="en-US" dirty="0"/>
              <a:t>ANN</a:t>
            </a:r>
          </a:p>
        </p:txBody>
      </p:sp>
      <p:sp>
        <p:nvSpPr>
          <p:cNvPr id="5" name="TextBox 4">
            <a:extLst>
              <a:ext uri="{FF2B5EF4-FFF2-40B4-BE49-F238E27FC236}">
                <a16:creationId xmlns:a16="http://schemas.microsoft.com/office/drawing/2014/main" id="{C01E8CCC-057C-498C-A18E-194C17030513}"/>
              </a:ext>
            </a:extLst>
          </p:cNvPr>
          <p:cNvSpPr txBox="1"/>
          <p:nvPr/>
        </p:nvSpPr>
        <p:spPr>
          <a:xfrm>
            <a:off x="3228974" y="1577976"/>
            <a:ext cx="2524124" cy="1477328"/>
          </a:xfrm>
          <a:prstGeom prst="rect">
            <a:avLst/>
          </a:prstGeom>
          <a:noFill/>
        </p:spPr>
        <p:txBody>
          <a:bodyPr wrap="square" rtlCol="0">
            <a:spAutoFit/>
          </a:bodyPr>
          <a:lstStyle/>
          <a:p>
            <a:r>
              <a:rPr lang="en-US" dirty="0"/>
              <a:t>On the left are the predictions compared to actual values in test set (1 for churn and 0 otherwise)</a:t>
            </a:r>
          </a:p>
        </p:txBody>
      </p:sp>
      <p:sp>
        <p:nvSpPr>
          <p:cNvPr id="6" name="TextBox 5">
            <a:extLst>
              <a:ext uri="{FF2B5EF4-FFF2-40B4-BE49-F238E27FC236}">
                <a16:creationId xmlns:a16="http://schemas.microsoft.com/office/drawing/2014/main" id="{1FABFA91-553D-4689-B25D-9CCBABCF2365}"/>
              </a:ext>
            </a:extLst>
          </p:cNvPr>
          <p:cNvSpPr txBox="1"/>
          <p:nvPr/>
        </p:nvSpPr>
        <p:spPr>
          <a:xfrm>
            <a:off x="7010402" y="129144"/>
            <a:ext cx="4876800" cy="369332"/>
          </a:xfrm>
          <a:prstGeom prst="rect">
            <a:avLst/>
          </a:prstGeom>
          <a:noFill/>
        </p:spPr>
        <p:txBody>
          <a:bodyPr wrap="square" rtlCol="0">
            <a:spAutoFit/>
          </a:bodyPr>
          <a:lstStyle/>
          <a:p>
            <a:r>
              <a:rPr lang="en-US" dirty="0"/>
              <a:t>The model AUC is 0.50</a:t>
            </a:r>
          </a:p>
        </p:txBody>
      </p:sp>
      <p:pic>
        <p:nvPicPr>
          <p:cNvPr id="7" name="Picture 6">
            <a:extLst>
              <a:ext uri="{FF2B5EF4-FFF2-40B4-BE49-F238E27FC236}">
                <a16:creationId xmlns:a16="http://schemas.microsoft.com/office/drawing/2014/main" id="{48AAE0C7-5F70-4191-97F6-2D634CE04472}"/>
              </a:ext>
            </a:extLst>
          </p:cNvPr>
          <p:cNvPicPr>
            <a:picLocks noChangeAspect="1"/>
          </p:cNvPicPr>
          <p:nvPr/>
        </p:nvPicPr>
        <p:blipFill>
          <a:blip r:embed="rId3"/>
          <a:stretch>
            <a:fillRect/>
          </a:stretch>
        </p:blipFill>
        <p:spPr>
          <a:xfrm>
            <a:off x="6891337" y="572511"/>
            <a:ext cx="4529138" cy="1554717"/>
          </a:xfrm>
          <a:prstGeom prst="rect">
            <a:avLst/>
          </a:prstGeom>
        </p:spPr>
      </p:pic>
      <p:sp>
        <p:nvSpPr>
          <p:cNvPr id="8" name="TextBox 7">
            <a:extLst>
              <a:ext uri="{FF2B5EF4-FFF2-40B4-BE49-F238E27FC236}">
                <a16:creationId xmlns:a16="http://schemas.microsoft.com/office/drawing/2014/main" id="{5BC423A7-B426-49F3-BA14-2725E3EC11C7}"/>
              </a:ext>
            </a:extLst>
          </p:cNvPr>
          <p:cNvSpPr txBox="1"/>
          <p:nvPr/>
        </p:nvSpPr>
        <p:spPr>
          <a:xfrm>
            <a:off x="6543679" y="2383688"/>
            <a:ext cx="2724148" cy="369332"/>
          </a:xfrm>
          <a:prstGeom prst="rect">
            <a:avLst/>
          </a:prstGeom>
          <a:noFill/>
        </p:spPr>
        <p:txBody>
          <a:bodyPr wrap="square" rtlCol="0">
            <a:spAutoFit/>
          </a:bodyPr>
          <a:lstStyle/>
          <a:p>
            <a:r>
              <a:rPr lang="en-US" dirty="0"/>
              <a:t>The confusion matrix: </a:t>
            </a:r>
          </a:p>
        </p:txBody>
      </p:sp>
      <p:pic>
        <p:nvPicPr>
          <p:cNvPr id="9" name="Picture 8">
            <a:extLst>
              <a:ext uri="{FF2B5EF4-FFF2-40B4-BE49-F238E27FC236}">
                <a16:creationId xmlns:a16="http://schemas.microsoft.com/office/drawing/2014/main" id="{791B7FBC-870E-4AE7-AA68-249D75F6DFE2}"/>
              </a:ext>
            </a:extLst>
          </p:cNvPr>
          <p:cNvPicPr>
            <a:picLocks noChangeAspect="1"/>
          </p:cNvPicPr>
          <p:nvPr/>
        </p:nvPicPr>
        <p:blipFill>
          <a:blip r:embed="rId4"/>
          <a:stretch>
            <a:fillRect/>
          </a:stretch>
        </p:blipFill>
        <p:spPr>
          <a:xfrm>
            <a:off x="8926123" y="2252250"/>
            <a:ext cx="2264569" cy="729351"/>
          </a:xfrm>
          <a:prstGeom prst="rect">
            <a:avLst/>
          </a:prstGeom>
        </p:spPr>
      </p:pic>
      <p:pic>
        <p:nvPicPr>
          <p:cNvPr id="10" name="Picture 9">
            <a:extLst>
              <a:ext uri="{FF2B5EF4-FFF2-40B4-BE49-F238E27FC236}">
                <a16:creationId xmlns:a16="http://schemas.microsoft.com/office/drawing/2014/main" id="{873DF93B-BDEF-43C2-B716-6F70D6199838}"/>
              </a:ext>
            </a:extLst>
          </p:cNvPr>
          <p:cNvPicPr>
            <a:picLocks noChangeAspect="1"/>
          </p:cNvPicPr>
          <p:nvPr/>
        </p:nvPicPr>
        <p:blipFill>
          <a:blip r:embed="rId5"/>
          <a:stretch>
            <a:fillRect/>
          </a:stretch>
        </p:blipFill>
        <p:spPr>
          <a:xfrm>
            <a:off x="8926123" y="3026572"/>
            <a:ext cx="2543172" cy="369333"/>
          </a:xfrm>
          <a:prstGeom prst="rect">
            <a:avLst/>
          </a:prstGeom>
        </p:spPr>
      </p:pic>
      <p:sp>
        <p:nvSpPr>
          <p:cNvPr id="11" name="TextBox 10">
            <a:extLst>
              <a:ext uri="{FF2B5EF4-FFF2-40B4-BE49-F238E27FC236}">
                <a16:creationId xmlns:a16="http://schemas.microsoft.com/office/drawing/2014/main" id="{251463FB-905B-49E0-A070-E8C07DFFF559}"/>
              </a:ext>
            </a:extLst>
          </p:cNvPr>
          <p:cNvSpPr txBox="1"/>
          <p:nvPr/>
        </p:nvSpPr>
        <p:spPr>
          <a:xfrm>
            <a:off x="5495924" y="3395905"/>
            <a:ext cx="5772150" cy="369332"/>
          </a:xfrm>
          <a:prstGeom prst="rect">
            <a:avLst/>
          </a:prstGeom>
          <a:noFill/>
        </p:spPr>
        <p:txBody>
          <a:bodyPr wrap="square" rtlCol="0">
            <a:spAutoFit/>
          </a:bodyPr>
          <a:lstStyle/>
          <a:p>
            <a:r>
              <a:rPr lang="en-US" dirty="0"/>
              <a:t>The classifier reached an accuracy of 0.75</a:t>
            </a:r>
          </a:p>
        </p:txBody>
      </p:sp>
      <p:pic>
        <p:nvPicPr>
          <p:cNvPr id="12" name="Picture 11">
            <a:extLst>
              <a:ext uri="{FF2B5EF4-FFF2-40B4-BE49-F238E27FC236}">
                <a16:creationId xmlns:a16="http://schemas.microsoft.com/office/drawing/2014/main" id="{0D93F7FE-8527-47E1-B004-3D5EC7510892}"/>
              </a:ext>
            </a:extLst>
          </p:cNvPr>
          <p:cNvPicPr>
            <a:picLocks noChangeAspect="1"/>
          </p:cNvPicPr>
          <p:nvPr/>
        </p:nvPicPr>
        <p:blipFill>
          <a:blip r:embed="rId6"/>
          <a:stretch>
            <a:fillRect/>
          </a:stretch>
        </p:blipFill>
        <p:spPr>
          <a:xfrm>
            <a:off x="5581649" y="3810209"/>
            <a:ext cx="5600700" cy="584201"/>
          </a:xfrm>
          <a:prstGeom prst="rect">
            <a:avLst/>
          </a:prstGeom>
        </p:spPr>
      </p:pic>
      <p:pic>
        <p:nvPicPr>
          <p:cNvPr id="13" name="Picture 12">
            <a:extLst>
              <a:ext uri="{FF2B5EF4-FFF2-40B4-BE49-F238E27FC236}">
                <a16:creationId xmlns:a16="http://schemas.microsoft.com/office/drawing/2014/main" id="{D4546B9C-5A67-4386-AB92-D0F6F15695FA}"/>
              </a:ext>
            </a:extLst>
          </p:cNvPr>
          <p:cNvPicPr>
            <a:picLocks noChangeAspect="1"/>
          </p:cNvPicPr>
          <p:nvPr/>
        </p:nvPicPr>
        <p:blipFill>
          <a:blip r:embed="rId7"/>
          <a:stretch>
            <a:fillRect/>
          </a:stretch>
        </p:blipFill>
        <p:spPr>
          <a:xfrm>
            <a:off x="7905753" y="4647684"/>
            <a:ext cx="3095625" cy="1724025"/>
          </a:xfrm>
          <a:prstGeom prst="rect">
            <a:avLst/>
          </a:prstGeom>
        </p:spPr>
      </p:pic>
      <p:sp>
        <p:nvSpPr>
          <p:cNvPr id="14" name="TextBox 13">
            <a:extLst>
              <a:ext uri="{FF2B5EF4-FFF2-40B4-BE49-F238E27FC236}">
                <a16:creationId xmlns:a16="http://schemas.microsoft.com/office/drawing/2014/main" id="{0F4F7C0E-608B-4F57-9EF5-6BA621BA6144}"/>
              </a:ext>
            </a:extLst>
          </p:cNvPr>
          <p:cNvSpPr txBox="1"/>
          <p:nvPr/>
        </p:nvSpPr>
        <p:spPr>
          <a:xfrm>
            <a:off x="4981575" y="4733925"/>
            <a:ext cx="2762250" cy="923330"/>
          </a:xfrm>
          <a:prstGeom prst="rect">
            <a:avLst/>
          </a:prstGeom>
          <a:noFill/>
        </p:spPr>
        <p:txBody>
          <a:bodyPr wrap="square" rtlCol="0">
            <a:spAutoFit/>
          </a:bodyPr>
          <a:lstStyle/>
          <a:p>
            <a:r>
              <a:rPr lang="en-US" dirty="0"/>
              <a:t>The root mean squared error was also computed with a result of 0.51.</a:t>
            </a:r>
          </a:p>
        </p:txBody>
      </p:sp>
    </p:spTree>
    <p:extLst>
      <p:ext uri="{BB962C8B-B14F-4D97-AF65-F5344CB8AC3E}">
        <p14:creationId xmlns:p14="http://schemas.microsoft.com/office/powerpoint/2010/main" val="2021626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C475FAD-DD6D-4EB9-9442-811439EC9AB1}"/>
              </a:ext>
            </a:extLst>
          </p:cNvPr>
          <p:cNvPicPr>
            <a:picLocks noChangeAspect="1"/>
          </p:cNvPicPr>
          <p:nvPr/>
        </p:nvPicPr>
        <p:blipFill rotWithShape="1">
          <a:blip r:embed="rId2">
            <a:alphaModFix amt="35000"/>
          </a:blip>
          <a:srcRect t="1624" r="1" b="4660"/>
          <a:stretch/>
        </p:blipFill>
        <p:spPr>
          <a:xfrm>
            <a:off x="-4243" y="10"/>
            <a:ext cx="12196243" cy="6857990"/>
          </a:xfrm>
          <a:prstGeom prst="rect">
            <a:avLst/>
          </a:prstGeom>
        </p:spPr>
      </p:pic>
      <p:sp>
        <p:nvSpPr>
          <p:cNvPr id="2" name="Title 1">
            <a:extLst>
              <a:ext uri="{FF2B5EF4-FFF2-40B4-BE49-F238E27FC236}">
                <a16:creationId xmlns:a16="http://schemas.microsoft.com/office/drawing/2014/main" id="{06611F48-2582-40CB-93DF-7326115D9535}"/>
              </a:ext>
            </a:extLst>
          </p:cNvPr>
          <p:cNvSpPr>
            <a:spLocks noGrp="1"/>
          </p:cNvSpPr>
          <p:nvPr>
            <p:ph type="title"/>
          </p:nvPr>
        </p:nvSpPr>
        <p:spPr>
          <a:xfrm>
            <a:off x="643467" y="321734"/>
            <a:ext cx="10905066" cy="1135737"/>
          </a:xfrm>
        </p:spPr>
        <p:txBody>
          <a:bodyPr>
            <a:normAutofit/>
          </a:bodyPr>
          <a:lstStyle/>
          <a:p>
            <a:r>
              <a:rPr lang="en-US" sz="3600"/>
              <a:t>Evaluation 	</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0493760-043E-4DC1-96E8-50DC60893112}"/>
              </a:ext>
            </a:extLst>
          </p:cNvPr>
          <p:cNvGraphicFramePr>
            <a:graphicFrameLocks noGrp="1"/>
          </p:cNvGraphicFramePr>
          <p:nvPr>
            <p:ph idx="1"/>
            <p:extLst>
              <p:ext uri="{D42A27DB-BD31-4B8C-83A1-F6EECF244321}">
                <p14:modId xmlns:p14="http://schemas.microsoft.com/office/powerpoint/2010/main" val="2613508331"/>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8314790"/>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6DE011-6B06-4676-B56B-E3C976A81260}"/>
              </a:ext>
            </a:extLst>
          </p:cNvPr>
          <p:cNvSpPr>
            <a:spLocks noGrp="1"/>
          </p:cNvSpPr>
          <p:nvPr>
            <p:ph type="title"/>
          </p:nvPr>
        </p:nvSpPr>
        <p:spPr>
          <a:xfrm>
            <a:off x="643467" y="321734"/>
            <a:ext cx="10905066" cy="1135737"/>
          </a:xfrm>
        </p:spPr>
        <p:txBody>
          <a:bodyPr>
            <a:normAutofit/>
          </a:bodyPr>
          <a:lstStyle/>
          <a:p>
            <a:r>
              <a:rPr lang="en-US" sz="3600"/>
              <a:t>Deployment </a:t>
            </a:r>
          </a:p>
        </p:txBody>
      </p:sp>
      <p:sp>
        <p:nvSpPr>
          <p:cNvPr id="3" name="Content Placeholder 2">
            <a:extLst>
              <a:ext uri="{FF2B5EF4-FFF2-40B4-BE49-F238E27FC236}">
                <a16:creationId xmlns:a16="http://schemas.microsoft.com/office/drawing/2014/main" id="{E042DEFF-426A-4C18-83AB-BE6AB383C999}"/>
              </a:ext>
            </a:extLst>
          </p:cNvPr>
          <p:cNvSpPr>
            <a:spLocks noGrp="1"/>
          </p:cNvSpPr>
          <p:nvPr>
            <p:ph idx="1"/>
          </p:nvPr>
        </p:nvSpPr>
        <p:spPr>
          <a:xfrm>
            <a:off x="643467" y="1782981"/>
            <a:ext cx="10905066" cy="4393982"/>
          </a:xfrm>
        </p:spPr>
        <p:txBody>
          <a:bodyPr>
            <a:normAutofit/>
          </a:bodyPr>
          <a:lstStyle/>
          <a:p>
            <a:r>
              <a:rPr lang="en-US" sz="2000"/>
              <a:t>Final phase of the CRISP-DM process. The model created and selected will be used and performed for deployment.</a:t>
            </a:r>
          </a:p>
          <a:p>
            <a:r>
              <a:rPr lang="en-US" sz="2000"/>
              <a:t>In the evaluation phase, the logistic regression was determined as most accurate to predict customer churn (accuracy of 0.79).</a:t>
            </a:r>
          </a:p>
          <a:p>
            <a:r>
              <a:rPr lang="en-US" sz="2000"/>
              <a:t>At first, the model will be applied to a small set of new data. </a:t>
            </a:r>
          </a:p>
          <a:p>
            <a:r>
              <a:rPr lang="en-US" sz="2000"/>
              <a:t>Reports of results will be provided and verified to confirm success.</a:t>
            </a:r>
          </a:p>
          <a:p>
            <a:r>
              <a:rPr lang="en-US" sz="2000"/>
              <a:t>Deliverables will be compared against goal.</a:t>
            </a:r>
          </a:p>
          <a:p>
            <a:r>
              <a:rPr lang="en-US" sz="2000"/>
              <a:t>To finish, the chosen model execution instructions will be communicated to the concerned departments at the telecommunication company. From that moment on, they could use the model to predict churn.</a:t>
            </a:r>
          </a:p>
          <a:p>
            <a:r>
              <a:rPr lang="en-US" sz="2000"/>
              <a:t>Regular updates have to be performed with new data to ensure model is still efficient and accurate, and potentially look for another one.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0175837"/>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83079E-4840-474B-96F4-F63AB2ACC405}"/>
              </a:ext>
            </a:extLst>
          </p:cNvPr>
          <p:cNvSpPr>
            <a:spLocks noGrp="1"/>
          </p:cNvSpPr>
          <p:nvPr>
            <p:ph type="title"/>
          </p:nvPr>
        </p:nvSpPr>
        <p:spPr>
          <a:xfrm>
            <a:off x="643467" y="321734"/>
            <a:ext cx="10905066" cy="1135737"/>
          </a:xfrm>
        </p:spPr>
        <p:txBody>
          <a:bodyPr>
            <a:normAutofit/>
          </a:bodyPr>
          <a:lstStyle/>
          <a:p>
            <a:r>
              <a:rPr lang="en-US" sz="3600"/>
              <a:t>Conclusion </a:t>
            </a:r>
          </a:p>
        </p:txBody>
      </p:sp>
      <p:sp>
        <p:nvSpPr>
          <p:cNvPr id="3" name="Content Placeholder 2">
            <a:extLst>
              <a:ext uri="{FF2B5EF4-FFF2-40B4-BE49-F238E27FC236}">
                <a16:creationId xmlns:a16="http://schemas.microsoft.com/office/drawing/2014/main" id="{77593CD0-FFD9-4309-A116-E5D597AC6F52}"/>
              </a:ext>
            </a:extLst>
          </p:cNvPr>
          <p:cNvSpPr>
            <a:spLocks noGrp="1"/>
          </p:cNvSpPr>
          <p:nvPr>
            <p:ph idx="1"/>
          </p:nvPr>
        </p:nvSpPr>
        <p:spPr>
          <a:xfrm>
            <a:off x="643467" y="1782981"/>
            <a:ext cx="10905066" cy="4393982"/>
          </a:xfrm>
        </p:spPr>
        <p:txBody>
          <a:bodyPr>
            <a:normAutofit/>
          </a:bodyPr>
          <a:lstStyle/>
          <a:p>
            <a:r>
              <a:rPr lang="en-US" sz="2000"/>
              <a:t>The selected model showed a performance of 0.79 (accuracy) meaning that the prediction success rate is of 79%. </a:t>
            </a:r>
          </a:p>
          <a:p>
            <a:r>
              <a:rPr lang="en-US" sz="2000"/>
              <a:t>79% of the time, the model predicts correctly which client will churn or not.</a:t>
            </a:r>
          </a:p>
          <a:p>
            <a:r>
              <a:rPr lang="en-US" sz="2000"/>
              <a:t>Good performance</a:t>
            </a:r>
          </a:p>
          <a:p>
            <a:r>
              <a:rPr lang="en-US" sz="2000"/>
              <a:t>Only 7 variables were significant in determining churn.</a:t>
            </a:r>
          </a:p>
          <a:p>
            <a:r>
              <a:rPr lang="en-US" sz="2000"/>
              <a:t>The performance of the model could be optimized with more data, via combination of different algorithms, or by further optimizing other algorithms used in this study and observe their accuracy evolution.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666401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01D890-5DA2-42C1-9ED5-75C27CC37323}"/>
              </a:ext>
            </a:extLst>
          </p:cNvPr>
          <p:cNvSpPr>
            <a:spLocks noGrp="1"/>
          </p:cNvSpPr>
          <p:nvPr>
            <p:ph type="title"/>
          </p:nvPr>
        </p:nvSpPr>
        <p:spPr>
          <a:xfrm>
            <a:off x="643467" y="321734"/>
            <a:ext cx="10905066" cy="1135737"/>
          </a:xfrm>
        </p:spPr>
        <p:txBody>
          <a:bodyPr>
            <a:normAutofit/>
          </a:bodyPr>
          <a:lstStyle/>
          <a:p>
            <a:r>
              <a:rPr lang="en-US" sz="3600"/>
              <a:t>Business Understanding		</a:t>
            </a:r>
          </a:p>
        </p:txBody>
      </p:sp>
      <p:sp>
        <p:nvSpPr>
          <p:cNvPr id="3" name="Content Placeholder 2">
            <a:extLst>
              <a:ext uri="{FF2B5EF4-FFF2-40B4-BE49-F238E27FC236}">
                <a16:creationId xmlns:a16="http://schemas.microsoft.com/office/drawing/2014/main" id="{62F0806D-C55E-4227-98A1-6769C827C4D9}"/>
              </a:ext>
            </a:extLst>
          </p:cNvPr>
          <p:cNvSpPr>
            <a:spLocks noGrp="1"/>
          </p:cNvSpPr>
          <p:nvPr>
            <p:ph idx="1"/>
          </p:nvPr>
        </p:nvSpPr>
        <p:spPr>
          <a:xfrm>
            <a:off x="643467" y="1782981"/>
            <a:ext cx="10905066" cy="4393982"/>
          </a:xfrm>
        </p:spPr>
        <p:txBody>
          <a:bodyPr>
            <a:normAutofit/>
          </a:bodyPr>
          <a:lstStyle/>
          <a:p>
            <a:r>
              <a:rPr lang="en-US" sz="2000"/>
              <a:t>What is the problem statement?</a:t>
            </a:r>
            <a:br>
              <a:rPr lang="en-US" sz="2000"/>
            </a:br>
            <a:r>
              <a:rPr lang="en-US" sz="2000"/>
              <a:t>Predict customer churn for the telecommunication company</a:t>
            </a:r>
          </a:p>
          <a:p>
            <a:r>
              <a:rPr lang="en-US" sz="2000"/>
              <a:t>Goal: making use of data mining techniques that are decision trees algorithms, logistic regression and artificial neural networks, to classify customers as churning or not, and afterwards derive rules.</a:t>
            </a:r>
          </a:p>
          <a:p>
            <a:r>
              <a:rPr lang="en-US" sz="2000"/>
              <a:t>Accomplishments?</a:t>
            </a:r>
            <a:br>
              <a:rPr lang="en-US" sz="2000"/>
            </a:br>
            <a:r>
              <a:rPr lang="en-US" sz="2000"/>
              <a:t>Thanks to the derived rules and most appropriate algorithm, the telecommunication company will be able to identify the customers(and their different characteristics, i.e., monthly charges paid, using additional services, etc….)churning and those who do not.</a:t>
            </a:r>
          </a:p>
          <a:p>
            <a:r>
              <a:rPr lang="en-US" sz="2000"/>
              <a:t>Therefore, the company could prevent customers leaving by coming up with appropriate changes prone to customer retention.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0614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C95F4-D1EC-49B1-9533-4CC56B27CA2A}"/>
              </a:ext>
            </a:extLst>
          </p:cNvPr>
          <p:cNvSpPr>
            <a:spLocks noGrp="1"/>
          </p:cNvSpPr>
          <p:nvPr>
            <p:ph type="title"/>
          </p:nvPr>
        </p:nvSpPr>
        <p:spPr>
          <a:xfrm>
            <a:off x="643467" y="321734"/>
            <a:ext cx="10905066" cy="1135737"/>
          </a:xfrm>
        </p:spPr>
        <p:txBody>
          <a:bodyPr>
            <a:normAutofit/>
          </a:bodyPr>
          <a:lstStyle/>
          <a:p>
            <a:r>
              <a:rPr lang="en-US" sz="3600"/>
              <a:t>Data Understanding</a:t>
            </a:r>
          </a:p>
        </p:txBody>
      </p:sp>
      <p:sp>
        <p:nvSpPr>
          <p:cNvPr id="3" name="Content Placeholder 2">
            <a:extLst>
              <a:ext uri="{FF2B5EF4-FFF2-40B4-BE49-F238E27FC236}">
                <a16:creationId xmlns:a16="http://schemas.microsoft.com/office/drawing/2014/main" id="{3BC4FCBD-07AB-405D-A552-0A1DB0A7A45A}"/>
              </a:ext>
            </a:extLst>
          </p:cNvPr>
          <p:cNvSpPr>
            <a:spLocks noGrp="1"/>
          </p:cNvSpPr>
          <p:nvPr>
            <p:ph idx="1"/>
          </p:nvPr>
        </p:nvSpPr>
        <p:spPr>
          <a:xfrm>
            <a:off x="643467" y="1782981"/>
            <a:ext cx="10905066" cy="4393982"/>
          </a:xfrm>
        </p:spPr>
        <p:txBody>
          <a:bodyPr>
            <a:normAutofit/>
          </a:bodyPr>
          <a:lstStyle/>
          <a:p>
            <a:r>
              <a:rPr lang="en-US" sz="2000"/>
              <a:t>Data Source : </a:t>
            </a:r>
            <a:br>
              <a:rPr lang="en-US" sz="2000"/>
            </a:br>
            <a:r>
              <a:rPr lang="en-US" sz="2000"/>
              <a:t>The dataset is very recent and has been collected on Kaggle. It has been compiled by the dataset owner who uploaded it on the platform. The upload data is 02/22/2021.</a:t>
            </a:r>
            <a:br>
              <a:rPr lang="en-US" sz="2000"/>
            </a:br>
            <a:r>
              <a:rPr lang="en-US" sz="2000"/>
              <a:t>The dataset reprises the customer database of a telecommunication company with, as one of its variable, whether the customer stayed or left.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58911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17F442-5543-4D0F-BCA0-0E6081771A39}"/>
              </a:ext>
            </a:extLst>
          </p:cNvPr>
          <p:cNvSpPr>
            <a:spLocks noGrp="1"/>
          </p:cNvSpPr>
          <p:nvPr>
            <p:ph type="title"/>
          </p:nvPr>
        </p:nvSpPr>
        <p:spPr>
          <a:xfrm>
            <a:off x="643467" y="321734"/>
            <a:ext cx="10905066" cy="1135737"/>
          </a:xfrm>
        </p:spPr>
        <p:txBody>
          <a:bodyPr>
            <a:normAutofit/>
          </a:bodyPr>
          <a:lstStyle/>
          <a:p>
            <a:r>
              <a:rPr lang="en-US" sz="3600"/>
              <a:t>Data Understanding	</a:t>
            </a:r>
          </a:p>
        </p:txBody>
      </p:sp>
      <p:sp>
        <p:nvSpPr>
          <p:cNvPr id="3" name="Content Placeholder 2">
            <a:extLst>
              <a:ext uri="{FF2B5EF4-FFF2-40B4-BE49-F238E27FC236}">
                <a16:creationId xmlns:a16="http://schemas.microsoft.com/office/drawing/2014/main" id="{3EBF3D41-D373-4989-9B4F-C4F3C697E099}"/>
              </a:ext>
            </a:extLst>
          </p:cNvPr>
          <p:cNvSpPr>
            <a:spLocks noGrp="1"/>
          </p:cNvSpPr>
          <p:nvPr>
            <p:ph idx="1"/>
          </p:nvPr>
        </p:nvSpPr>
        <p:spPr>
          <a:xfrm>
            <a:off x="643467" y="1782981"/>
            <a:ext cx="10905066" cy="4393982"/>
          </a:xfrm>
        </p:spPr>
        <p:txBody>
          <a:bodyPr>
            <a:normAutofit/>
          </a:bodyPr>
          <a:lstStyle/>
          <a:p>
            <a:r>
              <a:rPr lang="en-US" sz="2000"/>
              <a:t>Details:</a:t>
            </a:r>
          </a:p>
          <a:p>
            <a:pPr marL="0" indent="0">
              <a:buNone/>
            </a:pPr>
            <a:r>
              <a:rPr lang="en-US" sz="2000"/>
              <a:t>5976 records with 1587 churners and 4389 non churners. </a:t>
            </a:r>
          </a:p>
          <a:p>
            <a:pPr marL="0" indent="0">
              <a:buNone/>
            </a:pPr>
            <a:r>
              <a:rPr lang="en-US" sz="2000"/>
              <a:t>There are 21 attributes, which 20 are independent and 1 is the target.</a:t>
            </a:r>
          </a:p>
          <a:p>
            <a:pPr marL="0" indent="0">
              <a:buNone/>
            </a:pPr>
            <a:r>
              <a:rPr lang="en-US" sz="2000"/>
              <a:t>The t\arget attribute, ‘Churn’, classifies a client as churning or not. </a:t>
            </a:r>
          </a:p>
          <a:p>
            <a:pPr marL="0" indent="0">
              <a:buNone/>
            </a:pPr>
            <a:r>
              <a:rPr lang="en-US" sz="2000"/>
              <a:t>18 attributes are categorical, either of type ‘yes’ or ‘no’, 0 or 1, or 3 choices describing the attribute. The target is categorical of type 0 or 1.</a:t>
            </a:r>
          </a:p>
          <a:p>
            <a:pPr marL="0" indent="0">
              <a:buNone/>
            </a:pPr>
            <a:r>
              <a:rPr lang="en-US" sz="2000"/>
              <a:t>3 attributes are continuous variables. </a:t>
            </a:r>
          </a:p>
          <a:p>
            <a:pPr marL="0" indent="0">
              <a:buNone/>
            </a:pPr>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9342984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B92CD-C916-4D56-8A7C-EF3E4A7A7191}"/>
              </a:ext>
            </a:extLst>
          </p:cNvPr>
          <p:cNvSpPr>
            <a:spLocks noGrp="1"/>
          </p:cNvSpPr>
          <p:nvPr>
            <p:ph type="title"/>
          </p:nvPr>
        </p:nvSpPr>
        <p:spPr>
          <a:xfrm>
            <a:off x="643467" y="321734"/>
            <a:ext cx="10905066" cy="1135737"/>
          </a:xfrm>
        </p:spPr>
        <p:txBody>
          <a:bodyPr>
            <a:normAutofit/>
          </a:bodyPr>
          <a:lstStyle/>
          <a:p>
            <a:r>
              <a:rPr lang="en-US" sz="3600"/>
              <a:t>Data Understanding	</a:t>
            </a:r>
          </a:p>
        </p:txBody>
      </p:sp>
      <p:sp>
        <p:nvSpPr>
          <p:cNvPr id="3" name="Content Placeholder 2">
            <a:extLst>
              <a:ext uri="{FF2B5EF4-FFF2-40B4-BE49-F238E27FC236}">
                <a16:creationId xmlns:a16="http://schemas.microsoft.com/office/drawing/2014/main" id="{A71093DE-B3B3-4AAC-85CE-19E2E255AF86}"/>
              </a:ext>
            </a:extLst>
          </p:cNvPr>
          <p:cNvSpPr>
            <a:spLocks noGrp="1"/>
          </p:cNvSpPr>
          <p:nvPr>
            <p:ph idx="1"/>
          </p:nvPr>
        </p:nvSpPr>
        <p:spPr>
          <a:xfrm>
            <a:off x="643469" y="1782981"/>
            <a:ext cx="4008384" cy="4393982"/>
          </a:xfrm>
        </p:spPr>
        <p:txBody>
          <a:bodyPr>
            <a:normAutofit/>
          </a:bodyPr>
          <a:lstStyle/>
          <a:p>
            <a:r>
              <a:rPr lang="en-US" sz="2000"/>
              <a:t>Dataset Sample : </a:t>
            </a:r>
          </a:p>
          <a:p>
            <a:endParaRPr lang="en-US" sz="2000"/>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4C1CE992-C47D-4118-9CB3-6AC1C3C1219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95319" y="2145592"/>
            <a:ext cx="6253211" cy="1391338"/>
          </a:xfrm>
          <a:prstGeom prst="rect">
            <a:avLst/>
          </a:prstGeom>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7105D2C-3839-4418-8034-5B0DAF1144C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95320" y="4406970"/>
            <a:ext cx="6253212" cy="1391339"/>
          </a:xfrm>
          <a:prstGeom prst="rect">
            <a:avLst/>
          </a:prstGeom>
        </p:spPr>
      </p:pic>
    </p:spTree>
    <p:extLst>
      <p:ext uri="{BB962C8B-B14F-4D97-AF65-F5344CB8AC3E}">
        <p14:creationId xmlns:p14="http://schemas.microsoft.com/office/powerpoint/2010/main" val="22088565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35C29B-F873-487E-BD21-CC5FB1AF96FB}"/>
              </a:ext>
            </a:extLst>
          </p:cNvPr>
          <p:cNvSpPr>
            <a:spLocks noGrp="1"/>
          </p:cNvSpPr>
          <p:nvPr>
            <p:ph type="title"/>
          </p:nvPr>
        </p:nvSpPr>
        <p:spPr>
          <a:xfrm>
            <a:off x="643467" y="321734"/>
            <a:ext cx="10905066" cy="1135737"/>
          </a:xfrm>
        </p:spPr>
        <p:txBody>
          <a:bodyPr>
            <a:normAutofit/>
          </a:bodyPr>
          <a:lstStyle/>
          <a:p>
            <a:r>
              <a:rPr lang="en-US" sz="3600"/>
              <a:t>Data Understanding	</a:t>
            </a:r>
          </a:p>
        </p:txBody>
      </p:sp>
      <p:sp>
        <p:nvSpPr>
          <p:cNvPr id="3" name="Content Placeholder 2">
            <a:extLst>
              <a:ext uri="{FF2B5EF4-FFF2-40B4-BE49-F238E27FC236}">
                <a16:creationId xmlns:a16="http://schemas.microsoft.com/office/drawing/2014/main" id="{E778FDFC-5E56-4005-B6B7-6F2A98AD7677}"/>
              </a:ext>
            </a:extLst>
          </p:cNvPr>
          <p:cNvSpPr>
            <a:spLocks noGrp="1"/>
          </p:cNvSpPr>
          <p:nvPr>
            <p:ph idx="1"/>
          </p:nvPr>
        </p:nvSpPr>
        <p:spPr>
          <a:xfrm>
            <a:off x="643467" y="1782981"/>
            <a:ext cx="10905066" cy="4393982"/>
          </a:xfrm>
        </p:spPr>
        <p:txBody>
          <a:bodyPr>
            <a:normAutofit/>
          </a:bodyPr>
          <a:lstStyle/>
          <a:p>
            <a:r>
              <a:rPr lang="en-US" sz="1600"/>
              <a:t>Attribute details:</a:t>
            </a:r>
          </a:p>
          <a:p>
            <a:pPr marL="0" indent="0">
              <a:buNone/>
            </a:pPr>
            <a:r>
              <a:rPr lang="en-US" sz="1600"/>
              <a:t>1- CustomerID : id of each customer</a:t>
            </a:r>
            <a:br>
              <a:rPr lang="en-US" sz="1600"/>
            </a:br>
            <a:r>
              <a:rPr lang="en-US" sz="1600"/>
              <a:t>                            continuous variable</a:t>
            </a:r>
          </a:p>
          <a:p>
            <a:pPr marL="0" indent="0">
              <a:buNone/>
            </a:pPr>
            <a:r>
              <a:rPr lang="en-US" sz="1600"/>
              <a:t>2- gender: gender of the client (values : male, female)</a:t>
            </a:r>
          </a:p>
          <a:p>
            <a:pPr marL="0" indent="0">
              <a:buNone/>
            </a:pPr>
            <a:r>
              <a:rPr lang="en-US" sz="1600"/>
              <a:t>                  categorical variable</a:t>
            </a:r>
            <a:br>
              <a:rPr lang="en-US" sz="1600"/>
            </a:br>
            <a:r>
              <a:rPr lang="en-US" sz="1600"/>
              <a:t>3- SeniorCitizen: if the client is a senior citizen or not (values : 0,1)</a:t>
            </a:r>
            <a:br>
              <a:rPr lang="en-US" sz="1600"/>
            </a:br>
            <a:r>
              <a:rPr lang="en-US" sz="1600"/>
              <a:t>                               categorical variable</a:t>
            </a:r>
          </a:p>
          <a:p>
            <a:pPr marL="0" indent="0">
              <a:buNone/>
            </a:pPr>
            <a:r>
              <a:rPr lang="en-US" sz="1600"/>
              <a:t>4- Partner: does the client have a partner or no (values: yes, no)</a:t>
            </a:r>
            <a:br>
              <a:rPr lang="en-US" sz="1600"/>
            </a:br>
            <a:r>
              <a:rPr lang="en-US" sz="1600"/>
              <a:t>                   categorical variable</a:t>
            </a:r>
            <a:br>
              <a:rPr lang="en-US" sz="1600"/>
            </a:br>
            <a:r>
              <a:rPr lang="en-US" sz="1600"/>
              <a:t>5- Dependents: does the client have dependents or no (values: yes, no)</a:t>
            </a:r>
            <a:br>
              <a:rPr lang="en-US" sz="1600"/>
            </a:br>
            <a:r>
              <a:rPr lang="en-US" sz="1600"/>
              <a:t>                            categorical variable</a:t>
            </a:r>
            <a:br>
              <a:rPr lang="en-US" sz="1600"/>
            </a:br>
            <a:r>
              <a:rPr lang="en-US" sz="1600"/>
              <a:t>6- tenure: for how long has the person been a client for the services provided by the company</a:t>
            </a:r>
            <a:br>
              <a:rPr lang="en-US" sz="1600"/>
            </a:br>
            <a:r>
              <a:rPr lang="en-US" sz="1600"/>
              <a:t>                    continuous variable</a:t>
            </a:r>
          </a:p>
          <a:p>
            <a:pPr marL="0" indent="0">
              <a:buNone/>
            </a:pPr>
            <a:r>
              <a:rPr lang="en-US" sz="1600"/>
              <a:t>7- PhoneService : is the client using the phone service provided by the company (values : yes, no)</a:t>
            </a:r>
            <a:br>
              <a:rPr lang="en-US" sz="1600"/>
            </a:br>
            <a:r>
              <a:rPr lang="en-US" sz="1600"/>
              <a:t>                                categorical variable</a:t>
            </a:r>
            <a:br>
              <a:rPr lang="en-US" sz="1600"/>
            </a:br>
            <a:r>
              <a:rPr lang="en-US" sz="1600"/>
              <a:t>8- MultipleLines: does the client have many lines with the company (values: yes, no, no phone)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814162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8113EA-8DCC-444E-B637-293A24AADF49}"/>
              </a:ext>
            </a:extLst>
          </p:cNvPr>
          <p:cNvSpPr>
            <a:spLocks noGrp="1"/>
          </p:cNvSpPr>
          <p:nvPr>
            <p:ph type="title"/>
          </p:nvPr>
        </p:nvSpPr>
        <p:spPr>
          <a:xfrm>
            <a:off x="643467" y="321734"/>
            <a:ext cx="10905066" cy="1135737"/>
          </a:xfrm>
        </p:spPr>
        <p:txBody>
          <a:bodyPr>
            <a:normAutofit/>
          </a:bodyPr>
          <a:lstStyle/>
          <a:p>
            <a:r>
              <a:rPr lang="en-US" sz="3600"/>
              <a:t>Data Understanding		</a:t>
            </a:r>
          </a:p>
        </p:txBody>
      </p:sp>
      <p:sp>
        <p:nvSpPr>
          <p:cNvPr id="3" name="Content Placeholder 2">
            <a:extLst>
              <a:ext uri="{FF2B5EF4-FFF2-40B4-BE49-F238E27FC236}">
                <a16:creationId xmlns:a16="http://schemas.microsoft.com/office/drawing/2014/main" id="{BEE81401-74CA-4103-B385-ACAE449D7683}"/>
              </a:ext>
            </a:extLst>
          </p:cNvPr>
          <p:cNvSpPr>
            <a:spLocks noGrp="1"/>
          </p:cNvSpPr>
          <p:nvPr>
            <p:ph idx="1"/>
          </p:nvPr>
        </p:nvSpPr>
        <p:spPr>
          <a:xfrm>
            <a:off x="643467" y="1782981"/>
            <a:ext cx="10905066" cy="4393982"/>
          </a:xfrm>
        </p:spPr>
        <p:txBody>
          <a:bodyPr>
            <a:normAutofit/>
          </a:bodyPr>
          <a:lstStyle/>
          <a:p>
            <a:pPr marL="0" indent="0">
              <a:buNone/>
            </a:pPr>
            <a:r>
              <a:rPr lang="en-US" sz="1700"/>
              <a:t>9- InternetService : is the client using the internet service provided by the company (values : DSL, fiber optic, no)</a:t>
            </a:r>
            <a:br>
              <a:rPr lang="en-US" sz="1700"/>
            </a:br>
            <a:r>
              <a:rPr lang="en-US" sz="1700"/>
              <a:t>                                   categorical variable</a:t>
            </a:r>
            <a:br>
              <a:rPr lang="en-US" sz="1700"/>
            </a:br>
            <a:r>
              <a:rPr lang="en-US" sz="1700"/>
              <a:t>10- OnlineSecurity : does the client use the online security service related to the internet service (values: yes, no, no internet service)</a:t>
            </a:r>
            <a:br>
              <a:rPr lang="en-US" sz="1700"/>
            </a:br>
            <a:r>
              <a:rPr lang="en-US" sz="1700"/>
              <a:t>                                   categorical variable</a:t>
            </a:r>
            <a:br>
              <a:rPr lang="en-US" sz="1700"/>
            </a:br>
            <a:r>
              <a:rPr lang="en-US" sz="1700"/>
              <a:t>11- OnlineBackup : did the client subscribe to the online backup service related to the internet service (values: yes, no, no internet service)</a:t>
            </a:r>
            <a:br>
              <a:rPr lang="en-US" sz="1700"/>
            </a:br>
            <a:r>
              <a:rPr lang="en-US" sz="1700"/>
              <a:t>                                   categorical variable</a:t>
            </a:r>
            <a:br>
              <a:rPr lang="en-US" sz="1700"/>
            </a:br>
            <a:r>
              <a:rPr lang="en-US" sz="1700"/>
              <a:t>12- DeviceProtection: did the client subscribe for internet material protection (values : yes, no, no internet service)</a:t>
            </a:r>
            <a:br>
              <a:rPr lang="en-US" sz="1700"/>
            </a:br>
            <a:r>
              <a:rPr lang="en-US" sz="1700"/>
              <a:t>                                       categorical variable</a:t>
            </a:r>
            <a:br>
              <a:rPr lang="en-US" sz="1700"/>
            </a:br>
            <a:r>
              <a:rPr lang="en-US" sz="1700"/>
              <a:t>13- TechSupport: did the client subscribe for internet tech support (values: yes, no, no internet service)</a:t>
            </a:r>
            <a:br>
              <a:rPr lang="en-US" sz="1700"/>
            </a:br>
            <a:r>
              <a:rPr lang="en-US" sz="1700"/>
              <a:t>                                      categorical variable</a:t>
            </a:r>
          </a:p>
          <a:p>
            <a:pPr marL="0" indent="0">
              <a:buNone/>
            </a:pPr>
            <a:br>
              <a:rPr lang="en-US" sz="1700"/>
            </a:br>
            <a:r>
              <a:rPr lang="en-US" sz="1700"/>
              <a:t>14- StreamingTV: if the client subscribed to the tv streaming service (values: yes, no, no internet service)</a:t>
            </a:r>
            <a:br>
              <a:rPr lang="en-US" sz="1700"/>
            </a:br>
            <a:r>
              <a:rPr lang="en-US" sz="1700"/>
              <a:t>                              categorical variable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815348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BEEF00223D744B858DC84C6F082026" ma:contentTypeVersion="7" ma:contentTypeDescription="Create a new document." ma:contentTypeScope="" ma:versionID="963848cf9623f882222a83e197b2ee79">
  <xsd:schema xmlns:xsd="http://www.w3.org/2001/XMLSchema" xmlns:xs="http://www.w3.org/2001/XMLSchema" xmlns:p="http://schemas.microsoft.com/office/2006/metadata/properties" xmlns:ns3="a9e50f71-ae4f-4dbe-972b-860afcf4081d" targetNamespace="http://schemas.microsoft.com/office/2006/metadata/properties" ma:root="true" ma:fieldsID="bc89015a3ba5c17dc8453182da9f2d8c" ns3:_="">
    <xsd:import namespace="a9e50f71-ae4f-4dbe-972b-860afcf408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50f71-ae4f-4dbe-972b-860afcf40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4ED33F-C9EB-4B66-BF46-993B7B125388}">
  <ds:schemaRefs>
    <ds:schemaRef ds:uri="http://schemas.microsoft.com/sharepoint/v3/contenttype/forms"/>
  </ds:schemaRefs>
</ds:datastoreItem>
</file>

<file path=customXml/itemProps2.xml><?xml version="1.0" encoding="utf-8"?>
<ds:datastoreItem xmlns:ds="http://schemas.openxmlformats.org/officeDocument/2006/customXml" ds:itemID="{BF66F045-502C-45D7-9DBE-63407EF173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e50f71-ae4f-4dbe-972b-860afcf40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F0C37C-57B9-40EB-810D-4B43CC6E949A}">
  <ds:schemaRefs>
    <ds:schemaRef ds:uri="http://purl.org/dc/dcmitype/"/>
    <ds:schemaRef ds:uri="http://schemas.microsoft.com/office/infopath/2007/PartnerControls"/>
    <ds:schemaRef ds:uri="http://purl.org/dc/elements/1.1/"/>
    <ds:schemaRef ds:uri="http://purl.org/dc/terms/"/>
    <ds:schemaRef ds:uri="http://www.w3.org/XML/1998/namespace"/>
    <ds:schemaRef ds:uri="http://schemas.microsoft.com/office/2006/documentManagement/types"/>
    <ds:schemaRef ds:uri="a9e50f71-ae4f-4dbe-972b-860afcf4081d"/>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1272</TotalTime>
  <Words>2621</Words>
  <Application>Microsoft Office PowerPoint</Application>
  <PresentationFormat>Widescreen</PresentationFormat>
  <Paragraphs>213</Paragraphs>
  <Slides>37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Calibri</vt:lpstr>
      <vt:lpstr>Calibri Light</vt:lpstr>
      <vt:lpstr>Tahoma</vt:lpstr>
      <vt:lpstr>Office Theme</vt:lpstr>
      <vt:lpstr>Equation</vt:lpstr>
      <vt:lpstr>Predicting Customer Churn : case of a telecommunication company</vt:lpstr>
      <vt:lpstr>Introduction</vt:lpstr>
      <vt:lpstr>Standard Process: CRISP-DM</vt:lpstr>
      <vt:lpstr>Business Understanding  </vt:lpstr>
      <vt:lpstr>Data Understanding</vt:lpstr>
      <vt:lpstr>Data Understanding </vt:lpstr>
      <vt:lpstr>Data Understanding </vt:lpstr>
      <vt:lpstr>Data Understanding </vt:lpstr>
      <vt:lpstr>Data Understanding  </vt:lpstr>
      <vt:lpstr>Data Understanding</vt:lpstr>
      <vt:lpstr>PowerPoint Presentation</vt:lpstr>
      <vt:lpstr>PowerPoint Presentation</vt:lpstr>
      <vt:lpstr>PowerPoint Presentation</vt:lpstr>
      <vt:lpstr>PowerPoint Presentation</vt:lpstr>
      <vt:lpstr>PowerPoint Presentation</vt:lpstr>
      <vt:lpstr>PowerPoint Presentation</vt:lpstr>
      <vt:lpstr>Data Understanding</vt:lpstr>
      <vt:lpstr>Data Preparation</vt:lpstr>
      <vt:lpstr>Data Preparation </vt:lpstr>
      <vt:lpstr>Data Preparation</vt:lpstr>
      <vt:lpstr>Data Preparation</vt:lpstr>
      <vt:lpstr>Data Preparation</vt:lpstr>
      <vt:lpstr>Data Preparation</vt:lpstr>
      <vt:lpstr>Modeling</vt:lpstr>
      <vt:lpstr>Modeling </vt:lpstr>
      <vt:lpstr>Modeling</vt:lpstr>
      <vt:lpstr>Modeling</vt:lpstr>
      <vt:lpstr>Modeling</vt:lpstr>
      <vt:lpstr>Modeling</vt:lpstr>
      <vt:lpstr>Modeling  ANN implementation</vt:lpstr>
      <vt:lpstr>Evaluation</vt:lpstr>
      <vt:lpstr>PowerPoint Presentation</vt:lpstr>
      <vt:lpstr>Evaluation </vt:lpstr>
      <vt:lpstr>Evaluation</vt:lpstr>
      <vt:lpstr>Evaluation  </vt:lpstr>
      <vt:lpstr>Deployment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 case of a telecommunication company</dc:title>
  <dc:creator>Idriss Dem</dc:creator>
  <cp:lastModifiedBy>Idriss Dem</cp:lastModifiedBy>
  <cp:revision>19</cp:revision>
  <dcterms:created xsi:type="dcterms:W3CDTF">2021-05-11T14:59:19Z</dcterms:created>
  <dcterms:modified xsi:type="dcterms:W3CDTF">2021-05-17T17:15:51Z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0x010100E0BEEF00223D744B858DC84C6F082026</vt:lpwstr>
  </property>
</Properties>
</file>