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9" r:id="rId7"/>
    <p:sldId id="270" r:id="rId8"/>
    <p:sldId id="271" r:id="rId9"/>
    <p:sldId id="259" r:id="rId10"/>
    <p:sldId id="272" r:id="rId11"/>
    <p:sldId id="262" r:id="rId12"/>
    <p:sldId id="264" r:id="rId13"/>
    <p:sldId id="273" r:id="rId14"/>
    <p:sldId id="275" r:id="rId15"/>
    <p:sldId id="274" r:id="rId16"/>
    <p:sldId id="265" r:id="rId17"/>
    <p:sldId id="26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117" autoAdjust="0"/>
  </p:normalViewPr>
  <p:slideViewPr>
    <p:cSldViewPr snapToGrid="0">
      <p:cViewPr varScale="1">
        <p:scale>
          <a:sx n="46" d="100"/>
          <a:sy n="46" d="100"/>
        </p:scale>
        <p:origin x="20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Beneficio Mutuo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Fácil de Comenzar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Baja Inversión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Pago por Resultados 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Mayor Alcance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CR" dirty="0"/>
            <a:t>Ingresos Escalables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 dirty="0"/>
            <a:t>Beneficio Mutuo</a:t>
          </a:r>
          <a:endParaRPr lang="en-US" sz="35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 dirty="0"/>
            <a:t>Fácil de Comenzar</a:t>
          </a:r>
          <a:endParaRPr lang="en-US" sz="35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 dirty="0"/>
            <a:t>Baja Inversión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 dirty="0"/>
            <a:t>Pago por Resultados </a:t>
          </a:r>
          <a:r>
            <a:rPr lang="en-US" sz="3500" kern="120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 dirty="0"/>
            <a:t>Mayor Alcance</a:t>
          </a:r>
          <a:endParaRPr lang="en-US" sz="3500" kern="120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500" kern="1200" dirty="0"/>
            <a:t>Ingresos Escalables</a:t>
          </a:r>
          <a:endParaRPr lang="en-US" sz="35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5A25A-8A9C-D001-DD84-3F0C0D749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E96C7-8652-4750-64F5-A729A253F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731153-4587-097F-0076-0D80E8E3D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b="1" dirty="0"/>
              <a:t>Fácil de Navegar: </a:t>
            </a:r>
            <a:r>
              <a:rPr lang="es-CR" dirty="0"/>
              <a:t>Organiza la información de forma lógica, utiliza menús claros y ofrece una barra de búsqueda eficiente.</a:t>
            </a:r>
          </a:p>
          <a:p>
            <a:r>
              <a:rPr lang="es-CR" b="1" dirty="0"/>
              <a:t>Accesible desde Cualquier Dispositivo: </a:t>
            </a:r>
            <a:r>
              <a:rPr lang="es-CR" dirty="0"/>
              <a:t>Optimiza tu sitio para que se vea y funcione correctamente en ordenadores, </a:t>
            </a:r>
            <a:r>
              <a:rPr lang="es-CR" dirty="0" err="1"/>
              <a:t>tablets</a:t>
            </a:r>
            <a:r>
              <a:rPr lang="es-CR" dirty="0"/>
              <a:t> y móviles.</a:t>
            </a:r>
          </a:p>
          <a:p>
            <a:r>
              <a:rPr lang="es-CR" b="1" dirty="0"/>
              <a:t>Rápida y Eficiente: </a:t>
            </a:r>
            <a:r>
              <a:rPr lang="es-CR" dirty="0"/>
              <a:t>Los tiempos de carga lentos frustran a los usuarios y pueden hacer que abandonen tu sitio.</a:t>
            </a:r>
          </a:p>
          <a:p>
            <a:endParaRPr lang="es-CR" dirty="0"/>
          </a:p>
          <a:p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D43EB-6CF0-8DF6-F755-568605EEC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7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E42EE-5C86-A0B8-B2FA-17EA2F1CA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931066-3FBE-974B-57F4-59BC93692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00B0A-A696-CD77-E194-62E856EED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s-CR" b="1" dirty="0"/>
              <a:t>Contenido de Calidad: </a:t>
            </a:r>
            <a:r>
              <a:rPr lang="es-CR" dirty="0"/>
              <a:t>Ofrece contenido relevante y de valor de forma regular para mantener a tus usuarios interesados y comprometidos [6].</a:t>
            </a:r>
          </a:p>
          <a:p>
            <a:pPr marL="0" indent="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s-CR" b="1" dirty="0"/>
              <a:t>Ofertas Exclusivas: </a:t>
            </a:r>
            <a:r>
              <a:rPr lang="es-CR" dirty="0"/>
              <a:t>Premia a tus clientes fieles con descuentos especiales, promociones y acceso anticipado a nuevos productos o servicios [6].</a:t>
            </a:r>
          </a:p>
          <a:p>
            <a:pPr marL="0" indent="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s-CR" b="1" dirty="0"/>
              <a:t>Programas de Fidelización: </a:t>
            </a:r>
            <a:r>
              <a:rPr lang="es-CR" dirty="0"/>
              <a:t>Implementa programas de puntos, recompensas o niveles para incentivar la participación y el compromiso de tus clientes [6].</a:t>
            </a:r>
          </a:p>
          <a:p>
            <a:pPr marL="0" indent="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s-CR" b="1" dirty="0"/>
              <a:t>Comunicación Personalizada: </a:t>
            </a:r>
            <a:r>
              <a:rPr lang="es-CR" dirty="0"/>
              <a:t>Utiliza el email marketing para enviar mensajes personalizados a tus clientes, ofreciéndoles contenido relevante y ofertas especiales [6].</a:t>
            </a:r>
          </a:p>
          <a:p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1CFC1-72FC-AA29-1AC3-D6FF64490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7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F1498-E26E-3C73-9E49-31AFBADD4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9BDB3-947C-9812-A271-BA362E8DB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0B701-8462-324F-178A-2ECCAE4DD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b="1" dirty="0"/>
              <a:t>Blogs: </a:t>
            </a:r>
            <a:r>
              <a:rPr lang="es-CR" dirty="0"/>
              <a:t>Comparte artículos interesantes y relevantes para tu audiencia y permite que los usuarios comenten y compartan sus ideas.</a:t>
            </a:r>
          </a:p>
          <a:p>
            <a:r>
              <a:rPr lang="es-CR" b="1" dirty="0"/>
              <a:t>Formularios</a:t>
            </a:r>
            <a:r>
              <a:rPr lang="es-CR" dirty="0"/>
              <a:t> </a:t>
            </a:r>
            <a:r>
              <a:rPr lang="es-CR" b="1" dirty="0"/>
              <a:t>de Contacto: </a:t>
            </a:r>
            <a:r>
              <a:rPr lang="es-CR" dirty="0"/>
              <a:t>Facilita que los usuarios te contacten para hacer preguntas, solicitar información o dejar comentarios.</a:t>
            </a:r>
          </a:p>
          <a:p>
            <a:r>
              <a:rPr lang="es-CR" b="1" dirty="0"/>
              <a:t>Chats en Vivo:</a:t>
            </a:r>
            <a:r>
              <a:rPr lang="es-CR" dirty="0"/>
              <a:t> Ofrece asistencia en tiempo real para resolver dudas y brindar un servicio personalizado.</a:t>
            </a:r>
          </a:p>
          <a:p>
            <a:r>
              <a:rPr lang="es-CR" b="1" dirty="0"/>
              <a:t>Encuestas y Sondeos: </a:t>
            </a:r>
            <a:r>
              <a:rPr lang="es-CR" dirty="0"/>
              <a:t>Recopila información valiosa sobre las preferencias y opiniones de tus usuarios.</a:t>
            </a:r>
          </a:p>
          <a:p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64622-9B33-D41E-5639-500914E5F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2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s-CR" b="1" dirty="0" err="1">
                <a:solidFill>
                  <a:schemeClr val="tx2"/>
                </a:solidFill>
              </a:rPr>
              <a:t>ThirstyAffiliates</a:t>
            </a:r>
            <a:r>
              <a:rPr lang="es-CR" b="1" dirty="0">
                <a:solidFill>
                  <a:schemeClr val="tx2"/>
                </a:solidFill>
              </a:rPr>
              <a:t>: </a:t>
            </a:r>
            <a:r>
              <a:rPr lang="es-CR" dirty="0">
                <a:solidFill>
                  <a:schemeClr val="tx2"/>
                </a:solidFill>
              </a:rPr>
              <a:t>Facilita la gestión de enlaces de afiliación en WordPress, permitiendo un control eficiente de los enlaces y sus estadísticas de rendimiento.</a:t>
            </a:r>
          </a:p>
          <a:p>
            <a:pPr marL="0" indent="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s-CR" b="1" dirty="0">
                <a:solidFill>
                  <a:schemeClr val="tx2"/>
                </a:solidFill>
              </a:rPr>
              <a:t>Google </a:t>
            </a:r>
            <a:r>
              <a:rPr lang="es-CR" b="1" dirty="0" err="1">
                <a:solidFill>
                  <a:schemeClr val="tx2"/>
                </a:solidFill>
              </a:rPr>
              <a:t>Analytics</a:t>
            </a:r>
            <a:r>
              <a:rPr lang="es-CR" b="1" dirty="0">
                <a:solidFill>
                  <a:schemeClr val="tx2"/>
                </a:solidFill>
              </a:rPr>
              <a:t>: </a:t>
            </a:r>
            <a:r>
              <a:rPr lang="es-CR" dirty="0">
                <a:solidFill>
                  <a:schemeClr val="tx2"/>
                </a:solidFill>
              </a:rPr>
              <a:t>Esencial para medir el comportamiento de los usuarios y entender qué secciones del sitio generan clics y conversiones.</a:t>
            </a:r>
          </a:p>
          <a:p>
            <a:pPr marL="0" indent="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s-CR" b="1" dirty="0" err="1">
                <a:solidFill>
                  <a:schemeClr val="tx2"/>
                </a:solidFill>
              </a:rPr>
              <a:t>Elementor</a:t>
            </a:r>
            <a:r>
              <a:rPr lang="es-CR" b="1" dirty="0">
                <a:solidFill>
                  <a:schemeClr val="tx2"/>
                </a:solidFill>
              </a:rPr>
              <a:t>: </a:t>
            </a:r>
            <a:r>
              <a:rPr lang="es-CR" dirty="0">
                <a:solidFill>
                  <a:schemeClr val="tx2"/>
                </a:solidFill>
              </a:rPr>
              <a:t>Constructor visual de WordPress que permite crear páginas de alta conversión, optimizadas para incluir enlaces de afiliación.</a:t>
            </a:r>
          </a:p>
          <a:p>
            <a:pPr marL="0" indent="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s-CR" b="1" dirty="0">
                <a:solidFill>
                  <a:schemeClr val="tx2"/>
                </a:solidFill>
              </a:rPr>
              <a:t>Pruebas A/B: </a:t>
            </a:r>
            <a:r>
              <a:rPr lang="es-CR" dirty="0">
                <a:solidFill>
                  <a:schemeClr val="tx2"/>
                </a:solidFill>
              </a:rPr>
              <a:t>Ideales para optimizar elementos de UX y mejorar la tasa de conversión de los enlaces de afiliación.</a:t>
            </a: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9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b="1" dirty="0"/>
              <a:t>Amazon Associates: </a:t>
            </a:r>
            <a:r>
              <a:rPr lang="es-CR" dirty="0"/>
              <a:t>Programa de afiliados que permite ganar comisiones por cada venta generada a través de enlaces de afiliado.</a:t>
            </a:r>
          </a:p>
          <a:p>
            <a:endParaRPr lang="es-CR" dirty="0"/>
          </a:p>
          <a:p>
            <a:r>
              <a:rPr lang="es-CR" b="1" dirty="0"/>
              <a:t>eBay Partner Network: </a:t>
            </a:r>
            <a:r>
              <a:rPr lang="es-CR" dirty="0"/>
              <a:t>Programa de afiliados que permite ganar dinero generando tráfico y ventas en su mercado.</a:t>
            </a:r>
          </a:p>
          <a:p>
            <a:endParaRPr lang="es-CR" dirty="0"/>
          </a:p>
          <a:p>
            <a:r>
              <a:rPr lang="es-CR" b="1" dirty="0"/>
              <a:t>Shopify: </a:t>
            </a:r>
            <a:r>
              <a:rPr lang="es-CR" dirty="0"/>
              <a:t>Programa de afiliados que permite promocionar los servicios de Shopify y ganar comisiones por cada cliente referido.</a:t>
            </a:r>
          </a:p>
          <a:p>
            <a:endParaRPr lang="es-CR" dirty="0"/>
          </a:p>
          <a:p>
            <a:r>
              <a:rPr lang="es-CR" b="1" dirty="0"/>
              <a:t>Booking.com: </a:t>
            </a:r>
            <a:r>
              <a:rPr lang="es-CR" dirty="0"/>
              <a:t>Programa de afiliados que permite promocionar alojamientos y ganar comisiones por cada reserva realizada.</a:t>
            </a:r>
          </a:p>
          <a:p>
            <a:endParaRPr lang="es-CR" dirty="0"/>
          </a:p>
          <a:p>
            <a:r>
              <a:rPr lang="es-CR" b="1" dirty="0"/>
              <a:t>Udemy: </a:t>
            </a:r>
            <a:r>
              <a:rPr lang="es-CR" dirty="0"/>
              <a:t>Programa de afiliados que permite promocionar cursos y ganar comisiones por cada venta.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13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El marketing de afiliación es un modelo de negocio en el que los editores, como </a:t>
            </a:r>
            <a:r>
              <a:rPr lang="es-CR" dirty="0" err="1"/>
              <a:t>bloggers</a:t>
            </a:r>
            <a:r>
              <a:rPr lang="es-CR" dirty="0"/>
              <a:t> o propietarios de sitios web, ganan una comisión por cada venta que generan para un comerciante o minorista. Este proceso involucra a cuatro partes: el afiliado, el comerciante, el consumidor y la red de afiliados. Entre sus ventajas, destaca que es fácil de implementar, tiene un costo bajo y puede ser muy rentable. Sin embargo, no es una solución rápida, ya que puede tomar tiempo ver resultados significativos. Para dirigir tráfico a las ofertas de afiliados, se pueden utilizar canales como sitios web, redes sociales, YouTube y correo electrónico.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8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B98A-018E-C58B-AD23-39D14BB16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9A2CC2-E17D-1BDE-C03E-5E08E43AA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1BD85-B1C6-14B0-907F-0F1E0EBED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¿Cómo funciona el marketing de afiliados?</a:t>
            </a:r>
          </a:p>
          <a:p>
            <a:endParaRPr lang="es-CR" dirty="0"/>
          </a:p>
          <a:p>
            <a:r>
              <a:rPr lang="es-CR" dirty="0"/>
              <a:t>1. Una empresa tiene un producto o servicio que vender, y quiere aumentar las ventas y el conocimiento de su marca.</a:t>
            </a:r>
          </a:p>
          <a:p>
            <a:r>
              <a:rPr lang="es-CR" dirty="0"/>
              <a:t>2. Se asocian un afiliado (también llamado editor) que tiene un sitio web, un blog, marca personal o alguna otra forma de presencia en línea.</a:t>
            </a:r>
          </a:p>
          <a:p>
            <a:r>
              <a:rPr lang="es-CR" dirty="0"/>
              <a:t>3. El afiliado promociona los productos o servicios de la empresa en su propia plataforma utilizando enlaces de seguimiento especiales.</a:t>
            </a:r>
          </a:p>
          <a:p>
            <a:r>
              <a:rPr lang="es-CR" dirty="0"/>
              <a:t>4. Cuando un usuario hace clic en uno de estos enlaces y realiza una compra, el afiliado gana una comisión de la empresa.</a:t>
            </a:r>
          </a:p>
          <a:p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162BF-6D10-60B6-6155-CF320AFFA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4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4E8FF-6E97-E1AC-766C-D9E82DEC9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2E43D-8AAC-9EB6-550A-AFF91BC23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5F754-8B40-1A20-26FD-65D96C0E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En el mundo del marketing digital, la capacidad de medir y evaluar el rendimiento de tus estrategias es esencial. Las métricas clave se convierten en faros que guían a los profesionales del marketing hacia el éxito. En esta exploración, desentrañaremos el significado y la importancia de las métricas clave.</a:t>
            </a:r>
          </a:p>
          <a:p>
            <a:endParaRPr lang="es-CR" dirty="0"/>
          </a:p>
          <a:p>
            <a:r>
              <a:rPr lang="es-CR" dirty="0"/>
              <a:t>Estas métricas ayudan a los anunciantes a medir la efectividad y eficiencia de sus campañas de marketing.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AF13-A026-E13B-424A-C7400D971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7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5A2D6-B79D-13CB-9A68-85BB43BE6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81A6D-487F-81B5-ED53-E2C574B1F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BB7EB-1C84-4F14-EB96-C6BE0430E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s-CR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Coste por Clic (CPC)</a:t>
            </a:r>
            <a:r>
              <a:rPr lang="es-C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Ganas dinero cada vez que alguien hace clic en tu anuncio.</a:t>
            </a:r>
          </a:p>
          <a:p>
            <a:pPr algn="l">
              <a:buFont typeface="+mj-lt"/>
              <a:buAutoNum type="arabicPeriod"/>
            </a:pPr>
            <a:r>
              <a:rPr lang="es-CR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Coste por Acción (CPA)</a:t>
            </a:r>
            <a:r>
              <a:rPr lang="es-C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Ganas dinero cuando alguien hace clic en tu anuncio y completa una acción, como registrarse o comprar.</a:t>
            </a:r>
          </a:p>
          <a:p>
            <a:pPr algn="l">
              <a:buFont typeface="+mj-lt"/>
              <a:buAutoNum type="arabicPeriod"/>
            </a:pPr>
            <a:r>
              <a:rPr lang="es-CR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Coste por Mil Impresiones (CPM)</a:t>
            </a:r>
            <a:r>
              <a:rPr lang="es-C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Ganas dinero por cada mil veces que se muestra tu anuncio.</a:t>
            </a:r>
          </a:p>
          <a:p>
            <a:pPr algn="l">
              <a:buFont typeface="+mj-lt"/>
              <a:buAutoNum type="arabicPeriod"/>
            </a:pPr>
            <a:r>
              <a:rPr lang="es-CR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Coste por Venta (CPV)</a:t>
            </a:r>
            <a:r>
              <a:rPr lang="es-C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Ganas una comisión cuando tu enlace genera una venta.</a:t>
            </a:r>
          </a:p>
          <a:p>
            <a:pPr algn="l">
              <a:buFont typeface="+mj-lt"/>
              <a:buAutoNum type="arabicPeriod"/>
            </a:pPr>
            <a:r>
              <a:rPr lang="es-CR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Coste por Lead (CPL)</a:t>
            </a:r>
            <a:r>
              <a:rPr lang="es-C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Mide el costo promedio de obtener un cliente potencial.</a:t>
            </a:r>
          </a:p>
          <a:p>
            <a:pPr algn="l">
              <a:buFont typeface="+mj-lt"/>
              <a:buAutoNum type="arabicPeriod"/>
            </a:pPr>
            <a:r>
              <a:rPr lang="es-CR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Costo por Instalación (CPI)</a:t>
            </a:r>
            <a:r>
              <a:rPr lang="es-C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Ganas dinero cuando alguien instala una aplicación a través de tu anuncio.</a:t>
            </a:r>
          </a:p>
          <a:p>
            <a:endParaRPr lang="es-C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2ADDB-2C7F-CBE0-D3E4-FF1ED8552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3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Beneficio Mutuo: Todos ganan. Los anunciantes aumentan su alcance e ingresos, los afiliados pueden obtener ingresos extra o dedicarse exclusivamente, y los clientes tienen más opciones para elegir.</a:t>
            </a:r>
          </a:p>
          <a:p>
            <a:endParaRPr lang="es-CR" dirty="0"/>
          </a:p>
          <a:p>
            <a:r>
              <a:rPr lang="es-CR" dirty="0"/>
              <a:t>Fácil de Comenzar: No necesitas ser un </a:t>
            </a:r>
            <a:r>
              <a:rPr lang="es-CR" dirty="0" err="1"/>
              <a:t>influencer</a:t>
            </a:r>
            <a:r>
              <a:rPr lang="es-CR" dirty="0"/>
              <a:t>. Con actividad en redes sociales y conocimientos básicos de marketing digital, puedes ser afiliado y obtener buenos resultados.</a:t>
            </a:r>
          </a:p>
          <a:p>
            <a:endParaRPr lang="es-CR" dirty="0"/>
          </a:p>
          <a:p>
            <a:r>
              <a:rPr lang="es-CR" dirty="0"/>
              <a:t>Baja Inversión: No se requiere una gran inversión inicial. No necesitas stock ni pagar derechos, solo un presupuesto para anuncios pagados si lo deseas.</a:t>
            </a: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219C-7A86-041C-A085-4AF75EE1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C44A2-B65E-F058-6ABB-211FD6A1A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A1667B-FE22-D920-67C0-65FBF85AC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Pago por Resultados: Los anunciantes solo pagan por los resultados obtenidos, lo que aumenta sus márgenes de beneficio al no tener costos fijos adicionales.</a:t>
            </a:r>
          </a:p>
          <a:p>
            <a:endParaRPr lang="es-CR" dirty="0"/>
          </a:p>
          <a:p>
            <a:r>
              <a:rPr lang="es-CR" dirty="0"/>
              <a:t>Mayor Alcance: Los afiliados ayudan a expandir la cobertura geográfica, lo que aumenta la visibilidad de los productos o servicios y la probabilidad de ventas.</a:t>
            </a:r>
          </a:p>
          <a:p>
            <a:endParaRPr lang="es-CR" dirty="0"/>
          </a:p>
          <a:p>
            <a:r>
              <a:rPr lang="es-CR" dirty="0"/>
              <a:t>Ingresos Escalables: Permite generar ingresos recurrentes y escalables. A medida que se suman más afiliados, las ganancias pueden aumentar significativamente.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B647F-45D8-B87F-B55F-1FCBC6245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b="1" dirty="0"/>
              <a:t>Flujo</a:t>
            </a:r>
            <a:r>
              <a:rPr lang="es-CR" dirty="0"/>
              <a:t>: Se refiere a la capacidad del sitio web para guiar al usuario de manera fluida hacia la conversión, ya sea una compra o un registro. Un flujo bien diseñado mantiene al usuario interesado y facilita su navegación.</a:t>
            </a:r>
          </a:p>
          <a:p>
            <a:r>
              <a:rPr lang="es-CR" b="1" dirty="0"/>
              <a:t>Funcionalidad</a:t>
            </a:r>
            <a:r>
              <a:rPr lang="es-CR" dirty="0"/>
              <a:t>: Implica que el sitio web esté optimizado y funcione sin fallos, con tiempos de carga rápidos, diseño responsive y enlaces bien estructurados.</a:t>
            </a:r>
          </a:p>
          <a:p>
            <a:r>
              <a:rPr lang="es-CR" b="1" dirty="0" err="1"/>
              <a:t>Feedback</a:t>
            </a:r>
            <a:r>
              <a:rPr lang="es-CR" dirty="0"/>
              <a:t>: Consiste en recolectar opiniones y datos de los usuarios para mejorar el sitio. Esto permite optimizar la experiencia y ajustar el contenido o el diseño para alinearse con las expectativas del público.</a:t>
            </a:r>
          </a:p>
          <a:p>
            <a:r>
              <a:rPr lang="es-CR" b="1" dirty="0"/>
              <a:t>Fidelización</a:t>
            </a:r>
            <a:r>
              <a:rPr lang="es-CR" dirty="0"/>
              <a:t>: Se centra en mantener a los usuarios interesados a largo plazo, ya sea a través de contenido valioso, programas de recompensas o estrategias de email marketing </a:t>
            </a:r>
          </a:p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9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b="1" dirty="0"/>
              <a:t>Diseño Atractivo: </a:t>
            </a:r>
            <a:r>
              <a:rPr lang="es-CR" dirty="0"/>
              <a:t>Un diseño visualmente agradable y profesional genera una primera impresión positiva y fomenta la exploración del sitio. </a:t>
            </a:r>
          </a:p>
          <a:p>
            <a:r>
              <a:rPr lang="es-CR" b="1" dirty="0"/>
              <a:t>Contenido Relevante: </a:t>
            </a:r>
            <a:r>
              <a:rPr lang="es-CR" dirty="0"/>
              <a:t>Ofrece información valiosa, útil y actualizada que responda a las necesidades e intereses de tu público objetivo.</a:t>
            </a:r>
          </a:p>
          <a:p>
            <a:r>
              <a:rPr lang="es-CR" b="1" dirty="0"/>
              <a:t>Experiencia de Usuario Optimizada: </a:t>
            </a:r>
            <a:r>
              <a:rPr lang="es-CR" dirty="0"/>
              <a:t>Facilita la navegación con una estructura clara, menús intuitivos y tiempos de carga rápidos.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4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s-CR" sz="4000" dirty="0">
                <a:solidFill>
                  <a:schemeClr val="bg1"/>
                </a:solidFill>
              </a:rPr>
              <a:t>Quiz – Marketing de Afiliación y las 4F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4171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Diana Ponce FAERRON </a:t>
            </a:r>
          </a:p>
        </p:txBody>
      </p:sp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5726244-6E22-D8C1-A206-2A1D7E8F7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56" y="548640"/>
            <a:ext cx="3095359" cy="130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C84A5-818A-6442-BBCF-BC104E6C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10E9-62DF-1848-2C85-4874E235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Funcionalidad: Haz que tu Web sea Fácil de Usar </a:t>
            </a:r>
            <a:endParaRPr lang="en-US" b="0" kern="1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F7D33-9A95-3867-7A55-763ECD1EA3FE}"/>
              </a:ext>
            </a:extLst>
          </p:cNvPr>
          <p:cNvSpPr txBox="1"/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La </a:t>
            </a:r>
            <a:r>
              <a:rPr lang="en-US" dirty="0" err="1">
                <a:solidFill>
                  <a:schemeClr val="tx2"/>
                </a:solidFill>
              </a:rPr>
              <a:t>funcionalidad</a:t>
            </a:r>
            <a:r>
              <a:rPr lang="en-US" dirty="0">
                <a:solidFill>
                  <a:schemeClr val="tx2"/>
                </a:solidFill>
              </a:rPr>
              <a:t> se centra en la </a:t>
            </a:r>
            <a:r>
              <a:rPr lang="en-US" dirty="0" err="1">
                <a:solidFill>
                  <a:schemeClr val="tx2"/>
                </a:solidFill>
              </a:rPr>
              <a:t>usabilidad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tu</a:t>
            </a:r>
            <a:r>
              <a:rPr lang="en-US" dirty="0">
                <a:solidFill>
                  <a:schemeClr val="tx2"/>
                </a:solidFill>
              </a:rPr>
              <a:t> sitio web. En la era de la web 2.0, los </a:t>
            </a:r>
            <a:r>
              <a:rPr lang="en-US" dirty="0" err="1">
                <a:solidFill>
                  <a:schemeClr val="tx2"/>
                </a:solidFill>
              </a:rPr>
              <a:t>usuarios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esperan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experiencia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intuitiva</a:t>
            </a:r>
            <a:r>
              <a:rPr lang="en-US" dirty="0">
                <a:solidFill>
                  <a:schemeClr val="tx2"/>
                </a:solidFill>
              </a:rPr>
              <a:t> y sin </a:t>
            </a:r>
            <a:r>
              <a:rPr lang="en-US" dirty="0" err="1">
                <a:solidFill>
                  <a:schemeClr val="tx2"/>
                </a:solidFill>
              </a:rPr>
              <a:t>complicaciones</a:t>
            </a:r>
            <a:r>
              <a:rPr lang="en-US" dirty="0">
                <a:solidFill>
                  <a:schemeClr val="tx2"/>
                </a:solidFill>
              </a:rPr>
              <a:t>.  </a:t>
            </a:r>
            <a:r>
              <a:rPr lang="en-US" dirty="0" err="1">
                <a:solidFill>
                  <a:schemeClr val="tx2"/>
                </a:solidFill>
              </a:rPr>
              <a:t>Asegúrate</a:t>
            </a:r>
            <a:r>
              <a:rPr lang="en-US" dirty="0">
                <a:solidFill>
                  <a:schemeClr val="tx2"/>
                </a:solidFill>
              </a:rPr>
              <a:t> de que </a:t>
            </a:r>
            <a:r>
              <a:rPr lang="en-US" dirty="0" err="1">
                <a:solidFill>
                  <a:schemeClr val="tx2"/>
                </a:solidFill>
              </a:rPr>
              <a:t>tu</a:t>
            </a:r>
            <a:r>
              <a:rPr lang="en-US" dirty="0">
                <a:solidFill>
                  <a:schemeClr val="tx2"/>
                </a:solidFill>
              </a:rPr>
              <a:t> web sea:</a:t>
            </a:r>
          </a:p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1220400" lvl="5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Fácil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Navegar</a:t>
            </a:r>
            <a:endParaRPr lang="en-US" dirty="0">
              <a:solidFill>
                <a:schemeClr val="tx2"/>
              </a:solidFill>
            </a:endParaRPr>
          </a:p>
          <a:p>
            <a:pPr marL="1220400" lvl="5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Accesible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desde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Cualquier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Dispositivo</a:t>
            </a:r>
            <a:endParaRPr lang="en-US" dirty="0">
              <a:solidFill>
                <a:schemeClr val="tx2"/>
              </a:solidFill>
            </a:endParaRPr>
          </a:p>
          <a:p>
            <a:pPr marL="1220400" lvl="5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Rápida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dirty="0" err="1">
                <a:solidFill>
                  <a:schemeClr val="tx2"/>
                </a:solidFill>
              </a:rPr>
              <a:t>Eficiente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D2B2D-77FF-93F4-2A3B-5A86528F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93" y="2228003"/>
            <a:ext cx="4711240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901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CF7D0-F439-1110-3928-AE3D733D4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8437-EC7E-851D-0EE0-BB1AC4C0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R" b="0" kern="1200" cap="all" dirty="0">
                <a:latin typeface="+mj-lt"/>
                <a:ea typeface="+mj-ea"/>
                <a:cs typeface="+mj-cs"/>
              </a:rPr>
              <a:t>Fidelización: Convierte Visitantes en Clientes Leales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5F827-7576-F544-0DDC-2C8815D1CDA9}"/>
              </a:ext>
            </a:extLst>
          </p:cNvPr>
          <p:cNvSpPr txBox="1"/>
          <p:nvPr/>
        </p:nvSpPr>
        <p:spPr>
          <a:xfrm>
            <a:off x="5063252" y="2500703"/>
            <a:ext cx="6231838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CR" dirty="0"/>
              <a:t>La fidelización es el objetivo final de cualquier estrategia de marketing digital. Una vez que has atraído visitantes a tu sitio web, debes esforzarte por convertirlos en clientes leales. Esto se logra a través de: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s-CR" dirty="0"/>
          </a:p>
          <a:p>
            <a:pPr marL="1220400" lvl="2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s-CR" dirty="0"/>
              <a:t>Contenido de Calidad</a:t>
            </a:r>
          </a:p>
          <a:p>
            <a:pPr marL="1220400" lvl="2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s-CR" dirty="0"/>
              <a:t>Ofertas Exclusivas</a:t>
            </a:r>
          </a:p>
          <a:p>
            <a:pPr marL="1220400" lvl="2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s-CR" dirty="0"/>
              <a:t>Programas de Fidelización</a:t>
            </a:r>
          </a:p>
          <a:p>
            <a:pPr marL="1220400" lvl="2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s-CR" dirty="0"/>
              <a:t>Comunicación Personalizada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8F9CE-D91C-277B-32C4-289C015C2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9" y="2370696"/>
            <a:ext cx="3785016" cy="33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A16A3-7DB8-3A8D-ED69-635179366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627B-324D-2577-EB0F-7513A341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Feedback: Fomenta la Interacción con tus Usuarios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ABE61-54DD-179D-EFFD-858F092C7659}"/>
              </a:ext>
            </a:extLst>
          </p:cNvPr>
          <p:cNvSpPr txBox="1"/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El feedback es </a:t>
            </a:r>
            <a:r>
              <a:rPr lang="en-US" dirty="0" err="1">
                <a:solidFill>
                  <a:schemeClr val="tx2"/>
                </a:solidFill>
              </a:rPr>
              <a:t>esencial</a:t>
            </a:r>
            <a:r>
              <a:rPr lang="en-US" dirty="0">
                <a:solidFill>
                  <a:schemeClr val="tx2"/>
                </a:solidFill>
              </a:rPr>
              <a:t> para </a:t>
            </a:r>
            <a:r>
              <a:rPr lang="en-US" dirty="0" err="1">
                <a:solidFill>
                  <a:schemeClr val="tx2"/>
                </a:solidFill>
              </a:rPr>
              <a:t>construir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relación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sólida</a:t>
            </a:r>
            <a:r>
              <a:rPr lang="en-US" dirty="0">
                <a:solidFill>
                  <a:schemeClr val="tx2"/>
                </a:solidFill>
              </a:rPr>
              <a:t> con </a:t>
            </a:r>
            <a:r>
              <a:rPr lang="en-US" dirty="0" err="1">
                <a:solidFill>
                  <a:schemeClr val="tx2"/>
                </a:solidFill>
              </a:rPr>
              <a:t>tus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clientes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Proporciona</a:t>
            </a:r>
            <a:r>
              <a:rPr lang="en-US" dirty="0">
                <a:solidFill>
                  <a:schemeClr val="tx2"/>
                </a:solidFill>
              </a:rPr>
              <a:t> canales de </a:t>
            </a:r>
            <a:r>
              <a:rPr lang="en-US" dirty="0" err="1">
                <a:solidFill>
                  <a:schemeClr val="tx2"/>
                </a:solidFill>
              </a:rPr>
              <a:t>comunicación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bidireccional</a:t>
            </a:r>
            <a:r>
              <a:rPr lang="en-US" dirty="0">
                <a:solidFill>
                  <a:schemeClr val="tx2"/>
                </a:solidFill>
              </a:rPr>
              <a:t> para que los </a:t>
            </a:r>
            <a:r>
              <a:rPr lang="en-US" dirty="0" err="1">
                <a:solidFill>
                  <a:schemeClr val="tx2"/>
                </a:solidFill>
              </a:rPr>
              <a:t>usuarios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puedan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interactuar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contigo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dirty="0" err="1">
                <a:solidFill>
                  <a:schemeClr val="tx2"/>
                </a:solidFill>
              </a:rPr>
              <a:t>expresar</a:t>
            </a:r>
            <a:r>
              <a:rPr lang="en-US" dirty="0">
                <a:solidFill>
                  <a:schemeClr val="tx2"/>
                </a:solidFill>
              </a:rPr>
              <a:t> sus </a:t>
            </a:r>
            <a:r>
              <a:rPr lang="en-US" dirty="0" err="1">
                <a:solidFill>
                  <a:schemeClr val="tx2"/>
                </a:solidFill>
              </a:rPr>
              <a:t>opiniones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Algunas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formas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fomentar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el</a:t>
            </a:r>
            <a:r>
              <a:rPr lang="en-US" dirty="0">
                <a:solidFill>
                  <a:schemeClr val="tx2"/>
                </a:solidFill>
              </a:rPr>
              <a:t> feedback son:</a:t>
            </a:r>
          </a:p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1220400" lvl="3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Blogs</a:t>
            </a:r>
          </a:p>
          <a:p>
            <a:pPr marL="1220400" lvl="3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Formularios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Contacto</a:t>
            </a:r>
            <a:endParaRPr lang="en-US" dirty="0">
              <a:solidFill>
                <a:schemeClr val="tx2"/>
              </a:solidFill>
            </a:endParaRPr>
          </a:p>
          <a:p>
            <a:pPr marL="1220400" lvl="3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Chats en Vivo</a:t>
            </a:r>
          </a:p>
          <a:p>
            <a:pPr marL="1220400" lvl="3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Encuestas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dirty="0" err="1">
                <a:solidFill>
                  <a:schemeClr val="tx2"/>
                </a:solidFill>
              </a:rPr>
              <a:t>Sondeos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6D722-A61B-8BE3-1297-992157EB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206" y="2228003"/>
            <a:ext cx="3658813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568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R" b="0" kern="1200" cap="all" dirty="0">
                <a:latin typeface="+mj-lt"/>
                <a:ea typeface="+mj-ea"/>
                <a:cs typeface="+mj-cs"/>
              </a:rPr>
              <a:t>Herramientas para el Marketing de Afiliación y las 4F's</a:t>
            </a:r>
            <a:r>
              <a:rPr lang="en-US" b="0" kern="1200" cap="all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96093F-FDA8-8E0A-4EAA-70B0159B345D}"/>
              </a:ext>
            </a:extLst>
          </p:cNvPr>
          <p:cNvSpPr txBox="1">
            <a:spLocks/>
          </p:cNvSpPr>
          <p:nvPr/>
        </p:nvSpPr>
        <p:spPr>
          <a:xfrm>
            <a:off x="547855" y="2038350"/>
            <a:ext cx="10315407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533EB-F0FB-B3A2-520A-CADB8CD3A202}"/>
              </a:ext>
            </a:extLst>
          </p:cNvPr>
          <p:cNvSpPr txBox="1"/>
          <p:nvPr/>
        </p:nvSpPr>
        <p:spPr>
          <a:xfrm>
            <a:off x="547855" y="2525843"/>
            <a:ext cx="1106295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CR" dirty="0">
                <a:solidFill>
                  <a:schemeClr val="tx2"/>
                </a:solidFill>
              </a:rPr>
              <a:t>El marketing de afiliación es una estrategia poderosa que, combinada con las 4F's del marketing digital, puede llevar a las empresas a nuevos niveles de éxito.  Algunas herramientas para desarrollar y optimizar un sitio de afiliación son: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s-CR" dirty="0">
              <a:solidFill>
                <a:schemeClr val="tx2"/>
              </a:solidFill>
            </a:endParaRPr>
          </a:p>
          <a:p>
            <a:pPr marL="1220400" lvl="2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s-CR" dirty="0" err="1">
                <a:solidFill>
                  <a:schemeClr val="tx2"/>
                </a:solidFill>
              </a:rPr>
              <a:t>ThirstyAffiliates</a:t>
            </a:r>
            <a:endParaRPr lang="es-CR" dirty="0">
              <a:solidFill>
                <a:schemeClr val="tx2"/>
              </a:solidFill>
            </a:endParaRPr>
          </a:p>
          <a:p>
            <a:pPr marL="1220400" lvl="2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2"/>
                </a:solidFill>
              </a:rPr>
              <a:t>Google </a:t>
            </a:r>
            <a:r>
              <a:rPr lang="es-CR" dirty="0" err="1">
                <a:solidFill>
                  <a:schemeClr val="tx2"/>
                </a:solidFill>
              </a:rPr>
              <a:t>Analytics</a:t>
            </a:r>
            <a:endParaRPr lang="es-CR" dirty="0">
              <a:solidFill>
                <a:schemeClr val="tx2"/>
              </a:solidFill>
            </a:endParaRPr>
          </a:p>
          <a:p>
            <a:pPr marL="1220400" lvl="2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s-CR" dirty="0" err="1">
                <a:solidFill>
                  <a:schemeClr val="tx2"/>
                </a:solidFill>
              </a:rPr>
              <a:t>Elementor</a:t>
            </a:r>
            <a:endParaRPr lang="es-CR" dirty="0">
              <a:solidFill>
                <a:schemeClr val="tx2"/>
              </a:solidFill>
            </a:endParaRPr>
          </a:p>
          <a:p>
            <a:pPr marL="1220400" lvl="2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s-CR" dirty="0">
                <a:solidFill>
                  <a:schemeClr val="tx2"/>
                </a:solidFill>
              </a:rPr>
              <a:t>Pruebas A/B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0015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R" b="0" kern="1200" cap="all" noProof="0" dirty="0">
                <a:latin typeface="+mj-lt"/>
                <a:ea typeface="+mj-ea"/>
                <a:cs typeface="+mj-cs"/>
              </a:rPr>
              <a:t>Ejemplos de Empresas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96093F-FDA8-8E0A-4EAA-70B0159B345D}"/>
              </a:ext>
            </a:extLst>
          </p:cNvPr>
          <p:cNvSpPr txBox="1">
            <a:spLocks/>
          </p:cNvSpPr>
          <p:nvPr/>
        </p:nvSpPr>
        <p:spPr>
          <a:xfrm>
            <a:off x="581193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 descr="A black and orange logo&#10;&#10;Description automatically generated">
            <a:extLst>
              <a:ext uri="{FF2B5EF4-FFF2-40B4-BE49-F238E27FC236}">
                <a16:creationId xmlns:a16="http://schemas.microsoft.com/office/drawing/2014/main" id="{C5A1A048-1BC4-0E87-D23E-71E3E6FC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28" y="1323233"/>
            <a:ext cx="4000500" cy="4000500"/>
          </a:xfrm>
          <a:prstGeom prst="rect">
            <a:avLst/>
          </a:prstGeom>
        </p:spPr>
      </p:pic>
      <p:pic>
        <p:nvPicPr>
          <p:cNvPr id="6" name="Picture 5" descr="A logo for a company&#10;&#10;Description automatically generated">
            <a:extLst>
              <a:ext uri="{FF2B5EF4-FFF2-40B4-BE49-F238E27FC236}">
                <a16:creationId xmlns:a16="http://schemas.microsoft.com/office/drawing/2014/main" id="{F93EF563-E1AD-3B60-6F94-B95D171AC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54" y="2078545"/>
            <a:ext cx="2742521" cy="274252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856C74E2-8DD3-2EF4-598A-17D6F5D99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522" y="2164419"/>
            <a:ext cx="2402993" cy="2402993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DA9729E3-1D87-F3BF-583B-87A77BE7A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419" y="4357148"/>
            <a:ext cx="5324475" cy="1952625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975C70-5977-101F-A417-E29135CE7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351" y="4417566"/>
            <a:ext cx="3905248" cy="19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7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Marketing de Afiliación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D6B3EA6-68F3-FB6A-B262-73DD5B4CFA97}"/>
              </a:ext>
            </a:extLst>
          </p:cNvPr>
          <p:cNvSpPr txBox="1">
            <a:spLocks/>
          </p:cNvSpPr>
          <p:nvPr/>
        </p:nvSpPr>
        <p:spPr>
          <a:xfrm>
            <a:off x="368451" y="2606651"/>
            <a:ext cx="11455097" cy="2478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R" dirty="0">
                <a:solidFill>
                  <a:schemeClr val="tx1"/>
                </a:solidFill>
              </a:rPr>
              <a:t>Estrategia donde afiliados promocionan productos o servicios y ganan comisión por acciones específicas.</a:t>
            </a:r>
          </a:p>
          <a:p>
            <a:pPr marL="0" indent="0" algn="just">
              <a:buNone/>
            </a:pPr>
            <a:endParaRPr lang="es-CR" dirty="0">
              <a:solidFill>
                <a:schemeClr val="tx1"/>
              </a:solidFill>
            </a:endParaRPr>
          </a:p>
          <a:p>
            <a:pPr algn="just"/>
            <a:r>
              <a:rPr lang="es-CR" dirty="0">
                <a:solidFill>
                  <a:schemeClr val="tx1"/>
                </a:solidFill>
              </a:rPr>
              <a:t>Permite a las empresas ampliar su alcance sin grandes inversiones en publicidad.</a:t>
            </a:r>
          </a:p>
          <a:p>
            <a:pPr algn="just"/>
            <a:endParaRPr lang="es-CR" dirty="0">
              <a:solidFill>
                <a:schemeClr val="tx1"/>
              </a:solidFill>
            </a:endParaRPr>
          </a:p>
          <a:p>
            <a:pPr algn="just"/>
            <a:r>
              <a:rPr lang="es-CR" dirty="0">
                <a:solidFill>
                  <a:schemeClr val="tx1"/>
                </a:solidFill>
              </a:rPr>
              <a:t>Fácil de implementar, bajo costo, rentable, y ofrece oportunidades de monetización para desarrolladores y diseñadores web.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A423-66A2-5BD0-616A-930632A07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D163-3743-E6A6-DCE3-D56F3472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Marketing de Afiliación</a:t>
            </a:r>
          </a:p>
        </p:txBody>
      </p:sp>
      <p:pic>
        <p:nvPicPr>
          <p:cNvPr id="4" name="Picture 3" descr="A diagram of a marketing process&#10;&#10;Description automatically generated">
            <a:extLst>
              <a:ext uri="{FF2B5EF4-FFF2-40B4-BE49-F238E27FC236}">
                <a16:creationId xmlns:a16="http://schemas.microsoft.com/office/drawing/2014/main" id="{57D8F334-CD8E-5D3D-E363-E9260290C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72" y="2014405"/>
            <a:ext cx="8767807" cy="460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C3B8-28FC-81D0-6A83-22D1BB6BF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982A-2DC6-8054-CA13-C4EA6591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Marketing de Afiliación</a:t>
            </a:r>
          </a:p>
        </p:txBody>
      </p:sp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71417CC3-7B72-9963-FBB3-3D4F98BB4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989" y="3663557"/>
            <a:ext cx="914400" cy="914400"/>
          </a:xfrm>
          <a:prstGeom prst="rect">
            <a:avLst/>
          </a:prstGeom>
        </p:spPr>
      </p:pic>
      <p:pic>
        <p:nvPicPr>
          <p:cNvPr id="7" name="Graphic 6" descr="Cursor with solid fill">
            <a:extLst>
              <a:ext uri="{FF2B5EF4-FFF2-40B4-BE49-F238E27FC236}">
                <a16:creationId xmlns:a16="http://schemas.microsoft.com/office/drawing/2014/main" id="{91E31F25-76E7-ABB5-7970-9224C0059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8403" y="3663557"/>
            <a:ext cx="914400" cy="914400"/>
          </a:xfrm>
          <a:prstGeom prst="rect">
            <a:avLst/>
          </a:prstGeom>
        </p:spPr>
      </p:pic>
      <p:pic>
        <p:nvPicPr>
          <p:cNvPr id="9" name="Graphic 8" descr="Register with solid fill">
            <a:extLst>
              <a:ext uri="{FF2B5EF4-FFF2-40B4-BE49-F238E27FC236}">
                <a16:creationId xmlns:a16="http://schemas.microsoft.com/office/drawing/2014/main" id="{40252B4D-AEEC-DBD6-AB07-B1526D7591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6817" y="3584044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B3D7BB54-29DC-4CA4-5B87-BECB5DFAB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5231" y="358404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4F4B00-3DE7-EEFF-71F0-47658B882D23}"/>
              </a:ext>
            </a:extLst>
          </p:cNvPr>
          <p:cNvSpPr txBox="1"/>
          <p:nvPr/>
        </p:nvSpPr>
        <p:spPr>
          <a:xfrm>
            <a:off x="1439855" y="4691263"/>
            <a:ext cx="239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noProof="0" dirty="0"/>
              <a:t>Costo por Millar</a:t>
            </a:r>
          </a:p>
          <a:p>
            <a:pPr algn="ctr"/>
            <a:r>
              <a:rPr lang="en-US" dirty="0"/>
              <a:t>(CPM)</a:t>
            </a:r>
            <a:endParaRPr lang="es-C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31C38-E391-4E81-83E2-67AC5C4B63DB}"/>
              </a:ext>
            </a:extLst>
          </p:cNvPr>
          <p:cNvSpPr txBox="1"/>
          <p:nvPr/>
        </p:nvSpPr>
        <p:spPr>
          <a:xfrm>
            <a:off x="3658269" y="4691263"/>
            <a:ext cx="239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noProof="0" dirty="0"/>
              <a:t>Costo por Clic</a:t>
            </a:r>
          </a:p>
          <a:p>
            <a:pPr algn="ctr"/>
            <a:r>
              <a:rPr lang="en-US" dirty="0"/>
              <a:t>(CPC)</a:t>
            </a:r>
            <a:endParaRPr lang="es-C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DF691-B3A3-35F3-17F8-ACCD4F6F321B}"/>
              </a:ext>
            </a:extLst>
          </p:cNvPr>
          <p:cNvSpPr txBox="1"/>
          <p:nvPr/>
        </p:nvSpPr>
        <p:spPr>
          <a:xfrm>
            <a:off x="5876683" y="4691262"/>
            <a:ext cx="239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noProof="0" dirty="0"/>
              <a:t>Costo por Acción</a:t>
            </a:r>
          </a:p>
          <a:p>
            <a:pPr algn="ctr"/>
            <a:r>
              <a:rPr lang="en-US" dirty="0"/>
              <a:t>(CPA)</a:t>
            </a:r>
            <a:endParaRPr lang="es-C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8F4E7-1522-F171-6399-EC67FDAAC286}"/>
              </a:ext>
            </a:extLst>
          </p:cNvPr>
          <p:cNvSpPr txBox="1"/>
          <p:nvPr/>
        </p:nvSpPr>
        <p:spPr>
          <a:xfrm>
            <a:off x="8095097" y="4669681"/>
            <a:ext cx="239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noProof="0" dirty="0"/>
              <a:t>Costo por Lead</a:t>
            </a:r>
          </a:p>
          <a:p>
            <a:pPr algn="ctr"/>
            <a:r>
              <a:rPr lang="en-US" dirty="0"/>
              <a:t>(CPL)</a:t>
            </a:r>
            <a:endParaRPr lang="es-C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3BB60-D9A4-271A-FD5B-57C4823B8FF6}"/>
              </a:ext>
            </a:extLst>
          </p:cNvPr>
          <p:cNvSpPr txBox="1"/>
          <p:nvPr/>
        </p:nvSpPr>
        <p:spPr>
          <a:xfrm>
            <a:off x="691763" y="2393343"/>
            <a:ext cx="1069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CR" dirty="0"/>
              <a:t>El marketing de afiliación en sitios web tiene diferentes modelos según el tipo de acción requerida para que los afiliados generen ingresos. Los más comunes incluyen:</a:t>
            </a:r>
          </a:p>
        </p:txBody>
      </p:sp>
    </p:spTree>
    <p:extLst>
      <p:ext uri="{BB962C8B-B14F-4D97-AF65-F5344CB8AC3E}">
        <p14:creationId xmlns:p14="http://schemas.microsoft.com/office/powerpoint/2010/main" val="288206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366C-C3DA-DD37-C412-AFED02ECF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8F4E-D242-63DE-D72B-03381596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CR" dirty="0"/>
              <a:t>TIPOS DE Marketing de Afiliación</a:t>
            </a:r>
          </a:p>
        </p:txBody>
      </p:sp>
      <p:pic>
        <p:nvPicPr>
          <p:cNvPr id="4" name="Picture 3" descr="A diagram of a pyramid&#10;&#10;Description automatically generated">
            <a:extLst>
              <a:ext uri="{FF2B5EF4-FFF2-40B4-BE49-F238E27FC236}">
                <a16:creationId xmlns:a16="http://schemas.microsoft.com/office/drawing/2014/main" id="{D8DC314F-31F2-F612-7723-A391C6BE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30" y="1846540"/>
            <a:ext cx="9382539" cy="49492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587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noProof="1"/>
              <a:t>B</a:t>
            </a:r>
            <a:r>
              <a:rPr lang="es-CR" noProof="1"/>
              <a:t>eneficios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4257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5A0D3E-BCCA-99FD-93AD-5337479D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011831-0CA8-0C99-288D-2D321E4B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D6E6F600-C14D-F7FA-48E5-E062A0A99F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6DBAF41-D685-EDD8-344B-94CC0402E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48B659-DCC1-C88B-1323-10FA6A30A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BCDF2F-7A40-B12A-B1D6-105DAEDDE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BB5561-2685-B5B0-4B49-4F06E1252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043660-8411-B9DE-A594-0D39131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s-CR" noProof="1"/>
              <a:t>Beneficios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AEB59D54-4BA2-D767-B6EA-9E8F919DE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38252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755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latin typeface="+mj-lt"/>
                <a:ea typeface="+mj-ea"/>
                <a:cs typeface="+mj-cs"/>
              </a:rPr>
              <a:t>Las 4FS en Marketing DIGITAL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4C3B3-8C4C-3E2D-079F-1DAB946B9DC6}"/>
              </a:ext>
            </a:extLst>
          </p:cNvPr>
          <p:cNvSpPr txBox="1"/>
          <p:nvPr/>
        </p:nvSpPr>
        <p:spPr>
          <a:xfrm>
            <a:off x="509755" y="2317911"/>
            <a:ext cx="5586245" cy="340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CR" dirty="0"/>
              <a:t>Las 4F son una estrategia centrada en la experiencia y satisfacción del usuario que permite atraer, convertir y retener clientes de forma eficaz. En la era digital, el marketing se ha convertido en un componente esencial para cualquier negocio que busque prosperar. </a:t>
            </a:r>
          </a:p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CR" dirty="0"/>
          </a:p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CR" dirty="0"/>
              <a:t>Una página web bien diseñada y optimizada es fundamental para establecer una presencia en línea sólida y captar la atención de potenciales clientes. Esta teoría se basa en cuatro pilares: </a:t>
            </a:r>
            <a:r>
              <a:rPr lang="es-CR" b="1" dirty="0"/>
              <a:t>Flujo, Funcionalidad, </a:t>
            </a:r>
            <a:r>
              <a:rPr lang="es-CR" b="1" dirty="0" err="1"/>
              <a:t>Feedback</a:t>
            </a:r>
            <a:r>
              <a:rPr lang="es-CR" b="1" dirty="0"/>
              <a:t> y Fidelización</a:t>
            </a:r>
          </a:p>
        </p:txBody>
      </p:sp>
      <p:pic>
        <p:nvPicPr>
          <p:cNvPr id="4" name="Picture 3" descr="A diagram of different colored circles with text&#10;&#10;Description automatically generated">
            <a:extLst>
              <a:ext uri="{FF2B5EF4-FFF2-40B4-BE49-F238E27FC236}">
                <a16:creationId xmlns:a16="http://schemas.microsoft.com/office/drawing/2014/main" id="{5F9240A0-F761-B9B6-5BE2-D32D8EAF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18" y="2138031"/>
            <a:ext cx="5357722" cy="42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latin typeface="+mj-lt"/>
                <a:ea typeface="+mj-ea"/>
                <a:cs typeface="+mj-cs"/>
              </a:rPr>
              <a:t>Flujo:  Atrae  y Cautiva a tus Visitantes </a:t>
            </a:r>
            <a:endParaRPr lang="en-US" b="0" kern="12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734F50-6F3A-2E83-DE8D-6DE3B8F2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996" y="2228003"/>
            <a:ext cx="3696784" cy="363304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B5A91-6784-8457-6D22-CCA342E48201}"/>
              </a:ext>
            </a:extLst>
          </p:cNvPr>
          <p:cNvSpPr txBox="1"/>
          <p:nvPr/>
        </p:nvSpPr>
        <p:spPr>
          <a:xfrm>
            <a:off x="6188417" y="2228003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El </a:t>
            </a:r>
            <a:r>
              <a:rPr lang="en-US" dirty="0" err="1">
                <a:solidFill>
                  <a:schemeClr val="tx2"/>
                </a:solidFill>
              </a:rPr>
              <a:t>flujo</a:t>
            </a:r>
            <a:r>
              <a:rPr lang="en-US" dirty="0">
                <a:solidFill>
                  <a:schemeClr val="tx2"/>
                </a:solidFill>
              </a:rPr>
              <a:t> se </a:t>
            </a:r>
            <a:r>
              <a:rPr lang="en-US" dirty="0" err="1">
                <a:solidFill>
                  <a:schemeClr val="tx2"/>
                </a:solidFill>
              </a:rPr>
              <a:t>refiere</a:t>
            </a:r>
            <a:r>
              <a:rPr lang="en-US" dirty="0">
                <a:solidFill>
                  <a:schemeClr val="tx2"/>
                </a:solidFill>
              </a:rPr>
              <a:t> al valor </a:t>
            </a:r>
            <a:r>
              <a:rPr lang="en-US" dirty="0" err="1">
                <a:solidFill>
                  <a:schemeClr val="tx2"/>
                </a:solidFill>
              </a:rPr>
              <a:t>añadido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tu</a:t>
            </a:r>
            <a:r>
              <a:rPr lang="en-US" dirty="0">
                <a:solidFill>
                  <a:schemeClr val="tx2"/>
                </a:solidFill>
              </a:rPr>
              <a:t> sitio web </a:t>
            </a:r>
            <a:r>
              <a:rPr lang="en-US" dirty="0" err="1">
                <a:solidFill>
                  <a:schemeClr val="tx2"/>
                </a:solidFill>
              </a:rPr>
              <a:t>ofrece</a:t>
            </a:r>
            <a:r>
              <a:rPr lang="en-US" dirty="0">
                <a:solidFill>
                  <a:schemeClr val="tx2"/>
                </a:solidFill>
              </a:rPr>
              <a:t> a los </a:t>
            </a:r>
            <a:r>
              <a:rPr lang="en-US" dirty="0" err="1">
                <a:solidFill>
                  <a:schemeClr val="tx2"/>
                </a:solidFill>
              </a:rPr>
              <a:t>usuarios</a:t>
            </a:r>
            <a:r>
              <a:rPr lang="en-US" dirty="0">
                <a:solidFill>
                  <a:schemeClr val="tx2"/>
                </a:solidFill>
              </a:rPr>
              <a:t>. Para </a:t>
            </a:r>
            <a:r>
              <a:rPr lang="en-US" dirty="0" err="1">
                <a:solidFill>
                  <a:schemeClr val="tx2"/>
                </a:solidFill>
              </a:rPr>
              <a:t>captar</a:t>
            </a:r>
            <a:r>
              <a:rPr lang="en-US" dirty="0">
                <a:solidFill>
                  <a:schemeClr val="tx2"/>
                </a:solidFill>
              </a:rPr>
              <a:t> su </a:t>
            </a:r>
            <a:r>
              <a:rPr lang="en-US" dirty="0" err="1">
                <a:solidFill>
                  <a:schemeClr val="tx2"/>
                </a:solidFill>
              </a:rPr>
              <a:t>atención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dirty="0" err="1">
                <a:solidFill>
                  <a:schemeClr val="tx2"/>
                </a:solidFill>
              </a:rPr>
              <a:t>mantenerlos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navegando</a:t>
            </a:r>
            <a:r>
              <a:rPr lang="en-US" dirty="0">
                <a:solidFill>
                  <a:schemeClr val="tx2"/>
                </a:solidFill>
              </a:rPr>
              <a:t>, es </a:t>
            </a:r>
            <a:r>
              <a:rPr lang="en-US" dirty="0" err="1">
                <a:solidFill>
                  <a:schemeClr val="tx2"/>
                </a:solidFill>
              </a:rPr>
              <a:t>esencial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crear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una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experiencia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fluida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dirty="0" err="1">
                <a:solidFill>
                  <a:schemeClr val="tx2"/>
                </a:solidFill>
              </a:rPr>
              <a:t>atractiva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Esto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implica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306000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  <a:p>
            <a:pPr marL="1220400" lvl="3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Diseño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Atractivo</a:t>
            </a:r>
            <a:endParaRPr lang="en-US" dirty="0">
              <a:solidFill>
                <a:schemeClr val="tx2"/>
              </a:solidFill>
            </a:endParaRPr>
          </a:p>
          <a:p>
            <a:pPr marL="1220400" lvl="3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Contenido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Relevante</a:t>
            </a:r>
            <a:endParaRPr lang="en-US" dirty="0">
              <a:solidFill>
                <a:schemeClr val="tx2"/>
              </a:solidFill>
            </a:endParaRPr>
          </a:p>
          <a:p>
            <a:pPr marL="1220400" lvl="3" indent="-306000" algn="just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</a:rPr>
              <a:t>Experiencia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Usuario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Optimizada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190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588</TotalTime>
  <Words>1742</Words>
  <Application>Microsoft Office PowerPoint</Application>
  <PresentationFormat>Widescreen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Gill Sans MT</vt:lpstr>
      <vt:lpstr>Segoe UI</vt:lpstr>
      <vt:lpstr>Wingdings</vt:lpstr>
      <vt:lpstr>Wingdings 2</vt:lpstr>
      <vt:lpstr>Custom</vt:lpstr>
      <vt:lpstr>Quiz – Marketing de Afiliación y las 4F </vt:lpstr>
      <vt:lpstr>Marketing de Afiliación</vt:lpstr>
      <vt:lpstr>Marketing de Afiliación</vt:lpstr>
      <vt:lpstr>TIPOS DE Marketing de Afiliación</vt:lpstr>
      <vt:lpstr>TIPOS DE Marketing de Afiliación</vt:lpstr>
      <vt:lpstr>Beneficios</vt:lpstr>
      <vt:lpstr>Beneficios</vt:lpstr>
      <vt:lpstr>Las 4FS en Marketing DIGITAL</vt:lpstr>
      <vt:lpstr>Flujo:  Atrae  y Cautiva a tus Visitantes </vt:lpstr>
      <vt:lpstr>Funcionalidad: Haz que tu Web sea Fácil de Usar </vt:lpstr>
      <vt:lpstr>Fidelización: Convierte Visitantes en Clientes Leales </vt:lpstr>
      <vt:lpstr>Feedback: Fomenta la Interacción con tus Usuarios </vt:lpstr>
      <vt:lpstr>Herramientas para el Marketing de Afiliación y las 4F's </vt:lpstr>
      <vt:lpstr>Ejemplos de Empresas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Ponce (SHE/HER)</dc:creator>
  <cp:lastModifiedBy>Diana Ponce (SHE/HER)</cp:lastModifiedBy>
  <cp:revision>18</cp:revision>
  <dcterms:created xsi:type="dcterms:W3CDTF">2024-07-18T16:44:47Z</dcterms:created>
  <dcterms:modified xsi:type="dcterms:W3CDTF">2024-11-15T22:07:09Z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