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17732B8-B3FA-4E96-A5AA-52383B84C53C}" type="datetimeFigureOut">
              <a:rPr lang="en-US" smtClean="0"/>
              <a:t>5/29/2024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141794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118469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201248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66195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91743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7732B8-B3FA-4E96-A5AA-52383B84C53C}"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2813781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7732B8-B3FA-4E96-A5AA-52383B84C53C}"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1305031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732B8-B3FA-4E96-A5AA-52383B84C53C}"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394746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732B8-B3FA-4E96-A5AA-52383B84C53C}"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146204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732B8-B3FA-4E96-A5AA-52383B84C53C}"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227505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732B8-B3FA-4E96-A5AA-52383B84C53C}"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49145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345294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7732B8-B3FA-4E96-A5AA-52383B84C53C}" type="datetimeFigureOut">
              <a:rPr lang="en-US" smtClean="0"/>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377291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7732B8-B3FA-4E96-A5AA-52383B84C53C}" type="datetimeFigureOut">
              <a:rPr lang="en-US" smtClean="0"/>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42619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32B8-B3FA-4E96-A5AA-52383B84C53C}" type="datetimeFigureOut">
              <a:rPr lang="en-US" smtClean="0"/>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510776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65220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7732B8-B3FA-4E96-A5AA-52383B84C53C}" type="datetimeFigureOut">
              <a:rPr lang="en-US" smtClean="0"/>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D2818D-692E-48CB-A1CD-15D2EBF8880C}" type="slidenum">
              <a:rPr lang="en-US" smtClean="0"/>
              <a:t>‹#›</a:t>
            </a:fld>
            <a:endParaRPr lang="en-US"/>
          </a:p>
        </p:txBody>
      </p:sp>
    </p:spTree>
    <p:extLst>
      <p:ext uri="{BB962C8B-B14F-4D97-AF65-F5344CB8AC3E}">
        <p14:creationId xmlns:p14="http://schemas.microsoft.com/office/powerpoint/2010/main" val="65641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7732B8-B3FA-4E96-A5AA-52383B84C53C}" type="datetimeFigureOut">
              <a:rPr lang="en-US" smtClean="0"/>
              <a:t>5/29/2024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D2818D-692E-48CB-A1CD-15D2EBF8880C}" type="slidenum">
              <a:rPr lang="en-US" smtClean="0"/>
              <a:t>‹#›</a:t>
            </a:fld>
            <a:endParaRPr lang="en-US"/>
          </a:p>
        </p:txBody>
      </p:sp>
    </p:spTree>
    <p:extLst>
      <p:ext uri="{BB962C8B-B14F-4D97-AF65-F5344CB8AC3E}">
        <p14:creationId xmlns:p14="http://schemas.microsoft.com/office/powerpoint/2010/main" val="164824160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ranslate.google.com/" TargetMode="External"/><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6C66-BB99-4942-8E17-BEDA495FEE8B}"/>
              </a:ext>
            </a:extLst>
          </p:cNvPr>
          <p:cNvSpPr>
            <a:spLocks noGrp="1"/>
          </p:cNvSpPr>
          <p:nvPr>
            <p:ph type="ctrTitle"/>
          </p:nvPr>
        </p:nvSpPr>
        <p:spPr/>
        <p:txBody>
          <a:bodyPr/>
          <a:lstStyle/>
          <a:p>
            <a:r>
              <a:rPr lang="en-US" dirty="0"/>
              <a:t>JavaScript-</a:t>
            </a:r>
            <a:r>
              <a:rPr lang="ka-GE" dirty="0"/>
              <a:t>ის:</a:t>
            </a:r>
            <a:r>
              <a:rPr lang="en-US" dirty="0"/>
              <a:t>arrays,</a:t>
            </a:r>
            <a:r>
              <a:rPr lang="ka-GE" dirty="0"/>
              <a:t> </a:t>
            </a:r>
            <a:r>
              <a:rPr lang="en-US" dirty="0"/>
              <a:t>objects and functions</a:t>
            </a:r>
          </a:p>
        </p:txBody>
      </p:sp>
      <p:sp>
        <p:nvSpPr>
          <p:cNvPr id="3" name="Subtitle 2">
            <a:extLst>
              <a:ext uri="{FF2B5EF4-FFF2-40B4-BE49-F238E27FC236}">
                <a16:creationId xmlns:a16="http://schemas.microsoft.com/office/drawing/2014/main" id="{0EE21760-B469-4A60-A202-2E9122E550EB}"/>
              </a:ext>
            </a:extLst>
          </p:cNvPr>
          <p:cNvSpPr>
            <a:spLocks noGrp="1"/>
          </p:cNvSpPr>
          <p:nvPr>
            <p:ph type="subTitle" idx="1"/>
          </p:nvPr>
        </p:nvSpPr>
        <p:spPr/>
        <p:txBody>
          <a:bodyPr/>
          <a:lstStyle/>
          <a:p>
            <a:r>
              <a:rPr lang="ka-GE" dirty="0"/>
              <a:t>პრეზენტატორი:ნიკა ცეცხლაძე</a:t>
            </a:r>
            <a:endParaRPr lang="en-US" dirty="0"/>
          </a:p>
        </p:txBody>
      </p:sp>
    </p:spTree>
    <p:extLst>
      <p:ext uri="{BB962C8B-B14F-4D97-AF65-F5344CB8AC3E}">
        <p14:creationId xmlns:p14="http://schemas.microsoft.com/office/powerpoint/2010/main" val="31510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299E-E335-4123-ACC1-0F4468D571AA}"/>
              </a:ext>
            </a:extLst>
          </p:cNvPr>
          <p:cNvSpPr>
            <a:spLocks noGrp="1"/>
          </p:cNvSpPr>
          <p:nvPr>
            <p:ph type="title"/>
          </p:nvPr>
        </p:nvSpPr>
        <p:spPr>
          <a:xfrm>
            <a:off x="836612" y="-200596"/>
            <a:ext cx="3932237" cy="1600200"/>
          </a:xfrm>
        </p:spPr>
        <p:txBody>
          <a:bodyPr/>
          <a:lstStyle/>
          <a:p>
            <a:pPr algn="ctr"/>
            <a:r>
              <a:rPr lang="ka-GE" dirty="0"/>
              <a:t>რა არის </a:t>
            </a:r>
            <a:r>
              <a:rPr lang="en-US" dirty="0"/>
              <a:t>JavaScript?</a:t>
            </a:r>
          </a:p>
        </p:txBody>
      </p:sp>
      <p:pic>
        <p:nvPicPr>
          <p:cNvPr id="6" name="Picture Placeholder 5">
            <a:extLst>
              <a:ext uri="{FF2B5EF4-FFF2-40B4-BE49-F238E27FC236}">
                <a16:creationId xmlns:a16="http://schemas.microsoft.com/office/drawing/2014/main" id="{DB4C41E9-45E1-4390-BC9A-711A3BBA8E0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4381" r="14381"/>
          <a:stretch>
            <a:fillRect/>
          </a:stretch>
        </p:blipFill>
        <p:spPr>
          <a:xfrm>
            <a:off x="5140221" y="992187"/>
            <a:ext cx="6172200" cy="4873625"/>
          </a:xfrm>
        </p:spPr>
      </p:pic>
      <p:sp>
        <p:nvSpPr>
          <p:cNvPr id="4" name="Text Placeholder 3">
            <a:extLst>
              <a:ext uri="{FF2B5EF4-FFF2-40B4-BE49-F238E27FC236}">
                <a16:creationId xmlns:a16="http://schemas.microsoft.com/office/drawing/2014/main" id="{EF318556-9C73-4CC0-A093-57D58CEE751D}"/>
              </a:ext>
            </a:extLst>
          </p:cNvPr>
          <p:cNvSpPr>
            <a:spLocks noGrp="1"/>
          </p:cNvSpPr>
          <p:nvPr>
            <p:ph type="body" sz="half" idx="2"/>
          </p:nvPr>
        </p:nvSpPr>
        <p:spPr>
          <a:xfrm>
            <a:off x="836612" y="1399604"/>
            <a:ext cx="3932237" cy="3811588"/>
          </a:xfrm>
        </p:spPr>
        <p:txBody>
          <a:bodyPr>
            <a:normAutofit fontScale="25000" lnSpcReduction="20000"/>
          </a:bodyPr>
          <a:lstStyle/>
          <a:p>
            <a:r>
              <a:rPr lang="en-US" sz="7200" b="0" i="0" dirty="0">
                <a:solidFill>
                  <a:srgbClr val="000000"/>
                </a:solidFill>
                <a:effectLst/>
                <a:latin typeface="inherit"/>
              </a:rPr>
              <a:t>JavaScript </a:t>
            </a:r>
            <a:r>
              <a:rPr lang="ka-GE" sz="7200" b="0" i="0" dirty="0">
                <a:solidFill>
                  <a:srgbClr val="000000"/>
                </a:solidFill>
                <a:effectLst/>
                <a:latin typeface="inherit"/>
              </a:rPr>
              <a:t>არის პროგრამირების ენა, რომელიც ჩვეულებრივ გამოიყენება ვებ ბრაუზერებში ინტერაქტიული ეფექტების შესაქმნელად. თავდაპირველად </a:t>
            </a:r>
            <a:r>
              <a:rPr lang="en-US" sz="7200" b="0" i="0" dirty="0">
                <a:solidFill>
                  <a:srgbClr val="000000"/>
                </a:solidFill>
                <a:effectLst/>
                <a:latin typeface="inherit"/>
              </a:rPr>
              <a:t>Netscape-</a:t>
            </a:r>
            <a:r>
              <a:rPr lang="ka-GE" sz="7200" b="0" i="0" dirty="0">
                <a:solidFill>
                  <a:srgbClr val="000000"/>
                </a:solidFill>
                <a:effectLst/>
                <a:latin typeface="inherit"/>
              </a:rPr>
              <a:t>ის მიერ შემუშავებული, როგორც კლიენტის მხრიდან სკრიპტინგის ენა ვებ-გვერდის განვითარებისთვის, მას შემდეგ გახდა ერთ-ერთი ყველაზე ფართოდ გამოყენებული ენა როგორც კლიენტის მხრიდან, ასევე სერვერის მხრიდან განვითარებისთვის. </a:t>
            </a:r>
            <a:r>
              <a:rPr lang="en-US" sz="7200" b="0" i="0" dirty="0">
                <a:solidFill>
                  <a:srgbClr val="000000"/>
                </a:solidFill>
                <a:effectLst/>
                <a:latin typeface="inherit"/>
              </a:rPr>
              <a:t>JavaScript </a:t>
            </a:r>
            <a:r>
              <a:rPr lang="ka-GE" sz="7200" b="0" i="0" dirty="0">
                <a:solidFill>
                  <a:srgbClr val="000000"/>
                </a:solidFill>
                <a:effectLst/>
                <a:latin typeface="inherit"/>
              </a:rPr>
              <a:t>საშუალებას აძლევს ვებ დეველოპერებს დაამატონ დინამიური შინაარსი თავიანთ ვებგვერდებზე, როგორიცაა ინტერაქტიული ფორმები, ანიმაციები და დინამიური გვერდების განახლებები გვერდის გადატვირთვის გარეშე. მას მხარს უჭერს ყველა თანამედროვე ვებ ბრაუზერი და აქვს ჩარჩოებისა და ბიბლიოთეკების დიდი ეკოსისტემა, რაც კიდევ უფრო აფართოებს მის შესაძლებლობებს.</a:t>
            </a:r>
          </a:p>
          <a:p>
            <a:br>
              <a:rPr lang="ka-GE" b="0" i="0" u="none" strike="noStrike" dirty="0">
                <a:solidFill>
                  <a:srgbClr val="000000"/>
                </a:solidFill>
                <a:effectLst/>
                <a:latin typeface="var(--depot-font-text)"/>
                <a:hlinkClick r:id="rId3"/>
              </a:rPr>
            </a:br>
            <a:endParaRPr lang="en-US" dirty="0"/>
          </a:p>
        </p:txBody>
      </p:sp>
    </p:spTree>
    <p:extLst>
      <p:ext uri="{BB962C8B-B14F-4D97-AF65-F5344CB8AC3E}">
        <p14:creationId xmlns:p14="http://schemas.microsoft.com/office/powerpoint/2010/main" val="302821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ED4B-AD46-4477-B20F-A9A7C193097B}"/>
              </a:ext>
            </a:extLst>
          </p:cNvPr>
          <p:cNvSpPr>
            <a:spLocks noGrp="1"/>
          </p:cNvSpPr>
          <p:nvPr>
            <p:ph type="title"/>
          </p:nvPr>
        </p:nvSpPr>
        <p:spPr>
          <a:xfrm>
            <a:off x="839787" y="119849"/>
            <a:ext cx="3932237" cy="1600200"/>
          </a:xfrm>
        </p:spPr>
        <p:txBody>
          <a:bodyPr/>
          <a:lstStyle/>
          <a:p>
            <a:r>
              <a:rPr lang="en-US" dirty="0"/>
              <a:t>JavaScript-</a:t>
            </a:r>
            <a:r>
              <a:rPr lang="ka-GE" dirty="0"/>
              <a:t>ის </a:t>
            </a:r>
            <a:r>
              <a:rPr lang="en-US" dirty="0"/>
              <a:t>array</a:t>
            </a:r>
          </a:p>
        </p:txBody>
      </p:sp>
      <p:pic>
        <p:nvPicPr>
          <p:cNvPr id="6" name="Content Placeholder 5">
            <a:extLst>
              <a:ext uri="{FF2B5EF4-FFF2-40B4-BE49-F238E27FC236}">
                <a16:creationId xmlns:a16="http://schemas.microsoft.com/office/drawing/2014/main" id="{BDC81A07-4EB4-456C-B897-B11868DB0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593" y="1225118"/>
            <a:ext cx="6097389" cy="3811588"/>
          </a:xfrm>
        </p:spPr>
      </p:pic>
      <p:sp>
        <p:nvSpPr>
          <p:cNvPr id="4" name="Text Placeholder 3">
            <a:extLst>
              <a:ext uri="{FF2B5EF4-FFF2-40B4-BE49-F238E27FC236}">
                <a16:creationId xmlns:a16="http://schemas.microsoft.com/office/drawing/2014/main" id="{2BE5832B-D2A1-46E2-B1CC-2DBA4290279B}"/>
              </a:ext>
            </a:extLst>
          </p:cNvPr>
          <p:cNvSpPr>
            <a:spLocks noGrp="1"/>
          </p:cNvSpPr>
          <p:nvPr>
            <p:ph type="body" sz="half" idx="2"/>
          </p:nvPr>
        </p:nvSpPr>
        <p:spPr>
          <a:xfrm>
            <a:off x="839787" y="1782193"/>
            <a:ext cx="3932237" cy="3811588"/>
          </a:xfrm>
        </p:spPr>
        <p:txBody>
          <a:bodyPr>
            <a:normAutofit fontScale="92500" lnSpcReduction="20000"/>
          </a:bodyPr>
          <a:lstStyle/>
          <a:p>
            <a:r>
              <a:rPr lang="en-US" b="0" i="0" dirty="0">
                <a:solidFill>
                  <a:srgbClr val="000000"/>
                </a:solidFill>
                <a:effectLst/>
                <a:latin typeface="YS Text"/>
              </a:rPr>
              <a:t>JavaScript-</a:t>
            </a:r>
            <a:r>
              <a:rPr lang="ka-GE" dirty="0">
                <a:solidFill>
                  <a:srgbClr val="000000"/>
                </a:solidFill>
                <a:latin typeface="YS Text"/>
              </a:rPr>
              <a:t>ის </a:t>
            </a:r>
            <a:r>
              <a:rPr lang="en-US" dirty="0">
                <a:solidFill>
                  <a:srgbClr val="000000"/>
                </a:solidFill>
                <a:latin typeface="YS Text"/>
              </a:rPr>
              <a:t>array</a:t>
            </a:r>
            <a:r>
              <a:rPr lang="en-US" b="0" i="0" dirty="0">
                <a:solidFill>
                  <a:srgbClr val="000000"/>
                </a:solidFill>
                <a:effectLst/>
                <a:latin typeface="YS Text"/>
              </a:rPr>
              <a:t> (</a:t>
            </a:r>
            <a:r>
              <a:rPr lang="ka-GE" b="0" i="0" dirty="0">
                <a:solidFill>
                  <a:srgbClr val="000000"/>
                </a:solidFill>
                <a:effectLst/>
                <a:latin typeface="YS Text"/>
              </a:rPr>
              <a:t>მასივები</a:t>
            </a:r>
            <a:r>
              <a:rPr lang="en-US" dirty="0">
                <a:solidFill>
                  <a:srgbClr val="000000"/>
                </a:solidFill>
                <a:latin typeface="YS Text"/>
              </a:rPr>
              <a:t>)</a:t>
            </a:r>
            <a:r>
              <a:rPr lang="ka-GE" b="0" i="0" dirty="0">
                <a:solidFill>
                  <a:srgbClr val="000000"/>
                </a:solidFill>
                <a:effectLst/>
                <a:latin typeface="YS Text"/>
              </a:rPr>
              <a:t> არის მონაცემთა სტრუქტურები, რომლებიც გამოიყენება მრავალჯერადი მნიშვნელობების შესანახად ერთ ცვლადში. ეს არის ობიექტის ტიპი, რომელიც გამოიყენება მონაცემთა კოლექციების შესანახად და მათ შეუძლიათ სხვადასხვა ტიპის მონაცემების შენახვა, როგორიცაა რიცხვები, სტრიქონები, ობიექტები და სხვა მასივებიც კი. </a:t>
            </a:r>
            <a:r>
              <a:rPr lang="en-US" b="0" i="0" dirty="0" err="1">
                <a:solidFill>
                  <a:srgbClr val="000000"/>
                </a:solidFill>
                <a:effectLst/>
                <a:latin typeface="YS Text"/>
              </a:rPr>
              <a:t>Javascript</a:t>
            </a:r>
            <a:r>
              <a:rPr lang="en-US" b="0" i="0" dirty="0">
                <a:solidFill>
                  <a:srgbClr val="000000"/>
                </a:solidFill>
                <a:effectLst/>
                <a:latin typeface="YS Text"/>
              </a:rPr>
              <a:t>-</a:t>
            </a:r>
            <a:r>
              <a:rPr lang="ka-GE" b="0" i="0" dirty="0">
                <a:solidFill>
                  <a:srgbClr val="000000"/>
                </a:solidFill>
                <a:effectLst/>
                <a:latin typeface="YS Text"/>
              </a:rPr>
              <a:t>ის მასივები ინდექსირებული კოლექციებია, რაც ნიშნავს, რომ მასივის თითოეულ ელემენტს ენიჭება რიცხვითი ინდექსი, რომელიც იწყება 0-დან. ეს ინდექსი გამოიყენება მასივის ცალკეული ელემენტების წვდომის ან მოდიფიკაციისათვის.</a:t>
            </a:r>
            <a:endParaRPr lang="en-US" dirty="0"/>
          </a:p>
        </p:txBody>
      </p:sp>
    </p:spTree>
    <p:extLst>
      <p:ext uri="{BB962C8B-B14F-4D97-AF65-F5344CB8AC3E}">
        <p14:creationId xmlns:p14="http://schemas.microsoft.com/office/powerpoint/2010/main" val="2447583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1CBA5-D102-451F-8AE6-936898946D2F}"/>
              </a:ext>
            </a:extLst>
          </p:cNvPr>
          <p:cNvSpPr>
            <a:spLocks noGrp="1"/>
          </p:cNvSpPr>
          <p:nvPr>
            <p:ph type="title"/>
          </p:nvPr>
        </p:nvSpPr>
        <p:spPr>
          <a:xfrm>
            <a:off x="836612" y="-264959"/>
            <a:ext cx="3932237" cy="1600200"/>
          </a:xfrm>
        </p:spPr>
        <p:txBody>
          <a:bodyPr/>
          <a:lstStyle/>
          <a:p>
            <a:pPr algn="ctr"/>
            <a:r>
              <a:rPr lang="en-US" dirty="0"/>
              <a:t>JavaScript-</a:t>
            </a:r>
            <a:r>
              <a:rPr lang="ka-GE" dirty="0"/>
              <a:t>ის ობიექტები</a:t>
            </a:r>
            <a:endParaRPr lang="en-US" dirty="0"/>
          </a:p>
        </p:txBody>
      </p:sp>
      <p:sp>
        <p:nvSpPr>
          <p:cNvPr id="3" name="Content Placeholder 2">
            <a:extLst>
              <a:ext uri="{FF2B5EF4-FFF2-40B4-BE49-F238E27FC236}">
                <a16:creationId xmlns:a16="http://schemas.microsoft.com/office/drawing/2014/main" id="{0474CF2C-E17D-4400-ACFD-1C020A181674}"/>
              </a:ext>
            </a:extLst>
          </p:cNvPr>
          <p:cNvSpPr>
            <a:spLocks noGrp="1"/>
          </p:cNvSpPr>
          <p:nvPr>
            <p:ph idx="1"/>
          </p:nvPr>
        </p:nvSpPr>
        <p:spPr>
          <a:xfrm>
            <a:off x="4830993" y="227383"/>
            <a:ext cx="5891209" cy="739805"/>
          </a:xfrm>
        </p:spPr>
        <p:txBody>
          <a:bodyPr>
            <a:normAutofit/>
          </a:bodyPr>
          <a:lstStyle/>
          <a:p>
            <a:r>
              <a:rPr lang="ka-GE" sz="1400" b="0" i="0" dirty="0">
                <a:solidFill>
                  <a:srgbClr val="000000"/>
                </a:solidFill>
                <a:effectLst/>
                <a:latin typeface="YS Text"/>
              </a:rPr>
              <a:t>მაგალითი იმისა, თუ როგორ შეგიძლიათ შექმნათ და იმუშაოთ ობიექტებთან </a:t>
            </a:r>
            <a:r>
              <a:rPr lang="en-US" sz="1400" b="0" i="0" dirty="0">
                <a:solidFill>
                  <a:srgbClr val="000000"/>
                </a:solidFill>
                <a:effectLst/>
                <a:latin typeface="YS Text"/>
              </a:rPr>
              <a:t>JavaScript-</a:t>
            </a:r>
            <a:r>
              <a:rPr lang="ka-GE" sz="1400" b="0" i="0" dirty="0">
                <a:solidFill>
                  <a:srgbClr val="000000"/>
                </a:solidFill>
                <a:effectLst/>
                <a:latin typeface="YS Text"/>
              </a:rPr>
              <a:t>ში:</a:t>
            </a:r>
            <a:endParaRPr lang="en-US" sz="1400" dirty="0"/>
          </a:p>
          <a:p>
            <a:endParaRPr lang="en-US" sz="1400" dirty="0"/>
          </a:p>
        </p:txBody>
      </p:sp>
      <p:sp>
        <p:nvSpPr>
          <p:cNvPr id="4" name="Text Placeholder 3">
            <a:extLst>
              <a:ext uri="{FF2B5EF4-FFF2-40B4-BE49-F238E27FC236}">
                <a16:creationId xmlns:a16="http://schemas.microsoft.com/office/drawing/2014/main" id="{74355F60-046A-437C-8DE8-2D6EC378C7F0}"/>
              </a:ext>
            </a:extLst>
          </p:cNvPr>
          <p:cNvSpPr>
            <a:spLocks noGrp="1"/>
          </p:cNvSpPr>
          <p:nvPr>
            <p:ph type="body" sz="half" idx="2"/>
          </p:nvPr>
        </p:nvSpPr>
        <p:spPr>
          <a:xfrm>
            <a:off x="898756" y="1335241"/>
            <a:ext cx="3932237" cy="3811588"/>
          </a:xfrm>
        </p:spPr>
        <p:txBody>
          <a:bodyPr>
            <a:noAutofit/>
          </a:bodyPr>
          <a:lstStyle/>
          <a:p>
            <a:r>
              <a:rPr lang="en-US" sz="1200" b="0" i="0" dirty="0">
                <a:solidFill>
                  <a:srgbClr val="000000"/>
                </a:solidFill>
                <a:effectLst/>
                <a:latin typeface="YS Text"/>
              </a:rPr>
              <a:t>JavaScript-</a:t>
            </a:r>
            <a:r>
              <a:rPr lang="ka-GE" sz="1200" b="0" i="0" dirty="0">
                <a:solidFill>
                  <a:srgbClr val="000000"/>
                </a:solidFill>
                <a:effectLst/>
                <a:latin typeface="YS Text"/>
              </a:rPr>
              <a:t>ში ობიექტი არის მონაცემთა ტიპი, რომელიც საშუალებას გაძლევთ შეინახოთ მრავალი მნიშვნელობა, როგორც თვისებები და მეთოდები. ეს არის გასაღები-ღირებულების წყვილების კოლექცია, სადაც თითოეული გასაღები არის უნიკალური იდენტიფიკატორი (ასევე უწოდებენ საკუთრების სახელს) და თითოეული მნიშვნელობა შეიძლება იყოს ნებისმიერი მონაცემთა ტიპი, მათ შორის რიცხვები, სტრიქონები, მასივები, სხვა ობიექტები ან ფუნქციებიც კი.</a:t>
            </a:r>
            <a:endParaRPr lang="en-US" sz="1200" b="0" i="0" dirty="0">
              <a:solidFill>
                <a:srgbClr val="000000"/>
              </a:solidFill>
              <a:effectLst/>
              <a:latin typeface="YS Text"/>
            </a:endParaRPr>
          </a:p>
          <a:p>
            <a:r>
              <a:rPr lang="ka-GE" sz="1200" b="0" i="0" dirty="0">
                <a:solidFill>
                  <a:srgbClr val="000000"/>
                </a:solidFill>
                <a:effectLst/>
                <a:latin typeface="YS Text"/>
              </a:rPr>
              <a:t> </a:t>
            </a:r>
            <a:r>
              <a:rPr lang="en-US" sz="1200" b="0" i="0" dirty="0" err="1">
                <a:solidFill>
                  <a:srgbClr val="000000"/>
                </a:solidFill>
                <a:effectLst/>
                <a:latin typeface="YS Text"/>
              </a:rPr>
              <a:t>Javascript</a:t>
            </a:r>
            <a:r>
              <a:rPr lang="en-US" sz="1200" b="0" i="0" dirty="0">
                <a:solidFill>
                  <a:srgbClr val="000000"/>
                </a:solidFill>
                <a:effectLst/>
                <a:latin typeface="YS Text"/>
              </a:rPr>
              <a:t>-</a:t>
            </a:r>
            <a:r>
              <a:rPr lang="ka-GE" sz="1200" b="0" i="0" dirty="0">
                <a:solidFill>
                  <a:srgbClr val="000000"/>
                </a:solidFill>
                <a:effectLst/>
                <a:latin typeface="YS Text"/>
              </a:rPr>
              <a:t>ის ობიექტები ძალიან მოქნილი და მრავალმხრივია, რაც მათ ენის ფუნდამენტურ ნაწილად აქცევს. ისინი გამოიყენება პროგრამაში მონაცემთა რთული სტრუქტურებისა და ერთეულების გამოსახატად.</a:t>
            </a:r>
            <a:endParaRPr lang="en-US" sz="1200" b="0" i="0" dirty="0">
              <a:solidFill>
                <a:srgbClr val="000000"/>
              </a:solidFill>
              <a:effectLst/>
              <a:latin typeface="YS Text"/>
            </a:endParaRPr>
          </a:p>
          <a:p>
            <a:r>
              <a:rPr lang="ka-GE" sz="1200" b="0" i="0" dirty="0">
                <a:solidFill>
                  <a:srgbClr val="000000"/>
                </a:solidFill>
                <a:effectLst/>
                <a:latin typeface="YS Text"/>
              </a:rPr>
              <a:t> </a:t>
            </a:r>
            <a:r>
              <a:rPr lang="en-US" sz="1200" b="0" i="0" dirty="0" err="1">
                <a:solidFill>
                  <a:srgbClr val="000000"/>
                </a:solidFill>
                <a:effectLst/>
                <a:latin typeface="YS Text"/>
              </a:rPr>
              <a:t>Javascript</a:t>
            </a:r>
            <a:r>
              <a:rPr lang="en-US" sz="1200" b="0" i="0" dirty="0">
                <a:solidFill>
                  <a:srgbClr val="000000"/>
                </a:solidFill>
                <a:effectLst/>
                <a:latin typeface="YS Text"/>
              </a:rPr>
              <a:t>-</a:t>
            </a:r>
            <a:r>
              <a:rPr lang="ka-GE" sz="1200" b="0" i="0" dirty="0">
                <a:solidFill>
                  <a:srgbClr val="000000"/>
                </a:solidFill>
                <a:effectLst/>
                <a:latin typeface="YS Text"/>
              </a:rPr>
              <a:t>ში ობიექტები დინამიურია, რაც იმას ნიშნავს, რომ თქვენ შეგიძლიათ დაამატოთ, შეცვალოთ ან წაშალოთ თვისებები და მეთოდები ნებისმიერ დროს. ისინი ფართოდ გამოიყენება </a:t>
            </a:r>
            <a:r>
              <a:rPr lang="en-US" sz="1200" b="0" i="0" dirty="0">
                <a:solidFill>
                  <a:srgbClr val="000000"/>
                </a:solidFill>
                <a:effectLst/>
                <a:latin typeface="YS Text"/>
              </a:rPr>
              <a:t>JavaScript-</a:t>
            </a:r>
            <a:r>
              <a:rPr lang="ka-GE" sz="1200" b="0" i="0" dirty="0">
                <a:solidFill>
                  <a:srgbClr val="000000"/>
                </a:solidFill>
                <a:effectLst/>
                <a:latin typeface="YS Text"/>
              </a:rPr>
              <a:t>ში ვებ პროგრამებში მონაცემების ორგანიზებისა და მანიპულირებისთვის.</a:t>
            </a:r>
            <a:endParaRPr lang="en-US" sz="1200" dirty="0"/>
          </a:p>
        </p:txBody>
      </p:sp>
      <p:pic>
        <p:nvPicPr>
          <p:cNvPr id="6" name="Picture 5">
            <a:extLst>
              <a:ext uri="{FF2B5EF4-FFF2-40B4-BE49-F238E27FC236}">
                <a16:creationId xmlns:a16="http://schemas.microsoft.com/office/drawing/2014/main" id="{80E43F63-DA78-4B5B-BF89-4F2109B32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137" y="736369"/>
            <a:ext cx="5829064" cy="5726575"/>
          </a:xfrm>
          <a:prstGeom prst="rect">
            <a:avLst/>
          </a:prstGeom>
        </p:spPr>
      </p:pic>
    </p:spTree>
    <p:extLst>
      <p:ext uri="{BB962C8B-B14F-4D97-AF65-F5344CB8AC3E}">
        <p14:creationId xmlns:p14="http://schemas.microsoft.com/office/powerpoint/2010/main" val="355553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AE97-13EC-4B82-97F9-FBEED6715614}"/>
              </a:ext>
            </a:extLst>
          </p:cNvPr>
          <p:cNvSpPr>
            <a:spLocks noGrp="1"/>
          </p:cNvSpPr>
          <p:nvPr>
            <p:ph type="title"/>
          </p:nvPr>
        </p:nvSpPr>
        <p:spPr>
          <a:xfrm>
            <a:off x="1144590" y="-266566"/>
            <a:ext cx="3856037" cy="1639884"/>
          </a:xfrm>
        </p:spPr>
        <p:txBody>
          <a:bodyPr/>
          <a:lstStyle/>
          <a:p>
            <a:r>
              <a:rPr lang="en-US" dirty="0"/>
              <a:t>JavaScript-</a:t>
            </a:r>
            <a:r>
              <a:rPr lang="ka-GE" dirty="0"/>
              <a:t>ის </a:t>
            </a:r>
            <a:r>
              <a:rPr lang="en-US" dirty="0"/>
              <a:t>functions</a:t>
            </a:r>
          </a:p>
        </p:txBody>
      </p:sp>
      <p:sp>
        <p:nvSpPr>
          <p:cNvPr id="3" name="Content Placeholder 2">
            <a:extLst>
              <a:ext uri="{FF2B5EF4-FFF2-40B4-BE49-F238E27FC236}">
                <a16:creationId xmlns:a16="http://schemas.microsoft.com/office/drawing/2014/main" id="{A547BF4A-4FD2-4A17-B2CA-53BA2E0C9C69}"/>
              </a:ext>
            </a:extLst>
          </p:cNvPr>
          <p:cNvSpPr>
            <a:spLocks noGrp="1"/>
          </p:cNvSpPr>
          <p:nvPr>
            <p:ph idx="1"/>
          </p:nvPr>
        </p:nvSpPr>
        <p:spPr>
          <a:xfrm>
            <a:off x="5000627" y="1201962"/>
            <a:ext cx="5891209" cy="935115"/>
          </a:xfrm>
        </p:spPr>
        <p:txBody>
          <a:bodyPr>
            <a:normAutofit lnSpcReduction="10000"/>
          </a:bodyPr>
          <a:lstStyle/>
          <a:p>
            <a:r>
              <a:rPr lang="ka-GE" b="0" i="0" dirty="0">
                <a:solidFill>
                  <a:srgbClr val="000000"/>
                </a:solidFill>
                <a:effectLst/>
                <a:latin typeface="YS Text"/>
              </a:rPr>
              <a:t>აქ არის </a:t>
            </a:r>
            <a:r>
              <a:rPr lang="en-US" b="0" i="0" dirty="0">
                <a:solidFill>
                  <a:srgbClr val="000000"/>
                </a:solidFill>
                <a:effectLst/>
                <a:latin typeface="YS Text"/>
              </a:rPr>
              <a:t>JavaScript </a:t>
            </a:r>
            <a:r>
              <a:rPr lang="ka-GE" b="0" i="0" dirty="0">
                <a:solidFill>
                  <a:srgbClr val="000000"/>
                </a:solidFill>
                <a:effectLst/>
                <a:latin typeface="YS Text"/>
              </a:rPr>
              <a:t>ფუნქციის ძირითადი მაგალითი:</a:t>
            </a:r>
            <a:endParaRPr lang="en-US" dirty="0"/>
          </a:p>
        </p:txBody>
      </p:sp>
      <p:sp>
        <p:nvSpPr>
          <p:cNvPr id="4" name="Text Placeholder 3">
            <a:extLst>
              <a:ext uri="{FF2B5EF4-FFF2-40B4-BE49-F238E27FC236}">
                <a16:creationId xmlns:a16="http://schemas.microsoft.com/office/drawing/2014/main" id="{38275048-E7FF-4AE5-AD47-5A6E2D8FA3FB}"/>
              </a:ext>
            </a:extLst>
          </p:cNvPr>
          <p:cNvSpPr>
            <a:spLocks noGrp="1"/>
          </p:cNvSpPr>
          <p:nvPr>
            <p:ph type="body" sz="half" idx="2"/>
          </p:nvPr>
        </p:nvSpPr>
        <p:spPr>
          <a:xfrm>
            <a:off x="1144590" y="1373318"/>
            <a:ext cx="3856037" cy="3541714"/>
          </a:xfrm>
        </p:spPr>
        <p:txBody>
          <a:bodyPr>
            <a:normAutofit fontScale="25000" lnSpcReduction="20000"/>
          </a:bodyPr>
          <a:lstStyle/>
          <a:p>
            <a:r>
              <a:rPr lang="en-US" sz="5500" b="0" i="0" dirty="0">
                <a:solidFill>
                  <a:srgbClr val="000000"/>
                </a:solidFill>
                <a:effectLst/>
                <a:latin typeface="YS Text"/>
              </a:rPr>
              <a:t>JavaScript </a:t>
            </a:r>
            <a:r>
              <a:rPr lang="ka-GE" sz="5500" b="0" i="0" dirty="0">
                <a:solidFill>
                  <a:srgbClr val="000000"/>
                </a:solidFill>
                <a:effectLst/>
                <a:latin typeface="YS Text"/>
              </a:rPr>
              <a:t>ფუნქციები არის მრავალჯერადი გამოყენების კოდის ბლოკები, რომლებიც ასრულებენ კონკრეტულ ამოცანას. ისინი უფრო დიდი პროგრამის ფარგლებში მინი-პროგრამებს ჰგვანან. ფუნქციებს შეუძლიათ მიიღონ შეყვანა (პარამეტრების ან არგუმენტების სახით), შეასრულონ მოქმედებები და დააბრუნონ შედეგი.</a:t>
            </a:r>
            <a:endParaRPr lang="en-US" sz="5500" b="0" i="0" dirty="0">
              <a:solidFill>
                <a:srgbClr val="000000"/>
              </a:solidFill>
              <a:effectLst/>
              <a:latin typeface="YS Text"/>
            </a:endParaRPr>
          </a:p>
          <a:p>
            <a:r>
              <a:rPr lang="en-US" sz="5500" b="0" i="0" dirty="0" err="1">
                <a:solidFill>
                  <a:srgbClr val="000000"/>
                </a:solidFill>
                <a:effectLst/>
                <a:latin typeface="YS Text"/>
              </a:rPr>
              <a:t>Javascript</a:t>
            </a:r>
            <a:r>
              <a:rPr lang="en-US" sz="5500" b="0" i="0" dirty="0">
                <a:solidFill>
                  <a:srgbClr val="000000"/>
                </a:solidFill>
                <a:effectLst/>
                <a:latin typeface="YS Text"/>
              </a:rPr>
              <a:t>-</a:t>
            </a:r>
            <a:r>
              <a:rPr lang="ka-GE" sz="5500" b="0" i="0" dirty="0">
                <a:solidFill>
                  <a:srgbClr val="000000"/>
                </a:solidFill>
                <a:effectLst/>
                <a:latin typeface="YS Text"/>
              </a:rPr>
              <a:t>ის ფუნქციები მრავალმხრივი და ძლიერი ინსტრუმენტებია, რომლებიც დეველოპერებს საშუალებას აძლევს ეფექტურად მოაწყონ და ხელახლა გამოიყენონ კოდი. ისინი ცენტრალურ როლს ასრულებენ </a:t>
            </a:r>
            <a:r>
              <a:rPr lang="en-US" sz="5500" b="0" i="0" dirty="0" err="1">
                <a:solidFill>
                  <a:srgbClr val="000000"/>
                </a:solidFill>
                <a:effectLst/>
                <a:latin typeface="YS Text"/>
              </a:rPr>
              <a:t>javascript</a:t>
            </a:r>
            <a:r>
              <a:rPr lang="en-US" sz="5500" b="0" i="0" dirty="0">
                <a:solidFill>
                  <a:srgbClr val="000000"/>
                </a:solidFill>
                <a:effectLst/>
                <a:latin typeface="YS Text"/>
              </a:rPr>
              <a:t>-</a:t>
            </a:r>
            <a:r>
              <a:rPr lang="ka-GE" sz="5500" b="0" i="0" dirty="0">
                <a:solidFill>
                  <a:srgbClr val="000000"/>
                </a:solidFill>
                <a:effectLst/>
                <a:latin typeface="YS Text"/>
              </a:rPr>
              <a:t>ით პროგრამირებაში.</a:t>
            </a:r>
            <a:endParaRPr lang="en-US" sz="5500" b="0" i="0" dirty="0">
              <a:solidFill>
                <a:srgbClr val="000000"/>
              </a:solidFill>
              <a:effectLst/>
              <a:latin typeface="YS Text"/>
            </a:endParaRPr>
          </a:p>
          <a:p>
            <a:r>
              <a:rPr lang="ka-GE" sz="5500" b="0" i="0" dirty="0">
                <a:solidFill>
                  <a:srgbClr val="000000"/>
                </a:solidFill>
                <a:effectLst/>
                <a:latin typeface="YS Text"/>
              </a:rPr>
              <a:t>ამ მაგალითში: ჩვენ განვსაზღვრავთ ფუნქციას, რომელსაც ეწოდება </a:t>
            </a:r>
            <a:r>
              <a:rPr lang="en-US" sz="5500" b="0" i="0" dirty="0">
                <a:solidFill>
                  <a:srgbClr val="000000"/>
                </a:solidFill>
                <a:effectLst/>
                <a:latin typeface="YS Text"/>
              </a:rPr>
              <a:t>greet </a:t>
            </a:r>
            <a:r>
              <a:rPr lang="ka-GE" sz="5500" b="0" i="0" dirty="0">
                <a:solidFill>
                  <a:srgbClr val="000000"/>
                </a:solidFill>
                <a:effectLst/>
                <a:latin typeface="YS Text"/>
              </a:rPr>
              <a:t>ფუნქციის საკვანძო სიტყვის გამოყენებით. ფუნქცია იღებს ერთ პარამეტრს, სახელს. ფუნქციის შიგნით, ჩვენ ვიყენებთ კონსოლს.შესვლა ბეჭდვა მისალოცი გაგზავნა კონსოლი, მათ შორის გათვალისწინებული სახელი. შემდეგ მივესალმოთ ფუნქციას არგუმენტით “</a:t>
            </a:r>
            <a:r>
              <a:rPr lang="en-US" sz="5500" b="0" i="0" dirty="0">
                <a:solidFill>
                  <a:srgbClr val="000000"/>
                </a:solidFill>
                <a:effectLst/>
                <a:latin typeface="YS Text"/>
              </a:rPr>
              <a:t>Alice</a:t>
            </a:r>
            <a:r>
              <a:rPr lang="ka-GE" sz="5500" b="0" i="0" dirty="0">
                <a:solidFill>
                  <a:srgbClr val="000000"/>
                </a:solidFill>
                <a:effectLst/>
                <a:latin typeface="YS Text"/>
              </a:rPr>
              <a:t>".</a:t>
            </a:r>
            <a:endParaRPr lang="en-US" sz="5500" b="0" i="0" dirty="0">
              <a:solidFill>
                <a:srgbClr val="000000"/>
              </a:solidFill>
              <a:effectLst/>
              <a:latin typeface="YS Text"/>
            </a:endParaRPr>
          </a:p>
          <a:p>
            <a:endParaRPr lang="en-US" dirty="0"/>
          </a:p>
          <a:p>
            <a:endParaRPr lang="en-US" dirty="0"/>
          </a:p>
        </p:txBody>
      </p:sp>
      <p:pic>
        <p:nvPicPr>
          <p:cNvPr id="6" name="Picture 5">
            <a:extLst>
              <a:ext uri="{FF2B5EF4-FFF2-40B4-BE49-F238E27FC236}">
                <a16:creationId xmlns:a16="http://schemas.microsoft.com/office/drawing/2014/main" id="{397FC98B-D32F-4DF4-9123-46DCD68F7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27" y="3028208"/>
            <a:ext cx="6173061" cy="2058180"/>
          </a:xfrm>
          <a:prstGeom prst="rect">
            <a:avLst/>
          </a:prstGeom>
        </p:spPr>
      </p:pic>
    </p:spTree>
    <p:extLst>
      <p:ext uri="{BB962C8B-B14F-4D97-AF65-F5344CB8AC3E}">
        <p14:creationId xmlns:p14="http://schemas.microsoft.com/office/powerpoint/2010/main" val="61128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2116-C869-4893-A42B-E77D4EF3F62C}"/>
              </a:ext>
            </a:extLst>
          </p:cNvPr>
          <p:cNvSpPr>
            <a:spLocks noGrp="1"/>
          </p:cNvSpPr>
          <p:nvPr>
            <p:ph type="title"/>
          </p:nvPr>
        </p:nvSpPr>
        <p:spPr>
          <a:xfrm>
            <a:off x="1146705" y="557338"/>
            <a:ext cx="3856037" cy="509462"/>
          </a:xfrm>
        </p:spPr>
        <p:txBody>
          <a:bodyPr>
            <a:normAutofit fontScale="90000"/>
          </a:bodyPr>
          <a:lstStyle/>
          <a:p>
            <a:r>
              <a:rPr lang="en-US" dirty="0"/>
              <a:t>Function Return</a:t>
            </a:r>
          </a:p>
        </p:txBody>
      </p:sp>
      <p:sp>
        <p:nvSpPr>
          <p:cNvPr id="3" name="Content Placeholder 2">
            <a:extLst>
              <a:ext uri="{FF2B5EF4-FFF2-40B4-BE49-F238E27FC236}">
                <a16:creationId xmlns:a16="http://schemas.microsoft.com/office/drawing/2014/main" id="{C2BB0E12-87EE-4DA8-8591-F9D3FCEF9ADA}"/>
              </a:ext>
            </a:extLst>
          </p:cNvPr>
          <p:cNvSpPr>
            <a:spLocks noGrp="1"/>
          </p:cNvSpPr>
          <p:nvPr>
            <p:ph idx="1"/>
          </p:nvPr>
        </p:nvSpPr>
        <p:spPr>
          <a:xfrm>
            <a:off x="6496729" y="1688236"/>
            <a:ext cx="2549617" cy="568171"/>
          </a:xfrm>
        </p:spPr>
        <p:txBody>
          <a:bodyPr/>
          <a:lstStyle/>
          <a:p>
            <a:pPr marL="0" indent="0">
              <a:buNone/>
            </a:pPr>
            <a:r>
              <a:rPr lang="ka-GE" dirty="0">
                <a:solidFill>
                  <a:schemeClr val="bg1"/>
                </a:solidFill>
              </a:rPr>
              <a:t>მაგალითად:</a:t>
            </a:r>
            <a:endParaRPr lang="en-US" dirty="0">
              <a:solidFill>
                <a:schemeClr val="bg1"/>
              </a:solidFill>
            </a:endParaRPr>
          </a:p>
        </p:txBody>
      </p:sp>
      <p:sp>
        <p:nvSpPr>
          <p:cNvPr id="4" name="Text Placeholder 3">
            <a:extLst>
              <a:ext uri="{FF2B5EF4-FFF2-40B4-BE49-F238E27FC236}">
                <a16:creationId xmlns:a16="http://schemas.microsoft.com/office/drawing/2014/main" id="{C91FDEEC-E26A-4C13-A144-7C550BF2049C}"/>
              </a:ext>
            </a:extLst>
          </p:cNvPr>
          <p:cNvSpPr>
            <a:spLocks noGrp="1"/>
          </p:cNvSpPr>
          <p:nvPr>
            <p:ph type="body" sz="half" idx="2"/>
          </p:nvPr>
        </p:nvSpPr>
        <p:spPr>
          <a:xfrm>
            <a:off x="1144591" y="1175287"/>
            <a:ext cx="3856037" cy="4932550"/>
          </a:xfrm>
        </p:spPr>
        <p:txBody>
          <a:bodyPr>
            <a:normAutofit/>
          </a:bodyPr>
          <a:lstStyle/>
          <a:p>
            <a:r>
              <a:rPr lang="ka-GE" b="0" i="0" dirty="0">
                <a:solidFill>
                  <a:srgbClr val="000000"/>
                </a:solidFill>
                <a:effectLst/>
                <a:latin typeface="YS Text"/>
              </a:rPr>
              <a:t>ფუნქციებს ასევე შეუძლიათ დააბრუნონ მნიშვნელობები </a:t>
            </a:r>
            <a:r>
              <a:rPr lang="en-US" b="0" i="0" dirty="0">
                <a:solidFill>
                  <a:srgbClr val="000000"/>
                </a:solidFill>
                <a:effectLst/>
                <a:latin typeface="YS Text"/>
              </a:rPr>
              <a:t>return</a:t>
            </a:r>
            <a:r>
              <a:rPr lang="ka-GE" b="0" i="0" dirty="0">
                <a:solidFill>
                  <a:srgbClr val="000000"/>
                </a:solidFill>
                <a:effectLst/>
                <a:latin typeface="YS Text"/>
              </a:rPr>
              <a:t> განცხადების გამოყენებით.</a:t>
            </a:r>
            <a:endParaRPr lang="en-US" b="0" i="0" dirty="0">
              <a:solidFill>
                <a:srgbClr val="000000"/>
              </a:solidFill>
              <a:effectLst/>
              <a:latin typeface="YS Text"/>
            </a:endParaRPr>
          </a:p>
          <a:p>
            <a:r>
              <a:rPr lang="ka-GE" b="0" i="0" dirty="0">
                <a:solidFill>
                  <a:srgbClr val="000000"/>
                </a:solidFill>
                <a:effectLst/>
                <a:latin typeface="YS Text"/>
              </a:rPr>
              <a:t>ამ მაგალითში: ჩვენ განვსაზღვრავთ ფუნქციას, რომელსაც ეწოდება </a:t>
            </a:r>
            <a:r>
              <a:rPr lang="en-US" b="0" i="0" dirty="0">
                <a:solidFill>
                  <a:srgbClr val="000000"/>
                </a:solidFill>
                <a:effectLst/>
                <a:latin typeface="YS Text"/>
              </a:rPr>
              <a:t>add</a:t>
            </a:r>
            <a:r>
              <a:rPr lang="ka-GE" b="0" i="0" dirty="0">
                <a:solidFill>
                  <a:srgbClr val="000000"/>
                </a:solidFill>
                <a:effectLst/>
                <a:latin typeface="YS Text"/>
              </a:rPr>
              <a:t>, რომელიც იღებს ორ პარამეტრს, </a:t>
            </a:r>
            <a:r>
              <a:rPr lang="en-US" b="0" i="0" dirty="0">
                <a:solidFill>
                  <a:srgbClr val="000000"/>
                </a:solidFill>
                <a:effectLst/>
                <a:latin typeface="YS Text"/>
              </a:rPr>
              <a:t>a </a:t>
            </a:r>
            <a:r>
              <a:rPr lang="ka-GE" b="0" i="0" dirty="0">
                <a:solidFill>
                  <a:srgbClr val="000000"/>
                </a:solidFill>
                <a:effectLst/>
                <a:latin typeface="YS Text"/>
              </a:rPr>
              <a:t>და </a:t>
            </a:r>
            <a:r>
              <a:rPr lang="en-US" b="0" i="0" dirty="0">
                <a:solidFill>
                  <a:srgbClr val="000000"/>
                </a:solidFill>
                <a:effectLst/>
                <a:latin typeface="YS Text"/>
              </a:rPr>
              <a:t>b. </a:t>
            </a:r>
            <a:r>
              <a:rPr lang="ka-GE" b="0" i="0" dirty="0">
                <a:solidFill>
                  <a:srgbClr val="000000"/>
                </a:solidFill>
                <a:effectLst/>
                <a:latin typeface="YS Text"/>
              </a:rPr>
              <a:t>ფუნქციის შიგნით, ჩვენ ვიყენებთ დაბრუნების განცხადებას </a:t>
            </a:r>
            <a:r>
              <a:rPr lang="en-US" b="0" i="0" dirty="0">
                <a:solidFill>
                  <a:srgbClr val="000000"/>
                </a:solidFill>
                <a:effectLst/>
                <a:latin typeface="YS Text"/>
              </a:rPr>
              <a:t>a </a:t>
            </a:r>
            <a:r>
              <a:rPr lang="ka-GE" b="0" i="0" dirty="0">
                <a:solidFill>
                  <a:srgbClr val="000000"/>
                </a:solidFill>
                <a:effectLst/>
                <a:latin typeface="YS Text"/>
              </a:rPr>
              <a:t>და </a:t>
            </a:r>
            <a:r>
              <a:rPr lang="en-US" b="0" i="0" dirty="0">
                <a:solidFill>
                  <a:srgbClr val="000000"/>
                </a:solidFill>
                <a:effectLst/>
                <a:latin typeface="YS Text"/>
              </a:rPr>
              <a:t>b </a:t>
            </a:r>
            <a:r>
              <a:rPr lang="ka-GE" b="0" i="0" dirty="0">
                <a:solidFill>
                  <a:srgbClr val="000000"/>
                </a:solidFill>
                <a:effectLst/>
                <a:latin typeface="YS Text"/>
              </a:rPr>
              <a:t>ჯამის დასაბრუნებლად. ჩვენ მოვუწოდებთ </a:t>
            </a:r>
            <a:r>
              <a:rPr lang="en-US" b="0" i="0" dirty="0">
                <a:solidFill>
                  <a:srgbClr val="000000"/>
                </a:solidFill>
                <a:effectLst/>
                <a:latin typeface="YS Text"/>
              </a:rPr>
              <a:t>add </a:t>
            </a:r>
            <a:r>
              <a:rPr lang="ka-GE" b="0" i="0" dirty="0">
                <a:solidFill>
                  <a:srgbClr val="000000"/>
                </a:solidFill>
                <a:effectLst/>
                <a:latin typeface="YS Text"/>
              </a:rPr>
              <a:t>ფუნქცია არგუმენტები 3 და 5, და შესანახად შედეგი ცვლადი მოუწოდა თანხა. და ბოლოს, ჩვენ ბეჭდვა ღირებულება თანხა კონსოლი, რომელიც შედეგები 8.</a:t>
            </a:r>
            <a:endParaRPr lang="en-US" dirty="0"/>
          </a:p>
          <a:p>
            <a:endParaRPr lang="en-US" dirty="0"/>
          </a:p>
        </p:txBody>
      </p:sp>
      <p:pic>
        <p:nvPicPr>
          <p:cNvPr id="6" name="Picture 5">
            <a:extLst>
              <a:ext uri="{FF2B5EF4-FFF2-40B4-BE49-F238E27FC236}">
                <a16:creationId xmlns:a16="http://schemas.microsoft.com/office/drawing/2014/main" id="{C6706E5A-D23F-4935-BEF3-65A0DDD57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649" y="2519235"/>
            <a:ext cx="6163535" cy="2650529"/>
          </a:xfrm>
          <a:prstGeom prst="rect">
            <a:avLst/>
          </a:prstGeom>
        </p:spPr>
      </p:pic>
    </p:spTree>
    <p:extLst>
      <p:ext uri="{BB962C8B-B14F-4D97-AF65-F5344CB8AC3E}">
        <p14:creationId xmlns:p14="http://schemas.microsoft.com/office/powerpoint/2010/main" val="1667171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523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inherit</vt:lpstr>
      <vt:lpstr>Sylfaen</vt:lpstr>
      <vt:lpstr>Tw Cen MT</vt:lpstr>
      <vt:lpstr>var(--depot-font-text)</vt:lpstr>
      <vt:lpstr>YS Text</vt:lpstr>
      <vt:lpstr>Circuit</vt:lpstr>
      <vt:lpstr>JavaScript-ის:arrays, objects and functions</vt:lpstr>
      <vt:lpstr>რა არის JavaScript?</vt:lpstr>
      <vt:lpstr>JavaScript-ის array</vt:lpstr>
      <vt:lpstr>JavaScript-ის ობიექტები</vt:lpstr>
      <vt:lpstr>JavaScript-ის functions</vt:lpstr>
      <vt:lpstr>Function Return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JavaScript-ის:arrays, objects and functions</dc:title>
  <dc:creator>Graphics2</dc:creator>
  <cp:lastModifiedBy>Graphics2</cp:lastModifiedBy>
  <cp:revision>2</cp:revision>
  <dcterms:created xsi:type="dcterms:W3CDTF">2024-05-29T10:46:49Z</dcterms:created>
  <dcterms:modified xsi:type="dcterms:W3CDTF">2024-05-29T12:18:00Z</dcterms:modified>
</cp:coreProperties>
</file>