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56" r:id="rId2"/>
    <p:sldId id="258" r:id="rId3"/>
    <p:sldId id="278" r:id="rId4"/>
    <p:sldId id="259" r:id="rId5"/>
    <p:sldId id="262" r:id="rId6"/>
    <p:sldId id="267" r:id="rId7"/>
    <p:sldId id="268" r:id="rId8"/>
    <p:sldId id="269" r:id="rId9"/>
    <p:sldId id="270" r:id="rId10"/>
    <p:sldId id="271" r:id="rId11"/>
    <p:sldId id="273" r:id="rId12"/>
    <p:sldId id="284" r:id="rId13"/>
    <p:sldId id="283" r:id="rId14"/>
    <p:sldId id="286" r:id="rId15"/>
    <p:sldId id="266" r:id="rId16"/>
  </p:sldIdLst>
  <p:sldSz cx="12192000" cy="6858000"/>
  <p:notesSz cx="6858000" cy="9144000"/>
  <p:embeddedFontLst>
    <p:embeddedFont>
      <p:font typeface="a Alley Garden" panose="02000503000000000000" charset="0"/>
      <p:regular r:id="rId18"/>
    </p:embeddedFont>
  </p:embeddedFont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C2E23-FCB9-4AF0-B40F-4B3843310E86}">
          <p14:sldIdLst>
            <p14:sldId id="256"/>
          </p14:sldIdLst>
        </p14:section>
        <p14:section name="Untitled Section" id="{DDA2A6A5-5FA7-47CD-B5B2-E7D75D69009D}">
          <p14:sldIdLst>
            <p14:sldId id="258"/>
            <p14:sldId id="278"/>
            <p14:sldId id="259"/>
            <p14:sldId id="262"/>
            <p14:sldId id="267"/>
            <p14:sldId id="268"/>
            <p14:sldId id="269"/>
            <p14:sldId id="270"/>
            <p14:sldId id="271"/>
            <p14:sldId id="273"/>
            <p14:sldId id="284"/>
            <p14:sldId id="283"/>
            <p14:sldId id="286"/>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di setio lasmono" initials="Ds" lastIdx="3" clrIdx="0">
    <p:extLst>
      <p:ext uri="{19B8F6BF-5375-455C-9EA6-DF929625EA0E}">
        <p15:presenceInfo xmlns:p15="http://schemas.microsoft.com/office/powerpoint/2012/main" userId="1e12aa92f820f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94E"/>
    <a:srgbClr val="7F6F60"/>
    <a:srgbClr val="B2A293"/>
    <a:srgbClr val="C7BDB3"/>
    <a:srgbClr val="C7BEAF"/>
    <a:srgbClr val="BBB8B3"/>
    <a:srgbClr val="907E6E"/>
    <a:srgbClr val="9C8B7C"/>
    <a:srgbClr val="968576"/>
    <a:srgbClr val="E5E9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2" d="100"/>
          <a:sy n="72" d="100"/>
        </p:scale>
        <p:origin x="810" y="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31T07:40:32.234"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19B36-5A4F-4153-B7F6-30F730408D1D}" type="datetimeFigureOut">
              <a:rPr lang="en-ID" smtClean="0"/>
              <a:t>06/06/2024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3A439-E606-4D13-A3AE-12591F5D7628}" type="slidenum">
              <a:rPr lang="en-ID" smtClean="0"/>
              <a:t>‹#›</a:t>
            </a:fld>
            <a:endParaRPr lang="en-ID"/>
          </a:p>
        </p:txBody>
      </p:sp>
    </p:spTree>
    <p:extLst>
      <p:ext uri="{BB962C8B-B14F-4D97-AF65-F5344CB8AC3E}">
        <p14:creationId xmlns:p14="http://schemas.microsoft.com/office/powerpoint/2010/main" val="427860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87E8-C693-4AA5-8141-B84EB91B5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C185BE7-D703-49EE-B5B1-87E47D830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BD4D7569-2895-4A68-8C8C-184365B1D32C}"/>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6BEF4E37-9C9A-465D-B61C-C3B85AA5A60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7AE52C8-5D22-40B6-A42A-BBAC9A887F21}"/>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162368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B0C6-35F7-466C-81A8-8384246AF00F}"/>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AEAAF04-2DB4-40F8-BA43-D8B87A373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229589B-0711-4992-8483-959FAAE19805}"/>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EF48F472-8869-4249-A8E5-9CDFEAEA197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A4C84FD-3752-47EB-AACC-C3D2817952F0}"/>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75894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4C1CA-8004-474E-B81D-E9C85C362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4E1FAED3-70DC-4AF5-ACCF-B9F206DEE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225CB41-0207-42B3-8603-E07263309125}"/>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8882A409-22C2-40D9-8132-E8DC9D202A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CBCC3FC-A6EB-499F-8AC9-A3D7538C9ABC}"/>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347210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6BB5-8CB3-4360-8C2D-32695859DCF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5D25D5A-E33C-4084-B318-DA7C31446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105649F-48B4-43FD-80A3-B15AB8D6D641}"/>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DEE4470D-5527-48FB-A8CC-1F3653D978A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EA42B46-7800-45F7-B342-0791F2085759}"/>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411976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DAAE-396A-4C8D-856B-DAEF414B0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23CEBBD-8D68-4FF0-9409-3EB64FEBD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3F4DF-B3DA-47EB-A53F-22DE00D9A03C}"/>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15E7CAD8-6531-4F18-9628-95034A3D3D9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E45B8A6-796B-45E3-9BCB-D115A0634A17}"/>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178167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6FE6-0557-4E1B-8926-6086B557A5B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68D9C8E-B07C-4FB7-ACCD-D630B0AC5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6F73DCDC-8FA4-4B69-9805-D8134565C1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969C1E97-8EDB-434A-81D6-B3069EFBD384}"/>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6" name="Footer Placeholder 5">
            <a:extLst>
              <a:ext uri="{FF2B5EF4-FFF2-40B4-BE49-F238E27FC236}">
                <a16:creationId xmlns:a16="http://schemas.microsoft.com/office/drawing/2014/main" id="{80263282-79FE-480C-B6AB-AF58A044F8E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41CD736-A2E2-4B2A-B62C-E3768BE20443}"/>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32689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69A9-58C2-4F1D-B62A-4B889687FB20}"/>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3326965-B4A9-4362-83B9-3EB8E5795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1DEAF7-8C43-40F0-9468-AA8F382A85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3A4C1BF-4701-4D1F-89B5-F8739FDFC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981F2-F90D-4DC3-9F5B-9F9BB27D3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9F1C181-2608-444C-B624-E71575823EB0}"/>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8" name="Footer Placeholder 7">
            <a:extLst>
              <a:ext uri="{FF2B5EF4-FFF2-40B4-BE49-F238E27FC236}">
                <a16:creationId xmlns:a16="http://schemas.microsoft.com/office/drawing/2014/main" id="{042BD0C7-74A2-4453-9E35-C966B0B8A674}"/>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7793A3B1-45DA-4B48-AB34-9CBF44398FFA}"/>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172846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A1EE-6C88-4FAA-8840-9DEF45226C3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F254167-6AAC-44C1-AFC8-5C371618A3B0}"/>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4" name="Footer Placeholder 3">
            <a:extLst>
              <a:ext uri="{FF2B5EF4-FFF2-40B4-BE49-F238E27FC236}">
                <a16:creationId xmlns:a16="http://schemas.microsoft.com/office/drawing/2014/main" id="{75521844-86D6-453A-85C0-B24A68D08DA0}"/>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4A45DD00-C615-4D44-8ED2-4C04207E22CB}"/>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73494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68C9E-E329-45A3-8ED0-046E2FEE6EA8}"/>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3" name="Footer Placeholder 2">
            <a:extLst>
              <a:ext uri="{FF2B5EF4-FFF2-40B4-BE49-F238E27FC236}">
                <a16:creationId xmlns:a16="http://schemas.microsoft.com/office/drawing/2014/main" id="{90DB87EF-E380-48A9-8CF7-86E4EE7A4AFB}"/>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F8E3082-A905-488E-9CF3-B17C67A2E0F7}"/>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317667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D5FF-810C-4BC1-87B0-9B63BC710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135AC8C-8F09-4F60-A511-C7A260CC8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D8DA30F5-3C2F-46A3-A10F-D2DA80EA2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F7BC0-3C22-4C63-A0C5-A580838308B5}"/>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6" name="Footer Placeholder 5">
            <a:extLst>
              <a:ext uri="{FF2B5EF4-FFF2-40B4-BE49-F238E27FC236}">
                <a16:creationId xmlns:a16="http://schemas.microsoft.com/office/drawing/2014/main" id="{16110C6F-29BF-4717-AACF-EA936252A99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78FD450-3366-4420-A0DE-125174D92A76}"/>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41004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01A-AEA0-40BE-BFE1-654C2F43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D65942-70D7-421D-9AA3-2D3DE5D35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5CFB3D6-E742-40D4-A2C9-A6D9FA57D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99BAB-4B67-465F-8B70-FD50BA837ED6}"/>
              </a:ext>
            </a:extLst>
          </p:cNvPr>
          <p:cNvSpPr>
            <a:spLocks noGrp="1"/>
          </p:cNvSpPr>
          <p:nvPr>
            <p:ph type="dt" sz="half" idx="10"/>
          </p:nvPr>
        </p:nvSpPr>
        <p:spPr/>
        <p:txBody>
          <a:bodyPr/>
          <a:lstStyle/>
          <a:p>
            <a:fld id="{1683D81F-D214-4028-9260-FF34F91CA202}" type="datetimeFigureOut">
              <a:rPr lang="id-ID" smtClean="0"/>
              <a:t>06/06/2024</a:t>
            </a:fld>
            <a:endParaRPr lang="id-ID"/>
          </a:p>
        </p:txBody>
      </p:sp>
      <p:sp>
        <p:nvSpPr>
          <p:cNvPr id="6" name="Footer Placeholder 5">
            <a:extLst>
              <a:ext uri="{FF2B5EF4-FFF2-40B4-BE49-F238E27FC236}">
                <a16:creationId xmlns:a16="http://schemas.microsoft.com/office/drawing/2014/main" id="{DB778772-425A-4B31-B4C9-E00B528504D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D02CA2B-35B8-4B94-B496-486558D1C454}"/>
              </a:ext>
            </a:extLst>
          </p:cNvPr>
          <p:cNvSpPr>
            <a:spLocks noGrp="1"/>
          </p:cNvSpPr>
          <p:nvPr>
            <p:ph type="sldNum" sz="quarter" idx="12"/>
          </p:nvPr>
        </p:nvSpPr>
        <p:spPr/>
        <p:txBody>
          <a:bodyPr/>
          <a:lstStyle/>
          <a:p>
            <a:fld id="{F9E89DA7-6FD9-4C3B-B79F-D6CD729EB366}" type="slidenum">
              <a:rPr lang="id-ID" smtClean="0"/>
              <a:t>‹#›</a:t>
            </a:fld>
            <a:endParaRPr lang="id-ID"/>
          </a:p>
        </p:txBody>
      </p:sp>
    </p:spTree>
    <p:extLst>
      <p:ext uri="{BB962C8B-B14F-4D97-AF65-F5344CB8AC3E}">
        <p14:creationId xmlns:p14="http://schemas.microsoft.com/office/powerpoint/2010/main" val="27517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B714F-020E-471C-B0D8-E77120EDC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B785276-29C8-4A3F-89CB-022ADDAA3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4BB69B4-F095-435C-AB8D-3B6ED6E72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3D81F-D214-4028-9260-FF34F91CA202}" type="datetimeFigureOut">
              <a:rPr lang="id-ID" smtClean="0"/>
              <a:t>06/06/2024</a:t>
            </a:fld>
            <a:endParaRPr lang="id-ID"/>
          </a:p>
        </p:txBody>
      </p:sp>
      <p:sp>
        <p:nvSpPr>
          <p:cNvPr id="5" name="Footer Placeholder 4">
            <a:extLst>
              <a:ext uri="{FF2B5EF4-FFF2-40B4-BE49-F238E27FC236}">
                <a16:creationId xmlns:a16="http://schemas.microsoft.com/office/drawing/2014/main" id="{9A2467A4-11F2-4618-810A-358CBEBAD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F0B0CBB0-9DE5-44BA-9C96-2661035DB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89DA7-6FD9-4C3B-B79F-D6CD729EB366}" type="slidenum">
              <a:rPr lang="id-ID" smtClean="0"/>
              <a:t>‹#›</a:t>
            </a:fld>
            <a:endParaRPr lang="id-ID"/>
          </a:p>
        </p:txBody>
      </p:sp>
    </p:spTree>
    <p:extLst>
      <p:ext uri="{BB962C8B-B14F-4D97-AF65-F5344CB8AC3E}">
        <p14:creationId xmlns:p14="http://schemas.microsoft.com/office/powerpoint/2010/main" val="330757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image" Target="../media/image1.png"/><Relationship Id="rId7" Type="http://schemas.openxmlformats.org/officeDocument/2006/relationships/image" Target="../media/image11.emf"/><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package" Target="../embeddings/Microsoft_Word_Document1.docx"/><Relationship Id="rId5" Type="http://schemas.openxmlformats.org/officeDocument/2006/relationships/image" Target="../media/image10.emf"/><Relationship Id="rId4" Type="http://schemas.openxmlformats.org/officeDocument/2006/relationships/package" Target="../embeddings/Microsoft_Word_Document.docx"/><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emf"/><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E11E393-8BA2-4B4E-A453-039D684FFA1F}"/>
              </a:ext>
            </a:extLst>
          </p:cNvPr>
          <p:cNvSpPr/>
          <p:nvPr/>
        </p:nvSpPr>
        <p:spPr>
          <a:xfrm>
            <a:off x="-17585" y="3464169"/>
            <a:ext cx="4956140" cy="3516923"/>
          </a:xfrm>
          <a:custGeom>
            <a:avLst/>
            <a:gdLst>
              <a:gd name="connsiteX0" fmla="*/ 0 w 4956140"/>
              <a:gd name="connsiteY0" fmla="*/ 0 h 3516923"/>
              <a:gd name="connsiteX1" fmla="*/ 1213339 w 4956140"/>
              <a:gd name="connsiteY1" fmla="*/ 1776046 h 3516923"/>
              <a:gd name="connsiteX2" fmla="*/ 2672862 w 4956140"/>
              <a:gd name="connsiteY2" fmla="*/ 2004646 h 3516923"/>
              <a:gd name="connsiteX3" fmla="*/ 2936631 w 4956140"/>
              <a:gd name="connsiteY3" fmla="*/ 3130062 h 3516923"/>
              <a:gd name="connsiteX4" fmla="*/ 4730262 w 4956140"/>
              <a:gd name="connsiteY4" fmla="*/ 3253154 h 3516923"/>
              <a:gd name="connsiteX5" fmla="*/ 4870939 w 4956140"/>
              <a:gd name="connsiteY5" fmla="*/ 3516923 h 351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6140" h="3516923">
                <a:moveTo>
                  <a:pt x="0" y="0"/>
                </a:moveTo>
                <a:cubicBezTo>
                  <a:pt x="383931" y="720969"/>
                  <a:pt x="767862" y="1441938"/>
                  <a:pt x="1213339" y="1776046"/>
                </a:cubicBezTo>
                <a:cubicBezTo>
                  <a:pt x="1658816" y="2110154"/>
                  <a:pt x="2385647" y="1778977"/>
                  <a:pt x="2672862" y="2004646"/>
                </a:cubicBezTo>
                <a:cubicBezTo>
                  <a:pt x="2960077" y="2230315"/>
                  <a:pt x="2593731" y="2921977"/>
                  <a:pt x="2936631" y="3130062"/>
                </a:cubicBezTo>
                <a:cubicBezTo>
                  <a:pt x="3279531" y="3338147"/>
                  <a:pt x="4407877" y="3188677"/>
                  <a:pt x="4730262" y="3253154"/>
                </a:cubicBezTo>
                <a:cubicBezTo>
                  <a:pt x="5052647" y="3317631"/>
                  <a:pt x="4961793" y="3417277"/>
                  <a:pt x="4870939" y="3516923"/>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Freeform: Shape 20">
            <a:extLst>
              <a:ext uri="{FF2B5EF4-FFF2-40B4-BE49-F238E27FC236}">
                <a16:creationId xmlns:a16="http://schemas.microsoft.com/office/drawing/2014/main" id="{4FDECD75-9C20-4E28-B068-E6226C5EF77B}"/>
              </a:ext>
            </a:extLst>
          </p:cNvPr>
          <p:cNvSpPr/>
          <p:nvPr/>
        </p:nvSpPr>
        <p:spPr>
          <a:xfrm>
            <a:off x="-17585" y="-37256"/>
            <a:ext cx="2134733" cy="6983179"/>
          </a:xfrm>
          <a:custGeom>
            <a:avLst/>
            <a:gdLst>
              <a:gd name="connsiteX0" fmla="*/ 2356339 w 2754507"/>
              <a:gd name="connsiteY0" fmla="*/ 0 h 6998677"/>
              <a:gd name="connsiteX1" fmla="*/ 2655277 w 2754507"/>
              <a:gd name="connsiteY1" fmla="*/ 914400 h 6998677"/>
              <a:gd name="connsiteX2" fmla="*/ 844062 w 2754507"/>
              <a:gd name="connsiteY2" fmla="*/ 1565031 h 6998677"/>
              <a:gd name="connsiteX3" fmla="*/ 2092570 w 2754507"/>
              <a:gd name="connsiteY3" fmla="*/ 4325816 h 6998677"/>
              <a:gd name="connsiteX4" fmla="*/ 0 w 2754507"/>
              <a:gd name="connsiteY4" fmla="*/ 6998677 h 6998677"/>
              <a:gd name="connsiteX0" fmla="*/ 2356339 w 2450673"/>
              <a:gd name="connsiteY0" fmla="*/ 0 h 6998677"/>
              <a:gd name="connsiteX1" fmla="*/ 1988850 w 2450673"/>
              <a:gd name="connsiteY1" fmla="*/ 1286359 h 6998677"/>
              <a:gd name="connsiteX2" fmla="*/ 844062 w 2450673"/>
              <a:gd name="connsiteY2" fmla="*/ 1565031 h 6998677"/>
              <a:gd name="connsiteX3" fmla="*/ 2092570 w 2450673"/>
              <a:gd name="connsiteY3" fmla="*/ 4325816 h 6998677"/>
              <a:gd name="connsiteX4" fmla="*/ 0 w 2450673"/>
              <a:gd name="connsiteY4" fmla="*/ 6998677 h 6998677"/>
              <a:gd name="connsiteX0" fmla="*/ 2356339 w 2453493"/>
              <a:gd name="connsiteY0" fmla="*/ 0 h 6998677"/>
              <a:gd name="connsiteX1" fmla="*/ 1988850 w 2453493"/>
              <a:gd name="connsiteY1" fmla="*/ 1286359 h 6998677"/>
              <a:gd name="connsiteX2" fmla="*/ 720075 w 2453493"/>
              <a:gd name="connsiteY2" fmla="*/ 1983485 h 6998677"/>
              <a:gd name="connsiteX3" fmla="*/ 2092570 w 2453493"/>
              <a:gd name="connsiteY3" fmla="*/ 4325816 h 6998677"/>
              <a:gd name="connsiteX4" fmla="*/ 0 w 2453493"/>
              <a:gd name="connsiteY4" fmla="*/ 6998677 h 6998677"/>
              <a:gd name="connsiteX0" fmla="*/ 1922387 w 2134733"/>
              <a:gd name="connsiteY0" fmla="*/ 0 h 6983179"/>
              <a:gd name="connsiteX1" fmla="*/ 1988850 w 2134733"/>
              <a:gd name="connsiteY1" fmla="*/ 1270861 h 6983179"/>
              <a:gd name="connsiteX2" fmla="*/ 720075 w 2134733"/>
              <a:gd name="connsiteY2" fmla="*/ 1967987 h 6983179"/>
              <a:gd name="connsiteX3" fmla="*/ 2092570 w 2134733"/>
              <a:gd name="connsiteY3" fmla="*/ 4310318 h 6983179"/>
              <a:gd name="connsiteX4" fmla="*/ 0 w 2134733"/>
              <a:gd name="connsiteY4" fmla="*/ 6983179 h 698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733" h="6983179">
                <a:moveTo>
                  <a:pt x="1922387" y="0"/>
                </a:moveTo>
                <a:cubicBezTo>
                  <a:pt x="2197879" y="326781"/>
                  <a:pt x="2189235" y="942863"/>
                  <a:pt x="1988850" y="1270861"/>
                </a:cubicBezTo>
                <a:cubicBezTo>
                  <a:pt x="1788465" y="1598859"/>
                  <a:pt x="702788" y="1461411"/>
                  <a:pt x="720075" y="1967987"/>
                </a:cubicBezTo>
                <a:cubicBezTo>
                  <a:pt x="737362" y="2474563"/>
                  <a:pt x="2233247" y="3404710"/>
                  <a:pt x="2092570" y="4310318"/>
                </a:cubicBezTo>
                <a:cubicBezTo>
                  <a:pt x="1951893" y="5215926"/>
                  <a:pt x="975946" y="6099552"/>
                  <a:pt x="0" y="6983179"/>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15153A95-FA85-4C96-A4C5-D812BD42D112}"/>
              </a:ext>
            </a:extLst>
          </p:cNvPr>
          <p:cNvSpPr txBox="1"/>
          <p:nvPr/>
        </p:nvSpPr>
        <p:spPr>
          <a:xfrm>
            <a:off x="2782957" y="699633"/>
            <a:ext cx="7337113" cy="1392689"/>
          </a:xfrm>
          <a:prstGeom prst="rect">
            <a:avLst/>
          </a:prstGeom>
          <a:noFill/>
        </p:spPr>
        <p:txBody>
          <a:bodyPr wrap="square" rtlCol="0">
            <a:spAutoFit/>
          </a:bodyPr>
          <a:lstStyle/>
          <a:p>
            <a:pPr algn="ctr">
              <a:spcBef>
                <a:spcPts val="1200"/>
              </a:spcBef>
              <a:spcAft>
                <a:spcPts val="300"/>
              </a:spcAft>
            </a:pPr>
            <a:r>
              <a:rPr lang="en-GB" b="1" kern="1400" dirty="0">
                <a:effectLst/>
                <a:latin typeface="Arial" panose="020B0604020202020204" pitchFamily="34" charset="0"/>
                <a:ea typeface="Times New Roman" panose="02020603050405020304" pitchFamily="18" charset="0"/>
                <a:cs typeface="Times New Roman" panose="02020603050405020304" pitchFamily="18" charset="0"/>
              </a:rPr>
              <a:t>SISTEM PENDUKUNG KEPUTUSAN (SPK) PEMILIHAN PAKET PERNIKAHAN DENGAN METODE SIMPLE ADDITIVE WEIGHTING BERBASIS WEB</a:t>
            </a:r>
            <a:endParaRPr lang="en-ID" b="1" kern="1400" dirty="0">
              <a:latin typeface="Arial" panose="020B0604020202020204" pitchFamily="34" charset="0"/>
              <a:ea typeface="Times New Roman" panose="02020603050405020304" pitchFamily="18" charset="0"/>
              <a:cs typeface="Times New Roman" panose="02020603050405020304" pitchFamily="18" charset="0"/>
            </a:endParaRPr>
          </a:p>
          <a:p>
            <a:pPr algn="ctr">
              <a:spcBef>
                <a:spcPts val="1200"/>
              </a:spcBef>
              <a:spcAft>
                <a:spcPts val="300"/>
              </a:spcAft>
            </a:pPr>
            <a:r>
              <a:rPr lang="en-GB" b="1" kern="1400" dirty="0">
                <a:effectLst/>
                <a:latin typeface="Arial" panose="020B0604020202020204" pitchFamily="34" charset="0"/>
                <a:ea typeface="Times New Roman" panose="02020603050405020304" pitchFamily="18" charset="0"/>
                <a:cs typeface="Arial" panose="020B0604020202020204" pitchFamily="34" charset="0"/>
              </a:rPr>
              <a:t>(</a:t>
            </a:r>
            <a:r>
              <a:rPr lang="en-GB" b="1" kern="1400" dirty="0" err="1">
                <a:effectLst/>
                <a:latin typeface="Arial" panose="020B0604020202020204" pitchFamily="34" charset="0"/>
                <a:ea typeface="Times New Roman" panose="02020603050405020304" pitchFamily="18" charset="0"/>
                <a:cs typeface="Arial" panose="020B0604020202020204" pitchFamily="34" charset="0"/>
              </a:rPr>
              <a:t>Studi</a:t>
            </a:r>
            <a:r>
              <a:rPr lang="en-GB" b="1" kern="1400" dirty="0">
                <a:effectLst/>
                <a:latin typeface="Arial" panose="020B0604020202020204" pitchFamily="34" charset="0"/>
                <a:ea typeface="Times New Roman" panose="02020603050405020304" pitchFamily="18" charset="0"/>
                <a:cs typeface="Arial" panose="020B0604020202020204" pitchFamily="34" charset="0"/>
              </a:rPr>
              <a:t> </a:t>
            </a:r>
            <a:r>
              <a:rPr lang="en-GB" b="1" kern="1400" dirty="0" err="1">
                <a:effectLst/>
                <a:latin typeface="Arial" panose="020B0604020202020204" pitchFamily="34" charset="0"/>
                <a:ea typeface="Times New Roman" panose="02020603050405020304" pitchFamily="18" charset="0"/>
                <a:cs typeface="Arial" panose="020B0604020202020204" pitchFamily="34" charset="0"/>
              </a:rPr>
              <a:t>Kasus</a:t>
            </a:r>
            <a:r>
              <a:rPr lang="en-GB" b="1" kern="1400" dirty="0">
                <a:effectLst/>
                <a:latin typeface="Arial" panose="020B0604020202020204" pitchFamily="34" charset="0"/>
                <a:ea typeface="Times New Roman" panose="02020603050405020304" pitchFamily="18" charset="0"/>
                <a:cs typeface="Arial" panose="020B0604020202020204" pitchFamily="34" charset="0"/>
              </a:rPr>
              <a:t>: Di </a:t>
            </a:r>
            <a:r>
              <a:rPr lang="en-GB" b="1" kern="1400" dirty="0" err="1">
                <a:effectLst/>
                <a:latin typeface="Arial" panose="020B0604020202020204" pitchFamily="34" charset="0"/>
                <a:ea typeface="Times New Roman" panose="02020603050405020304" pitchFamily="18" charset="0"/>
                <a:cs typeface="Arial" panose="020B0604020202020204" pitchFamily="34" charset="0"/>
              </a:rPr>
              <a:t>Plataran</a:t>
            </a:r>
            <a:r>
              <a:rPr lang="en-GB" b="1" kern="1400" dirty="0">
                <a:effectLst/>
                <a:latin typeface="Arial" panose="020B0604020202020204" pitchFamily="34" charset="0"/>
                <a:ea typeface="Times New Roman" panose="02020603050405020304" pitchFamily="18" charset="0"/>
                <a:cs typeface="Arial" panose="020B0604020202020204" pitchFamily="34" charset="0"/>
              </a:rPr>
              <a:t> </a:t>
            </a:r>
            <a:r>
              <a:rPr lang="en-GB" b="1" kern="1400" dirty="0" err="1">
                <a:effectLst/>
                <a:latin typeface="Arial" panose="020B0604020202020204" pitchFamily="34" charset="0"/>
                <a:ea typeface="Times New Roman" panose="02020603050405020304" pitchFamily="18" charset="0"/>
                <a:cs typeface="Arial" panose="020B0604020202020204" pitchFamily="34" charset="0"/>
              </a:rPr>
              <a:t>Kinandrari</a:t>
            </a:r>
            <a:r>
              <a:rPr lang="en-GB" b="1" kern="1400" dirty="0">
                <a:effectLst/>
                <a:latin typeface="Arial" panose="020B0604020202020204" pitchFamily="34" charset="0"/>
                <a:ea typeface="Times New Roman" panose="02020603050405020304" pitchFamily="18" charset="0"/>
                <a:cs typeface="Arial" panose="020B0604020202020204" pitchFamily="34" charset="0"/>
              </a:rPr>
              <a:t>)</a:t>
            </a:r>
            <a:endParaRPr lang="en-ID" b="1" kern="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1024E46-C8D6-45D8-B05C-A470927686EC}"/>
              </a:ext>
            </a:extLst>
          </p:cNvPr>
          <p:cNvSpPr txBox="1"/>
          <p:nvPr/>
        </p:nvSpPr>
        <p:spPr>
          <a:xfrm>
            <a:off x="3318227" y="2253861"/>
            <a:ext cx="6447294" cy="646331"/>
          </a:xfrm>
          <a:prstGeom prst="rect">
            <a:avLst/>
          </a:prstGeom>
          <a:noFill/>
        </p:spPr>
        <p:txBody>
          <a:bodyPr wrap="square">
            <a:spAutoFit/>
          </a:bodyPr>
          <a:lstStyle/>
          <a:p>
            <a:pPr algn="ctr"/>
            <a:r>
              <a:rPr lang="en-US" b="1" spc="300" dirty="0">
                <a:latin typeface="Arial" panose="020B0604020202020204" pitchFamily="34" charset="0"/>
                <a:cs typeface="Arial" panose="020B0604020202020204" pitchFamily="34" charset="0"/>
              </a:rPr>
              <a:t>Didi setio lasmono</a:t>
            </a:r>
          </a:p>
          <a:p>
            <a:pPr algn="ctr"/>
            <a:r>
              <a:rPr lang="en-US" b="1" dirty="0">
                <a:latin typeface="Arial" panose="020B0604020202020204" pitchFamily="34" charset="0"/>
                <a:cs typeface="Arial" panose="020B0604020202020204" pitchFamily="34" charset="0"/>
              </a:rPr>
              <a:t>NPM : 05201740073</a:t>
            </a:r>
            <a:endParaRPr lang="id-ID"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8E25BD2-C74A-4B0C-95B1-5FBBB2618977}"/>
              </a:ext>
            </a:extLst>
          </p:cNvPr>
          <p:cNvSpPr txBox="1"/>
          <p:nvPr/>
        </p:nvSpPr>
        <p:spPr>
          <a:xfrm>
            <a:off x="3528830" y="4653325"/>
            <a:ext cx="6447294" cy="1477328"/>
          </a:xfrm>
          <a:prstGeom prst="rect">
            <a:avLst/>
          </a:prstGeom>
          <a:noFill/>
        </p:spPr>
        <p:txBody>
          <a:bodyPr wrap="square">
            <a:spAutoFit/>
          </a:bodyPr>
          <a:lstStyle/>
          <a:p>
            <a:pPr algn="ctr"/>
            <a:r>
              <a:rPr lang="en-ID" b="1" dirty="0"/>
              <a:t>PROGRAM STUDI TEKNIK INFORMATIKA</a:t>
            </a:r>
            <a:endParaRPr lang="en-ID" dirty="0"/>
          </a:p>
          <a:p>
            <a:pPr algn="ctr"/>
            <a:r>
              <a:rPr lang="en-ID" b="1" dirty="0"/>
              <a:t>FAKULTAS ILMU KOMPUTER</a:t>
            </a:r>
            <a:endParaRPr lang="en-ID" dirty="0"/>
          </a:p>
          <a:p>
            <a:pPr algn="ctr"/>
            <a:r>
              <a:rPr lang="en-ID" b="1" dirty="0"/>
              <a:t>INSTITUT BISNIS DAN INFORMATIKA KOSGORO 1957</a:t>
            </a:r>
            <a:endParaRPr lang="en-ID" dirty="0"/>
          </a:p>
          <a:p>
            <a:pPr algn="ctr"/>
            <a:r>
              <a:rPr lang="en-ID" b="1" dirty="0"/>
              <a:t>JAKARTA</a:t>
            </a:r>
            <a:endParaRPr lang="en-ID" dirty="0"/>
          </a:p>
          <a:p>
            <a:pPr algn="ctr"/>
            <a:r>
              <a:rPr lang="en-ID" b="1" dirty="0"/>
              <a:t>2024</a:t>
            </a:r>
            <a:endParaRPr lang="en-ID" dirty="0"/>
          </a:p>
        </p:txBody>
      </p:sp>
      <p:sp>
        <p:nvSpPr>
          <p:cNvPr id="15" name="Freeform: Shape 14">
            <a:extLst>
              <a:ext uri="{FF2B5EF4-FFF2-40B4-BE49-F238E27FC236}">
                <a16:creationId xmlns:a16="http://schemas.microsoft.com/office/drawing/2014/main" id="{5219CE84-7400-4CF6-AB05-03B6BD5D32F3}"/>
              </a:ext>
            </a:extLst>
          </p:cNvPr>
          <p:cNvSpPr/>
          <p:nvPr/>
        </p:nvSpPr>
        <p:spPr>
          <a:xfrm flipH="1">
            <a:off x="8582526" y="-135435"/>
            <a:ext cx="4507832" cy="1734428"/>
          </a:xfrm>
          <a:custGeom>
            <a:avLst/>
            <a:gdLst>
              <a:gd name="connsiteX0" fmla="*/ 0 w 4507832"/>
              <a:gd name="connsiteY0" fmla="*/ 284947 h 1734428"/>
              <a:gd name="connsiteX1" fmla="*/ 1812758 w 4507832"/>
              <a:gd name="connsiteY1" fmla="*/ 669958 h 1734428"/>
              <a:gd name="connsiteX2" fmla="*/ 2245895 w 4507832"/>
              <a:gd name="connsiteY2" fmla="*/ 1728737 h 1734428"/>
              <a:gd name="connsiteX3" fmla="*/ 3721769 w 4507832"/>
              <a:gd name="connsiteY3" fmla="*/ 156610 h 1734428"/>
              <a:gd name="connsiteX4" fmla="*/ 4507832 w 4507832"/>
              <a:gd name="connsiteY4" fmla="*/ 140568 h 173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832" h="1734428">
                <a:moveTo>
                  <a:pt x="0" y="284947"/>
                </a:moveTo>
                <a:cubicBezTo>
                  <a:pt x="719221" y="357136"/>
                  <a:pt x="1438442" y="429326"/>
                  <a:pt x="1812758" y="669958"/>
                </a:cubicBezTo>
                <a:cubicBezTo>
                  <a:pt x="2187074" y="910590"/>
                  <a:pt x="1927727" y="1814295"/>
                  <a:pt x="2245895" y="1728737"/>
                </a:cubicBezTo>
                <a:cubicBezTo>
                  <a:pt x="2564063" y="1643179"/>
                  <a:pt x="3344780" y="421305"/>
                  <a:pt x="3721769" y="156610"/>
                </a:cubicBezTo>
                <a:cubicBezTo>
                  <a:pt x="4098758" y="-108085"/>
                  <a:pt x="4303295" y="16241"/>
                  <a:pt x="4507832" y="140568"/>
                </a:cubicBezTo>
              </a:path>
            </a:pathLst>
          </a:custGeom>
          <a:no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Freeform: Shape 22">
            <a:extLst>
              <a:ext uri="{FF2B5EF4-FFF2-40B4-BE49-F238E27FC236}">
                <a16:creationId xmlns:a16="http://schemas.microsoft.com/office/drawing/2014/main" id="{911CD396-52C4-4FD0-81CF-A94BE0CFB6E3}"/>
              </a:ext>
            </a:extLst>
          </p:cNvPr>
          <p:cNvSpPr/>
          <p:nvPr/>
        </p:nvSpPr>
        <p:spPr>
          <a:xfrm>
            <a:off x="10072922" y="2866291"/>
            <a:ext cx="2130801" cy="3974123"/>
          </a:xfrm>
          <a:custGeom>
            <a:avLst/>
            <a:gdLst>
              <a:gd name="connsiteX0" fmla="*/ 2250831 w 2250831"/>
              <a:gd name="connsiteY0" fmla="*/ 0 h 3991708"/>
              <a:gd name="connsiteX1" fmla="*/ 615462 w 2250831"/>
              <a:gd name="connsiteY1" fmla="*/ 773723 h 3991708"/>
              <a:gd name="connsiteX2" fmla="*/ 1582616 w 2250831"/>
              <a:gd name="connsiteY2" fmla="*/ 2549770 h 3991708"/>
              <a:gd name="connsiteX3" fmla="*/ 0 w 2250831"/>
              <a:gd name="connsiteY3" fmla="*/ 3991708 h 3991708"/>
              <a:gd name="connsiteX0" fmla="*/ 2250831 w 2250831"/>
              <a:gd name="connsiteY0" fmla="*/ 0 h 3991708"/>
              <a:gd name="connsiteX1" fmla="*/ 615462 w 2250831"/>
              <a:gd name="connsiteY1" fmla="*/ 773723 h 3991708"/>
              <a:gd name="connsiteX2" fmla="*/ 123093 w 2250831"/>
              <a:gd name="connsiteY2" fmla="*/ 3358662 h 3991708"/>
              <a:gd name="connsiteX3" fmla="*/ 0 w 2250831"/>
              <a:gd name="connsiteY3" fmla="*/ 3991708 h 3991708"/>
              <a:gd name="connsiteX0" fmla="*/ 2250831 w 2250831"/>
              <a:gd name="connsiteY0" fmla="*/ 0 h 3991708"/>
              <a:gd name="connsiteX1" fmla="*/ 1899139 w 2250831"/>
              <a:gd name="connsiteY1" fmla="*/ 2620107 h 3991708"/>
              <a:gd name="connsiteX2" fmla="*/ 123093 w 2250831"/>
              <a:gd name="connsiteY2" fmla="*/ 3358662 h 3991708"/>
              <a:gd name="connsiteX3" fmla="*/ 0 w 2250831"/>
              <a:gd name="connsiteY3" fmla="*/ 3991708 h 3991708"/>
              <a:gd name="connsiteX0" fmla="*/ 2130801 w 2130801"/>
              <a:gd name="connsiteY0" fmla="*/ 0 h 3974123"/>
              <a:gd name="connsiteX1" fmla="*/ 1779109 w 2130801"/>
              <a:gd name="connsiteY1" fmla="*/ 2620107 h 3974123"/>
              <a:gd name="connsiteX2" fmla="*/ 3063 w 2130801"/>
              <a:gd name="connsiteY2" fmla="*/ 3358662 h 3974123"/>
              <a:gd name="connsiteX3" fmla="*/ 1673600 w 2130801"/>
              <a:gd name="connsiteY3" fmla="*/ 3974123 h 3974123"/>
            </a:gdLst>
            <a:ahLst/>
            <a:cxnLst>
              <a:cxn ang="0">
                <a:pos x="connsiteX0" y="connsiteY0"/>
              </a:cxn>
              <a:cxn ang="0">
                <a:pos x="connsiteX1" y="connsiteY1"/>
              </a:cxn>
              <a:cxn ang="0">
                <a:pos x="connsiteX2" y="connsiteY2"/>
              </a:cxn>
              <a:cxn ang="0">
                <a:pos x="connsiteX3" y="connsiteY3"/>
              </a:cxn>
            </a:cxnLst>
            <a:rect l="l" t="t" r="r" b="b"/>
            <a:pathLst>
              <a:path w="2130801" h="3974123">
                <a:moveTo>
                  <a:pt x="2130801" y="0"/>
                </a:moveTo>
                <a:cubicBezTo>
                  <a:pt x="1368801" y="174380"/>
                  <a:pt x="2133732" y="2060330"/>
                  <a:pt x="1779109" y="2620107"/>
                </a:cubicBezTo>
                <a:cubicBezTo>
                  <a:pt x="1424486" y="3179884"/>
                  <a:pt x="105640" y="2822331"/>
                  <a:pt x="3063" y="3358662"/>
                </a:cubicBezTo>
                <a:cubicBezTo>
                  <a:pt x="-99514" y="3894993"/>
                  <a:pt x="2413619" y="3521319"/>
                  <a:pt x="1673600" y="3974123"/>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a:extLst>
              <a:ext uri="{FF2B5EF4-FFF2-40B4-BE49-F238E27FC236}">
                <a16:creationId xmlns:a16="http://schemas.microsoft.com/office/drawing/2014/main" id="{DF472A74-3F1C-4D17-AEB9-14966EAF8054}"/>
              </a:ext>
            </a:extLst>
          </p:cNvPr>
          <p:cNvSpPr/>
          <p:nvPr/>
        </p:nvSpPr>
        <p:spPr>
          <a:xfrm>
            <a:off x="10595358" y="3575469"/>
            <a:ext cx="1608365" cy="3616639"/>
          </a:xfrm>
          <a:custGeom>
            <a:avLst/>
            <a:gdLst>
              <a:gd name="connsiteX0" fmla="*/ 1608365 w 1608365"/>
              <a:gd name="connsiteY0" fmla="*/ 64546 h 3616639"/>
              <a:gd name="connsiteX1" fmla="*/ 8165 w 1608365"/>
              <a:gd name="connsiteY1" fmla="*/ 187639 h 3616639"/>
              <a:gd name="connsiteX2" fmla="*/ 975319 w 1608365"/>
              <a:gd name="connsiteY2" fmla="*/ 1647162 h 3616639"/>
              <a:gd name="connsiteX3" fmla="*/ 746719 w 1608365"/>
              <a:gd name="connsiteY3" fmla="*/ 3247362 h 3616639"/>
              <a:gd name="connsiteX4" fmla="*/ 1186334 w 1608365"/>
              <a:gd name="connsiteY4" fmla="*/ 3616639 h 3616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365" h="3616639">
                <a:moveTo>
                  <a:pt x="1608365" y="64546"/>
                </a:moveTo>
                <a:cubicBezTo>
                  <a:pt x="861019" y="-5792"/>
                  <a:pt x="113673" y="-76130"/>
                  <a:pt x="8165" y="187639"/>
                </a:cubicBezTo>
                <a:cubicBezTo>
                  <a:pt x="-97343" y="451408"/>
                  <a:pt x="852227" y="1137208"/>
                  <a:pt x="975319" y="1647162"/>
                </a:cubicBezTo>
                <a:cubicBezTo>
                  <a:pt x="1098411" y="2157116"/>
                  <a:pt x="711550" y="2919116"/>
                  <a:pt x="746719" y="3247362"/>
                </a:cubicBezTo>
                <a:cubicBezTo>
                  <a:pt x="781888" y="3575608"/>
                  <a:pt x="984111" y="3596123"/>
                  <a:pt x="1186334" y="3616639"/>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a16="http://schemas.microsoft.com/office/drawing/2014/main" id="{6C63CADB-EB39-4681-B8C7-1402F02F0BD0}"/>
              </a:ext>
            </a:extLst>
          </p:cNvPr>
          <p:cNvGrpSpPr/>
          <p:nvPr/>
        </p:nvGrpSpPr>
        <p:grpSpPr>
          <a:xfrm>
            <a:off x="0" y="1927615"/>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algn="ctr"/>
              <a:r>
                <a:rPr lang="id-ID" b="1" spc="600" dirty="0">
                  <a:solidFill>
                    <a:schemeClr val="bg1"/>
                  </a:solidFill>
                  <a:effectLst>
                    <a:outerShdw blurRad="38100" dist="38100" dir="2700000" algn="tl">
                      <a:srgbClr val="000000">
                        <a:alpha val="43137"/>
                      </a:srgbClr>
                    </a:outerShdw>
                  </a:effectLst>
                  <a:latin typeface="a Alley Garden" panose="02000503000000000000" pitchFamily="2" charset="0"/>
                </a:rPr>
                <a:t>BAB I</a:t>
              </a:r>
            </a:p>
          </p:txBody>
        </p:sp>
      </p:grpSp>
      <p:grpSp>
        <p:nvGrpSpPr>
          <p:cNvPr id="33" name="Group 32">
            <a:extLst>
              <a:ext uri="{FF2B5EF4-FFF2-40B4-BE49-F238E27FC236}">
                <a16:creationId xmlns:a16="http://schemas.microsoft.com/office/drawing/2014/main" id="{F4C4D3BC-2887-4FE7-A7D5-F2148B0AE8C5}"/>
              </a:ext>
            </a:extLst>
          </p:cNvPr>
          <p:cNvGrpSpPr/>
          <p:nvPr/>
        </p:nvGrpSpPr>
        <p:grpSpPr>
          <a:xfrm>
            <a:off x="-6703" y="2766006"/>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algn="ctr"/>
              <a:r>
                <a:rPr lang="id-ID" b="1" spc="600" dirty="0">
                  <a:solidFill>
                    <a:schemeClr val="bg1"/>
                  </a:solidFill>
                  <a:effectLst>
                    <a:outerShdw blurRad="38100" dist="38100" dir="2700000" algn="tl">
                      <a:srgbClr val="000000">
                        <a:alpha val="43137"/>
                      </a:srgbClr>
                    </a:outerShdw>
                  </a:effectLst>
                  <a:latin typeface="a Alley Garden" panose="02000503000000000000" pitchFamily="2" charset="0"/>
                </a:rPr>
                <a:t>BAB II</a:t>
              </a:r>
            </a:p>
          </p:txBody>
        </p:sp>
      </p:grpSp>
      <p:grpSp>
        <p:nvGrpSpPr>
          <p:cNvPr id="34" name="Group 33">
            <a:extLst>
              <a:ext uri="{FF2B5EF4-FFF2-40B4-BE49-F238E27FC236}">
                <a16:creationId xmlns:a16="http://schemas.microsoft.com/office/drawing/2014/main" id="{39F3FBDD-3A12-4F5A-9EA7-203F26A1FE4E}"/>
              </a:ext>
            </a:extLst>
          </p:cNvPr>
          <p:cNvGrpSpPr/>
          <p:nvPr/>
        </p:nvGrpSpPr>
        <p:grpSpPr>
          <a:xfrm>
            <a:off x="-24287" y="3614647"/>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algn="ctr"/>
              <a:r>
                <a:rPr lang="id-ID" b="1" spc="600" dirty="0">
                  <a:solidFill>
                    <a:schemeClr val="bg1"/>
                  </a:solidFill>
                  <a:effectLst>
                    <a:outerShdw blurRad="38100" dist="38100" dir="2700000" algn="tl">
                      <a:srgbClr val="000000">
                        <a:alpha val="43137"/>
                      </a:srgbClr>
                    </a:outerShdw>
                  </a:effectLst>
                  <a:latin typeface="a Alley Garden" panose="02000503000000000000" pitchFamily="2" charset="0"/>
                </a:rPr>
                <a:t>BAB III</a:t>
              </a:r>
            </a:p>
          </p:txBody>
        </p:sp>
      </p:grpSp>
      <p:pic>
        <p:nvPicPr>
          <p:cNvPr id="37" name="Picture 36">
            <a:extLst>
              <a:ext uri="{FF2B5EF4-FFF2-40B4-BE49-F238E27FC236}">
                <a16:creationId xmlns:a16="http://schemas.microsoft.com/office/drawing/2014/main" id="{5784C582-4A1B-483C-B008-1A29118C9F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4821" y="2908857"/>
            <a:ext cx="1623858" cy="1486573"/>
          </a:xfrm>
          <a:prstGeom prst="rect">
            <a:avLst/>
          </a:prstGeom>
          <a:noFill/>
          <a:ln>
            <a:noFill/>
          </a:ln>
        </p:spPr>
      </p:pic>
    </p:spTree>
    <p:extLst>
      <p:ext uri="{BB962C8B-B14F-4D97-AF65-F5344CB8AC3E}">
        <p14:creationId xmlns:p14="http://schemas.microsoft.com/office/powerpoint/2010/main" val="589661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5453846" y="263673"/>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9449"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grpSp>
        <p:nvGrpSpPr>
          <p:cNvPr id="22" name="Group 21">
            <a:extLst>
              <a:ext uri="{FF2B5EF4-FFF2-40B4-BE49-F238E27FC236}">
                <a16:creationId xmlns:a16="http://schemas.microsoft.com/office/drawing/2014/main" id="{CF10F0BE-B3FF-49A1-ADDF-273F4D4897B3}"/>
              </a:ext>
            </a:extLst>
          </p:cNvPr>
          <p:cNvGrpSpPr/>
          <p:nvPr/>
        </p:nvGrpSpPr>
        <p:grpSpPr>
          <a:xfrm>
            <a:off x="761092" y="1281437"/>
            <a:ext cx="11505319" cy="5305035"/>
            <a:chOff x="2" y="0"/>
            <a:chExt cx="13679879" cy="6858000"/>
          </a:xfrm>
        </p:grpSpPr>
        <p:grpSp>
          <p:nvGrpSpPr>
            <p:cNvPr id="23" name="Group 22">
              <a:extLst>
                <a:ext uri="{FF2B5EF4-FFF2-40B4-BE49-F238E27FC236}">
                  <a16:creationId xmlns:a16="http://schemas.microsoft.com/office/drawing/2014/main" id="{E4240AAA-D953-48F8-AF1B-010C0053C14C}"/>
                </a:ext>
              </a:extLst>
            </p:cNvPr>
            <p:cNvGrpSpPr/>
            <p:nvPr/>
          </p:nvGrpSpPr>
          <p:grpSpPr>
            <a:xfrm>
              <a:off x="377371" y="0"/>
              <a:ext cx="11422742" cy="6858000"/>
              <a:chOff x="377371" y="0"/>
              <a:chExt cx="11422742" cy="6858000"/>
            </a:xfrm>
          </p:grpSpPr>
          <p:cxnSp>
            <p:nvCxnSpPr>
              <p:cNvPr id="49" name="Straight Connector 48">
                <a:extLst>
                  <a:ext uri="{FF2B5EF4-FFF2-40B4-BE49-F238E27FC236}">
                    <a16:creationId xmlns:a16="http://schemas.microsoft.com/office/drawing/2014/main" id="{79BDF0E1-1438-42C9-8EE5-9713775E2A04}"/>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8B65B5-05FA-418F-B835-193CAEE38B31}"/>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66C804-E56F-4482-B22C-431DF9F9E84B}"/>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574953C-DF50-4CF3-BD02-C915902BAC74}"/>
                  </a:ext>
                </a:extLst>
              </p:cNvPr>
              <p:cNvCxnSpPr/>
              <p:nvPr/>
            </p:nvCxnSpPr>
            <p:spPr>
              <a:xfrm>
                <a:off x="169200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99B697-80E0-4290-92F8-E40F57A86014}"/>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22CC8A-68EB-4675-B21E-9949349D7365}"/>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B6CF36-4358-47A3-A137-3B89E8E0CD62}"/>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4B80CF-D7CF-4129-9075-E25EC3A7E641}"/>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7C89BC-020A-4649-836F-0A4B016B9D05}"/>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92209B-E824-4882-9C6D-80D150EA3C79}"/>
                  </a:ext>
                </a:extLst>
              </p:cNvPr>
              <p:cNvCxnSpPr/>
              <p:nvPr/>
            </p:nvCxnSpPr>
            <p:spPr>
              <a:xfrm>
                <a:off x="41365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428E61-FCAA-4B80-A3DC-442B0DF1CDF8}"/>
                  </a:ext>
                </a:extLst>
              </p:cNvPr>
              <p:cNvCxnSpPr/>
              <p:nvPr/>
            </p:nvCxnSpPr>
            <p:spPr>
              <a:xfrm>
                <a:off x="45719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4C52BF-BB99-4A6E-9A3F-F47765EAB20E}"/>
                  </a:ext>
                </a:extLst>
              </p:cNvPr>
              <p:cNvCxnSpPr/>
              <p:nvPr/>
            </p:nvCxnSpPr>
            <p:spPr>
              <a:xfrm>
                <a:off x="500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C5CF3C-62DB-44C8-89E1-6D942A22AA77}"/>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7B60A1-0189-42CB-BACD-7771D99E3A29}"/>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E950AC-D05A-4DFB-9339-9F27BAA1DF43}"/>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91F451-CD49-4922-8DB9-5B295142ECDE}"/>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8252D4-BA3F-4C01-9267-DD627D9E0B0F}"/>
                  </a:ext>
                </a:extLst>
              </p:cNvPr>
              <p:cNvCxnSpPr/>
              <p:nvPr/>
            </p:nvCxnSpPr>
            <p:spPr>
              <a:xfrm>
                <a:off x="714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9AFBEF-3567-4BC1-9E4A-ED18F17C138B}"/>
                  </a:ext>
                </a:extLst>
              </p:cNvPr>
              <p:cNvCxnSpPr/>
              <p:nvPr/>
            </p:nvCxnSpPr>
            <p:spPr>
              <a:xfrm>
                <a:off x="754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0622C-DB95-4334-9A9A-B383A02110AE}"/>
                  </a:ext>
                </a:extLst>
              </p:cNvPr>
              <p:cNvCxnSpPr/>
              <p:nvPr/>
            </p:nvCxnSpPr>
            <p:spPr>
              <a:xfrm>
                <a:off x="798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DF4B7A-B874-4FA9-830A-5528499FBAA4}"/>
                  </a:ext>
                </a:extLst>
              </p:cNvPr>
              <p:cNvCxnSpPr/>
              <p:nvPr/>
            </p:nvCxnSpPr>
            <p:spPr>
              <a:xfrm>
                <a:off x="841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8C2A87-C585-41C6-B31F-17F67017BE7A}"/>
                  </a:ext>
                </a:extLst>
              </p:cNvPr>
              <p:cNvCxnSpPr/>
              <p:nvPr/>
            </p:nvCxnSpPr>
            <p:spPr>
              <a:xfrm>
                <a:off x="883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29D6D4-3DAA-4291-A2B6-D262F6B87B09}"/>
                  </a:ext>
                </a:extLst>
              </p:cNvPr>
              <p:cNvCxnSpPr/>
              <p:nvPr/>
            </p:nvCxnSpPr>
            <p:spPr>
              <a:xfrm>
                <a:off x="92455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CE112BA-0890-4252-885B-B68E590B6924}"/>
                  </a:ext>
                </a:extLst>
              </p:cNvPr>
              <p:cNvCxnSpPr/>
              <p:nvPr/>
            </p:nvCxnSpPr>
            <p:spPr>
              <a:xfrm>
                <a:off x="9681027"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F2A45-7005-4F8E-9BBC-F0C5AF5C61B4}"/>
                  </a:ext>
                </a:extLst>
              </p:cNvPr>
              <p:cNvCxnSpPr/>
              <p:nvPr/>
            </p:nvCxnSpPr>
            <p:spPr>
              <a:xfrm>
                <a:off x="101164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A8DCD4-F5B9-49B3-AA3C-B1A2E6E8E799}"/>
                  </a:ext>
                </a:extLst>
              </p:cNvPr>
              <p:cNvCxnSpPr/>
              <p:nvPr/>
            </p:nvCxnSpPr>
            <p:spPr>
              <a:xfrm>
                <a:off x="1052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1A6C15-EB5D-436F-870C-7B7924255BD3}"/>
                  </a:ext>
                </a:extLst>
              </p:cNvPr>
              <p:cNvCxnSpPr/>
              <p:nvPr/>
            </p:nvCxnSpPr>
            <p:spPr>
              <a:xfrm>
                <a:off x="1092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1D1C20-B496-40B9-B051-92B6765173E5}"/>
                  </a:ext>
                </a:extLst>
              </p:cNvPr>
              <p:cNvCxnSpPr/>
              <p:nvPr/>
            </p:nvCxnSpPr>
            <p:spPr>
              <a:xfrm>
                <a:off x="1136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0FA82-1719-4300-BF5D-B0D93C12702C}"/>
                  </a:ext>
                </a:extLst>
              </p:cNvPr>
              <p:cNvCxnSpPr/>
              <p:nvPr/>
            </p:nvCxnSpPr>
            <p:spPr>
              <a:xfrm>
                <a:off x="1180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332702F-4EE7-4EAD-8048-1675E1470B57}"/>
                </a:ext>
              </a:extLst>
            </p:cNvPr>
            <p:cNvGrpSpPr/>
            <p:nvPr/>
          </p:nvGrpSpPr>
          <p:grpSpPr>
            <a:xfrm rot="5400000">
              <a:off x="3668571" y="-3360141"/>
              <a:ext cx="6342742" cy="13679879"/>
              <a:chOff x="377371" y="-836932"/>
              <a:chExt cx="6342742" cy="7694932"/>
            </a:xfrm>
          </p:grpSpPr>
          <p:cxnSp>
            <p:nvCxnSpPr>
              <p:cNvPr id="25" name="Straight Connector 24">
                <a:extLst>
                  <a:ext uri="{FF2B5EF4-FFF2-40B4-BE49-F238E27FC236}">
                    <a16:creationId xmlns:a16="http://schemas.microsoft.com/office/drawing/2014/main" id="{5DEC23CB-AFF1-4067-9901-77CFBDA048AA}"/>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08448-F80E-4A43-8FEA-F72DBB8C9A83}"/>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0CCBF0-DE79-4B50-9F53-7A79E9C4E6CC}"/>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727D07-97B4-46B3-8040-F851DEA10659}"/>
                  </a:ext>
                </a:extLst>
              </p:cNvPr>
              <p:cNvCxnSpPr/>
              <p:nvPr/>
            </p:nvCxnSpPr>
            <p:spPr>
              <a:xfrm>
                <a:off x="16546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3BAFED-90DB-4D2F-91B3-51CE0BE96DDF}"/>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B8E11E-922A-4D6F-98A0-CD05849C0BEC}"/>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85EFD-B659-4B78-8348-FA0931B65960}"/>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2F93B5-CACF-415F-BBC7-1B28BC3B0827}"/>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610F2D-942D-4FD8-AB64-6162AA686043}"/>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5357B9-E0A1-4CD7-B96E-379BEAF119B1}"/>
                  </a:ext>
                </a:extLst>
              </p:cNvPr>
              <p:cNvCxnSpPr/>
              <p:nvPr/>
            </p:nvCxnSpPr>
            <p:spPr>
              <a:xfrm>
                <a:off x="418156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F194D5-7EFF-431F-9CB4-3EBD0548365A}"/>
                  </a:ext>
                </a:extLst>
              </p:cNvPr>
              <p:cNvCxnSpPr/>
              <p:nvPr/>
            </p:nvCxnSpPr>
            <p:spPr>
              <a:xfrm>
                <a:off x="4925172"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1DE238-A420-4965-A616-EBF7AAA59C9F}"/>
                  </a:ext>
                </a:extLst>
              </p:cNvPr>
              <p:cNvCxnSpPr/>
              <p:nvPr/>
            </p:nvCxnSpPr>
            <p:spPr>
              <a:xfrm>
                <a:off x="583953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C5D4C3-95ED-4453-9B93-96629D146BC0}"/>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54A059-1B8C-4C50-BEFD-FD3F51D54A56}"/>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1D50E1F-C771-48D0-909E-935599CFE8A5}"/>
                  </a:ext>
                </a:extLst>
              </p:cNvPr>
              <p:cNvCxnSpPr/>
              <p:nvPr/>
            </p:nvCxnSpPr>
            <p:spPr>
              <a:xfrm>
                <a:off x="6720111" y="-836932"/>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20329F-E8D2-404F-8037-D2AFF6FB03CA}"/>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5" name="TextBox 4">
            <a:extLst>
              <a:ext uri="{FF2B5EF4-FFF2-40B4-BE49-F238E27FC236}">
                <a16:creationId xmlns:a16="http://schemas.microsoft.com/office/drawing/2014/main" id="{48918BAF-85F7-C95C-CCEA-D3824CED9BF4}"/>
              </a:ext>
            </a:extLst>
          </p:cNvPr>
          <p:cNvSpPr txBox="1"/>
          <p:nvPr/>
        </p:nvSpPr>
        <p:spPr>
          <a:xfrm>
            <a:off x="1786484" y="1466830"/>
            <a:ext cx="4827763"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Tabel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Subkriteria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dalam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kriteria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pemilihan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paket</a:t>
            </a:r>
            <a:endParaRPr lang="en-ID" sz="1600"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7859B186-6A16-5D29-1CC8-55568BDBC94D}"/>
              </a:ext>
            </a:extLst>
          </p:cNvPr>
          <p:cNvGraphicFramePr>
            <a:graphicFrameLocks noChangeAspect="1"/>
          </p:cNvGraphicFramePr>
          <p:nvPr>
            <p:extLst>
              <p:ext uri="{D42A27DB-BD31-4B8C-83A1-F6EECF244321}">
                <p14:modId xmlns:p14="http://schemas.microsoft.com/office/powerpoint/2010/main" val="1301463577"/>
              </p:ext>
            </p:extLst>
          </p:nvPr>
        </p:nvGraphicFramePr>
        <p:xfrm>
          <a:off x="1528806" y="1895639"/>
          <a:ext cx="5184775" cy="5003800"/>
        </p:xfrm>
        <a:graphic>
          <a:graphicData uri="http://schemas.openxmlformats.org/presentationml/2006/ole">
            <mc:AlternateContent xmlns:mc="http://schemas.openxmlformats.org/markup-compatibility/2006">
              <mc:Choice xmlns:v="urn:schemas-microsoft-com:vml" Requires="v">
                <p:oleObj name="Document" r:id="rId4" imgW="5184027" imgH="5003460" progId="Word.Document.12">
                  <p:embed/>
                </p:oleObj>
              </mc:Choice>
              <mc:Fallback>
                <p:oleObj name="Document" r:id="rId4" imgW="5184027" imgH="5003460" progId="Word.Document.12">
                  <p:embed/>
                  <p:pic>
                    <p:nvPicPr>
                      <p:cNvPr id="0" name=""/>
                      <p:cNvPicPr/>
                      <p:nvPr/>
                    </p:nvPicPr>
                    <p:blipFill>
                      <a:blip r:embed="rId5"/>
                      <a:stretch>
                        <a:fillRect/>
                      </a:stretch>
                    </p:blipFill>
                    <p:spPr>
                      <a:xfrm>
                        <a:off x="1528806" y="1895639"/>
                        <a:ext cx="5184775" cy="50038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21E46031-318E-52B1-21C9-D7AEBF6AB202}"/>
              </a:ext>
            </a:extLst>
          </p:cNvPr>
          <p:cNvSpPr txBox="1"/>
          <p:nvPr/>
        </p:nvSpPr>
        <p:spPr>
          <a:xfrm>
            <a:off x="6450435" y="1437819"/>
            <a:ext cx="3803374" cy="369332"/>
          </a:xfrm>
          <a:prstGeom prst="rect">
            <a:avLst/>
          </a:prstGeom>
          <a:noFill/>
        </p:spPr>
        <p:txBody>
          <a:bodyPr wrap="square" rtlCol="0">
            <a:spAutoFit/>
          </a:bodyPr>
          <a:lstStyle/>
          <a:p>
            <a:r>
              <a:rPr lang="en-US" dirty="0"/>
              <a:t>	</a:t>
            </a:r>
            <a:r>
              <a:rPr lang="en-US" dirty="0" err="1"/>
              <a:t>Tabel</a:t>
            </a:r>
            <a:r>
              <a:rPr lang="en-US" dirty="0"/>
              <a:t> </a:t>
            </a:r>
            <a:r>
              <a:rPr lang="en-US" dirty="0" err="1"/>
              <a:t>Penilaian</a:t>
            </a:r>
            <a:r>
              <a:rPr lang="en-US" dirty="0"/>
              <a:t> </a:t>
            </a:r>
            <a:r>
              <a:rPr lang="en-US" dirty="0" err="1"/>
              <a:t>Alternatif</a:t>
            </a:r>
            <a:endParaRPr lang="en-ID" dirty="0"/>
          </a:p>
        </p:txBody>
      </p:sp>
      <p:graphicFrame>
        <p:nvGraphicFramePr>
          <p:cNvPr id="11" name="Object 10">
            <a:extLst>
              <a:ext uri="{FF2B5EF4-FFF2-40B4-BE49-F238E27FC236}">
                <a16:creationId xmlns:a16="http://schemas.microsoft.com/office/drawing/2014/main" id="{8952C855-5FFA-C208-CAE6-C63CCFB1CDA9}"/>
              </a:ext>
            </a:extLst>
          </p:cNvPr>
          <p:cNvGraphicFramePr>
            <a:graphicFrameLocks noChangeAspect="1"/>
          </p:cNvGraphicFramePr>
          <p:nvPr>
            <p:extLst>
              <p:ext uri="{D42A27DB-BD31-4B8C-83A1-F6EECF244321}">
                <p14:modId xmlns:p14="http://schemas.microsoft.com/office/powerpoint/2010/main" val="1438708764"/>
              </p:ext>
            </p:extLst>
          </p:nvPr>
        </p:nvGraphicFramePr>
        <p:xfrm>
          <a:off x="6412970" y="1908142"/>
          <a:ext cx="5224463" cy="2611437"/>
        </p:xfrm>
        <a:graphic>
          <a:graphicData uri="http://schemas.openxmlformats.org/presentationml/2006/ole">
            <mc:AlternateContent xmlns:mc="http://schemas.openxmlformats.org/markup-compatibility/2006">
              <mc:Choice xmlns:v="urn:schemas-microsoft-com:vml" Requires="v">
                <p:oleObj name="Document" r:id="rId6" imgW="5224710" imgH="2610814" progId="Word.Document.12">
                  <p:embed/>
                </p:oleObj>
              </mc:Choice>
              <mc:Fallback>
                <p:oleObj name="Document" r:id="rId6" imgW="5224710" imgH="2610814" progId="Word.Document.12">
                  <p:embed/>
                  <p:pic>
                    <p:nvPicPr>
                      <p:cNvPr id="0" name=""/>
                      <p:cNvPicPr/>
                      <p:nvPr/>
                    </p:nvPicPr>
                    <p:blipFill>
                      <a:blip r:embed="rId7"/>
                      <a:stretch>
                        <a:fillRect/>
                      </a:stretch>
                    </p:blipFill>
                    <p:spPr>
                      <a:xfrm>
                        <a:off x="6412970" y="1908142"/>
                        <a:ext cx="5224463" cy="2611437"/>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D93F7767-0126-97CC-3765-028D5DA705E7}"/>
              </a:ext>
            </a:extLst>
          </p:cNvPr>
          <p:cNvSpPr txBox="1"/>
          <p:nvPr/>
        </p:nvSpPr>
        <p:spPr>
          <a:xfrm>
            <a:off x="7227474" y="3935792"/>
            <a:ext cx="4256462" cy="369332"/>
          </a:xfrm>
          <a:prstGeom prst="rect">
            <a:avLst/>
          </a:prstGeom>
          <a:noFill/>
        </p:spPr>
        <p:txBody>
          <a:bodyPr wrap="square" rtlCol="0">
            <a:spAutoFit/>
          </a:bodyPr>
          <a:lstStyle/>
          <a:p>
            <a:r>
              <a:rPr lang="en-US" dirty="0" err="1"/>
              <a:t>Tabel</a:t>
            </a:r>
            <a:r>
              <a:rPr lang="en-US" dirty="0"/>
              <a:t> </a:t>
            </a:r>
            <a:r>
              <a:rPr lang="en-US" dirty="0" err="1"/>
              <a:t>Kecocokan</a:t>
            </a:r>
            <a:r>
              <a:rPr lang="en-US" dirty="0"/>
              <a:t> Nilai </a:t>
            </a:r>
            <a:r>
              <a:rPr lang="en-US" dirty="0" err="1"/>
              <a:t>Matrik</a:t>
            </a:r>
            <a:endParaRPr lang="en-ID" dirty="0"/>
          </a:p>
        </p:txBody>
      </p:sp>
      <p:graphicFrame>
        <p:nvGraphicFramePr>
          <p:cNvPr id="14" name="Object 13">
            <a:extLst>
              <a:ext uri="{FF2B5EF4-FFF2-40B4-BE49-F238E27FC236}">
                <a16:creationId xmlns:a16="http://schemas.microsoft.com/office/drawing/2014/main" id="{D9989056-6416-5B90-5F09-0D0F3679899A}"/>
              </a:ext>
            </a:extLst>
          </p:cNvPr>
          <p:cNvGraphicFramePr>
            <a:graphicFrameLocks noChangeAspect="1"/>
          </p:cNvGraphicFramePr>
          <p:nvPr>
            <p:extLst>
              <p:ext uri="{D42A27DB-BD31-4B8C-83A1-F6EECF244321}">
                <p14:modId xmlns:p14="http://schemas.microsoft.com/office/powerpoint/2010/main" val="4056951043"/>
              </p:ext>
            </p:extLst>
          </p:nvPr>
        </p:nvGraphicFramePr>
        <p:xfrm>
          <a:off x="6412970" y="4422695"/>
          <a:ext cx="5605712" cy="2046922"/>
        </p:xfrm>
        <a:graphic>
          <a:graphicData uri="http://schemas.openxmlformats.org/presentationml/2006/ole">
            <mc:AlternateContent xmlns:mc="http://schemas.openxmlformats.org/markup-compatibility/2006">
              <mc:Choice xmlns:v="urn:schemas-microsoft-com:vml" Requires="v">
                <p:oleObj name="Document" r:id="rId8" imgW="5317237" imgH="1734542" progId="Word.Document.12">
                  <p:embed/>
                </p:oleObj>
              </mc:Choice>
              <mc:Fallback>
                <p:oleObj name="Document" r:id="rId8" imgW="5317237" imgH="1734542" progId="Word.Document.12">
                  <p:embed/>
                  <p:pic>
                    <p:nvPicPr>
                      <p:cNvPr id="0" name=""/>
                      <p:cNvPicPr/>
                      <p:nvPr/>
                    </p:nvPicPr>
                    <p:blipFill>
                      <a:blip r:embed="rId9"/>
                      <a:stretch>
                        <a:fillRect/>
                      </a:stretch>
                    </p:blipFill>
                    <p:spPr>
                      <a:xfrm>
                        <a:off x="6412970" y="4422695"/>
                        <a:ext cx="5605712" cy="2046922"/>
                      </a:xfrm>
                      <a:prstGeom prst="rect">
                        <a:avLst/>
                      </a:prstGeom>
                    </p:spPr>
                  </p:pic>
                </p:oleObj>
              </mc:Fallback>
            </mc:AlternateContent>
          </a:graphicData>
        </a:graphic>
      </p:graphicFrame>
      <p:cxnSp>
        <p:nvCxnSpPr>
          <p:cNvPr id="19" name="Straight Connector 18">
            <a:extLst>
              <a:ext uri="{FF2B5EF4-FFF2-40B4-BE49-F238E27FC236}">
                <a16:creationId xmlns:a16="http://schemas.microsoft.com/office/drawing/2014/main" id="{878A4D89-EDE0-BCAC-54AD-532E7E4CCD65}"/>
              </a:ext>
            </a:extLst>
          </p:cNvPr>
          <p:cNvCxnSpPr/>
          <p:nvPr/>
        </p:nvCxnSpPr>
        <p:spPr>
          <a:xfrm>
            <a:off x="1869743" y="6265368"/>
            <a:ext cx="4539748"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0E4AE16-F8CA-796F-630F-D40D64CC69E0}"/>
              </a:ext>
            </a:extLst>
          </p:cNvPr>
          <p:cNvCxnSpPr>
            <a:cxnSpLocks/>
          </p:cNvCxnSpPr>
          <p:nvPr/>
        </p:nvCxnSpPr>
        <p:spPr>
          <a:xfrm>
            <a:off x="6382195" y="1834395"/>
            <a:ext cx="5227942"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AC10576C-1AA9-C63D-1EBB-F2EC2F640B01}"/>
              </a:ext>
            </a:extLst>
          </p:cNvPr>
          <p:cNvCxnSpPr>
            <a:cxnSpLocks/>
          </p:cNvCxnSpPr>
          <p:nvPr/>
        </p:nvCxnSpPr>
        <p:spPr>
          <a:xfrm>
            <a:off x="6382195" y="1834395"/>
            <a:ext cx="0" cy="2134452"/>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7F367AC9-0344-37C8-7501-57EAAED4F114}"/>
              </a:ext>
            </a:extLst>
          </p:cNvPr>
          <p:cNvCxnSpPr/>
          <p:nvPr/>
        </p:nvCxnSpPr>
        <p:spPr>
          <a:xfrm flipV="1">
            <a:off x="11598291" y="1842481"/>
            <a:ext cx="11846" cy="2014815"/>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F14ADAC0-0BA4-BECE-082A-02FAD8719D90}"/>
              </a:ext>
            </a:extLst>
          </p:cNvPr>
          <p:cNvCxnSpPr/>
          <p:nvPr/>
        </p:nvCxnSpPr>
        <p:spPr>
          <a:xfrm>
            <a:off x="6384235" y="4422695"/>
            <a:ext cx="0" cy="1314394"/>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32476237-B712-22EE-09E1-02BE1CE4EB5F}"/>
              </a:ext>
            </a:extLst>
          </p:cNvPr>
          <p:cNvCxnSpPr>
            <a:cxnSpLocks/>
          </p:cNvCxnSpPr>
          <p:nvPr/>
        </p:nvCxnSpPr>
        <p:spPr>
          <a:xfrm>
            <a:off x="6396445" y="5731744"/>
            <a:ext cx="5550263" cy="18993"/>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75D689A4-BF59-E0E1-FADA-92C05D3707D3}"/>
              </a:ext>
            </a:extLst>
          </p:cNvPr>
          <p:cNvCxnSpPr/>
          <p:nvPr/>
        </p:nvCxnSpPr>
        <p:spPr>
          <a:xfrm>
            <a:off x="1856095" y="1869777"/>
            <a:ext cx="451245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3815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5380382" y="196055"/>
            <a:ext cx="645363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18590" y="3526578"/>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5" name="TextBox 4">
            <a:extLst>
              <a:ext uri="{FF2B5EF4-FFF2-40B4-BE49-F238E27FC236}">
                <a16:creationId xmlns:a16="http://schemas.microsoft.com/office/drawing/2014/main" id="{AC01316E-0D01-B9B1-3018-5E978E77DED4}"/>
              </a:ext>
            </a:extLst>
          </p:cNvPr>
          <p:cNvSpPr txBox="1"/>
          <p:nvPr/>
        </p:nvSpPr>
        <p:spPr>
          <a:xfrm>
            <a:off x="1426152" y="1109567"/>
            <a:ext cx="10253947" cy="1499065"/>
          </a:xfrm>
          <a:prstGeom prst="rect">
            <a:avLst/>
          </a:prstGeom>
          <a:noFill/>
        </p:spPr>
        <p:txBody>
          <a:bodyPr wrap="square" rtlCol="0">
            <a:spAutoFit/>
          </a:bodyPr>
          <a:lstStyle/>
          <a:p>
            <a:pPr indent="540385" algn="just">
              <a:lnSpc>
                <a:spcPct val="200000"/>
              </a:lnSpc>
              <a:spcAft>
                <a:spcPts val="1000"/>
              </a:spcAft>
              <a:tabLst>
                <a:tab pos="457200" algn="l"/>
              </a:tabLs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Setelah</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dilakukan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pengkorversian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kedalam</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matriks</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keputusan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langkah</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selanjutnya</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melakukan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normalisasis</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matriks</a:t>
            </a:r>
            <a:r>
              <a:rPr lang="en-US" sz="1600" dirty="0">
                <a:effectLst/>
                <a:latin typeface="Arial" panose="020B0604020202020204" pitchFamily="34" charset="0"/>
                <a:ea typeface="Calibri" panose="020F0502020204030204" pitchFamily="34" charset="0"/>
                <a:cs typeface="Times New Roman" panose="02020603050405020304" pitchFamily="18" charset="0"/>
              </a:rPr>
              <a:t> X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untuk</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menghitung</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nilai</a:t>
            </a:r>
            <a:r>
              <a:rPr lang="en-US" sz="1600" dirty="0">
                <a:effectLst/>
                <a:latin typeface="Arial" panose="020B0604020202020204" pitchFamily="34" charset="0"/>
                <a:ea typeface="Calibri" panose="020F0502020204030204" pitchFamily="34" charset="0"/>
                <a:cs typeface="Times New Roman" panose="02020603050405020304" pitchFamily="18" charset="0"/>
              </a:rPr>
              <a:t> masing-masing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kriteria</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berdasarkan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kriteria</a:t>
            </a:r>
            <a:r>
              <a:rPr lang="en-US" sz="1600" dirty="0">
                <a:effectLst/>
                <a:latin typeface="Arial" panose="020B0604020202020204" pitchFamily="34" charset="0"/>
                <a:ea typeface="Calibri" panose="020F0502020204030204" pitchFamily="34" charset="0"/>
                <a:cs typeface="Times New Roman" panose="02020603050405020304" pitchFamily="18" charset="0"/>
              </a:rPr>
              <a:t> yang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diasumsikan</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sebagai</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kriteria</a:t>
            </a:r>
            <a:r>
              <a:rPr lang="en-US" sz="1600" dirty="0">
                <a:effectLst/>
                <a:latin typeface="Arial" panose="020B0604020202020204" pitchFamily="34" charset="0"/>
                <a:ea typeface="Calibri" panose="020F0502020204030204" pitchFamily="34" charset="0"/>
                <a:cs typeface="Times New Roman" panose="02020603050405020304" pitchFamily="18" charset="0"/>
              </a:rPr>
              <a:t> cost dan benefit,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sepert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berikut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3" name="Picture 92">
            <a:extLst>
              <a:ext uri="{FF2B5EF4-FFF2-40B4-BE49-F238E27FC236}">
                <a16:creationId xmlns:a16="http://schemas.microsoft.com/office/drawing/2014/main" id="{645B514C-8F03-6CCA-260F-067D6B0D7EFE}"/>
              </a:ext>
            </a:extLst>
          </p:cNvPr>
          <p:cNvPicPr>
            <a:picLocks noChangeAspect="1"/>
          </p:cNvPicPr>
          <p:nvPr/>
        </p:nvPicPr>
        <p:blipFill>
          <a:blip r:embed="rId4"/>
          <a:stretch>
            <a:fillRect/>
          </a:stretch>
        </p:blipFill>
        <p:spPr>
          <a:xfrm>
            <a:off x="755450" y="2768425"/>
            <a:ext cx="6453419" cy="3096000"/>
          </a:xfrm>
          <a:prstGeom prst="rect">
            <a:avLst/>
          </a:prstGeom>
        </p:spPr>
      </p:pic>
      <p:pic>
        <p:nvPicPr>
          <p:cNvPr id="95" name="Picture 94">
            <a:extLst>
              <a:ext uri="{FF2B5EF4-FFF2-40B4-BE49-F238E27FC236}">
                <a16:creationId xmlns:a16="http://schemas.microsoft.com/office/drawing/2014/main" id="{FEC0028F-A9B3-7E16-A01B-79EE0B042139}"/>
              </a:ext>
            </a:extLst>
          </p:cNvPr>
          <p:cNvPicPr>
            <a:picLocks noChangeAspect="1"/>
          </p:cNvPicPr>
          <p:nvPr/>
        </p:nvPicPr>
        <p:blipFill>
          <a:blip r:embed="rId5"/>
          <a:stretch>
            <a:fillRect/>
          </a:stretch>
        </p:blipFill>
        <p:spPr>
          <a:xfrm>
            <a:off x="3889208" y="3055197"/>
            <a:ext cx="6413155" cy="2340000"/>
          </a:xfrm>
          <a:prstGeom prst="rect">
            <a:avLst/>
          </a:prstGeom>
        </p:spPr>
      </p:pic>
      <p:pic>
        <p:nvPicPr>
          <p:cNvPr id="97" name="Picture 96">
            <a:extLst>
              <a:ext uri="{FF2B5EF4-FFF2-40B4-BE49-F238E27FC236}">
                <a16:creationId xmlns:a16="http://schemas.microsoft.com/office/drawing/2014/main" id="{2420094C-6020-F0CF-A7A5-9C5338212D29}"/>
              </a:ext>
            </a:extLst>
          </p:cNvPr>
          <p:cNvPicPr>
            <a:picLocks noChangeAspect="1"/>
          </p:cNvPicPr>
          <p:nvPr/>
        </p:nvPicPr>
        <p:blipFill>
          <a:blip r:embed="rId6"/>
          <a:stretch>
            <a:fillRect/>
          </a:stretch>
        </p:blipFill>
        <p:spPr>
          <a:xfrm>
            <a:off x="7093214" y="2777089"/>
            <a:ext cx="6230844" cy="2556000"/>
          </a:xfrm>
          <a:prstGeom prst="rect">
            <a:avLst/>
          </a:prstGeom>
        </p:spPr>
      </p:pic>
      <p:sp>
        <p:nvSpPr>
          <p:cNvPr id="98" name="TextBox 97">
            <a:extLst>
              <a:ext uri="{FF2B5EF4-FFF2-40B4-BE49-F238E27FC236}">
                <a16:creationId xmlns:a16="http://schemas.microsoft.com/office/drawing/2014/main" id="{7D0FF2F7-5644-88DB-B8EE-3A5BAA6D90D2}"/>
              </a:ext>
            </a:extLst>
          </p:cNvPr>
          <p:cNvSpPr txBox="1"/>
          <p:nvPr/>
        </p:nvSpPr>
        <p:spPr>
          <a:xfrm>
            <a:off x="1513039" y="2764488"/>
            <a:ext cx="133788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K1</a:t>
            </a:r>
            <a:endParaRPr lang="en-ID" sz="160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17ABF9F6-1DC3-CCAF-32AE-5523F4CE68B5}"/>
              </a:ext>
            </a:extLst>
          </p:cNvPr>
          <p:cNvSpPr txBox="1"/>
          <p:nvPr/>
        </p:nvSpPr>
        <p:spPr>
          <a:xfrm>
            <a:off x="4666504" y="2792376"/>
            <a:ext cx="133788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K2</a:t>
            </a:r>
            <a:endParaRPr lang="en-ID" sz="160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139A805-C518-025F-8D97-27DC41C67965}"/>
              </a:ext>
            </a:extLst>
          </p:cNvPr>
          <p:cNvSpPr txBox="1"/>
          <p:nvPr/>
        </p:nvSpPr>
        <p:spPr>
          <a:xfrm>
            <a:off x="7843634" y="2794208"/>
            <a:ext cx="133788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K3</a:t>
            </a: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7710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1619150" y="263150"/>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18590" y="3526578"/>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grpSp>
        <p:nvGrpSpPr>
          <p:cNvPr id="22" name="Group 21">
            <a:extLst>
              <a:ext uri="{FF2B5EF4-FFF2-40B4-BE49-F238E27FC236}">
                <a16:creationId xmlns:a16="http://schemas.microsoft.com/office/drawing/2014/main" id="{CF10F0BE-B3FF-49A1-ADDF-273F4D4897B3}"/>
              </a:ext>
            </a:extLst>
          </p:cNvPr>
          <p:cNvGrpSpPr/>
          <p:nvPr/>
        </p:nvGrpSpPr>
        <p:grpSpPr>
          <a:xfrm>
            <a:off x="901247" y="1356910"/>
            <a:ext cx="10253954" cy="5305035"/>
            <a:chOff x="2" y="0"/>
            <a:chExt cx="12192000" cy="6858000"/>
          </a:xfrm>
        </p:grpSpPr>
        <p:grpSp>
          <p:nvGrpSpPr>
            <p:cNvPr id="23" name="Group 22">
              <a:extLst>
                <a:ext uri="{FF2B5EF4-FFF2-40B4-BE49-F238E27FC236}">
                  <a16:creationId xmlns:a16="http://schemas.microsoft.com/office/drawing/2014/main" id="{E4240AAA-D953-48F8-AF1B-010C0053C14C}"/>
                </a:ext>
              </a:extLst>
            </p:cNvPr>
            <p:cNvGrpSpPr/>
            <p:nvPr/>
          </p:nvGrpSpPr>
          <p:grpSpPr>
            <a:xfrm>
              <a:off x="377371" y="0"/>
              <a:ext cx="11422742" cy="6858000"/>
              <a:chOff x="377371" y="0"/>
              <a:chExt cx="11422742" cy="6858000"/>
            </a:xfrm>
          </p:grpSpPr>
          <p:cxnSp>
            <p:nvCxnSpPr>
              <p:cNvPr id="49" name="Straight Connector 48">
                <a:extLst>
                  <a:ext uri="{FF2B5EF4-FFF2-40B4-BE49-F238E27FC236}">
                    <a16:creationId xmlns:a16="http://schemas.microsoft.com/office/drawing/2014/main" id="{79BDF0E1-1438-42C9-8EE5-9713775E2A04}"/>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8B65B5-05FA-418F-B835-193CAEE38B31}"/>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66C804-E56F-4482-B22C-431DF9F9E84B}"/>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574953C-DF50-4CF3-BD02-C915902BAC74}"/>
                  </a:ext>
                </a:extLst>
              </p:cNvPr>
              <p:cNvCxnSpPr/>
              <p:nvPr/>
            </p:nvCxnSpPr>
            <p:spPr>
              <a:xfrm>
                <a:off x="169200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99B697-80E0-4290-92F8-E40F57A86014}"/>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22CC8A-68EB-4675-B21E-9949349D7365}"/>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B6CF36-4358-47A3-A137-3B89E8E0CD62}"/>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4B80CF-D7CF-4129-9075-E25EC3A7E641}"/>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7C89BC-020A-4649-836F-0A4B016B9D05}"/>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92209B-E824-4882-9C6D-80D150EA3C79}"/>
                  </a:ext>
                </a:extLst>
              </p:cNvPr>
              <p:cNvCxnSpPr/>
              <p:nvPr/>
            </p:nvCxnSpPr>
            <p:spPr>
              <a:xfrm>
                <a:off x="41365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428E61-FCAA-4B80-A3DC-442B0DF1CDF8}"/>
                  </a:ext>
                </a:extLst>
              </p:cNvPr>
              <p:cNvCxnSpPr/>
              <p:nvPr/>
            </p:nvCxnSpPr>
            <p:spPr>
              <a:xfrm>
                <a:off x="45719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4C52BF-BB99-4A6E-9A3F-F47765EAB20E}"/>
                  </a:ext>
                </a:extLst>
              </p:cNvPr>
              <p:cNvCxnSpPr/>
              <p:nvPr/>
            </p:nvCxnSpPr>
            <p:spPr>
              <a:xfrm>
                <a:off x="500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C5CF3C-62DB-44C8-89E1-6D942A22AA77}"/>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7B60A1-0189-42CB-BACD-7771D99E3A29}"/>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E950AC-D05A-4DFB-9339-9F27BAA1DF43}"/>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91F451-CD49-4922-8DB9-5B295142ECDE}"/>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8252D4-BA3F-4C01-9267-DD627D9E0B0F}"/>
                  </a:ext>
                </a:extLst>
              </p:cNvPr>
              <p:cNvCxnSpPr/>
              <p:nvPr/>
            </p:nvCxnSpPr>
            <p:spPr>
              <a:xfrm>
                <a:off x="714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9AFBEF-3567-4BC1-9E4A-ED18F17C138B}"/>
                  </a:ext>
                </a:extLst>
              </p:cNvPr>
              <p:cNvCxnSpPr/>
              <p:nvPr/>
            </p:nvCxnSpPr>
            <p:spPr>
              <a:xfrm>
                <a:off x="754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0622C-DB95-4334-9A9A-B383A02110AE}"/>
                  </a:ext>
                </a:extLst>
              </p:cNvPr>
              <p:cNvCxnSpPr/>
              <p:nvPr/>
            </p:nvCxnSpPr>
            <p:spPr>
              <a:xfrm>
                <a:off x="798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DF4B7A-B874-4FA9-830A-5528499FBAA4}"/>
                  </a:ext>
                </a:extLst>
              </p:cNvPr>
              <p:cNvCxnSpPr/>
              <p:nvPr/>
            </p:nvCxnSpPr>
            <p:spPr>
              <a:xfrm>
                <a:off x="841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8C2A87-C585-41C6-B31F-17F67017BE7A}"/>
                  </a:ext>
                </a:extLst>
              </p:cNvPr>
              <p:cNvCxnSpPr/>
              <p:nvPr/>
            </p:nvCxnSpPr>
            <p:spPr>
              <a:xfrm>
                <a:off x="883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29D6D4-3DAA-4291-A2B6-D262F6B87B09}"/>
                  </a:ext>
                </a:extLst>
              </p:cNvPr>
              <p:cNvCxnSpPr/>
              <p:nvPr/>
            </p:nvCxnSpPr>
            <p:spPr>
              <a:xfrm>
                <a:off x="92455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CE112BA-0890-4252-885B-B68E590B6924}"/>
                  </a:ext>
                </a:extLst>
              </p:cNvPr>
              <p:cNvCxnSpPr/>
              <p:nvPr/>
            </p:nvCxnSpPr>
            <p:spPr>
              <a:xfrm>
                <a:off x="9681027"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F2A45-7005-4F8E-9BBC-F0C5AF5C61B4}"/>
                  </a:ext>
                </a:extLst>
              </p:cNvPr>
              <p:cNvCxnSpPr/>
              <p:nvPr/>
            </p:nvCxnSpPr>
            <p:spPr>
              <a:xfrm>
                <a:off x="101164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A8DCD4-F5B9-49B3-AA3C-B1A2E6E8E799}"/>
                  </a:ext>
                </a:extLst>
              </p:cNvPr>
              <p:cNvCxnSpPr/>
              <p:nvPr/>
            </p:nvCxnSpPr>
            <p:spPr>
              <a:xfrm>
                <a:off x="1052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1A6C15-EB5D-436F-870C-7B7924255BD3}"/>
                  </a:ext>
                </a:extLst>
              </p:cNvPr>
              <p:cNvCxnSpPr/>
              <p:nvPr/>
            </p:nvCxnSpPr>
            <p:spPr>
              <a:xfrm>
                <a:off x="1092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1D1C20-B496-40B9-B051-92B6765173E5}"/>
                  </a:ext>
                </a:extLst>
              </p:cNvPr>
              <p:cNvCxnSpPr/>
              <p:nvPr/>
            </p:nvCxnSpPr>
            <p:spPr>
              <a:xfrm>
                <a:off x="1136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0FA82-1719-4300-BF5D-B0D93C12702C}"/>
                  </a:ext>
                </a:extLst>
              </p:cNvPr>
              <p:cNvCxnSpPr/>
              <p:nvPr/>
            </p:nvCxnSpPr>
            <p:spPr>
              <a:xfrm>
                <a:off x="1180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332702F-4EE7-4EAD-8048-1675E1470B57}"/>
                </a:ext>
              </a:extLst>
            </p:cNvPr>
            <p:cNvGrpSpPr/>
            <p:nvPr/>
          </p:nvGrpSpPr>
          <p:grpSpPr>
            <a:xfrm rot="5400000">
              <a:off x="2924631" y="-2616201"/>
              <a:ext cx="6342742" cy="12192000"/>
              <a:chOff x="377371" y="0"/>
              <a:chExt cx="6342742" cy="6858000"/>
            </a:xfrm>
          </p:grpSpPr>
          <p:cxnSp>
            <p:nvCxnSpPr>
              <p:cNvPr id="25" name="Straight Connector 24">
                <a:extLst>
                  <a:ext uri="{FF2B5EF4-FFF2-40B4-BE49-F238E27FC236}">
                    <a16:creationId xmlns:a16="http://schemas.microsoft.com/office/drawing/2014/main" id="{5DEC23CB-AFF1-4067-9901-77CFBDA048AA}"/>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08448-F80E-4A43-8FEA-F72DBB8C9A83}"/>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0CCBF0-DE79-4B50-9F53-7A79E9C4E6CC}"/>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727D07-97B4-46B3-8040-F851DEA10659}"/>
                  </a:ext>
                </a:extLst>
              </p:cNvPr>
              <p:cNvCxnSpPr/>
              <p:nvPr/>
            </p:nvCxnSpPr>
            <p:spPr>
              <a:xfrm>
                <a:off x="16546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3BAFED-90DB-4D2F-91B3-51CE0BE96DDF}"/>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B8E11E-922A-4D6F-98A0-CD05849C0BEC}"/>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85EFD-B659-4B78-8348-FA0931B65960}"/>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2F93B5-CACF-415F-BBC7-1B28BC3B0827}"/>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610F2D-942D-4FD8-AB64-6162AA686043}"/>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5357B9-E0A1-4CD7-B96E-379BEAF119B1}"/>
                  </a:ext>
                </a:extLst>
              </p:cNvPr>
              <p:cNvCxnSpPr/>
              <p:nvPr/>
            </p:nvCxnSpPr>
            <p:spPr>
              <a:xfrm>
                <a:off x="418156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F194D5-7EFF-431F-9CB4-3EBD0548365A}"/>
                  </a:ext>
                </a:extLst>
              </p:cNvPr>
              <p:cNvCxnSpPr/>
              <p:nvPr/>
            </p:nvCxnSpPr>
            <p:spPr>
              <a:xfrm>
                <a:off x="4925172"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1DE238-A420-4965-A616-EBF7AAA59C9F}"/>
                  </a:ext>
                </a:extLst>
              </p:cNvPr>
              <p:cNvCxnSpPr/>
              <p:nvPr/>
            </p:nvCxnSpPr>
            <p:spPr>
              <a:xfrm>
                <a:off x="583953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C5D4C3-95ED-4453-9B93-96629D146BC0}"/>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54A059-1B8C-4C50-BEFD-FD3F51D54A56}"/>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1D50E1F-C771-48D0-909E-935599CFE8A5}"/>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20329F-E8D2-404F-8037-D2AFF6FB03CA}"/>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20" name="TextBox 19">
            <a:extLst>
              <a:ext uri="{FF2B5EF4-FFF2-40B4-BE49-F238E27FC236}">
                <a16:creationId xmlns:a16="http://schemas.microsoft.com/office/drawing/2014/main" id="{E911F104-57DE-4498-5048-72989F495FA0}"/>
              </a:ext>
            </a:extLst>
          </p:cNvPr>
          <p:cNvSpPr txBox="1"/>
          <p:nvPr/>
        </p:nvSpPr>
        <p:spPr>
          <a:xfrm>
            <a:off x="4043962" y="4324086"/>
            <a:ext cx="470900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Dan </a:t>
            </a:r>
            <a:r>
              <a:rPr lang="en-US" sz="1600" dirty="0" err="1">
                <a:latin typeface="Arial" panose="020B0604020202020204" pitchFamily="34" charset="0"/>
                <a:cs typeface="Arial" panose="020B0604020202020204" pitchFamily="34" charset="0"/>
              </a:rPr>
              <a:t>ternormalisasi</a:t>
            </a:r>
            <a:r>
              <a:rPr lang="en-US" sz="1600" dirty="0">
                <a:latin typeface="Arial" panose="020B0604020202020204" pitchFamily="34" charset="0"/>
                <a:cs typeface="Arial" panose="020B0604020202020204" pitchFamily="34" charset="0"/>
              </a:rPr>
              <a:t> di </a:t>
            </a:r>
            <a:r>
              <a:rPr lang="en-US" sz="1600" dirty="0" err="1">
                <a:latin typeface="Arial" panose="020B0604020202020204" pitchFamily="34" charset="0"/>
                <a:cs typeface="Arial" panose="020B0604020202020204" pitchFamily="34" charset="0"/>
              </a:rPr>
              <a:t>normalisasi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matrik</a:t>
            </a:r>
            <a:endParaRPr lang="en-ID" sz="1600"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3811A95B-63F2-E150-7BC0-BF8BCB8F67C7}"/>
              </a:ext>
            </a:extLst>
          </p:cNvPr>
          <p:cNvPicPr>
            <a:picLocks noChangeAspect="1"/>
          </p:cNvPicPr>
          <p:nvPr/>
        </p:nvPicPr>
        <p:blipFill>
          <a:blip r:embed="rId4"/>
          <a:stretch>
            <a:fillRect/>
          </a:stretch>
        </p:blipFill>
        <p:spPr>
          <a:xfrm>
            <a:off x="2026423" y="4871646"/>
            <a:ext cx="8722584" cy="1998151"/>
          </a:xfrm>
          <a:prstGeom prst="rect">
            <a:avLst/>
          </a:prstGeom>
        </p:spPr>
      </p:pic>
      <p:sp>
        <p:nvSpPr>
          <p:cNvPr id="31" name="TextBox 30">
            <a:extLst>
              <a:ext uri="{FF2B5EF4-FFF2-40B4-BE49-F238E27FC236}">
                <a16:creationId xmlns:a16="http://schemas.microsoft.com/office/drawing/2014/main" id="{EF91D8EA-4E4A-36A2-C0DA-1475C138584C}"/>
              </a:ext>
            </a:extLst>
          </p:cNvPr>
          <p:cNvSpPr txBox="1"/>
          <p:nvPr/>
        </p:nvSpPr>
        <p:spPr>
          <a:xfrm>
            <a:off x="5112690" y="6161695"/>
            <a:ext cx="2646735"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Tabel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normalisasi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matrik</a:t>
            </a:r>
            <a:endParaRPr lang="en-ID" sz="1600" dirty="0">
              <a:latin typeface="Arial" panose="020B0604020202020204" pitchFamily="34" charset="0"/>
              <a:cs typeface="Arial" panose="020B0604020202020204" pitchFamily="34" charset="0"/>
            </a:endParaRPr>
          </a:p>
        </p:txBody>
      </p:sp>
      <p:pic>
        <p:nvPicPr>
          <p:cNvPr id="84" name="Picture 83">
            <a:extLst>
              <a:ext uri="{FF2B5EF4-FFF2-40B4-BE49-F238E27FC236}">
                <a16:creationId xmlns:a16="http://schemas.microsoft.com/office/drawing/2014/main" id="{90C6D7A7-20D6-D027-243C-6363B2F15FE7}"/>
              </a:ext>
            </a:extLst>
          </p:cNvPr>
          <p:cNvPicPr>
            <a:picLocks noChangeAspect="1"/>
          </p:cNvPicPr>
          <p:nvPr/>
        </p:nvPicPr>
        <p:blipFill>
          <a:blip r:embed="rId5"/>
          <a:stretch>
            <a:fillRect/>
          </a:stretch>
        </p:blipFill>
        <p:spPr>
          <a:xfrm>
            <a:off x="1555016" y="1362833"/>
            <a:ext cx="6462145" cy="3024000"/>
          </a:xfrm>
          <a:prstGeom prst="rect">
            <a:avLst/>
          </a:prstGeom>
        </p:spPr>
      </p:pic>
      <p:pic>
        <p:nvPicPr>
          <p:cNvPr id="86" name="Picture 85">
            <a:extLst>
              <a:ext uri="{FF2B5EF4-FFF2-40B4-BE49-F238E27FC236}">
                <a16:creationId xmlns:a16="http://schemas.microsoft.com/office/drawing/2014/main" id="{CE5A67F6-33C5-0F52-A83F-1D2994EAE389}"/>
              </a:ext>
            </a:extLst>
          </p:cNvPr>
          <p:cNvPicPr>
            <a:picLocks noChangeAspect="1"/>
          </p:cNvPicPr>
          <p:nvPr/>
        </p:nvPicPr>
        <p:blipFill>
          <a:blip r:embed="rId6"/>
          <a:stretch>
            <a:fillRect/>
          </a:stretch>
        </p:blipFill>
        <p:spPr>
          <a:xfrm>
            <a:off x="5465034" y="1332663"/>
            <a:ext cx="6120000" cy="3067402"/>
          </a:xfrm>
          <a:prstGeom prst="rect">
            <a:avLst/>
          </a:prstGeom>
        </p:spPr>
      </p:pic>
      <p:sp>
        <p:nvSpPr>
          <p:cNvPr id="87" name="TextBox 86">
            <a:extLst>
              <a:ext uri="{FF2B5EF4-FFF2-40B4-BE49-F238E27FC236}">
                <a16:creationId xmlns:a16="http://schemas.microsoft.com/office/drawing/2014/main" id="{7D97C921-EE63-D81E-B23B-629BA09FED06}"/>
              </a:ext>
            </a:extLst>
          </p:cNvPr>
          <p:cNvSpPr txBox="1"/>
          <p:nvPr/>
        </p:nvSpPr>
        <p:spPr>
          <a:xfrm>
            <a:off x="2320067" y="1371607"/>
            <a:ext cx="129273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K4</a:t>
            </a:r>
            <a:endParaRPr lang="en-ID" sz="1600" dirty="0">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ECD93CC0-A864-C04D-71B9-434FA09083FE}"/>
              </a:ext>
            </a:extLst>
          </p:cNvPr>
          <p:cNvSpPr txBox="1"/>
          <p:nvPr/>
        </p:nvSpPr>
        <p:spPr>
          <a:xfrm>
            <a:off x="6186616" y="1383962"/>
            <a:ext cx="7854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K5</a:t>
            </a:r>
            <a:endParaRPr lang="en-ID" sz="1600" dirty="0">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04EF9453-39E7-90B5-D639-71F3F5FB90FE}"/>
              </a:ext>
            </a:extLst>
          </p:cNvPr>
          <p:cNvCxnSpPr>
            <a:cxnSpLocks/>
          </p:cNvCxnSpPr>
          <p:nvPr/>
        </p:nvCxnSpPr>
        <p:spPr>
          <a:xfrm>
            <a:off x="1999127" y="4868473"/>
            <a:ext cx="0" cy="12605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890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101436" y="395711"/>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8128" y="3513254"/>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grpSp>
        <p:nvGrpSpPr>
          <p:cNvPr id="22" name="Group 21">
            <a:extLst>
              <a:ext uri="{FF2B5EF4-FFF2-40B4-BE49-F238E27FC236}">
                <a16:creationId xmlns:a16="http://schemas.microsoft.com/office/drawing/2014/main" id="{CF10F0BE-B3FF-49A1-ADDF-273F4D4897B3}"/>
              </a:ext>
            </a:extLst>
          </p:cNvPr>
          <p:cNvGrpSpPr/>
          <p:nvPr/>
        </p:nvGrpSpPr>
        <p:grpSpPr>
          <a:xfrm>
            <a:off x="863293" y="1316450"/>
            <a:ext cx="10253954" cy="5305035"/>
            <a:chOff x="2" y="0"/>
            <a:chExt cx="12192000" cy="6858000"/>
          </a:xfrm>
        </p:grpSpPr>
        <p:grpSp>
          <p:nvGrpSpPr>
            <p:cNvPr id="23" name="Group 22">
              <a:extLst>
                <a:ext uri="{FF2B5EF4-FFF2-40B4-BE49-F238E27FC236}">
                  <a16:creationId xmlns:a16="http://schemas.microsoft.com/office/drawing/2014/main" id="{E4240AAA-D953-48F8-AF1B-010C0053C14C}"/>
                </a:ext>
              </a:extLst>
            </p:cNvPr>
            <p:cNvGrpSpPr/>
            <p:nvPr/>
          </p:nvGrpSpPr>
          <p:grpSpPr>
            <a:xfrm>
              <a:off x="377371" y="0"/>
              <a:ext cx="11422742" cy="6858000"/>
              <a:chOff x="377371" y="0"/>
              <a:chExt cx="11422742" cy="6858000"/>
            </a:xfrm>
          </p:grpSpPr>
          <p:cxnSp>
            <p:nvCxnSpPr>
              <p:cNvPr id="49" name="Straight Connector 48">
                <a:extLst>
                  <a:ext uri="{FF2B5EF4-FFF2-40B4-BE49-F238E27FC236}">
                    <a16:creationId xmlns:a16="http://schemas.microsoft.com/office/drawing/2014/main" id="{79BDF0E1-1438-42C9-8EE5-9713775E2A04}"/>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8B65B5-05FA-418F-B835-193CAEE38B31}"/>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66C804-E56F-4482-B22C-431DF9F9E84B}"/>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574953C-DF50-4CF3-BD02-C915902BAC74}"/>
                  </a:ext>
                </a:extLst>
              </p:cNvPr>
              <p:cNvCxnSpPr/>
              <p:nvPr/>
            </p:nvCxnSpPr>
            <p:spPr>
              <a:xfrm>
                <a:off x="169200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99B697-80E0-4290-92F8-E40F57A86014}"/>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22CC8A-68EB-4675-B21E-9949349D7365}"/>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B6CF36-4358-47A3-A137-3B89E8E0CD62}"/>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4B80CF-D7CF-4129-9075-E25EC3A7E641}"/>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7C89BC-020A-4649-836F-0A4B016B9D05}"/>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92209B-E824-4882-9C6D-80D150EA3C79}"/>
                  </a:ext>
                </a:extLst>
              </p:cNvPr>
              <p:cNvCxnSpPr/>
              <p:nvPr/>
            </p:nvCxnSpPr>
            <p:spPr>
              <a:xfrm>
                <a:off x="41365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428E61-FCAA-4B80-A3DC-442B0DF1CDF8}"/>
                  </a:ext>
                </a:extLst>
              </p:cNvPr>
              <p:cNvCxnSpPr/>
              <p:nvPr/>
            </p:nvCxnSpPr>
            <p:spPr>
              <a:xfrm>
                <a:off x="45719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4C52BF-BB99-4A6E-9A3F-F47765EAB20E}"/>
                  </a:ext>
                </a:extLst>
              </p:cNvPr>
              <p:cNvCxnSpPr/>
              <p:nvPr/>
            </p:nvCxnSpPr>
            <p:spPr>
              <a:xfrm>
                <a:off x="500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C5CF3C-62DB-44C8-89E1-6D942A22AA77}"/>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7B60A1-0189-42CB-BACD-7771D99E3A29}"/>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E950AC-D05A-4DFB-9339-9F27BAA1DF43}"/>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91F451-CD49-4922-8DB9-5B295142ECDE}"/>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8252D4-BA3F-4C01-9267-DD627D9E0B0F}"/>
                  </a:ext>
                </a:extLst>
              </p:cNvPr>
              <p:cNvCxnSpPr/>
              <p:nvPr/>
            </p:nvCxnSpPr>
            <p:spPr>
              <a:xfrm>
                <a:off x="714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9AFBEF-3567-4BC1-9E4A-ED18F17C138B}"/>
                  </a:ext>
                </a:extLst>
              </p:cNvPr>
              <p:cNvCxnSpPr/>
              <p:nvPr/>
            </p:nvCxnSpPr>
            <p:spPr>
              <a:xfrm>
                <a:off x="754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0622C-DB95-4334-9A9A-B383A02110AE}"/>
                  </a:ext>
                </a:extLst>
              </p:cNvPr>
              <p:cNvCxnSpPr/>
              <p:nvPr/>
            </p:nvCxnSpPr>
            <p:spPr>
              <a:xfrm>
                <a:off x="798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DF4B7A-B874-4FA9-830A-5528499FBAA4}"/>
                  </a:ext>
                </a:extLst>
              </p:cNvPr>
              <p:cNvCxnSpPr/>
              <p:nvPr/>
            </p:nvCxnSpPr>
            <p:spPr>
              <a:xfrm>
                <a:off x="841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8C2A87-C585-41C6-B31F-17F67017BE7A}"/>
                  </a:ext>
                </a:extLst>
              </p:cNvPr>
              <p:cNvCxnSpPr/>
              <p:nvPr/>
            </p:nvCxnSpPr>
            <p:spPr>
              <a:xfrm>
                <a:off x="883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29D6D4-3DAA-4291-A2B6-D262F6B87B09}"/>
                  </a:ext>
                </a:extLst>
              </p:cNvPr>
              <p:cNvCxnSpPr/>
              <p:nvPr/>
            </p:nvCxnSpPr>
            <p:spPr>
              <a:xfrm>
                <a:off x="92455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CE112BA-0890-4252-885B-B68E590B6924}"/>
                  </a:ext>
                </a:extLst>
              </p:cNvPr>
              <p:cNvCxnSpPr/>
              <p:nvPr/>
            </p:nvCxnSpPr>
            <p:spPr>
              <a:xfrm>
                <a:off x="9681027"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F2A45-7005-4F8E-9BBC-F0C5AF5C61B4}"/>
                  </a:ext>
                </a:extLst>
              </p:cNvPr>
              <p:cNvCxnSpPr/>
              <p:nvPr/>
            </p:nvCxnSpPr>
            <p:spPr>
              <a:xfrm>
                <a:off x="101164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A8DCD4-F5B9-49B3-AA3C-B1A2E6E8E799}"/>
                  </a:ext>
                </a:extLst>
              </p:cNvPr>
              <p:cNvCxnSpPr/>
              <p:nvPr/>
            </p:nvCxnSpPr>
            <p:spPr>
              <a:xfrm>
                <a:off x="1052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1A6C15-EB5D-436F-870C-7B7924255BD3}"/>
                  </a:ext>
                </a:extLst>
              </p:cNvPr>
              <p:cNvCxnSpPr/>
              <p:nvPr/>
            </p:nvCxnSpPr>
            <p:spPr>
              <a:xfrm>
                <a:off x="1092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1D1C20-B496-40B9-B051-92B6765173E5}"/>
                  </a:ext>
                </a:extLst>
              </p:cNvPr>
              <p:cNvCxnSpPr/>
              <p:nvPr/>
            </p:nvCxnSpPr>
            <p:spPr>
              <a:xfrm>
                <a:off x="1136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0FA82-1719-4300-BF5D-B0D93C12702C}"/>
                  </a:ext>
                </a:extLst>
              </p:cNvPr>
              <p:cNvCxnSpPr/>
              <p:nvPr/>
            </p:nvCxnSpPr>
            <p:spPr>
              <a:xfrm>
                <a:off x="1180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332702F-4EE7-4EAD-8048-1675E1470B57}"/>
                </a:ext>
              </a:extLst>
            </p:cNvPr>
            <p:cNvGrpSpPr/>
            <p:nvPr/>
          </p:nvGrpSpPr>
          <p:grpSpPr>
            <a:xfrm rot="5400000">
              <a:off x="2924631" y="-2616201"/>
              <a:ext cx="6342742" cy="12192000"/>
              <a:chOff x="377371" y="0"/>
              <a:chExt cx="6342742" cy="6858000"/>
            </a:xfrm>
          </p:grpSpPr>
          <p:cxnSp>
            <p:nvCxnSpPr>
              <p:cNvPr id="25" name="Straight Connector 24">
                <a:extLst>
                  <a:ext uri="{FF2B5EF4-FFF2-40B4-BE49-F238E27FC236}">
                    <a16:creationId xmlns:a16="http://schemas.microsoft.com/office/drawing/2014/main" id="{5DEC23CB-AFF1-4067-9901-77CFBDA048AA}"/>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08448-F80E-4A43-8FEA-F72DBB8C9A83}"/>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0CCBF0-DE79-4B50-9F53-7A79E9C4E6CC}"/>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727D07-97B4-46B3-8040-F851DEA10659}"/>
                  </a:ext>
                </a:extLst>
              </p:cNvPr>
              <p:cNvCxnSpPr/>
              <p:nvPr/>
            </p:nvCxnSpPr>
            <p:spPr>
              <a:xfrm>
                <a:off x="16546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3BAFED-90DB-4D2F-91B3-51CE0BE96DDF}"/>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B8E11E-922A-4D6F-98A0-CD05849C0BEC}"/>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85EFD-B659-4B78-8348-FA0931B65960}"/>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2F93B5-CACF-415F-BBC7-1B28BC3B0827}"/>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610F2D-942D-4FD8-AB64-6162AA686043}"/>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5357B9-E0A1-4CD7-B96E-379BEAF119B1}"/>
                  </a:ext>
                </a:extLst>
              </p:cNvPr>
              <p:cNvCxnSpPr/>
              <p:nvPr/>
            </p:nvCxnSpPr>
            <p:spPr>
              <a:xfrm>
                <a:off x="418156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F194D5-7EFF-431F-9CB4-3EBD0548365A}"/>
                  </a:ext>
                </a:extLst>
              </p:cNvPr>
              <p:cNvCxnSpPr/>
              <p:nvPr/>
            </p:nvCxnSpPr>
            <p:spPr>
              <a:xfrm>
                <a:off x="4925172"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1DE238-A420-4965-A616-EBF7AAA59C9F}"/>
                  </a:ext>
                </a:extLst>
              </p:cNvPr>
              <p:cNvCxnSpPr/>
              <p:nvPr/>
            </p:nvCxnSpPr>
            <p:spPr>
              <a:xfrm>
                <a:off x="583953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C5D4C3-95ED-4453-9B93-96629D146BC0}"/>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54A059-1B8C-4C50-BEFD-FD3F51D54A56}"/>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1D50E1F-C771-48D0-909E-935599CFE8A5}"/>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20329F-E8D2-404F-8037-D2AFF6FB03CA}"/>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8" name="TextBox 7">
            <a:extLst>
              <a:ext uri="{FF2B5EF4-FFF2-40B4-BE49-F238E27FC236}">
                <a16:creationId xmlns:a16="http://schemas.microsoft.com/office/drawing/2014/main" id="{0373FB11-683E-8193-67DB-5D1565B8D71D}"/>
              </a:ext>
            </a:extLst>
          </p:cNvPr>
          <p:cNvSpPr txBox="1"/>
          <p:nvPr/>
        </p:nvSpPr>
        <p:spPr>
          <a:xfrm>
            <a:off x="1740198" y="1466829"/>
            <a:ext cx="9594772" cy="514180"/>
          </a:xfrm>
          <a:prstGeom prst="rect">
            <a:avLst/>
          </a:prstGeom>
          <a:noFill/>
        </p:spPr>
        <p:txBody>
          <a:bodyPr wrap="square" rtlCol="0">
            <a:spAutoFit/>
          </a:bodyPr>
          <a:lstStyle/>
          <a:p>
            <a:pPr marL="457200" indent="540385" algn="just">
              <a:lnSpc>
                <a:spcPct val="200000"/>
              </a:lnSpc>
              <a:spcBef>
                <a:spcPts val="1800"/>
              </a:spcBef>
              <a:spcAft>
                <a:spcPts val="1800"/>
              </a:spcAft>
            </a:pPr>
            <a:endParaRPr lang="en-ID"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15AD457-3BEE-7CBF-65D6-F84F73E7BB92}"/>
              </a:ext>
            </a:extLst>
          </p:cNvPr>
          <p:cNvSpPr txBox="1"/>
          <p:nvPr/>
        </p:nvSpPr>
        <p:spPr>
          <a:xfrm>
            <a:off x="1515175" y="1591013"/>
            <a:ext cx="9273818" cy="646331"/>
          </a:xfrm>
          <a:prstGeom prst="rect">
            <a:avLst/>
          </a:prstGeom>
          <a:noFill/>
        </p:spPr>
        <p:txBody>
          <a:bodyPr wrap="square" rtlCol="0">
            <a:spAutoFit/>
          </a:bodyPr>
          <a:lstStyle/>
          <a:p>
            <a:r>
              <a:rPr lang="en-US" dirty="0" err="1"/>
              <a:t>Selanjutnya</a:t>
            </a:r>
            <a:r>
              <a:rPr lang="en-US" dirty="0"/>
              <a:t> </a:t>
            </a:r>
            <a:r>
              <a:rPr lang="en-US" dirty="0" err="1"/>
              <a:t>akan</a:t>
            </a:r>
            <a:r>
              <a:rPr lang="en-US" dirty="0"/>
              <a:t> </a:t>
            </a:r>
            <a:r>
              <a:rPr lang="en-US" dirty="0" err="1"/>
              <a:t>dibuat</a:t>
            </a:r>
            <a:r>
              <a:rPr lang="en-US" dirty="0"/>
              <a:t> </a:t>
            </a:r>
            <a:r>
              <a:rPr lang="en-US" dirty="0" err="1"/>
              <a:t>perkalian</a:t>
            </a:r>
            <a:r>
              <a:rPr lang="en-US" dirty="0"/>
              <a:t> </a:t>
            </a:r>
            <a:r>
              <a:rPr lang="en-US" dirty="0" err="1"/>
              <a:t>matriks</a:t>
            </a:r>
            <a:r>
              <a:rPr lang="en-US" dirty="0"/>
              <a:t> W*R dan </a:t>
            </a:r>
            <a:r>
              <a:rPr lang="en-US" dirty="0" err="1"/>
              <a:t>penjumlahan</a:t>
            </a:r>
            <a:r>
              <a:rPr lang="en-US" dirty="0"/>
              <a:t> </a:t>
            </a:r>
            <a:r>
              <a:rPr lang="en-US" dirty="0" err="1"/>
              <a:t>hasil</a:t>
            </a:r>
            <a:r>
              <a:rPr lang="en-US" dirty="0"/>
              <a:t> </a:t>
            </a:r>
            <a:r>
              <a:rPr lang="en-US" dirty="0" err="1"/>
              <a:t>perkalian</a:t>
            </a:r>
            <a:r>
              <a:rPr lang="en-US" dirty="0"/>
              <a:t> </a:t>
            </a:r>
            <a:r>
              <a:rPr lang="en-US" dirty="0" err="1"/>
              <a:t>untuk</a:t>
            </a:r>
            <a:r>
              <a:rPr lang="en-US" dirty="0"/>
              <a:t> </a:t>
            </a:r>
            <a:r>
              <a:rPr lang="en-US" dirty="0" err="1"/>
              <a:t>memperoleh</a:t>
            </a:r>
            <a:r>
              <a:rPr lang="en-US" dirty="0"/>
              <a:t> </a:t>
            </a:r>
            <a:r>
              <a:rPr lang="en-US" dirty="0" err="1"/>
              <a:t>alternatif</a:t>
            </a:r>
            <a:r>
              <a:rPr lang="en-US" dirty="0"/>
              <a:t> </a:t>
            </a:r>
            <a:r>
              <a:rPr lang="en-US" dirty="0" err="1"/>
              <a:t>terbaik</a:t>
            </a:r>
            <a:r>
              <a:rPr lang="en-US" dirty="0"/>
              <a:t> </a:t>
            </a:r>
            <a:r>
              <a:rPr lang="en-US" dirty="0" err="1"/>
              <a:t>dengan</a:t>
            </a:r>
            <a:r>
              <a:rPr lang="en-US" dirty="0"/>
              <a:t> </a:t>
            </a:r>
            <a:r>
              <a:rPr lang="en-US" dirty="0" err="1"/>
              <a:t>melakukan</a:t>
            </a:r>
            <a:r>
              <a:rPr lang="en-US" dirty="0"/>
              <a:t> </a:t>
            </a:r>
            <a:r>
              <a:rPr lang="en-US" dirty="0" err="1"/>
              <a:t>perangkingan</a:t>
            </a:r>
            <a:r>
              <a:rPr lang="en-US" dirty="0"/>
              <a:t> </a:t>
            </a:r>
            <a:r>
              <a:rPr lang="en-US" dirty="0" err="1"/>
              <a:t>nilai</a:t>
            </a:r>
            <a:r>
              <a:rPr lang="en-US" dirty="0"/>
              <a:t> </a:t>
            </a:r>
            <a:r>
              <a:rPr lang="en-US" dirty="0" err="1"/>
              <a:t>terbesar</a:t>
            </a:r>
            <a:r>
              <a:rPr lang="en-US" dirty="0"/>
              <a:t> </a:t>
            </a:r>
            <a:r>
              <a:rPr lang="en-US" dirty="0" err="1"/>
              <a:t>sebagai</a:t>
            </a:r>
            <a:r>
              <a:rPr lang="en-US" dirty="0"/>
              <a:t> </a:t>
            </a:r>
            <a:r>
              <a:rPr lang="en-US" dirty="0" err="1"/>
              <a:t>berikut</a:t>
            </a:r>
            <a:r>
              <a:rPr lang="en-US" dirty="0"/>
              <a:t> :</a:t>
            </a:r>
            <a:endParaRPr lang="en-ID" dirty="0"/>
          </a:p>
        </p:txBody>
      </p:sp>
      <p:sp>
        <p:nvSpPr>
          <p:cNvPr id="11" name="TextBox 10">
            <a:extLst>
              <a:ext uri="{FF2B5EF4-FFF2-40B4-BE49-F238E27FC236}">
                <a16:creationId xmlns:a16="http://schemas.microsoft.com/office/drawing/2014/main" id="{861D04B3-0D7A-3E12-AD63-48768DBBEE0A}"/>
              </a:ext>
            </a:extLst>
          </p:cNvPr>
          <p:cNvSpPr txBox="1"/>
          <p:nvPr/>
        </p:nvSpPr>
        <p:spPr>
          <a:xfrm>
            <a:off x="1530966" y="2152703"/>
            <a:ext cx="4176129" cy="369332"/>
          </a:xfrm>
          <a:prstGeom prst="rect">
            <a:avLst/>
          </a:prstGeom>
          <a:noFill/>
        </p:spPr>
        <p:txBody>
          <a:bodyPr wrap="square" rtlCol="0">
            <a:spAutoFit/>
          </a:bodyPr>
          <a:lstStyle/>
          <a:p>
            <a:r>
              <a:rPr lang="en-US" dirty="0"/>
              <a:t>Nilai </a:t>
            </a:r>
            <a:r>
              <a:rPr lang="en-US" dirty="0" err="1"/>
              <a:t>Bobot</a:t>
            </a:r>
            <a:r>
              <a:rPr lang="en-US" dirty="0"/>
              <a:t> W = (0.6,0.4,0.2,0.5,0.3)</a:t>
            </a:r>
            <a:endParaRPr lang="en-ID" dirty="0"/>
          </a:p>
        </p:txBody>
      </p:sp>
      <p:pic>
        <p:nvPicPr>
          <p:cNvPr id="86" name="Picture 85">
            <a:extLst>
              <a:ext uri="{FF2B5EF4-FFF2-40B4-BE49-F238E27FC236}">
                <a16:creationId xmlns:a16="http://schemas.microsoft.com/office/drawing/2014/main" id="{75A0CE25-9C58-723D-140C-CB9ABAE4BD6F}"/>
              </a:ext>
            </a:extLst>
          </p:cNvPr>
          <p:cNvPicPr>
            <a:picLocks noChangeAspect="1"/>
          </p:cNvPicPr>
          <p:nvPr/>
        </p:nvPicPr>
        <p:blipFill>
          <a:blip r:embed="rId4"/>
          <a:stretch>
            <a:fillRect/>
          </a:stretch>
        </p:blipFill>
        <p:spPr>
          <a:xfrm>
            <a:off x="838859" y="2716760"/>
            <a:ext cx="5661870" cy="1080000"/>
          </a:xfrm>
          <a:prstGeom prst="rect">
            <a:avLst/>
          </a:prstGeom>
        </p:spPr>
      </p:pic>
      <p:pic>
        <p:nvPicPr>
          <p:cNvPr id="88" name="Picture 87">
            <a:extLst>
              <a:ext uri="{FF2B5EF4-FFF2-40B4-BE49-F238E27FC236}">
                <a16:creationId xmlns:a16="http://schemas.microsoft.com/office/drawing/2014/main" id="{C9C262B0-1F65-E8BC-E3A0-D9D51D231E8F}"/>
              </a:ext>
            </a:extLst>
          </p:cNvPr>
          <p:cNvPicPr>
            <a:picLocks noChangeAspect="1"/>
          </p:cNvPicPr>
          <p:nvPr/>
        </p:nvPicPr>
        <p:blipFill>
          <a:blip r:embed="rId5"/>
          <a:stretch>
            <a:fillRect/>
          </a:stretch>
        </p:blipFill>
        <p:spPr>
          <a:xfrm>
            <a:off x="818804" y="3684573"/>
            <a:ext cx="5661870" cy="1080000"/>
          </a:xfrm>
          <a:prstGeom prst="rect">
            <a:avLst/>
          </a:prstGeom>
        </p:spPr>
      </p:pic>
      <p:pic>
        <p:nvPicPr>
          <p:cNvPr id="90" name="Picture 89">
            <a:extLst>
              <a:ext uri="{FF2B5EF4-FFF2-40B4-BE49-F238E27FC236}">
                <a16:creationId xmlns:a16="http://schemas.microsoft.com/office/drawing/2014/main" id="{41F5E220-06A6-D845-C9A3-3E0E557C4E1D}"/>
              </a:ext>
            </a:extLst>
          </p:cNvPr>
          <p:cNvPicPr>
            <a:picLocks noChangeAspect="1"/>
          </p:cNvPicPr>
          <p:nvPr/>
        </p:nvPicPr>
        <p:blipFill>
          <a:blip r:embed="rId6"/>
          <a:stretch>
            <a:fillRect/>
          </a:stretch>
        </p:blipFill>
        <p:spPr>
          <a:xfrm>
            <a:off x="833626" y="4667710"/>
            <a:ext cx="5661870" cy="1080000"/>
          </a:xfrm>
          <a:prstGeom prst="rect">
            <a:avLst/>
          </a:prstGeom>
        </p:spPr>
      </p:pic>
      <p:pic>
        <p:nvPicPr>
          <p:cNvPr id="92" name="Picture 91">
            <a:extLst>
              <a:ext uri="{FF2B5EF4-FFF2-40B4-BE49-F238E27FC236}">
                <a16:creationId xmlns:a16="http://schemas.microsoft.com/office/drawing/2014/main" id="{70BD4D9C-F90A-768D-B5B5-8C5B18DBBDFE}"/>
              </a:ext>
            </a:extLst>
          </p:cNvPr>
          <p:cNvPicPr>
            <a:picLocks noChangeAspect="1"/>
          </p:cNvPicPr>
          <p:nvPr/>
        </p:nvPicPr>
        <p:blipFill>
          <a:blip r:embed="rId7"/>
          <a:stretch>
            <a:fillRect/>
          </a:stretch>
        </p:blipFill>
        <p:spPr>
          <a:xfrm>
            <a:off x="5256066" y="2716179"/>
            <a:ext cx="5661870" cy="1080000"/>
          </a:xfrm>
          <a:prstGeom prst="rect">
            <a:avLst/>
          </a:prstGeom>
        </p:spPr>
      </p:pic>
      <p:sp>
        <p:nvSpPr>
          <p:cNvPr id="93" name="TextBox 92">
            <a:extLst>
              <a:ext uri="{FF2B5EF4-FFF2-40B4-BE49-F238E27FC236}">
                <a16:creationId xmlns:a16="http://schemas.microsoft.com/office/drawing/2014/main" id="{99D75866-A68B-6BD7-8A3D-6D808FED6DE8}"/>
              </a:ext>
            </a:extLst>
          </p:cNvPr>
          <p:cNvSpPr txBox="1"/>
          <p:nvPr/>
        </p:nvSpPr>
        <p:spPr>
          <a:xfrm>
            <a:off x="1534680" y="3607934"/>
            <a:ext cx="43473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A2</a:t>
            </a:r>
            <a:endParaRPr lang="en-ID" sz="1600" dirty="0">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39B20865-1FCE-7F79-58CF-5330A461D1E7}"/>
              </a:ext>
            </a:extLst>
          </p:cNvPr>
          <p:cNvSpPr txBox="1"/>
          <p:nvPr/>
        </p:nvSpPr>
        <p:spPr>
          <a:xfrm>
            <a:off x="1510266" y="2627452"/>
            <a:ext cx="43473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A1</a:t>
            </a:r>
            <a:endParaRPr lang="en-ID" sz="1600"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81D16FFE-7AD8-C309-EE54-A9FF57E5DA10}"/>
              </a:ext>
            </a:extLst>
          </p:cNvPr>
          <p:cNvSpPr txBox="1"/>
          <p:nvPr/>
        </p:nvSpPr>
        <p:spPr>
          <a:xfrm>
            <a:off x="1510266" y="4591980"/>
            <a:ext cx="43473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A3</a:t>
            </a:r>
            <a:endParaRPr lang="en-ID" sz="1600" dirty="0">
              <a:latin typeface="Arial" panose="020B0604020202020204" pitchFamily="34" charset="0"/>
              <a:cs typeface="Arial" panose="020B0604020202020204" pitchFamily="34" charset="0"/>
            </a:endParaRPr>
          </a:p>
        </p:txBody>
      </p:sp>
      <p:sp>
        <p:nvSpPr>
          <p:cNvPr id="96" name="TextBox 95">
            <a:extLst>
              <a:ext uri="{FF2B5EF4-FFF2-40B4-BE49-F238E27FC236}">
                <a16:creationId xmlns:a16="http://schemas.microsoft.com/office/drawing/2014/main" id="{8C6F0AAE-61D7-EB9F-C347-B9C5C408869E}"/>
              </a:ext>
            </a:extLst>
          </p:cNvPr>
          <p:cNvSpPr txBox="1"/>
          <p:nvPr/>
        </p:nvSpPr>
        <p:spPr>
          <a:xfrm>
            <a:off x="5921724" y="2630468"/>
            <a:ext cx="43473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A4</a:t>
            </a: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85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101436" y="395711"/>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8128" y="3513254"/>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grpSp>
        <p:nvGrpSpPr>
          <p:cNvPr id="22" name="Group 21">
            <a:extLst>
              <a:ext uri="{FF2B5EF4-FFF2-40B4-BE49-F238E27FC236}">
                <a16:creationId xmlns:a16="http://schemas.microsoft.com/office/drawing/2014/main" id="{CF10F0BE-B3FF-49A1-ADDF-273F4D4897B3}"/>
              </a:ext>
            </a:extLst>
          </p:cNvPr>
          <p:cNvGrpSpPr/>
          <p:nvPr/>
        </p:nvGrpSpPr>
        <p:grpSpPr>
          <a:xfrm>
            <a:off x="863293" y="1316450"/>
            <a:ext cx="10253954" cy="5305035"/>
            <a:chOff x="2" y="0"/>
            <a:chExt cx="12192000" cy="6858000"/>
          </a:xfrm>
        </p:grpSpPr>
        <p:grpSp>
          <p:nvGrpSpPr>
            <p:cNvPr id="23" name="Group 22">
              <a:extLst>
                <a:ext uri="{FF2B5EF4-FFF2-40B4-BE49-F238E27FC236}">
                  <a16:creationId xmlns:a16="http://schemas.microsoft.com/office/drawing/2014/main" id="{E4240AAA-D953-48F8-AF1B-010C0053C14C}"/>
                </a:ext>
              </a:extLst>
            </p:cNvPr>
            <p:cNvGrpSpPr/>
            <p:nvPr/>
          </p:nvGrpSpPr>
          <p:grpSpPr>
            <a:xfrm>
              <a:off x="377371" y="0"/>
              <a:ext cx="11422742" cy="6858000"/>
              <a:chOff x="377371" y="0"/>
              <a:chExt cx="11422742" cy="6858000"/>
            </a:xfrm>
          </p:grpSpPr>
          <p:cxnSp>
            <p:nvCxnSpPr>
              <p:cNvPr id="49" name="Straight Connector 48">
                <a:extLst>
                  <a:ext uri="{FF2B5EF4-FFF2-40B4-BE49-F238E27FC236}">
                    <a16:creationId xmlns:a16="http://schemas.microsoft.com/office/drawing/2014/main" id="{79BDF0E1-1438-42C9-8EE5-9713775E2A04}"/>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8B65B5-05FA-418F-B835-193CAEE38B31}"/>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66C804-E56F-4482-B22C-431DF9F9E84B}"/>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574953C-DF50-4CF3-BD02-C915902BAC74}"/>
                  </a:ext>
                </a:extLst>
              </p:cNvPr>
              <p:cNvCxnSpPr/>
              <p:nvPr/>
            </p:nvCxnSpPr>
            <p:spPr>
              <a:xfrm>
                <a:off x="169200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99B697-80E0-4290-92F8-E40F57A86014}"/>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22CC8A-68EB-4675-B21E-9949349D7365}"/>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B6CF36-4358-47A3-A137-3B89E8E0CD62}"/>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4B80CF-D7CF-4129-9075-E25EC3A7E641}"/>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7C89BC-020A-4649-836F-0A4B016B9D05}"/>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92209B-E824-4882-9C6D-80D150EA3C79}"/>
                  </a:ext>
                </a:extLst>
              </p:cNvPr>
              <p:cNvCxnSpPr/>
              <p:nvPr/>
            </p:nvCxnSpPr>
            <p:spPr>
              <a:xfrm>
                <a:off x="41365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428E61-FCAA-4B80-A3DC-442B0DF1CDF8}"/>
                  </a:ext>
                </a:extLst>
              </p:cNvPr>
              <p:cNvCxnSpPr/>
              <p:nvPr/>
            </p:nvCxnSpPr>
            <p:spPr>
              <a:xfrm>
                <a:off x="45719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4C52BF-BB99-4A6E-9A3F-F47765EAB20E}"/>
                  </a:ext>
                </a:extLst>
              </p:cNvPr>
              <p:cNvCxnSpPr/>
              <p:nvPr/>
            </p:nvCxnSpPr>
            <p:spPr>
              <a:xfrm>
                <a:off x="500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C5CF3C-62DB-44C8-89E1-6D942A22AA77}"/>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7B60A1-0189-42CB-BACD-7771D99E3A29}"/>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E950AC-D05A-4DFB-9339-9F27BAA1DF43}"/>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91F451-CD49-4922-8DB9-5B295142ECDE}"/>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8252D4-BA3F-4C01-9267-DD627D9E0B0F}"/>
                  </a:ext>
                </a:extLst>
              </p:cNvPr>
              <p:cNvCxnSpPr/>
              <p:nvPr/>
            </p:nvCxnSpPr>
            <p:spPr>
              <a:xfrm>
                <a:off x="714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9AFBEF-3567-4BC1-9E4A-ED18F17C138B}"/>
                  </a:ext>
                </a:extLst>
              </p:cNvPr>
              <p:cNvCxnSpPr/>
              <p:nvPr/>
            </p:nvCxnSpPr>
            <p:spPr>
              <a:xfrm>
                <a:off x="754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0622C-DB95-4334-9A9A-B383A02110AE}"/>
                  </a:ext>
                </a:extLst>
              </p:cNvPr>
              <p:cNvCxnSpPr/>
              <p:nvPr/>
            </p:nvCxnSpPr>
            <p:spPr>
              <a:xfrm>
                <a:off x="798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DF4B7A-B874-4FA9-830A-5528499FBAA4}"/>
                  </a:ext>
                </a:extLst>
              </p:cNvPr>
              <p:cNvCxnSpPr/>
              <p:nvPr/>
            </p:nvCxnSpPr>
            <p:spPr>
              <a:xfrm>
                <a:off x="841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8C2A87-C585-41C6-B31F-17F67017BE7A}"/>
                  </a:ext>
                </a:extLst>
              </p:cNvPr>
              <p:cNvCxnSpPr/>
              <p:nvPr/>
            </p:nvCxnSpPr>
            <p:spPr>
              <a:xfrm>
                <a:off x="883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29D6D4-3DAA-4291-A2B6-D262F6B87B09}"/>
                  </a:ext>
                </a:extLst>
              </p:cNvPr>
              <p:cNvCxnSpPr/>
              <p:nvPr/>
            </p:nvCxnSpPr>
            <p:spPr>
              <a:xfrm>
                <a:off x="92455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CE112BA-0890-4252-885B-B68E590B6924}"/>
                  </a:ext>
                </a:extLst>
              </p:cNvPr>
              <p:cNvCxnSpPr/>
              <p:nvPr/>
            </p:nvCxnSpPr>
            <p:spPr>
              <a:xfrm>
                <a:off x="9681027"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F2A45-7005-4F8E-9BBC-F0C5AF5C61B4}"/>
                  </a:ext>
                </a:extLst>
              </p:cNvPr>
              <p:cNvCxnSpPr/>
              <p:nvPr/>
            </p:nvCxnSpPr>
            <p:spPr>
              <a:xfrm>
                <a:off x="101164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A8DCD4-F5B9-49B3-AA3C-B1A2E6E8E799}"/>
                  </a:ext>
                </a:extLst>
              </p:cNvPr>
              <p:cNvCxnSpPr/>
              <p:nvPr/>
            </p:nvCxnSpPr>
            <p:spPr>
              <a:xfrm>
                <a:off x="1052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1A6C15-EB5D-436F-870C-7B7924255BD3}"/>
                  </a:ext>
                </a:extLst>
              </p:cNvPr>
              <p:cNvCxnSpPr/>
              <p:nvPr/>
            </p:nvCxnSpPr>
            <p:spPr>
              <a:xfrm>
                <a:off x="1092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1D1C20-B496-40B9-B051-92B6765173E5}"/>
                  </a:ext>
                </a:extLst>
              </p:cNvPr>
              <p:cNvCxnSpPr/>
              <p:nvPr/>
            </p:nvCxnSpPr>
            <p:spPr>
              <a:xfrm>
                <a:off x="1136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0FA82-1719-4300-BF5D-B0D93C12702C}"/>
                  </a:ext>
                </a:extLst>
              </p:cNvPr>
              <p:cNvCxnSpPr/>
              <p:nvPr/>
            </p:nvCxnSpPr>
            <p:spPr>
              <a:xfrm>
                <a:off x="1180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332702F-4EE7-4EAD-8048-1675E1470B57}"/>
                </a:ext>
              </a:extLst>
            </p:cNvPr>
            <p:cNvGrpSpPr/>
            <p:nvPr/>
          </p:nvGrpSpPr>
          <p:grpSpPr>
            <a:xfrm rot="5400000">
              <a:off x="2924631" y="-2616201"/>
              <a:ext cx="6342742" cy="12192000"/>
              <a:chOff x="377371" y="0"/>
              <a:chExt cx="6342742" cy="6858000"/>
            </a:xfrm>
          </p:grpSpPr>
          <p:cxnSp>
            <p:nvCxnSpPr>
              <p:cNvPr id="25" name="Straight Connector 24">
                <a:extLst>
                  <a:ext uri="{FF2B5EF4-FFF2-40B4-BE49-F238E27FC236}">
                    <a16:creationId xmlns:a16="http://schemas.microsoft.com/office/drawing/2014/main" id="{5DEC23CB-AFF1-4067-9901-77CFBDA048AA}"/>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08448-F80E-4A43-8FEA-F72DBB8C9A83}"/>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0CCBF0-DE79-4B50-9F53-7A79E9C4E6CC}"/>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727D07-97B4-46B3-8040-F851DEA10659}"/>
                  </a:ext>
                </a:extLst>
              </p:cNvPr>
              <p:cNvCxnSpPr/>
              <p:nvPr/>
            </p:nvCxnSpPr>
            <p:spPr>
              <a:xfrm>
                <a:off x="16546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3BAFED-90DB-4D2F-91B3-51CE0BE96DDF}"/>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B8E11E-922A-4D6F-98A0-CD05849C0BEC}"/>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85EFD-B659-4B78-8348-FA0931B65960}"/>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2F93B5-CACF-415F-BBC7-1B28BC3B0827}"/>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610F2D-942D-4FD8-AB64-6162AA686043}"/>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5357B9-E0A1-4CD7-B96E-379BEAF119B1}"/>
                  </a:ext>
                </a:extLst>
              </p:cNvPr>
              <p:cNvCxnSpPr/>
              <p:nvPr/>
            </p:nvCxnSpPr>
            <p:spPr>
              <a:xfrm>
                <a:off x="418156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F194D5-7EFF-431F-9CB4-3EBD0548365A}"/>
                  </a:ext>
                </a:extLst>
              </p:cNvPr>
              <p:cNvCxnSpPr/>
              <p:nvPr/>
            </p:nvCxnSpPr>
            <p:spPr>
              <a:xfrm>
                <a:off x="4925172"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1DE238-A420-4965-A616-EBF7AAA59C9F}"/>
                  </a:ext>
                </a:extLst>
              </p:cNvPr>
              <p:cNvCxnSpPr/>
              <p:nvPr/>
            </p:nvCxnSpPr>
            <p:spPr>
              <a:xfrm>
                <a:off x="583953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C5D4C3-95ED-4453-9B93-96629D146BC0}"/>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54A059-1B8C-4C50-BEFD-FD3F51D54A56}"/>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1D50E1F-C771-48D0-909E-935599CFE8A5}"/>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20329F-E8D2-404F-8037-D2AFF6FB03CA}"/>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8" name="TextBox 7">
            <a:extLst>
              <a:ext uri="{FF2B5EF4-FFF2-40B4-BE49-F238E27FC236}">
                <a16:creationId xmlns:a16="http://schemas.microsoft.com/office/drawing/2014/main" id="{0373FB11-683E-8193-67DB-5D1565B8D71D}"/>
              </a:ext>
            </a:extLst>
          </p:cNvPr>
          <p:cNvSpPr txBox="1"/>
          <p:nvPr/>
        </p:nvSpPr>
        <p:spPr>
          <a:xfrm>
            <a:off x="1740198" y="1466829"/>
            <a:ext cx="9594772" cy="514180"/>
          </a:xfrm>
          <a:prstGeom prst="rect">
            <a:avLst/>
          </a:prstGeom>
          <a:noFill/>
        </p:spPr>
        <p:txBody>
          <a:bodyPr wrap="square" rtlCol="0">
            <a:spAutoFit/>
          </a:bodyPr>
          <a:lstStyle/>
          <a:p>
            <a:pPr marL="457200" indent="540385" algn="just">
              <a:lnSpc>
                <a:spcPct val="200000"/>
              </a:lnSpc>
              <a:spcBef>
                <a:spcPts val="1800"/>
              </a:spcBef>
              <a:spcAft>
                <a:spcPts val="1800"/>
              </a:spcAft>
            </a:pPr>
            <a:endParaRPr lang="en-ID"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15AD457-3BEE-7CBF-65D6-F84F73E7BB92}"/>
              </a:ext>
            </a:extLst>
          </p:cNvPr>
          <p:cNvSpPr txBox="1"/>
          <p:nvPr/>
        </p:nvSpPr>
        <p:spPr>
          <a:xfrm>
            <a:off x="1515175" y="1591013"/>
            <a:ext cx="9273818" cy="584775"/>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Setelah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mendapatkan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hasil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perkalian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dengan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matriks</a:t>
            </a:r>
            <a:r>
              <a:rPr lang="en-US" sz="1600" dirty="0">
                <a:latin typeface="Arial" panose="020B0604020202020204" pitchFamily="34" charset="0"/>
                <a:cs typeface="Arial" panose="020B0604020202020204" pitchFamily="34" charset="0"/>
              </a:rPr>
              <a:t> W * R dan </a:t>
            </a:r>
            <a:r>
              <a:rPr lang="en-US" sz="1600" dirty="0" err="1">
                <a:latin typeface="Arial" panose="020B0604020202020204" pitchFamily="34" charset="0"/>
                <a:cs typeface="Arial" panose="020B0604020202020204" pitchFamily="34" charset="0"/>
              </a:rPr>
              <a:t>penjumlahan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hasil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perkalian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didapatkan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hasil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akhir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nilai</a:t>
            </a:r>
            <a:r>
              <a:rPr lang="en-US" sz="1600" dirty="0">
                <a:latin typeface="Arial" panose="020B0604020202020204" pitchFamily="34" charset="0"/>
                <a:cs typeface="Arial" panose="020B0604020202020204" pitchFamily="34" charset="0"/>
              </a:rPr>
              <a:t> Keputusan.</a:t>
            </a:r>
            <a:endParaRPr lang="en-ID" sz="16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02FA6A0E-D27E-392D-C1A3-7E043BEFB423}"/>
              </a:ext>
            </a:extLst>
          </p:cNvPr>
          <p:cNvPicPr>
            <a:picLocks noChangeAspect="1"/>
          </p:cNvPicPr>
          <p:nvPr/>
        </p:nvPicPr>
        <p:blipFill>
          <a:blip r:embed="rId4"/>
          <a:stretch>
            <a:fillRect/>
          </a:stretch>
        </p:blipFill>
        <p:spPr>
          <a:xfrm>
            <a:off x="1356355" y="2469578"/>
            <a:ext cx="8527521" cy="2556000"/>
          </a:xfrm>
          <a:prstGeom prst="rect">
            <a:avLst/>
          </a:prstGeom>
        </p:spPr>
      </p:pic>
      <p:sp>
        <p:nvSpPr>
          <p:cNvPr id="19" name="TextBox 18">
            <a:extLst>
              <a:ext uri="{FF2B5EF4-FFF2-40B4-BE49-F238E27FC236}">
                <a16:creationId xmlns:a16="http://schemas.microsoft.com/office/drawing/2014/main" id="{B80C3868-3651-FA70-2576-CEB5CB9CF021}"/>
              </a:ext>
            </a:extLst>
          </p:cNvPr>
          <p:cNvSpPr txBox="1"/>
          <p:nvPr/>
        </p:nvSpPr>
        <p:spPr>
          <a:xfrm>
            <a:off x="4179447" y="2141017"/>
            <a:ext cx="2508265"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Tabel</a:t>
            </a:r>
            <a:r>
              <a:rPr lang="en-US" sz="1600" dirty="0">
                <a:latin typeface="Arial" panose="020B0604020202020204" pitchFamily="34" charset="0"/>
                <a:cs typeface="Arial" panose="020B0604020202020204" pitchFamily="34" charset="0"/>
              </a:rPr>
              <a:t> Hasil </a:t>
            </a:r>
            <a:r>
              <a:rPr lang="en-US" sz="1600" dirty="0" err="1">
                <a:latin typeface="Arial" panose="020B0604020202020204" pitchFamily="34" charset="0"/>
                <a:cs typeface="Arial" panose="020B0604020202020204" pitchFamily="34" charset="0"/>
              </a:rPr>
              <a:t>Perhitungan</a:t>
            </a:r>
            <a:endParaRPr lang="en-ID" sz="16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87143A1-F36D-F8D4-01CF-4E5476B56FED}"/>
              </a:ext>
            </a:extLst>
          </p:cNvPr>
          <p:cNvSpPr txBox="1"/>
          <p:nvPr/>
        </p:nvSpPr>
        <p:spPr>
          <a:xfrm>
            <a:off x="580636" y="4117209"/>
            <a:ext cx="9730140" cy="830997"/>
          </a:xfrm>
          <a:prstGeom prst="rect">
            <a:avLst/>
          </a:prstGeom>
          <a:noFill/>
        </p:spPr>
        <p:txBody>
          <a:bodyPr wrap="square" rtlCol="0">
            <a:spAutoFit/>
          </a:bodyPr>
          <a:lstStyle/>
          <a:p>
            <a:pPr marL="457200" indent="540385" algn="just">
              <a:spcBef>
                <a:spcPts val="1800"/>
              </a:spcBef>
              <a:spcAft>
                <a:spcPts val="1800"/>
              </a:spcAft>
              <a:tabLst>
                <a:tab pos="4572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Dari </a:t>
            </a:r>
            <a:r>
              <a:rPr lang="en-US" sz="1600" dirty="0" err="1">
                <a:effectLst/>
                <a:latin typeface="Arial" panose="020B0604020202020204" pitchFamily="34" charset="0"/>
                <a:ea typeface="Calibri" panose="020F0502020204030204" pitchFamily="34" charset="0"/>
                <a:cs typeface="Arial" panose="020B0604020202020204" pitchFamily="34" charset="0"/>
              </a:rPr>
              <a:t>penjabaran</a:t>
            </a:r>
            <a:r>
              <a:rPr lang="en-US" sz="1600" dirty="0">
                <a:effectLst/>
                <a:latin typeface="Arial" panose="020B0604020202020204" pitchFamily="34" charset="0"/>
                <a:ea typeface="Calibri" panose="020F0502020204030204" pitchFamily="34" charset="0"/>
                <a:cs typeface="Arial" panose="020B0604020202020204" pitchFamily="34" charset="0"/>
              </a:rPr>
              <a:t> pada </a:t>
            </a:r>
            <a:r>
              <a:rPr lang="en-US" sz="1600" dirty="0" err="1">
                <a:effectLst/>
                <a:latin typeface="Arial" panose="020B0604020202020204" pitchFamily="34" charset="0"/>
                <a:ea typeface="Calibri" panose="020F0502020204030204" pitchFamily="34" charset="0"/>
                <a:cs typeface="Arial" panose="020B0604020202020204" pitchFamily="34" charset="0"/>
              </a:rPr>
              <a:t>tabel</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hasil</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perhitungan</a:t>
            </a:r>
            <a:r>
              <a:rPr lang="en-US" sz="1600" dirty="0">
                <a:effectLst/>
                <a:latin typeface="Arial" panose="020B0604020202020204" pitchFamily="34" charset="0"/>
                <a:ea typeface="Calibri" panose="020F0502020204030204" pitchFamily="34" charset="0"/>
                <a:cs typeface="Arial" panose="020B0604020202020204" pitchFamily="34" charset="0"/>
              </a:rPr>
              <a:t> di </a:t>
            </a:r>
            <a:r>
              <a:rPr lang="en-US" sz="1600" dirty="0" err="1">
                <a:effectLst/>
                <a:latin typeface="Arial" panose="020B0604020202020204" pitchFamily="34" charset="0"/>
                <a:ea typeface="Calibri" panose="020F0502020204030204" pitchFamily="34" charset="0"/>
                <a:cs typeface="Arial" panose="020B0604020202020204" pitchFamily="34" charset="0"/>
              </a:rPr>
              <a:t>atas</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maka</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keputusan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pemilihan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paket</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pernikahan</a:t>
            </a:r>
            <a:r>
              <a:rPr lang="en-US" sz="1600" dirty="0">
                <a:effectLst/>
                <a:latin typeface="Arial" panose="020B0604020202020204" pitchFamily="34" charset="0"/>
                <a:ea typeface="Calibri" panose="020F0502020204030204" pitchFamily="34" charset="0"/>
                <a:cs typeface="Arial" panose="020B0604020202020204" pitchFamily="34" charset="0"/>
              </a:rPr>
              <a:t> yang di </a:t>
            </a:r>
            <a:r>
              <a:rPr lang="en-US" sz="1600" dirty="0" err="1">
                <a:effectLst/>
                <a:latin typeface="Arial" panose="020B0604020202020204" pitchFamily="34" charset="0"/>
                <a:ea typeface="Calibri" panose="020F0502020204030204" pitchFamily="34" charset="0"/>
                <a:cs typeface="Arial" panose="020B0604020202020204" pitchFamily="34" charset="0"/>
              </a:rPr>
              <a:t>rekomendasikan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adalah</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Paket</a:t>
            </a:r>
            <a:r>
              <a:rPr lang="en-US" sz="1600" b="1" dirty="0">
                <a:effectLst/>
                <a:latin typeface="Arial" panose="020B0604020202020204" pitchFamily="34" charset="0"/>
                <a:ea typeface="Calibri" panose="020F0502020204030204" pitchFamily="34" charset="0"/>
                <a:cs typeface="Arial" panose="020B0604020202020204" pitchFamily="34" charset="0"/>
              </a:rPr>
              <a:t> C</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dengan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hasil</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perhitungan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nilai</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yaitu</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b="1" dirty="0">
                <a:effectLst/>
                <a:latin typeface="Arial" panose="020B0604020202020204" pitchFamily="34" charset="0"/>
                <a:ea typeface="Calibri" panose="020F0502020204030204" pitchFamily="34" charset="0"/>
                <a:cs typeface="Arial" panose="020B0604020202020204" pitchFamily="34" charset="0"/>
              </a:rPr>
              <a:t>1.766</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dengan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pilihan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keduanya</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yaitu</a:t>
            </a:r>
            <a:r>
              <a:rPr lang="en-US" sz="1600" dirty="0">
                <a:effectLst/>
                <a:latin typeface="Arial" panose="020B0604020202020204" pitchFamily="34" charset="0"/>
                <a:ea typeface="Calibri" panose="020F0502020204030204" pitchFamily="34" charset="0"/>
                <a:cs typeface="Arial" panose="020B0604020202020204" pitchFamily="34" charset="0"/>
              </a:rPr>
              <a:t> pada </a:t>
            </a:r>
            <a:r>
              <a:rPr lang="en-US" sz="1600" b="1" dirty="0" err="1">
                <a:effectLst/>
                <a:latin typeface="Arial" panose="020B0604020202020204" pitchFamily="34" charset="0"/>
                <a:ea typeface="Calibri" panose="020F0502020204030204" pitchFamily="34" charset="0"/>
                <a:cs typeface="Arial" panose="020B0604020202020204" pitchFamily="34" charset="0"/>
              </a:rPr>
              <a:t>paket</a:t>
            </a:r>
            <a:r>
              <a:rPr lang="en-US" sz="1600" b="1" dirty="0">
                <a:effectLst/>
                <a:latin typeface="Arial" panose="020B0604020202020204" pitchFamily="34" charset="0"/>
                <a:ea typeface="Calibri" panose="020F0502020204030204" pitchFamily="34" charset="0"/>
                <a:cs typeface="Arial" panose="020B0604020202020204" pitchFamily="34" charset="0"/>
              </a:rPr>
              <a:t> B</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dengan</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nilai</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b="1" dirty="0">
                <a:effectLst/>
                <a:latin typeface="Arial" panose="020B0604020202020204" pitchFamily="34" charset="0"/>
                <a:ea typeface="Calibri" panose="020F0502020204030204" pitchFamily="34" charset="0"/>
                <a:cs typeface="Arial" panose="020B0604020202020204" pitchFamily="34" charset="0"/>
              </a:rPr>
              <a:t>1.366</a:t>
            </a:r>
            <a:r>
              <a:rPr lang="en-US" sz="1600" dirty="0">
                <a:effectLst/>
                <a:latin typeface="Arial" panose="020B0604020202020204" pitchFamily="34" charset="0"/>
                <a:ea typeface="Calibri" panose="020F0502020204030204" pitchFamily="34" charset="0"/>
                <a:cs typeface="Arial" panose="020B0604020202020204" pitchFamily="34" charset="0"/>
              </a:rPr>
              <a:t> dan </a:t>
            </a:r>
            <a:r>
              <a:rPr lang="en-US" sz="1600" dirty="0" err="1">
                <a:effectLst/>
                <a:latin typeface="Arial" panose="020B0604020202020204" pitchFamily="34" charset="0"/>
                <a:ea typeface="Calibri" panose="020F0502020204030204" pitchFamily="34" charset="0"/>
                <a:cs typeface="Arial" panose="020B0604020202020204" pitchFamily="34" charset="0"/>
              </a:rPr>
              <a:t>seterusnya</a:t>
            </a:r>
            <a:r>
              <a:rPr lang="en-US" sz="1600" dirty="0">
                <a:effectLst/>
                <a:latin typeface="Arial" panose="020B0604020202020204" pitchFamily="34" charset="0"/>
                <a:ea typeface="Calibri" panose="020F0502020204030204" pitchFamily="34" charset="0"/>
                <a:cs typeface="Arial" panose="020B0604020202020204" pitchFamily="34" charset="0"/>
              </a:rPr>
              <a:t>.</a:t>
            </a:r>
            <a:endParaRPr lang="en-ID"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304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E11E393-8BA2-4B4E-A453-039D684FFA1F}"/>
              </a:ext>
            </a:extLst>
          </p:cNvPr>
          <p:cNvSpPr/>
          <p:nvPr/>
        </p:nvSpPr>
        <p:spPr>
          <a:xfrm>
            <a:off x="-17585" y="3464169"/>
            <a:ext cx="4956140" cy="3516923"/>
          </a:xfrm>
          <a:custGeom>
            <a:avLst/>
            <a:gdLst>
              <a:gd name="connsiteX0" fmla="*/ 0 w 4956140"/>
              <a:gd name="connsiteY0" fmla="*/ 0 h 3516923"/>
              <a:gd name="connsiteX1" fmla="*/ 1213339 w 4956140"/>
              <a:gd name="connsiteY1" fmla="*/ 1776046 h 3516923"/>
              <a:gd name="connsiteX2" fmla="*/ 2672862 w 4956140"/>
              <a:gd name="connsiteY2" fmla="*/ 2004646 h 3516923"/>
              <a:gd name="connsiteX3" fmla="*/ 2936631 w 4956140"/>
              <a:gd name="connsiteY3" fmla="*/ 3130062 h 3516923"/>
              <a:gd name="connsiteX4" fmla="*/ 4730262 w 4956140"/>
              <a:gd name="connsiteY4" fmla="*/ 3253154 h 3516923"/>
              <a:gd name="connsiteX5" fmla="*/ 4870939 w 4956140"/>
              <a:gd name="connsiteY5" fmla="*/ 3516923 h 351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6140" h="3516923">
                <a:moveTo>
                  <a:pt x="0" y="0"/>
                </a:moveTo>
                <a:cubicBezTo>
                  <a:pt x="383931" y="720969"/>
                  <a:pt x="767862" y="1441938"/>
                  <a:pt x="1213339" y="1776046"/>
                </a:cubicBezTo>
                <a:cubicBezTo>
                  <a:pt x="1658816" y="2110154"/>
                  <a:pt x="2385647" y="1778977"/>
                  <a:pt x="2672862" y="2004646"/>
                </a:cubicBezTo>
                <a:cubicBezTo>
                  <a:pt x="2960077" y="2230315"/>
                  <a:pt x="2593731" y="2921977"/>
                  <a:pt x="2936631" y="3130062"/>
                </a:cubicBezTo>
                <a:cubicBezTo>
                  <a:pt x="3279531" y="3338147"/>
                  <a:pt x="4407877" y="3188677"/>
                  <a:pt x="4730262" y="3253154"/>
                </a:cubicBezTo>
                <a:cubicBezTo>
                  <a:pt x="5052647" y="3317631"/>
                  <a:pt x="4961793" y="3417277"/>
                  <a:pt x="4870939" y="3516923"/>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4FDECD75-9C20-4E28-B068-E6226C5EF77B}"/>
              </a:ext>
            </a:extLst>
          </p:cNvPr>
          <p:cNvSpPr/>
          <p:nvPr/>
        </p:nvSpPr>
        <p:spPr>
          <a:xfrm>
            <a:off x="-17585" y="-37256"/>
            <a:ext cx="2134733" cy="6983179"/>
          </a:xfrm>
          <a:custGeom>
            <a:avLst/>
            <a:gdLst>
              <a:gd name="connsiteX0" fmla="*/ 2356339 w 2754507"/>
              <a:gd name="connsiteY0" fmla="*/ 0 h 6998677"/>
              <a:gd name="connsiteX1" fmla="*/ 2655277 w 2754507"/>
              <a:gd name="connsiteY1" fmla="*/ 914400 h 6998677"/>
              <a:gd name="connsiteX2" fmla="*/ 844062 w 2754507"/>
              <a:gd name="connsiteY2" fmla="*/ 1565031 h 6998677"/>
              <a:gd name="connsiteX3" fmla="*/ 2092570 w 2754507"/>
              <a:gd name="connsiteY3" fmla="*/ 4325816 h 6998677"/>
              <a:gd name="connsiteX4" fmla="*/ 0 w 2754507"/>
              <a:gd name="connsiteY4" fmla="*/ 6998677 h 6998677"/>
              <a:gd name="connsiteX0" fmla="*/ 2356339 w 2450673"/>
              <a:gd name="connsiteY0" fmla="*/ 0 h 6998677"/>
              <a:gd name="connsiteX1" fmla="*/ 1988850 w 2450673"/>
              <a:gd name="connsiteY1" fmla="*/ 1286359 h 6998677"/>
              <a:gd name="connsiteX2" fmla="*/ 844062 w 2450673"/>
              <a:gd name="connsiteY2" fmla="*/ 1565031 h 6998677"/>
              <a:gd name="connsiteX3" fmla="*/ 2092570 w 2450673"/>
              <a:gd name="connsiteY3" fmla="*/ 4325816 h 6998677"/>
              <a:gd name="connsiteX4" fmla="*/ 0 w 2450673"/>
              <a:gd name="connsiteY4" fmla="*/ 6998677 h 6998677"/>
              <a:gd name="connsiteX0" fmla="*/ 2356339 w 2453493"/>
              <a:gd name="connsiteY0" fmla="*/ 0 h 6998677"/>
              <a:gd name="connsiteX1" fmla="*/ 1988850 w 2453493"/>
              <a:gd name="connsiteY1" fmla="*/ 1286359 h 6998677"/>
              <a:gd name="connsiteX2" fmla="*/ 720075 w 2453493"/>
              <a:gd name="connsiteY2" fmla="*/ 1983485 h 6998677"/>
              <a:gd name="connsiteX3" fmla="*/ 2092570 w 2453493"/>
              <a:gd name="connsiteY3" fmla="*/ 4325816 h 6998677"/>
              <a:gd name="connsiteX4" fmla="*/ 0 w 2453493"/>
              <a:gd name="connsiteY4" fmla="*/ 6998677 h 6998677"/>
              <a:gd name="connsiteX0" fmla="*/ 1922387 w 2134733"/>
              <a:gd name="connsiteY0" fmla="*/ 0 h 6983179"/>
              <a:gd name="connsiteX1" fmla="*/ 1988850 w 2134733"/>
              <a:gd name="connsiteY1" fmla="*/ 1270861 h 6983179"/>
              <a:gd name="connsiteX2" fmla="*/ 720075 w 2134733"/>
              <a:gd name="connsiteY2" fmla="*/ 1967987 h 6983179"/>
              <a:gd name="connsiteX3" fmla="*/ 2092570 w 2134733"/>
              <a:gd name="connsiteY3" fmla="*/ 4310318 h 6983179"/>
              <a:gd name="connsiteX4" fmla="*/ 0 w 2134733"/>
              <a:gd name="connsiteY4" fmla="*/ 6983179 h 698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733" h="6983179">
                <a:moveTo>
                  <a:pt x="1922387" y="0"/>
                </a:moveTo>
                <a:cubicBezTo>
                  <a:pt x="2197879" y="326781"/>
                  <a:pt x="2189235" y="942863"/>
                  <a:pt x="1988850" y="1270861"/>
                </a:cubicBezTo>
                <a:cubicBezTo>
                  <a:pt x="1788465" y="1598859"/>
                  <a:pt x="702788" y="1461411"/>
                  <a:pt x="720075" y="1967987"/>
                </a:cubicBezTo>
                <a:cubicBezTo>
                  <a:pt x="737362" y="2474563"/>
                  <a:pt x="2233247" y="3404710"/>
                  <a:pt x="2092570" y="4310318"/>
                </a:cubicBezTo>
                <a:cubicBezTo>
                  <a:pt x="1951893" y="5215926"/>
                  <a:pt x="975946" y="6099552"/>
                  <a:pt x="0" y="6983179"/>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15153A95-FA85-4C96-A4C5-D812BD42D112}"/>
              </a:ext>
            </a:extLst>
          </p:cNvPr>
          <p:cNvSpPr txBox="1"/>
          <p:nvPr/>
        </p:nvSpPr>
        <p:spPr>
          <a:xfrm>
            <a:off x="3289933" y="2530232"/>
            <a:ext cx="673518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Terima Kasih....</a:t>
            </a:r>
          </a:p>
        </p:txBody>
      </p:sp>
      <p:sp>
        <p:nvSpPr>
          <p:cNvPr id="15" name="Freeform: Shape 14">
            <a:extLst>
              <a:ext uri="{FF2B5EF4-FFF2-40B4-BE49-F238E27FC236}">
                <a16:creationId xmlns:a16="http://schemas.microsoft.com/office/drawing/2014/main" id="{5219CE84-7400-4CF6-AB05-03B6BD5D32F3}"/>
              </a:ext>
            </a:extLst>
          </p:cNvPr>
          <p:cNvSpPr/>
          <p:nvPr/>
        </p:nvSpPr>
        <p:spPr>
          <a:xfrm flipH="1">
            <a:off x="8582526" y="-135435"/>
            <a:ext cx="4507832" cy="1734428"/>
          </a:xfrm>
          <a:custGeom>
            <a:avLst/>
            <a:gdLst>
              <a:gd name="connsiteX0" fmla="*/ 0 w 4507832"/>
              <a:gd name="connsiteY0" fmla="*/ 284947 h 1734428"/>
              <a:gd name="connsiteX1" fmla="*/ 1812758 w 4507832"/>
              <a:gd name="connsiteY1" fmla="*/ 669958 h 1734428"/>
              <a:gd name="connsiteX2" fmla="*/ 2245895 w 4507832"/>
              <a:gd name="connsiteY2" fmla="*/ 1728737 h 1734428"/>
              <a:gd name="connsiteX3" fmla="*/ 3721769 w 4507832"/>
              <a:gd name="connsiteY3" fmla="*/ 156610 h 1734428"/>
              <a:gd name="connsiteX4" fmla="*/ 4507832 w 4507832"/>
              <a:gd name="connsiteY4" fmla="*/ 140568 h 173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832" h="1734428">
                <a:moveTo>
                  <a:pt x="0" y="284947"/>
                </a:moveTo>
                <a:cubicBezTo>
                  <a:pt x="719221" y="357136"/>
                  <a:pt x="1438442" y="429326"/>
                  <a:pt x="1812758" y="669958"/>
                </a:cubicBezTo>
                <a:cubicBezTo>
                  <a:pt x="2187074" y="910590"/>
                  <a:pt x="1927727" y="1814295"/>
                  <a:pt x="2245895" y="1728737"/>
                </a:cubicBezTo>
                <a:cubicBezTo>
                  <a:pt x="2564063" y="1643179"/>
                  <a:pt x="3344780" y="421305"/>
                  <a:pt x="3721769" y="156610"/>
                </a:cubicBezTo>
                <a:cubicBezTo>
                  <a:pt x="4098758" y="-108085"/>
                  <a:pt x="4303295" y="16241"/>
                  <a:pt x="4507832" y="140568"/>
                </a:cubicBezTo>
              </a:path>
            </a:pathLst>
          </a:custGeom>
          <a:no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911CD396-52C4-4FD0-81CF-A94BE0CFB6E3}"/>
              </a:ext>
            </a:extLst>
          </p:cNvPr>
          <p:cNvSpPr/>
          <p:nvPr/>
        </p:nvSpPr>
        <p:spPr>
          <a:xfrm>
            <a:off x="10072922" y="2866291"/>
            <a:ext cx="2130801" cy="3974123"/>
          </a:xfrm>
          <a:custGeom>
            <a:avLst/>
            <a:gdLst>
              <a:gd name="connsiteX0" fmla="*/ 2250831 w 2250831"/>
              <a:gd name="connsiteY0" fmla="*/ 0 h 3991708"/>
              <a:gd name="connsiteX1" fmla="*/ 615462 w 2250831"/>
              <a:gd name="connsiteY1" fmla="*/ 773723 h 3991708"/>
              <a:gd name="connsiteX2" fmla="*/ 1582616 w 2250831"/>
              <a:gd name="connsiteY2" fmla="*/ 2549770 h 3991708"/>
              <a:gd name="connsiteX3" fmla="*/ 0 w 2250831"/>
              <a:gd name="connsiteY3" fmla="*/ 3991708 h 3991708"/>
              <a:gd name="connsiteX0" fmla="*/ 2250831 w 2250831"/>
              <a:gd name="connsiteY0" fmla="*/ 0 h 3991708"/>
              <a:gd name="connsiteX1" fmla="*/ 615462 w 2250831"/>
              <a:gd name="connsiteY1" fmla="*/ 773723 h 3991708"/>
              <a:gd name="connsiteX2" fmla="*/ 123093 w 2250831"/>
              <a:gd name="connsiteY2" fmla="*/ 3358662 h 3991708"/>
              <a:gd name="connsiteX3" fmla="*/ 0 w 2250831"/>
              <a:gd name="connsiteY3" fmla="*/ 3991708 h 3991708"/>
              <a:gd name="connsiteX0" fmla="*/ 2250831 w 2250831"/>
              <a:gd name="connsiteY0" fmla="*/ 0 h 3991708"/>
              <a:gd name="connsiteX1" fmla="*/ 1899139 w 2250831"/>
              <a:gd name="connsiteY1" fmla="*/ 2620107 h 3991708"/>
              <a:gd name="connsiteX2" fmla="*/ 123093 w 2250831"/>
              <a:gd name="connsiteY2" fmla="*/ 3358662 h 3991708"/>
              <a:gd name="connsiteX3" fmla="*/ 0 w 2250831"/>
              <a:gd name="connsiteY3" fmla="*/ 3991708 h 3991708"/>
              <a:gd name="connsiteX0" fmla="*/ 2130801 w 2130801"/>
              <a:gd name="connsiteY0" fmla="*/ 0 h 3974123"/>
              <a:gd name="connsiteX1" fmla="*/ 1779109 w 2130801"/>
              <a:gd name="connsiteY1" fmla="*/ 2620107 h 3974123"/>
              <a:gd name="connsiteX2" fmla="*/ 3063 w 2130801"/>
              <a:gd name="connsiteY2" fmla="*/ 3358662 h 3974123"/>
              <a:gd name="connsiteX3" fmla="*/ 1673600 w 2130801"/>
              <a:gd name="connsiteY3" fmla="*/ 3974123 h 3974123"/>
            </a:gdLst>
            <a:ahLst/>
            <a:cxnLst>
              <a:cxn ang="0">
                <a:pos x="connsiteX0" y="connsiteY0"/>
              </a:cxn>
              <a:cxn ang="0">
                <a:pos x="connsiteX1" y="connsiteY1"/>
              </a:cxn>
              <a:cxn ang="0">
                <a:pos x="connsiteX2" y="connsiteY2"/>
              </a:cxn>
              <a:cxn ang="0">
                <a:pos x="connsiteX3" y="connsiteY3"/>
              </a:cxn>
            </a:cxnLst>
            <a:rect l="l" t="t" r="r" b="b"/>
            <a:pathLst>
              <a:path w="2130801" h="3974123">
                <a:moveTo>
                  <a:pt x="2130801" y="0"/>
                </a:moveTo>
                <a:cubicBezTo>
                  <a:pt x="1368801" y="174380"/>
                  <a:pt x="2133732" y="2060330"/>
                  <a:pt x="1779109" y="2620107"/>
                </a:cubicBezTo>
                <a:cubicBezTo>
                  <a:pt x="1424486" y="3179884"/>
                  <a:pt x="105640" y="2822331"/>
                  <a:pt x="3063" y="3358662"/>
                </a:cubicBezTo>
                <a:cubicBezTo>
                  <a:pt x="-99514" y="3894993"/>
                  <a:pt x="2413619" y="3521319"/>
                  <a:pt x="1673600" y="3974123"/>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F472A74-3F1C-4D17-AEB9-14966EAF8054}"/>
              </a:ext>
            </a:extLst>
          </p:cNvPr>
          <p:cNvSpPr/>
          <p:nvPr/>
        </p:nvSpPr>
        <p:spPr>
          <a:xfrm>
            <a:off x="10595358" y="3575469"/>
            <a:ext cx="1608365" cy="3616639"/>
          </a:xfrm>
          <a:custGeom>
            <a:avLst/>
            <a:gdLst>
              <a:gd name="connsiteX0" fmla="*/ 1608365 w 1608365"/>
              <a:gd name="connsiteY0" fmla="*/ 64546 h 3616639"/>
              <a:gd name="connsiteX1" fmla="*/ 8165 w 1608365"/>
              <a:gd name="connsiteY1" fmla="*/ 187639 h 3616639"/>
              <a:gd name="connsiteX2" fmla="*/ 975319 w 1608365"/>
              <a:gd name="connsiteY2" fmla="*/ 1647162 h 3616639"/>
              <a:gd name="connsiteX3" fmla="*/ 746719 w 1608365"/>
              <a:gd name="connsiteY3" fmla="*/ 3247362 h 3616639"/>
              <a:gd name="connsiteX4" fmla="*/ 1186334 w 1608365"/>
              <a:gd name="connsiteY4" fmla="*/ 3616639 h 3616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365" h="3616639">
                <a:moveTo>
                  <a:pt x="1608365" y="64546"/>
                </a:moveTo>
                <a:cubicBezTo>
                  <a:pt x="861019" y="-5792"/>
                  <a:pt x="113673" y="-76130"/>
                  <a:pt x="8165" y="187639"/>
                </a:cubicBezTo>
                <a:cubicBezTo>
                  <a:pt x="-97343" y="451408"/>
                  <a:pt x="852227" y="1137208"/>
                  <a:pt x="975319" y="1647162"/>
                </a:cubicBezTo>
                <a:cubicBezTo>
                  <a:pt x="1098411" y="2157116"/>
                  <a:pt x="711550" y="2919116"/>
                  <a:pt x="746719" y="3247362"/>
                </a:cubicBezTo>
                <a:cubicBezTo>
                  <a:pt x="781888" y="3575608"/>
                  <a:pt x="984111" y="3596123"/>
                  <a:pt x="1186334" y="3616639"/>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2" name="Group 31">
            <a:extLst>
              <a:ext uri="{FF2B5EF4-FFF2-40B4-BE49-F238E27FC236}">
                <a16:creationId xmlns:a16="http://schemas.microsoft.com/office/drawing/2014/main" id="{6C63CADB-EB39-4681-B8C7-1402F02F0BD0}"/>
              </a:ext>
            </a:extLst>
          </p:cNvPr>
          <p:cNvGrpSpPr/>
          <p:nvPr/>
        </p:nvGrpSpPr>
        <p:grpSpPr>
          <a:xfrm>
            <a:off x="0" y="1917365"/>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33" name="Group 32">
            <a:extLst>
              <a:ext uri="{FF2B5EF4-FFF2-40B4-BE49-F238E27FC236}">
                <a16:creationId xmlns:a16="http://schemas.microsoft.com/office/drawing/2014/main" id="{F4C4D3BC-2887-4FE7-A7D5-F2148B0AE8C5}"/>
              </a:ext>
            </a:extLst>
          </p:cNvPr>
          <p:cNvGrpSpPr/>
          <p:nvPr/>
        </p:nvGrpSpPr>
        <p:grpSpPr>
          <a:xfrm>
            <a:off x="-6703" y="2766006"/>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34" name="Group 33">
            <a:extLst>
              <a:ext uri="{FF2B5EF4-FFF2-40B4-BE49-F238E27FC236}">
                <a16:creationId xmlns:a16="http://schemas.microsoft.com/office/drawing/2014/main" id="{39F3FBDD-3A12-4F5A-9EA7-203F26A1FE4E}"/>
              </a:ext>
            </a:extLst>
          </p:cNvPr>
          <p:cNvGrpSpPr/>
          <p:nvPr/>
        </p:nvGrpSpPr>
        <p:grpSpPr>
          <a:xfrm>
            <a:off x="-24287" y="3614647"/>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pic>
        <p:nvPicPr>
          <p:cNvPr id="37" name="Picture 36">
            <a:extLst>
              <a:ext uri="{FF2B5EF4-FFF2-40B4-BE49-F238E27FC236}">
                <a16:creationId xmlns:a16="http://schemas.microsoft.com/office/drawing/2014/main" id="{96FDDEA0-7C47-4F62-ABE7-8855418F8F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Tree>
    <p:extLst>
      <p:ext uri="{BB962C8B-B14F-4D97-AF65-F5344CB8AC3E}">
        <p14:creationId xmlns:p14="http://schemas.microsoft.com/office/powerpoint/2010/main" val="336687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6" y="1254152"/>
            <a:ext cx="10910084" cy="5756562"/>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blipFill dpi="0" rotWithShape="1">
            <a:blip r:embed="rId3">
              <a:alphaModFix amt="51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nvGrpSpPr>
          <p:cNvPr id="3" name="Group 2">
            <a:extLst>
              <a:ext uri="{FF2B5EF4-FFF2-40B4-BE49-F238E27FC236}">
                <a16:creationId xmlns:a16="http://schemas.microsoft.com/office/drawing/2014/main" id="{55E2A00D-DF66-427D-A40D-5704DAEC4C9C}"/>
              </a:ext>
            </a:extLst>
          </p:cNvPr>
          <p:cNvGrpSpPr/>
          <p:nvPr/>
        </p:nvGrpSpPr>
        <p:grpSpPr>
          <a:xfrm>
            <a:off x="0" y="1827701"/>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835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7832034" y="284639"/>
            <a:ext cx="4619745" cy="830997"/>
          </a:xfrm>
          <a:prstGeom prst="rect">
            <a:avLst/>
          </a:prstGeom>
          <a:noFill/>
          <a:ln>
            <a:solidFill>
              <a:schemeClr val="dk1"/>
            </a:solidFill>
          </a:ln>
        </p:spPr>
        <p:txBody>
          <a:bodyPr wrap="square" rtlCol="0">
            <a:spAutoFit/>
          </a:bodyPr>
          <a:lstStyle/>
          <a:p>
            <a:pPr algn="ctr"/>
            <a:r>
              <a:rPr lang="id-ID" sz="4800" dirty="0">
                <a:solidFill>
                  <a:schemeClr val="bg1"/>
                </a:solidFill>
                <a:latin typeface="Hey October" pitchFamily="2" charset="0"/>
              </a:rPr>
              <a:t>Latar Belakang</a:t>
            </a:r>
          </a:p>
        </p:txBody>
      </p:sp>
      <p:grpSp>
        <p:nvGrpSpPr>
          <p:cNvPr id="69" name="Group 68">
            <a:extLst>
              <a:ext uri="{FF2B5EF4-FFF2-40B4-BE49-F238E27FC236}">
                <a16:creationId xmlns:a16="http://schemas.microsoft.com/office/drawing/2014/main" id="{7305C541-FCDF-446F-AB7B-5F21CE737973}"/>
              </a:ext>
            </a:extLst>
          </p:cNvPr>
          <p:cNvGrpSpPr/>
          <p:nvPr/>
        </p:nvGrpSpPr>
        <p:grpSpPr>
          <a:xfrm>
            <a:off x="1899826" y="1667646"/>
            <a:ext cx="9982422" cy="521383"/>
            <a:chOff x="2545041" y="1459467"/>
            <a:chExt cx="8550498" cy="521383"/>
          </a:xfrm>
        </p:grpSpPr>
        <p:sp>
          <p:nvSpPr>
            <p:cNvPr id="70" name="TextBox 69">
              <a:extLst>
                <a:ext uri="{FF2B5EF4-FFF2-40B4-BE49-F238E27FC236}">
                  <a16:creationId xmlns:a16="http://schemas.microsoft.com/office/drawing/2014/main" id="{6BC4B6E2-5ABD-4E2C-8659-707134B4C01D}"/>
                </a:ext>
              </a:extLst>
            </p:cNvPr>
            <p:cNvSpPr txBox="1"/>
            <p:nvPr/>
          </p:nvSpPr>
          <p:spPr>
            <a:xfrm>
              <a:off x="3184107" y="1459467"/>
              <a:ext cx="7911432" cy="400110"/>
            </a:xfrm>
            <a:prstGeom prst="rect">
              <a:avLst/>
            </a:prstGeom>
            <a:noFill/>
            <a:ln>
              <a:solidFill>
                <a:schemeClr val="dk1"/>
              </a:solidFill>
            </a:ln>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P</a:t>
              </a:r>
              <a:r>
                <a:rPr lang="en-ID" sz="2000" b="1" dirty="0" err="1">
                  <a:solidFill>
                    <a:schemeClr val="bg1"/>
                  </a:solidFill>
                  <a:latin typeface="Arial" panose="020B0604020202020204" pitchFamily="34" charset="0"/>
                  <a:cs typeface="Arial" panose="020B0604020202020204" pitchFamily="34" charset="0"/>
                </a:rPr>
                <a:t>lataran</a:t>
              </a:r>
              <a:r>
                <a:rPr lang="en-ID" sz="2000" b="1" dirty="0">
                  <a:solidFill>
                    <a:schemeClr val="bg1"/>
                  </a:solidFill>
                  <a:latin typeface="Arial" panose="020B0604020202020204" pitchFamily="34" charset="0"/>
                  <a:cs typeface="Arial" panose="020B0604020202020204" pitchFamily="34" charset="0"/>
                </a:rPr>
                <a:t> </a:t>
              </a:r>
              <a:r>
                <a:rPr lang="en-ID" sz="2000" b="1" dirty="0" err="1">
                  <a:solidFill>
                    <a:schemeClr val="bg1"/>
                  </a:solidFill>
                  <a:latin typeface="Arial" panose="020B0604020202020204" pitchFamily="34" charset="0"/>
                  <a:cs typeface="Arial" panose="020B0604020202020204" pitchFamily="34" charset="0"/>
                </a:rPr>
                <a:t>Kinandari</a:t>
              </a:r>
              <a:endParaRPr lang="id-ID" sz="2000" b="1" dirty="0">
                <a:solidFill>
                  <a:schemeClr val="bg1"/>
                </a:solidFill>
                <a:latin typeface="Arial" panose="020B0604020202020204" pitchFamily="34" charset="0"/>
                <a:cs typeface="Arial" panose="020B0604020202020204" pitchFamily="34" charset="0"/>
              </a:endParaRPr>
            </a:p>
          </p:txBody>
        </p:sp>
        <p:grpSp>
          <p:nvGrpSpPr>
            <p:cNvPr id="71" name="oval kanan">
              <a:extLst>
                <a:ext uri="{FF2B5EF4-FFF2-40B4-BE49-F238E27FC236}">
                  <a16:creationId xmlns:a16="http://schemas.microsoft.com/office/drawing/2014/main" id="{A3812DA3-3059-4255-8964-41B3F4254209}"/>
                </a:ext>
              </a:extLst>
            </p:cNvPr>
            <p:cNvGrpSpPr/>
            <p:nvPr/>
          </p:nvGrpSpPr>
          <p:grpSpPr>
            <a:xfrm>
              <a:off x="2545041" y="1489146"/>
              <a:ext cx="542297" cy="491704"/>
              <a:chOff x="11046527" y="3044373"/>
              <a:chExt cx="793664" cy="719619"/>
            </a:xfrm>
          </p:grpSpPr>
          <p:sp>
            <p:nvSpPr>
              <p:cNvPr id="72" name="Oval 71">
                <a:extLst>
                  <a:ext uri="{FF2B5EF4-FFF2-40B4-BE49-F238E27FC236}">
                    <a16:creationId xmlns:a16="http://schemas.microsoft.com/office/drawing/2014/main" id="{CEC929C4-DD59-4102-BF55-FD9709E90F36}"/>
                  </a:ext>
                </a:extLst>
              </p:cNvPr>
              <p:cNvSpPr/>
              <p:nvPr/>
            </p:nvSpPr>
            <p:spPr>
              <a:xfrm>
                <a:off x="11046527" y="3044373"/>
                <a:ext cx="712155" cy="712155"/>
              </a:xfrm>
              <a:prstGeom prst="ellipse">
                <a:avLst/>
              </a:prstGeom>
              <a:solidFill>
                <a:srgbClr val="BBB8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907E6E"/>
                  </a:solidFill>
                  <a:latin typeface="+mj-lt"/>
                </a:endParaRPr>
              </a:p>
            </p:txBody>
          </p:sp>
          <p:sp>
            <p:nvSpPr>
              <p:cNvPr id="73" name="Oval 72">
                <a:extLst>
                  <a:ext uri="{FF2B5EF4-FFF2-40B4-BE49-F238E27FC236}">
                    <a16:creationId xmlns:a16="http://schemas.microsoft.com/office/drawing/2014/main" id="{B8D066FA-4627-47FD-A14B-0EAFFEB977BF}"/>
                  </a:ext>
                </a:extLst>
              </p:cNvPr>
              <p:cNvSpPr/>
              <p:nvPr/>
            </p:nvSpPr>
            <p:spPr>
              <a:xfrm>
                <a:off x="11128036" y="3051837"/>
                <a:ext cx="712155" cy="712155"/>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907E6E"/>
                  </a:solidFill>
                  <a:latin typeface="+mj-lt"/>
                </a:endParaRPr>
              </a:p>
            </p:txBody>
          </p:sp>
        </p:grpSp>
      </p:grpSp>
      <p:sp>
        <p:nvSpPr>
          <p:cNvPr id="2" name="Title 1">
            <a:extLst>
              <a:ext uri="{FF2B5EF4-FFF2-40B4-BE49-F238E27FC236}">
                <a16:creationId xmlns:a16="http://schemas.microsoft.com/office/drawing/2014/main" id="{1F822FD4-A4F7-4C9A-B9B9-28B756E68964}"/>
              </a:ext>
            </a:extLst>
          </p:cNvPr>
          <p:cNvSpPr>
            <a:spLocks noGrp="1"/>
          </p:cNvSpPr>
          <p:nvPr>
            <p:ph type="title"/>
          </p:nvPr>
        </p:nvSpPr>
        <p:spPr>
          <a:xfrm>
            <a:off x="2587532" y="2313172"/>
            <a:ext cx="9331135" cy="3370742"/>
          </a:xfrm>
          <a:ln>
            <a:solidFill>
              <a:schemeClr val="dk1"/>
            </a:solidFill>
          </a:ln>
        </p:spPr>
        <p:txBody>
          <a:bodyPr>
            <a:noAutofit/>
          </a:bodyPr>
          <a:lstStyle/>
          <a:p>
            <a:pPr>
              <a:lnSpc>
                <a:spcPct val="150000"/>
              </a:lnSpc>
            </a:pPr>
            <a:r>
              <a:rPr lang="en-US" sz="1600" dirty="0" err="1">
                <a:solidFill>
                  <a:schemeClr val="bg1"/>
                </a:solidFill>
                <a:latin typeface="Arial" panose="020B0604020202020204" pitchFamily="34" charset="0"/>
                <a:ea typeface="Calibri" panose="020F0502020204030204" pitchFamily="34" charset="0"/>
              </a:rPr>
              <a:t>M</a:t>
            </a:r>
            <a:r>
              <a:rPr lang="en-US" sz="1600" dirty="0" err="1">
                <a:solidFill>
                  <a:schemeClr val="bg1"/>
                </a:solidFill>
                <a:effectLst/>
                <a:latin typeface="Arial" panose="020B0604020202020204" pitchFamily="34" charset="0"/>
                <a:ea typeface="Calibri" panose="020F0502020204030204" pitchFamily="34" charset="0"/>
              </a:rPr>
              <a:t>erupakan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tempat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jasa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Paket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menawarkan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layanan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perayaan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dengan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beberapa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fasilitas</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baik</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tempat</a:t>
            </a:r>
            <a:r>
              <a:rPr lang="en-US" sz="1600" dirty="0">
                <a:solidFill>
                  <a:schemeClr val="bg1"/>
                </a:solidFill>
                <a:effectLst/>
                <a:latin typeface="Arial" panose="020B0604020202020204" pitchFamily="34" charset="0"/>
                <a:ea typeface="Calibri" panose="020F0502020204030204" pitchFamily="34" charset="0"/>
              </a:rPr>
              <a:t> dan </a:t>
            </a:r>
            <a:r>
              <a:rPr lang="en-US" sz="1600" dirty="0" err="1">
                <a:solidFill>
                  <a:schemeClr val="bg1"/>
                </a:solidFill>
                <a:effectLst/>
                <a:latin typeface="Arial" panose="020B0604020202020204" pitchFamily="34" charset="0"/>
                <a:ea typeface="Calibri" panose="020F0502020204030204" pitchFamily="34" charset="0"/>
              </a:rPr>
              <a:t>konsumsi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Berawal</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dari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hal</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tersebut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perlu</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dikembangkan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sebuah</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sistem</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pendukung</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keputusan</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dapat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membantu</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menentukan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keputusan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pemilihan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paket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di </a:t>
            </a:r>
            <a:r>
              <a:rPr lang="en-US" sz="1600" dirty="0" err="1">
                <a:solidFill>
                  <a:schemeClr val="bg1"/>
                </a:solidFill>
                <a:effectLst/>
                <a:latin typeface="Arial" panose="020B0604020202020204" pitchFamily="34" charset="0"/>
                <a:ea typeface="Calibri" panose="020F0502020204030204" pitchFamily="34" charset="0"/>
              </a:rPr>
              <a:t>Plataran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Kinandari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Aplikasi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ini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dirancang</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menggunnakan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kriteria</a:t>
            </a:r>
            <a:r>
              <a:rPr lang="en-US" sz="1600" dirty="0">
                <a:solidFill>
                  <a:schemeClr val="bg1"/>
                </a:solidFill>
                <a:effectLst/>
                <a:latin typeface="Arial" panose="020B0604020202020204" pitchFamily="34" charset="0"/>
                <a:ea typeface="Calibri" panose="020F0502020204030204" pitchFamily="34" charset="0"/>
              </a:rPr>
              <a:t>  dan </a:t>
            </a:r>
            <a:r>
              <a:rPr lang="en-US" sz="1600" dirty="0" err="1">
                <a:solidFill>
                  <a:schemeClr val="bg1"/>
                </a:solidFill>
                <a:effectLst/>
                <a:latin typeface="Arial" panose="020B0604020202020204" pitchFamily="34" charset="0"/>
                <a:ea typeface="Calibri" panose="020F0502020204030204" pitchFamily="34" charset="0"/>
              </a:rPr>
              <a:t>subkriteria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sebagai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komponen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penilaian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dalam</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menentukan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keputusannya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Penggunna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akan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disuguhakan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dengan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kriteria</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akan</a:t>
            </a:r>
            <a:r>
              <a:rPr lang="en-US" sz="1600" dirty="0">
                <a:solidFill>
                  <a:schemeClr val="bg1"/>
                </a:solidFill>
                <a:effectLst/>
                <a:latin typeface="Arial" panose="020B0604020202020204" pitchFamily="34" charset="0"/>
                <a:ea typeface="Calibri" panose="020F0502020204030204" pitchFamily="34" charset="0"/>
              </a:rPr>
              <a:t> di </a:t>
            </a:r>
            <a:r>
              <a:rPr lang="en-US" sz="1600" dirty="0" err="1">
                <a:solidFill>
                  <a:schemeClr val="bg1"/>
                </a:solidFill>
                <a:effectLst/>
                <a:latin typeface="Arial" panose="020B0604020202020204" pitchFamily="34" charset="0"/>
                <a:ea typeface="Calibri" panose="020F0502020204030204" pitchFamily="34" charset="0"/>
              </a:rPr>
              <a:t>pilihnya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kemudian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sistem</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akan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memberikan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rekomendasi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terhadap</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pilihan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kriteria</a:t>
            </a:r>
            <a:r>
              <a:rPr lang="en-US" sz="1600" dirty="0">
                <a:solidFill>
                  <a:schemeClr val="bg1"/>
                </a:solidFill>
                <a:effectLst/>
                <a:latin typeface="Arial" panose="020B0604020202020204" pitchFamily="34" charset="0"/>
                <a:ea typeface="Calibri" panose="020F0502020204030204" pitchFamily="34" charset="0"/>
              </a:rPr>
              <a:t> yang di </a:t>
            </a:r>
            <a:r>
              <a:rPr lang="en-US" sz="1600" dirty="0" err="1">
                <a:solidFill>
                  <a:schemeClr val="bg1"/>
                </a:solidFill>
                <a:effectLst/>
                <a:latin typeface="Arial" panose="020B0604020202020204" pitchFamily="34" charset="0"/>
                <a:ea typeface="Calibri" panose="020F0502020204030204" pitchFamily="34" charset="0"/>
              </a:rPr>
              <a:t>pilih</a:t>
            </a:r>
            <a:r>
              <a:rPr lang="en-US" sz="1600" dirty="0">
                <a:solidFill>
                  <a:schemeClr val="bg1"/>
                </a:solidFill>
                <a:effectLst/>
                <a:latin typeface="Arial" panose="020B0604020202020204" pitchFamily="34" charset="0"/>
                <a:ea typeface="Calibri" panose="020F0502020204030204" pitchFamily="34" charset="0"/>
              </a:rPr>
              <a:t> oleh </a:t>
            </a:r>
            <a:r>
              <a:rPr lang="en-US" sz="1600" dirty="0" err="1">
                <a:solidFill>
                  <a:schemeClr val="bg1"/>
                </a:solidFill>
                <a:effectLst/>
                <a:latin typeface="Arial" panose="020B0604020202020204" pitchFamily="34" charset="0"/>
                <a:ea typeface="Calibri" panose="020F0502020204030204" pitchFamily="34" charset="0"/>
              </a:rPr>
              <a:t>pengguna</a:t>
            </a:r>
            <a:r>
              <a:rPr lang="en-US" sz="1600" dirty="0">
                <a:solidFill>
                  <a:schemeClr val="bg1"/>
                </a:solidFill>
                <a:latin typeface="Arial" panose="020B0604020202020204" pitchFamily="34" charset="0"/>
                <a:ea typeface="Calibri" panose="020F0502020204030204" pitchFamily="34" charset="0"/>
              </a:rPr>
              <a:t>.</a:t>
            </a:r>
            <a:endParaRPr lang="en-ID" sz="1600" dirty="0">
              <a:solidFill>
                <a:schemeClr val="bg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EC1928A6-BF98-4EBF-9269-A869C0F45E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998" y="-43150"/>
            <a:ext cx="1623858" cy="1486573"/>
          </a:xfrm>
          <a:prstGeom prst="rect">
            <a:avLst/>
          </a:prstGeom>
          <a:noFill/>
          <a:ln>
            <a:noFill/>
          </a:ln>
        </p:spPr>
      </p:pic>
    </p:spTree>
    <p:extLst>
      <p:ext uri="{BB962C8B-B14F-4D97-AF65-F5344CB8AC3E}">
        <p14:creationId xmlns:p14="http://schemas.microsoft.com/office/powerpoint/2010/main" val="1493742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6" y="1254152"/>
            <a:ext cx="10910084" cy="5756562"/>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solidFill>
            <a:schemeClr val="accent4">
              <a:lumMod val="40000"/>
              <a:lumOff val="6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nvGrpSpPr>
          <p:cNvPr id="3" name="Group 2">
            <a:extLst>
              <a:ext uri="{FF2B5EF4-FFF2-40B4-BE49-F238E27FC236}">
                <a16:creationId xmlns:a16="http://schemas.microsoft.com/office/drawing/2014/main" id="{55E2A00D-DF66-427D-A40D-5704DAEC4C9C}"/>
              </a:ext>
            </a:extLst>
          </p:cNvPr>
          <p:cNvGrpSpPr/>
          <p:nvPr/>
        </p:nvGrpSpPr>
        <p:grpSpPr>
          <a:xfrm>
            <a:off x="0" y="1827701"/>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835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7832034" y="284639"/>
            <a:ext cx="4619745" cy="830997"/>
          </a:xfrm>
          <a:prstGeom prst="rect">
            <a:avLst/>
          </a:prstGeom>
          <a:noFill/>
          <a:ln>
            <a:solidFill>
              <a:schemeClr val="dk1"/>
            </a:solidFill>
          </a:ln>
        </p:spPr>
        <p:txBody>
          <a:bodyPr wrap="square" rtlCol="0">
            <a:spAutoFit/>
          </a:bodyPr>
          <a:lstStyle/>
          <a:p>
            <a:pPr algn="ctr"/>
            <a:r>
              <a:rPr lang="id-ID" sz="4800" dirty="0">
                <a:solidFill>
                  <a:schemeClr val="bg1"/>
                </a:solidFill>
                <a:latin typeface="Hey October" pitchFamily="2" charset="0"/>
              </a:rPr>
              <a:t>Latar Belakang</a:t>
            </a:r>
          </a:p>
        </p:txBody>
      </p:sp>
      <p:grpSp>
        <p:nvGrpSpPr>
          <p:cNvPr id="69" name="Group 68">
            <a:extLst>
              <a:ext uri="{FF2B5EF4-FFF2-40B4-BE49-F238E27FC236}">
                <a16:creationId xmlns:a16="http://schemas.microsoft.com/office/drawing/2014/main" id="{7305C541-FCDF-446F-AB7B-5F21CE737973}"/>
              </a:ext>
            </a:extLst>
          </p:cNvPr>
          <p:cNvGrpSpPr/>
          <p:nvPr/>
        </p:nvGrpSpPr>
        <p:grpSpPr>
          <a:xfrm>
            <a:off x="1954418" y="1667646"/>
            <a:ext cx="9982422" cy="521383"/>
            <a:chOff x="2545041" y="1459467"/>
            <a:chExt cx="8550498" cy="521383"/>
          </a:xfrm>
        </p:grpSpPr>
        <p:sp>
          <p:nvSpPr>
            <p:cNvPr id="70" name="TextBox 69">
              <a:extLst>
                <a:ext uri="{FF2B5EF4-FFF2-40B4-BE49-F238E27FC236}">
                  <a16:creationId xmlns:a16="http://schemas.microsoft.com/office/drawing/2014/main" id="{6BC4B6E2-5ABD-4E2C-8659-707134B4C01D}"/>
                </a:ext>
              </a:extLst>
            </p:cNvPr>
            <p:cNvSpPr txBox="1"/>
            <p:nvPr/>
          </p:nvSpPr>
          <p:spPr>
            <a:xfrm>
              <a:off x="3184107" y="1459467"/>
              <a:ext cx="7911432" cy="400110"/>
            </a:xfrm>
            <a:prstGeom prst="rect">
              <a:avLst/>
            </a:prstGeom>
            <a:noFill/>
            <a:ln>
              <a:solidFill>
                <a:schemeClr val="dk1"/>
              </a:solidFill>
            </a:ln>
          </p:spPr>
          <p:txBody>
            <a:bodyPr wrap="square" rtlCol="0">
              <a:spAutoFit/>
            </a:bodyPr>
            <a:lstStyle/>
            <a:p>
              <a:r>
                <a:rPr lang="en-ID" sz="2000" b="1" dirty="0" err="1">
                  <a:solidFill>
                    <a:schemeClr val="bg1"/>
                  </a:solidFill>
                  <a:latin typeface="Arial" panose="020B0604020202020204" pitchFamily="34" charset="0"/>
                  <a:cs typeface="Arial" panose="020B0604020202020204" pitchFamily="34" charset="0"/>
                </a:rPr>
                <a:t>Plataran</a:t>
              </a:r>
              <a:r>
                <a:rPr lang="en-ID" sz="2000" b="1" dirty="0">
                  <a:solidFill>
                    <a:schemeClr val="bg1"/>
                  </a:solidFill>
                  <a:latin typeface="Arial" panose="020B0604020202020204" pitchFamily="34" charset="0"/>
                  <a:cs typeface="Arial" panose="020B0604020202020204" pitchFamily="34" charset="0"/>
                </a:rPr>
                <a:t> </a:t>
              </a:r>
              <a:r>
                <a:rPr lang="en-ID" sz="2000" b="1" dirty="0" err="1">
                  <a:solidFill>
                    <a:schemeClr val="bg1"/>
                  </a:solidFill>
                  <a:latin typeface="Arial" panose="020B0604020202020204" pitchFamily="34" charset="0"/>
                  <a:cs typeface="Arial" panose="020B0604020202020204" pitchFamily="34" charset="0"/>
                </a:rPr>
                <a:t>Kinandari</a:t>
              </a:r>
              <a:endParaRPr lang="id-ID" sz="2000" b="1" dirty="0">
                <a:solidFill>
                  <a:schemeClr val="bg1"/>
                </a:solidFill>
                <a:latin typeface="Arial" panose="020B0604020202020204" pitchFamily="34" charset="0"/>
                <a:cs typeface="Arial" panose="020B0604020202020204" pitchFamily="34" charset="0"/>
              </a:endParaRPr>
            </a:p>
          </p:txBody>
        </p:sp>
        <p:grpSp>
          <p:nvGrpSpPr>
            <p:cNvPr id="71" name="oval kanan">
              <a:extLst>
                <a:ext uri="{FF2B5EF4-FFF2-40B4-BE49-F238E27FC236}">
                  <a16:creationId xmlns:a16="http://schemas.microsoft.com/office/drawing/2014/main" id="{A3812DA3-3059-4255-8964-41B3F4254209}"/>
                </a:ext>
              </a:extLst>
            </p:cNvPr>
            <p:cNvGrpSpPr/>
            <p:nvPr/>
          </p:nvGrpSpPr>
          <p:grpSpPr>
            <a:xfrm>
              <a:off x="2545041" y="1489146"/>
              <a:ext cx="542297" cy="491704"/>
              <a:chOff x="11046527" y="3044373"/>
              <a:chExt cx="793664" cy="719619"/>
            </a:xfrm>
          </p:grpSpPr>
          <p:sp>
            <p:nvSpPr>
              <p:cNvPr id="72" name="Oval 71">
                <a:extLst>
                  <a:ext uri="{FF2B5EF4-FFF2-40B4-BE49-F238E27FC236}">
                    <a16:creationId xmlns:a16="http://schemas.microsoft.com/office/drawing/2014/main" id="{CEC929C4-DD59-4102-BF55-FD9709E90F36}"/>
                  </a:ext>
                </a:extLst>
              </p:cNvPr>
              <p:cNvSpPr/>
              <p:nvPr/>
            </p:nvSpPr>
            <p:spPr>
              <a:xfrm>
                <a:off x="11046527" y="3044373"/>
                <a:ext cx="712155" cy="712155"/>
              </a:xfrm>
              <a:prstGeom prst="ellipse">
                <a:avLst/>
              </a:prstGeom>
              <a:solidFill>
                <a:srgbClr val="BBB8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907E6E"/>
                  </a:solidFill>
                  <a:latin typeface="+mj-lt"/>
                </a:endParaRPr>
              </a:p>
            </p:txBody>
          </p:sp>
          <p:sp>
            <p:nvSpPr>
              <p:cNvPr id="73" name="Oval 72">
                <a:extLst>
                  <a:ext uri="{FF2B5EF4-FFF2-40B4-BE49-F238E27FC236}">
                    <a16:creationId xmlns:a16="http://schemas.microsoft.com/office/drawing/2014/main" id="{B8D066FA-4627-47FD-A14B-0EAFFEB977BF}"/>
                  </a:ext>
                </a:extLst>
              </p:cNvPr>
              <p:cNvSpPr/>
              <p:nvPr/>
            </p:nvSpPr>
            <p:spPr>
              <a:xfrm>
                <a:off x="11128036" y="3051837"/>
                <a:ext cx="712155" cy="712155"/>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907E6E"/>
                  </a:solidFill>
                  <a:latin typeface="+mj-lt"/>
                </a:endParaRPr>
              </a:p>
            </p:txBody>
          </p:sp>
        </p:grpSp>
      </p:grpSp>
      <p:sp>
        <p:nvSpPr>
          <p:cNvPr id="2" name="Title 1">
            <a:extLst>
              <a:ext uri="{FF2B5EF4-FFF2-40B4-BE49-F238E27FC236}">
                <a16:creationId xmlns:a16="http://schemas.microsoft.com/office/drawing/2014/main" id="{1F822FD4-A4F7-4C9A-B9B9-28B756E68964}"/>
              </a:ext>
            </a:extLst>
          </p:cNvPr>
          <p:cNvSpPr>
            <a:spLocks noGrp="1"/>
          </p:cNvSpPr>
          <p:nvPr>
            <p:ph type="title"/>
          </p:nvPr>
        </p:nvSpPr>
        <p:spPr>
          <a:xfrm>
            <a:off x="2587532" y="2313172"/>
            <a:ext cx="9331135" cy="3370742"/>
          </a:xfrm>
          <a:ln>
            <a:solidFill>
              <a:schemeClr val="dk1"/>
            </a:solidFill>
          </a:ln>
        </p:spPr>
        <p:txBody>
          <a:bodyPr>
            <a:noAutofit/>
          </a:bodyPr>
          <a:lstStyle/>
          <a:p>
            <a:pPr>
              <a:lnSpc>
                <a:spcPct val="150000"/>
              </a:lnSpc>
            </a:pPr>
            <a:r>
              <a:rPr lang="en-US" sz="1600" dirty="0" err="1">
                <a:solidFill>
                  <a:schemeClr val="bg1"/>
                </a:solidFill>
                <a:effectLst/>
                <a:latin typeface="Arial" panose="020B0604020202020204" pitchFamily="34" charset="0"/>
                <a:ea typeface="Calibri" panose="020F0502020204030204" pitchFamily="34" charset="0"/>
              </a:rPr>
              <a:t>Adanya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ketidak</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tepatan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dalam</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pengambilan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keputusan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pemilihan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paket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berdampak</a:t>
            </a:r>
            <a:r>
              <a:rPr lang="en-US" sz="1600" dirty="0">
                <a:solidFill>
                  <a:schemeClr val="bg1"/>
                </a:solidFill>
                <a:effectLst/>
                <a:latin typeface="Arial" panose="020B0604020202020204" pitchFamily="34" charset="0"/>
                <a:ea typeface="Calibri" panose="020F0502020204030204" pitchFamily="34" charset="0"/>
              </a:rPr>
              <a:t> pada </a:t>
            </a:r>
            <a:r>
              <a:rPr lang="en-US" sz="1600" dirty="0" err="1">
                <a:solidFill>
                  <a:schemeClr val="bg1"/>
                </a:solidFill>
                <a:effectLst/>
                <a:latin typeface="Arial" panose="020B0604020202020204" pitchFamily="34" charset="0"/>
                <a:ea typeface="Calibri" panose="020F0502020204030204" pitchFamily="34" charset="0"/>
              </a:rPr>
              <a:t>ketidakpuasan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pelanggan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atau</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konsumen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terhadap</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pelayanan</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diberikah</a:t>
            </a:r>
            <a:r>
              <a:rPr lang="en-US" sz="1600" dirty="0">
                <a:solidFill>
                  <a:schemeClr val="bg1"/>
                </a:solidFill>
                <a:effectLst/>
                <a:latin typeface="Arial" panose="020B0604020202020204" pitchFamily="34" charset="0"/>
                <a:ea typeface="Calibri" panose="020F0502020204030204" pitchFamily="34" charset="0"/>
              </a:rPr>
              <a:t> oleh </a:t>
            </a:r>
            <a:r>
              <a:rPr lang="en-US" sz="1600" dirty="0" err="1">
                <a:solidFill>
                  <a:schemeClr val="bg1"/>
                </a:solidFill>
                <a:effectLst/>
                <a:latin typeface="Arial" panose="020B0604020202020204" pitchFamily="34" charset="0"/>
                <a:ea typeface="Calibri" panose="020F0502020204030204" pitchFamily="34" charset="0"/>
              </a:rPr>
              <a:t>usaha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paket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Bedasarkan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permasalahan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diatas</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dapat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diberikan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solusi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dengan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mengimplementasikan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suatu</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metode</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dapat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mengatasi</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penilaian</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bersifat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subjektif</a:t>
            </a:r>
            <a:r>
              <a:rPr lang="en-US" sz="1600" dirty="0">
                <a:solidFill>
                  <a:schemeClr val="bg1"/>
                </a:solidFill>
                <a:effectLst/>
                <a:latin typeface="Arial" panose="020B0604020202020204" pitchFamily="34" charset="0"/>
                <a:ea typeface="Calibri" panose="020F0502020204030204" pitchFamily="34" charset="0"/>
              </a:rPr>
              <a:t>. Pada </a:t>
            </a:r>
            <a:r>
              <a:rPr lang="en-US" sz="1600" dirty="0" err="1">
                <a:solidFill>
                  <a:schemeClr val="bg1"/>
                </a:solidFill>
                <a:effectLst/>
                <a:latin typeface="Arial" panose="020B0604020202020204" pitchFamily="34" charset="0"/>
                <a:ea typeface="Calibri" panose="020F0502020204030204" pitchFamily="34" charset="0"/>
              </a:rPr>
              <a:t>pengambilan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keputusan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pemilihan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paket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pernikahan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penggunaan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kriteria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dapat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menyebabkan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penilaian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bersifat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subjektif</a:t>
            </a:r>
            <a:r>
              <a:rPr lang="en-US" sz="1600" dirty="0">
                <a:solidFill>
                  <a:schemeClr val="bg1"/>
                </a:solidFill>
                <a:effectLst/>
                <a:latin typeface="Arial" panose="020B0604020202020204" pitchFamily="34" charset="0"/>
                <a:ea typeface="Calibri" panose="020F0502020204030204" pitchFamily="34" charset="0"/>
              </a:rPr>
              <a:t>. Oleh </a:t>
            </a:r>
            <a:r>
              <a:rPr lang="en-US" sz="1600" dirty="0" err="1">
                <a:solidFill>
                  <a:schemeClr val="bg1"/>
                </a:solidFill>
                <a:effectLst/>
                <a:latin typeface="Arial" panose="020B0604020202020204" pitchFamily="34" charset="0"/>
                <a:ea typeface="Calibri" panose="020F0502020204030204" pitchFamily="34" charset="0"/>
              </a:rPr>
              <a:t>karena</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itu</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metode</a:t>
            </a:r>
            <a:r>
              <a:rPr lang="en-US" sz="1600" dirty="0">
                <a:solidFill>
                  <a:schemeClr val="bg1"/>
                </a:solidFill>
                <a:effectLst/>
                <a:latin typeface="Arial" panose="020B0604020202020204" pitchFamily="34" charset="0"/>
                <a:ea typeface="Calibri" panose="020F0502020204030204" pitchFamily="34" charset="0"/>
              </a:rPr>
              <a:t> yang </a:t>
            </a:r>
            <a:r>
              <a:rPr lang="en-US" sz="1600" dirty="0" err="1">
                <a:solidFill>
                  <a:schemeClr val="bg1"/>
                </a:solidFill>
                <a:effectLst/>
                <a:latin typeface="Arial" panose="020B0604020202020204" pitchFamily="34" charset="0"/>
                <a:ea typeface="Calibri" panose="020F0502020204030204" pitchFamily="34" charset="0"/>
              </a:rPr>
              <a:t>dapat</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diterapkan</a:t>
            </a:r>
            <a:r>
              <a:rPr lang="en-US" sz="1600" dirty="0">
                <a:solidFill>
                  <a:schemeClr val="bg1"/>
                </a:solidFill>
                <a:effectLst/>
                <a:latin typeface="Arial" panose="020B0604020202020204" pitchFamily="34" charset="0"/>
                <a:ea typeface="Calibri" panose="020F0502020204030204" pitchFamily="34" charset="0"/>
              </a:rPr>
              <a:t> </a:t>
            </a:r>
            <a:r>
              <a:rPr lang="en-US" sz="1600" dirty="0" err="1">
                <a:solidFill>
                  <a:schemeClr val="bg1"/>
                </a:solidFill>
                <a:effectLst/>
                <a:latin typeface="Arial" panose="020B0604020202020204" pitchFamily="34" charset="0"/>
                <a:ea typeface="Calibri" panose="020F0502020204030204" pitchFamily="34" charset="0"/>
              </a:rPr>
              <a:t>adalah</a:t>
            </a:r>
            <a:r>
              <a:rPr lang="en-US" sz="1600" dirty="0">
                <a:solidFill>
                  <a:schemeClr val="bg1"/>
                </a:solidFill>
                <a:effectLst/>
                <a:latin typeface="Arial" panose="020B0604020202020204" pitchFamily="34" charset="0"/>
                <a:ea typeface="Calibri" panose="020F0502020204030204" pitchFamily="34" charset="0"/>
              </a:rPr>
              <a:t> Simple Additive Weighting (Saw)</a:t>
            </a:r>
            <a:r>
              <a:rPr lang="en-US" sz="1600" dirty="0">
                <a:solidFill>
                  <a:schemeClr val="bg1"/>
                </a:solidFill>
                <a:latin typeface="Arial" panose="020B0604020202020204" pitchFamily="34" charset="0"/>
                <a:ea typeface="Calibri" panose="020F0502020204030204" pitchFamily="34" charset="0"/>
              </a:rPr>
              <a:t>, agar </a:t>
            </a:r>
            <a:r>
              <a:rPr lang="en-US" sz="1600" dirty="0" err="1">
                <a:solidFill>
                  <a:schemeClr val="bg1"/>
                </a:solidFill>
                <a:latin typeface="Arial" panose="020B0604020202020204" pitchFamily="34" charset="0"/>
                <a:ea typeface="Calibri" panose="020F0502020204030204" pitchFamily="34" charset="0"/>
              </a:rPr>
              <a:t>pennilaian</a:t>
            </a:r>
            <a:r>
              <a:rPr lang="en-US" sz="1600" dirty="0">
                <a:solidFill>
                  <a:schemeClr val="bg1"/>
                </a:solidFill>
                <a:latin typeface="Arial" panose="020B0604020202020204" pitchFamily="34" charset="0"/>
                <a:ea typeface="Calibri" panose="020F0502020204030204" pitchFamily="34" charset="0"/>
              </a:rPr>
              <a:t> </a:t>
            </a:r>
            <a:r>
              <a:rPr lang="en-US" sz="1600" dirty="0" err="1">
                <a:solidFill>
                  <a:schemeClr val="bg1"/>
                </a:solidFill>
                <a:latin typeface="Arial" panose="020B0604020202020204" pitchFamily="34" charset="0"/>
                <a:ea typeface="Calibri" panose="020F0502020204030204" pitchFamily="34" charset="0"/>
              </a:rPr>
              <a:t>menjadi</a:t>
            </a:r>
            <a:r>
              <a:rPr lang="en-US" sz="1600" dirty="0">
                <a:solidFill>
                  <a:schemeClr val="bg1"/>
                </a:solidFill>
                <a:latin typeface="Arial" panose="020B0604020202020204" pitchFamily="34" charset="0"/>
                <a:ea typeface="Calibri" panose="020F0502020204030204" pitchFamily="34" charset="0"/>
              </a:rPr>
              <a:t> </a:t>
            </a:r>
            <a:r>
              <a:rPr lang="en-US" sz="1600" dirty="0" err="1">
                <a:solidFill>
                  <a:schemeClr val="bg1"/>
                </a:solidFill>
                <a:latin typeface="Arial" panose="020B0604020202020204" pitchFamily="34" charset="0"/>
                <a:ea typeface="Calibri" panose="020F0502020204030204" pitchFamily="34" charset="0"/>
              </a:rPr>
              <a:t>objektif</a:t>
            </a:r>
            <a:r>
              <a:rPr lang="en-US" sz="1600" dirty="0">
                <a:solidFill>
                  <a:schemeClr val="bg1"/>
                </a:solidFill>
                <a:effectLst/>
                <a:latin typeface="Arial" panose="020B0604020202020204" pitchFamily="34" charset="0"/>
                <a:ea typeface="Calibri" panose="020F0502020204030204" pitchFamily="34" charset="0"/>
              </a:rPr>
              <a:t> </a:t>
            </a:r>
            <a:endParaRPr lang="en-ID" sz="1600" dirty="0">
              <a:solidFill>
                <a:schemeClr val="bg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EC1928A6-BF98-4EBF-9269-A869C0F45E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98" y="-43150"/>
            <a:ext cx="1623858" cy="1486573"/>
          </a:xfrm>
          <a:prstGeom prst="rect">
            <a:avLst/>
          </a:prstGeom>
          <a:noFill/>
          <a:ln>
            <a:noFill/>
          </a:ln>
        </p:spPr>
      </p:pic>
    </p:spTree>
    <p:extLst>
      <p:ext uri="{BB962C8B-B14F-4D97-AF65-F5344CB8AC3E}">
        <p14:creationId xmlns:p14="http://schemas.microsoft.com/office/powerpoint/2010/main" val="3760279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7" y="1101438"/>
            <a:ext cx="10921154" cy="5756562"/>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solidFill>
            <a:schemeClr val="accent4">
              <a:lumMod val="40000"/>
              <a:lumOff val="6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0" y="1827701"/>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835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1881003" y="362773"/>
            <a:ext cx="449384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Rumusan Masalah</a:t>
            </a:r>
          </a:p>
        </p:txBody>
      </p:sp>
      <p:sp>
        <p:nvSpPr>
          <p:cNvPr id="22" name="TextBox 21">
            <a:extLst>
              <a:ext uri="{FF2B5EF4-FFF2-40B4-BE49-F238E27FC236}">
                <a16:creationId xmlns:a16="http://schemas.microsoft.com/office/drawing/2014/main" id="{FBCF5882-0D1F-40D5-A6CE-5B89EE986B2D}"/>
              </a:ext>
            </a:extLst>
          </p:cNvPr>
          <p:cNvSpPr txBox="1"/>
          <p:nvPr/>
        </p:nvSpPr>
        <p:spPr>
          <a:xfrm>
            <a:off x="7340173" y="362773"/>
            <a:ext cx="449384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Tujuan Penelitian</a:t>
            </a:r>
          </a:p>
        </p:txBody>
      </p:sp>
      <p:sp>
        <p:nvSpPr>
          <p:cNvPr id="11" name="Freeform: Shape 10">
            <a:extLst>
              <a:ext uri="{FF2B5EF4-FFF2-40B4-BE49-F238E27FC236}">
                <a16:creationId xmlns:a16="http://schemas.microsoft.com/office/drawing/2014/main" id="{D97C6318-3091-4274-897F-DFABFA16F921}"/>
              </a:ext>
            </a:extLst>
          </p:cNvPr>
          <p:cNvSpPr/>
          <p:nvPr/>
        </p:nvSpPr>
        <p:spPr>
          <a:xfrm>
            <a:off x="6576219" y="1272209"/>
            <a:ext cx="679728" cy="5446643"/>
          </a:xfrm>
          <a:custGeom>
            <a:avLst/>
            <a:gdLst>
              <a:gd name="connsiteX0" fmla="*/ 182390 w 1017528"/>
              <a:gd name="connsiteY0" fmla="*/ 0 h 5446643"/>
              <a:gd name="connsiteX1" fmla="*/ 520320 w 1017528"/>
              <a:gd name="connsiteY1" fmla="*/ 934278 h 5446643"/>
              <a:gd name="connsiteX2" fmla="*/ 142633 w 1017528"/>
              <a:gd name="connsiteY2" fmla="*/ 2027582 h 5446643"/>
              <a:gd name="connsiteX3" fmla="*/ 1017277 w 1017528"/>
              <a:gd name="connsiteY3" fmla="*/ 3319669 h 5446643"/>
              <a:gd name="connsiteX4" fmla="*/ 43242 w 1017528"/>
              <a:gd name="connsiteY4" fmla="*/ 4830417 h 5446643"/>
              <a:gd name="connsiteX5" fmla="*/ 261903 w 1017528"/>
              <a:gd name="connsiteY5" fmla="*/ 5446643 h 5446643"/>
              <a:gd name="connsiteX0" fmla="*/ 182390 w 679728"/>
              <a:gd name="connsiteY0" fmla="*/ 0 h 5446643"/>
              <a:gd name="connsiteX1" fmla="*/ 520320 w 679728"/>
              <a:gd name="connsiteY1" fmla="*/ 934278 h 5446643"/>
              <a:gd name="connsiteX2" fmla="*/ 142633 w 679728"/>
              <a:gd name="connsiteY2" fmla="*/ 2027582 h 5446643"/>
              <a:gd name="connsiteX3" fmla="*/ 679346 w 679728"/>
              <a:gd name="connsiteY3" fmla="*/ 3578086 h 5446643"/>
              <a:gd name="connsiteX4" fmla="*/ 43242 w 679728"/>
              <a:gd name="connsiteY4" fmla="*/ 4830417 h 5446643"/>
              <a:gd name="connsiteX5" fmla="*/ 261903 w 679728"/>
              <a:gd name="connsiteY5" fmla="*/ 5446643 h 544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728" h="5446643">
                <a:moveTo>
                  <a:pt x="182390" y="0"/>
                </a:moveTo>
                <a:cubicBezTo>
                  <a:pt x="354668" y="298174"/>
                  <a:pt x="526946" y="596348"/>
                  <a:pt x="520320" y="934278"/>
                </a:cubicBezTo>
                <a:cubicBezTo>
                  <a:pt x="513694" y="1272208"/>
                  <a:pt x="116129" y="1586947"/>
                  <a:pt x="142633" y="2027582"/>
                </a:cubicBezTo>
                <a:cubicBezTo>
                  <a:pt x="169137" y="2468217"/>
                  <a:pt x="695911" y="3110947"/>
                  <a:pt x="679346" y="3578086"/>
                </a:cubicBezTo>
                <a:cubicBezTo>
                  <a:pt x="662781" y="4045225"/>
                  <a:pt x="169138" y="4475921"/>
                  <a:pt x="43242" y="4830417"/>
                </a:cubicBezTo>
                <a:cubicBezTo>
                  <a:pt x="-82654" y="5184913"/>
                  <a:pt x="89624" y="5315778"/>
                  <a:pt x="261903" y="5446643"/>
                </a:cubicBezTo>
              </a:path>
            </a:pathLst>
          </a:custGeom>
          <a:noFill/>
          <a:ln>
            <a:solidFill>
              <a:srgbClr val="B2A2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a:extLst>
              <a:ext uri="{FF2B5EF4-FFF2-40B4-BE49-F238E27FC236}">
                <a16:creationId xmlns:a16="http://schemas.microsoft.com/office/drawing/2014/main" id="{3B31031C-4751-463B-A6B4-0D301D25BE9B}"/>
              </a:ext>
            </a:extLst>
          </p:cNvPr>
          <p:cNvSpPr/>
          <p:nvPr/>
        </p:nvSpPr>
        <p:spPr>
          <a:xfrm>
            <a:off x="6612835" y="1345095"/>
            <a:ext cx="736193" cy="5526157"/>
          </a:xfrm>
          <a:custGeom>
            <a:avLst/>
            <a:gdLst>
              <a:gd name="connsiteX0" fmla="*/ 182390 w 1017528"/>
              <a:gd name="connsiteY0" fmla="*/ 0 h 5446643"/>
              <a:gd name="connsiteX1" fmla="*/ 520320 w 1017528"/>
              <a:gd name="connsiteY1" fmla="*/ 934278 h 5446643"/>
              <a:gd name="connsiteX2" fmla="*/ 142633 w 1017528"/>
              <a:gd name="connsiteY2" fmla="*/ 2027582 h 5446643"/>
              <a:gd name="connsiteX3" fmla="*/ 1017277 w 1017528"/>
              <a:gd name="connsiteY3" fmla="*/ 3319669 h 5446643"/>
              <a:gd name="connsiteX4" fmla="*/ 43242 w 1017528"/>
              <a:gd name="connsiteY4" fmla="*/ 4830417 h 5446643"/>
              <a:gd name="connsiteX5" fmla="*/ 261903 w 1017528"/>
              <a:gd name="connsiteY5" fmla="*/ 5446643 h 5446643"/>
              <a:gd name="connsiteX0" fmla="*/ 182390 w 1017547"/>
              <a:gd name="connsiteY0" fmla="*/ 0 h 5446643"/>
              <a:gd name="connsiteX1" fmla="*/ 162512 w 1017547"/>
              <a:gd name="connsiteY1" fmla="*/ 457200 h 5446643"/>
              <a:gd name="connsiteX2" fmla="*/ 142633 w 1017547"/>
              <a:gd name="connsiteY2" fmla="*/ 2027582 h 5446643"/>
              <a:gd name="connsiteX3" fmla="*/ 1017277 w 1017547"/>
              <a:gd name="connsiteY3" fmla="*/ 3319669 h 5446643"/>
              <a:gd name="connsiteX4" fmla="*/ 43242 w 1017547"/>
              <a:gd name="connsiteY4" fmla="*/ 4830417 h 5446643"/>
              <a:gd name="connsiteX5" fmla="*/ 261903 w 1017547"/>
              <a:gd name="connsiteY5" fmla="*/ 5446643 h 5446643"/>
              <a:gd name="connsiteX0" fmla="*/ 182390 w 1017551"/>
              <a:gd name="connsiteY0" fmla="*/ 0 h 5446643"/>
              <a:gd name="connsiteX1" fmla="*/ 102878 w 1017551"/>
              <a:gd name="connsiteY1" fmla="*/ 457200 h 5446643"/>
              <a:gd name="connsiteX2" fmla="*/ 142633 w 1017551"/>
              <a:gd name="connsiteY2" fmla="*/ 2027582 h 5446643"/>
              <a:gd name="connsiteX3" fmla="*/ 1017277 w 1017551"/>
              <a:gd name="connsiteY3" fmla="*/ 3319669 h 5446643"/>
              <a:gd name="connsiteX4" fmla="*/ 43242 w 1017551"/>
              <a:gd name="connsiteY4" fmla="*/ 4830417 h 5446643"/>
              <a:gd name="connsiteX5" fmla="*/ 261903 w 1017551"/>
              <a:gd name="connsiteY5" fmla="*/ 5446643 h 5446643"/>
              <a:gd name="connsiteX0" fmla="*/ 182390 w 1017526"/>
              <a:gd name="connsiteY0" fmla="*/ 0 h 5446643"/>
              <a:gd name="connsiteX1" fmla="*/ 560078 w 1017526"/>
              <a:gd name="connsiteY1" fmla="*/ 258417 h 5446643"/>
              <a:gd name="connsiteX2" fmla="*/ 142633 w 1017526"/>
              <a:gd name="connsiteY2" fmla="*/ 2027582 h 5446643"/>
              <a:gd name="connsiteX3" fmla="*/ 1017277 w 1017526"/>
              <a:gd name="connsiteY3" fmla="*/ 3319669 h 5446643"/>
              <a:gd name="connsiteX4" fmla="*/ 43242 w 1017526"/>
              <a:gd name="connsiteY4" fmla="*/ 4830417 h 5446643"/>
              <a:gd name="connsiteX5" fmla="*/ 261903 w 1017526"/>
              <a:gd name="connsiteY5" fmla="*/ 5446643 h 5446643"/>
              <a:gd name="connsiteX0" fmla="*/ 205270 w 1040242"/>
              <a:gd name="connsiteY0" fmla="*/ 0 h 5446643"/>
              <a:gd name="connsiteX1" fmla="*/ 582958 w 1040242"/>
              <a:gd name="connsiteY1" fmla="*/ 258417 h 5446643"/>
              <a:gd name="connsiteX2" fmla="*/ 6487 w 1040242"/>
              <a:gd name="connsiteY2" fmla="*/ 1152938 h 5446643"/>
              <a:gd name="connsiteX3" fmla="*/ 1040157 w 1040242"/>
              <a:gd name="connsiteY3" fmla="*/ 3319669 h 5446643"/>
              <a:gd name="connsiteX4" fmla="*/ 66122 w 1040242"/>
              <a:gd name="connsiteY4" fmla="*/ 4830417 h 5446643"/>
              <a:gd name="connsiteX5" fmla="*/ 284783 w 1040242"/>
              <a:gd name="connsiteY5" fmla="*/ 5446643 h 5446643"/>
              <a:gd name="connsiteX0" fmla="*/ 198916 w 636396"/>
              <a:gd name="connsiteY0" fmla="*/ 0 h 5446643"/>
              <a:gd name="connsiteX1" fmla="*/ 576604 w 636396"/>
              <a:gd name="connsiteY1" fmla="*/ 258417 h 5446643"/>
              <a:gd name="connsiteX2" fmla="*/ 133 w 636396"/>
              <a:gd name="connsiteY2" fmla="*/ 1152938 h 5446643"/>
              <a:gd name="connsiteX3" fmla="*/ 636238 w 636396"/>
              <a:gd name="connsiteY3" fmla="*/ 2365513 h 5446643"/>
              <a:gd name="connsiteX4" fmla="*/ 59768 w 636396"/>
              <a:gd name="connsiteY4" fmla="*/ 4830417 h 5446643"/>
              <a:gd name="connsiteX5" fmla="*/ 278429 w 636396"/>
              <a:gd name="connsiteY5" fmla="*/ 5446643 h 5446643"/>
              <a:gd name="connsiteX0" fmla="*/ 198916 w 636935"/>
              <a:gd name="connsiteY0" fmla="*/ 0 h 5446643"/>
              <a:gd name="connsiteX1" fmla="*/ 576604 w 636935"/>
              <a:gd name="connsiteY1" fmla="*/ 258417 h 5446643"/>
              <a:gd name="connsiteX2" fmla="*/ 133 w 636935"/>
              <a:gd name="connsiteY2" fmla="*/ 1152938 h 5446643"/>
              <a:gd name="connsiteX3" fmla="*/ 636238 w 636935"/>
              <a:gd name="connsiteY3" fmla="*/ 2365513 h 5446643"/>
              <a:gd name="connsiteX4" fmla="*/ 119403 w 636935"/>
              <a:gd name="connsiteY4" fmla="*/ 3717234 h 5446643"/>
              <a:gd name="connsiteX5" fmla="*/ 278429 w 636935"/>
              <a:gd name="connsiteY5" fmla="*/ 5446643 h 5446643"/>
              <a:gd name="connsiteX0" fmla="*/ 318190 w 636939"/>
              <a:gd name="connsiteY0" fmla="*/ 0 h 5585791"/>
              <a:gd name="connsiteX1" fmla="*/ 576608 w 636939"/>
              <a:gd name="connsiteY1" fmla="*/ 397565 h 5585791"/>
              <a:gd name="connsiteX2" fmla="*/ 137 w 636939"/>
              <a:gd name="connsiteY2" fmla="*/ 1292086 h 5585791"/>
              <a:gd name="connsiteX3" fmla="*/ 636242 w 636939"/>
              <a:gd name="connsiteY3" fmla="*/ 2504661 h 5585791"/>
              <a:gd name="connsiteX4" fmla="*/ 119407 w 636939"/>
              <a:gd name="connsiteY4" fmla="*/ 3856382 h 5585791"/>
              <a:gd name="connsiteX5" fmla="*/ 278433 w 636939"/>
              <a:gd name="connsiteY5" fmla="*/ 5585791 h 5585791"/>
              <a:gd name="connsiteX0" fmla="*/ 39884 w 636929"/>
              <a:gd name="connsiteY0" fmla="*/ 0 h 5247861"/>
              <a:gd name="connsiteX1" fmla="*/ 576598 w 636929"/>
              <a:gd name="connsiteY1" fmla="*/ 59635 h 5247861"/>
              <a:gd name="connsiteX2" fmla="*/ 127 w 636929"/>
              <a:gd name="connsiteY2" fmla="*/ 954156 h 5247861"/>
              <a:gd name="connsiteX3" fmla="*/ 636232 w 636929"/>
              <a:gd name="connsiteY3" fmla="*/ 2166731 h 5247861"/>
              <a:gd name="connsiteX4" fmla="*/ 119397 w 636929"/>
              <a:gd name="connsiteY4" fmla="*/ 3518452 h 5247861"/>
              <a:gd name="connsiteX5" fmla="*/ 278423 w 636929"/>
              <a:gd name="connsiteY5" fmla="*/ 5247861 h 5247861"/>
              <a:gd name="connsiteX0" fmla="*/ 0 w 736193"/>
              <a:gd name="connsiteY0" fmla="*/ 0 h 5526157"/>
              <a:gd name="connsiteX1" fmla="*/ 675862 w 736193"/>
              <a:gd name="connsiteY1" fmla="*/ 337931 h 5526157"/>
              <a:gd name="connsiteX2" fmla="*/ 99391 w 736193"/>
              <a:gd name="connsiteY2" fmla="*/ 1232452 h 5526157"/>
              <a:gd name="connsiteX3" fmla="*/ 735496 w 736193"/>
              <a:gd name="connsiteY3" fmla="*/ 2445027 h 5526157"/>
              <a:gd name="connsiteX4" fmla="*/ 218661 w 736193"/>
              <a:gd name="connsiteY4" fmla="*/ 3796748 h 5526157"/>
              <a:gd name="connsiteX5" fmla="*/ 377687 w 736193"/>
              <a:gd name="connsiteY5" fmla="*/ 5526157 h 552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193" h="5526157">
                <a:moveTo>
                  <a:pt x="0" y="0"/>
                </a:moveTo>
                <a:cubicBezTo>
                  <a:pt x="172278" y="298174"/>
                  <a:pt x="659297" y="132522"/>
                  <a:pt x="675862" y="337931"/>
                </a:cubicBezTo>
                <a:cubicBezTo>
                  <a:pt x="692427" y="543340"/>
                  <a:pt x="89452" y="881269"/>
                  <a:pt x="99391" y="1232452"/>
                </a:cubicBezTo>
                <a:cubicBezTo>
                  <a:pt x="109330" y="1583635"/>
                  <a:pt x="715618" y="2017644"/>
                  <a:pt x="735496" y="2445027"/>
                </a:cubicBezTo>
                <a:cubicBezTo>
                  <a:pt x="755374" y="2872410"/>
                  <a:pt x="344557" y="3442252"/>
                  <a:pt x="218661" y="3796748"/>
                </a:cubicBezTo>
                <a:cubicBezTo>
                  <a:pt x="92765" y="4151244"/>
                  <a:pt x="205408" y="5395292"/>
                  <a:pt x="377687" y="5526157"/>
                </a:cubicBezTo>
              </a:path>
            </a:pathLst>
          </a:custGeom>
          <a:noFill/>
          <a:ln>
            <a:solidFill>
              <a:srgbClr val="96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C7BD23E3-7E4E-4222-9D62-E72CA594E477}"/>
              </a:ext>
            </a:extLst>
          </p:cNvPr>
          <p:cNvSpPr txBox="1"/>
          <p:nvPr/>
        </p:nvSpPr>
        <p:spPr>
          <a:xfrm>
            <a:off x="1716066" y="2577485"/>
            <a:ext cx="4658785" cy="1985672"/>
          </a:xfrm>
          <a:prstGeom prst="rect">
            <a:avLst/>
          </a:prstGeom>
          <a:noFill/>
        </p:spPr>
        <p:txBody>
          <a:bodyPr wrap="square" rtlCol="0">
            <a:spAutoFit/>
          </a:bodyPr>
          <a:lstStyle/>
          <a:p>
            <a:pPr indent="540385" algn="just">
              <a:lnSpc>
                <a:spcPct val="200000"/>
              </a:lnSpc>
              <a:spcAft>
                <a:spcPts val="800"/>
              </a:spcAft>
            </a:pPr>
            <a:r>
              <a:rPr lang="en-US" sz="1600" kern="100" dirty="0" err="1">
                <a:effectLst/>
                <a:latin typeface="Arial" panose="020B0604020202020204" pitchFamily="34" charset="0"/>
                <a:ea typeface="Calibri" panose="020F0502020204030204" pitchFamily="34" charset="0"/>
                <a:cs typeface="Arial" panose="020B0604020202020204" pitchFamily="34" charset="0"/>
              </a:rPr>
              <a:t>Bagaimana</a:t>
            </a: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kern="100" dirty="0" err="1">
                <a:effectLst/>
                <a:latin typeface="Arial" panose="020B0604020202020204" pitchFamily="34" charset="0"/>
                <a:ea typeface="Calibri" panose="020F0502020204030204" pitchFamily="34" charset="0"/>
                <a:cs typeface="Arial" panose="020B0604020202020204" pitchFamily="34" charset="0"/>
              </a:rPr>
              <a:t>membangun</a:t>
            </a: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kern="100" dirty="0" err="1">
                <a:effectLst/>
                <a:latin typeface="Arial" panose="020B0604020202020204" pitchFamily="34" charset="0"/>
                <a:ea typeface="Calibri" panose="020F0502020204030204" pitchFamily="34" charset="0"/>
                <a:cs typeface="Arial" panose="020B0604020202020204" pitchFamily="34" charset="0"/>
              </a:rPr>
              <a:t>sebuah</a:t>
            </a: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Aplikasi</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Sistem</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Pendukung</a:t>
            </a:r>
            <a:r>
              <a:rPr lang="en-US" sz="1600" i="1" kern="100" dirty="0">
                <a:effectLst/>
                <a:latin typeface="Arial" panose="020B0604020202020204" pitchFamily="34" charset="0"/>
                <a:ea typeface="Calibri" panose="020F0502020204030204" pitchFamily="34" charset="0"/>
                <a:cs typeface="Arial" panose="020B0604020202020204" pitchFamily="34" charset="0"/>
              </a:rPr>
              <a:t> Keputusan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Pemilihan</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Paket</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Pernikahan</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Dengan</a:t>
            </a:r>
            <a:r>
              <a:rPr lang="en-US" sz="1600" i="1" kern="100" dirty="0">
                <a:effectLst/>
                <a:latin typeface="Arial" panose="020B0604020202020204" pitchFamily="34" charset="0"/>
                <a:ea typeface="Calibri" panose="020F0502020204030204" pitchFamily="34" charset="0"/>
                <a:cs typeface="Arial" panose="020B0604020202020204" pitchFamily="34" charset="0"/>
              </a:rPr>
              <a:t>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Metode</a:t>
            </a:r>
            <a:r>
              <a:rPr lang="en-US" sz="1600" i="1" kern="100" dirty="0">
                <a:effectLst/>
                <a:latin typeface="Arial" panose="020B0604020202020204" pitchFamily="34" charset="0"/>
                <a:ea typeface="Calibri" panose="020F0502020204030204" pitchFamily="34" charset="0"/>
                <a:cs typeface="Arial" panose="020B0604020202020204" pitchFamily="34" charset="0"/>
              </a:rPr>
              <a:t> SAW </a:t>
            </a:r>
            <a:r>
              <a:rPr lang="en-US" sz="1600" i="1" kern="100" dirty="0" err="1">
                <a:effectLst/>
                <a:latin typeface="Arial" panose="020B0604020202020204" pitchFamily="34" charset="0"/>
                <a:ea typeface="Calibri" panose="020F0502020204030204" pitchFamily="34" charset="0"/>
                <a:cs typeface="Arial" panose="020B0604020202020204" pitchFamily="34" charset="0"/>
              </a:rPr>
              <a:t>Berbasis</a:t>
            </a:r>
            <a:r>
              <a:rPr lang="en-US" sz="1600" i="1" kern="100" dirty="0">
                <a:effectLst/>
                <a:latin typeface="Arial" panose="020B0604020202020204" pitchFamily="34" charset="0"/>
                <a:ea typeface="Calibri" panose="020F0502020204030204" pitchFamily="34" charset="0"/>
                <a:cs typeface="Arial" panose="020B0604020202020204" pitchFamily="34" charset="0"/>
              </a:rPr>
              <a:t> Web </a:t>
            </a:r>
            <a:r>
              <a:rPr lang="en-US" sz="1600" kern="100" dirty="0">
                <a:effectLst/>
                <a:latin typeface="Arial" panose="020B0604020202020204" pitchFamily="34" charset="0"/>
                <a:ea typeface="Calibri" panose="020F0502020204030204" pitchFamily="34" charset="0"/>
                <a:cs typeface="Arial" panose="020B0604020202020204" pitchFamily="34" charset="0"/>
              </a:rPr>
              <a:t>?</a:t>
            </a:r>
            <a:endParaRPr lang="en-ID"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F609D57-76ED-47B2-91FB-8AC46FF5B745}"/>
              </a:ext>
            </a:extLst>
          </p:cNvPr>
          <p:cNvSpPr txBox="1"/>
          <p:nvPr/>
        </p:nvSpPr>
        <p:spPr>
          <a:xfrm>
            <a:off x="6816991" y="2553898"/>
            <a:ext cx="4823999" cy="1493229"/>
          </a:xfrm>
          <a:prstGeom prst="rect">
            <a:avLst/>
          </a:prstGeom>
          <a:noFill/>
        </p:spPr>
        <p:txBody>
          <a:bodyPr wrap="square" rtlCol="0">
            <a:spAutoFit/>
          </a:bodyPr>
          <a:lstStyle/>
          <a:p>
            <a:pPr algn="just">
              <a:lnSpc>
                <a:spcPct val="200000"/>
              </a:lnSpc>
            </a:pP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M</a:t>
            </a:r>
            <a:r>
              <a:rPr lang="en-ID" sz="1600" dirty="0" err="1">
                <a:latin typeface="Arial" panose="020B0604020202020204" pitchFamily="34" charset="0"/>
                <a:cs typeface="Arial" panose="020B0604020202020204" pitchFamily="34" charset="0"/>
              </a:rPr>
              <a:t>embangun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Aplikasi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Sistem</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Pendukung</a:t>
            </a:r>
            <a:r>
              <a:rPr lang="en-ID" sz="1600" dirty="0">
                <a:latin typeface="Arial" panose="020B0604020202020204" pitchFamily="34" charset="0"/>
                <a:cs typeface="Arial" panose="020B0604020202020204" pitchFamily="34" charset="0"/>
              </a:rPr>
              <a:t> Keputusan </a:t>
            </a:r>
            <a:r>
              <a:rPr lang="en-ID" sz="1600" dirty="0" err="1">
                <a:latin typeface="Arial" panose="020B0604020202020204" pitchFamily="34" charset="0"/>
                <a:cs typeface="Arial" panose="020B0604020202020204" pitchFamily="34" charset="0"/>
              </a:rPr>
              <a:t>Pemilihan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Paket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Pernikahan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dengan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Metode</a:t>
            </a:r>
            <a:r>
              <a:rPr lang="en-ID" sz="1600" dirty="0">
                <a:latin typeface="Arial" panose="020B0604020202020204" pitchFamily="34" charset="0"/>
                <a:cs typeface="Arial" panose="020B0604020202020204" pitchFamily="34" charset="0"/>
              </a:rPr>
              <a:t> SAW </a:t>
            </a:r>
            <a:r>
              <a:rPr lang="en-ID" sz="1600" dirty="0" err="1">
                <a:latin typeface="Arial" panose="020B0604020202020204" pitchFamily="34" charset="0"/>
                <a:cs typeface="Arial" panose="020B0604020202020204" pitchFamily="34" charset="0"/>
              </a:rPr>
              <a:t>berbasis</a:t>
            </a:r>
            <a:r>
              <a:rPr lang="en-ID" sz="1600" dirty="0">
                <a:latin typeface="Arial" panose="020B0604020202020204" pitchFamily="34" charset="0"/>
                <a:cs typeface="Arial" panose="020B0604020202020204" pitchFamily="34" charset="0"/>
              </a:rPr>
              <a:t> WEB.</a:t>
            </a:r>
          </a:p>
        </p:txBody>
      </p:sp>
      <p:pic>
        <p:nvPicPr>
          <p:cNvPr id="34" name="Picture 33">
            <a:extLst>
              <a:ext uri="{FF2B5EF4-FFF2-40B4-BE49-F238E27FC236}">
                <a16:creationId xmlns:a16="http://schemas.microsoft.com/office/drawing/2014/main" id="{1D9D949E-21A6-439D-9A60-4A3CAF297E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Tree>
    <p:extLst>
      <p:ext uri="{BB962C8B-B14F-4D97-AF65-F5344CB8AC3E}">
        <p14:creationId xmlns:p14="http://schemas.microsoft.com/office/powerpoint/2010/main" val="1628927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7" y="1101438"/>
            <a:ext cx="10563175" cy="5492889"/>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noFill/>
          <a:ln w="28575">
            <a:solidFill>
              <a:srgbClr val="B2A293"/>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224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7748899" y="263673"/>
            <a:ext cx="42302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rgbClr val="7F6F60"/>
                </a:solidFill>
                <a:effectLst/>
                <a:uLnTx/>
                <a:uFillTx/>
                <a:latin typeface="Hey October" pitchFamily="2" charset="0"/>
                <a:ea typeface="+mn-ea"/>
                <a:cs typeface="+mn-cs"/>
              </a:rPr>
              <a:t>Landasan</a:t>
            </a: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 Teori</a:t>
            </a:r>
          </a:p>
        </p:txBody>
      </p:sp>
      <p:grpSp>
        <p:nvGrpSpPr>
          <p:cNvPr id="13" name="Group 12">
            <a:extLst>
              <a:ext uri="{FF2B5EF4-FFF2-40B4-BE49-F238E27FC236}">
                <a16:creationId xmlns:a16="http://schemas.microsoft.com/office/drawing/2014/main" id="{5D9179AC-B322-4DC5-9E6D-5BE26E1EDFCB}"/>
              </a:ext>
            </a:extLst>
          </p:cNvPr>
          <p:cNvGrpSpPr/>
          <p:nvPr/>
        </p:nvGrpSpPr>
        <p:grpSpPr>
          <a:xfrm>
            <a:off x="7598534" y="1639118"/>
            <a:ext cx="3915178" cy="533662"/>
            <a:chOff x="7624292" y="1627657"/>
            <a:chExt cx="3915178" cy="533662"/>
          </a:xfrm>
        </p:grpSpPr>
        <p:sp>
          <p:nvSpPr>
            <p:cNvPr id="2" name="Rectangle: Rounded Corners 1">
              <a:extLst>
                <a:ext uri="{FF2B5EF4-FFF2-40B4-BE49-F238E27FC236}">
                  <a16:creationId xmlns:a16="http://schemas.microsoft.com/office/drawing/2014/main" id="{6C97D4DA-158F-49AE-9A65-A2AACCB6F152}"/>
                </a:ext>
              </a:extLst>
            </p:cNvPr>
            <p:cNvSpPr/>
            <p:nvPr/>
          </p:nvSpPr>
          <p:spPr>
            <a:xfrm>
              <a:off x="8590208" y="1627657"/>
              <a:ext cx="2949262" cy="533662"/>
            </a:xfrm>
            <a:prstGeom prst="roundRect">
              <a:avLst/>
            </a:prstGeom>
            <a:solidFill>
              <a:srgbClr val="9685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Connector 8">
              <a:extLst>
                <a:ext uri="{FF2B5EF4-FFF2-40B4-BE49-F238E27FC236}">
                  <a16:creationId xmlns:a16="http://schemas.microsoft.com/office/drawing/2014/main" id="{8E6FED34-5FAF-41FD-8FAB-D5A445F04656}"/>
                </a:ext>
              </a:extLst>
            </p:cNvPr>
            <p:cNvCxnSpPr>
              <a:cxnSpLocks/>
              <a:stCxn id="2" idx="1"/>
            </p:cNvCxnSpPr>
            <p:nvPr/>
          </p:nvCxnSpPr>
          <p:spPr>
            <a:xfrm flipH="1">
              <a:off x="7727324" y="1894488"/>
              <a:ext cx="862884" cy="0"/>
            </a:xfrm>
            <a:prstGeom prst="line">
              <a:avLst/>
            </a:prstGeom>
            <a:ln w="38100">
              <a:solidFill>
                <a:srgbClr val="C7BEAF"/>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44CCAD1-F221-4CD5-ACB3-6CEB1CE0C994}"/>
                </a:ext>
              </a:extLst>
            </p:cNvPr>
            <p:cNvSpPr/>
            <p:nvPr/>
          </p:nvSpPr>
          <p:spPr>
            <a:xfrm>
              <a:off x="7624292" y="1810132"/>
              <a:ext cx="150365" cy="186093"/>
            </a:xfrm>
            <a:prstGeom prst="ellipse">
              <a:avLst/>
            </a:prstGeom>
            <a:solidFill>
              <a:srgbClr val="C7BEAF"/>
            </a:solid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31">
            <a:extLst>
              <a:ext uri="{FF2B5EF4-FFF2-40B4-BE49-F238E27FC236}">
                <a16:creationId xmlns:a16="http://schemas.microsoft.com/office/drawing/2014/main" id="{56D9D324-D1CA-4230-B1E2-FDCD16CED4C9}"/>
              </a:ext>
            </a:extLst>
          </p:cNvPr>
          <p:cNvGrpSpPr/>
          <p:nvPr/>
        </p:nvGrpSpPr>
        <p:grpSpPr>
          <a:xfrm>
            <a:off x="7598534" y="4034175"/>
            <a:ext cx="3915178" cy="533662"/>
            <a:chOff x="7624292" y="1627657"/>
            <a:chExt cx="3915178" cy="533662"/>
          </a:xfrm>
        </p:grpSpPr>
        <p:sp>
          <p:nvSpPr>
            <p:cNvPr id="33" name="Rectangle: Rounded Corners 32">
              <a:extLst>
                <a:ext uri="{FF2B5EF4-FFF2-40B4-BE49-F238E27FC236}">
                  <a16:creationId xmlns:a16="http://schemas.microsoft.com/office/drawing/2014/main" id="{F8A36411-EF52-4439-8D4D-110C62B94C55}"/>
                </a:ext>
              </a:extLst>
            </p:cNvPr>
            <p:cNvSpPr/>
            <p:nvPr/>
          </p:nvSpPr>
          <p:spPr>
            <a:xfrm>
              <a:off x="8590208" y="1627657"/>
              <a:ext cx="2949262" cy="533662"/>
            </a:xfrm>
            <a:prstGeom prst="roundRect">
              <a:avLst/>
            </a:prstGeom>
            <a:solidFill>
              <a:srgbClr val="9685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4" name="Straight Connector 33">
              <a:extLst>
                <a:ext uri="{FF2B5EF4-FFF2-40B4-BE49-F238E27FC236}">
                  <a16:creationId xmlns:a16="http://schemas.microsoft.com/office/drawing/2014/main" id="{302565FB-BB3E-488F-BC35-FFEE9922F767}"/>
                </a:ext>
              </a:extLst>
            </p:cNvPr>
            <p:cNvCxnSpPr>
              <a:cxnSpLocks/>
              <a:stCxn id="33" idx="1"/>
            </p:cNvCxnSpPr>
            <p:nvPr/>
          </p:nvCxnSpPr>
          <p:spPr>
            <a:xfrm flipH="1">
              <a:off x="7727324" y="1894488"/>
              <a:ext cx="862884" cy="0"/>
            </a:xfrm>
            <a:prstGeom prst="line">
              <a:avLst/>
            </a:prstGeom>
            <a:ln w="38100">
              <a:solidFill>
                <a:srgbClr val="C7BEAF"/>
              </a:solidFill>
              <a:prstDash val="dash"/>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D304F2D-A91F-497A-8A65-090B70DF8BA2}"/>
                </a:ext>
              </a:extLst>
            </p:cNvPr>
            <p:cNvSpPr/>
            <p:nvPr/>
          </p:nvSpPr>
          <p:spPr>
            <a:xfrm>
              <a:off x="7624292" y="1810132"/>
              <a:ext cx="150365" cy="186093"/>
            </a:xfrm>
            <a:prstGeom prst="ellipse">
              <a:avLst/>
            </a:prstGeom>
            <a:solidFill>
              <a:srgbClr val="C7BEAF"/>
            </a:solid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TextBox 13">
            <a:extLst>
              <a:ext uri="{FF2B5EF4-FFF2-40B4-BE49-F238E27FC236}">
                <a16:creationId xmlns:a16="http://schemas.microsoft.com/office/drawing/2014/main" id="{6A7D92FB-FBB0-4A52-B095-5EF579F62483}"/>
              </a:ext>
            </a:extLst>
          </p:cNvPr>
          <p:cNvSpPr txBox="1"/>
          <p:nvPr/>
        </p:nvSpPr>
        <p:spPr>
          <a:xfrm flipH="1">
            <a:off x="9588965" y="1663655"/>
            <a:ext cx="1119176" cy="461665"/>
          </a:xfrm>
          <a:prstGeom prst="rect">
            <a:avLst/>
          </a:prstGeom>
          <a:noFill/>
        </p:spPr>
        <p:txBody>
          <a:bodyPr wrap="square" rtlCol="0">
            <a:spAutoFit/>
          </a:bodyPr>
          <a:lstStyle/>
          <a:p>
            <a:pPr lvl="0"/>
            <a:r>
              <a:rPr lang="en-ID" sz="2400" i="1" dirty="0" err="1">
                <a:solidFill>
                  <a:schemeClr val="bg1"/>
                </a:solidFill>
              </a:rPr>
              <a:t>Sistem</a:t>
            </a:r>
            <a:r>
              <a:rPr lang="en-ID" sz="2400" i="1" dirty="0">
                <a:solidFill>
                  <a:schemeClr val="bg1"/>
                </a:solidFill>
              </a:rPr>
              <a:t> </a:t>
            </a:r>
          </a:p>
        </p:txBody>
      </p:sp>
      <p:sp>
        <p:nvSpPr>
          <p:cNvPr id="36" name="TextBox 35">
            <a:extLst>
              <a:ext uri="{FF2B5EF4-FFF2-40B4-BE49-F238E27FC236}">
                <a16:creationId xmlns:a16="http://schemas.microsoft.com/office/drawing/2014/main" id="{BD50193B-94D6-41AF-B053-9381C34CD9AC}"/>
              </a:ext>
            </a:extLst>
          </p:cNvPr>
          <p:cNvSpPr txBox="1"/>
          <p:nvPr/>
        </p:nvSpPr>
        <p:spPr>
          <a:xfrm flipH="1">
            <a:off x="9375011" y="3789328"/>
            <a:ext cx="1546142" cy="677108"/>
          </a:xfrm>
          <a:prstGeom prst="rect">
            <a:avLst/>
          </a:prstGeom>
          <a:noFill/>
        </p:spPr>
        <p:txBody>
          <a:bodyPr wrap="square" rtlCol="0">
            <a:spAutoFit/>
          </a:bodyPr>
          <a:lstStyle/>
          <a:p>
            <a:r>
              <a:rPr lang="en-ID" dirty="0"/>
              <a:t> </a:t>
            </a:r>
          </a:p>
          <a:p>
            <a:pPr lvl="0"/>
            <a:r>
              <a:rPr lang="en-ID" sz="2000" i="1" dirty="0">
                <a:solidFill>
                  <a:schemeClr val="bg1"/>
                </a:solidFill>
                <a:latin typeface="Arial" panose="020B0604020202020204" pitchFamily="34" charset="0"/>
                <a:cs typeface="Arial" panose="020B0604020202020204" pitchFamily="34" charset="0"/>
              </a:rPr>
              <a:t>Keputusan</a:t>
            </a:r>
          </a:p>
        </p:txBody>
      </p:sp>
      <p:sp>
        <p:nvSpPr>
          <p:cNvPr id="15" name="TextBox 14">
            <a:extLst>
              <a:ext uri="{FF2B5EF4-FFF2-40B4-BE49-F238E27FC236}">
                <a16:creationId xmlns:a16="http://schemas.microsoft.com/office/drawing/2014/main" id="{8BA3DE0E-94AB-4D7C-AB5F-74A67F98EB07}"/>
              </a:ext>
            </a:extLst>
          </p:cNvPr>
          <p:cNvSpPr txBox="1"/>
          <p:nvPr/>
        </p:nvSpPr>
        <p:spPr>
          <a:xfrm>
            <a:off x="1483859" y="1542559"/>
            <a:ext cx="5897397" cy="1354217"/>
          </a:xfrm>
          <a:prstGeom prst="rect">
            <a:avLst/>
          </a:prstGeom>
          <a:noFill/>
        </p:spPr>
        <p:txBody>
          <a:bodyPr wrap="square" rtlCol="0">
            <a:spAutoFit/>
          </a:bodyPr>
          <a:lstStyle/>
          <a:p>
            <a:pPr algn="just"/>
            <a:r>
              <a:rPr lang="en-US" sz="18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Menurut</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Jogiyanto</a:t>
            </a:r>
            <a:r>
              <a:rPr lang="en-US" sz="1600" dirty="0">
                <a:effectLst/>
                <a:latin typeface="Arial" panose="020B0604020202020204" pitchFamily="34" charset="0"/>
                <a:ea typeface="Calibri" panose="020F0502020204030204" pitchFamily="34" charset="0"/>
              </a:rPr>
              <a:t> H.M. (</a:t>
            </a:r>
            <a:r>
              <a:rPr lang="en-US" sz="1600" dirty="0" err="1">
                <a:effectLst/>
                <a:latin typeface="Arial" panose="020B0604020202020204" pitchFamily="34" charset="0"/>
                <a:ea typeface="Calibri" panose="020F0502020204030204" pitchFamily="34" charset="0"/>
              </a:rPr>
              <a:t>Jogiyanto</a:t>
            </a:r>
            <a:r>
              <a:rPr lang="en-US" sz="1600" dirty="0">
                <a:effectLst/>
                <a:latin typeface="Arial" panose="020B0604020202020204" pitchFamily="34" charset="0"/>
                <a:ea typeface="Calibri" panose="020F0502020204030204" pitchFamily="34" charset="0"/>
              </a:rPr>
              <a:t>, 2008) </a:t>
            </a:r>
            <a:r>
              <a:rPr lang="en-US" sz="1600" dirty="0" err="1">
                <a:effectLst/>
                <a:latin typeface="Arial" panose="020B0604020202020204" pitchFamily="34" charset="0"/>
                <a:ea typeface="Calibri" panose="020F0502020204030204" pitchFamily="34" charset="0"/>
              </a:rPr>
              <a:t>menjelaskan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bahwasanya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sistem</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adalah</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jaringan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kerja</a:t>
            </a:r>
            <a:r>
              <a:rPr lang="en-US" sz="1600" dirty="0">
                <a:effectLst/>
                <a:latin typeface="Arial" panose="020B0604020202020204" pitchFamily="34" charset="0"/>
                <a:ea typeface="Calibri" panose="020F0502020204030204" pitchFamily="34" charset="0"/>
              </a:rPr>
              <a:t> yang </a:t>
            </a:r>
            <a:r>
              <a:rPr lang="en-US" sz="1600" dirty="0" err="1">
                <a:effectLst/>
                <a:latin typeface="Arial" panose="020B0604020202020204" pitchFamily="34" charset="0"/>
                <a:ea typeface="Calibri" panose="020F0502020204030204" pitchFamily="34" charset="0"/>
              </a:rPr>
              <a:t>terdiri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dari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prosedur</a:t>
            </a:r>
            <a:r>
              <a:rPr lang="en-US" sz="1600" dirty="0">
                <a:effectLst/>
                <a:latin typeface="Arial" panose="020B0604020202020204" pitchFamily="34" charset="0"/>
                <a:ea typeface="Calibri" panose="020F0502020204030204" pitchFamily="34" charset="0"/>
              </a:rPr>
              <a:t> - </a:t>
            </a:r>
            <a:r>
              <a:rPr lang="en-US" sz="1600" dirty="0" err="1">
                <a:effectLst/>
                <a:latin typeface="Arial" panose="020B0604020202020204" pitchFamily="34" charset="0"/>
                <a:ea typeface="Calibri" panose="020F0502020204030204" pitchFamily="34" charset="0"/>
              </a:rPr>
              <a:t>prosedur</a:t>
            </a:r>
            <a:r>
              <a:rPr lang="en-US" sz="1600" dirty="0">
                <a:effectLst/>
                <a:latin typeface="Arial" panose="020B0604020202020204" pitchFamily="34" charset="0"/>
                <a:ea typeface="Calibri" panose="020F0502020204030204" pitchFamily="34" charset="0"/>
              </a:rPr>
              <a:t> yang </a:t>
            </a:r>
            <a:r>
              <a:rPr lang="en-US" sz="1600" dirty="0" err="1">
                <a:effectLst/>
                <a:latin typeface="Arial" panose="020B0604020202020204" pitchFamily="34" charset="0"/>
                <a:ea typeface="Calibri" panose="020F0502020204030204" pitchFamily="34" charset="0"/>
              </a:rPr>
              <a:t>saling</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berhubungan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berkumpul</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bersama</a:t>
            </a:r>
            <a:r>
              <a:rPr lang="en-US" sz="1600" dirty="0">
                <a:effectLst/>
                <a:latin typeface="Arial" panose="020B0604020202020204" pitchFamily="34" charset="0"/>
                <a:ea typeface="Calibri" panose="020F0502020204030204" pitchFamily="34" charset="0"/>
              </a:rPr>
              <a:t> - </a:t>
            </a:r>
            <a:r>
              <a:rPr lang="en-US" sz="1600" dirty="0" err="1">
                <a:effectLst/>
                <a:latin typeface="Arial" panose="020B0604020202020204" pitchFamily="34" charset="0"/>
                <a:ea typeface="Calibri" panose="020F0502020204030204" pitchFamily="34" charset="0"/>
              </a:rPr>
              <a:t>sama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sehingga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dapat</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melakukan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suatu</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kegiatan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atau</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menyelesaikan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suatu</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sasaran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tertentu</a:t>
            </a:r>
            <a:r>
              <a:rPr lang="en-US" sz="1600" dirty="0">
                <a:effectLst/>
                <a:latin typeface="Arial" panose="020B0604020202020204" pitchFamily="34" charset="0"/>
                <a:ea typeface="Calibri" panose="020F0502020204030204" pitchFamily="34" charset="0"/>
              </a:rPr>
              <a:t>. </a:t>
            </a:r>
            <a:endParaRPr lang="en-ID" sz="16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0E3AD14D-73BF-4218-B55D-4CA1F74AD9AE}"/>
              </a:ext>
            </a:extLst>
          </p:cNvPr>
          <p:cNvSpPr txBox="1"/>
          <p:nvPr/>
        </p:nvSpPr>
        <p:spPr>
          <a:xfrm>
            <a:off x="1507391" y="3355470"/>
            <a:ext cx="5873865" cy="2544286"/>
          </a:xfrm>
          <a:prstGeom prst="rect">
            <a:avLst/>
          </a:prstGeom>
          <a:noFill/>
        </p:spPr>
        <p:txBody>
          <a:bodyPr wrap="square" rtlCol="0">
            <a:spAutoFit/>
          </a:bodyPr>
          <a:lstStyle/>
          <a:p>
            <a:pPr indent="540385" algn="just">
              <a:spcAft>
                <a:spcPts val="800"/>
              </a:spcAft>
            </a:pP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Menurut</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Kusrini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(2007:7)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keputusan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merupakan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kegiatan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memilih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suatu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tindakan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dalam</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pemecahan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masalah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Tujuan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dari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keputusan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adalah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untuk</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mencapai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target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tertentu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yang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harus</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dilakukan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a:t>
            </a:r>
          </a:p>
          <a:p>
            <a:pPr indent="540385" algn="just">
              <a:spcAft>
                <a:spcPts val="800"/>
              </a:spcAft>
            </a:pPr>
            <a:r>
              <a:rPr lang="en-US" sz="1600" kern="100" dirty="0">
                <a:effectLst/>
                <a:latin typeface="Arial" panose="020B0604020202020204" pitchFamily="34" charset="0"/>
                <a:ea typeface="Calibri" panose="020F0502020204030204" pitchFamily="34" charset="0"/>
                <a:cs typeface="Times New Roman" panose="02020603050405020304" pitchFamily="18" charset="0"/>
              </a:rPr>
              <a:t>Langkah-</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langkah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yang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dilakukan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dalam</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mengambil</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Keputusan</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seperti</a:t>
            </a:r>
            <a:r>
              <a:rPr lang="en-US" sz="1600" kern="100" dirty="0">
                <a:latin typeface="Arial" panose="020B0604020202020204" pitchFamily="34" charset="0"/>
                <a:ea typeface="Calibri" panose="020F0502020204030204" pitchFamily="34" charset="0"/>
                <a:cs typeface="Times New Roman" panose="02020603050405020304" pitchFamily="18" charset="0"/>
              </a:rPr>
              <a:t> : </a:t>
            </a:r>
            <a:r>
              <a:rPr lang="en-US" sz="1600" kern="100" dirty="0" err="1">
                <a:latin typeface="Arial" panose="020B0604020202020204" pitchFamily="34" charset="0"/>
                <a:ea typeface="Calibri" panose="020F0502020204030204" pitchFamily="34" charset="0"/>
                <a:cs typeface="Times New Roman" panose="02020603050405020304" pitchFamily="18" charset="0"/>
              </a:rPr>
              <a:t>identifikasi</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masalah</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Pemilihan</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metode</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pemecahan</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masalah</a:t>
            </a:r>
            <a:r>
              <a:rPr lang="en-US" sz="1600" kern="100" dirty="0">
                <a:latin typeface="Arial" panose="020B060402020202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Pengumpulan</a:t>
            </a:r>
            <a:r>
              <a:rPr lang="en-US" sz="1600" kern="100" dirty="0">
                <a:latin typeface="Arial" panose="020B0604020202020204" pitchFamily="34" charset="0"/>
                <a:ea typeface="Calibri" panose="020F0502020204030204" pitchFamily="34" charset="0"/>
                <a:cs typeface="Times New Roman" panose="02020603050405020304" pitchFamily="18" charset="0"/>
              </a:rPr>
              <a:t> data, </a:t>
            </a:r>
            <a:r>
              <a:rPr lang="en-US" sz="1600" kern="100" dirty="0" err="1">
                <a:latin typeface="Arial" panose="020B0604020202020204" pitchFamily="34" charset="0"/>
                <a:ea typeface="Calibri" panose="020F0502020204030204" pitchFamily="34" charset="0"/>
                <a:cs typeface="Times New Roman" panose="02020603050405020304" pitchFamily="18" charset="0"/>
              </a:rPr>
              <a:t>Pengimplementasian</a:t>
            </a:r>
            <a:r>
              <a:rPr lang="en-US" sz="1600" kern="100" dirty="0">
                <a:latin typeface="Arial" panose="020B0604020202020204" pitchFamily="34" charset="0"/>
                <a:ea typeface="Calibri" panose="020F0502020204030204" pitchFamily="34" charset="0"/>
                <a:cs typeface="Times New Roman" panose="02020603050405020304" pitchFamily="18" charset="0"/>
              </a:rPr>
              <a:t>, dan </a:t>
            </a:r>
            <a:r>
              <a:rPr lang="en-US" sz="1600" kern="100" dirty="0" err="1">
                <a:latin typeface="Arial" panose="020B0604020202020204" pitchFamily="34" charset="0"/>
                <a:ea typeface="Calibri" panose="020F0502020204030204" pitchFamily="34" charset="0"/>
                <a:cs typeface="Times New Roman" panose="02020603050405020304" pitchFamily="18" charset="0"/>
              </a:rPr>
              <a:t>Pengevaluasian</a:t>
            </a:r>
            <a:r>
              <a:rPr lang="en-US" sz="1600" kern="100" dirty="0">
                <a:latin typeface="Arial" panose="020B0604020202020204" pitchFamily="34" charset="0"/>
                <a:ea typeface="Calibri" panose="020F0502020204030204" pitchFamily="34" charset="0"/>
                <a:cs typeface="Times New Roman" panose="02020603050405020304" pitchFamily="18" charset="0"/>
              </a:rPr>
              <a:t> </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spcAft>
                <a:spcPts val="800"/>
              </a:spcAf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20B26E02-BFF5-439C-8301-73810B4BA9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Tree>
    <p:extLst>
      <p:ext uri="{BB962C8B-B14F-4D97-AF65-F5344CB8AC3E}">
        <p14:creationId xmlns:p14="http://schemas.microsoft.com/office/powerpoint/2010/main" val="3775062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7" y="1101438"/>
            <a:ext cx="10563175" cy="5492889"/>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noFill/>
          <a:ln w="28575">
            <a:solidFill>
              <a:srgbClr val="B2A293"/>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224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7748899" y="263673"/>
            <a:ext cx="42302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Landasan</a:t>
            </a: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 Teori</a:t>
            </a:r>
          </a:p>
        </p:txBody>
      </p:sp>
      <p:grpSp>
        <p:nvGrpSpPr>
          <p:cNvPr id="13" name="Group 12">
            <a:extLst>
              <a:ext uri="{FF2B5EF4-FFF2-40B4-BE49-F238E27FC236}">
                <a16:creationId xmlns:a16="http://schemas.microsoft.com/office/drawing/2014/main" id="{5D9179AC-B322-4DC5-9E6D-5BE26E1EDFCB}"/>
              </a:ext>
            </a:extLst>
          </p:cNvPr>
          <p:cNvGrpSpPr/>
          <p:nvPr/>
        </p:nvGrpSpPr>
        <p:grpSpPr>
          <a:xfrm>
            <a:off x="7598534" y="1639118"/>
            <a:ext cx="3915178" cy="533662"/>
            <a:chOff x="7624292" y="1627657"/>
            <a:chExt cx="3915178" cy="533662"/>
          </a:xfrm>
        </p:grpSpPr>
        <p:sp>
          <p:nvSpPr>
            <p:cNvPr id="2" name="Rectangle: Rounded Corners 1">
              <a:extLst>
                <a:ext uri="{FF2B5EF4-FFF2-40B4-BE49-F238E27FC236}">
                  <a16:creationId xmlns:a16="http://schemas.microsoft.com/office/drawing/2014/main" id="{6C97D4DA-158F-49AE-9A65-A2AACCB6F152}"/>
                </a:ext>
              </a:extLst>
            </p:cNvPr>
            <p:cNvSpPr/>
            <p:nvPr/>
          </p:nvSpPr>
          <p:spPr>
            <a:xfrm>
              <a:off x="8590208" y="1627657"/>
              <a:ext cx="2949262" cy="533662"/>
            </a:xfrm>
            <a:prstGeom prst="roundRect">
              <a:avLst/>
            </a:prstGeom>
            <a:solidFill>
              <a:srgbClr val="9685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Connector 8">
              <a:extLst>
                <a:ext uri="{FF2B5EF4-FFF2-40B4-BE49-F238E27FC236}">
                  <a16:creationId xmlns:a16="http://schemas.microsoft.com/office/drawing/2014/main" id="{8E6FED34-5FAF-41FD-8FAB-D5A445F04656}"/>
                </a:ext>
              </a:extLst>
            </p:cNvPr>
            <p:cNvCxnSpPr>
              <a:cxnSpLocks/>
              <a:stCxn id="2" idx="1"/>
            </p:cNvCxnSpPr>
            <p:nvPr/>
          </p:nvCxnSpPr>
          <p:spPr>
            <a:xfrm flipH="1">
              <a:off x="7727324" y="1894488"/>
              <a:ext cx="862884" cy="0"/>
            </a:xfrm>
            <a:prstGeom prst="line">
              <a:avLst/>
            </a:prstGeom>
            <a:ln w="38100">
              <a:solidFill>
                <a:srgbClr val="C7BEAF"/>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44CCAD1-F221-4CD5-ACB3-6CEB1CE0C994}"/>
                </a:ext>
              </a:extLst>
            </p:cNvPr>
            <p:cNvSpPr/>
            <p:nvPr/>
          </p:nvSpPr>
          <p:spPr>
            <a:xfrm>
              <a:off x="7624292" y="1810132"/>
              <a:ext cx="150365" cy="186093"/>
            </a:xfrm>
            <a:prstGeom prst="ellipse">
              <a:avLst/>
            </a:prstGeom>
            <a:solidFill>
              <a:srgbClr val="C7BEAF"/>
            </a:solid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TextBox 13">
            <a:extLst>
              <a:ext uri="{FF2B5EF4-FFF2-40B4-BE49-F238E27FC236}">
                <a16:creationId xmlns:a16="http://schemas.microsoft.com/office/drawing/2014/main" id="{6A7D92FB-FBB0-4A52-B095-5EF579F62483}"/>
              </a:ext>
            </a:extLst>
          </p:cNvPr>
          <p:cNvSpPr txBox="1"/>
          <p:nvPr/>
        </p:nvSpPr>
        <p:spPr>
          <a:xfrm flipH="1">
            <a:off x="9375011" y="1663655"/>
            <a:ext cx="1328140" cy="461665"/>
          </a:xfrm>
          <a:prstGeom prst="rect">
            <a:avLst/>
          </a:prstGeom>
          <a:noFill/>
        </p:spPr>
        <p:txBody>
          <a:bodyPr wrap="square" rtlCol="0">
            <a:spAutoFit/>
          </a:bodyPr>
          <a:lstStyle/>
          <a:p>
            <a:pPr lvl="0"/>
            <a:r>
              <a:rPr lang="en-ID" sz="2400" i="1" dirty="0">
                <a:solidFill>
                  <a:schemeClr val="bg1"/>
                </a:solidFill>
              </a:rPr>
              <a:t>SPK </a:t>
            </a:r>
          </a:p>
        </p:txBody>
      </p:sp>
      <p:sp>
        <p:nvSpPr>
          <p:cNvPr id="36" name="TextBox 35">
            <a:extLst>
              <a:ext uri="{FF2B5EF4-FFF2-40B4-BE49-F238E27FC236}">
                <a16:creationId xmlns:a16="http://schemas.microsoft.com/office/drawing/2014/main" id="{BD50193B-94D6-41AF-B053-9381C34CD9AC}"/>
              </a:ext>
            </a:extLst>
          </p:cNvPr>
          <p:cNvSpPr txBox="1"/>
          <p:nvPr/>
        </p:nvSpPr>
        <p:spPr>
          <a:xfrm flipH="1">
            <a:off x="9375011" y="3789328"/>
            <a:ext cx="1328140" cy="677108"/>
          </a:xfrm>
          <a:prstGeom prst="rect">
            <a:avLst/>
          </a:prstGeom>
          <a:noFill/>
        </p:spPr>
        <p:txBody>
          <a:bodyPr wrap="square" rtlCol="0">
            <a:spAutoFit/>
          </a:bodyPr>
          <a:lstStyle/>
          <a:p>
            <a:r>
              <a:rPr lang="en-ID" dirty="0"/>
              <a:t> </a:t>
            </a:r>
          </a:p>
          <a:p>
            <a:pPr lvl="0"/>
            <a:r>
              <a:rPr lang="en-ID" sz="2000" i="1" dirty="0">
                <a:solidFill>
                  <a:schemeClr val="bg1"/>
                </a:solidFill>
                <a:latin typeface="Arial" panose="020B0604020202020204" pitchFamily="34" charset="0"/>
                <a:cs typeface="Arial" panose="020B0604020202020204" pitchFamily="34" charset="0"/>
              </a:rPr>
              <a:t>Inventory</a:t>
            </a:r>
          </a:p>
        </p:txBody>
      </p:sp>
      <p:sp>
        <p:nvSpPr>
          <p:cNvPr id="15" name="TextBox 14">
            <a:extLst>
              <a:ext uri="{FF2B5EF4-FFF2-40B4-BE49-F238E27FC236}">
                <a16:creationId xmlns:a16="http://schemas.microsoft.com/office/drawing/2014/main" id="{8BA3DE0E-94AB-4D7C-AB5F-74A67F98EB07}"/>
              </a:ext>
            </a:extLst>
          </p:cNvPr>
          <p:cNvSpPr txBox="1"/>
          <p:nvPr/>
        </p:nvSpPr>
        <p:spPr>
          <a:xfrm>
            <a:off x="1483859" y="1619747"/>
            <a:ext cx="5897397" cy="3078984"/>
          </a:xfrm>
          <a:prstGeom prst="rect">
            <a:avLst/>
          </a:prstGeom>
          <a:noFill/>
        </p:spPr>
        <p:txBody>
          <a:bodyPr wrap="square" rtlCol="0">
            <a:spAutoFit/>
          </a:bodyPr>
          <a:lstStyle/>
          <a:p>
            <a:pPr indent="540385" algn="just">
              <a:lnSpc>
                <a:spcPct val="200000"/>
              </a:lnSpc>
              <a:spcAft>
                <a:spcPts val="800"/>
              </a:spcAft>
            </a:pP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Menurut</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Nofriansyah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(2014:1)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Sistem</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pendukung</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keputusan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biasanya</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dibangun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untuk</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mendukung</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solusi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atau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sebuah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masalah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atau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suatu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peluang</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a:t>
            </a:r>
          </a:p>
          <a:p>
            <a:pPr indent="540385" algn="just">
              <a:lnSpc>
                <a:spcPct val="200000"/>
              </a:lnSpc>
              <a:spcAft>
                <a:spcPts val="800"/>
              </a:spcAft>
            </a:pP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Sistem</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pendukung</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keputusan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terdiri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dari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tiga</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komponen</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utama</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atau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subsistem</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menurut</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Kusrini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(2007:25)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yaitu</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D"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Arial" panose="020B0604020202020204" pitchFamily="34" charset="0"/>
                <a:ea typeface="Calibri" panose="020F0502020204030204" pitchFamily="34" charset="0"/>
                <a:cs typeface="Times New Roman" panose="02020603050405020304" pitchFamily="18" charset="0"/>
              </a:rPr>
              <a:t>Subsistem</a:t>
            </a:r>
            <a:r>
              <a:rPr lang="en-US" sz="1600" kern="100" dirty="0">
                <a:latin typeface="Arial" panose="020B0604020202020204" pitchFamily="34" charset="0"/>
                <a:ea typeface="Calibri" panose="020F0502020204030204" pitchFamily="34" charset="0"/>
                <a:cs typeface="Times New Roman" panose="02020603050405020304" pitchFamily="18" charset="0"/>
              </a:rPr>
              <a:t> Data, </a:t>
            </a:r>
            <a:r>
              <a:rPr lang="en-US" sz="1600" kern="100" dirty="0" err="1">
                <a:latin typeface="Arial" panose="020B0604020202020204" pitchFamily="34" charset="0"/>
                <a:ea typeface="Calibri" panose="020F0502020204030204" pitchFamily="34" charset="0"/>
                <a:cs typeface="Times New Roman" panose="02020603050405020304" pitchFamily="18" charset="0"/>
              </a:rPr>
              <a:t>Subsistem</a:t>
            </a:r>
            <a:r>
              <a:rPr lang="en-US" sz="1600" kern="100" dirty="0">
                <a:latin typeface="Arial" panose="020B0604020202020204" pitchFamily="34" charset="0"/>
                <a:ea typeface="Calibri" panose="020F0502020204030204" pitchFamily="34" charset="0"/>
                <a:cs typeface="Times New Roman" panose="02020603050405020304" pitchFamily="18" charset="0"/>
              </a:rPr>
              <a:t> Model, </a:t>
            </a:r>
            <a:r>
              <a:rPr lang="en-US" sz="1600" kern="100" dirty="0" err="1">
                <a:latin typeface="Arial" panose="020B0604020202020204" pitchFamily="34" charset="0"/>
                <a:ea typeface="Calibri" panose="020F0502020204030204" pitchFamily="34" charset="0"/>
                <a:cs typeface="Times New Roman" panose="02020603050405020304" pitchFamily="18" charset="0"/>
              </a:rPr>
              <a:t>Subsistem</a:t>
            </a:r>
            <a:r>
              <a:rPr lang="en-US" sz="1600" kern="100" dirty="0">
                <a:latin typeface="Arial" panose="020B0604020202020204" pitchFamily="34" charset="0"/>
                <a:ea typeface="Calibri" panose="020F0502020204030204" pitchFamily="34" charset="0"/>
                <a:cs typeface="Times New Roman" panose="02020603050405020304" pitchFamily="18" charset="0"/>
              </a:rPr>
              <a:t> Dialog</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94E75A7D-B223-4EFC-BB8F-4A0D85DFA0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Tree>
    <p:extLst>
      <p:ext uri="{BB962C8B-B14F-4D97-AF65-F5344CB8AC3E}">
        <p14:creationId xmlns:p14="http://schemas.microsoft.com/office/powerpoint/2010/main" val="401489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F05F4D29-B871-474A-8F47-0DF477B07893}"/>
              </a:ext>
            </a:extLst>
          </p:cNvPr>
          <p:cNvSpPr/>
          <p:nvPr/>
        </p:nvSpPr>
        <p:spPr>
          <a:xfrm>
            <a:off x="1270847" y="1101438"/>
            <a:ext cx="10563175" cy="5492889"/>
          </a:xfrm>
          <a:custGeom>
            <a:avLst/>
            <a:gdLst>
              <a:gd name="connsiteX0" fmla="*/ 514521 w 11619413"/>
              <a:gd name="connsiteY0" fmla="*/ 0 h 6273532"/>
              <a:gd name="connsiteX1" fmla="*/ 11619413 w 11619413"/>
              <a:gd name="connsiteY1" fmla="*/ 0 h 6273532"/>
              <a:gd name="connsiteX2" fmla="*/ 11619413 w 11619413"/>
              <a:gd name="connsiteY2" fmla="*/ 6273532 h 6273532"/>
              <a:gd name="connsiteX3" fmla="*/ 0 w 11619413"/>
              <a:gd name="connsiteY3" fmla="*/ 6273532 h 6273532"/>
              <a:gd name="connsiteX4" fmla="*/ 0 w 11619413"/>
              <a:gd name="connsiteY4" fmla="*/ 674797 h 6273532"/>
              <a:gd name="connsiteX5" fmla="*/ 78570 w 11619413"/>
              <a:gd name="connsiteY5" fmla="*/ 628248 h 6273532"/>
              <a:gd name="connsiteX6" fmla="*/ 457318 w 11619413"/>
              <a:gd name="connsiteY6" fmla="*/ 179710 h 62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19413" h="6273532">
                <a:moveTo>
                  <a:pt x="514521" y="0"/>
                </a:moveTo>
                <a:lnTo>
                  <a:pt x="11619413" y="0"/>
                </a:lnTo>
                <a:lnTo>
                  <a:pt x="11619413" y="6273532"/>
                </a:lnTo>
                <a:lnTo>
                  <a:pt x="0" y="6273532"/>
                </a:lnTo>
                <a:lnTo>
                  <a:pt x="0" y="674797"/>
                </a:lnTo>
                <a:lnTo>
                  <a:pt x="78570" y="628248"/>
                </a:lnTo>
                <a:cubicBezTo>
                  <a:pt x="245414" y="518324"/>
                  <a:pt x="377969" y="362662"/>
                  <a:pt x="457318" y="179710"/>
                </a:cubicBezTo>
                <a:close/>
              </a:path>
            </a:pathLst>
          </a:custGeom>
          <a:noFill/>
          <a:ln w="28575">
            <a:solidFill>
              <a:srgbClr val="B2A293"/>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22471" y="2678140"/>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grpSp>
        <p:nvGrpSpPr>
          <p:cNvPr id="6" name="Group 5">
            <a:extLst>
              <a:ext uri="{FF2B5EF4-FFF2-40B4-BE49-F238E27FC236}">
                <a16:creationId xmlns:a16="http://schemas.microsoft.com/office/drawing/2014/main" id="{7FC24228-CD27-4D55-BD69-45DCD5A71E94}"/>
              </a:ext>
            </a:extLst>
          </p:cNvPr>
          <p:cNvGrpSpPr/>
          <p:nvPr/>
        </p:nvGrpSpPr>
        <p:grpSpPr>
          <a:xfrm>
            <a:off x="-701155"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7748899" y="263673"/>
            <a:ext cx="42302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Landasan</a:t>
            </a:r>
            <a:r>
              <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rPr>
              <a:t> Teori</a:t>
            </a:r>
          </a:p>
        </p:txBody>
      </p:sp>
      <p:grpSp>
        <p:nvGrpSpPr>
          <p:cNvPr id="13" name="Group 12">
            <a:extLst>
              <a:ext uri="{FF2B5EF4-FFF2-40B4-BE49-F238E27FC236}">
                <a16:creationId xmlns:a16="http://schemas.microsoft.com/office/drawing/2014/main" id="{5D9179AC-B322-4DC5-9E6D-5BE26E1EDFCB}"/>
              </a:ext>
            </a:extLst>
          </p:cNvPr>
          <p:cNvGrpSpPr/>
          <p:nvPr/>
        </p:nvGrpSpPr>
        <p:grpSpPr>
          <a:xfrm>
            <a:off x="7598534" y="1639118"/>
            <a:ext cx="3915178" cy="533662"/>
            <a:chOff x="7624292" y="1627657"/>
            <a:chExt cx="3915178" cy="533662"/>
          </a:xfrm>
        </p:grpSpPr>
        <p:sp>
          <p:nvSpPr>
            <p:cNvPr id="2" name="Rectangle: Rounded Corners 1">
              <a:extLst>
                <a:ext uri="{FF2B5EF4-FFF2-40B4-BE49-F238E27FC236}">
                  <a16:creationId xmlns:a16="http://schemas.microsoft.com/office/drawing/2014/main" id="{6C97D4DA-158F-49AE-9A65-A2AACCB6F152}"/>
                </a:ext>
              </a:extLst>
            </p:cNvPr>
            <p:cNvSpPr/>
            <p:nvPr/>
          </p:nvSpPr>
          <p:spPr>
            <a:xfrm>
              <a:off x="8590208" y="1627657"/>
              <a:ext cx="2949262" cy="533662"/>
            </a:xfrm>
            <a:prstGeom prst="roundRect">
              <a:avLst/>
            </a:prstGeom>
            <a:solidFill>
              <a:srgbClr val="9685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Connector 8">
              <a:extLst>
                <a:ext uri="{FF2B5EF4-FFF2-40B4-BE49-F238E27FC236}">
                  <a16:creationId xmlns:a16="http://schemas.microsoft.com/office/drawing/2014/main" id="{8E6FED34-5FAF-41FD-8FAB-D5A445F04656}"/>
                </a:ext>
              </a:extLst>
            </p:cNvPr>
            <p:cNvCxnSpPr>
              <a:cxnSpLocks/>
              <a:stCxn id="2" idx="1"/>
            </p:cNvCxnSpPr>
            <p:nvPr/>
          </p:nvCxnSpPr>
          <p:spPr>
            <a:xfrm flipH="1">
              <a:off x="7727324" y="1894488"/>
              <a:ext cx="862884" cy="0"/>
            </a:xfrm>
            <a:prstGeom prst="line">
              <a:avLst/>
            </a:prstGeom>
            <a:ln w="38100">
              <a:solidFill>
                <a:srgbClr val="C7BEAF"/>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44CCAD1-F221-4CD5-ACB3-6CEB1CE0C994}"/>
                </a:ext>
              </a:extLst>
            </p:cNvPr>
            <p:cNvSpPr/>
            <p:nvPr/>
          </p:nvSpPr>
          <p:spPr>
            <a:xfrm>
              <a:off x="7624292" y="1810132"/>
              <a:ext cx="150365" cy="186093"/>
            </a:xfrm>
            <a:prstGeom prst="ellipse">
              <a:avLst/>
            </a:prstGeom>
            <a:solidFill>
              <a:srgbClr val="C7BEAF"/>
            </a:solidFill>
            <a:ln>
              <a:solidFill>
                <a:srgbClr val="C7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TextBox 13">
            <a:extLst>
              <a:ext uri="{FF2B5EF4-FFF2-40B4-BE49-F238E27FC236}">
                <a16:creationId xmlns:a16="http://schemas.microsoft.com/office/drawing/2014/main" id="{6A7D92FB-FBB0-4A52-B095-5EF579F62483}"/>
              </a:ext>
            </a:extLst>
          </p:cNvPr>
          <p:cNvSpPr txBox="1"/>
          <p:nvPr/>
        </p:nvSpPr>
        <p:spPr>
          <a:xfrm flipH="1">
            <a:off x="8771166" y="1675116"/>
            <a:ext cx="2535829" cy="461665"/>
          </a:xfrm>
          <a:prstGeom prst="rect">
            <a:avLst/>
          </a:prstGeom>
          <a:noFill/>
        </p:spPr>
        <p:txBody>
          <a:bodyPr wrap="square" rtlCol="0">
            <a:spAutoFit/>
          </a:bodyPr>
          <a:lstStyle/>
          <a:p>
            <a:pPr lvl="0"/>
            <a:r>
              <a:rPr lang="en-ID" sz="2400" i="1" dirty="0">
                <a:solidFill>
                  <a:schemeClr val="bg1"/>
                </a:solidFill>
              </a:rPr>
              <a:t> </a:t>
            </a:r>
            <a:r>
              <a:rPr lang="en-ID" sz="2400" i="1" dirty="0" err="1">
                <a:solidFill>
                  <a:schemeClr val="bg1"/>
                </a:solidFill>
              </a:rPr>
              <a:t>Metode</a:t>
            </a:r>
            <a:r>
              <a:rPr lang="en-ID" sz="2400" i="1" dirty="0">
                <a:solidFill>
                  <a:schemeClr val="bg1"/>
                </a:solidFill>
              </a:rPr>
              <a:t> SAW</a:t>
            </a:r>
          </a:p>
        </p:txBody>
      </p:sp>
      <p:sp>
        <p:nvSpPr>
          <p:cNvPr id="15" name="TextBox 14">
            <a:extLst>
              <a:ext uri="{FF2B5EF4-FFF2-40B4-BE49-F238E27FC236}">
                <a16:creationId xmlns:a16="http://schemas.microsoft.com/office/drawing/2014/main" id="{8BA3DE0E-94AB-4D7C-AB5F-74A67F98EB07}"/>
              </a:ext>
            </a:extLst>
          </p:cNvPr>
          <p:cNvSpPr txBox="1"/>
          <p:nvPr/>
        </p:nvSpPr>
        <p:spPr>
          <a:xfrm>
            <a:off x="1483859" y="1619747"/>
            <a:ext cx="5897397" cy="4339650"/>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Metode</a:t>
            </a:r>
            <a:r>
              <a:rPr lang="en-US" sz="1600" dirty="0">
                <a:effectLst/>
                <a:latin typeface="Arial" panose="020B0604020202020204" pitchFamily="34" charset="0"/>
                <a:ea typeface="Calibri" panose="020F0502020204030204" pitchFamily="34" charset="0"/>
              </a:rPr>
              <a:t> SAW </a:t>
            </a:r>
            <a:r>
              <a:rPr lang="en-US" sz="1600" dirty="0" err="1">
                <a:effectLst/>
                <a:latin typeface="Arial" panose="020B0604020202020204" pitchFamily="34" charset="0"/>
                <a:ea typeface="Calibri" panose="020F0502020204030204" pitchFamily="34" charset="0"/>
              </a:rPr>
              <a:t>mengenal</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adanya</a:t>
            </a:r>
            <a:r>
              <a:rPr lang="en-US" sz="1600" dirty="0">
                <a:effectLst/>
                <a:latin typeface="Arial" panose="020B0604020202020204" pitchFamily="34" charset="0"/>
                <a:ea typeface="Calibri" panose="020F0502020204030204" pitchFamily="34" charset="0"/>
              </a:rPr>
              <a:t> 2(dua) </a:t>
            </a:r>
            <a:r>
              <a:rPr lang="en-US" sz="1600" dirty="0" err="1">
                <a:effectLst/>
                <a:latin typeface="Arial" panose="020B0604020202020204" pitchFamily="34" charset="0"/>
                <a:ea typeface="Calibri" panose="020F0502020204030204" pitchFamily="34" charset="0"/>
              </a:rPr>
              <a:t>atribut</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yaitu</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kriteria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keuntungan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alternatif</a:t>
            </a:r>
            <a:r>
              <a:rPr lang="en-US" sz="1600" dirty="0">
                <a:effectLst/>
                <a:latin typeface="Arial" panose="020B0604020202020204" pitchFamily="34" charset="0"/>
                <a:ea typeface="Calibri" panose="020F0502020204030204" pitchFamily="34" charset="0"/>
              </a:rPr>
              <a:t> (benefit) dan </a:t>
            </a:r>
            <a:r>
              <a:rPr lang="en-US" sz="1600" dirty="0" err="1">
                <a:effectLst/>
                <a:latin typeface="Arial" panose="020B0604020202020204" pitchFamily="34" charset="0"/>
                <a:ea typeface="Calibri" panose="020F0502020204030204" pitchFamily="34" charset="0"/>
              </a:rPr>
              <a:t>kriteria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biaya</a:t>
            </a:r>
            <a:r>
              <a:rPr lang="en-US" sz="1600" dirty="0">
                <a:effectLst/>
                <a:latin typeface="Arial" panose="020B0604020202020204" pitchFamily="34" charset="0"/>
                <a:ea typeface="Calibri" panose="020F0502020204030204" pitchFamily="34" charset="0"/>
              </a:rPr>
              <a:t> (cost). </a:t>
            </a:r>
            <a:r>
              <a:rPr lang="en-US" sz="1600" dirty="0" err="1">
                <a:effectLst/>
                <a:latin typeface="Arial" panose="020B0604020202020204" pitchFamily="34" charset="0"/>
                <a:ea typeface="Calibri" panose="020F0502020204030204" pitchFamily="34" charset="0"/>
              </a:rPr>
              <a:t>Perbedaan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mendasar</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dari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kedua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kriteria</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ini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adalah</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dalam</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pemilihan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kriteria</a:t>
            </a:r>
            <a:r>
              <a:rPr lang="en-US" sz="1600" dirty="0">
                <a:latin typeface="Arial" panose="020B0604020202020204" pitchFamily="34" charset="0"/>
                <a:ea typeface="Calibri" panose="020F0502020204030204" pitchFamily="34" charset="0"/>
              </a:rPr>
              <a:t>, Ketika </a:t>
            </a:r>
            <a:r>
              <a:rPr lang="en-US" sz="1600" dirty="0" err="1">
                <a:latin typeface="Arial" panose="020B0604020202020204" pitchFamily="34" charset="0"/>
                <a:ea typeface="Calibri" panose="020F0502020204030204" pitchFamily="34" charset="0"/>
              </a:rPr>
              <a:t>mengambil</a:t>
            </a:r>
            <a:r>
              <a:rPr lang="en-US" sz="1600" dirty="0">
                <a:latin typeface="Arial" panose="020B0604020202020204" pitchFamily="34" charset="0"/>
                <a:ea typeface="Calibri" panose="020F0502020204030204" pitchFamily="34" charset="0"/>
              </a:rPr>
              <a:t> Keputusan.</a:t>
            </a:r>
            <a:r>
              <a:rPr lang="en-ID" sz="1600" dirty="0">
                <a:latin typeface="Arial" panose="020B0604020202020204" pitchFamily="34" charset="0"/>
                <a:ea typeface="Calibri" panose="020F0502020204030204" pitchFamily="34" charset="0"/>
                <a:cs typeface="Arial" panose="020B0604020202020204" pitchFamily="34" charset="0"/>
              </a:rPr>
              <a:t> </a:t>
            </a:r>
          </a:p>
          <a:p>
            <a:endParaRPr lang="en-ID" sz="1600" dirty="0">
              <a:latin typeface="Arial" panose="020B0604020202020204" pitchFamily="34" charset="0"/>
              <a:ea typeface="Calibri" panose="020F0502020204030204" pitchFamily="34" charset="0"/>
              <a:cs typeface="Arial" panose="020B0604020202020204" pitchFamily="34" charset="0"/>
            </a:endParaRPr>
          </a:p>
          <a:p>
            <a:r>
              <a:rPr lang="en-ID" sz="1600" dirty="0">
                <a:latin typeface="Arial" panose="020B0604020202020204" pitchFamily="34" charset="0"/>
                <a:ea typeface="Calibri" panose="020F0502020204030204" pitchFamily="34" charset="0"/>
                <a:cs typeface="Arial" panose="020B0604020202020204" pitchFamily="34" charset="0"/>
              </a:rPr>
              <a:t>	Jika j </a:t>
            </a:r>
            <a:r>
              <a:rPr lang="en-ID" sz="1600" dirty="0" err="1">
                <a:latin typeface="Arial" panose="020B0604020202020204" pitchFamily="34" charset="0"/>
                <a:ea typeface="Calibri" panose="020F0502020204030204" pitchFamily="34" charset="0"/>
                <a:cs typeface="Arial" panose="020B0604020202020204" pitchFamily="34" charset="0"/>
              </a:rPr>
              <a:t>adalah</a:t>
            </a:r>
            <a:r>
              <a:rPr lang="en-ID" sz="1600" dirty="0">
                <a:latin typeface="Arial" panose="020B0604020202020204" pitchFamily="34" charset="0"/>
                <a:ea typeface="Calibri" panose="020F0502020204030204" pitchFamily="34" charset="0"/>
                <a:cs typeface="Arial" panose="020B0604020202020204" pitchFamily="34" charset="0"/>
              </a:rPr>
              <a:t> </a:t>
            </a:r>
            <a:r>
              <a:rPr lang="en-ID" sz="1600" dirty="0" err="1">
                <a:latin typeface="Arial" panose="020B0604020202020204" pitchFamily="34" charset="0"/>
                <a:ea typeface="Calibri" panose="020F0502020204030204" pitchFamily="34" charset="0"/>
                <a:cs typeface="Arial" panose="020B0604020202020204" pitchFamily="34" charset="0"/>
              </a:rPr>
              <a:t>atribut</a:t>
            </a:r>
            <a:r>
              <a:rPr lang="en-ID" sz="1600" dirty="0">
                <a:latin typeface="Arial" panose="020B0604020202020204" pitchFamily="34" charset="0"/>
                <a:ea typeface="Calibri" panose="020F0502020204030204" pitchFamily="34" charset="0"/>
                <a:cs typeface="Arial" panose="020B0604020202020204" pitchFamily="34" charset="0"/>
              </a:rPr>
              <a:t> </a:t>
            </a:r>
            <a:r>
              <a:rPr lang="en-ID" sz="1600" dirty="0" err="1">
                <a:latin typeface="Arial" panose="020B0604020202020204" pitchFamily="34" charset="0"/>
                <a:ea typeface="Calibri" panose="020F0502020204030204" pitchFamily="34" charset="0"/>
                <a:cs typeface="Arial" panose="020B0604020202020204" pitchFamily="34" charset="0"/>
              </a:rPr>
              <a:t>keuntungan</a:t>
            </a:r>
            <a:r>
              <a:rPr lang="en-ID" sz="1600" dirty="0">
                <a:latin typeface="Arial" panose="020B0604020202020204" pitchFamily="34" charset="0"/>
                <a:ea typeface="Calibri" panose="020F0502020204030204" pitchFamily="34" charset="0"/>
                <a:cs typeface="Arial" panose="020B0604020202020204" pitchFamily="34" charset="0"/>
              </a:rPr>
              <a:t> (benefit), </a:t>
            </a:r>
          </a:p>
          <a:p>
            <a:endParaRPr lang="en-ID" sz="1600" dirty="0">
              <a:latin typeface="Arial" panose="020B0604020202020204" pitchFamily="34" charset="0"/>
              <a:ea typeface="Calibri" panose="020F0502020204030204" pitchFamily="34" charset="0"/>
              <a:cs typeface="Arial" panose="020B0604020202020204" pitchFamily="34" charset="0"/>
            </a:endParaRPr>
          </a:p>
          <a:p>
            <a:r>
              <a:rPr lang="en-ID" sz="1600" dirty="0">
                <a:latin typeface="Arial" panose="020B0604020202020204" pitchFamily="34" charset="0"/>
                <a:ea typeface="Calibri" panose="020F0502020204030204" pitchFamily="34" charset="0"/>
                <a:cs typeface="Arial" panose="020B0604020202020204" pitchFamily="34" charset="0"/>
              </a:rPr>
              <a:t>	Jika j </a:t>
            </a:r>
            <a:r>
              <a:rPr lang="en-ID" sz="1600" dirty="0" err="1">
                <a:latin typeface="Arial" panose="020B0604020202020204" pitchFamily="34" charset="0"/>
                <a:ea typeface="Calibri" panose="020F0502020204030204" pitchFamily="34" charset="0"/>
                <a:cs typeface="Arial" panose="020B0604020202020204" pitchFamily="34" charset="0"/>
              </a:rPr>
              <a:t>adalah</a:t>
            </a:r>
            <a:r>
              <a:rPr lang="en-ID" sz="1600" dirty="0">
                <a:latin typeface="Arial" panose="020B0604020202020204" pitchFamily="34" charset="0"/>
                <a:ea typeface="Calibri" panose="020F0502020204030204" pitchFamily="34" charset="0"/>
                <a:cs typeface="Arial" panose="020B0604020202020204" pitchFamily="34" charset="0"/>
              </a:rPr>
              <a:t> </a:t>
            </a:r>
            <a:r>
              <a:rPr lang="en-ID" sz="1600" dirty="0" err="1">
                <a:latin typeface="Arial" panose="020B0604020202020204" pitchFamily="34" charset="0"/>
                <a:ea typeface="Calibri" panose="020F0502020204030204" pitchFamily="34" charset="0"/>
                <a:cs typeface="Arial" panose="020B0604020202020204" pitchFamily="34" charset="0"/>
              </a:rPr>
              <a:t>atribut</a:t>
            </a:r>
            <a:r>
              <a:rPr lang="en-ID" sz="1600" dirty="0">
                <a:latin typeface="Arial" panose="020B0604020202020204" pitchFamily="34" charset="0"/>
                <a:ea typeface="Calibri" panose="020F0502020204030204" pitchFamily="34" charset="0"/>
                <a:cs typeface="Arial" panose="020B0604020202020204" pitchFamily="34" charset="0"/>
              </a:rPr>
              <a:t> </a:t>
            </a:r>
            <a:r>
              <a:rPr lang="en-ID" sz="1600" dirty="0" err="1">
                <a:latin typeface="Arial" panose="020B0604020202020204" pitchFamily="34" charset="0"/>
                <a:ea typeface="Calibri" panose="020F0502020204030204" pitchFamily="34" charset="0"/>
                <a:cs typeface="Arial" panose="020B0604020202020204" pitchFamily="34" charset="0"/>
              </a:rPr>
              <a:t>biaya</a:t>
            </a:r>
            <a:r>
              <a:rPr lang="en-ID" sz="1600" dirty="0">
                <a:latin typeface="Arial" panose="020B0604020202020204" pitchFamily="34" charset="0"/>
                <a:ea typeface="Calibri" panose="020F0502020204030204" pitchFamily="34" charset="0"/>
                <a:cs typeface="Arial" panose="020B0604020202020204" pitchFamily="34" charset="0"/>
              </a:rPr>
              <a:t> (cost).</a:t>
            </a:r>
          </a:p>
          <a:p>
            <a:r>
              <a:rPr lang="en-US" sz="1600" dirty="0">
                <a:effectLst/>
                <a:latin typeface="Arial" panose="020B0604020202020204" pitchFamily="34" charset="0"/>
                <a:ea typeface="Calibri" panose="020F0502020204030204" pitchFamily="34" charset="0"/>
              </a:rPr>
              <a:t>Dimana </a:t>
            </a:r>
            <a:r>
              <a:rPr lang="en-US" sz="1600" dirty="0" err="1">
                <a:effectLst/>
                <a:latin typeface="Arial" panose="020B0604020202020204" pitchFamily="34" charset="0"/>
                <a:ea typeface="Calibri" panose="020F0502020204030204" pitchFamily="34" charset="0"/>
              </a:rPr>
              <a:t>rij</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adalah</a:t>
            </a:r>
            <a:r>
              <a:rPr lang="en-US" sz="1600" dirty="0">
                <a:effectLst/>
                <a:latin typeface="Arial" panose="020B0604020202020204" pitchFamily="34" charset="0"/>
                <a:ea typeface="Calibri" panose="020F0502020204030204" pitchFamily="34" charset="0"/>
              </a:rPr>
              <a:t> rating </a:t>
            </a:r>
            <a:r>
              <a:rPr lang="en-US" sz="1600" dirty="0" err="1">
                <a:effectLst/>
                <a:latin typeface="Arial" panose="020B0604020202020204" pitchFamily="34" charset="0"/>
                <a:ea typeface="Calibri" panose="020F0502020204030204" pitchFamily="34" charset="0"/>
              </a:rPr>
              <a:t>ternormalisasi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dari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alternatif</a:t>
            </a:r>
            <a:r>
              <a:rPr lang="en-US" sz="1600" dirty="0">
                <a:effectLst/>
                <a:latin typeface="Arial" panose="020B0604020202020204" pitchFamily="34" charset="0"/>
                <a:ea typeface="Calibri" panose="020F0502020204030204" pitchFamily="34" charset="0"/>
              </a:rPr>
              <a:t> Ai pada </a:t>
            </a:r>
            <a:r>
              <a:rPr lang="en-US" sz="1600" dirty="0" err="1">
                <a:effectLst/>
                <a:latin typeface="Arial" panose="020B0604020202020204" pitchFamily="34" charset="0"/>
                <a:ea typeface="Calibri" panose="020F0502020204030204" pitchFamily="34" charset="0"/>
              </a:rPr>
              <a:t>atribut</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Cj</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i</a:t>
            </a:r>
            <a:r>
              <a:rPr lang="en-US" sz="1600" dirty="0">
                <a:effectLst/>
                <a:latin typeface="Arial" panose="020B0604020202020204" pitchFamily="34" charset="0"/>
                <a:ea typeface="Calibri" panose="020F0502020204030204" pitchFamily="34" charset="0"/>
              </a:rPr>
              <a:t>=1,2,...,m dan j=1,2,...,n. Nilai </a:t>
            </a:r>
            <a:r>
              <a:rPr lang="en-US" sz="1600" dirty="0" err="1">
                <a:effectLst/>
                <a:latin typeface="Arial" panose="020B0604020202020204" pitchFamily="34" charset="0"/>
                <a:ea typeface="Calibri" panose="020F0502020204030204" pitchFamily="34" charset="0"/>
              </a:rPr>
              <a:t>preferensi</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untuk</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setiap</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alternatif</a:t>
            </a:r>
            <a:r>
              <a:rPr lang="en-US" sz="1600" dirty="0">
                <a:effectLst/>
                <a:latin typeface="Arial" panose="020B0604020202020204" pitchFamily="34" charset="0"/>
                <a:ea typeface="Calibri" panose="020F0502020204030204" pitchFamily="34" charset="0"/>
              </a:rPr>
              <a:t> (Vi) </a:t>
            </a:r>
            <a:r>
              <a:rPr lang="en-US" sz="1600" dirty="0" err="1">
                <a:effectLst/>
                <a:latin typeface="Arial" panose="020B0604020202020204" pitchFamily="34" charset="0"/>
                <a:ea typeface="Calibri" panose="020F0502020204030204" pitchFamily="34" charset="0"/>
              </a:rPr>
              <a:t>diberikan</a:t>
            </a:r>
            <a:r>
              <a:rPr lang="en-US" sz="1600" dirty="0">
                <a:effectLst/>
                <a:latin typeface="Arial" panose="020B0604020202020204" pitchFamily="34" charset="0"/>
                <a:ea typeface="Calibri" panose="020F0502020204030204" pitchFamily="34" charset="0"/>
              </a:rPr>
              <a:t> </a:t>
            </a:r>
            <a:r>
              <a:rPr lang="en-US" sz="1600" dirty="0" err="1">
                <a:effectLst/>
                <a:latin typeface="Arial" panose="020B0604020202020204" pitchFamily="34" charset="0"/>
                <a:ea typeface="Calibri" panose="020F0502020204030204" pitchFamily="34" charset="0"/>
              </a:rPr>
              <a:t>sebagai</a:t>
            </a:r>
            <a:r>
              <a:rPr lang="en-US" sz="1600" dirty="0">
                <a:effectLst/>
                <a:latin typeface="Arial" panose="020B0604020202020204" pitchFamily="34" charset="0"/>
                <a:ea typeface="Calibri" panose="020F0502020204030204" pitchFamily="34" charset="0"/>
              </a:rPr>
              <a:t> :</a:t>
            </a:r>
          </a:p>
          <a:p>
            <a:endParaRPr lang="en-ID" sz="1600" dirty="0">
              <a:latin typeface="Arial" panose="020B0604020202020204" pitchFamily="34" charset="0"/>
              <a:ea typeface="Calibri" panose="020F0502020204030204" pitchFamily="34" charset="0"/>
              <a:cs typeface="Arial" panose="020B0604020202020204" pitchFamily="34" charset="0"/>
            </a:endParaRPr>
          </a:p>
          <a:p>
            <a:endParaRPr lang="en-ID" sz="1600" dirty="0">
              <a:latin typeface="Arial" panose="020B0604020202020204" pitchFamily="34" charset="0"/>
              <a:ea typeface="Calibri" panose="020F0502020204030204" pitchFamily="34" charset="0"/>
              <a:cs typeface="Arial" panose="020B0604020202020204" pitchFamily="34" charset="0"/>
            </a:endParaRPr>
          </a:p>
          <a:p>
            <a:endParaRPr lang="en-US" sz="16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US" sz="1600" kern="100" dirty="0">
                <a:effectLst/>
                <a:latin typeface="Arial" panose="020B0604020202020204" pitchFamily="34" charset="0"/>
                <a:ea typeface="Calibri" panose="020F0502020204030204" pitchFamily="34" charset="0"/>
                <a:cs typeface="Times New Roman" panose="02020603050405020304" pitchFamily="18" charset="0"/>
              </a:rPr>
              <a:t>Nilai Vi yang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lebih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besar</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mengidentifikasi</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bahwa</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Ai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lebih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600" kern="100" dirty="0" err="1">
                <a:effectLst/>
                <a:latin typeface="Arial" panose="020B0604020202020204" pitchFamily="34" charset="0"/>
                <a:ea typeface="Calibri" panose="020F0502020204030204" pitchFamily="34" charset="0"/>
                <a:cs typeface="Times New Roman" panose="02020603050405020304" pitchFamily="18" charset="0"/>
              </a:rPr>
              <a:t>terpilih</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latin typeface="Arial" panose="020B0604020202020204" pitchFamily="34" charset="0"/>
              <a:ea typeface="Calibri" panose="020F050202020403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94E75A7D-B223-4EFC-BB8F-4A0D85DFA0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pic>
        <p:nvPicPr>
          <p:cNvPr id="8" name="Picture 7">
            <a:extLst>
              <a:ext uri="{FF2B5EF4-FFF2-40B4-BE49-F238E27FC236}">
                <a16:creationId xmlns:a16="http://schemas.microsoft.com/office/drawing/2014/main" id="{F7A6C513-C8D1-2449-45CC-B14F659985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4040" y="2780020"/>
            <a:ext cx="862162" cy="903776"/>
          </a:xfrm>
          <a:prstGeom prst="rect">
            <a:avLst/>
          </a:prstGeom>
          <a:noFill/>
        </p:spPr>
      </p:pic>
      <p:pic>
        <p:nvPicPr>
          <p:cNvPr id="12" name="Picture 11">
            <a:extLst>
              <a:ext uri="{FF2B5EF4-FFF2-40B4-BE49-F238E27FC236}">
                <a16:creationId xmlns:a16="http://schemas.microsoft.com/office/drawing/2014/main" id="{54EA966A-738B-4CC9-A2BB-323F04BCC76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5309" y="4389097"/>
            <a:ext cx="1435789" cy="680578"/>
          </a:xfrm>
          <a:prstGeom prst="rect">
            <a:avLst/>
          </a:prstGeom>
          <a:noFill/>
        </p:spPr>
      </p:pic>
    </p:spTree>
    <p:extLst>
      <p:ext uri="{BB962C8B-B14F-4D97-AF65-F5344CB8AC3E}">
        <p14:creationId xmlns:p14="http://schemas.microsoft.com/office/powerpoint/2010/main" val="269137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5453846" y="263673"/>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9449"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2" name="Rectangle 2">
            <a:extLst>
              <a:ext uri="{FF2B5EF4-FFF2-40B4-BE49-F238E27FC236}">
                <a16:creationId xmlns:a16="http://schemas.microsoft.com/office/drawing/2014/main" id="{47C829F3-7C2A-8B8B-2F8B-9CD3E577DE80}"/>
              </a:ext>
            </a:extLst>
          </p:cNvPr>
          <p:cNvSpPr>
            <a:spLocks noChangeArrowheads="1"/>
          </p:cNvSpPr>
          <p:nvPr/>
        </p:nvSpPr>
        <p:spPr bwMode="auto">
          <a:xfrm>
            <a:off x="672692" y="14541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8" name="TextBox 127">
            <a:extLst>
              <a:ext uri="{FF2B5EF4-FFF2-40B4-BE49-F238E27FC236}">
                <a16:creationId xmlns:a16="http://schemas.microsoft.com/office/drawing/2014/main" id="{ADA69A28-0699-A471-4AEA-DA431F02C9ED}"/>
              </a:ext>
            </a:extLst>
          </p:cNvPr>
          <p:cNvSpPr txBox="1"/>
          <p:nvPr/>
        </p:nvSpPr>
        <p:spPr>
          <a:xfrm>
            <a:off x="1573948" y="1454195"/>
            <a:ext cx="213177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Analisa </a:t>
            </a:r>
            <a:r>
              <a:rPr lang="en-US" sz="2000" b="1" dirty="0" err="1">
                <a:latin typeface="Arial" panose="020B0604020202020204" pitchFamily="34" charset="0"/>
                <a:cs typeface="Arial" panose="020B0604020202020204" pitchFamily="34" charset="0"/>
              </a:rPr>
              <a:t>Metode</a:t>
            </a:r>
            <a:endParaRPr lang="en-ID" sz="2000" b="1"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BB1F977F-AFDA-F0E1-6061-21EB9E848B88}"/>
              </a:ext>
            </a:extLst>
          </p:cNvPr>
          <p:cNvSpPr txBox="1"/>
          <p:nvPr/>
        </p:nvSpPr>
        <p:spPr>
          <a:xfrm>
            <a:off x="1573947" y="1888863"/>
            <a:ext cx="10215327" cy="1077218"/>
          </a:xfrm>
          <a:prstGeom prst="rect">
            <a:avLst/>
          </a:prstGeom>
          <a:noFill/>
        </p:spPr>
        <p:txBody>
          <a:bodyPr wrap="square" rtlCol="0">
            <a:spAutoFit/>
          </a:bodyPr>
          <a:lstStyle/>
          <a:p>
            <a:r>
              <a:rPr lang="en-ID" sz="1600" dirty="0">
                <a:latin typeface="Arial" panose="020B0604020202020204" pitchFamily="34" charset="0"/>
                <a:cs typeface="Arial" panose="020B0604020202020204" pitchFamily="34" charset="0"/>
              </a:rPr>
              <a:t>Pada </a:t>
            </a:r>
            <a:r>
              <a:rPr lang="en-ID" sz="1600" dirty="0" err="1">
                <a:latin typeface="Arial" panose="020B0604020202020204" pitchFamily="34" charset="0"/>
                <a:cs typeface="Arial" panose="020B0604020202020204" pitchFamily="34" charset="0"/>
              </a:rPr>
              <a:t>tahap</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ini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dijelaskan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mengenai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beberapa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tahapan</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dilakukan</a:t>
            </a:r>
            <a:r>
              <a:rPr lang="en-ID" sz="1600" dirty="0">
                <a:latin typeface="Arial" panose="020B0604020202020204" pitchFamily="34" charset="0"/>
                <a:cs typeface="Arial" panose="020B0604020202020204" pitchFamily="34" charset="0"/>
              </a:rPr>
              <a:t> pada proses </a:t>
            </a:r>
            <a:r>
              <a:rPr lang="en-ID" sz="1600" dirty="0" err="1">
                <a:latin typeface="Arial" panose="020B0604020202020204" pitchFamily="34" charset="0"/>
                <a:cs typeface="Arial" panose="020B0604020202020204" pitchFamily="34" charset="0"/>
              </a:rPr>
              <a:t>metode</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Pertema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adalah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merepresentasi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dan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menjadi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struktur</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hirarki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menentukan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nilai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bobot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dan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mentukan</a:t>
            </a:r>
            <a:r>
              <a:rPr lang="en-ID" sz="1600" dirty="0">
                <a:latin typeface="Arial" panose="020B0604020202020204" pitchFamily="34" charset="0"/>
                <a:cs typeface="Arial" panose="020B0604020202020204" pitchFamily="34" charset="0"/>
              </a:rPr>
              <a:t> rating </a:t>
            </a:r>
            <a:r>
              <a:rPr lang="en-ID" sz="1600" dirty="0" err="1">
                <a:latin typeface="Arial" panose="020B0604020202020204" pitchFamily="34" charset="0"/>
                <a:cs typeface="Arial" panose="020B0604020202020204" pitchFamily="34" charset="0"/>
              </a:rPr>
              <a:t>kecocoktan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bobot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kemudian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membuat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matriks</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perbandingan</a:t>
            </a:r>
            <a:r>
              <a:rPr lang="en-ID" sz="1600" dirty="0">
                <a:latin typeface="Arial" panose="020B0604020202020204" pitchFamily="34" charset="0"/>
                <a:cs typeface="Arial" panose="020B0604020202020204" pitchFamily="34" charset="0"/>
              </a:rPr>
              <a:t> dan </a:t>
            </a:r>
            <a:r>
              <a:rPr lang="en-ID" sz="1600" dirty="0" err="1">
                <a:latin typeface="Arial" panose="020B0604020202020204" pitchFamily="34" charset="0"/>
                <a:cs typeface="Arial" panose="020B0604020202020204" pitchFamily="34" charset="0"/>
              </a:rPr>
              <a:t>melakukan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normalisasi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serta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perangkingan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bobot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tertinggi</a:t>
            </a:r>
            <a:r>
              <a:rPr lang="en-ID" sz="1600" dirty="0">
                <a:latin typeface="Arial" panose="020B0604020202020204" pitchFamily="34" charset="0"/>
                <a:cs typeface="Arial" panose="020B0604020202020204" pitchFamily="34" charset="0"/>
              </a:rPr>
              <a:t>.</a:t>
            </a:r>
          </a:p>
        </p:txBody>
      </p:sp>
      <p:pic>
        <p:nvPicPr>
          <p:cNvPr id="134" name="Picture 133">
            <a:extLst>
              <a:ext uri="{FF2B5EF4-FFF2-40B4-BE49-F238E27FC236}">
                <a16:creationId xmlns:a16="http://schemas.microsoft.com/office/drawing/2014/main" id="{9CE8B34A-0CAB-984A-3DD2-E37686B973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0095" y="3226009"/>
            <a:ext cx="4552097" cy="3600000"/>
          </a:xfrm>
          <a:prstGeom prst="rect">
            <a:avLst/>
          </a:prstGeom>
          <a:noFill/>
          <a:ln>
            <a:noFill/>
          </a:ln>
        </p:spPr>
      </p:pic>
      <p:sp>
        <p:nvSpPr>
          <p:cNvPr id="135" name="TextBox 134">
            <a:extLst>
              <a:ext uri="{FF2B5EF4-FFF2-40B4-BE49-F238E27FC236}">
                <a16:creationId xmlns:a16="http://schemas.microsoft.com/office/drawing/2014/main" id="{E683F17D-F236-7964-281D-BE09B05F4515}"/>
              </a:ext>
            </a:extLst>
          </p:cNvPr>
          <p:cNvSpPr txBox="1"/>
          <p:nvPr/>
        </p:nvSpPr>
        <p:spPr>
          <a:xfrm>
            <a:off x="6096000" y="3207465"/>
            <a:ext cx="5693274" cy="2554545"/>
          </a:xfrm>
          <a:prstGeom prst="rect">
            <a:avLst/>
          </a:prstGeom>
          <a:noFill/>
        </p:spPr>
        <p:txBody>
          <a:bodyPr wrap="square" rtlCol="0">
            <a:spAutoFit/>
          </a:bodyPr>
          <a:lstStyle/>
          <a:p>
            <a:r>
              <a:rPr lang="en-ID" sz="1600" dirty="0" err="1">
                <a:latin typeface="Arial" panose="020B0604020202020204" pitchFamily="34" charset="0"/>
                <a:cs typeface="Arial" panose="020B0604020202020204" pitchFamily="34" charset="0"/>
              </a:rPr>
              <a:t>Ini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adalah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tahapan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pembentukan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hirarki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berdasarkan</a:t>
            </a:r>
            <a:r>
              <a:rPr lang="en-ID" sz="1600" dirty="0">
                <a:latin typeface="Arial" panose="020B0604020202020204" pitchFamily="34" charset="0"/>
                <a:cs typeface="Arial" panose="020B0604020202020204" pitchFamily="34" charset="0"/>
              </a:rPr>
              <a:t> data yang </a:t>
            </a:r>
            <a:r>
              <a:rPr lang="en-ID" sz="1600" dirty="0" err="1">
                <a:latin typeface="Arial" panose="020B0604020202020204" pitchFamily="34" charset="0"/>
                <a:cs typeface="Arial" panose="020B0604020202020204" pitchFamily="34" charset="0"/>
              </a:rPr>
              <a:t>diinputkan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penilaian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penilaian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Beberapa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hal</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harus</a:t>
            </a:r>
            <a:r>
              <a:rPr lang="en-ID" sz="1600" dirty="0">
                <a:latin typeface="Arial" panose="020B0604020202020204" pitchFamily="34" charset="0"/>
                <a:cs typeface="Arial" panose="020B0604020202020204" pitchFamily="34" charset="0"/>
              </a:rPr>
              <a:t> di </a:t>
            </a:r>
            <a:r>
              <a:rPr lang="en-ID" sz="1600" dirty="0" err="1">
                <a:latin typeface="Arial" panose="020B0604020202020204" pitchFamily="34" charset="0"/>
                <a:cs typeface="Arial" panose="020B0604020202020204" pitchFamily="34" charset="0"/>
              </a:rPr>
              <a:t>identifikasi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dalam</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representasi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hirarki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ini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adalah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bagaimana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mengidentifikasi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sebuah</a:t>
            </a:r>
            <a:r>
              <a:rPr lang="en-ID" sz="1600" dirty="0">
                <a:latin typeface="Arial" panose="020B0604020202020204" pitchFamily="34" charset="0"/>
                <a:cs typeface="Arial" panose="020B0604020202020204" pitchFamily="34" charset="0"/>
              </a:rPr>
              <a:t> goal </a:t>
            </a:r>
            <a:r>
              <a:rPr lang="en-ID" sz="1600" dirty="0" err="1">
                <a:latin typeface="Arial" panose="020B0604020202020204" pitchFamily="34" charset="0"/>
                <a:cs typeface="Arial" panose="020B0604020202020204" pitchFamily="34" charset="0"/>
              </a:rPr>
              <a:t>atau</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tujuan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mengidentifikasi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mengidentifikasi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Dari </a:t>
            </a:r>
            <a:r>
              <a:rPr lang="en-ID" sz="1600" dirty="0" err="1">
                <a:latin typeface="Arial" panose="020B0604020202020204" pitchFamily="34" charset="0"/>
                <a:cs typeface="Arial" panose="020B0604020202020204" pitchFamily="34" charset="0"/>
              </a:rPr>
              <a:t>sebuah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representasi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tersebut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penyimpulan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keputusan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dilakukan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berdasarkan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penilaian</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dilakukan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Penilaian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tersebut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adalah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penilaian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subkriteria</a:t>
            </a:r>
            <a:r>
              <a:rPr lang="en-ID" sz="1600" dirty="0">
                <a:latin typeface="Arial" panose="020B0604020202020204" pitchFamily="34" charset="0"/>
                <a:cs typeface="Arial" panose="020B0604020202020204" pitchFamily="34" charset="0"/>
              </a:rPr>
              <a:t> dan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sehingga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menjadi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suatu</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keputusan</a:t>
            </a:r>
            <a:endParaRPr lang="en-ID" sz="1600" dirty="0">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FF3AB2AB-54C3-D060-E2DC-3143763BB603}"/>
              </a:ext>
            </a:extLst>
          </p:cNvPr>
          <p:cNvSpPr txBox="1"/>
          <p:nvPr/>
        </p:nvSpPr>
        <p:spPr>
          <a:xfrm>
            <a:off x="3171677" y="2984625"/>
            <a:ext cx="1701112" cy="338554"/>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rPr>
              <a:t>Struktur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Hirarki</a:t>
            </a:r>
            <a:endParaRPr lang="en-ID"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8026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3D6EBA31-45E8-49A3-9F2B-C556D1C308AD}"/>
              </a:ext>
            </a:extLst>
          </p:cNvPr>
          <p:cNvSpPr/>
          <p:nvPr/>
        </p:nvSpPr>
        <p:spPr>
          <a:xfrm rot="3392178">
            <a:off x="-366184" y="4823822"/>
            <a:ext cx="4451849" cy="224180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 name="connsiteX0" fmla="*/ 0 w 3939608"/>
              <a:gd name="connsiteY0" fmla="*/ 1615589 h 1655346"/>
              <a:gd name="connsiteX1" fmla="*/ 166977 w 3939608"/>
              <a:gd name="connsiteY1" fmla="*/ 967252 h 1655346"/>
              <a:gd name="connsiteX2" fmla="*/ 909811 w 3939608"/>
              <a:gd name="connsiteY2" fmla="*/ 843 h 1655346"/>
              <a:gd name="connsiteX3" fmla="*/ 1212574 w 3939608"/>
              <a:gd name="connsiteY3" fmla="*/ 804557 h 1655346"/>
              <a:gd name="connsiteX4" fmla="*/ 1818708 w 3939608"/>
              <a:gd name="connsiteY4" fmla="*/ 1178268 h 1655346"/>
              <a:gd name="connsiteX5" fmla="*/ 3677478 w 3939608"/>
              <a:gd name="connsiteY5" fmla="*/ 1257781 h 1655346"/>
              <a:gd name="connsiteX6" fmla="*/ 3916017 w 3939608"/>
              <a:gd name="connsiteY6" fmla="*/ 1655346 h 1655346"/>
              <a:gd name="connsiteX0" fmla="*/ 0 w 3939608"/>
              <a:gd name="connsiteY0" fmla="*/ 1618323 h 1658080"/>
              <a:gd name="connsiteX1" fmla="*/ 550079 w 3939608"/>
              <a:gd name="connsiteY1" fmla="*/ 1155755 h 1658080"/>
              <a:gd name="connsiteX2" fmla="*/ 909811 w 3939608"/>
              <a:gd name="connsiteY2" fmla="*/ 3577 h 1658080"/>
              <a:gd name="connsiteX3" fmla="*/ 1212574 w 3939608"/>
              <a:gd name="connsiteY3" fmla="*/ 807291 h 1658080"/>
              <a:gd name="connsiteX4" fmla="*/ 1818708 w 3939608"/>
              <a:gd name="connsiteY4" fmla="*/ 1181002 h 1658080"/>
              <a:gd name="connsiteX5" fmla="*/ 3677478 w 3939608"/>
              <a:gd name="connsiteY5" fmla="*/ 1260515 h 1658080"/>
              <a:gd name="connsiteX6" fmla="*/ 3916017 w 3939608"/>
              <a:gd name="connsiteY6" fmla="*/ 1658080 h 1658080"/>
              <a:gd name="connsiteX0" fmla="*/ 0 w 3939608"/>
              <a:gd name="connsiteY0" fmla="*/ 1617834 h 1657591"/>
              <a:gd name="connsiteX1" fmla="*/ 550079 w 3939608"/>
              <a:gd name="connsiteY1" fmla="*/ 1155266 h 1657591"/>
              <a:gd name="connsiteX2" fmla="*/ 909811 w 3939608"/>
              <a:gd name="connsiteY2" fmla="*/ 3088 h 1657591"/>
              <a:gd name="connsiteX3" fmla="*/ 1212574 w 3939608"/>
              <a:gd name="connsiteY3" fmla="*/ 806802 h 1657591"/>
              <a:gd name="connsiteX4" fmla="*/ 1933059 w 3939608"/>
              <a:gd name="connsiteY4" fmla="*/ 497263 h 1657591"/>
              <a:gd name="connsiteX5" fmla="*/ 3677478 w 3939608"/>
              <a:gd name="connsiteY5" fmla="*/ 1260026 h 1657591"/>
              <a:gd name="connsiteX6" fmla="*/ 3916017 w 3939608"/>
              <a:gd name="connsiteY6" fmla="*/ 1657591 h 1657591"/>
              <a:gd name="connsiteX0" fmla="*/ 0 w 3939608"/>
              <a:gd name="connsiteY0" fmla="*/ 1625229 h 1664986"/>
              <a:gd name="connsiteX1" fmla="*/ 550079 w 3939608"/>
              <a:gd name="connsiteY1" fmla="*/ 1162661 h 1664986"/>
              <a:gd name="connsiteX2" fmla="*/ 909811 w 3939608"/>
              <a:gd name="connsiteY2" fmla="*/ 10483 h 1664986"/>
              <a:gd name="connsiteX3" fmla="*/ 1278008 w 3939608"/>
              <a:gd name="connsiteY3" fmla="*/ 587640 h 1664986"/>
              <a:gd name="connsiteX4" fmla="*/ 1933059 w 3939608"/>
              <a:gd name="connsiteY4" fmla="*/ 504658 h 1664986"/>
              <a:gd name="connsiteX5" fmla="*/ 3677478 w 3939608"/>
              <a:gd name="connsiteY5" fmla="*/ 1267421 h 1664986"/>
              <a:gd name="connsiteX6" fmla="*/ 3916017 w 3939608"/>
              <a:gd name="connsiteY6" fmla="*/ 1664986 h 1664986"/>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3677478 w 3939608"/>
              <a:gd name="connsiteY5" fmla="*/ 1266534 h 1664099"/>
              <a:gd name="connsiteX6" fmla="*/ 3916017 w 3939608"/>
              <a:gd name="connsiteY6" fmla="*/ 1664099 h 1664099"/>
              <a:gd name="connsiteX0" fmla="*/ 0 w 3939608"/>
              <a:gd name="connsiteY0" fmla="*/ 1624342 h 1664099"/>
              <a:gd name="connsiteX1" fmla="*/ 550079 w 3939608"/>
              <a:gd name="connsiteY1" fmla="*/ 1161774 h 1664099"/>
              <a:gd name="connsiteX2" fmla="*/ 909811 w 3939608"/>
              <a:gd name="connsiteY2" fmla="*/ 9596 h 1664099"/>
              <a:gd name="connsiteX3" fmla="*/ 1278008 w 3939608"/>
              <a:gd name="connsiteY3" fmla="*/ 586753 h 1664099"/>
              <a:gd name="connsiteX4" fmla="*/ 2130563 w 3939608"/>
              <a:gd name="connsiteY4" fmla="*/ 128427 h 1664099"/>
              <a:gd name="connsiteX5" fmla="*/ 2253989 w 3939608"/>
              <a:gd name="connsiteY5" fmla="*/ 1456304 h 1664099"/>
              <a:gd name="connsiteX6" fmla="*/ 3677478 w 3939608"/>
              <a:gd name="connsiteY6" fmla="*/ 1266534 h 1664099"/>
              <a:gd name="connsiteX7" fmla="*/ 3916017 w 3939608"/>
              <a:gd name="connsiteY7" fmla="*/ 1664099 h 1664099"/>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0 w 3939608"/>
              <a:gd name="connsiteY0" fmla="*/ 1519877 h 1559634"/>
              <a:gd name="connsiteX1" fmla="*/ 550079 w 3939608"/>
              <a:gd name="connsiteY1" fmla="*/ 1057309 h 1559634"/>
              <a:gd name="connsiteX2" fmla="*/ 786502 w 3939608"/>
              <a:gd name="connsiteY2" fmla="*/ 295789 h 1559634"/>
              <a:gd name="connsiteX3" fmla="*/ 1278008 w 3939608"/>
              <a:gd name="connsiteY3" fmla="*/ 482288 h 1559634"/>
              <a:gd name="connsiteX4" fmla="*/ 2130563 w 3939608"/>
              <a:gd name="connsiteY4" fmla="*/ 23962 h 1559634"/>
              <a:gd name="connsiteX5" fmla="*/ 2253989 w 3939608"/>
              <a:gd name="connsiteY5" fmla="*/ 1351839 h 1559634"/>
              <a:gd name="connsiteX6" fmla="*/ 3677478 w 3939608"/>
              <a:gd name="connsiteY6" fmla="*/ 1162069 h 1559634"/>
              <a:gd name="connsiteX7" fmla="*/ 3916017 w 3939608"/>
              <a:gd name="connsiteY7" fmla="*/ 1559634 h 1559634"/>
              <a:gd name="connsiteX0" fmla="*/ 513786 w 4453394"/>
              <a:gd name="connsiteY0" fmla="*/ 1519877 h 1559634"/>
              <a:gd name="connsiteX1" fmla="*/ 12827 w 4453394"/>
              <a:gd name="connsiteY1" fmla="*/ 682996 h 1559634"/>
              <a:gd name="connsiteX2" fmla="*/ 1300288 w 4453394"/>
              <a:gd name="connsiteY2" fmla="*/ 295789 h 1559634"/>
              <a:gd name="connsiteX3" fmla="*/ 1791794 w 4453394"/>
              <a:gd name="connsiteY3" fmla="*/ 482288 h 1559634"/>
              <a:gd name="connsiteX4" fmla="*/ 2644349 w 4453394"/>
              <a:gd name="connsiteY4" fmla="*/ 23962 h 1559634"/>
              <a:gd name="connsiteX5" fmla="*/ 2767775 w 4453394"/>
              <a:gd name="connsiteY5" fmla="*/ 1351839 h 1559634"/>
              <a:gd name="connsiteX6" fmla="*/ 4191264 w 4453394"/>
              <a:gd name="connsiteY6" fmla="*/ 1162069 h 1559634"/>
              <a:gd name="connsiteX7" fmla="*/ 4429803 w 4453394"/>
              <a:gd name="connsiteY7" fmla="*/ 1559634 h 1559634"/>
              <a:gd name="connsiteX0" fmla="*/ 507013 w 4446621"/>
              <a:gd name="connsiteY0" fmla="*/ 1518989 h 1558746"/>
              <a:gd name="connsiteX1" fmla="*/ 6054 w 4446621"/>
              <a:gd name="connsiteY1" fmla="*/ 682108 h 1558746"/>
              <a:gd name="connsiteX2" fmla="*/ 1027571 w 4446621"/>
              <a:gd name="connsiteY2" fmla="*/ 135983 h 1558746"/>
              <a:gd name="connsiteX3" fmla="*/ 1785021 w 4446621"/>
              <a:gd name="connsiteY3" fmla="*/ 481400 h 1558746"/>
              <a:gd name="connsiteX4" fmla="*/ 2637576 w 4446621"/>
              <a:gd name="connsiteY4" fmla="*/ 23074 h 1558746"/>
              <a:gd name="connsiteX5" fmla="*/ 2761002 w 4446621"/>
              <a:gd name="connsiteY5" fmla="*/ 1350951 h 1558746"/>
              <a:gd name="connsiteX6" fmla="*/ 4184491 w 4446621"/>
              <a:gd name="connsiteY6" fmla="*/ 1161181 h 1558746"/>
              <a:gd name="connsiteX7" fmla="*/ 4423030 w 4446621"/>
              <a:gd name="connsiteY7" fmla="*/ 1558746 h 1558746"/>
              <a:gd name="connsiteX0" fmla="*/ 507013 w 4446621"/>
              <a:gd name="connsiteY0" fmla="*/ 1385185 h 1424942"/>
              <a:gd name="connsiteX1" fmla="*/ 6054 w 4446621"/>
              <a:gd name="connsiteY1" fmla="*/ 548304 h 1424942"/>
              <a:gd name="connsiteX2" fmla="*/ 1027571 w 4446621"/>
              <a:gd name="connsiteY2" fmla="*/ 2179 h 1424942"/>
              <a:gd name="connsiteX3" fmla="*/ 1785021 w 4446621"/>
              <a:gd name="connsiteY3" fmla="*/ 347596 h 1424942"/>
              <a:gd name="connsiteX4" fmla="*/ 2802278 w 4446621"/>
              <a:gd name="connsiteY4" fmla="*/ 99312 h 1424942"/>
              <a:gd name="connsiteX5" fmla="*/ 2761002 w 4446621"/>
              <a:gd name="connsiteY5" fmla="*/ 1217147 h 1424942"/>
              <a:gd name="connsiteX6" fmla="*/ 4184491 w 4446621"/>
              <a:gd name="connsiteY6" fmla="*/ 1027377 h 1424942"/>
              <a:gd name="connsiteX7" fmla="*/ 4423030 w 4446621"/>
              <a:gd name="connsiteY7" fmla="*/ 1424942 h 1424942"/>
              <a:gd name="connsiteX0" fmla="*/ 507013 w 4446621"/>
              <a:gd name="connsiteY0" fmla="*/ 1384308 h 1424065"/>
              <a:gd name="connsiteX1" fmla="*/ 6054 w 4446621"/>
              <a:gd name="connsiteY1" fmla="*/ 547427 h 1424065"/>
              <a:gd name="connsiteX2" fmla="*/ 1027571 w 4446621"/>
              <a:gd name="connsiteY2" fmla="*/ 1302 h 1424065"/>
              <a:gd name="connsiteX3" fmla="*/ 1907360 w 4446621"/>
              <a:gd name="connsiteY3" fmla="*/ 697389 h 1424065"/>
              <a:gd name="connsiteX4" fmla="*/ 2802278 w 4446621"/>
              <a:gd name="connsiteY4" fmla="*/ 98435 h 1424065"/>
              <a:gd name="connsiteX5" fmla="*/ 2761002 w 4446621"/>
              <a:gd name="connsiteY5" fmla="*/ 1216270 h 1424065"/>
              <a:gd name="connsiteX6" fmla="*/ 4184491 w 4446621"/>
              <a:gd name="connsiteY6" fmla="*/ 1026500 h 1424065"/>
              <a:gd name="connsiteX7" fmla="*/ 4423030 w 4446621"/>
              <a:gd name="connsiteY7" fmla="*/ 1424065 h 1424065"/>
              <a:gd name="connsiteX0" fmla="*/ 507013 w 4446621"/>
              <a:gd name="connsiteY0" fmla="*/ 2187989 h 2227746"/>
              <a:gd name="connsiteX1" fmla="*/ 6054 w 4446621"/>
              <a:gd name="connsiteY1" fmla="*/ 1351108 h 2227746"/>
              <a:gd name="connsiteX2" fmla="*/ 1027571 w 4446621"/>
              <a:gd name="connsiteY2" fmla="*/ 804983 h 2227746"/>
              <a:gd name="connsiteX3" fmla="*/ 1550277 w 4446621"/>
              <a:gd name="connsiteY3" fmla="*/ 323 h 2227746"/>
              <a:gd name="connsiteX4" fmla="*/ 2802278 w 4446621"/>
              <a:gd name="connsiteY4" fmla="*/ 902116 h 2227746"/>
              <a:gd name="connsiteX5" fmla="*/ 2761002 w 4446621"/>
              <a:gd name="connsiteY5" fmla="*/ 2019951 h 2227746"/>
              <a:gd name="connsiteX6" fmla="*/ 4184491 w 4446621"/>
              <a:gd name="connsiteY6" fmla="*/ 1830181 h 2227746"/>
              <a:gd name="connsiteX7" fmla="*/ 4423030 w 4446621"/>
              <a:gd name="connsiteY7" fmla="*/ 2227746 h 2227746"/>
              <a:gd name="connsiteX0" fmla="*/ 512241 w 4451849"/>
              <a:gd name="connsiteY0" fmla="*/ 2188376 h 2228133"/>
              <a:gd name="connsiteX1" fmla="*/ 11282 w 4451849"/>
              <a:gd name="connsiteY1" fmla="*/ 1351495 h 2228133"/>
              <a:gd name="connsiteX2" fmla="*/ 1244444 w 4451849"/>
              <a:gd name="connsiteY2" fmla="*/ 1046440 h 2228133"/>
              <a:gd name="connsiteX3" fmla="*/ 1555505 w 4451849"/>
              <a:gd name="connsiteY3" fmla="*/ 710 h 2228133"/>
              <a:gd name="connsiteX4" fmla="*/ 2807506 w 4451849"/>
              <a:gd name="connsiteY4" fmla="*/ 902503 h 2228133"/>
              <a:gd name="connsiteX5" fmla="*/ 2766230 w 4451849"/>
              <a:gd name="connsiteY5" fmla="*/ 2020338 h 2228133"/>
              <a:gd name="connsiteX6" fmla="*/ 4189719 w 4451849"/>
              <a:gd name="connsiteY6" fmla="*/ 1830568 h 2228133"/>
              <a:gd name="connsiteX7" fmla="*/ 4428258 w 4451849"/>
              <a:gd name="connsiteY7" fmla="*/ 2228133 h 2228133"/>
              <a:gd name="connsiteX0" fmla="*/ 512241 w 4451849"/>
              <a:gd name="connsiteY0" fmla="*/ 2187820 h 2227577"/>
              <a:gd name="connsiteX1" fmla="*/ 11282 w 4451849"/>
              <a:gd name="connsiteY1" fmla="*/ 1350939 h 2227577"/>
              <a:gd name="connsiteX2" fmla="*/ 1244444 w 4451849"/>
              <a:gd name="connsiteY2" fmla="*/ 1045884 h 2227577"/>
              <a:gd name="connsiteX3" fmla="*/ 1555505 w 4451849"/>
              <a:gd name="connsiteY3" fmla="*/ 154 h 2227577"/>
              <a:gd name="connsiteX4" fmla="*/ 2710843 w 4451849"/>
              <a:gd name="connsiteY4" fmla="*/ 1124726 h 2227577"/>
              <a:gd name="connsiteX5" fmla="*/ 2766230 w 4451849"/>
              <a:gd name="connsiteY5" fmla="*/ 2019782 h 2227577"/>
              <a:gd name="connsiteX6" fmla="*/ 4189719 w 4451849"/>
              <a:gd name="connsiteY6" fmla="*/ 1830012 h 2227577"/>
              <a:gd name="connsiteX7" fmla="*/ 4428258 w 4451849"/>
              <a:gd name="connsiteY7" fmla="*/ 2227577 h 2227577"/>
              <a:gd name="connsiteX0" fmla="*/ 512241 w 4451849"/>
              <a:gd name="connsiteY0" fmla="*/ 2187820 h 2240580"/>
              <a:gd name="connsiteX1" fmla="*/ 11282 w 4451849"/>
              <a:gd name="connsiteY1" fmla="*/ 1350939 h 2240580"/>
              <a:gd name="connsiteX2" fmla="*/ 1244444 w 4451849"/>
              <a:gd name="connsiteY2" fmla="*/ 1045884 h 2240580"/>
              <a:gd name="connsiteX3" fmla="*/ 1555505 w 4451849"/>
              <a:gd name="connsiteY3" fmla="*/ 154 h 2240580"/>
              <a:gd name="connsiteX4" fmla="*/ 2710843 w 4451849"/>
              <a:gd name="connsiteY4" fmla="*/ 1124726 h 2240580"/>
              <a:gd name="connsiteX5" fmla="*/ 2287067 w 4451849"/>
              <a:gd name="connsiteY5" fmla="*/ 2208957 h 2240580"/>
              <a:gd name="connsiteX6" fmla="*/ 4189719 w 4451849"/>
              <a:gd name="connsiteY6" fmla="*/ 1830012 h 2240580"/>
              <a:gd name="connsiteX7" fmla="*/ 4428258 w 4451849"/>
              <a:gd name="connsiteY7" fmla="*/ 2227577 h 2240580"/>
              <a:gd name="connsiteX0" fmla="*/ 512241 w 4451849"/>
              <a:gd name="connsiteY0" fmla="*/ 2189049 h 2241809"/>
              <a:gd name="connsiteX1" fmla="*/ 11282 w 4451849"/>
              <a:gd name="connsiteY1" fmla="*/ 1352168 h 2241809"/>
              <a:gd name="connsiteX2" fmla="*/ 1244444 w 4451849"/>
              <a:gd name="connsiteY2" fmla="*/ 1047113 h 2241809"/>
              <a:gd name="connsiteX3" fmla="*/ 1555505 w 4451849"/>
              <a:gd name="connsiteY3" fmla="*/ 1383 h 2241809"/>
              <a:gd name="connsiteX4" fmla="*/ 2635647 w 4451849"/>
              <a:gd name="connsiteY4" fmla="*/ 857034 h 2241809"/>
              <a:gd name="connsiteX5" fmla="*/ 2287067 w 4451849"/>
              <a:gd name="connsiteY5" fmla="*/ 2210186 h 2241809"/>
              <a:gd name="connsiteX6" fmla="*/ 4189719 w 4451849"/>
              <a:gd name="connsiteY6" fmla="*/ 1831241 h 2241809"/>
              <a:gd name="connsiteX7" fmla="*/ 4428258 w 4451849"/>
              <a:gd name="connsiteY7" fmla="*/ 2228806 h 224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49" h="2241809">
                <a:moveTo>
                  <a:pt x="512241" y="2189049"/>
                </a:moveTo>
                <a:cubicBezTo>
                  <a:pt x="803788" y="2073093"/>
                  <a:pt x="-110752" y="1542491"/>
                  <a:pt x="11282" y="1352168"/>
                </a:cubicBezTo>
                <a:cubicBezTo>
                  <a:pt x="133316" y="1161845"/>
                  <a:pt x="987074" y="1272244"/>
                  <a:pt x="1244444" y="1047113"/>
                </a:cubicBezTo>
                <a:cubicBezTo>
                  <a:pt x="1501814" y="821982"/>
                  <a:pt x="1323638" y="33063"/>
                  <a:pt x="1555505" y="1383"/>
                </a:cubicBezTo>
                <a:cubicBezTo>
                  <a:pt x="1787372" y="-30297"/>
                  <a:pt x="2513720" y="488900"/>
                  <a:pt x="2635647" y="857034"/>
                </a:cubicBezTo>
                <a:cubicBezTo>
                  <a:pt x="2757574" y="1225168"/>
                  <a:pt x="2029248" y="2020502"/>
                  <a:pt x="2287067" y="2210186"/>
                </a:cubicBezTo>
                <a:cubicBezTo>
                  <a:pt x="2544886" y="2399871"/>
                  <a:pt x="4023403" y="1667415"/>
                  <a:pt x="4189719" y="1831241"/>
                </a:cubicBezTo>
                <a:cubicBezTo>
                  <a:pt x="4501145" y="1957137"/>
                  <a:pt x="4464701" y="2092971"/>
                  <a:pt x="4428258" y="2228806"/>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a:extLst>
              <a:ext uri="{FF2B5EF4-FFF2-40B4-BE49-F238E27FC236}">
                <a16:creationId xmlns:a16="http://schemas.microsoft.com/office/drawing/2014/main" id="{4AE7969D-AB80-447E-B042-8C6A7AB6730B}"/>
              </a:ext>
            </a:extLst>
          </p:cNvPr>
          <p:cNvPicPr>
            <a:picLocks noChangeAspect="1"/>
          </p:cNvPicPr>
          <p:nvPr/>
        </p:nvPicPr>
        <p:blipFill>
          <a:blip r:embed="rId2">
            <a:extLst>
              <a:ext uri="{28A0092B-C50C-407E-A947-70E740481C1C}">
                <a14:useLocalDpi xmlns:a14="http://schemas.microsoft.com/office/drawing/2010/main" val="0"/>
              </a:ext>
            </a:extLst>
          </a:blip>
          <a:srcRect l="9498" t="50000" r="51694" b="2854"/>
          <a:stretch>
            <a:fillRect/>
          </a:stretch>
        </p:blipFill>
        <p:spPr>
          <a:xfrm>
            <a:off x="259015" y="271528"/>
            <a:ext cx="1011831" cy="956120"/>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26" name="TextBox 25">
            <a:extLst>
              <a:ext uri="{FF2B5EF4-FFF2-40B4-BE49-F238E27FC236}">
                <a16:creationId xmlns:a16="http://schemas.microsoft.com/office/drawing/2014/main" id="{C91F4ECE-E576-4F36-A60B-20EAD18AAA2C}"/>
              </a:ext>
            </a:extLst>
          </p:cNvPr>
          <p:cNvSpPr txBox="1"/>
          <p:nvPr/>
        </p:nvSpPr>
        <p:spPr>
          <a:xfrm>
            <a:off x="357978" y="455107"/>
            <a:ext cx="87562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Logo kampus</a:t>
            </a:r>
          </a:p>
        </p:txBody>
      </p:sp>
      <p:grpSp>
        <p:nvGrpSpPr>
          <p:cNvPr id="3" name="Group 2">
            <a:extLst>
              <a:ext uri="{FF2B5EF4-FFF2-40B4-BE49-F238E27FC236}">
                <a16:creationId xmlns:a16="http://schemas.microsoft.com/office/drawing/2014/main" id="{55E2A00D-DF66-427D-A40D-5704DAEC4C9C}"/>
              </a:ext>
            </a:extLst>
          </p:cNvPr>
          <p:cNvGrpSpPr/>
          <p:nvPr/>
        </p:nvGrpSpPr>
        <p:grpSpPr>
          <a:xfrm>
            <a:off x="-759390" y="1779012"/>
            <a:ext cx="1529862" cy="576688"/>
            <a:chOff x="0" y="1917365"/>
            <a:chExt cx="1529862" cy="576688"/>
          </a:xfrm>
          <a:effectLst>
            <a:outerShdw blurRad="76200" dist="38100" algn="l" rotWithShape="0">
              <a:prstClr val="black">
                <a:alpha val="40000"/>
              </a:prstClr>
            </a:outerShdw>
          </a:effectLst>
        </p:grpSpPr>
        <p:sp>
          <p:nvSpPr>
            <p:cNvPr id="16" name="Teardrop 15">
              <a:extLst>
                <a:ext uri="{FF2B5EF4-FFF2-40B4-BE49-F238E27FC236}">
                  <a16:creationId xmlns:a16="http://schemas.microsoft.com/office/drawing/2014/main" id="{3C1CB353-C9C3-4967-8D37-68B5132CF34C}"/>
                </a:ext>
              </a:extLst>
            </p:cNvPr>
            <p:cNvSpPr/>
            <p:nvPr/>
          </p:nvSpPr>
          <p:spPr>
            <a:xfrm>
              <a:off x="0" y="1917365"/>
              <a:ext cx="1529862" cy="576688"/>
            </a:xfrm>
            <a:prstGeom prst="homePlate">
              <a:avLst>
                <a:gd name="adj" fmla="val 48788"/>
              </a:avLst>
            </a:prstGeom>
            <a:solidFill>
              <a:srgbClr val="C7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A63E510-B939-4013-8D5A-8834776C59CC}"/>
                </a:ext>
              </a:extLst>
            </p:cNvPr>
            <p:cNvSpPr txBox="1"/>
            <p:nvPr/>
          </p:nvSpPr>
          <p:spPr>
            <a:xfrm>
              <a:off x="11070" y="2032841"/>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a:t>
              </a:r>
            </a:p>
          </p:txBody>
        </p:sp>
      </p:grpSp>
      <p:grpSp>
        <p:nvGrpSpPr>
          <p:cNvPr id="4" name="Group 3">
            <a:extLst>
              <a:ext uri="{FF2B5EF4-FFF2-40B4-BE49-F238E27FC236}">
                <a16:creationId xmlns:a16="http://schemas.microsoft.com/office/drawing/2014/main" id="{FE577770-3A8C-431D-B0FB-36B42CC9EAC2}"/>
              </a:ext>
            </a:extLst>
          </p:cNvPr>
          <p:cNvGrpSpPr/>
          <p:nvPr/>
        </p:nvGrpSpPr>
        <p:grpSpPr>
          <a:xfrm>
            <a:off x="-696795" y="2630777"/>
            <a:ext cx="1529862" cy="576688"/>
            <a:chOff x="-6703" y="2766006"/>
            <a:chExt cx="1529862" cy="576688"/>
          </a:xfrm>
          <a:effectLst>
            <a:outerShdw blurRad="76200" dist="38100" algn="l" rotWithShape="0">
              <a:prstClr val="black">
                <a:alpha val="40000"/>
              </a:prstClr>
            </a:outerShdw>
          </a:effectLst>
        </p:grpSpPr>
        <p:sp>
          <p:nvSpPr>
            <p:cNvPr id="17" name="Teardrop 15">
              <a:extLst>
                <a:ext uri="{FF2B5EF4-FFF2-40B4-BE49-F238E27FC236}">
                  <a16:creationId xmlns:a16="http://schemas.microsoft.com/office/drawing/2014/main" id="{319B17A7-92A6-471F-A2E0-2FE2B1083654}"/>
                </a:ext>
              </a:extLst>
            </p:cNvPr>
            <p:cNvSpPr/>
            <p:nvPr/>
          </p:nvSpPr>
          <p:spPr>
            <a:xfrm>
              <a:off x="-6703" y="2766006"/>
              <a:ext cx="1529862" cy="576688"/>
            </a:xfrm>
            <a:prstGeom prst="homePlate">
              <a:avLst>
                <a:gd name="adj" fmla="val 48788"/>
              </a:avLst>
            </a:prstGeom>
            <a:solidFill>
              <a:srgbClr val="B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E538035-67C8-4A96-B51C-161710AD51E2}"/>
                </a:ext>
              </a:extLst>
            </p:cNvPr>
            <p:cNvSpPr txBox="1"/>
            <p:nvPr/>
          </p:nvSpPr>
          <p:spPr>
            <a:xfrm>
              <a:off x="11070" y="2867886"/>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a:t>
              </a:r>
            </a:p>
          </p:txBody>
        </p:sp>
      </p:grpSp>
      <p:sp>
        <p:nvSpPr>
          <p:cNvPr id="45" name="TextBox 44">
            <a:extLst>
              <a:ext uri="{FF2B5EF4-FFF2-40B4-BE49-F238E27FC236}">
                <a16:creationId xmlns:a16="http://schemas.microsoft.com/office/drawing/2014/main" id="{2752A0C2-E089-4373-B0A7-83D1A627B2AD}"/>
              </a:ext>
            </a:extLst>
          </p:cNvPr>
          <p:cNvSpPr txBox="1"/>
          <p:nvPr/>
        </p:nvSpPr>
        <p:spPr>
          <a:xfrm>
            <a:off x="5453846" y="263673"/>
            <a:ext cx="652535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a:solidFill>
                  <a:srgbClr val="7F6F60"/>
                </a:solidFill>
                <a:latin typeface="Hey October" pitchFamily="2" charset="0"/>
              </a:rPr>
              <a:t>Analisis</a:t>
            </a:r>
            <a:r>
              <a:rPr lang="en-US" sz="4800" dirty="0">
                <a:solidFill>
                  <a:srgbClr val="7F6F60"/>
                </a:solidFill>
                <a:latin typeface="Hey October" pitchFamily="2" charset="0"/>
              </a:rPr>
              <a:t> Data</a:t>
            </a:r>
            <a:endParaRPr kumimoji="0" lang="id-ID" sz="4800" b="0" i="0" u="none" strike="noStrike" kern="1200" cap="none" spc="0" normalizeH="0" baseline="0" noProof="0" dirty="0">
              <a:ln>
                <a:noFill/>
              </a:ln>
              <a:solidFill>
                <a:srgbClr val="7F6F60"/>
              </a:solidFill>
              <a:effectLst/>
              <a:uLnTx/>
              <a:uFillTx/>
              <a:latin typeface="Hey October" pitchFamily="2" charset="0"/>
              <a:ea typeface="+mn-ea"/>
              <a:cs typeface="+mn-cs"/>
            </a:endParaRPr>
          </a:p>
        </p:txBody>
      </p:sp>
      <p:grpSp>
        <p:nvGrpSpPr>
          <p:cNvPr id="6" name="Group 5">
            <a:extLst>
              <a:ext uri="{FF2B5EF4-FFF2-40B4-BE49-F238E27FC236}">
                <a16:creationId xmlns:a16="http://schemas.microsoft.com/office/drawing/2014/main" id="{7FC24228-CD27-4D55-BD69-45DCD5A71E94}"/>
              </a:ext>
            </a:extLst>
          </p:cNvPr>
          <p:cNvGrpSpPr/>
          <p:nvPr/>
        </p:nvGrpSpPr>
        <p:grpSpPr>
          <a:xfrm>
            <a:off x="-9449" y="3526781"/>
            <a:ext cx="1529862" cy="576688"/>
            <a:chOff x="-24287" y="3614647"/>
            <a:chExt cx="1529862" cy="576688"/>
          </a:xfrm>
          <a:effectLst>
            <a:outerShdw blurRad="76200" dist="38100" algn="l" rotWithShape="0">
              <a:prstClr val="black">
                <a:alpha val="40000"/>
              </a:prstClr>
            </a:outerShdw>
          </a:effectLst>
        </p:grpSpPr>
        <p:sp>
          <p:nvSpPr>
            <p:cNvPr id="18" name="Teardrop 15">
              <a:extLst>
                <a:ext uri="{FF2B5EF4-FFF2-40B4-BE49-F238E27FC236}">
                  <a16:creationId xmlns:a16="http://schemas.microsoft.com/office/drawing/2014/main" id="{87B753B5-DE12-4849-B887-3779E7209EF0}"/>
                </a:ext>
              </a:extLst>
            </p:cNvPr>
            <p:cNvSpPr/>
            <p:nvPr/>
          </p:nvSpPr>
          <p:spPr>
            <a:xfrm>
              <a:off x="-24287" y="3614647"/>
              <a:ext cx="1529862" cy="576688"/>
            </a:xfrm>
            <a:prstGeom prst="homePlate">
              <a:avLst>
                <a:gd name="adj" fmla="val 48788"/>
              </a:avLst>
            </a:prstGeom>
            <a:solidFill>
              <a:srgbClr val="96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D3A2538-3495-4EDA-97E5-7133A2561BDD}"/>
                </a:ext>
              </a:extLst>
            </p:cNvPr>
            <p:cNvSpPr txBox="1"/>
            <p:nvPr/>
          </p:nvSpPr>
          <p:spPr>
            <a:xfrm>
              <a:off x="11070" y="3701029"/>
              <a:ext cx="12937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a Alley Garden" panose="02000503000000000000" pitchFamily="2" charset="0"/>
                  <a:ea typeface="+mn-ea"/>
                  <a:cs typeface="+mn-cs"/>
                </a:rPr>
                <a:t>BAB III</a:t>
              </a:r>
            </a:p>
          </p:txBody>
        </p:sp>
      </p:grpSp>
      <p:grpSp>
        <p:nvGrpSpPr>
          <p:cNvPr id="22" name="Group 21">
            <a:extLst>
              <a:ext uri="{FF2B5EF4-FFF2-40B4-BE49-F238E27FC236}">
                <a16:creationId xmlns:a16="http://schemas.microsoft.com/office/drawing/2014/main" id="{CF10F0BE-B3FF-49A1-ADDF-273F4D4897B3}"/>
              </a:ext>
            </a:extLst>
          </p:cNvPr>
          <p:cNvGrpSpPr/>
          <p:nvPr/>
        </p:nvGrpSpPr>
        <p:grpSpPr>
          <a:xfrm>
            <a:off x="708133" y="1289292"/>
            <a:ext cx="10253954" cy="5305035"/>
            <a:chOff x="2" y="0"/>
            <a:chExt cx="12192000" cy="6858000"/>
          </a:xfrm>
        </p:grpSpPr>
        <p:grpSp>
          <p:nvGrpSpPr>
            <p:cNvPr id="23" name="Group 22">
              <a:extLst>
                <a:ext uri="{FF2B5EF4-FFF2-40B4-BE49-F238E27FC236}">
                  <a16:creationId xmlns:a16="http://schemas.microsoft.com/office/drawing/2014/main" id="{E4240AAA-D953-48F8-AF1B-010C0053C14C}"/>
                </a:ext>
              </a:extLst>
            </p:cNvPr>
            <p:cNvGrpSpPr/>
            <p:nvPr/>
          </p:nvGrpSpPr>
          <p:grpSpPr>
            <a:xfrm>
              <a:off x="377371" y="0"/>
              <a:ext cx="11422742" cy="6858000"/>
              <a:chOff x="377371" y="0"/>
              <a:chExt cx="11422742" cy="6858000"/>
            </a:xfrm>
          </p:grpSpPr>
          <p:cxnSp>
            <p:nvCxnSpPr>
              <p:cNvPr id="49" name="Straight Connector 48">
                <a:extLst>
                  <a:ext uri="{FF2B5EF4-FFF2-40B4-BE49-F238E27FC236}">
                    <a16:creationId xmlns:a16="http://schemas.microsoft.com/office/drawing/2014/main" id="{79BDF0E1-1438-42C9-8EE5-9713775E2A04}"/>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8B65B5-05FA-418F-B835-193CAEE38B31}"/>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66C804-E56F-4482-B22C-431DF9F9E84B}"/>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574953C-DF50-4CF3-BD02-C915902BAC74}"/>
                  </a:ext>
                </a:extLst>
              </p:cNvPr>
              <p:cNvCxnSpPr/>
              <p:nvPr/>
            </p:nvCxnSpPr>
            <p:spPr>
              <a:xfrm>
                <a:off x="169200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99B697-80E0-4290-92F8-E40F57A86014}"/>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22CC8A-68EB-4675-B21E-9949349D7365}"/>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B6CF36-4358-47A3-A137-3B89E8E0CD62}"/>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4B80CF-D7CF-4129-9075-E25EC3A7E641}"/>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7C89BC-020A-4649-836F-0A4B016B9D05}"/>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92209B-E824-4882-9C6D-80D150EA3C79}"/>
                  </a:ext>
                </a:extLst>
              </p:cNvPr>
              <p:cNvCxnSpPr/>
              <p:nvPr/>
            </p:nvCxnSpPr>
            <p:spPr>
              <a:xfrm>
                <a:off x="41365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428E61-FCAA-4B80-A3DC-442B0DF1CDF8}"/>
                  </a:ext>
                </a:extLst>
              </p:cNvPr>
              <p:cNvCxnSpPr/>
              <p:nvPr/>
            </p:nvCxnSpPr>
            <p:spPr>
              <a:xfrm>
                <a:off x="45719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4C52BF-BB99-4A6E-9A3F-F47765EAB20E}"/>
                  </a:ext>
                </a:extLst>
              </p:cNvPr>
              <p:cNvCxnSpPr/>
              <p:nvPr/>
            </p:nvCxnSpPr>
            <p:spPr>
              <a:xfrm>
                <a:off x="500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C5CF3C-62DB-44C8-89E1-6D942A22AA77}"/>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7B60A1-0189-42CB-BACD-7771D99E3A29}"/>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E950AC-D05A-4DFB-9339-9F27BAA1DF43}"/>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91F451-CD49-4922-8DB9-5B295142ECDE}"/>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8252D4-BA3F-4C01-9267-DD627D9E0B0F}"/>
                  </a:ext>
                </a:extLst>
              </p:cNvPr>
              <p:cNvCxnSpPr/>
              <p:nvPr/>
            </p:nvCxnSpPr>
            <p:spPr>
              <a:xfrm>
                <a:off x="714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9AFBEF-3567-4BC1-9E4A-ED18F17C138B}"/>
                  </a:ext>
                </a:extLst>
              </p:cNvPr>
              <p:cNvCxnSpPr/>
              <p:nvPr/>
            </p:nvCxnSpPr>
            <p:spPr>
              <a:xfrm>
                <a:off x="754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E0622C-DB95-4334-9A9A-B383A02110AE}"/>
                  </a:ext>
                </a:extLst>
              </p:cNvPr>
              <p:cNvCxnSpPr/>
              <p:nvPr/>
            </p:nvCxnSpPr>
            <p:spPr>
              <a:xfrm>
                <a:off x="798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DF4B7A-B874-4FA9-830A-5528499FBAA4}"/>
                  </a:ext>
                </a:extLst>
              </p:cNvPr>
              <p:cNvCxnSpPr/>
              <p:nvPr/>
            </p:nvCxnSpPr>
            <p:spPr>
              <a:xfrm>
                <a:off x="841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8C2A87-C585-41C6-B31F-17F67017BE7A}"/>
                  </a:ext>
                </a:extLst>
              </p:cNvPr>
              <p:cNvCxnSpPr/>
              <p:nvPr/>
            </p:nvCxnSpPr>
            <p:spPr>
              <a:xfrm>
                <a:off x="883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29D6D4-3DAA-4291-A2B6-D262F6B87B09}"/>
                  </a:ext>
                </a:extLst>
              </p:cNvPr>
              <p:cNvCxnSpPr/>
              <p:nvPr/>
            </p:nvCxnSpPr>
            <p:spPr>
              <a:xfrm>
                <a:off x="92455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CE112BA-0890-4252-885B-B68E590B6924}"/>
                  </a:ext>
                </a:extLst>
              </p:cNvPr>
              <p:cNvCxnSpPr/>
              <p:nvPr/>
            </p:nvCxnSpPr>
            <p:spPr>
              <a:xfrm>
                <a:off x="9681027"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F2A45-7005-4F8E-9BBC-F0C5AF5C61B4}"/>
                  </a:ext>
                </a:extLst>
              </p:cNvPr>
              <p:cNvCxnSpPr/>
              <p:nvPr/>
            </p:nvCxnSpPr>
            <p:spPr>
              <a:xfrm>
                <a:off x="101164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A8DCD4-F5B9-49B3-AA3C-B1A2E6E8E799}"/>
                  </a:ext>
                </a:extLst>
              </p:cNvPr>
              <p:cNvCxnSpPr/>
              <p:nvPr/>
            </p:nvCxnSpPr>
            <p:spPr>
              <a:xfrm>
                <a:off x="1052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1A6C15-EB5D-436F-870C-7B7924255BD3}"/>
                  </a:ext>
                </a:extLst>
              </p:cNvPr>
              <p:cNvCxnSpPr/>
              <p:nvPr/>
            </p:nvCxnSpPr>
            <p:spPr>
              <a:xfrm>
                <a:off x="1092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1D1C20-B496-40B9-B051-92B6765173E5}"/>
                  </a:ext>
                </a:extLst>
              </p:cNvPr>
              <p:cNvCxnSpPr/>
              <p:nvPr/>
            </p:nvCxnSpPr>
            <p:spPr>
              <a:xfrm>
                <a:off x="1136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0FA82-1719-4300-BF5D-B0D93C12702C}"/>
                  </a:ext>
                </a:extLst>
              </p:cNvPr>
              <p:cNvCxnSpPr/>
              <p:nvPr/>
            </p:nvCxnSpPr>
            <p:spPr>
              <a:xfrm>
                <a:off x="1180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332702F-4EE7-4EAD-8048-1675E1470B57}"/>
                </a:ext>
              </a:extLst>
            </p:cNvPr>
            <p:cNvGrpSpPr/>
            <p:nvPr/>
          </p:nvGrpSpPr>
          <p:grpSpPr>
            <a:xfrm rot="5400000">
              <a:off x="2924631" y="-2616201"/>
              <a:ext cx="6342742" cy="12192000"/>
              <a:chOff x="377371" y="0"/>
              <a:chExt cx="6342742" cy="6858000"/>
            </a:xfrm>
          </p:grpSpPr>
          <p:cxnSp>
            <p:nvCxnSpPr>
              <p:cNvPr id="25" name="Straight Connector 24">
                <a:extLst>
                  <a:ext uri="{FF2B5EF4-FFF2-40B4-BE49-F238E27FC236}">
                    <a16:creationId xmlns:a16="http://schemas.microsoft.com/office/drawing/2014/main" id="{5DEC23CB-AFF1-4067-9901-77CFBDA048AA}"/>
                  </a:ext>
                </a:extLst>
              </p:cNvPr>
              <p:cNvCxnSpPr/>
              <p:nvPr/>
            </p:nvCxnSpPr>
            <p:spPr>
              <a:xfrm>
                <a:off x="3773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08448-F80E-4A43-8FEA-F72DBB8C9A83}"/>
                  </a:ext>
                </a:extLst>
              </p:cNvPr>
              <p:cNvCxnSpPr/>
              <p:nvPr/>
            </p:nvCxnSpPr>
            <p:spPr>
              <a:xfrm>
                <a:off x="7837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0CCBF0-DE79-4B50-9F53-7A79E9C4E6CC}"/>
                  </a:ext>
                </a:extLst>
              </p:cNvPr>
              <p:cNvCxnSpPr/>
              <p:nvPr/>
            </p:nvCxnSpPr>
            <p:spPr>
              <a:xfrm>
                <a:off x="1219199"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727D07-97B4-46B3-8040-F851DEA10659}"/>
                  </a:ext>
                </a:extLst>
              </p:cNvPr>
              <p:cNvCxnSpPr/>
              <p:nvPr/>
            </p:nvCxnSpPr>
            <p:spPr>
              <a:xfrm>
                <a:off x="16546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3BAFED-90DB-4D2F-91B3-51CE0BE96DDF}"/>
                  </a:ext>
                </a:extLst>
              </p:cNvPr>
              <p:cNvCxnSpPr/>
              <p:nvPr/>
            </p:nvCxnSpPr>
            <p:spPr>
              <a:xfrm>
                <a:off x="20610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B8E11E-922A-4D6F-98A0-CD05849C0BEC}"/>
                  </a:ext>
                </a:extLst>
              </p:cNvPr>
              <p:cNvCxnSpPr/>
              <p:nvPr/>
            </p:nvCxnSpPr>
            <p:spPr>
              <a:xfrm>
                <a:off x="2467428"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85EFD-B659-4B78-8348-FA0931B65960}"/>
                  </a:ext>
                </a:extLst>
              </p:cNvPr>
              <p:cNvCxnSpPr/>
              <p:nvPr/>
            </p:nvCxnSpPr>
            <p:spPr>
              <a:xfrm>
                <a:off x="290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2F93B5-CACF-415F-BBC7-1B28BC3B0827}"/>
                  </a:ext>
                </a:extLst>
              </p:cNvPr>
              <p:cNvCxnSpPr/>
              <p:nvPr/>
            </p:nvCxnSpPr>
            <p:spPr>
              <a:xfrm>
                <a:off x="333828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610F2D-942D-4FD8-AB64-6162AA686043}"/>
                  </a:ext>
                </a:extLst>
              </p:cNvPr>
              <p:cNvCxnSpPr/>
              <p:nvPr/>
            </p:nvCxnSpPr>
            <p:spPr>
              <a:xfrm>
                <a:off x="373017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5357B9-E0A1-4CD7-B96E-379BEAF119B1}"/>
                  </a:ext>
                </a:extLst>
              </p:cNvPr>
              <p:cNvCxnSpPr/>
              <p:nvPr/>
            </p:nvCxnSpPr>
            <p:spPr>
              <a:xfrm>
                <a:off x="4181565"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F194D5-7EFF-431F-9CB4-3EBD0548365A}"/>
                  </a:ext>
                </a:extLst>
              </p:cNvPr>
              <p:cNvCxnSpPr/>
              <p:nvPr/>
            </p:nvCxnSpPr>
            <p:spPr>
              <a:xfrm>
                <a:off x="4925172"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1DE238-A420-4965-A616-EBF7AAA59C9F}"/>
                  </a:ext>
                </a:extLst>
              </p:cNvPr>
              <p:cNvCxnSpPr/>
              <p:nvPr/>
            </p:nvCxnSpPr>
            <p:spPr>
              <a:xfrm>
                <a:off x="5839531"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C5D4C3-95ED-4453-9B93-96629D146BC0}"/>
                  </a:ext>
                </a:extLst>
              </p:cNvPr>
              <p:cNvCxnSpPr/>
              <p:nvPr/>
            </p:nvCxnSpPr>
            <p:spPr>
              <a:xfrm>
                <a:off x="54428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54A059-1B8C-4C50-BEFD-FD3F51D54A56}"/>
                  </a:ext>
                </a:extLst>
              </p:cNvPr>
              <p:cNvCxnSpPr/>
              <p:nvPr/>
            </p:nvCxnSpPr>
            <p:spPr>
              <a:xfrm>
                <a:off x="5849256"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1D50E1F-C771-48D0-909E-935599CFE8A5}"/>
                  </a:ext>
                </a:extLst>
              </p:cNvPr>
              <p:cNvCxnSpPr/>
              <p:nvPr/>
            </p:nvCxnSpPr>
            <p:spPr>
              <a:xfrm>
                <a:off x="6284684"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20329F-E8D2-404F-8037-D2AFF6FB03CA}"/>
                  </a:ext>
                </a:extLst>
              </p:cNvPr>
              <p:cNvCxnSpPr/>
              <p:nvPr/>
            </p:nvCxnSpPr>
            <p:spPr>
              <a:xfrm>
                <a:off x="6720113" y="0"/>
                <a:ext cx="0" cy="6858000"/>
              </a:xfrm>
              <a:prstGeom prst="line">
                <a:avLst/>
              </a:prstGeom>
              <a:ln w="3175">
                <a:solidFill>
                  <a:srgbClr val="E5E9DF"/>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3" name="Freeform: Shape 102">
            <a:extLst>
              <a:ext uri="{FF2B5EF4-FFF2-40B4-BE49-F238E27FC236}">
                <a16:creationId xmlns:a16="http://schemas.microsoft.com/office/drawing/2014/main" id="{2BF35C69-9E3A-4639-9AF3-976F33E431C9}"/>
              </a:ext>
            </a:extLst>
          </p:cNvPr>
          <p:cNvSpPr/>
          <p:nvPr/>
        </p:nvSpPr>
        <p:spPr>
          <a:xfrm>
            <a:off x="10281776" y="6128973"/>
            <a:ext cx="3939608" cy="850819"/>
          </a:xfrm>
          <a:custGeom>
            <a:avLst/>
            <a:gdLst>
              <a:gd name="connsiteX0" fmla="*/ 0 w 3939608"/>
              <a:gd name="connsiteY0" fmla="*/ 1442571 h 1482328"/>
              <a:gd name="connsiteX1" fmla="*/ 715617 w 3939608"/>
              <a:gd name="connsiteY1" fmla="*/ 1005250 h 1482328"/>
              <a:gd name="connsiteX2" fmla="*/ 795130 w 3939608"/>
              <a:gd name="connsiteY2" fmla="*/ 210119 h 1482328"/>
              <a:gd name="connsiteX3" fmla="*/ 1550504 w 3939608"/>
              <a:gd name="connsiteY3" fmla="*/ 31215 h 1482328"/>
              <a:gd name="connsiteX4" fmla="*/ 2047461 w 3939608"/>
              <a:gd name="connsiteY4" fmla="*/ 726954 h 1482328"/>
              <a:gd name="connsiteX5" fmla="*/ 3677478 w 3939608"/>
              <a:gd name="connsiteY5" fmla="*/ 1084763 h 1482328"/>
              <a:gd name="connsiteX6" fmla="*/ 3916017 w 3939608"/>
              <a:gd name="connsiteY6" fmla="*/ 1482328 h 1482328"/>
              <a:gd name="connsiteX0" fmla="*/ 0 w 3939608"/>
              <a:gd name="connsiteY0" fmla="*/ 1290641 h 1330398"/>
              <a:gd name="connsiteX1" fmla="*/ 715617 w 3939608"/>
              <a:gd name="connsiteY1" fmla="*/ 853320 h 1330398"/>
              <a:gd name="connsiteX2" fmla="*/ 795130 w 3939608"/>
              <a:gd name="connsiteY2" fmla="*/ 58189 h 1330398"/>
              <a:gd name="connsiteX3" fmla="*/ 1590261 w 3939608"/>
              <a:gd name="connsiteY3" fmla="*/ 117824 h 1330398"/>
              <a:gd name="connsiteX4" fmla="*/ 2047461 w 3939608"/>
              <a:gd name="connsiteY4" fmla="*/ 575024 h 1330398"/>
              <a:gd name="connsiteX5" fmla="*/ 3677478 w 3939608"/>
              <a:gd name="connsiteY5" fmla="*/ 932833 h 1330398"/>
              <a:gd name="connsiteX6" fmla="*/ 3916017 w 3939608"/>
              <a:gd name="connsiteY6" fmla="*/ 1330398 h 1330398"/>
              <a:gd name="connsiteX0" fmla="*/ 0 w 3939608"/>
              <a:gd name="connsiteY0" fmla="*/ 1302587 h 1342344"/>
              <a:gd name="connsiteX1" fmla="*/ 715617 w 3939608"/>
              <a:gd name="connsiteY1" fmla="*/ 865266 h 1342344"/>
              <a:gd name="connsiteX2" fmla="*/ 795130 w 3939608"/>
              <a:gd name="connsiteY2" fmla="*/ 70135 h 1342344"/>
              <a:gd name="connsiteX3" fmla="*/ 1590261 w 3939608"/>
              <a:gd name="connsiteY3" fmla="*/ 129770 h 1342344"/>
              <a:gd name="connsiteX4" fmla="*/ 1649896 w 3939608"/>
              <a:gd name="connsiteY4" fmla="*/ 865266 h 1342344"/>
              <a:gd name="connsiteX5" fmla="*/ 3677478 w 3939608"/>
              <a:gd name="connsiteY5" fmla="*/ 944779 h 1342344"/>
              <a:gd name="connsiteX6" fmla="*/ 3916017 w 3939608"/>
              <a:gd name="connsiteY6" fmla="*/ 1342344 h 1342344"/>
              <a:gd name="connsiteX0" fmla="*/ 0 w 3939608"/>
              <a:gd name="connsiteY0" fmla="*/ 1256295 h 1296052"/>
              <a:gd name="connsiteX1" fmla="*/ 715617 w 3939608"/>
              <a:gd name="connsiteY1" fmla="*/ 818974 h 1296052"/>
              <a:gd name="connsiteX2" fmla="*/ 795130 w 3939608"/>
              <a:gd name="connsiteY2" fmla="*/ 23843 h 1296052"/>
              <a:gd name="connsiteX3" fmla="*/ 1212574 w 3939608"/>
              <a:gd name="connsiteY3" fmla="*/ 262383 h 1296052"/>
              <a:gd name="connsiteX4" fmla="*/ 1649896 w 3939608"/>
              <a:gd name="connsiteY4" fmla="*/ 818974 h 1296052"/>
              <a:gd name="connsiteX5" fmla="*/ 3677478 w 3939608"/>
              <a:gd name="connsiteY5" fmla="*/ 898487 h 1296052"/>
              <a:gd name="connsiteX6" fmla="*/ 3916017 w 3939608"/>
              <a:gd name="connsiteY6" fmla="*/ 1296052 h 1296052"/>
              <a:gd name="connsiteX0" fmla="*/ 0 w 3939608"/>
              <a:gd name="connsiteY0" fmla="*/ 1306999 h 1346756"/>
              <a:gd name="connsiteX1" fmla="*/ 715617 w 3939608"/>
              <a:gd name="connsiteY1" fmla="*/ 869678 h 1346756"/>
              <a:gd name="connsiteX2" fmla="*/ 795130 w 3939608"/>
              <a:gd name="connsiteY2" fmla="*/ 74547 h 1346756"/>
              <a:gd name="connsiteX3" fmla="*/ 1212574 w 3939608"/>
              <a:gd name="connsiteY3" fmla="*/ 313087 h 1346756"/>
              <a:gd name="connsiteX4" fmla="*/ 1649896 w 3939608"/>
              <a:gd name="connsiteY4" fmla="*/ 869678 h 1346756"/>
              <a:gd name="connsiteX5" fmla="*/ 3677478 w 3939608"/>
              <a:gd name="connsiteY5" fmla="*/ 949191 h 1346756"/>
              <a:gd name="connsiteX6" fmla="*/ 3916017 w 3939608"/>
              <a:gd name="connsiteY6" fmla="*/ 1346756 h 1346756"/>
              <a:gd name="connsiteX0" fmla="*/ 0 w 3939608"/>
              <a:gd name="connsiteY0" fmla="*/ 1292101 h 1331858"/>
              <a:gd name="connsiteX1" fmla="*/ 166977 w 3939608"/>
              <a:gd name="connsiteY1" fmla="*/ 643764 h 1331858"/>
              <a:gd name="connsiteX2" fmla="*/ 795130 w 3939608"/>
              <a:gd name="connsiteY2" fmla="*/ 59649 h 1331858"/>
              <a:gd name="connsiteX3" fmla="*/ 1212574 w 3939608"/>
              <a:gd name="connsiteY3" fmla="*/ 298189 h 1331858"/>
              <a:gd name="connsiteX4" fmla="*/ 1649896 w 3939608"/>
              <a:gd name="connsiteY4" fmla="*/ 854780 h 1331858"/>
              <a:gd name="connsiteX5" fmla="*/ 3677478 w 3939608"/>
              <a:gd name="connsiteY5" fmla="*/ 934293 h 1331858"/>
              <a:gd name="connsiteX6" fmla="*/ 3916017 w 3939608"/>
              <a:gd name="connsiteY6" fmla="*/ 1331858 h 1331858"/>
              <a:gd name="connsiteX0" fmla="*/ 0 w 3939608"/>
              <a:gd name="connsiteY0" fmla="*/ 995647 h 1035404"/>
              <a:gd name="connsiteX1" fmla="*/ 166977 w 3939608"/>
              <a:gd name="connsiteY1" fmla="*/ 347310 h 1035404"/>
              <a:gd name="connsiteX2" fmla="*/ 823266 w 3939608"/>
              <a:gd name="connsiteY2" fmla="*/ 382174 h 1035404"/>
              <a:gd name="connsiteX3" fmla="*/ 1212574 w 3939608"/>
              <a:gd name="connsiteY3" fmla="*/ 1735 h 1035404"/>
              <a:gd name="connsiteX4" fmla="*/ 1649896 w 3939608"/>
              <a:gd name="connsiteY4" fmla="*/ 558326 h 1035404"/>
              <a:gd name="connsiteX5" fmla="*/ 3677478 w 3939608"/>
              <a:gd name="connsiteY5" fmla="*/ 637839 h 1035404"/>
              <a:gd name="connsiteX6" fmla="*/ 3916017 w 3939608"/>
              <a:gd name="connsiteY6" fmla="*/ 1035404 h 1035404"/>
              <a:gd name="connsiteX0" fmla="*/ 0 w 3939608"/>
              <a:gd name="connsiteY0" fmla="*/ 813969 h 853726"/>
              <a:gd name="connsiteX1" fmla="*/ 166977 w 3939608"/>
              <a:gd name="connsiteY1" fmla="*/ 165632 h 853726"/>
              <a:gd name="connsiteX2" fmla="*/ 823266 w 3939608"/>
              <a:gd name="connsiteY2" fmla="*/ 200496 h 853726"/>
              <a:gd name="connsiteX3" fmla="*/ 1212574 w 3939608"/>
              <a:gd name="connsiteY3" fmla="*/ 2937 h 853726"/>
              <a:gd name="connsiteX4" fmla="*/ 1649896 w 3939608"/>
              <a:gd name="connsiteY4" fmla="*/ 376648 h 853726"/>
              <a:gd name="connsiteX5" fmla="*/ 3677478 w 3939608"/>
              <a:gd name="connsiteY5" fmla="*/ 456161 h 853726"/>
              <a:gd name="connsiteX6" fmla="*/ 3916017 w 3939608"/>
              <a:gd name="connsiteY6" fmla="*/ 853726 h 853726"/>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649896 w 3939608"/>
              <a:gd name="connsiteY4" fmla="*/ 373741 h 850819"/>
              <a:gd name="connsiteX5" fmla="*/ 3677478 w 3939608"/>
              <a:gd name="connsiteY5" fmla="*/ 453254 h 850819"/>
              <a:gd name="connsiteX6" fmla="*/ 3916017 w 3939608"/>
              <a:gd name="connsiteY6" fmla="*/ 850819 h 850819"/>
              <a:gd name="connsiteX0" fmla="*/ 0 w 3939608"/>
              <a:gd name="connsiteY0" fmla="*/ 811062 h 850819"/>
              <a:gd name="connsiteX1" fmla="*/ 166977 w 3939608"/>
              <a:gd name="connsiteY1" fmla="*/ 162725 h 850819"/>
              <a:gd name="connsiteX2" fmla="*/ 809199 w 3939608"/>
              <a:gd name="connsiteY2" fmla="*/ 394537 h 850819"/>
              <a:gd name="connsiteX3" fmla="*/ 1212574 w 3939608"/>
              <a:gd name="connsiteY3" fmla="*/ 30 h 850819"/>
              <a:gd name="connsiteX4" fmla="*/ 1818708 w 3939608"/>
              <a:gd name="connsiteY4" fmla="*/ 373741 h 850819"/>
              <a:gd name="connsiteX5" fmla="*/ 3677478 w 3939608"/>
              <a:gd name="connsiteY5" fmla="*/ 453254 h 850819"/>
              <a:gd name="connsiteX6" fmla="*/ 3916017 w 3939608"/>
              <a:gd name="connsiteY6" fmla="*/ 850819 h 85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608" h="850819">
                <a:moveTo>
                  <a:pt x="0" y="811062"/>
                </a:moveTo>
                <a:cubicBezTo>
                  <a:pt x="291547" y="695106"/>
                  <a:pt x="32111" y="232146"/>
                  <a:pt x="166977" y="162725"/>
                </a:cubicBezTo>
                <a:cubicBezTo>
                  <a:pt x="301844" y="93304"/>
                  <a:pt x="634933" y="421653"/>
                  <a:pt x="809199" y="394537"/>
                </a:cubicBezTo>
                <a:cubicBezTo>
                  <a:pt x="983465" y="367421"/>
                  <a:pt x="1044323" y="3496"/>
                  <a:pt x="1212574" y="30"/>
                </a:cubicBezTo>
                <a:cubicBezTo>
                  <a:pt x="1380825" y="-3436"/>
                  <a:pt x="1407891" y="298204"/>
                  <a:pt x="1818708" y="373741"/>
                </a:cubicBezTo>
                <a:cubicBezTo>
                  <a:pt x="2229525" y="449278"/>
                  <a:pt x="3366052" y="327358"/>
                  <a:pt x="3677478" y="453254"/>
                </a:cubicBezTo>
                <a:cubicBezTo>
                  <a:pt x="3988904" y="579150"/>
                  <a:pt x="3952460" y="714984"/>
                  <a:pt x="3916017" y="850819"/>
                </a:cubicBezTo>
              </a:path>
            </a:pathLst>
          </a:custGeom>
          <a:noFill/>
          <a:ln>
            <a:solidFill>
              <a:srgbClr val="C7B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F4AAA709-18A5-44BA-9888-A522B333C9B7}"/>
              </a:ext>
            </a:extLst>
          </p:cNvPr>
          <p:cNvSpPr/>
          <p:nvPr/>
        </p:nvSpPr>
        <p:spPr>
          <a:xfrm rot="16536031">
            <a:off x="9755502" y="3529297"/>
            <a:ext cx="4532243" cy="1000384"/>
          </a:xfrm>
          <a:custGeom>
            <a:avLst/>
            <a:gdLst>
              <a:gd name="connsiteX0" fmla="*/ 0 w 4890052"/>
              <a:gd name="connsiteY0" fmla="*/ 648650 h 688406"/>
              <a:gd name="connsiteX1" fmla="*/ 1013791 w 4890052"/>
              <a:gd name="connsiteY1" fmla="*/ 12545 h 688406"/>
              <a:gd name="connsiteX2" fmla="*/ 2464904 w 4890052"/>
              <a:gd name="connsiteY2" fmla="*/ 211328 h 688406"/>
              <a:gd name="connsiteX3" fmla="*/ 3677478 w 4890052"/>
              <a:gd name="connsiteY3" fmla="*/ 32424 h 688406"/>
              <a:gd name="connsiteX4" fmla="*/ 4890052 w 4890052"/>
              <a:gd name="connsiteY4" fmla="*/ 688406 h 688406"/>
              <a:gd name="connsiteX0" fmla="*/ 0 w 4532243"/>
              <a:gd name="connsiteY0" fmla="*/ 669458 h 689336"/>
              <a:gd name="connsiteX1" fmla="*/ 655982 w 4532243"/>
              <a:gd name="connsiteY1" fmla="*/ 13475 h 689336"/>
              <a:gd name="connsiteX2" fmla="*/ 2107095 w 4532243"/>
              <a:gd name="connsiteY2" fmla="*/ 212258 h 689336"/>
              <a:gd name="connsiteX3" fmla="*/ 3319669 w 4532243"/>
              <a:gd name="connsiteY3" fmla="*/ 33354 h 689336"/>
              <a:gd name="connsiteX4" fmla="*/ 4532243 w 4532243"/>
              <a:gd name="connsiteY4" fmla="*/ 689336 h 689336"/>
              <a:gd name="connsiteX0" fmla="*/ 0 w 4532243"/>
              <a:gd name="connsiteY0" fmla="*/ 981428 h 1001306"/>
              <a:gd name="connsiteX1" fmla="*/ 1093304 w 4532243"/>
              <a:gd name="connsiteY1" fmla="*/ 7392 h 1001306"/>
              <a:gd name="connsiteX2" fmla="*/ 2107095 w 4532243"/>
              <a:gd name="connsiteY2" fmla="*/ 524228 h 1001306"/>
              <a:gd name="connsiteX3" fmla="*/ 3319669 w 4532243"/>
              <a:gd name="connsiteY3" fmla="*/ 345324 h 1001306"/>
              <a:gd name="connsiteX4" fmla="*/ 4532243 w 4532243"/>
              <a:gd name="connsiteY4" fmla="*/ 1001306 h 1001306"/>
              <a:gd name="connsiteX0" fmla="*/ 0 w 4532243"/>
              <a:gd name="connsiteY0" fmla="*/ 974393 h 994271"/>
              <a:gd name="connsiteX1" fmla="*/ 1093304 w 4532243"/>
              <a:gd name="connsiteY1" fmla="*/ 357 h 994271"/>
              <a:gd name="connsiteX2" fmla="*/ 2365512 w 4532243"/>
              <a:gd name="connsiteY2" fmla="*/ 855123 h 994271"/>
              <a:gd name="connsiteX3" fmla="*/ 3319669 w 4532243"/>
              <a:gd name="connsiteY3" fmla="*/ 338289 h 994271"/>
              <a:gd name="connsiteX4" fmla="*/ 4532243 w 4532243"/>
              <a:gd name="connsiteY4" fmla="*/ 994271 h 994271"/>
              <a:gd name="connsiteX0" fmla="*/ 0 w 4532243"/>
              <a:gd name="connsiteY0" fmla="*/ 979914 h 999792"/>
              <a:gd name="connsiteX1" fmla="*/ 1093304 w 4532243"/>
              <a:gd name="connsiteY1" fmla="*/ 5878 h 999792"/>
              <a:gd name="connsiteX2" fmla="*/ 2345634 w 4532243"/>
              <a:gd name="connsiteY2" fmla="*/ 562471 h 999792"/>
              <a:gd name="connsiteX3" fmla="*/ 3319669 w 4532243"/>
              <a:gd name="connsiteY3" fmla="*/ 343810 h 999792"/>
              <a:gd name="connsiteX4" fmla="*/ 4532243 w 4532243"/>
              <a:gd name="connsiteY4" fmla="*/ 999792 h 999792"/>
              <a:gd name="connsiteX0" fmla="*/ 0 w 4532243"/>
              <a:gd name="connsiteY0" fmla="*/ 979726 h 999604"/>
              <a:gd name="connsiteX1" fmla="*/ 1093304 w 4532243"/>
              <a:gd name="connsiteY1" fmla="*/ 5690 h 999604"/>
              <a:gd name="connsiteX2" fmla="*/ 2345634 w 4532243"/>
              <a:gd name="connsiteY2" fmla="*/ 562283 h 999604"/>
              <a:gd name="connsiteX3" fmla="*/ 3307313 w 4532243"/>
              <a:gd name="connsiteY3" fmla="*/ 217617 h 999604"/>
              <a:gd name="connsiteX4" fmla="*/ 4532243 w 4532243"/>
              <a:gd name="connsiteY4" fmla="*/ 999604 h 999604"/>
              <a:gd name="connsiteX0" fmla="*/ 0 w 4532243"/>
              <a:gd name="connsiteY0" fmla="*/ 987293 h 1007171"/>
              <a:gd name="connsiteX1" fmla="*/ 1093304 w 4532243"/>
              <a:gd name="connsiteY1" fmla="*/ 13257 h 1007171"/>
              <a:gd name="connsiteX2" fmla="*/ 2245157 w 4532243"/>
              <a:gd name="connsiteY2" fmla="*/ 410081 h 1007171"/>
              <a:gd name="connsiteX3" fmla="*/ 3307313 w 4532243"/>
              <a:gd name="connsiteY3" fmla="*/ 225184 h 1007171"/>
              <a:gd name="connsiteX4" fmla="*/ 4532243 w 4532243"/>
              <a:gd name="connsiteY4" fmla="*/ 1007171 h 1007171"/>
              <a:gd name="connsiteX0" fmla="*/ 0 w 4532243"/>
              <a:gd name="connsiteY0" fmla="*/ 980506 h 1000384"/>
              <a:gd name="connsiteX1" fmla="*/ 1013884 w 4532243"/>
              <a:gd name="connsiteY1" fmla="*/ 784757 h 1000384"/>
              <a:gd name="connsiteX2" fmla="*/ 1093304 w 4532243"/>
              <a:gd name="connsiteY2" fmla="*/ 6470 h 1000384"/>
              <a:gd name="connsiteX3" fmla="*/ 2245157 w 4532243"/>
              <a:gd name="connsiteY3" fmla="*/ 403294 h 1000384"/>
              <a:gd name="connsiteX4" fmla="*/ 3307313 w 4532243"/>
              <a:gd name="connsiteY4" fmla="*/ 218397 h 1000384"/>
              <a:gd name="connsiteX5" fmla="*/ 4532243 w 4532243"/>
              <a:gd name="connsiteY5" fmla="*/ 1000384 h 100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243" h="1000384">
                <a:moveTo>
                  <a:pt x="0" y="980506"/>
                </a:moveTo>
                <a:cubicBezTo>
                  <a:pt x="89780" y="884972"/>
                  <a:pt x="831667" y="947096"/>
                  <a:pt x="1013884" y="784757"/>
                </a:cubicBezTo>
                <a:cubicBezTo>
                  <a:pt x="1196101" y="622418"/>
                  <a:pt x="888092" y="70047"/>
                  <a:pt x="1093304" y="6470"/>
                </a:cubicBezTo>
                <a:cubicBezTo>
                  <a:pt x="1298516" y="-57107"/>
                  <a:pt x="1876156" y="367973"/>
                  <a:pt x="2245157" y="403294"/>
                </a:cubicBezTo>
                <a:cubicBezTo>
                  <a:pt x="2614158" y="438615"/>
                  <a:pt x="2903122" y="138884"/>
                  <a:pt x="3307313" y="218397"/>
                </a:cubicBezTo>
                <a:cubicBezTo>
                  <a:pt x="3711504" y="297910"/>
                  <a:pt x="4128051" y="712149"/>
                  <a:pt x="4532243" y="1000384"/>
                </a:cubicBezTo>
              </a:path>
            </a:pathLst>
          </a:custGeom>
          <a:noFill/>
          <a:ln>
            <a:solidFill>
              <a:srgbClr val="BBB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6" name="Picture 105">
            <a:extLst>
              <a:ext uri="{FF2B5EF4-FFF2-40B4-BE49-F238E27FC236}">
                <a16:creationId xmlns:a16="http://schemas.microsoft.com/office/drawing/2014/main" id="{2E7D22CC-B6EA-4DB6-B126-CB3CB4A9C6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11" y="-19743"/>
            <a:ext cx="1623858" cy="1486573"/>
          </a:xfrm>
          <a:prstGeom prst="rect">
            <a:avLst/>
          </a:prstGeom>
          <a:noFill/>
          <a:ln>
            <a:noFill/>
          </a:ln>
        </p:spPr>
      </p:pic>
      <p:sp>
        <p:nvSpPr>
          <p:cNvPr id="14" name="TextBox 13">
            <a:extLst>
              <a:ext uri="{FF2B5EF4-FFF2-40B4-BE49-F238E27FC236}">
                <a16:creationId xmlns:a16="http://schemas.microsoft.com/office/drawing/2014/main" id="{D7B93787-5266-CEF1-07AE-41B09D126974}"/>
              </a:ext>
            </a:extLst>
          </p:cNvPr>
          <p:cNvSpPr txBox="1"/>
          <p:nvPr/>
        </p:nvSpPr>
        <p:spPr>
          <a:xfrm>
            <a:off x="1541717" y="1411227"/>
            <a:ext cx="1530844" cy="338554"/>
          </a:xfrm>
          <a:prstGeom prst="rect">
            <a:avLst/>
          </a:prstGeom>
          <a:noFill/>
        </p:spPr>
        <p:txBody>
          <a:bodyPr wrap="square" rtlCol="0">
            <a:spAutoFit/>
          </a:bodyPr>
          <a:lstStyle/>
          <a:p>
            <a:pPr algn="r"/>
            <a:r>
              <a:rPr lang="en-US" sz="1600" b="1" dirty="0" err="1">
                <a:latin typeface="Arial" panose="020B0604020202020204" pitchFamily="34" charset="0"/>
                <a:cs typeface="Arial" panose="020B0604020202020204" pitchFamily="34" charset="0"/>
              </a:rPr>
              <a:t>Contoh</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kasus</a:t>
            </a:r>
            <a:endParaRPr lang="en-ID" sz="16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370C334-4047-9401-7135-4BCE7DC083B0}"/>
              </a:ext>
            </a:extLst>
          </p:cNvPr>
          <p:cNvSpPr txBox="1"/>
          <p:nvPr/>
        </p:nvSpPr>
        <p:spPr>
          <a:xfrm>
            <a:off x="1541717" y="1755552"/>
            <a:ext cx="9108565" cy="1077218"/>
          </a:xfrm>
          <a:prstGeom prst="rect">
            <a:avLst/>
          </a:prstGeom>
          <a:noFill/>
        </p:spPr>
        <p:txBody>
          <a:bodyPr wrap="square" rtlCol="0">
            <a:spAutoFit/>
          </a:bodyPr>
          <a:lstStyle/>
          <a:p>
            <a:pPr algn="just"/>
            <a:r>
              <a:rPr lang="en-ID" sz="1600" dirty="0">
                <a:latin typeface="Arial" panose="020B0604020202020204" pitchFamily="34" charset="0"/>
                <a:cs typeface="Arial" panose="020B0604020202020204" pitchFamily="34" charset="0"/>
              </a:rPr>
              <a:t>Adapun </a:t>
            </a:r>
            <a:r>
              <a:rPr lang="en-ID" sz="1600" dirty="0" err="1">
                <a:latin typeface="Arial" panose="020B0604020202020204" pitchFamily="34" charset="0"/>
                <a:cs typeface="Arial" panose="020B0604020202020204" pitchFamily="34" charset="0"/>
              </a:rPr>
              <a:t>contoh</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kasus</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sederhana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dengan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metode</a:t>
            </a:r>
            <a:r>
              <a:rPr lang="en-ID" sz="1600" dirty="0">
                <a:latin typeface="Arial" panose="020B0604020202020204" pitchFamily="34" charset="0"/>
                <a:cs typeface="Arial" panose="020B0604020202020204" pitchFamily="34" charset="0"/>
              </a:rPr>
              <a:t> simple additive Weighting </a:t>
            </a:r>
            <a:r>
              <a:rPr lang="en-ID" sz="1600" dirty="0" err="1">
                <a:latin typeface="Arial" panose="020B0604020202020204" pitchFamily="34" charset="0"/>
                <a:cs typeface="Arial" panose="020B0604020202020204" pitchFamily="34" charset="0"/>
              </a:rPr>
              <a:t>untuk</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penentuan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paket</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pernikahan</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terbaik</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Diketahui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Alternatif</a:t>
            </a:r>
            <a:r>
              <a:rPr lang="en-ID" sz="1600" dirty="0">
                <a:latin typeface="Arial" panose="020B0604020202020204" pitchFamily="34" charset="0"/>
                <a:cs typeface="Arial" panose="020B0604020202020204" pitchFamily="34" charset="0"/>
              </a:rPr>
              <a:t> dan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Ada 4 </a:t>
            </a:r>
            <a:r>
              <a:rPr lang="en-ID" sz="1600" dirty="0" err="1">
                <a:latin typeface="Arial" panose="020B0604020202020204" pitchFamily="34" charset="0"/>
                <a:cs typeface="Arial" panose="020B0604020202020204" pitchFamily="34" charset="0"/>
              </a:rPr>
              <a:t>paket</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menjadi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alternatif</a:t>
            </a:r>
            <a:r>
              <a:rPr lang="en-ID" sz="1600" dirty="0">
                <a:latin typeface="Arial" panose="020B0604020202020204" pitchFamily="34" charset="0"/>
                <a:cs typeface="Arial" panose="020B0604020202020204" pitchFamily="34" charset="0"/>
              </a:rPr>
              <a:t> dan 5 </a:t>
            </a:r>
            <a:r>
              <a:rPr lang="en-ID" sz="1600" dirty="0" err="1">
                <a:latin typeface="Arial" panose="020B0604020202020204" pitchFamily="34" charset="0"/>
                <a:cs typeface="Arial" panose="020B0604020202020204" pitchFamily="34" charset="0"/>
              </a:rPr>
              <a:t>kriteria</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pangambilan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keputusan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untuk</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penentuan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paket</a:t>
            </a:r>
            <a:r>
              <a:rPr lang="en-ID" sz="1600" dirty="0">
                <a:latin typeface="Arial" panose="020B0604020202020204" pitchFamily="34" charset="0"/>
                <a:cs typeface="Arial" panose="020B0604020202020204" pitchFamily="34" charset="0"/>
              </a:rPr>
              <a:t> yang </a:t>
            </a:r>
            <a:r>
              <a:rPr lang="en-ID" sz="1600" dirty="0" err="1">
                <a:latin typeface="Arial" panose="020B0604020202020204" pitchFamily="34" charset="0"/>
                <a:cs typeface="Arial" panose="020B0604020202020204" pitchFamily="34" charset="0"/>
              </a:rPr>
              <a:t>sesuai</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dengan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kebutuhan</a:t>
            </a:r>
            <a:r>
              <a:rPr lang="en-ID" sz="1600" dirty="0">
                <a:latin typeface="Arial" panose="020B0604020202020204" pitchFamily="34" charset="0"/>
                <a:cs typeface="Arial" panose="020B0604020202020204" pitchFamily="34" charset="0"/>
              </a:rPr>
              <a:t> </a:t>
            </a:r>
            <a:r>
              <a:rPr lang="en-ID" sz="1600" dirty="0" err="1">
                <a:latin typeface="Arial" panose="020B0604020202020204" pitchFamily="34" charset="0"/>
                <a:cs typeface="Arial" panose="020B0604020202020204" pitchFamily="34" charset="0"/>
              </a:rPr>
              <a:t>pelanggan</a:t>
            </a:r>
            <a:r>
              <a:rPr lang="en-ID" sz="1600" dirty="0">
                <a:latin typeface="Arial" panose="020B0604020202020204" pitchFamily="34" charset="0"/>
                <a:cs typeface="Arial" panose="020B0604020202020204" pitchFamily="34" charset="0"/>
              </a:rPr>
              <a:t>.</a:t>
            </a:r>
          </a:p>
        </p:txBody>
      </p:sp>
      <p:sp>
        <p:nvSpPr>
          <p:cNvPr id="89" name="TextBox 88">
            <a:extLst>
              <a:ext uri="{FF2B5EF4-FFF2-40B4-BE49-F238E27FC236}">
                <a16:creationId xmlns:a16="http://schemas.microsoft.com/office/drawing/2014/main" id="{09FEFCB4-4BDD-551B-FEE1-D180B6A46F2F}"/>
              </a:ext>
            </a:extLst>
          </p:cNvPr>
          <p:cNvSpPr txBox="1"/>
          <p:nvPr/>
        </p:nvSpPr>
        <p:spPr>
          <a:xfrm>
            <a:off x="3441865" y="2788353"/>
            <a:ext cx="2955825" cy="338554"/>
          </a:xfrm>
          <a:prstGeom prst="rect">
            <a:avLst/>
          </a:prstGeom>
          <a:noFill/>
        </p:spPr>
        <p:txBody>
          <a:bodyPr wrap="square" rtlCol="0">
            <a:spAutoFit/>
          </a:bodyPr>
          <a:lstStyle/>
          <a:p>
            <a:pPr algn="ctr"/>
            <a:r>
              <a:rPr lang="en-US" sz="1600" dirty="0" err="1">
                <a:latin typeface="Arial" panose="020B0604020202020204" pitchFamily="34" charset="0"/>
                <a:cs typeface="Arial" panose="020B0604020202020204" pitchFamily="34" charset="0"/>
              </a:rPr>
              <a:t>Tabel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Alternatif</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Paket</a:t>
            </a:r>
            <a:endParaRPr lang="en-ID" sz="1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4AFEA7D-049B-2518-E267-23C589B54ED8}"/>
              </a:ext>
            </a:extLst>
          </p:cNvPr>
          <p:cNvSpPr txBox="1"/>
          <p:nvPr/>
        </p:nvSpPr>
        <p:spPr>
          <a:xfrm>
            <a:off x="3444067" y="4393525"/>
            <a:ext cx="2955825" cy="338554"/>
          </a:xfrm>
          <a:prstGeom prst="rect">
            <a:avLst/>
          </a:prstGeom>
          <a:noFill/>
        </p:spPr>
        <p:txBody>
          <a:bodyPr wrap="square" rtlCol="0">
            <a:spAutoFit/>
          </a:bodyPr>
          <a:lstStyle/>
          <a:p>
            <a:pPr algn="ctr"/>
            <a:r>
              <a:rPr lang="en-US" sz="1600" dirty="0" err="1">
                <a:latin typeface="Arial" panose="020B0604020202020204" pitchFamily="34" charset="0"/>
                <a:cs typeface="Arial" panose="020B0604020202020204" pitchFamily="34" charset="0"/>
              </a:rPr>
              <a:t>Tabel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Kriteria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Paket</a:t>
            </a:r>
            <a:endParaRPr lang="en-ID"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E9C9A4A-2A47-DD93-EDF1-165387A9DF07}"/>
              </a:ext>
            </a:extLst>
          </p:cNvPr>
          <p:cNvPicPr>
            <a:picLocks noChangeAspect="1"/>
          </p:cNvPicPr>
          <p:nvPr/>
        </p:nvPicPr>
        <p:blipFill>
          <a:blip r:embed="rId4"/>
          <a:stretch>
            <a:fillRect/>
          </a:stretch>
        </p:blipFill>
        <p:spPr>
          <a:xfrm>
            <a:off x="1161244" y="3183040"/>
            <a:ext cx="6838759" cy="2088000"/>
          </a:xfrm>
          <a:prstGeom prst="rect">
            <a:avLst/>
          </a:prstGeom>
        </p:spPr>
      </p:pic>
      <p:pic>
        <p:nvPicPr>
          <p:cNvPr id="7" name="Picture 6">
            <a:extLst>
              <a:ext uri="{FF2B5EF4-FFF2-40B4-BE49-F238E27FC236}">
                <a16:creationId xmlns:a16="http://schemas.microsoft.com/office/drawing/2014/main" id="{F533ABE8-40D3-4DA8-3443-1B6AE12EB48D}"/>
              </a:ext>
            </a:extLst>
          </p:cNvPr>
          <p:cNvPicPr>
            <a:picLocks noChangeAspect="1"/>
          </p:cNvPicPr>
          <p:nvPr/>
        </p:nvPicPr>
        <p:blipFill>
          <a:blip r:embed="rId5"/>
          <a:stretch>
            <a:fillRect/>
          </a:stretch>
        </p:blipFill>
        <p:spPr>
          <a:xfrm>
            <a:off x="1109789" y="4747572"/>
            <a:ext cx="7636594" cy="2556000"/>
          </a:xfrm>
          <a:prstGeom prst="rect">
            <a:avLst/>
          </a:prstGeom>
        </p:spPr>
      </p:pic>
      <p:cxnSp>
        <p:nvCxnSpPr>
          <p:cNvPr id="9" name="Straight Connector 8">
            <a:extLst>
              <a:ext uri="{FF2B5EF4-FFF2-40B4-BE49-F238E27FC236}">
                <a16:creationId xmlns:a16="http://schemas.microsoft.com/office/drawing/2014/main" id="{B9B5E5C8-D234-9D61-1F15-598503FB47FC}"/>
              </a:ext>
            </a:extLst>
          </p:cNvPr>
          <p:cNvCxnSpPr>
            <a:cxnSpLocks/>
          </p:cNvCxnSpPr>
          <p:nvPr/>
        </p:nvCxnSpPr>
        <p:spPr>
          <a:xfrm>
            <a:off x="4737014" y="4747572"/>
            <a:ext cx="0" cy="15860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938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957</Words>
  <Application>Microsoft Office PowerPoint</Application>
  <PresentationFormat>Widescreen</PresentationFormat>
  <Paragraphs>137</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 Alley Garden</vt:lpstr>
      <vt:lpstr>Hey October</vt:lpstr>
      <vt:lpstr>Calibri Light</vt:lpstr>
      <vt:lpstr>Arial</vt:lpstr>
      <vt:lpstr>Calibri</vt:lpstr>
      <vt:lpstr>Office Theme</vt:lpstr>
      <vt:lpstr>Document</vt:lpstr>
      <vt:lpstr>PowerPoint Presentation</vt:lpstr>
      <vt:lpstr>Merupakan tempat jasa Paket pernikahan yang menawarkan layanan perayaan pernikahan dengan beberapa fasilitas baik tempat dan konsumsi. Berawal dari hal tersebut perlu dikembangkan sebuah sistem pendukung keputusan yang dapat membantu menentukan keputusan pemilihan  paket Pernikahan di Plataran Kinandari.  Aplikasi ini dirancang menggunnakan kriteria  dan subkriteria sebagai komponen penilaian dalam menentukan keputusannya. Penggunna akan disuguhakan dengan kriteria yang akan di pilihnya kemudian sistem akan memberikan rekomendasi terhadap pilihan kriteria yang di pilih oleh pengguna.</vt:lpstr>
      <vt:lpstr>Adanya ketidak tepatan dalam pengambilan keputusan pemilihan paket pernikahan berdampak pada ketidakpuasan pelanggan atau konsumen terhadap pelayanan yang diberikah oleh usaha paket pernikahan. Bedasarkan permasalahan diatas dapat diberikan solusi dengan mengimplementasikan suatu metode yang dapat mengatasi penilaian yang bersifat subjektif. Pada pengambilan keputusan pemilihan paket pernikahan, penggunaan kriteria dapat menyebabkan penilaian bersifat subjektif. Oleh karena itu, metode yang dapat diterapkan adalah Simple Additive Weighting (Saw), agar pennilaian menjadi objektif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Didi setio lasmono</cp:lastModifiedBy>
  <cp:revision>86</cp:revision>
  <dcterms:created xsi:type="dcterms:W3CDTF">2021-05-26T04:30:53Z</dcterms:created>
  <dcterms:modified xsi:type="dcterms:W3CDTF">2024-06-06T06:28:39Z</dcterms:modified>
</cp:coreProperties>
</file>