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5" d="100"/>
          <a:sy n="85" d="100"/>
        </p:scale>
        <p:origin x="598"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2 Checkpoint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err="1"/>
              <a:t>Jiashuo</a:t>
            </a:r>
            <a:r>
              <a:rPr lang="en-US" dirty="0"/>
              <a:t> Tong (jtong8), </a:t>
            </a:r>
            <a:r>
              <a:rPr lang="en-US" dirty="0" err="1"/>
              <a:t>Rongqi</a:t>
            </a:r>
            <a:r>
              <a:rPr lang="en-US" dirty="0"/>
              <a:t> Gao (rongqig2), Yilin Zhu (yilinz10)</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d. Q-Q plot:</a:t>
            </a:r>
          </a:p>
          <a:p>
            <a:pPr marL="0" indent="0">
              <a:buNone/>
            </a:pPr>
            <a:endParaRPr lang="en-US" sz="1400" dirty="0"/>
          </a:p>
          <a:p>
            <a:pPr marL="0" indent="0">
              <a:buNone/>
            </a:pPr>
            <a:endParaRPr lang="en-US" sz="1400" dirty="0"/>
          </a:p>
        </p:txBody>
      </p:sp>
      <p:pic>
        <p:nvPicPr>
          <p:cNvPr id="5" name="图片 4">
            <a:extLst>
              <a:ext uri="{FF2B5EF4-FFF2-40B4-BE49-F238E27FC236}">
                <a16:creationId xmlns:a16="http://schemas.microsoft.com/office/drawing/2014/main" id="{43402FE6-5E33-A449-BC5E-1B5F20475E9A}"/>
              </a:ext>
            </a:extLst>
          </p:cNvPr>
          <p:cNvPicPr>
            <a:picLocks noChangeAspect="1"/>
          </p:cNvPicPr>
          <p:nvPr/>
        </p:nvPicPr>
        <p:blipFill>
          <a:blip r:embed="rId2"/>
          <a:stretch>
            <a:fillRect/>
          </a:stretch>
        </p:blipFill>
        <p:spPr>
          <a:xfrm>
            <a:off x="1633607" y="2406854"/>
            <a:ext cx="5671654" cy="3479098"/>
          </a:xfrm>
          <a:prstGeom prst="rect">
            <a:avLst/>
          </a:prstGeom>
        </p:spPr>
      </p:pic>
    </p:spTree>
    <p:extLst>
      <p:ext uri="{BB962C8B-B14F-4D97-AF65-F5344CB8AC3E}">
        <p14:creationId xmlns:p14="http://schemas.microsoft.com/office/powerpoint/2010/main" val="2955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a:xfrm>
            <a:off x="838200" y="207264"/>
            <a:ext cx="4681742" cy="1371220"/>
          </a:xfrm>
        </p:spPr>
        <p:txBody>
          <a:bodyPr anchor="b">
            <a:normAutofit/>
          </a:bodyPr>
          <a:lstStyle/>
          <a:p>
            <a:r>
              <a:rPr lang="en-US" sz="4000" dirty="0"/>
              <a:t>Task 2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578484"/>
            <a:ext cx="5833860" cy="4639437"/>
          </a:xfrm>
        </p:spPr>
        <p:txBody>
          <a:bodyPr>
            <a:normAutofit/>
          </a:bodyPr>
          <a:lstStyle/>
          <a:p>
            <a:r>
              <a:rPr lang="en-US" sz="1200" dirty="0" err="1"/>
              <a:t>e.i.</a:t>
            </a:r>
            <a:r>
              <a:rPr lang="en-US" sz="1200" dirty="0"/>
              <a:t> How does taking the -log10() of the p-values help you visualize the p-value distribution?</a:t>
            </a:r>
          </a:p>
          <a:p>
            <a:pPr marL="0" indent="0">
              <a:buNone/>
            </a:pPr>
            <a:endParaRPr lang="en-US" sz="1200" dirty="0"/>
          </a:p>
          <a:p>
            <a:pPr marL="0" indent="0">
              <a:buNone/>
            </a:pPr>
            <a:r>
              <a:rPr lang="en-US" altLang="zh-CN" sz="1200" dirty="0"/>
              <a:t>Taking the -log10() of the p-values magnifies the deviation of the observed from the expected. Say we have a data point (0.001, 0.1). If it is plotted with the original values, it will be very close to the x=y line. The -log10() values, which are (3,1), stay off x=y by a large margin. Thus, if we used the original p-values, we would have created an approximately 'linear' curve (as shown in the figure on the right), and we would have drawn a wrong conclusion. Hence, the -log10() values help us easily identify the non-linear nature of the curve which leads to the correct conclusion. </a:t>
            </a:r>
            <a:endParaRPr lang="en-US" sz="1200" dirty="0"/>
          </a:p>
          <a:p>
            <a:pPr marL="0" indent="0">
              <a:buNone/>
            </a:pPr>
            <a:endParaRPr lang="en-US" altLang="zh-CN" sz="1200" dirty="0"/>
          </a:p>
          <a:p>
            <a:r>
              <a:rPr lang="en-US" sz="1200" dirty="0" err="1"/>
              <a:t>e.ii</a:t>
            </a:r>
            <a:r>
              <a:rPr lang="en-US" sz="1200" dirty="0"/>
              <a:t>. What can you conclude from the Q-Q plot?</a:t>
            </a:r>
          </a:p>
          <a:p>
            <a:pPr marL="0" indent="0">
              <a:buNone/>
            </a:pPr>
            <a:endParaRPr lang="en-US" altLang="zh-CN" sz="1200" dirty="0"/>
          </a:p>
          <a:p>
            <a:pPr marL="0" indent="0">
              <a:buNone/>
            </a:pPr>
            <a:r>
              <a:rPr lang="en-US" altLang="zh-CN" sz="1200" dirty="0"/>
              <a:t>We can conclude from the Q-Q plot that the null hypothesis should be rejected. Reason: If the null hypothesis is true, the Q-Q plot should approximately align with the x=y line. However, our Q-Q plot obviously deviates from the x=y line. Therefore, the null hypothesis is likely to be false.</a:t>
            </a:r>
            <a:endParaRPr lang="en-US" sz="1200" dirty="0"/>
          </a:p>
        </p:txBody>
      </p:sp>
      <p:pic>
        <p:nvPicPr>
          <p:cNvPr id="4" name="图片 3">
            <a:extLst>
              <a:ext uri="{FF2B5EF4-FFF2-40B4-BE49-F238E27FC236}">
                <a16:creationId xmlns:a16="http://schemas.microsoft.com/office/drawing/2014/main" id="{940896A8-64F8-6342-928A-A3A238B1754F}"/>
              </a:ext>
            </a:extLst>
          </p:cNvPr>
          <p:cNvPicPr>
            <a:picLocks noChangeAspect="1"/>
          </p:cNvPicPr>
          <p:nvPr/>
        </p:nvPicPr>
        <p:blipFill>
          <a:blip r:embed="rId2"/>
          <a:stretch>
            <a:fillRect/>
          </a:stretch>
        </p:blipFill>
        <p:spPr>
          <a:xfrm>
            <a:off x="6835588" y="1398652"/>
            <a:ext cx="4714702" cy="2828821"/>
          </a:xfrm>
          <a:prstGeom prst="rect">
            <a:avLst/>
          </a:prstGeom>
        </p:spPr>
      </p:pic>
    </p:spTree>
    <p:extLst>
      <p:ext uri="{BB962C8B-B14F-4D97-AF65-F5344CB8AC3E}">
        <p14:creationId xmlns:p14="http://schemas.microsoft.com/office/powerpoint/2010/main" val="237237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1 - Question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1199114" y="1353639"/>
            <a:ext cx="10102766" cy="2031325"/>
          </a:xfrm>
          <a:prstGeom prst="rect">
            <a:avLst/>
          </a:prstGeom>
          <a:noFill/>
        </p:spPr>
        <p:txBody>
          <a:bodyPr wrap="none" rtlCol="0">
            <a:spAutoFit/>
          </a:bodyPr>
          <a:lstStyle/>
          <a:p>
            <a:pPr marL="342900" indent="-342900">
              <a:buAutoNum type="arabicPeriod"/>
            </a:pPr>
            <a:r>
              <a:rPr lang="en-US" dirty="0"/>
              <a:t>Why do biologists need multiple samples to identify microbes with significantly altered abundance? </a:t>
            </a:r>
          </a:p>
          <a:p>
            <a:endParaRPr lang="en-US" dirty="0"/>
          </a:p>
          <a:p>
            <a:r>
              <a:rPr lang="en-US" altLang="zh-CN" dirty="0"/>
              <a:t>Using multiple samples, we will be more confident in rejecting a null hypothesis if a significantly altered </a:t>
            </a:r>
          </a:p>
          <a:p>
            <a:r>
              <a:rPr lang="en-US" altLang="zh-CN" dirty="0"/>
              <a:t>abundance occurs. If we use a two-sample Z-test, larger sample sizes will yield a larger Z score, which </a:t>
            </a:r>
          </a:p>
          <a:p>
            <a:r>
              <a:rPr lang="en-US" altLang="zh-CN" dirty="0"/>
              <a:t>allows us to reject H_0 with greater confidence level. If we use a two sample K-S test, larger sample sizes </a:t>
            </a:r>
          </a:p>
          <a:p>
            <a:r>
              <a:rPr lang="en-US" altLang="zh-CN" dirty="0"/>
              <a:t>will give smaller critical values (on the right hand side). Thus, we can achieve higher confidence level with </a:t>
            </a:r>
          </a:p>
          <a:p>
            <a:r>
              <a:rPr lang="en-US" altLang="zh-CN" dirty="0"/>
              <a:t>the same D value (K–S statistic).</a:t>
            </a:r>
            <a:endParaRPr lang="en-US" dirty="0"/>
          </a:p>
        </p:txBody>
      </p:sp>
      <p:sp>
        <p:nvSpPr>
          <p:cNvPr id="8" name="TextBox 7">
            <a:extLst>
              <a:ext uri="{FF2B5EF4-FFF2-40B4-BE49-F238E27FC236}">
                <a16:creationId xmlns:a16="http://schemas.microsoft.com/office/drawing/2014/main" id="{321C7E99-81D1-4D75-94C1-B8E7C53B3A4C}"/>
              </a:ext>
            </a:extLst>
          </p:cNvPr>
          <p:cNvSpPr txBox="1"/>
          <p:nvPr/>
        </p:nvSpPr>
        <p:spPr>
          <a:xfrm>
            <a:off x="1199114" y="5011238"/>
            <a:ext cx="9793771" cy="892257"/>
          </a:xfrm>
          <a:prstGeom prst="rect">
            <a:avLst/>
          </a:prstGeom>
          <a:noFill/>
        </p:spPr>
        <p:txBody>
          <a:bodyPr wrap="none" rtlCol="0">
            <a:noAutofit/>
          </a:bodyPr>
          <a:lstStyle/>
          <a:p>
            <a:r>
              <a:rPr lang="en-US" dirty="0"/>
              <a:t>2. Number of samples analyzed: </a:t>
            </a:r>
            <a:r>
              <a:rPr lang="en-US" altLang="zh-CN" dirty="0"/>
              <a:t>764</a:t>
            </a:r>
            <a:endParaRPr lang="en-US" dirty="0"/>
          </a:p>
          <a:p>
            <a:r>
              <a:rPr lang="en-US" dirty="0"/>
              <a:t>3. Number of microbes identified: </a:t>
            </a:r>
            <a:r>
              <a:rPr lang="en-US" altLang="zh-CN" dirty="0"/>
              <a:t>149</a:t>
            </a:r>
            <a:endParaRPr lang="en-US" dirty="0"/>
          </a:p>
        </p:txBody>
      </p:sp>
    </p:spTree>
    <p:extLst>
      <p:ext uri="{BB962C8B-B14F-4D97-AF65-F5344CB8AC3E}">
        <p14:creationId xmlns:p14="http://schemas.microsoft.com/office/powerpoint/2010/main" val="177481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a. Factorization of joint probability distribution: </a:t>
            </a:r>
          </a:p>
          <a:p>
            <a:endParaRPr lang="en-US" sz="1400" dirty="0"/>
          </a:p>
          <a:p>
            <a:endParaRPr lang="en-US" sz="1400" dirty="0"/>
          </a:p>
          <a:p>
            <a:endParaRPr lang="en-US" sz="1400" dirty="0"/>
          </a:p>
          <a:p>
            <a:r>
              <a:rPr lang="en-US" sz="1400" dirty="0"/>
              <a:t>b. Number of parameters needed to define conditional probability distribution: </a:t>
            </a:r>
            <a:r>
              <a:rPr lang="en-US" altLang="zh-CN" sz="1400" dirty="0"/>
              <a:t>11</a:t>
            </a:r>
            <a:r>
              <a:rPr lang="zh-CN" altLang="en-US" sz="1400" dirty="0"/>
              <a:t> </a:t>
            </a:r>
            <a:r>
              <a:rPr lang="en-US" altLang="zh-CN" sz="1400" dirty="0"/>
              <a:t>parameters</a:t>
            </a:r>
            <a:endParaRPr lang="en-US" sz="1400" dirty="0"/>
          </a:p>
          <a:p>
            <a:r>
              <a:rPr lang="en-US" sz="1400" dirty="0"/>
              <a:t>c. Conditional probability tables: </a:t>
            </a:r>
          </a:p>
          <a:p>
            <a:pPr marL="0" indent="0">
              <a:buNone/>
            </a:pPr>
            <a:r>
              <a:rPr lang="en-US" sz="1400" dirty="0"/>
              <a:t>	</a:t>
            </a:r>
          </a:p>
        </p:txBody>
      </p:sp>
      <p:pic>
        <p:nvPicPr>
          <p:cNvPr id="4" name="图片 3">
            <a:extLst>
              <a:ext uri="{FF2B5EF4-FFF2-40B4-BE49-F238E27FC236}">
                <a16:creationId xmlns:a16="http://schemas.microsoft.com/office/drawing/2014/main" id="{632A8611-9A0C-EB4D-B292-6CCA31A29F57}"/>
              </a:ext>
            </a:extLst>
          </p:cNvPr>
          <p:cNvPicPr>
            <a:picLocks noChangeAspect="1"/>
          </p:cNvPicPr>
          <p:nvPr/>
        </p:nvPicPr>
        <p:blipFill>
          <a:blip r:embed="rId2"/>
          <a:stretch>
            <a:fillRect/>
          </a:stretch>
        </p:blipFill>
        <p:spPr>
          <a:xfrm>
            <a:off x="1053591" y="2307590"/>
            <a:ext cx="7208593" cy="455488"/>
          </a:xfrm>
          <a:prstGeom prst="rect">
            <a:avLst/>
          </a:prstGeom>
        </p:spPr>
      </p:pic>
      <p:pic>
        <p:nvPicPr>
          <p:cNvPr id="5" name="图片 4">
            <a:extLst>
              <a:ext uri="{FF2B5EF4-FFF2-40B4-BE49-F238E27FC236}">
                <a16:creationId xmlns:a16="http://schemas.microsoft.com/office/drawing/2014/main" id="{C6EAEABD-6ABA-FB47-922D-D9EF0A8A6CE6}"/>
              </a:ext>
            </a:extLst>
          </p:cNvPr>
          <p:cNvPicPr>
            <a:picLocks noChangeAspect="1"/>
          </p:cNvPicPr>
          <p:nvPr/>
        </p:nvPicPr>
        <p:blipFill>
          <a:blip r:embed="rId3"/>
          <a:stretch>
            <a:fillRect/>
          </a:stretch>
        </p:blipFill>
        <p:spPr>
          <a:xfrm>
            <a:off x="2938117" y="3717235"/>
            <a:ext cx="1999741" cy="2775640"/>
          </a:xfrm>
          <a:prstGeom prst="rect">
            <a:avLst/>
          </a:prstGeom>
        </p:spPr>
      </p:pic>
      <p:pic>
        <p:nvPicPr>
          <p:cNvPr id="6" name="图片 5">
            <a:extLst>
              <a:ext uri="{FF2B5EF4-FFF2-40B4-BE49-F238E27FC236}">
                <a16:creationId xmlns:a16="http://schemas.microsoft.com/office/drawing/2014/main" id="{0AC366A1-D5CB-8344-8647-E4B77461A60F}"/>
              </a:ext>
            </a:extLst>
          </p:cNvPr>
          <p:cNvPicPr>
            <a:picLocks noChangeAspect="1"/>
          </p:cNvPicPr>
          <p:nvPr/>
        </p:nvPicPr>
        <p:blipFill>
          <a:blip r:embed="rId4"/>
          <a:stretch>
            <a:fillRect/>
          </a:stretch>
        </p:blipFill>
        <p:spPr>
          <a:xfrm>
            <a:off x="6095999" y="3717234"/>
            <a:ext cx="2321929" cy="2775639"/>
          </a:xfrm>
          <a:prstGeom prst="rect">
            <a:avLst/>
          </a:prstGeom>
        </p:spPr>
      </p:pic>
    </p:spTree>
    <p:extLst>
      <p:ext uri="{BB962C8B-B14F-4D97-AF65-F5344CB8AC3E}">
        <p14:creationId xmlns:p14="http://schemas.microsoft.com/office/powerpoint/2010/main" val="8052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lnSpcReduction="10000"/>
          </a:bodyPr>
          <a:lstStyle/>
          <a:p>
            <a:r>
              <a:rPr lang="en-US" sz="1400" dirty="0"/>
              <a:t>d. Table of P(</a:t>
            </a:r>
            <a:r>
              <a:rPr lang="en-US" sz="1400" dirty="0" err="1"/>
              <a:t>Quality|Storage</a:t>
            </a:r>
            <a:r>
              <a:rPr lang="en-US" sz="1400" dirty="0"/>
              <a:t> Temp, Collection Method, Lab Time):</a:t>
            </a:r>
          </a:p>
          <a:p>
            <a:pPr marL="0" indent="0">
              <a:buNone/>
            </a:pP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e. Total number of samples dropped:  We dropped samples</a:t>
            </a:r>
            <a:r>
              <a:rPr lang="en-US" altLang="zh-CN" sz="1400" dirty="0"/>
              <a:t> from HE0Sample_699 t0 HE0Sample_763, and HE1Sample_699 t0 HE1Sample_763, totally 65 * 2 = 130 </a:t>
            </a:r>
            <a:endParaRPr lang="en-US" sz="1400" dirty="0"/>
          </a:p>
        </p:txBody>
      </p:sp>
      <p:pic>
        <p:nvPicPr>
          <p:cNvPr id="5" name="图片 4">
            <a:extLst>
              <a:ext uri="{FF2B5EF4-FFF2-40B4-BE49-F238E27FC236}">
                <a16:creationId xmlns:a16="http://schemas.microsoft.com/office/drawing/2014/main" id="{B4FEE828-4E9A-8A42-AAB3-A2E16D6AD399}"/>
              </a:ext>
            </a:extLst>
          </p:cNvPr>
          <p:cNvPicPr>
            <a:picLocks noChangeAspect="1"/>
          </p:cNvPicPr>
          <p:nvPr/>
        </p:nvPicPr>
        <p:blipFill>
          <a:blip r:embed="rId2"/>
          <a:stretch>
            <a:fillRect/>
          </a:stretch>
        </p:blipFill>
        <p:spPr>
          <a:xfrm>
            <a:off x="1311965" y="2377036"/>
            <a:ext cx="3326297" cy="2653118"/>
          </a:xfrm>
          <a:prstGeom prst="rect">
            <a:avLst/>
          </a:prstGeom>
        </p:spPr>
      </p:pic>
    </p:spTree>
    <p:extLst>
      <p:ext uri="{BB962C8B-B14F-4D97-AF65-F5344CB8AC3E}">
        <p14:creationId xmlns:p14="http://schemas.microsoft.com/office/powerpoint/2010/main" val="386139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1. Number of samples removed: Zero.</a:t>
            </a:r>
          </a:p>
          <a:p>
            <a:r>
              <a:rPr lang="en-US" sz="1400" dirty="0"/>
              <a:t>2. What are the benefits and drawbacks to using relative abundance data? Is there information that we lose when the normalization is performed?</a:t>
            </a:r>
          </a:p>
          <a:p>
            <a:pPr marL="0" indent="0">
              <a:buNone/>
            </a:pPr>
            <a:endParaRPr lang="en-US" sz="1400" dirty="0"/>
          </a:p>
          <a:p>
            <a:pPr marL="0" indent="0">
              <a:buNone/>
            </a:pPr>
            <a:r>
              <a:rPr lang="en-US" sz="1400" dirty="0"/>
              <a:t>      </a:t>
            </a:r>
            <a:r>
              <a:rPr lang="en-US" altLang="zh-CN" sz="1400" dirty="0"/>
              <a:t>Advantage: The absolute abundance for microbes might vary from person to person, so it cannot be used to measure the abundance level.    The relative abundance is a standardized variable, so we can use it to compare the abundance levels of two samples. </a:t>
            </a:r>
          </a:p>
          <a:p>
            <a:pPr marL="0" indent="0">
              <a:buNone/>
            </a:pPr>
            <a:r>
              <a:rPr lang="en-US" altLang="zh-CN" sz="1400" dirty="0"/>
              <a:t>      Drawback: The relative abundance loses information about how much of each microbe exists. This information can be critical in the sense that the amount of microbes may also change to whether a person has HE or not.</a:t>
            </a:r>
            <a:endParaRPr lang="en-US" sz="1400" dirty="0"/>
          </a:p>
        </p:txBody>
      </p:sp>
    </p:spTree>
    <p:extLst>
      <p:ext uri="{BB962C8B-B14F-4D97-AF65-F5344CB8AC3E}">
        <p14:creationId xmlns:p14="http://schemas.microsoft.com/office/powerpoint/2010/main" val="7525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a:t>Task 1 – Question 3</a:t>
            </a:r>
            <a:endParaRPr lang="en-US" dirty="0"/>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319752"/>
            <a:ext cx="10515600" cy="5316717"/>
          </a:xfrm>
        </p:spPr>
        <p:txBody>
          <a:bodyPr>
            <a:normAutofit lnSpcReduction="10000"/>
          </a:bodyPr>
          <a:lstStyle/>
          <a:p>
            <a:r>
              <a:rPr lang="en-US" sz="1400" dirty="0"/>
              <a:t>Heatmaps (HE0 on left HE1 on right):</a:t>
            </a:r>
          </a:p>
          <a:p>
            <a:pPr marL="0" indent="0">
              <a:buNone/>
            </a:pPr>
            <a:endParaRPr lang="en-US" sz="1400" dirty="0"/>
          </a:p>
          <a:p>
            <a:endParaRPr lang="en-US" sz="1400" dirty="0"/>
          </a:p>
          <a:p>
            <a:pPr marL="0" indent="0">
              <a:buNone/>
            </a:pPr>
            <a:endParaRPr lang="en-US" sz="1400" dirty="0"/>
          </a:p>
          <a:p>
            <a:pPr marL="0" indent="0">
              <a:buNone/>
            </a:pPr>
            <a:endParaRPr lang="en-US" sz="1400" dirty="0"/>
          </a:p>
          <a:p>
            <a:endParaRPr lang="en-US" sz="1400" dirty="0"/>
          </a:p>
          <a:p>
            <a:endParaRPr lang="en-US" sz="1400" dirty="0"/>
          </a:p>
          <a:p>
            <a:endParaRPr lang="en-US"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endParaRPr lang="en-US" sz="1400" dirty="0"/>
          </a:p>
          <a:p>
            <a:r>
              <a:rPr lang="en-US" sz="1400" dirty="0"/>
              <a:t>Summarize your observations</a:t>
            </a:r>
          </a:p>
          <a:p>
            <a:pPr marL="0" indent="0">
              <a:buNone/>
            </a:pPr>
            <a:r>
              <a:rPr lang="zh-CN" altLang="en-US" sz="1400" dirty="0"/>
              <a:t>      </a:t>
            </a:r>
            <a:r>
              <a:rPr lang="en-US" altLang="zh-CN" sz="1400" dirty="0"/>
              <a:t>From the two heatmaps, we could find that the pattern of the relative abundance of microbe of HE0 and HE1 samples are approximately the same, for each sample the relative abundance of microbe is similar. </a:t>
            </a:r>
          </a:p>
          <a:p>
            <a:pPr marL="0" indent="0">
              <a:buNone/>
            </a:pPr>
            <a:br>
              <a:rPr lang="en-US" altLang="zh-CN" sz="1400" dirty="0"/>
            </a:br>
            <a:endParaRPr lang="en-US" sz="1400" dirty="0"/>
          </a:p>
        </p:txBody>
      </p:sp>
      <p:pic>
        <p:nvPicPr>
          <p:cNvPr id="5" name="图片 4" descr="图片包含 游戏机, 红色, 监控, 地毯&#10;&#10;描述已自动生成">
            <a:extLst>
              <a:ext uri="{FF2B5EF4-FFF2-40B4-BE49-F238E27FC236}">
                <a16:creationId xmlns:a16="http://schemas.microsoft.com/office/drawing/2014/main" id="{8D8DE294-F415-4A70-BEBA-805B62F0D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734" y="1620507"/>
            <a:ext cx="4090120" cy="3371892"/>
          </a:xfrm>
          <a:prstGeom prst="rect">
            <a:avLst/>
          </a:prstGeom>
        </p:spPr>
      </p:pic>
      <p:pic>
        <p:nvPicPr>
          <p:cNvPr id="7" name="图片 6" descr="图片包含 游戏机, 红色&#10;&#10;描述已自动生成">
            <a:extLst>
              <a:ext uri="{FF2B5EF4-FFF2-40B4-BE49-F238E27FC236}">
                <a16:creationId xmlns:a16="http://schemas.microsoft.com/office/drawing/2014/main" id="{1C9B25D4-995A-4C1B-B147-686EC2D6E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802" y="1620507"/>
            <a:ext cx="4090120" cy="3371892"/>
          </a:xfrm>
          <a:prstGeom prst="rect">
            <a:avLst/>
          </a:prstGeom>
        </p:spPr>
      </p:pic>
    </p:spTree>
    <p:extLst>
      <p:ext uri="{BB962C8B-B14F-4D97-AF65-F5344CB8AC3E}">
        <p14:creationId xmlns:p14="http://schemas.microsoft.com/office/powerpoint/2010/main" val="317776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3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Which aspects of the data are the heatmaps good at highlighting? What types of things are heatmaps less suitable for?</a:t>
            </a:r>
          </a:p>
          <a:p>
            <a:pPr marL="0" indent="0">
              <a:buNone/>
            </a:pPr>
            <a:r>
              <a:rPr lang="zh-CN" altLang="en-US" sz="1400" dirty="0"/>
              <a:t>     </a:t>
            </a:r>
            <a:endParaRPr lang="en-US" altLang="zh-CN" sz="1400" dirty="0"/>
          </a:p>
          <a:p>
            <a:pPr marL="0" indent="0">
              <a:buNone/>
            </a:pPr>
            <a:r>
              <a:rPr lang="zh-CN" altLang="en-US" sz="1400" dirty="0"/>
              <a:t>       </a:t>
            </a:r>
            <a:r>
              <a:rPr lang="en-US" altLang="zh-CN" sz="1400" dirty="0"/>
              <a:t>Pros: The heatmaps are good at highlighting the data distribute pattern of a two-dimensional data set. Since it uses color to represent the amount of each data point, we can easily find out how the larger and smaller data points distributed. And for the same reason, we can easily get the information from a huge data set. </a:t>
            </a:r>
          </a:p>
          <a:p>
            <a:pPr marL="0" indent="0">
              <a:buNone/>
            </a:pPr>
            <a:r>
              <a:rPr lang="zh-CN" altLang="en-US" sz="1400" dirty="0"/>
              <a:t>      </a:t>
            </a:r>
            <a:r>
              <a:rPr lang="en-US" altLang="zh-CN" sz="1400" dirty="0"/>
              <a:t>Cons: The shortcoming of heatmaps is that we are poor at comparing the amount of data points in non-adjacent regions, in some situations we might misread the heatmaps. </a:t>
            </a:r>
            <a:endParaRPr lang="en-US" sz="1400" dirty="0"/>
          </a:p>
        </p:txBody>
      </p:sp>
    </p:spTree>
    <p:extLst>
      <p:ext uri="{BB962C8B-B14F-4D97-AF65-F5344CB8AC3E}">
        <p14:creationId xmlns:p14="http://schemas.microsoft.com/office/powerpoint/2010/main" val="171816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b. What is the null hypothesis of the KS test in our context? Use one microbe as an example to explain your answer.</a:t>
            </a:r>
          </a:p>
          <a:p>
            <a:pPr marL="0" indent="0">
              <a:buNone/>
            </a:pPr>
            <a:endParaRPr lang="en-US" sz="1400" dirty="0"/>
          </a:p>
          <a:p>
            <a:pPr marL="0" indent="0">
              <a:buNone/>
            </a:pPr>
            <a:r>
              <a:rPr lang="zh-CN" altLang="en-US" sz="1400" dirty="0"/>
              <a:t>          </a:t>
            </a:r>
            <a:r>
              <a:rPr lang="en-US" altLang="zh-CN" sz="1400" dirty="0"/>
              <a:t>Our null hypothesis is that the HE0 samples and HE1 samples obey the same distribution.</a:t>
            </a:r>
            <a:endParaRPr lang="en-US" sz="1400" dirty="0"/>
          </a:p>
          <a:p>
            <a:endParaRPr lang="en-US" sz="1400" dirty="0"/>
          </a:p>
          <a:p>
            <a:pPr marL="0" indent="0">
              <a:buNone/>
            </a:pPr>
            <a:endParaRPr lang="en-US" sz="1400" dirty="0"/>
          </a:p>
          <a:p>
            <a:r>
              <a:rPr lang="en-US" sz="1400" dirty="0"/>
              <a:t>c. Count the number of microbes with significantly altered expression at alpha=0.1, 0.05, 0.01, 0.005 and 0.001 level? Summarize your answers in a table below:</a:t>
            </a:r>
          </a:p>
          <a:p>
            <a:pPr marL="0" indent="0">
              <a:buNone/>
            </a:pPr>
            <a:r>
              <a:rPr lang="en-US" sz="1400" dirty="0"/>
              <a:t>          </a:t>
            </a:r>
          </a:p>
        </p:txBody>
      </p:sp>
      <p:pic>
        <p:nvPicPr>
          <p:cNvPr id="4" name="图片 3">
            <a:extLst>
              <a:ext uri="{FF2B5EF4-FFF2-40B4-BE49-F238E27FC236}">
                <a16:creationId xmlns:a16="http://schemas.microsoft.com/office/drawing/2014/main" id="{C8B1678F-077E-C142-8E04-5F0B7E933E19}"/>
              </a:ext>
            </a:extLst>
          </p:cNvPr>
          <p:cNvPicPr>
            <a:picLocks noChangeAspect="1"/>
          </p:cNvPicPr>
          <p:nvPr/>
        </p:nvPicPr>
        <p:blipFill>
          <a:blip r:embed="rId2"/>
          <a:stretch>
            <a:fillRect/>
          </a:stretch>
        </p:blipFill>
        <p:spPr>
          <a:xfrm>
            <a:off x="2220290" y="4238987"/>
            <a:ext cx="4475801" cy="1937976"/>
          </a:xfrm>
          <a:prstGeom prst="rect">
            <a:avLst/>
          </a:prstGeom>
        </p:spPr>
      </p:pic>
    </p:spTree>
    <p:extLst>
      <p:ext uri="{BB962C8B-B14F-4D97-AF65-F5344CB8AC3E}">
        <p14:creationId xmlns:p14="http://schemas.microsoft.com/office/powerpoint/2010/main" val="343013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sz="1400" dirty="0"/>
              <a:t>a. What does a p-value of 0.05 represent in our context?</a:t>
            </a:r>
          </a:p>
          <a:p>
            <a:pPr marL="0" indent="0">
              <a:buNone/>
            </a:pPr>
            <a:endParaRPr lang="en-US" sz="1400" dirty="0"/>
          </a:p>
          <a:p>
            <a:pPr marL="0" indent="0">
              <a:buNone/>
            </a:pPr>
            <a:r>
              <a:rPr lang="zh-CN" altLang="en-US" sz="1400" dirty="0"/>
              <a:t>     </a:t>
            </a:r>
            <a:r>
              <a:rPr lang="en-US" altLang="zh-CN" sz="1400" dirty="0"/>
              <a:t>A p-value of 0.05 from KS test on a microbe means the probability of observing the HE0 &amp; HE1 samples is only 5%, </a:t>
            </a:r>
          </a:p>
          <a:p>
            <a:pPr marL="0" indent="0">
              <a:buNone/>
            </a:pPr>
            <a:r>
              <a:rPr lang="zh-CN" altLang="en-US" sz="1400" dirty="0"/>
              <a:t>     </a:t>
            </a:r>
            <a:r>
              <a:rPr lang="en-US" altLang="zh-CN" sz="1400" dirty="0"/>
              <a:t>given that the null hypothesis (the microbe is not altered) is true. </a:t>
            </a:r>
            <a:endParaRPr lang="en-US" sz="1400" dirty="0"/>
          </a:p>
          <a:p>
            <a:r>
              <a:rPr lang="en-US" sz="1400" dirty="0"/>
              <a:t>b. If the null hypothesis is true, what distribution will the p-values follow?</a:t>
            </a:r>
          </a:p>
          <a:p>
            <a:pPr marL="0" indent="0">
              <a:buNone/>
            </a:pPr>
            <a:endParaRPr lang="en-US" sz="1400" dirty="0"/>
          </a:p>
          <a:p>
            <a:pPr marL="0" indent="0">
              <a:buNone/>
            </a:pPr>
            <a:r>
              <a:rPr lang="zh-CN" altLang="en-US" sz="1400" dirty="0"/>
              <a:t>          </a:t>
            </a:r>
            <a:r>
              <a:rPr lang="en-US" altLang="zh-CN" sz="1400" dirty="0"/>
              <a:t>Uniform distribution. The p-value or probability value is the probability of obtaining test results at least as extreme </a:t>
            </a:r>
          </a:p>
          <a:p>
            <a:pPr marL="0" indent="0">
              <a:buNone/>
            </a:pPr>
            <a:r>
              <a:rPr lang="zh-CN" altLang="en-US" sz="1400" dirty="0"/>
              <a:t>          </a:t>
            </a:r>
            <a:r>
              <a:rPr lang="en-US" altLang="zh-CN" sz="1400" dirty="0"/>
              <a:t>as the results actually observed during the test, assuming that the null hypothesis is correct. Thus, given the null </a:t>
            </a:r>
          </a:p>
          <a:p>
            <a:pPr marL="0" indent="0">
              <a:buNone/>
            </a:pPr>
            <a:r>
              <a:rPr lang="zh-CN" altLang="en-US" sz="1400" dirty="0"/>
              <a:t>          </a:t>
            </a:r>
            <a:r>
              <a:rPr lang="en-US" altLang="zh-CN" sz="1400" dirty="0"/>
              <a:t>hypothesis is true, the </a:t>
            </a:r>
            <a:r>
              <a:rPr lang="en-US" altLang="zh-CN" sz="1400" dirty="0" err="1"/>
              <a:t>cdf</a:t>
            </a:r>
            <a:r>
              <a:rPr lang="en-US" altLang="zh-CN" sz="1400" dirty="0"/>
              <a:t> for the random variable P will be F(P) = P. The corresponding pdf will be f(P) = 1, which is </a:t>
            </a:r>
          </a:p>
          <a:p>
            <a:pPr marL="0" indent="0">
              <a:buNone/>
            </a:pPr>
            <a:r>
              <a:rPr lang="zh-CN" altLang="en-US" sz="1400" dirty="0"/>
              <a:t>         </a:t>
            </a:r>
            <a:r>
              <a:rPr lang="en-US" altLang="zh-CN" sz="1400" dirty="0"/>
              <a:t>Uniform distribution</a:t>
            </a:r>
            <a:endParaRPr lang="en-US" sz="1400" dirty="0"/>
          </a:p>
          <a:p>
            <a:r>
              <a:rPr lang="en-US" sz="1400" dirty="0"/>
              <a:t>c. If no microbe’s abundance was altered, how many significant p-values does one expect to see at alpha=0.1, 0.05, 0.01, 0.005 and 0.001 level? Compare your answers with your results in Task 2.1.c. Show the comparison in a table below:</a:t>
            </a:r>
          </a:p>
        </p:txBody>
      </p:sp>
      <p:pic>
        <p:nvPicPr>
          <p:cNvPr id="4" name="图片 3">
            <a:extLst>
              <a:ext uri="{FF2B5EF4-FFF2-40B4-BE49-F238E27FC236}">
                <a16:creationId xmlns:a16="http://schemas.microsoft.com/office/drawing/2014/main" id="{744C8D3B-F5AE-0F44-81B1-AF0F5D1DC579}"/>
              </a:ext>
            </a:extLst>
          </p:cNvPr>
          <p:cNvPicPr>
            <a:picLocks noChangeAspect="1"/>
          </p:cNvPicPr>
          <p:nvPr/>
        </p:nvPicPr>
        <p:blipFill>
          <a:blip r:embed="rId2"/>
          <a:stretch>
            <a:fillRect/>
          </a:stretch>
        </p:blipFill>
        <p:spPr>
          <a:xfrm>
            <a:off x="2483954" y="5506278"/>
            <a:ext cx="4429313" cy="1204085"/>
          </a:xfrm>
          <a:prstGeom prst="rect">
            <a:avLst/>
          </a:prstGeom>
        </p:spPr>
      </p:pic>
    </p:spTree>
    <p:extLst>
      <p:ext uri="{BB962C8B-B14F-4D97-AF65-F5344CB8AC3E}">
        <p14:creationId xmlns:p14="http://schemas.microsoft.com/office/powerpoint/2010/main" val="2782455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1092</Words>
  <Application>Microsoft Office PowerPoint</Application>
  <PresentationFormat>宽屏</PresentationFormat>
  <Paragraphs>93</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Calibri</vt:lpstr>
      <vt:lpstr>Calibri Light</vt:lpstr>
      <vt:lpstr>Office Theme</vt:lpstr>
      <vt:lpstr>Mini-Project 2 Checkpoint 1 ECE/CS 498DS Spring 2020</vt:lpstr>
      <vt:lpstr>Task 1 - Question 0</vt:lpstr>
      <vt:lpstr>Task 1 – Question 1</vt:lpstr>
      <vt:lpstr>Task 1 – Question 1 (continued)</vt:lpstr>
      <vt:lpstr>Task 1 – Question 2</vt:lpstr>
      <vt:lpstr>Task 1 – Question 3</vt:lpstr>
      <vt:lpstr>Task 1 – Question 3 (continued)</vt:lpstr>
      <vt:lpstr>Task 2 – Question 1</vt:lpstr>
      <vt:lpstr>Task 2 – Question 2</vt:lpstr>
      <vt:lpstr>Task 2 – Question 2 (continued)</vt:lpstr>
      <vt:lpstr>Task 2 – Question 2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2 Checkpoint 1 ECE/CS 498DS Spring 2020</dc:title>
  <dc:creator>朱 奕霖</dc:creator>
  <cp:lastModifiedBy>Jiashuo Tong</cp:lastModifiedBy>
  <cp:revision>5</cp:revision>
  <dcterms:created xsi:type="dcterms:W3CDTF">2020-03-16T04:01:56Z</dcterms:created>
  <dcterms:modified xsi:type="dcterms:W3CDTF">2020-03-16T04:15:39Z</dcterms:modified>
</cp:coreProperties>
</file>