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8A4AF-2857-486F-8EDC-585651AE0AA6}" v="9" dt="2020-04-08T21:01:19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A78A4AF-2857-486F-8EDC-585651AE0AA6}"/>
    <pc:docChg chg="modSld">
      <pc:chgData name="" userId="" providerId="" clId="Web-{BA78A4AF-2857-486F-8EDC-585651AE0AA6}" dt="2020-04-08T21:01:19.267" v="8" actId="20577"/>
      <pc:docMkLst>
        <pc:docMk/>
      </pc:docMkLst>
      <pc:sldChg chg="modSp">
        <pc:chgData name="" userId="" providerId="" clId="Web-{BA78A4AF-2857-486F-8EDC-585651AE0AA6}" dt="2020-04-08T21:01:19.267" v="7" actId="20577"/>
        <pc:sldMkLst>
          <pc:docMk/>
          <pc:sldMk cId="1774812392" sldId="257"/>
        </pc:sldMkLst>
        <pc:spChg chg="mod">
          <ac:chgData name="" userId="" providerId="" clId="Web-{BA78A4AF-2857-486F-8EDC-585651AE0AA6}" dt="2020-04-08T21:01:19.267" v="7" actId="20577"/>
          <ac:spMkLst>
            <pc:docMk/>
            <pc:sldMk cId="1774812392" sldId="257"/>
            <ac:spMk id="6" creationId="{DCF2C8F6-6611-4E40-8611-99C12BBAD1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3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Name1 (NetID1), Name2 (NetID2), Name3 (NetID3)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DNS Traffic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838200" y="1203296"/>
            <a:ext cx="890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1(</a:t>
            </a:r>
            <a:r>
              <a:rPr lang="en-US" altLang="zh-CN" dirty="0"/>
              <a:t>a) Provide the IP address of the attacker-controlled DNS server:</a:t>
            </a:r>
          </a:p>
          <a:p>
            <a:r>
              <a:rPr lang="en-US" altLang="zh-CN" dirty="0"/>
              <a:t>Answer: </a:t>
            </a:r>
            <a:r>
              <a:rPr lang="en-US" dirty="0"/>
              <a:t>From the content type headers, we find the IP address '162.212.156.148' following </a:t>
            </a:r>
            <a:r>
              <a:rPr lang="en-US" dirty="0" err="1"/>
              <a:t>wget</a:t>
            </a:r>
            <a:r>
              <a:rPr lang="en-US" dirty="0"/>
              <a:t>. Therefore, the attacker-controlled server is 162.212.156.148. </a:t>
            </a:r>
          </a:p>
          <a:p>
            <a:endParaRPr lang="en-US" altLang="zh-CN" dirty="0"/>
          </a:p>
          <a:p>
            <a:r>
              <a:rPr lang="en-US" altLang="zh-CN" dirty="0"/>
              <a:t>1(b) Provide the IP address of the legitimate DNS server: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Answer: We can identify the legitimate server by finding the source IP when destination IP is the bad server. The legitimate server is 10.0.2.15.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06A4-71EE-4E88-AD4C-123D6657C51F}"/>
              </a:ext>
            </a:extLst>
          </p:cNvPr>
          <p:cNvSpPr/>
          <p:nvPr/>
        </p:nvSpPr>
        <p:spPr>
          <a:xfrm>
            <a:off x="838200" y="3326954"/>
            <a:ext cx="414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Histogram of the length of DNS queries: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1AD0AFF6-BD9A-4FFF-948E-AE866E2EB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26" y="2999380"/>
            <a:ext cx="5610434" cy="38586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C923C86-59C2-44C8-9AB7-522433F8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77188E-6778-4F6F-BBF3-FE72343B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89" y="197024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503789" y="1248863"/>
            <a:ext cx="9793771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0.6.(a) Which http </a:t>
            </a:r>
            <a:r>
              <a:rPr lang="en-US" dirty="0" err="1"/>
              <a:t>pcap</a:t>
            </a:r>
            <a:r>
              <a:rPr lang="en-US" dirty="0"/>
              <a:t> file represents legitimate activity, and which represents attacker activity?</a:t>
            </a:r>
          </a:p>
          <a:p>
            <a:endParaRPr lang="en-US" dirty="0"/>
          </a:p>
          <a:p>
            <a:r>
              <a:rPr lang="en-US" altLang="zh-CN" dirty="0" err="1">
                <a:solidFill>
                  <a:srgbClr val="000000"/>
                </a:solidFill>
                <a:ea typeface="Courier New" panose="02070309020205020404" pitchFamily="49" charset="0"/>
              </a:rPr>
              <a:t>http.pcap</a:t>
            </a:r>
            <a:r>
              <a:rPr lang="en-US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' represents attacker activity, and 'http2.pcap' represents legitimate activity.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0.6.(b) Are there any Content-Type headers in legitimate activity </a:t>
            </a:r>
            <a:r>
              <a:rPr lang="en-US" dirty="0" err="1"/>
              <a:t>pcap</a:t>
            </a:r>
            <a:r>
              <a:rPr lang="en-US" dirty="0"/>
              <a:t> file? If there are, list those Content-Type headers.</a:t>
            </a:r>
          </a:p>
          <a:p>
            <a:endParaRPr lang="en-US" dirty="0"/>
          </a:p>
          <a:p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Since no packets in http2.pcap has an HTTP layer, we cannot find content-type in http2.pcap.</a:t>
            </a:r>
            <a:r>
              <a:rPr lang="zh-CN" altLang="zh-CN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12D007-B9C0-4B9A-BE0B-03622933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DB67FB-7BE2-4D0D-AB75-DC1E8DE5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7F53813-C8D0-4CA3-8F8C-C2BB0590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4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Task 1. 1. a Report the </a:t>
            </a:r>
            <a:r>
              <a:rPr lang="en-US" sz="1800" b="1" dirty="0"/>
              <a:t>UNIX timestamp </a:t>
            </a:r>
            <a:r>
              <a:rPr lang="en-US" sz="1800" dirty="0"/>
              <a:t>of the first attempted scan on the vulnerable server</a:t>
            </a:r>
          </a:p>
          <a:p>
            <a:pPr marL="0" indent="0">
              <a:buNone/>
            </a:pPr>
            <a:r>
              <a:rPr lang="en-US" altLang="zh-CN" sz="1800" dirty="0"/>
              <a:t>Answer: </a:t>
            </a:r>
            <a:r>
              <a:rPr lang="en-US" sz="1800" dirty="0"/>
              <a:t>e UNIX timestamp of the first attempted scan on the vulnerable server is 2018-03-18 12:41:43.610774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Task 1. 1.b W</a:t>
            </a:r>
            <a:r>
              <a:rPr lang="en-US" altLang="zh-CN" sz="1800" dirty="0"/>
              <a:t>hat</a:t>
            </a:r>
            <a:r>
              <a:rPr lang="en-US" sz="1800" dirty="0"/>
              <a:t> is the </a:t>
            </a:r>
            <a:r>
              <a:rPr lang="en-US" sz="1800" b="1" dirty="0"/>
              <a:t>IP address </a:t>
            </a:r>
            <a:r>
              <a:rPr lang="en-US" sz="1800" dirty="0"/>
              <a:t>of the vulnerable server?</a:t>
            </a:r>
          </a:p>
          <a:p>
            <a:pPr marL="0" indent="0">
              <a:buNone/>
            </a:pPr>
            <a:r>
              <a:rPr lang="en-US" altLang="zh-CN" sz="1800" dirty="0"/>
              <a:t>Answer: </a:t>
            </a:r>
            <a:r>
              <a:rPr lang="en-US" sz="1800" dirty="0"/>
              <a:t>The IP address of the vulnerable server is 172.17.0.2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Task 1. 1.c What is the </a:t>
            </a:r>
            <a:r>
              <a:rPr lang="en-US" sz="1800" b="1" dirty="0"/>
              <a:t>port</a:t>
            </a:r>
            <a:r>
              <a:rPr lang="en-US" sz="1800" dirty="0"/>
              <a:t> of the vulnerable server?</a:t>
            </a:r>
          </a:p>
          <a:p>
            <a:pPr marL="0" indent="0">
              <a:buNone/>
            </a:pPr>
            <a:r>
              <a:rPr lang="en-US" sz="1800" dirty="0"/>
              <a:t>Answer: The port of the vulnerable server is 8080 </a:t>
            </a:r>
          </a:p>
          <a:p>
            <a:endParaRPr lang="en-US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3095C5-B891-4C30-B202-AAD8F58E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A72E9C-B302-4D8A-8911-5AC243D7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4F4CDC-2CC3-4CFD-AD66-4D12B013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13656"/>
            <a:ext cx="10515600" cy="5667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2.a Provide a list of the Content-Type headers sent to the vulnerable server from the provided HTTP packet capture. For each Content-Type header, provide its length as well.</a:t>
            </a:r>
          </a:p>
          <a:p>
            <a:endParaRPr lang="en-US" sz="1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F028CC3-EC8D-4B28-88AF-00CA5A4AB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04585"/>
              </p:ext>
            </p:extLst>
          </p:nvPr>
        </p:nvGraphicFramePr>
        <p:xfrm>
          <a:off x="2249843" y="1984280"/>
          <a:ext cx="7119345" cy="4401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59">
                  <a:extLst>
                    <a:ext uri="{9D8B030D-6E8A-4147-A177-3AD203B41FA5}">
                      <a16:colId xmlns:a16="http://schemas.microsoft.com/office/drawing/2014/main" val="1679057093"/>
                    </a:ext>
                  </a:extLst>
                </a:gridCol>
                <a:gridCol w="3932589">
                  <a:extLst>
                    <a:ext uri="{9D8B030D-6E8A-4147-A177-3AD203B41FA5}">
                      <a16:colId xmlns:a16="http://schemas.microsoft.com/office/drawing/2014/main" val="1108209801"/>
                    </a:ext>
                  </a:extLst>
                </a:gridCol>
                <a:gridCol w="1988897">
                  <a:extLst>
                    <a:ext uri="{9D8B030D-6E8A-4147-A177-3AD203B41FA5}">
                      <a16:colId xmlns:a16="http://schemas.microsoft.com/office/drawing/2014/main" val="2601343909"/>
                    </a:ext>
                  </a:extLst>
                </a:gridCol>
              </a:tblGrid>
              <a:tr h="3830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 err="1">
                          <a:effectLst/>
                        </a:rPr>
                        <a:t>content_type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u="none" strike="noStrike" dirty="0" err="1">
                          <a:effectLst/>
                        </a:rPr>
                        <a:t>len_content_type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963505695"/>
                  </a:ext>
                </a:extLst>
              </a:tr>
              <a:tr h="46722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.multipart/form-data~${#context["</a:t>
                      </a:r>
                      <a:r>
                        <a:rPr lang="en-US" sz="1100" u="none" strike="noStrike" dirty="0" err="1">
                          <a:effectLst/>
                        </a:rPr>
                        <a:t>com.opensymph</a:t>
                      </a:r>
                      <a:r>
                        <a:rPr lang="en-US" sz="1100" u="none" strike="noStrike" dirty="0">
                          <a:effectLst/>
                        </a:rPr>
                        <a:t>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244578320"/>
                  </a:ext>
                </a:extLst>
              </a:tr>
              <a:tr h="46722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.multipart/form-data~${#context["</a:t>
                      </a:r>
                      <a:r>
                        <a:rPr lang="en-US" sz="1100" u="none" strike="noStrike" dirty="0" err="1">
                          <a:effectLst/>
                        </a:rPr>
                        <a:t>com.opensymph</a:t>
                      </a:r>
                      <a:r>
                        <a:rPr lang="en-US" sz="1100" u="none" strike="noStrike" dirty="0">
                          <a:effectLst/>
                        </a:rPr>
                        <a:t>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 dirty="0">
                          <a:effectLst/>
                        </a:rPr>
                        <a:t>144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1795732517"/>
                  </a:ext>
                </a:extLst>
              </a:tr>
              <a:tr h="46722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439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.multipart/form-data~${#context["</a:t>
                      </a:r>
                      <a:r>
                        <a:rPr lang="en-US" sz="1100" u="none" strike="noStrike" dirty="0" err="1">
                          <a:effectLst/>
                        </a:rPr>
                        <a:t>com.opensymph</a:t>
                      </a:r>
                      <a:r>
                        <a:rPr lang="en-US" sz="1100" u="none" strike="noStrike" dirty="0">
                          <a:effectLst/>
                        </a:rPr>
                        <a:t>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3644521960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%{(#_='multipart/form-data').(#dm=@</a:t>
                      </a:r>
                      <a:r>
                        <a:rPr lang="en-US" sz="1100" u="none" strike="noStrike" dirty="0" err="1">
                          <a:effectLst/>
                        </a:rPr>
                        <a:t>ognl.OgnlCo</a:t>
                      </a:r>
                      <a:r>
                        <a:rPr lang="en-US" sz="1100" u="none" strike="noStrike" dirty="0">
                          <a:effectLst/>
                        </a:rPr>
                        <a:t>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823238848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18944119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748800939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676699545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2044249370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818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1104928971"/>
                  </a:ext>
                </a:extLst>
              </a:tr>
              <a:tr h="37377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>
                          <a:effectLst/>
                        </a:rPr>
                        <a:t>597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%{(#_='multipart/form-data').(#dm=@ognl.OgnlCo...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u="none" strike="noStrike" dirty="0">
                          <a:effectLst/>
                        </a:rPr>
                        <a:t>818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2763" marR="2763" marT="2763" marB="0" anchor="ctr"/>
                </a:tc>
                <a:extLst>
                  <a:ext uri="{0D108BD9-81ED-4DB2-BD59-A6C34878D82A}">
                    <a16:rowId xmlns:a16="http://schemas.microsoft.com/office/drawing/2014/main" val="63570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6B5-C0CA-44C7-A49D-844D77E2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66737"/>
          </a:xfrm>
        </p:spPr>
        <p:txBody>
          <a:bodyPr>
            <a:normAutofit/>
          </a:bodyPr>
          <a:lstStyle/>
          <a:p>
            <a:r>
              <a:rPr lang="en-US" sz="2000" dirty="0"/>
              <a:t>2.b Fill in the blanks in the table below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028DC-E350-496A-BE6F-EA851853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61558"/>
              </p:ext>
            </p:extLst>
          </p:nvPr>
        </p:nvGraphicFramePr>
        <p:xfrm>
          <a:off x="1798321" y="2028825"/>
          <a:ext cx="7868920" cy="432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998">
                  <a:extLst>
                    <a:ext uri="{9D8B030D-6E8A-4147-A177-3AD203B41FA5}">
                      <a16:colId xmlns:a16="http://schemas.microsoft.com/office/drawing/2014/main" val="3480395909"/>
                    </a:ext>
                  </a:extLst>
                </a:gridCol>
                <a:gridCol w="2065592">
                  <a:extLst>
                    <a:ext uri="{9D8B030D-6E8A-4147-A177-3AD203B41FA5}">
                      <a16:colId xmlns:a16="http://schemas.microsoft.com/office/drawing/2014/main" val="3511502925"/>
                    </a:ext>
                  </a:extLst>
                </a:gridCol>
                <a:gridCol w="4137330">
                  <a:extLst>
                    <a:ext uri="{9D8B030D-6E8A-4147-A177-3AD203B41FA5}">
                      <a16:colId xmlns:a16="http://schemas.microsoft.com/office/drawing/2014/main" val="2032268951"/>
                    </a:ext>
                  </a:extLst>
                </a:gridCol>
              </a:tblGrid>
              <a:tr h="680034">
                <a:tc>
                  <a:txBody>
                    <a:bodyPr/>
                    <a:lstStyle/>
                    <a:p>
                      <a:r>
                        <a:rPr lang="en-US" dirty="0"/>
                        <a:t>Command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the attack?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 of the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20767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 dirty="0" err="1"/>
                        <a:t>whoami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Displays the name of the current user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829335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 dirty="0" err="1"/>
                        <a:t>wget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Retrieves content from web 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588715"/>
                  </a:ext>
                </a:extLst>
              </a:tr>
              <a:tr h="563677">
                <a:tc>
                  <a:txBody>
                    <a:bodyPr/>
                    <a:lstStyle/>
                    <a:p>
                      <a:r>
                        <a:rPr lang="en-US" b="1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Lists computer files in Unix and Unix-like operating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09087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607177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5285"/>
                  </a:ext>
                </a:extLst>
              </a:tr>
              <a:tr h="563677">
                <a:tc>
                  <a:txBody>
                    <a:bodyPr/>
                    <a:lstStyle/>
                    <a:p>
                      <a:r>
                        <a:rPr lang="en-US" b="1"/>
                        <a:t>insmod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Loads the specified kernel modules into the kernel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687055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/>
                        <a:t>ssh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434672"/>
                  </a:ext>
                </a:extLst>
              </a:tr>
              <a:tr h="393988">
                <a:tc>
                  <a:txBody>
                    <a:bodyPr/>
                    <a:lstStyle/>
                    <a:p>
                      <a:r>
                        <a:rPr lang="en-US" b="1"/>
                        <a:t>lsmod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59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230679"/>
            <a:ext cx="10304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1.a Provide a list of kernel modules added or removed from the system: (Output table from 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6F7F0-EF21-4F9B-9ED2-B02AA32C8AEF}"/>
              </a:ext>
            </a:extLst>
          </p:cNvPr>
          <p:cNvSpPr/>
          <p:nvPr/>
        </p:nvSpPr>
        <p:spPr>
          <a:xfrm>
            <a:off x="647699" y="5450136"/>
            <a:ext cx="8905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1.b What is the attacker-controlled kernel module?</a:t>
            </a:r>
          </a:p>
          <a:p>
            <a:endParaRPr lang="en-US" dirty="0"/>
          </a:p>
          <a:p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The attacker-controlled module is rk.ko</a:t>
            </a:r>
            <a:r>
              <a:rPr lang="en-US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.</a:t>
            </a:r>
            <a:endParaRPr lang="zh-CN" altLang="zh-C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26B6C6-18EE-4BE5-A870-633373E5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16FAB70-FBC7-4AD4-860E-051AA383C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87641"/>
              </p:ext>
            </p:extLst>
          </p:nvPr>
        </p:nvGraphicFramePr>
        <p:xfrm>
          <a:off x="1722436" y="1767840"/>
          <a:ext cx="6756400" cy="332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8888385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71160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651142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82398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u="none" strike="noStrike">
                          <a:effectLst/>
                        </a:rPr>
                        <a:t>columns.name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action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272713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42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rk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40454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43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 err="1">
                          <a:effectLst/>
                        </a:rPr>
                        <a:t>ipt_MASQUERADE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47831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44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nf_nat_masquerade_ipv4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0921587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45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 err="1">
                          <a:effectLst/>
                        </a:rPr>
                        <a:t>nf_conntrack_netlink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267394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46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nfnetlink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869083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...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...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...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...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353555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2339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nfnetlink_queue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209901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2340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nfnetlink_log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349629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2341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bluetooth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8261499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2882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rk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added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5180876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700" u="none" strike="noStrike">
                          <a:effectLst/>
                        </a:rPr>
                        <a:t>2883</a:t>
                      </a:r>
                      <a:endParaRPr lang="en-US" altLang="zh-CN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kernel_module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rk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removed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82436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1.c How did you verify that the module was loaded onto the server?</a:t>
            </a:r>
          </a:p>
          <a:p>
            <a:r>
              <a:rPr lang="en-US" dirty="0"/>
              <a:t>Answer: "The module was loaded onto the server because the following command is run:"</a:t>
            </a:r>
          </a:p>
          <a:p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#cmd=</a:t>
            </a:r>
            <a:r>
              <a:rPr lang="en-US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‘</a:t>
            </a:r>
            <a:r>
              <a:rPr lang="zh-CN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insmod rk.ko.1</a:t>
            </a:r>
            <a:r>
              <a:rPr lang="en-US" altLang="zh-CN" dirty="0">
                <a:solidFill>
                  <a:srgbClr val="000000"/>
                </a:solidFill>
                <a:ea typeface="Courier New" panose="02070309020205020404" pitchFamily="49" charset="0"/>
              </a:rPr>
              <a:t>’</a:t>
            </a:r>
          </a:p>
          <a:p>
            <a:endParaRPr lang="en-US" dirty="0"/>
          </a:p>
          <a:p>
            <a:r>
              <a:rPr lang="en-US" dirty="0"/>
              <a:t>Also, from </a:t>
            </a:r>
            <a:r>
              <a:rPr lang="en-US" dirty="0" err="1"/>
              <a:t>df_oslogs</a:t>
            </a:r>
            <a:r>
              <a:rPr lang="en-US" dirty="0"/>
              <a:t>, we identify the following items: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1D31E5-0188-43B3-8B65-C4BB13AC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AD7634-8C67-4EF1-8C27-743D32D4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DFA0E33-B9CC-4C67-8C69-480312F0A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91762"/>
              </p:ext>
            </p:extLst>
          </p:nvPr>
        </p:nvGraphicFramePr>
        <p:xfrm>
          <a:off x="924242" y="3317240"/>
          <a:ext cx="10343515" cy="2984044"/>
        </p:xfrm>
        <a:graphic>
          <a:graphicData uri="http://schemas.openxmlformats.org/drawingml/2006/table">
            <a:tbl>
              <a:tblPr/>
              <a:tblGrid>
                <a:gridCol w="2068703">
                  <a:extLst>
                    <a:ext uri="{9D8B030D-6E8A-4147-A177-3AD203B41FA5}">
                      <a16:colId xmlns:a16="http://schemas.microsoft.com/office/drawing/2014/main" val="3268102276"/>
                    </a:ext>
                  </a:extLst>
                </a:gridCol>
                <a:gridCol w="2068703">
                  <a:extLst>
                    <a:ext uri="{9D8B030D-6E8A-4147-A177-3AD203B41FA5}">
                      <a16:colId xmlns:a16="http://schemas.microsoft.com/office/drawing/2014/main" val="2739186386"/>
                    </a:ext>
                  </a:extLst>
                </a:gridCol>
                <a:gridCol w="2068703">
                  <a:extLst>
                    <a:ext uri="{9D8B030D-6E8A-4147-A177-3AD203B41FA5}">
                      <a16:colId xmlns:a16="http://schemas.microsoft.com/office/drawing/2014/main" val="2892048165"/>
                    </a:ext>
                  </a:extLst>
                </a:gridCol>
                <a:gridCol w="2068703">
                  <a:extLst>
                    <a:ext uri="{9D8B030D-6E8A-4147-A177-3AD203B41FA5}">
                      <a16:colId xmlns:a16="http://schemas.microsoft.com/office/drawing/2014/main" val="3606483007"/>
                    </a:ext>
                  </a:extLst>
                </a:gridCol>
                <a:gridCol w="2068703">
                  <a:extLst>
                    <a:ext uri="{9D8B030D-6E8A-4147-A177-3AD203B41FA5}">
                      <a16:colId xmlns:a16="http://schemas.microsoft.com/office/drawing/2014/main" val="2162252819"/>
                    </a:ext>
                  </a:extLst>
                </a:gridCol>
              </a:tblGrid>
              <a:tr h="328114">
                <a:tc>
                  <a:txBody>
                    <a:bodyPr/>
                    <a:lstStyle/>
                    <a:p>
                      <a:pPr algn="r" fontAlgn="ctr"/>
                      <a:endParaRPr lang="zh-CN" alt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columns.name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calendarTime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57148"/>
                  </a:ext>
                </a:extLst>
              </a:tr>
              <a:tr h="6545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kernel_module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rk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added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Tue Feb 6 00:34:09 2018 UTC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00631"/>
                  </a:ext>
                </a:extLst>
              </a:tr>
              <a:tr h="6545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</a:rPr>
                        <a:t>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kernel_module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rk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removed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Tue Feb 6 00:34:50 2018 UTC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4825"/>
                  </a:ext>
                </a:extLst>
              </a:tr>
              <a:tr h="6545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</a:rPr>
                        <a:t>2882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kernel_module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added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Mon Mar 19 15:58:54 2018 UTC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02173"/>
                  </a:ext>
                </a:extLst>
              </a:tr>
              <a:tr h="65457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b="1">
                          <a:effectLst/>
                        </a:rPr>
                        <a:t>2883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kernel_module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removed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Mon Mar 19 15:58:58 2018 UTC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60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1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47699" y="1531551"/>
            <a:ext cx="8905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is the </a:t>
            </a:r>
            <a:r>
              <a:rPr lang="en-US" b="1" dirty="0"/>
              <a:t>file name </a:t>
            </a:r>
            <a:r>
              <a:rPr lang="en-US" dirty="0"/>
              <a:t>that contains the internal hostnames?</a:t>
            </a:r>
          </a:p>
          <a:p>
            <a:endParaRPr lang="en-US" dirty="0"/>
          </a:p>
          <a:p>
            <a:r>
              <a:rPr lang="en-US" dirty="0"/>
              <a:t>The file name that contains the internal hostnames is '</a:t>
            </a:r>
            <a:r>
              <a:rPr lang="en-US" dirty="0" err="1"/>
              <a:t>known_hosts</a:t>
            </a:r>
            <a:r>
              <a:rPr lang="en-US" dirty="0"/>
              <a:t>”.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2CD8EB-3355-41E2-83A2-997BB1E6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AB6F-89A0-4FA8-B30D-66F589EB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/>
              <a:t>Task 1 – Host Logs Analysis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75F8B-7BD6-4ABB-96F6-03B242230721}"/>
              </a:ext>
            </a:extLst>
          </p:cNvPr>
          <p:cNvSpPr/>
          <p:nvPr/>
        </p:nvSpPr>
        <p:spPr>
          <a:xfrm>
            <a:off x="695325" y="1522026"/>
            <a:ext cx="101060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Do you observe any evidence that the attacker extracted the internal host names via HTTP in the logs? (If yes, report the log line. If not, briefly explain why not. )</a:t>
            </a:r>
          </a:p>
          <a:p>
            <a:endParaRPr lang="en-US" dirty="0"/>
          </a:p>
          <a:p>
            <a:r>
              <a:rPr lang="en-US" dirty="0"/>
              <a:t>From the HTTP content type headers, we have found nothing related to the internal hostname file. Therefore, we conclude that the attacker is not using HTTP to access the file. 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C489BF-7A78-44BD-B1F3-7CEA9AC4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0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905</Words>
  <Application>Microsoft Office PowerPoint</Application>
  <PresentationFormat>宽屏</PresentationFormat>
  <Paragraphs>180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Mini-Project 3 Checkpoint 1 ECE/CS 498DS Spring 2020</vt:lpstr>
      <vt:lpstr>Task 0</vt:lpstr>
      <vt:lpstr>Task 1 – HTTP Traffic Analysis</vt:lpstr>
      <vt:lpstr>Task 1 – HTTP Traffic Analysis</vt:lpstr>
      <vt:lpstr>Task 1 – HTTP Traffic Analysis</vt:lpstr>
      <vt:lpstr>Task 1 – Host Logs Analysis</vt:lpstr>
      <vt:lpstr>Task 1 – Host Logs Analysis</vt:lpstr>
      <vt:lpstr>Task 1 – Host Logs Analysis</vt:lpstr>
      <vt:lpstr>Task 1 – Host Logs Analysis</vt:lpstr>
      <vt:lpstr>Task 1 – DNS Traffic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Jiashuo Tong</cp:lastModifiedBy>
  <cp:revision>66</cp:revision>
  <dcterms:created xsi:type="dcterms:W3CDTF">2020-01-30T21:31:06Z</dcterms:created>
  <dcterms:modified xsi:type="dcterms:W3CDTF">2020-04-27T00:15:01Z</dcterms:modified>
</cp:coreProperties>
</file>