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60" r:id="rId4"/>
    <p:sldId id="268" r:id="rId5"/>
    <p:sldId id="261" r:id="rId6"/>
    <p:sldId id="262" r:id="rId7"/>
    <p:sldId id="264" r:id="rId8"/>
    <p:sldId id="265" r:id="rId9"/>
    <p:sldId id="282" r:id="rId10"/>
    <p:sldId id="283" r:id="rId11"/>
    <p:sldId id="266" r:id="rId12"/>
    <p:sldId id="267" r:id="rId13"/>
    <p:sldId id="269" r:id="rId14"/>
    <p:sldId id="274" r:id="rId15"/>
    <p:sldId id="279" r:id="rId16"/>
    <p:sldId id="275" r:id="rId17"/>
    <p:sldId id="276" r:id="rId18"/>
    <p:sldId id="277" r:id="rId19"/>
    <p:sldId id="278" r:id="rId20"/>
    <p:sldId id="280" r:id="rId21"/>
    <p:sldId id="281"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B22AD-2CF8-47D5-B69E-C8843D754556}" v="189" dt="2020-04-26T03:59:59.075"/>
    <p1510:client id="{C8D18AD3-6554-49B0-ADF8-8455626B19B2}" v="19" dt="2020-04-26T04:15:22.66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94660"/>
  </p:normalViewPr>
  <p:slideViewPr>
    <p:cSldViewPr snapToGrid="0">
      <p:cViewPr varScale="1">
        <p:scale>
          <a:sx n="55" d="100"/>
          <a:sy n="55" d="100"/>
        </p:scale>
        <p:origin x="36"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0EB22AD-2CF8-47D5-B69E-C8843D754556}"/>
    <pc:docChg chg="addSld modSld">
      <pc:chgData name="" userId="" providerId="" clId="Web-{60EB22AD-2CF8-47D5-B69E-C8843D754556}" dt="2020-04-26T03:59:59.075" v="183" actId="20577"/>
      <pc:docMkLst>
        <pc:docMk/>
      </pc:docMkLst>
      <pc:sldChg chg="modSp add replId">
        <pc:chgData name="" userId="" providerId="" clId="Web-{60EB22AD-2CF8-47D5-B69E-C8843D754556}" dt="2020-04-26T03:58:00.650" v="85" actId="20577"/>
        <pc:sldMkLst>
          <pc:docMk/>
          <pc:sldMk cId="3743847811" sldId="280"/>
        </pc:sldMkLst>
        <pc:spChg chg="mod">
          <ac:chgData name="" userId="" providerId="" clId="Web-{60EB22AD-2CF8-47D5-B69E-C8843D754556}" dt="2020-04-26T03:58:00.650" v="85" actId="20577"/>
          <ac:spMkLst>
            <pc:docMk/>
            <pc:sldMk cId="3743847811" sldId="280"/>
            <ac:spMk id="5" creationId="{ABCB63C1-1D2C-4C1F-A531-0FD4F0693EDC}"/>
          </ac:spMkLst>
        </pc:spChg>
        <pc:spChg chg="mod">
          <ac:chgData name="" userId="" providerId="" clId="Web-{60EB22AD-2CF8-47D5-B69E-C8843D754556}" dt="2020-04-26T03:56:42.134" v="2" actId="20577"/>
          <ac:spMkLst>
            <pc:docMk/>
            <pc:sldMk cId="3743847811" sldId="280"/>
            <ac:spMk id="7" creationId="{28E940D1-F7A1-4387-BD82-B4E72ACE81F1}"/>
          </ac:spMkLst>
        </pc:spChg>
        <pc:spChg chg="mod">
          <ac:chgData name="" userId="" providerId="" clId="Web-{60EB22AD-2CF8-47D5-B69E-C8843D754556}" dt="2020-04-26T03:57:13.994" v="38" actId="20577"/>
          <ac:spMkLst>
            <pc:docMk/>
            <pc:sldMk cId="3743847811" sldId="280"/>
            <ac:spMk id="11" creationId="{931842FB-94A0-4168-8B15-F8BB93E2A9D7}"/>
          </ac:spMkLst>
        </pc:spChg>
      </pc:sldChg>
      <pc:sldChg chg="modSp add replId">
        <pc:chgData name="" userId="" providerId="" clId="Web-{60EB22AD-2CF8-47D5-B69E-C8843D754556}" dt="2020-04-26T03:59:59.075" v="182" actId="20577"/>
        <pc:sldMkLst>
          <pc:docMk/>
          <pc:sldMk cId="479631936" sldId="281"/>
        </pc:sldMkLst>
        <pc:spChg chg="mod">
          <ac:chgData name="" userId="" providerId="" clId="Web-{60EB22AD-2CF8-47D5-B69E-C8843D754556}" dt="2020-04-26T03:59:59.075" v="182" actId="20577"/>
          <ac:spMkLst>
            <pc:docMk/>
            <pc:sldMk cId="479631936" sldId="281"/>
            <ac:spMk id="5" creationId="{ABCB63C1-1D2C-4C1F-A531-0FD4F0693EDC}"/>
          </ac:spMkLst>
        </pc:spChg>
        <pc:spChg chg="mod">
          <ac:chgData name="" userId="" providerId="" clId="Web-{60EB22AD-2CF8-47D5-B69E-C8843D754556}" dt="2020-04-26T03:58:43.869" v="131" actId="20577"/>
          <ac:spMkLst>
            <pc:docMk/>
            <pc:sldMk cId="479631936" sldId="281"/>
            <ac:spMk id="11" creationId="{931842FB-94A0-4168-8B15-F8BB93E2A9D7}"/>
          </ac:spMkLst>
        </pc:spChg>
      </pc:sldChg>
    </pc:docChg>
  </pc:docChgLst>
  <pc:docChgLst>
    <pc:chgData clId="Web-{C8D18AD3-6554-49B0-ADF8-8455626B19B2}"/>
    <pc:docChg chg="modSld">
      <pc:chgData name="" userId="" providerId="" clId="Web-{C8D18AD3-6554-49B0-ADF8-8455626B19B2}" dt="2020-04-26T04:15:22.664" v="15" actId="20577"/>
      <pc:docMkLst>
        <pc:docMk/>
      </pc:docMkLst>
      <pc:sldChg chg="modSp">
        <pc:chgData name="" userId="" providerId="" clId="Web-{C8D18AD3-6554-49B0-ADF8-8455626B19B2}" dt="2020-04-26T04:04:33.138" v="10" actId="20577"/>
        <pc:sldMkLst>
          <pc:docMk/>
          <pc:sldMk cId="3743847811" sldId="280"/>
        </pc:sldMkLst>
        <pc:spChg chg="mod">
          <ac:chgData name="" userId="" providerId="" clId="Web-{C8D18AD3-6554-49B0-ADF8-8455626B19B2}" dt="2020-04-26T04:04:33.138" v="10" actId="20577"/>
          <ac:spMkLst>
            <pc:docMk/>
            <pc:sldMk cId="3743847811" sldId="280"/>
            <ac:spMk id="5" creationId="{ABCB63C1-1D2C-4C1F-A531-0FD4F0693EDC}"/>
          </ac:spMkLst>
        </pc:spChg>
        <pc:spChg chg="mod">
          <ac:chgData name="" userId="" providerId="" clId="Web-{C8D18AD3-6554-49B0-ADF8-8455626B19B2}" dt="2020-04-26T04:01:40.138" v="6" actId="20577"/>
          <ac:spMkLst>
            <pc:docMk/>
            <pc:sldMk cId="3743847811" sldId="280"/>
            <ac:spMk id="11" creationId="{931842FB-94A0-4168-8B15-F8BB93E2A9D7}"/>
          </ac:spMkLst>
        </pc:spChg>
      </pc:sldChg>
      <pc:sldChg chg="modSp">
        <pc:chgData name="" userId="" providerId="" clId="Web-{C8D18AD3-6554-49B0-ADF8-8455626B19B2}" dt="2020-04-26T04:15:22.664" v="14" actId="20577"/>
        <pc:sldMkLst>
          <pc:docMk/>
          <pc:sldMk cId="479631936" sldId="281"/>
        </pc:sldMkLst>
        <pc:spChg chg="mod">
          <ac:chgData name="" userId="" providerId="" clId="Web-{C8D18AD3-6554-49B0-ADF8-8455626B19B2}" dt="2020-04-26T04:01:37.544" v="3" actId="20577"/>
          <ac:spMkLst>
            <pc:docMk/>
            <pc:sldMk cId="479631936" sldId="281"/>
            <ac:spMk id="5" creationId="{ABCB63C1-1D2C-4C1F-A531-0FD4F0693EDC}"/>
          </ac:spMkLst>
        </pc:spChg>
        <pc:spChg chg="mod">
          <ac:chgData name="" userId="" providerId="" clId="Web-{C8D18AD3-6554-49B0-ADF8-8455626B19B2}" dt="2020-04-26T04:15:22.664" v="14" actId="20577"/>
          <ac:spMkLst>
            <pc:docMk/>
            <pc:sldMk cId="479631936" sldId="281"/>
            <ac:spMk id="11" creationId="{931842FB-94A0-4168-8B15-F8BB93E2A9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1D31-C958-477A-AB6B-D24EBFF17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C5CD0-A5DD-4B42-BDFB-A1FDAEAC35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8EBE3-1CEB-46C8-9F6B-5EE511D14CA8}"/>
              </a:ext>
            </a:extLst>
          </p:cNvPr>
          <p:cNvSpPr>
            <a:spLocks noGrp="1"/>
          </p:cNvSpPr>
          <p:nvPr>
            <p:ph type="dt" sz="half" idx="10"/>
          </p:nvPr>
        </p:nvSpPr>
        <p:spPr/>
        <p:txBody>
          <a:bodyPr/>
          <a:lstStyle/>
          <a:p>
            <a:fld id="{479EBF75-EE77-44A8-9EA8-3CAB831D69A4}" type="datetime1">
              <a:rPr lang="en-US" smtClean="0"/>
              <a:t>4/28/2020</a:t>
            </a:fld>
            <a:endParaRPr lang="en-US"/>
          </a:p>
        </p:txBody>
      </p:sp>
      <p:sp>
        <p:nvSpPr>
          <p:cNvPr id="5" name="Footer Placeholder 4">
            <a:extLst>
              <a:ext uri="{FF2B5EF4-FFF2-40B4-BE49-F238E27FC236}">
                <a16:creationId xmlns:a16="http://schemas.microsoft.com/office/drawing/2014/main" id="{8A9B9669-CD55-4AB0-8EA7-7342DA201AAD}"/>
              </a:ext>
            </a:extLst>
          </p:cNvPr>
          <p:cNvSpPr>
            <a:spLocks noGrp="1"/>
          </p:cNvSpPr>
          <p:nvPr>
            <p:ph type="ftr" sz="quarter" idx="11"/>
          </p:nvPr>
        </p:nvSpPr>
        <p:spPr/>
        <p:txBody>
          <a:bodyPr/>
          <a:lstStyle/>
          <a:p>
            <a:r>
              <a:rPr lang="en-US"/>
              <a:t>&lt;Group Number&gt; : &lt;NetIDs&gt;</a:t>
            </a:r>
          </a:p>
        </p:txBody>
      </p:sp>
      <p:sp>
        <p:nvSpPr>
          <p:cNvPr id="6" name="Slide Number Placeholder 5">
            <a:extLst>
              <a:ext uri="{FF2B5EF4-FFF2-40B4-BE49-F238E27FC236}">
                <a16:creationId xmlns:a16="http://schemas.microsoft.com/office/drawing/2014/main" id="{9B22FF9D-6BC3-40B8-9AA1-6BEA31624E25}"/>
              </a:ext>
            </a:extLst>
          </p:cNvPr>
          <p:cNvSpPr>
            <a:spLocks noGrp="1"/>
          </p:cNvSpPr>
          <p:nvPr>
            <p:ph type="sldNum" sz="quarter" idx="12"/>
          </p:nvPr>
        </p:nvSpPr>
        <p:spPr/>
        <p:txBody>
          <a:bodyPr/>
          <a:lstStyle/>
          <a:p>
            <a:fld id="{5BFE567D-86F6-4D7A-B36F-1CC14AF3D0F2}" type="slidenum">
              <a:rPr lang="en-US" smtClean="0"/>
              <a:t>‹#›</a:t>
            </a:fld>
            <a:endParaRPr lang="en-US"/>
          </a:p>
        </p:txBody>
      </p:sp>
    </p:spTree>
    <p:extLst>
      <p:ext uri="{BB962C8B-B14F-4D97-AF65-F5344CB8AC3E}">
        <p14:creationId xmlns:p14="http://schemas.microsoft.com/office/powerpoint/2010/main" val="2474882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4/28/2020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4530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33B0A774-34F9-4473-BFA4-9FF55E3DC398}" type="datetime">
              <a:rPr lang="en-US" sz="1200" b="0" strike="noStrike" spc="-1">
                <a:solidFill>
                  <a:srgbClr val="8B8B8B"/>
                </a:solidFill>
                <a:latin typeface="Calibri"/>
              </a:rPr>
              <a:t>4/28/2020</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D3C808B3-884D-458A-A060-23197DCB666E}"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pPr>
              <a:tabLst>
                <a:tab pos="4913313" algn="l"/>
              </a:tabLst>
            </a:pPr>
            <a:r>
              <a:rPr lang="en-US" dirty="0"/>
              <a:t>Mini-Project 3 Checkpoint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Jiashuo Tong (jtong8), </a:t>
            </a:r>
            <a:r>
              <a:rPr lang="en-US" dirty="0" err="1"/>
              <a:t>Rongqi</a:t>
            </a:r>
            <a:r>
              <a:rPr lang="en-US" dirty="0"/>
              <a:t> Gao (rongqig2), Yilin Zhu (yilinz10)</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5"/>
            <a:ext cx="10515600" cy="873125"/>
          </a:xfrm>
        </p:spPr>
        <p:txBody>
          <a:bodyPr/>
          <a:lstStyle/>
          <a:p>
            <a:r>
              <a:rPr lang="en-US" dirty="0"/>
              <a:t>Task 1 – DNS Traffic Analysis</a:t>
            </a:r>
          </a:p>
        </p:txBody>
      </p:sp>
      <p:sp>
        <p:nvSpPr>
          <p:cNvPr id="4" name="Rectangle 3">
            <a:extLst>
              <a:ext uri="{FF2B5EF4-FFF2-40B4-BE49-F238E27FC236}">
                <a16:creationId xmlns:a16="http://schemas.microsoft.com/office/drawing/2014/main" id="{2C575F8B-7BD6-4ABB-96F6-03B242230721}"/>
              </a:ext>
            </a:extLst>
          </p:cNvPr>
          <p:cNvSpPr/>
          <p:nvPr/>
        </p:nvSpPr>
        <p:spPr>
          <a:xfrm>
            <a:off x="838200" y="1203296"/>
            <a:ext cx="8905875" cy="2308324"/>
          </a:xfrm>
          <a:prstGeom prst="rect">
            <a:avLst/>
          </a:prstGeom>
        </p:spPr>
        <p:txBody>
          <a:bodyPr wrap="square">
            <a:spAutoFit/>
          </a:bodyPr>
          <a:lstStyle/>
          <a:p>
            <a:r>
              <a:rPr lang="en-US" dirty="0"/>
              <a:t>1(</a:t>
            </a:r>
            <a:r>
              <a:rPr lang="en-US" altLang="zh-CN" dirty="0"/>
              <a:t>a) Provide the IP address of the attacker-controlled DNS server:</a:t>
            </a:r>
          </a:p>
          <a:p>
            <a:r>
              <a:rPr lang="en-US" altLang="zh-CN" dirty="0"/>
              <a:t>Answer: </a:t>
            </a:r>
            <a:r>
              <a:rPr lang="en-US" dirty="0"/>
              <a:t>From the content type headers, we find the IP address '162.212.156.148' following </a:t>
            </a:r>
            <a:r>
              <a:rPr lang="en-US" dirty="0" err="1"/>
              <a:t>wget</a:t>
            </a:r>
            <a:r>
              <a:rPr lang="en-US" dirty="0"/>
              <a:t>. Therefore, the attacker-controlled server is 162.212.156.148. </a:t>
            </a:r>
          </a:p>
          <a:p>
            <a:endParaRPr lang="en-US" altLang="zh-CN" dirty="0"/>
          </a:p>
          <a:p>
            <a:r>
              <a:rPr lang="en-US" altLang="zh-CN" dirty="0"/>
              <a:t>1(b) Provide the IP address of the legitimate DNS server:</a:t>
            </a:r>
            <a:r>
              <a:rPr lang="zh-CN" altLang="en-US" dirty="0"/>
              <a:t> </a:t>
            </a:r>
            <a:endParaRPr lang="en-US" altLang="zh-CN" dirty="0"/>
          </a:p>
          <a:p>
            <a:r>
              <a:rPr lang="en-US" altLang="zh-CN" dirty="0"/>
              <a:t>Answer: We can identify the legitimate server by finding the source IP when destination IP is the bad server. The legitimate server is 10.0.2.15.</a:t>
            </a:r>
          </a:p>
          <a:p>
            <a:pPr marL="342900" indent="-342900">
              <a:buAutoNum type="arabicPeriod"/>
            </a:pPr>
            <a:endParaRPr lang="en-US" dirty="0"/>
          </a:p>
        </p:txBody>
      </p:sp>
      <p:sp>
        <p:nvSpPr>
          <p:cNvPr id="3" name="Rectangle 2">
            <a:extLst>
              <a:ext uri="{FF2B5EF4-FFF2-40B4-BE49-F238E27FC236}">
                <a16:creationId xmlns:a16="http://schemas.microsoft.com/office/drawing/2014/main" id="{385F06A4-71EE-4E88-AD4C-123D6657C51F}"/>
              </a:ext>
            </a:extLst>
          </p:cNvPr>
          <p:cNvSpPr/>
          <p:nvPr/>
        </p:nvSpPr>
        <p:spPr>
          <a:xfrm>
            <a:off x="838200" y="3326954"/>
            <a:ext cx="4140685" cy="369332"/>
          </a:xfrm>
          <a:prstGeom prst="rect">
            <a:avLst/>
          </a:prstGeom>
        </p:spPr>
        <p:txBody>
          <a:bodyPr wrap="none">
            <a:spAutoFit/>
          </a:bodyPr>
          <a:lstStyle/>
          <a:p>
            <a:r>
              <a:rPr lang="en-US" dirty="0"/>
              <a:t>2. Histogram of the length of DNS queries:</a:t>
            </a:r>
          </a:p>
        </p:txBody>
      </p:sp>
      <p:pic>
        <p:nvPicPr>
          <p:cNvPr id="6" name="图片 5" descr="手机屏幕截图&#10;&#10;描述已自动生成">
            <a:extLst>
              <a:ext uri="{FF2B5EF4-FFF2-40B4-BE49-F238E27FC236}">
                <a16:creationId xmlns:a16="http://schemas.microsoft.com/office/drawing/2014/main" id="{1AD0AFF6-BD9A-4FFF-948E-AE866E2EB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726" y="2999380"/>
            <a:ext cx="5610434" cy="3858620"/>
          </a:xfrm>
          <a:prstGeom prst="rect">
            <a:avLst/>
          </a:prstGeom>
        </p:spPr>
      </p:pic>
      <p:sp>
        <p:nvSpPr>
          <p:cNvPr id="7" name="Rectangle 1">
            <a:extLst>
              <a:ext uri="{FF2B5EF4-FFF2-40B4-BE49-F238E27FC236}">
                <a16:creationId xmlns:a16="http://schemas.microsoft.com/office/drawing/2014/main" id="{DC923C86-59C2-44C8-9AB7-522433F8970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277188E-6778-4F6F-BBF3-FE72343B53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92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2</a:t>
            </a:r>
            <a:r>
              <a:rPr lang="en-US" sz="4400" b="0" strike="noStrike" spc="-1" dirty="0">
                <a:solidFill>
                  <a:srgbClr val="000000"/>
                </a:solidFill>
                <a:latin typeface="Calibri Light"/>
              </a:rPr>
              <a:t> </a:t>
            </a:r>
            <a:endParaRPr lang="en-US" sz="4400" b="0" strike="noStrike" spc="-1" dirty="0">
              <a:solidFill>
                <a:srgbClr val="000000"/>
              </a:solidFill>
              <a:latin typeface="Calibri"/>
            </a:endParaRPr>
          </a:p>
        </p:txBody>
      </p:sp>
      <p:sp>
        <p:nvSpPr>
          <p:cNvPr id="3" name="Rectangle 2">
            <a:extLst>
              <a:ext uri="{FF2B5EF4-FFF2-40B4-BE49-F238E27FC236}">
                <a16:creationId xmlns:a16="http://schemas.microsoft.com/office/drawing/2014/main" id="{ABF4C429-89D0-400E-90A9-DD17CCFD632E}"/>
              </a:ext>
            </a:extLst>
          </p:cNvPr>
          <p:cNvSpPr/>
          <p:nvPr/>
        </p:nvSpPr>
        <p:spPr>
          <a:xfrm>
            <a:off x="694915" y="1633147"/>
            <a:ext cx="5642090" cy="400110"/>
          </a:xfrm>
          <a:prstGeom prst="rect">
            <a:avLst/>
          </a:prstGeom>
        </p:spPr>
        <p:txBody>
          <a:bodyPr wrap="square">
            <a:spAutoFit/>
          </a:bodyPr>
          <a:lstStyle/>
          <a:p>
            <a:r>
              <a:rPr lang="en-US" sz="2000" dirty="0"/>
              <a:t>Task 2.2 Provide the marginal probability P(S1).</a:t>
            </a:r>
          </a:p>
        </p:txBody>
      </p:sp>
      <p:sp>
        <p:nvSpPr>
          <p:cNvPr id="4" name="Rectangle 3">
            <a:extLst>
              <a:ext uri="{FF2B5EF4-FFF2-40B4-BE49-F238E27FC236}">
                <a16:creationId xmlns:a16="http://schemas.microsoft.com/office/drawing/2014/main" id="{C2EA5D9F-961C-438F-B711-27EAF4AD9F71}"/>
              </a:ext>
            </a:extLst>
          </p:cNvPr>
          <p:cNvSpPr/>
          <p:nvPr/>
        </p:nvSpPr>
        <p:spPr>
          <a:xfrm>
            <a:off x="694915" y="3964142"/>
            <a:ext cx="8328583" cy="1323439"/>
          </a:xfrm>
          <a:prstGeom prst="rect">
            <a:avLst/>
          </a:prstGeom>
        </p:spPr>
        <p:txBody>
          <a:bodyPr wrap="square">
            <a:spAutoFit/>
          </a:bodyPr>
          <a:lstStyle/>
          <a:p>
            <a:r>
              <a:rPr lang="en-US" sz="2000" dirty="0"/>
              <a:t> </a:t>
            </a:r>
            <a:r>
              <a:rPr lang="en-US" sz="2000" spc="-1" dirty="0">
                <a:solidFill>
                  <a:srgbClr val="000000"/>
                </a:solidFill>
                <a:latin typeface="+mj-lt"/>
              </a:rPr>
              <a:t>Task 2.3  W</a:t>
            </a:r>
            <a:r>
              <a:rPr lang="en-US" sz="2000" dirty="0">
                <a:latin typeface="+mj-lt"/>
              </a:rPr>
              <a:t>hat value of S1 maximizes the marginal probability P(S1)</a:t>
            </a:r>
          </a:p>
          <a:p>
            <a:endParaRPr lang="en-US" sz="2000" dirty="0">
              <a:latin typeface="+mj-lt"/>
            </a:endParaRPr>
          </a:p>
          <a:p>
            <a:endParaRPr lang="en-US" sz="2000" dirty="0">
              <a:latin typeface="+mj-lt"/>
            </a:endParaRPr>
          </a:p>
          <a:p>
            <a:r>
              <a:rPr lang="zh-CN" altLang="zh-CN" sz="2000" dirty="0">
                <a:solidFill>
                  <a:srgbClr val="000000"/>
                </a:solidFill>
                <a:latin typeface="Arial Unicode MS"/>
                <a:ea typeface="Courier New" panose="02070309020205020404" pitchFamily="49" charset="0"/>
              </a:rPr>
              <a:t>S1=0 maximizes the marginal probability P(S1).</a:t>
            </a:r>
            <a:r>
              <a:rPr lang="zh-CN" altLang="zh-CN" sz="800" dirty="0"/>
              <a:t> </a:t>
            </a:r>
            <a:endParaRPr lang="zh-CN" altLang="zh-CN" sz="4400" dirty="0">
              <a:latin typeface="Arial" panose="020B0604020202020204" pitchFamily="34" charset="0"/>
            </a:endParaRPr>
          </a:p>
        </p:txBody>
      </p:sp>
      <p:graphicFrame>
        <p:nvGraphicFramePr>
          <p:cNvPr id="2" name="表格 4">
            <a:extLst>
              <a:ext uri="{FF2B5EF4-FFF2-40B4-BE49-F238E27FC236}">
                <a16:creationId xmlns:a16="http://schemas.microsoft.com/office/drawing/2014/main" id="{0289F74F-FC1E-4924-84C8-8FC493110B9E}"/>
              </a:ext>
            </a:extLst>
          </p:cNvPr>
          <p:cNvGraphicFramePr>
            <a:graphicFrameLocks noGrp="1"/>
          </p:cNvGraphicFramePr>
          <p:nvPr>
            <p:extLst>
              <p:ext uri="{D42A27DB-BD31-4B8C-83A1-F6EECF244321}">
                <p14:modId xmlns:p14="http://schemas.microsoft.com/office/powerpoint/2010/main" val="1935619345"/>
              </p:ext>
            </p:extLst>
          </p:nvPr>
        </p:nvGraphicFramePr>
        <p:xfrm>
          <a:off x="4280336" y="2067593"/>
          <a:ext cx="3630728" cy="1814433"/>
        </p:xfrm>
        <a:graphic>
          <a:graphicData uri="http://schemas.openxmlformats.org/drawingml/2006/table">
            <a:tbl>
              <a:tblPr firstRow="1" bandRow="1">
                <a:tableStyleId>{5C22544A-7EE6-4342-B048-85BDC9FD1C3A}</a:tableStyleId>
              </a:tblPr>
              <a:tblGrid>
                <a:gridCol w="1815364">
                  <a:extLst>
                    <a:ext uri="{9D8B030D-6E8A-4147-A177-3AD203B41FA5}">
                      <a16:colId xmlns:a16="http://schemas.microsoft.com/office/drawing/2014/main" val="859139962"/>
                    </a:ext>
                  </a:extLst>
                </a:gridCol>
                <a:gridCol w="1815364">
                  <a:extLst>
                    <a:ext uri="{9D8B030D-6E8A-4147-A177-3AD203B41FA5}">
                      <a16:colId xmlns:a16="http://schemas.microsoft.com/office/drawing/2014/main" val="1223008881"/>
                    </a:ext>
                  </a:extLst>
                </a:gridCol>
              </a:tblGrid>
              <a:tr h="604811">
                <a:tc>
                  <a:txBody>
                    <a:bodyPr/>
                    <a:lstStyle/>
                    <a:p>
                      <a:pPr algn="ctr"/>
                      <a:r>
                        <a:rPr lang="en-US" altLang="zh-CN" dirty="0"/>
                        <a:t>S1</a:t>
                      </a:r>
                      <a:endParaRPr lang="zh-CN" altLang="en-US" dirty="0"/>
                    </a:p>
                  </a:txBody>
                  <a:tcPr anchor="ctr"/>
                </a:tc>
                <a:tc>
                  <a:txBody>
                    <a:bodyPr/>
                    <a:lstStyle/>
                    <a:p>
                      <a:pPr algn="ctr"/>
                      <a:r>
                        <a:rPr lang="en-US" altLang="zh-CN" dirty="0"/>
                        <a:t>P(S1)</a:t>
                      </a:r>
                      <a:endParaRPr lang="zh-CN" altLang="en-US" dirty="0"/>
                    </a:p>
                  </a:txBody>
                  <a:tcPr anchor="ctr"/>
                </a:tc>
                <a:extLst>
                  <a:ext uri="{0D108BD9-81ED-4DB2-BD59-A6C34878D82A}">
                    <a16:rowId xmlns:a16="http://schemas.microsoft.com/office/drawing/2014/main" val="1324172505"/>
                  </a:ext>
                </a:extLst>
              </a:tr>
              <a:tr h="604811">
                <a:tc>
                  <a:txBody>
                    <a:bodyPr/>
                    <a:lstStyle/>
                    <a:p>
                      <a:pPr algn="ctr"/>
                      <a:r>
                        <a:rPr lang="en-US" altLang="zh-CN" dirty="0"/>
                        <a:t>S1(0)</a:t>
                      </a:r>
                      <a:endParaRPr lang="zh-CN" altLang="en-US" dirty="0"/>
                    </a:p>
                  </a:txBody>
                  <a:tcPr anchor="ctr"/>
                </a:tc>
                <a:tc>
                  <a:txBody>
                    <a:bodyPr/>
                    <a:lstStyle/>
                    <a:p>
                      <a:pPr algn="ctr"/>
                      <a:r>
                        <a:rPr lang="en-US" altLang="zh-CN" dirty="0"/>
                        <a:t>0.7727</a:t>
                      </a:r>
                      <a:endParaRPr lang="zh-CN" altLang="en-US" dirty="0"/>
                    </a:p>
                  </a:txBody>
                  <a:tcPr anchor="ctr"/>
                </a:tc>
                <a:extLst>
                  <a:ext uri="{0D108BD9-81ED-4DB2-BD59-A6C34878D82A}">
                    <a16:rowId xmlns:a16="http://schemas.microsoft.com/office/drawing/2014/main" val="1630783861"/>
                  </a:ext>
                </a:extLst>
              </a:tr>
              <a:tr h="604811">
                <a:tc>
                  <a:txBody>
                    <a:bodyPr/>
                    <a:lstStyle/>
                    <a:p>
                      <a:pPr algn="ctr"/>
                      <a:r>
                        <a:rPr lang="en-US" altLang="zh-CN" dirty="0"/>
                        <a:t>S1(1)</a:t>
                      </a:r>
                      <a:endParaRPr lang="zh-CN" altLang="en-US" dirty="0"/>
                    </a:p>
                  </a:txBody>
                  <a:tcPr anchor="ctr"/>
                </a:tc>
                <a:tc>
                  <a:txBody>
                    <a:bodyPr/>
                    <a:lstStyle/>
                    <a:p>
                      <a:pPr algn="ctr"/>
                      <a:r>
                        <a:rPr lang="en-US" altLang="zh-CN" dirty="0"/>
                        <a:t>0.2273</a:t>
                      </a:r>
                      <a:endParaRPr lang="zh-CN" altLang="en-US" dirty="0"/>
                    </a:p>
                  </a:txBody>
                  <a:tcPr anchor="ctr"/>
                </a:tc>
                <a:extLst>
                  <a:ext uri="{0D108BD9-81ED-4DB2-BD59-A6C34878D82A}">
                    <a16:rowId xmlns:a16="http://schemas.microsoft.com/office/drawing/2014/main" val="3370001088"/>
                  </a:ext>
                </a:extLst>
              </a:tr>
            </a:tbl>
          </a:graphicData>
        </a:graphic>
      </p:graphicFrame>
      <p:sp>
        <p:nvSpPr>
          <p:cNvPr id="6" name="Rectangle 1">
            <a:extLst>
              <a:ext uri="{FF2B5EF4-FFF2-40B4-BE49-F238E27FC236}">
                <a16:creationId xmlns:a16="http://schemas.microsoft.com/office/drawing/2014/main" id="{7D38AF28-FDDC-4B86-8C6D-3D06D310B22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02172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2</a:t>
            </a:r>
            <a:r>
              <a:rPr lang="en-US" sz="4400" b="0" strike="noStrike" spc="-1" dirty="0">
                <a:solidFill>
                  <a:srgbClr val="000000"/>
                </a:solidFill>
                <a:latin typeface="Calibri Light"/>
              </a:rPr>
              <a:t> </a:t>
            </a:r>
            <a:endParaRPr lang="en-US" sz="4400" b="0" strike="noStrike" spc="-1" dirty="0">
              <a:solidFill>
                <a:srgbClr val="000000"/>
              </a:solidFill>
              <a:latin typeface="Calibri"/>
            </a:endParaRPr>
          </a:p>
        </p:txBody>
      </p:sp>
      <p:sp>
        <p:nvSpPr>
          <p:cNvPr id="5" name="Rectangle 4">
            <a:extLst>
              <a:ext uri="{FF2B5EF4-FFF2-40B4-BE49-F238E27FC236}">
                <a16:creationId xmlns:a16="http://schemas.microsoft.com/office/drawing/2014/main" id="{EA574FD6-6059-4B7A-BD75-E722EB6A09BB}"/>
              </a:ext>
            </a:extLst>
          </p:cNvPr>
          <p:cNvSpPr/>
          <p:nvPr/>
        </p:nvSpPr>
        <p:spPr>
          <a:xfrm>
            <a:off x="787046" y="1777046"/>
            <a:ext cx="10617308" cy="400110"/>
          </a:xfrm>
          <a:prstGeom prst="rect">
            <a:avLst/>
          </a:prstGeom>
        </p:spPr>
        <p:txBody>
          <a:bodyPr wrap="square">
            <a:spAutoFit/>
          </a:bodyPr>
          <a:lstStyle/>
          <a:p>
            <a:r>
              <a:rPr lang="en-US" sz="2000" dirty="0"/>
              <a:t>Task 2.4 Suppose you have already observed the event E1=1, provide the probability P(S1).</a:t>
            </a:r>
          </a:p>
        </p:txBody>
      </p:sp>
      <p:sp>
        <p:nvSpPr>
          <p:cNvPr id="6" name="Rectangle 5">
            <a:extLst>
              <a:ext uri="{FF2B5EF4-FFF2-40B4-BE49-F238E27FC236}">
                <a16:creationId xmlns:a16="http://schemas.microsoft.com/office/drawing/2014/main" id="{71BA1959-9351-4688-81AD-0FD37AF1E065}"/>
              </a:ext>
            </a:extLst>
          </p:cNvPr>
          <p:cNvSpPr/>
          <p:nvPr/>
        </p:nvSpPr>
        <p:spPr>
          <a:xfrm>
            <a:off x="787047" y="4172573"/>
            <a:ext cx="10617308" cy="1015663"/>
          </a:xfrm>
          <a:prstGeom prst="rect">
            <a:avLst/>
          </a:prstGeom>
        </p:spPr>
        <p:txBody>
          <a:bodyPr wrap="square">
            <a:spAutoFit/>
          </a:bodyPr>
          <a:lstStyle/>
          <a:p>
            <a:r>
              <a:rPr lang="en-US" sz="2000" dirty="0"/>
              <a:t>Task 2.5 What's the most probable state of S1 when observing E1=1.</a:t>
            </a:r>
          </a:p>
          <a:p>
            <a:endParaRPr lang="en-US" sz="2000" dirty="0"/>
          </a:p>
          <a:p>
            <a:r>
              <a:rPr lang="zh-CN" altLang="zh-CN" sz="2000" dirty="0">
                <a:solidFill>
                  <a:srgbClr val="000000"/>
                </a:solidFill>
                <a:latin typeface="Arial Unicode MS"/>
                <a:ea typeface="Courier New" panose="02070309020205020404" pitchFamily="49" charset="0"/>
              </a:rPr>
              <a:t>The most probable state when observing E1=1 is S1=0.</a:t>
            </a:r>
            <a:r>
              <a:rPr lang="zh-CN" altLang="zh-CN" sz="800" dirty="0"/>
              <a:t> </a:t>
            </a:r>
            <a:endParaRPr lang="zh-CN" altLang="zh-CN" sz="4400" dirty="0">
              <a:latin typeface="Arial" panose="020B0604020202020204" pitchFamily="34" charset="0"/>
            </a:endParaRPr>
          </a:p>
        </p:txBody>
      </p:sp>
      <p:graphicFrame>
        <p:nvGraphicFramePr>
          <p:cNvPr id="7" name="表格 4">
            <a:extLst>
              <a:ext uri="{FF2B5EF4-FFF2-40B4-BE49-F238E27FC236}">
                <a16:creationId xmlns:a16="http://schemas.microsoft.com/office/drawing/2014/main" id="{20C80734-1E21-43E7-AD52-1A85701FD3E0}"/>
              </a:ext>
            </a:extLst>
          </p:cNvPr>
          <p:cNvGraphicFramePr>
            <a:graphicFrameLocks noGrp="1"/>
          </p:cNvGraphicFramePr>
          <p:nvPr>
            <p:extLst>
              <p:ext uri="{D42A27DB-BD31-4B8C-83A1-F6EECF244321}">
                <p14:modId xmlns:p14="http://schemas.microsoft.com/office/powerpoint/2010/main" val="562855267"/>
              </p:ext>
            </p:extLst>
          </p:nvPr>
        </p:nvGraphicFramePr>
        <p:xfrm>
          <a:off x="4280336" y="2267648"/>
          <a:ext cx="3630728" cy="1814433"/>
        </p:xfrm>
        <a:graphic>
          <a:graphicData uri="http://schemas.openxmlformats.org/drawingml/2006/table">
            <a:tbl>
              <a:tblPr firstRow="1" bandRow="1">
                <a:tableStyleId>{5C22544A-7EE6-4342-B048-85BDC9FD1C3A}</a:tableStyleId>
              </a:tblPr>
              <a:tblGrid>
                <a:gridCol w="1815364">
                  <a:extLst>
                    <a:ext uri="{9D8B030D-6E8A-4147-A177-3AD203B41FA5}">
                      <a16:colId xmlns:a16="http://schemas.microsoft.com/office/drawing/2014/main" val="859139962"/>
                    </a:ext>
                  </a:extLst>
                </a:gridCol>
                <a:gridCol w="1815364">
                  <a:extLst>
                    <a:ext uri="{9D8B030D-6E8A-4147-A177-3AD203B41FA5}">
                      <a16:colId xmlns:a16="http://schemas.microsoft.com/office/drawing/2014/main" val="1223008881"/>
                    </a:ext>
                  </a:extLst>
                </a:gridCol>
              </a:tblGrid>
              <a:tr h="604811">
                <a:tc>
                  <a:txBody>
                    <a:bodyPr/>
                    <a:lstStyle/>
                    <a:p>
                      <a:pPr algn="ctr"/>
                      <a:r>
                        <a:rPr lang="en-US" altLang="zh-CN" dirty="0"/>
                        <a:t>S1</a:t>
                      </a:r>
                      <a:endParaRPr lang="zh-CN" altLang="en-US" dirty="0"/>
                    </a:p>
                  </a:txBody>
                  <a:tcPr anchor="ctr"/>
                </a:tc>
                <a:tc>
                  <a:txBody>
                    <a:bodyPr/>
                    <a:lstStyle/>
                    <a:p>
                      <a:pPr algn="ctr"/>
                      <a:r>
                        <a:rPr lang="en-US" altLang="zh-CN" dirty="0"/>
                        <a:t>P(S1)</a:t>
                      </a:r>
                      <a:endParaRPr lang="zh-CN" altLang="en-US" dirty="0"/>
                    </a:p>
                  </a:txBody>
                  <a:tcPr anchor="ctr"/>
                </a:tc>
                <a:extLst>
                  <a:ext uri="{0D108BD9-81ED-4DB2-BD59-A6C34878D82A}">
                    <a16:rowId xmlns:a16="http://schemas.microsoft.com/office/drawing/2014/main" val="1324172505"/>
                  </a:ext>
                </a:extLst>
              </a:tr>
              <a:tr h="604811">
                <a:tc>
                  <a:txBody>
                    <a:bodyPr/>
                    <a:lstStyle/>
                    <a:p>
                      <a:pPr algn="ctr"/>
                      <a:r>
                        <a:rPr lang="en-US" altLang="zh-CN" dirty="0"/>
                        <a:t>S1(0)</a:t>
                      </a:r>
                      <a:endParaRPr lang="zh-CN" altLang="en-US" dirty="0"/>
                    </a:p>
                  </a:txBody>
                  <a:tcPr anchor="ctr"/>
                </a:tc>
                <a:tc>
                  <a:txBody>
                    <a:bodyPr/>
                    <a:lstStyle/>
                    <a:p>
                      <a:pPr algn="ctr"/>
                      <a:r>
                        <a:rPr lang="en-US" altLang="zh-CN" dirty="0"/>
                        <a:t>0.6939</a:t>
                      </a:r>
                      <a:endParaRPr lang="zh-CN" altLang="en-US" dirty="0"/>
                    </a:p>
                  </a:txBody>
                  <a:tcPr anchor="ctr"/>
                </a:tc>
                <a:extLst>
                  <a:ext uri="{0D108BD9-81ED-4DB2-BD59-A6C34878D82A}">
                    <a16:rowId xmlns:a16="http://schemas.microsoft.com/office/drawing/2014/main" val="1630783861"/>
                  </a:ext>
                </a:extLst>
              </a:tr>
              <a:tr h="604811">
                <a:tc>
                  <a:txBody>
                    <a:bodyPr/>
                    <a:lstStyle/>
                    <a:p>
                      <a:pPr algn="ctr"/>
                      <a:r>
                        <a:rPr lang="en-US" altLang="zh-CN" dirty="0"/>
                        <a:t>S1(1)</a:t>
                      </a:r>
                      <a:endParaRPr lang="zh-CN" altLang="en-US" dirty="0"/>
                    </a:p>
                  </a:txBody>
                  <a:tcPr anchor="ctr"/>
                </a:tc>
                <a:tc>
                  <a:txBody>
                    <a:bodyPr/>
                    <a:lstStyle/>
                    <a:p>
                      <a:pPr algn="ctr"/>
                      <a:r>
                        <a:rPr lang="en-US" altLang="zh-CN" dirty="0"/>
                        <a:t>0.3061</a:t>
                      </a:r>
                      <a:endParaRPr lang="zh-CN" altLang="en-US" dirty="0"/>
                    </a:p>
                  </a:txBody>
                  <a:tcPr anchor="ctr"/>
                </a:tc>
                <a:extLst>
                  <a:ext uri="{0D108BD9-81ED-4DB2-BD59-A6C34878D82A}">
                    <a16:rowId xmlns:a16="http://schemas.microsoft.com/office/drawing/2014/main" val="3370001088"/>
                  </a:ext>
                </a:extLst>
              </a:tr>
            </a:tbl>
          </a:graphicData>
        </a:graphic>
      </p:graphicFrame>
      <p:sp>
        <p:nvSpPr>
          <p:cNvPr id="2" name="Rectangle 1">
            <a:extLst>
              <a:ext uri="{FF2B5EF4-FFF2-40B4-BE49-F238E27FC236}">
                <a16:creationId xmlns:a16="http://schemas.microsoft.com/office/drawing/2014/main" id="{07435FD8-B243-4C65-94EE-C895A36D9E1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6469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3D740-014E-4046-99BB-E13C228E5FCA}"/>
              </a:ext>
            </a:extLst>
          </p:cNvPr>
          <p:cNvSpPr>
            <a:spLocks noGrp="1"/>
          </p:cNvSpPr>
          <p:nvPr>
            <p:ph idx="1"/>
          </p:nvPr>
        </p:nvSpPr>
        <p:spPr>
          <a:xfrm>
            <a:off x="894787" y="1237680"/>
            <a:ext cx="10515240" cy="624774"/>
          </a:xfrm>
        </p:spPr>
        <p:txBody>
          <a:bodyPr/>
          <a:lstStyle/>
          <a:p>
            <a:pPr marL="0" indent="0">
              <a:buNone/>
            </a:pPr>
            <a:r>
              <a:rPr lang="en-US" sz="2000" dirty="0"/>
              <a:t>Task 3.2 Draw a factor graph for each time t from t=1 to t=9:</a:t>
            </a:r>
          </a:p>
        </p:txBody>
      </p:sp>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pic>
        <p:nvPicPr>
          <p:cNvPr id="4" name="图片 3" descr="图片包含 游戏机&#10;&#10;描述已自动生成">
            <a:extLst>
              <a:ext uri="{FF2B5EF4-FFF2-40B4-BE49-F238E27FC236}">
                <a16:creationId xmlns:a16="http://schemas.microsoft.com/office/drawing/2014/main" id="{3054AC36-3D73-470B-87CD-E7F708701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175" y="1962814"/>
            <a:ext cx="8401050" cy="4591050"/>
          </a:xfrm>
          <a:prstGeom prst="rect">
            <a:avLst/>
          </a:prstGeom>
        </p:spPr>
      </p:pic>
    </p:spTree>
    <p:extLst>
      <p:ext uri="{BB962C8B-B14F-4D97-AF65-F5344CB8AC3E}">
        <p14:creationId xmlns:p14="http://schemas.microsoft.com/office/powerpoint/2010/main" val="128942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673041" y="1565744"/>
            <a:ext cx="11057588" cy="707886"/>
          </a:xfrm>
          <a:prstGeom prst="rect">
            <a:avLst/>
          </a:prstGeom>
        </p:spPr>
        <p:txBody>
          <a:bodyPr wrap="square">
            <a:spAutoFit/>
          </a:bodyPr>
          <a:lstStyle/>
          <a:p>
            <a:r>
              <a:rPr lang="en-US" sz="2000" dirty="0"/>
              <a:t>Task 3.4 (1) Provide the marginal probability for each stage </a:t>
            </a:r>
          </a:p>
          <a:p>
            <a:r>
              <a:rPr lang="en-US" sz="2000" dirty="0"/>
              <a:t>(hint: every row should add up to be 1)</a:t>
            </a:r>
          </a:p>
        </p:txBody>
      </p:sp>
      <p:graphicFrame>
        <p:nvGraphicFramePr>
          <p:cNvPr id="13" name="Table 12">
            <a:extLst>
              <a:ext uri="{FF2B5EF4-FFF2-40B4-BE49-F238E27FC236}">
                <a16:creationId xmlns:a16="http://schemas.microsoft.com/office/drawing/2014/main" id="{B09038D6-1F7E-461D-A8DE-41C755914FD6}"/>
              </a:ext>
            </a:extLst>
          </p:cNvPr>
          <p:cNvGraphicFramePr>
            <a:graphicFrameLocks noGrp="1"/>
          </p:cNvGraphicFramePr>
          <p:nvPr>
            <p:extLst>
              <p:ext uri="{D42A27DB-BD31-4B8C-83A1-F6EECF244321}">
                <p14:modId xmlns:p14="http://schemas.microsoft.com/office/powerpoint/2010/main" val="2848213624"/>
              </p:ext>
            </p:extLst>
          </p:nvPr>
        </p:nvGraphicFramePr>
        <p:xfrm>
          <a:off x="673041" y="2486346"/>
          <a:ext cx="10596095" cy="3071972"/>
        </p:xfrm>
        <a:graphic>
          <a:graphicData uri="http://schemas.openxmlformats.org/drawingml/2006/table">
            <a:tbl>
              <a:tblPr/>
              <a:tblGrid>
                <a:gridCol w="555330">
                  <a:extLst>
                    <a:ext uri="{9D8B030D-6E8A-4147-A177-3AD203B41FA5}">
                      <a16:colId xmlns:a16="http://schemas.microsoft.com/office/drawing/2014/main" val="3695105485"/>
                    </a:ext>
                  </a:extLst>
                </a:gridCol>
                <a:gridCol w="1174125">
                  <a:extLst>
                    <a:ext uri="{9D8B030D-6E8A-4147-A177-3AD203B41FA5}">
                      <a16:colId xmlns:a16="http://schemas.microsoft.com/office/drawing/2014/main" val="2586896152"/>
                    </a:ext>
                  </a:extLst>
                </a:gridCol>
                <a:gridCol w="886664">
                  <a:extLst>
                    <a:ext uri="{9D8B030D-6E8A-4147-A177-3AD203B41FA5}">
                      <a16:colId xmlns:a16="http://schemas.microsoft.com/office/drawing/2014/main" val="679546367"/>
                    </a:ext>
                  </a:extLst>
                </a:gridCol>
                <a:gridCol w="886664">
                  <a:extLst>
                    <a:ext uri="{9D8B030D-6E8A-4147-A177-3AD203B41FA5}">
                      <a16:colId xmlns:a16="http://schemas.microsoft.com/office/drawing/2014/main" val="1668826463"/>
                    </a:ext>
                  </a:extLst>
                </a:gridCol>
                <a:gridCol w="886664">
                  <a:extLst>
                    <a:ext uri="{9D8B030D-6E8A-4147-A177-3AD203B41FA5}">
                      <a16:colId xmlns:a16="http://schemas.microsoft.com/office/drawing/2014/main" val="505103864"/>
                    </a:ext>
                  </a:extLst>
                </a:gridCol>
                <a:gridCol w="886664">
                  <a:extLst>
                    <a:ext uri="{9D8B030D-6E8A-4147-A177-3AD203B41FA5}">
                      <a16:colId xmlns:a16="http://schemas.microsoft.com/office/drawing/2014/main" val="1759307563"/>
                    </a:ext>
                  </a:extLst>
                </a:gridCol>
                <a:gridCol w="886664">
                  <a:extLst>
                    <a:ext uri="{9D8B030D-6E8A-4147-A177-3AD203B41FA5}">
                      <a16:colId xmlns:a16="http://schemas.microsoft.com/office/drawing/2014/main" val="1170383735"/>
                    </a:ext>
                  </a:extLst>
                </a:gridCol>
                <a:gridCol w="886664">
                  <a:extLst>
                    <a:ext uri="{9D8B030D-6E8A-4147-A177-3AD203B41FA5}">
                      <a16:colId xmlns:a16="http://schemas.microsoft.com/office/drawing/2014/main" val="1025102299"/>
                    </a:ext>
                  </a:extLst>
                </a:gridCol>
                <a:gridCol w="886664">
                  <a:extLst>
                    <a:ext uri="{9D8B030D-6E8A-4147-A177-3AD203B41FA5}">
                      <a16:colId xmlns:a16="http://schemas.microsoft.com/office/drawing/2014/main" val="981698498"/>
                    </a:ext>
                  </a:extLst>
                </a:gridCol>
                <a:gridCol w="886664">
                  <a:extLst>
                    <a:ext uri="{9D8B030D-6E8A-4147-A177-3AD203B41FA5}">
                      <a16:colId xmlns:a16="http://schemas.microsoft.com/office/drawing/2014/main" val="2365061498"/>
                    </a:ext>
                  </a:extLst>
                </a:gridCol>
                <a:gridCol w="886664">
                  <a:extLst>
                    <a:ext uri="{9D8B030D-6E8A-4147-A177-3AD203B41FA5}">
                      <a16:colId xmlns:a16="http://schemas.microsoft.com/office/drawing/2014/main" val="4094715230"/>
                    </a:ext>
                  </a:extLst>
                </a:gridCol>
                <a:gridCol w="886664">
                  <a:extLst>
                    <a:ext uri="{9D8B030D-6E8A-4147-A177-3AD203B41FA5}">
                      <a16:colId xmlns:a16="http://schemas.microsoft.com/office/drawing/2014/main" val="184297109"/>
                    </a:ext>
                  </a:extLst>
                </a:gridCol>
              </a:tblGrid>
              <a:tr h="588521">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benign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Discovery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access</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err="1">
                          <a:solidFill>
                            <a:schemeClr val="bg1"/>
                          </a:solidFill>
                          <a:effectLst/>
                          <a:latin typeface="Calibri" panose="020F0502020204030204" pitchFamily="34" charset="0"/>
                        </a:rPr>
                        <a:t>lateral_movement</a:t>
                      </a:r>
                      <a:endParaRPr lang="en-US" sz="1600" b="0"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err="1">
                          <a:solidFill>
                            <a:schemeClr val="bg1"/>
                          </a:solidFill>
                          <a:effectLst/>
                          <a:latin typeface="Calibri" panose="020F0502020204030204" pitchFamily="34" charset="0"/>
                        </a:rPr>
                        <a:t>privilege_escalation</a:t>
                      </a:r>
                      <a:endParaRPr lang="en-US" sz="1600" b="0"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persistence</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err="1">
                          <a:solidFill>
                            <a:schemeClr val="bg1"/>
                          </a:solidFill>
                          <a:effectLst/>
                          <a:latin typeface="Calibri" panose="020F0502020204030204" pitchFamily="34" charset="0"/>
                        </a:rPr>
                        <a:t>defense_evasion</a:t>
                      </a:r>
                      <a:endParaRPr lang="en-US" sz="1600" b="0"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collection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exfiltration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err="1">
                          <a:solidFill>
                            <a:schemeClr val="bg1"/>
                          </a:solidFill>
                          <a:effectLst/>
                          <a:latin typeface="Calibri" panose="020F0502020204030204" pitchFamily="34" charset="0"/>
                        </a:rPr>
                        <a:t>command_control</a:t>
                      </a:r>
                      <a:endParaRPr lang="en-US" sz="1600" b="0"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a:txBody>
                    <a:bodyPr/>
                    <a:lstStyle/>
                    <a:p>
                      <a:pPr algn="ctr" fontAlgn="b"/>
                      <a:r>
                        <a:rPr lang="en-US" sz="1600" b="0" i="0" u="none" strike="noStrike" dirty="0">
                          <a:solidFill>
                            <a:schemeClr val="bg1"/>
                          </a:solidFill>
                          <a:effectLst/>
                          <a:latin typeface="Calibri" panose="020F0502020204030204" pitchFamily="34" charset="0"/>
                        </a:rPr>
                        <a:t>execution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2087838591"/>
                  </a:ext>
                </a:extLst>
              </a:tr>
              <a:tr h="275939">
                <a:tc>
                  <a:txBody>
                    <a:bodyPr/>
                    <a:lstStyle/>
                    <a:p>
                      <a:pPr algn="ctr" fontAlgn="b"/>
                      <a:r>
                        <a:rPr lang="en-US" sz="1600" b="0" i="0" u="none" strike="noStrike" dirty="0">
                          <a:solidFill>
                            <a:srgbClr val="000000"/>
                          </a:solidFill>
                          <a:effectLst/>
                          <a:latin typeface="Calibri" panose="020F0502020204030204" pitchFamily="34" charset="0"/>
                        </a:rPr>
                        <a:t>S_1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0.936</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0.064</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80095494"/>
                  </a:ext>
                </a:extLst>
              </a:tr>
              <a:tr h="275939">
                <a:tc>
                  <a:txBody>
                    <a:bodyPr/>
                    <a:lstStyle/>
                    <a:p>
                      <a:pPr algn="ctr" fontAlgn="b"/>
                      <a:r>
                        <a:rPr lang="en-US" sz="1600" b="0" i="0" u="none" strike="noStrike" dirty="0">
                          <a:solidFill>
                            <a:srgbClr val="000000"/>
                          </a:solidFill>
                          <a:effectLst/>
                          <a:latin typeface="Calibri" panose="020F0502020204030204" pitchFamily="34" charset="0"/>
                        </a:rPr>
                        <a:t>S_2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61891800"/>
                  </a:ext>
                </a:extLst>
              </a:tr>
              <a:tr h="275939">
                <a:tc>
                  <a:txBody>
                    <a:bodyPr/>
                    <a:lstStyle/>
                    <a:p>
                      <a:pPr algn="ctr" fontAlgn="b"/>
                      <a:r>
                        <a:rPr lang="en-US" sz="1600" b="0" i="0" u="none" strike="noStrike" dirty="0">
                          <a:solidFill>
                            <a:srgbClr val="000000"/>
                          </a:solidFill>
                          <a:effectLst/>
                          <a:latin typeface="Calibri" panose="020F0502020204030204" pitchFamily="34" charset="0"/>
                        </a:rPr>
                        <a:t>S_3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0.553333</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0.446667</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32974523"/>
                  </a:ext>
                </a:extLst>
              </a:tr>
              <a:tr h="275939">
                <a:tc>
                  <a:txBody>
                    <a:bodyPr/>
                    <a:lstStyle/>
                    <a:p>
                      <a:pPr algn="ctr" fontAlgn="b"/>
                      <a:r>
                        <a:rPr lang="en-US" sz="1600" b="0" i="0" u="none" strike="noStrike" dirty="0">
                          <a:solidFill>
                            <a:srgbClr val="000000"/>
                          </a:solidFill>
                          <a:effectLst/>
                          <a:latin typeface="Calibri" panose="020F0502020204030204" pitchFamily="34" charset="0"/>
                        </a:rPr>
                        <a:t>S_4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0.553333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0.446667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09103233"/>
                  </a:ext>
                </a:extLst>
              </a:tr>
              <a:tr h="275939">
                <a:tc>
                  <a:txBody>
                    <a:bodyPr/>
                    <a:lstStyle/>
                    <a:p>
                      <a:pPr algn="ctr" fontAlgn="b"/>
                      <a:r>
                        <a:rPr lang="en-US" sz="1600" b="0" i="0" u="none" strike="noStrike" dirty="0">
                          <a:solidFill>
                            <a:srgbClr val="000000"/>
                          </a:solidFill>
                          <a:effectLst/>
                          <a:latin typeface="Calibri" panose="020F0502020204030204" pitchFamily="34" charset="0"/>
                        </a:rPr>
                        <a:t>S_5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0.473947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0.526053</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09698498"/>
                  </a:ext>
                </a:extLst>
              </a:tr>
              <a:tr h="275939">
                <a:tc>
                  <a:txBody>
                    <a:bodyPr/>
                    <a:lstStyle/>
                    <a:p>
                      <a:pPr algn="ctr" fontAlgn="b"/>
                      <a:r>
                        <a:rPr lang="en-US" sz="1600" b="0" i="0" u="none" strike="noStrike" dirty="0">
                          <a:solidFill>
                            <a:srgbClr val="000000"/>
                          </a:solidFill>
                          <a:effectLst/>
                          <a:latin typeface="Calibri" panose="020F0502020204030204" pitchFamily="34" charset="0"/>
                        </a:rPr>
                        <a:t>S_6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0.959677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0.040323</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117679"/>
                  </a:ext>
                </a:extLst>
              </a:tr>
              <a:tr h="275939">
                <a:tc>
                  <a:txBody>
                    <a:bodyPr/>
                    <a:lstStyle/>
                    <a:p>
                      <a:pPr algn="ctr" fontAlgn="b"/>
                      <a:r>
                        <a:rPr lang="en-US" sz="1600" b="0" i="0" u="none" strike="noStrike" dirty="0">
                          <a:solidFill>
                            <a:srgbClr val="000000"/>
                          </a:solidFill>
                          <a:effectLst/>
                          <a:latin typeface="Calibri" panose="020F0502020204030204" pitchFamily="34" charset="0"/>
                        </a:rPr>
                        <a:t>S_7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0.02</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0.98</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24961046"/>
                  </a:ext>
                </a:extLst>
              </a:tr>
              <a:tr h="275939">
                <a:tc>
                  <a:txBody>
                    <a:bodyPr/>
                    <a:lstStyle/>
                    <a:p>
                      <a:pPr algn="ctr" fontAlgn="b"/>
                      <a:r>
                        <a:rPr lang="en-US" sz="1600" b="0" i="0" u="none" strike="noStrike" dirty="0">
                          <a:solidFill>
                            <a:srgbClr val="000000"/>
                          </a:solidFill>
                          <a:effectLst/>
                          <a:latin typeface="Calibri" panose="020F0502020204030204" pitchFamily="34" charset="0"/>
                        </a:rPr>
                        <a:t>S_8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0.02</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0.98</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1719570"/>
                  </a:ext>
                </a:extLst>
              </a:tr>
              <a:tr h="275939">
                <a:tc>
                  <a:txBody>
                    <a:bodyPr/>
                    <a:lstStyle/>
                    <a:p>
                      <a:pPr algn="ctr" fontAlgn="b"/>
                      <a:r>
                        <a:rPr lang="en-US" sz="1600" b="0" i="0" u="none" strike="noStrike" dirty="0">
                          <a:solidFill>
                            <a:srgbClr val="000000"/>
                          </a:solidFill>
                          <a:effectLst/>
                          <a:latin typeface="Calibri" panose="020F0502020204030204" pitchFamily="34" charset="0"/>
                        </a:rPr>
                        <a:t>S_9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0.02</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a:solidFill>
                            <a:srgbClr val="000000"/>
                          </a:solidFill>
                          <a:effectLst/>
                          <a:latin typeface="等线" panose="02010600030101010101" pitchFamily="2" charset="-122"/>
                          <a:ea typeface="等线" panose="02010600030101010101" pitchFamily="2" charset="-122"/>
                        </a:rPr>
                        <a:t>0.98</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0</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32194654"/>
                  </a:ext>
                </a:extLst>
              </a:tr>
            </a:tbl>
          </a:graphicData>
        </a:graphic>
      </p:graphicFrame>
    </p:spTree>
    <p:extLst>
      <p:ext uri="{BB962C8B-B14F-4D97-AF65-F5344CB8AC3E}">
        <p14:creationId xmlns:p14="http://schemas.microsoft.com/office/powerpoint/2010/main" val="30891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468209" y="1541309"/>
            <a:ext cx="11326523" cy="400110"/>
          </a:xfrm>
          <a:prstGeom prst="rect">
            <a:avLst/>
          </a:prstGeom>
        </p:spPr>
        <p:txBody>
          <a:bodyPr wrap="square">
            <a:spAutoFit/>
          </a:bodyPr>
          <a:lstStyle/>
          <a:p>
            <a:r>
              <a:rPr lang="en-US" sz="2000" dirty="0"/>
              <a:t>Task 3.4 (2) Provide the most probable state for each timestamp </a:t>
            </a:r>
          </a:p>
        </p:txBody>
      </p:sp>
      <p:graphicFrame>
        <p:nvGraphicFramePr>
          <p:cNvPr id="2" name="Table 1">
            <a:extLst>
              <a:ext uri="{FF2B5EF4-FFF2-40B4-BE49-F238E27FC236}">
                <a16:creationId xmlns:a16="http://schemas.microsoft.com/office/drawing/2014/main" id="{933CC521-5E2D-412C-A1AB-D86C20F69FF3}"/>
              </a:ext>
            </a:extLst>
          </p:cNvPr>
          <p:cNvGraphicFramePr>
            <a:graphicFrameLocks noGrp="1"/>
          </p:cNvGraphicFramePr>
          <p:nvPr>
            <p:extLst>
              <p:ext uri="{D42A27DB-BD31-4B8C-83A1-F6EECF244321}">
                <p14:modId xmlns:p14="http://schemas.microsoft.com/office/powerpoint/2010/main" val="388436318"/>
              </p:ext>
            </p:extLst>
          </p:nvPr>
        </p:nvGraphicFramePr>
        <p:xfrm>
          <a:off x="277402" y="2924960"/>
          <a:ext cx="11517330" cy="1285240"/>
        </p:xfrm>
        <a:graphic>
          <a:graphicData uri="http://schemas.openxmlformats.org/drawingml/2006/table">
            <a:tbl>
              <a:tblPr firstRow="1" bandRow="1">
                <a:tableStyleId>{5C22544A-7EE6-4342-B048-85BDC9FD1C3A}</a:tableStyleId>
              </a:tblPr>
              <a:tblGrid>
                <a:gridCol w="1551398">
                  <a:extLst>
                    <a:ext uri="{9D8B030D-6E8A-4147-A177-3AD203B41FA5}">
                      <a16:colId xmlns:a16="http://schemas.microsoft.com/office/drawing/2014/main" val="4233051270"/>
                    </a:ext>
                  </a:extLst>
                </a:gridCol>
                <a:gridCol w="1252916">
                  <a:extLst>
                    <a:ext uri="{9D8B030D-6E8A-4147-A177-3AD203B41FA5}">
                      <a16:colId xmlns:a16="http://schemas.microsoft.com/office/drawing/2014/main" val="2986623586"/>
                    </a:ext>
                  </a:extLst>
                </a:gridCol>
                <a:gridCol w="1089127">
                  <a:extLst>
                    <a:ext uri="{9D8B030D-6E8A-4147-A177-3AD203B41FA5}">
                      <a16:colId xmlns:a16="http://schemas.microsoft.com/office/drawing/2014/main" val="2742327403"/>
                    </a:ext>
                  </a:extLst>
                </a:gridCol>
                <a:gridCol w="1089127">
                  <a:extLst>
                    <a:ext uri="{9D8B030D-6E8A-4147-A177-3AD203B41FA5}">
                      <a16:colId xmlns:a16="http://schemas.microsoft.com/office/drawing/2014/main" val="678970761"/>
                    </a:ext>
                  </a:extLst>
                </a:gridCol>
                <a:gridCol w="1089127">
                  <a:extLst>
                    <a:ext uri="{9D8B030D-6E8A-4147-A177-3AD203B41FA5}">
                      <a16:colId xmlns:a16="http://schemas.microsoft.com/office/drawing/2014/main" val="89724131"/>
                    </a:ext>
                  </a:extLst>
                </a:gridCol>
                <a:gridCol w="1089127">
                  <a:extLst>
                    <a:ext uri="{9D8B030D-6E8A-4147-A177-3AD203B41FA5}">
                      <a16:colId xmlns:a16="http://schemas.microsoft.com/office/drawing/2014/main" val="1445838483"/>
                    </a:ext>
                  </a:extLst>
                </a:gridCol>
                <a:gridCol w="1089127">
                  <a:extLst>
                    <a:ext uri="{9D8B030D-6E8A-4147-A177-3AD203B41FA5}">
                      <a16:colId xmlns:a16="http://schemas.microsoft.com/office/drawing/2014/main" val="2004966954"/>
                    </a:ext>
                  </a:extLst>
                </a:gridCol>
                <a:gridCol w="1089127">
                  <a:extLst>
                    <a:ext uri="{9D8B030D-6E8A-4147-A177-3AD203B41FA5}">
                      <a16:colId xmlns:a16="http://schemas.microsoft.com/office/drawing/2014/main" val="1468004078"/>
                    </a:ext>
                  </a:extLst>
                </a:gridCol>
                <a:gridCol w="1089127">
                  <a:extLst>
                    <a:ext uri="{9D8B030D-6E8A-4147-A177-3AD203B41FA5}">
                      <a16:colId xmlns:a16="http://schemas.microsoft.com/office/drawing/2014/main" val="254589687"/>
                    </a:ext>
                  </a:extLst>
                </a:gridCol>
                <a:gridCol w="1089127">
                  <a:extLst>
                    <a:ext uri="{9D8B030D-6E8A-4147-A177-3AD203B41FA5}">
                      <a16:colId xmlns:a16="http://schemas.microsoft.com/office/drawing/2014/main" val="883273517"/>
                    </a:ext>
                  </a:extLst>
                </a:gridCol>
              </a:tblGrid>
              <a:tr h="370840">
                <a:tc>
                  <a:txBody>
                    <a:bodyPr/>
                    <a:lstStyle/>
                    <a:p>
                      <a:pPr algn="ctr"/>
                      <a:r>
                        <a:rPr lang="en-US" dirty="0"/>
                        <a:t>Timestamp</a:t>
                      </a:r>
                    </a:p>
                  </a:txBody>
                  <a:tcPr anchor="ct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c>
                  <a:txBody>
                    <a:bodyPr/>
                    <a:lstStyle/>
                    <a:p>
                      <a:pPr algn="ctr"/>
                      <a:r>
                        <a:rPr lang="en-US" altLang="zh-CN" dirty="0"/>
                        <a:t>7</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9</a:t>
                      </a:r>
                      <a:endParaRPr lang="en-US" dirty="0"/>
                    </a:p>
                  </a:txBody>
                  <a:tcPr anchor="ctr"/>
                </a:tc>
                <a:extLst>
                  <a:ext uri="{0D108BD9-81ED-4DB2-BD59-A6C34878D82A}">
                    <a16:rowId xmlns:a16="http://schemas.microsoft.com/office/drawing/2014/main" val="687042403"/>
                  </a:ext>
                </a:extLst>
              </a:tr>
              <a:tr h="370840">
                <a:tc>
                  <a:txBody>
                    <a:bodyPr/>
                    <a:lstStyle/>
                    <a:p>
                      <a:pPr algn="ctr"/>
                      <a:r>
                        <a:rPr lang="en-US" dirty="0"/>
                        <a:t>Most probable state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benign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benign</a:t>
                      </a:r>
                    </a:p>
                  </a:txBody>
                  <a:tcPr anchor="ctr"/>
                </a:tc>
                <a:tc>
                  <a:txBody>
                    <a:bodyPr/>
                    <a:lstStyle/>
                    <a:p>
                      <a:pPr algn="ctr"/>
                      <a:r>
                        <a:rPr lang="en-US" altLang="zh-CN" dirty="0"/>
                        <a:t>benign</a:t>
                      </a:r>
                      <a:endParaRPr lang="en-US" dirty="0"/>
                    </a:p>
                  </a:txBody>
                  <a:tcPr anchor="ctr"/>
                </a:tc>
                <a:tc>
                  <a:txBody>
                    <a:bodyPr/>
                    <a:lstStyle/>
                    <a:p>
                      <a:pPr algn="ctr"/>
                      <a:r>
                        <a:rPr lang="en-US" altLang="zh-CN" dirty="0"/>
                        <a:t>benign</a:t>
                      </a:r>
                      <a:endParaRPr lang="en-US" dirty="0"/>
                    </a:p>
                  </a:txBody>
                  <a:tcPr anchor="ctr"/>
                </a:tc>
                <a:tc>
                  <a:txBody>
                    <a:bodyPr/>
                    <a:lstStyle/>
                    <a:p>
                      <a:pPr algn="ctr"/>
                      <a:r>
                        <a:rPr lang="en-US" altLang="zh-CN" dirty="0" err="1"/>
                        <a:t>privilege_escalation</a:t>
                      </a:r>
                      <a:endParaRPr lang="en-US" dirty="0"/>
                    </a:p>
                  </a:txBody>
                  <a:tcPr anchor="ctr"/>
                </a:tc>
                <a:tc>
                  <a:txBody>
                    <a:bodyPr/>
                    <a:lstStyle/>
                    <a:p>
                      <a:pPr algn="ctr"/>
                      <a:r>
                        <a:rPr lang="en-US" altLang="zh-CN" dirty="0"/>
                        <a:t>persistence</a:t>
                      </a:r>
                      <a:endParaRPr lang="en-US" dirty="0"/>
                    </a:p>
                  </a:txBody>
                  <a:tcPr anchor="ctr"/>
                </a:tc>
                <a:tc>
                  <a:txBody>
                    <a:bodyPr/>
                    <a:lstStyle/>
                    <a:p>
                      <a:pPr algn="ctr"/>
                      <a:r>
                        <a:rPr lang="en-US" altLang="zh-CN" dirty="0"/>
                        <a:t>exfiltration</a:t>
                      </a:r>
                      <a:endParaRPr lang="en-US" dirty="0"/>
                    </a:p>
                  </a:txBody>
                  <a:tcPr anchor="ctr"/>
                </a:tc>
                <a:tc>
                  <a:txBody>
                    <a:bodyPr/>
                    <a:lstStyle/>
                    <a:p>
                      <a:pPr algn="ctr"/>
                      <a:r>
                        <a:rPr lang="en-US" altLang="zh-CN" dirty="0"/>
                        <a:t>exfiltration</a:t>
                      </a:r>
                      <a:endParaRPr lang="en-US" dirty="0"/>
                    </a:p>
                  </a:txBody>
                  <a:tcPr anchor="ctr"/>
                </a:tc>
                <a:tc>
                  <a:txBody>
                    <a:bodyPr/>
                    <a:lstStyle/>
                    <a:p>
                      <a:pPr algn="ctr"/>
                      <a:r>
                        <a:rPr lang="en-US" altLang="zh-CN" dirty="0"/>
                        <a:t>exfiltration</a:t>
                      </a:r>
                      <a:endParaRPr lang="en-US" dirty="0"/>
                    </a:p>
                  </a:txBody>
                  <a:tcPr anchor="ctr"/>
                </a:tc>
                <a:extLst>
                  <a:ext uri="{0D108BD9-81ED-4DB2-BD59-A6C34878D82A}">
                    <a16:rowId xmlns:a16="http://schemas.microsoft.com/office/drawing/2014/main" val="2036660357"/>
                  </a:ext>
                </a:extLst>
              </a:tr>
            </a:tbl>
          </a:graphicData>
        </a:graphic>
      </p:graphicFrame>
    </p:spTree>
    <p:extLst>
      <p:ext uri="{BB962C8B-B14F-4D97-AF65-F5344CB8AC3E}">
        <p14:creationId xmlns:p14="http://schemas.microsoft.com/office/powerpoint/2010/main" val="300466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735337" y="1531034"/>
            <a:ext cx="10431053" cy="400110"/>
          </a:xfrm>
          <a:prstGeom prst="rect">
            <a:avLst/>
          </a:prstGeom>
        </p:spPr>
        <p:txBody>
          <a:bodyPr wrap="square">
            <a:spAutoFit/>
          </a:bodyPr>
          <a:lstStyle/>
          <a:p>
            <a:r>
              <a:rPr lang="en-US" sz="2000" dirty="0"/>
              <a:t>Task 3.5 What action should your model recommend for each time step? </a:t>
            </a:r>
          </a:p>
        </p:txBody>
      </p:sp>
      <p:graphicFrame>
        <p:nvGraphicFramePr>
          <p:cNvPr id="12" name="Table 11">
            <a:extLst>
              <a:ext uri="{FF2B5EF4-FFF2-40B4-BE49-F238E27FC236}">
                <a16:creationId xmlns:a16="http://schemas.microsoft.com/office/drawing/2014/main" id="{52CBE3B0-DF65-42AC-8657-7FBAB1F8343A}"/>
              </a:ext>
            </a:extLst>
          </p:cNvPr>
          <p:cNvGraphicFramePr>
            <a:graphicFrameLocks noGrp="1"/>
          </p:cNvGraphicFramePr>
          <p:nvPr>
            <p:extLst>
              <p:ext uri="{D42A27DB-BD31-4B8C-83A1-F6EECF244321}">
                <p14:modId xmlns:p14="http://schemas.microsoft.com/office/powerpoint/2010/main" val="4210965740"/>
              </p:ext>
            </p:extLst>
          </p:nvPr>
        </p:nvGraphicFramePr>
        <p:xfrm>
          <a:off x="469601" y="2315254"/>
          <a:ext cx="11168008" cy="1010920"/>
        </p:xfrm>
        <a:graphic>
          <a:graphicData uri="http://schemas.openxmlformats.org/drawingml/2006/table">
            <a:tbl>
              <a:tblPr firstRow="1" bandRow="1">
                <a:tableStyleId>{5C22544A-7EE6-4342-B048-85BDC9FD1C3A}</a:tableStyleId>
              </a:tblPr>
              <a:tblGrid>
                <a:gridCol w="1440340">
                  <a:extLst>
                    <a:ext uri="{9D8B030D-6E8A-4147-A177-3AD203B41FA5}">
                      <a16:colId xmlns:a16="http://schemas.microsoft.com/office/drawing/2014/main" val="1346991621"/>
                    </a:ext>
                  </a:extLst>
                </a:gridCol>
                <a:gridCol w="1080852">
                  <a:extLst>
                    <a:ext uri="{9D8B030D-6E8A-4147-A177-3AD203B41FA5}">
                      <a16:colId xmlns:a16="http://schemas.microsoft.com/office/drawing/2014/main" val="54332526"/>
                    </a:ext>
                  </a:extLst>
                </a:gridCol>
                <a:gridCol w="1080852">
                  <a:extLst>
                    <a:ext uri="{9D8B030D-6E8A-4147-A177-3AD203B41FA5}">
                      <a16:colId xmlns:a16="http://schemas.microsoft.com/office/drawing/2014/main" val="3129860042"/>
                    </a:ext>
                  </a:extLst>
                </a:gridCol>
                <a:gridCol w="1080852">
                  <a:extLst>
                    <a:ext uri="{9D8B030D-6E8A-4147-A177-3AD203B41FA5}">
                      <a16:colId xmlns:a16="http://schemas.microsoft.com/office/drawing/2014/main" val="1136284005"/>
                    </a:ext>
                  </a:extLst>
                </a:gridCol>
                <a:gridCol w="1080852">
                  <a:extLst>
                    <a:ext uri="{9D8B030D-6E8A-4147-A177-3AD203B41FA5}">
                      <a16:colId xmlns:a16="http://schemas.microsoft.com/office/drawing/2014/main" val="812368364"/>
                    </a:ext>
                  </a:extLst>
                </a:gridCol>
                <a:gridCol w="1080852">
                  <a:extLst>
                    <a:ext uri="{9D8B030D-6E8A-4147-A177-3AD203B41FA5}">
                      <a16:colId xmlns:a16="http://schemas.microsoft.com/office/drawing/2014/main" val="2758809426"/>
                    </a:ext>
                  </a:extLst>
                </a:gridCol>
                <a:gridCol w="1080852">
                  <a:extLst>
                    <a:ext uri="{9D8B030D-6E8A-4147-A177-3AD203B41FA5}">
                      <a16:colId xmlns:a16="http://schemas.microsoft.com/office/drawing/2014/main" val="1019928439"/>
                    </a:ext>
                  </a:extLst>
                </a:gridCol>
                <a:gridCol w="1080852">
                  <a:extLst>
                    <a:ext uri="{9D8B030D-6E8A-4147-A177-3AD203B41FA5}">
                      <a16:colId xmlns:a16="http://schemas.microsoft.com/office/drawing/2014/main" val="1812263247"/>
                    </a:ext>
                  </a:extLst>
                </a:gridCol>
                <a:gridCol w="1080852">
                  <a:extLst>
                    <a:ext uri="{9D8B030D-6E8A-4147-A177-3AD203B41FA5}">
                      <a16:colId xmlns:a16="http://schemas.microsoft.com/office/drawing/2014/main" val="1696784979"/>
                    </a:ext>
                  </a:extLst>
                </a:gridCol>
                <a:gridCol w="1080852">
                  <a:extLst>
                    <a:ext uri="{9D8B030D-6E8A-4147-A177-3AD203B41FA5}">
                      <a16:colId xmlns:a16="http://schemas.microsoft.com/office/drawing/2014/main" val="2748562105"/>
                    </a:ext>
                  </a:extLst>
                </a:gridCol>
              </a:tblGrid>
              <a:tr h="370840">
                <a:tc>
                  <a:txBody>
                    <a:bodyPr/>
                    <a:lstStyle/>
                    <a:p>
                      <a:r>
                        <a:rPr lang="en-US" dirty="0"/>
                        <a:t>Timestamp</a:t>
                      </a:r>
                    </a:p>
                  </a:txBody>
                  <a:tcPr/>
                </a:tc>
                <a:tc>
                  <a:txBody>
                    <a:bodyPr/>
                    <a:lstStyle/>
                    <a:p>
                      <a:pPr algn="ctr"/>
                      <a:r>
                        <a:rPr lang="en-US" altLang="zh-CN" dirty="0"/>
                        <a:t>1</a:t>
                      </a:r>
                      <a:endParaRPr lang="en-US" dirty="0"/>
                    </a:p>
                  </a:txBody>
                  <a:tcPr anchor="ctr"/>
                </a:tc>
                <a:tc>
                  <a:txBody>
                    <a:bodyPr/>
                    <a:lstStyle/>
                    <a:p>
                      <a:pPr algn="ctr"/>
                      <a:r>
                        <a:rPr lang="en-US" altLang="zh-CN" dirty="0"/>
                        <a:t>2</a:t>
                      </a:r>
                      <a:endParaRPr lang="en-US" dirty="0"/>
                    </a:p>
                  </a:txBody>
                  <a:tcPr anchor="ctr"/>
                </a:tc>
                <a:tc>
                  <a:txBody>
                    <a:bodyPr/>
                    <a:lstStyle/>
                    <a:p>
                      <a:pPr algn="ctr"/>
                      <a:r>
                        <a:rPr lang="en-US" altLang="zh-CN" dirty="0"/>
                        <a:t>3</a:t>
                      </a:r>
                      <a:endParaRPr lang="en-US" dirty="0"/>
                    </a:p>
                  </a:txBody>
                  <a:tcPr anchor="ctr"/>
                </a:tc>
                <a:tc>
                  <a:txBody>
                    <a:bodyPr/>
                    <a:lstStyle/>
                    <a:p>
                      <a:pPr algn="ctr"/>
                      <a:r>
                        <a:rPr lang="en-US" altLang="zh-CN" dirty="0"/>
                        <a:t>4</a:t>
                      </a:r>
                      <a:endParaRPr lang="en-US" dirty="0"/>
                    </a:p>
                  </a:txBody>
                  <a:tcPr anchor="ctr"/>
                </a:tc>
                <a:tc>
                  <a:txBody>
                    <a:bodyPr/>
                    <a:lstStyle/>
                    <a:p>
                      <a:pPr algn="ctr"/>
                      <a:r>
                        <a:rPr lang="en-US" altLang="zh-CN" dirty="0"/>
                        <a:t>5</a:t>
                      </a:r>
                      <a:endParaRPr lang="en-US" dirty="0"/>
                    </a:p>
                  </a:txBody>
                  <a:tcPr anchor="ctr"/>
                </a:tc>
                <a:tc>
                  <a:txBody>
                    <a:bodyPr/>
                    <a:lstStyle/>
                    <a:p>
                      <a:pPr algn="ctr"/>
                      <a:r>
                        <a:rPr lang="en-US" altLang="zh-CN" dirty="0"/>
                        <a:t>6</a:t>
                      </a:r>
                      <a:endParaRPr lang="en-US" dirty="0"/>
                    </a:p>
                  </a:txBody>
                  <a:tcPr anchor="ctr"/>
                </a:tc>
                <a:tc>
                  <a:txBody>
                    <a:bodyPr/>
                    <a:lstStyle/>
                    <a:p>
                      <a:pPr algn="ctr"/>
                      <a:r>
                        <a:rPr lang="en-US" altLang="zh-CN" dirty="0"/>
                        <a:t>7</a:t>
                      </a:r>
                      <a:endParaRPr lang="en-US" dirty="0"/>
                    </a:p>
                  </a:txBody>
                  <a:tcPr anchor="ctr"/>
                </a:tc>
                <a:tc>
                  <a:txBody>
                    <a:bodyPr/>
                    <a:lstStyle/>
                    <a:p>
                      <a:pPr algn="ctr"/>
                      <a:r>
                        <a:rPr lang="en-US" altLang="zh-CN" dirty="0"/>
                        <a:t>8</a:t>
                      </a:r>
                      <a:endParaRPr lang="en-US" dirty="0"/>
                    </a:p>
                  </a:txBody>
                  <a:tcPr anchor="ctr"/>
                </a:tc>
                <a:tc>
                  <a:txBody>
                    <a:bodyPr/>
                    <a:lstStyle/>
                    <a:p>
                      <a:pPr algn="ctr"/>
                      <a:r>
                        <a:rPr lang="en-US" altLang="zh-CN" dirty="0"/>
                        <a:t>9</a:t>
                      </a:r>
                      <a:endParaRPr lang="en-US" dirty="0"/>
                    </a:p>
                  </a:txBody>
                  <a:tcPr anchor="ctr"/>
                </a:tc>
                <a:extLst>
                  <a:ext uri="{0D108BD9-81ED-4DB2-BD59-A6C34878D82A}">
                    <a16:rowId xmlns:a16="http://schemas.microsoft.com/office/drawing/2014/main" val="1329993654"/>
                  </a:ext>
                </a:extLst>
              </a:tr>
              <a:tr h="370840">
                <a:tc>
                  <a:txBody>
                    <a:bodyPr/>
                    <a:lstStyle/>
                    <a:p>
                      <a:r>
                        <a:rPr lang="en-US" dirty="0"/>
                        <a:t>Recommended action</a:t>
                      </a:r>
                    </a:p>
                  </a:txBody>
                  <a:tcPr/>
                </a:tc>
                <a:tc>
                  <a:txBody>
                    <a:bodyPr/>
                    <a:lstStyle/>
                    <a:p>
                      <a:pPr algn="ctr"/>
                      <a:r>
                        <a:rPr lang="en-US" dirty="0"/>
                        <a:t>No-Op</a:t>
                      </a:r>
                    </a:p>
                  </a:txBody>
                  <a:tcPr anchor="ctr"/>
                </a:tc>
                <a:tc>
                  <a:txBody>
                    <a:bodyPr/>
                    <a:lstStyle/>
                    <a:p>
                      <a:pPr algn="ctr"/>
                      <a:r>
                        <a:rPr lang="en-US" altLang="zh-CN" dirty="0"/>
                        <a:t>No-Op</a:t>
                      </a:r>
                      <a:endParaRPr lang="en-US" dirty="0"/>
                    </a:p>
                  </a:txBody>
                  <a:tcPr anchor="ctr"/>
                </a:tc>
                <a:tc>
                  <a:txBody>
                    <a:bodyPr/>
                    <a:lstStyle/>
                    <a:p>
                      <a:pPr algn="ctr"/>
                      <a:r>
                        <a:rPr lang="en-US" altLang="zh-CN" dirty="0"/>
                        <a:t>No-Op</a:t>
                      </a:r>
                      <a:endParaRPr lang="en-US" dirty="0"/>
                    </a:p>
                  </a:txBody>
                  <a:tcPr anchor="ctr"/>
                </a:tc>
                <a:tc>
                  <a:txBody>
                    <a:bodyPr/>
                    <a:lstStyle/>
                    <a:p>
                      <a:pPr algn="ctr"/>
                      <a:r>
                        <a:rPr lang="en-US" altLang="zh-CN" dirty="0"/>
                        <a:t>No-Op</a:t>
                      </a:r>
                      <a:endParaRPr lang="en-US" dirty="0"/>
                    </a:p>
                  </a:txBody>
                  <a:tcPr anchor="ctr"/>
                </a:tc>
                <a:tc>
                  <a:txBody>
                    <a:bodyPr/>
                    <a:lstStyle/>
                    <a:p>
                      <a:pPr algn="ctr"/>
                      <a:r>
                        <a:rPr lang="en-US" dirty="0"/>
                        <a:t>Monitor</a:t>
                      </a:r>
                    </a:p>
                  </a:txBody>
                  <a:tcPr anchor="ctr"/>
                </a:tc>
                <a:tc>
                  <a:txBody>
                    <a:bodyPr/>
                    <a:lstStyle/>
                    <a:p>
                      <a:pPr algn="ctr"/>
                      <a:r>
                        <a:rPr lang="en-US" altLang="zh-CN" dirty="0"/>
                        <a:t>Monitor</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Stop Attack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Stop Attack</a:t>
                      </a:r>
                    </a:p>
                  </a:txBody>
                  <a:tcPr anchor="ctr"/>
                </a:tc>
                <a:tc>
                  <a:txBody>
                    <a:bodyPr/>
                    <a:lstStyle/>
                    <a:p>
                      <a:pPr algn="ctr"/>
                      <a:r>
                        <a:rPr lang="en-US" dirty="0"/>
                        <a:t>Stop Attack</a:t>
                      </a:r>
                    </a:p>
                  </a:txBody>
                  <a:tcPr anchor="ctr"/>
                </a:tc>
                <a:extLst>
                  <a:ext uri="{0D108BD9-81ED-4DB2-BD59-A6C34878D82A}">
                    <a16:rowId xmlns:a16="http://schemas.microsoft.com/office/drawing/2014/main" val="826904441"/>
                  </a:ext>
                </a:extLst>
              </a:tr>
            </a:tbl>
          </a:graphicData>
        </a:graphic>
      </p:graphicFrame>
      <p:sp>
        <p:nvSpPr>
          <p:cNvPr id="2" name="Rectangle 1">
            <a:extLst>
              <a:ext uri="{FF2B5EF4-FFF2-40B4-BE49-F238E27FC236}">
                <a16:creationId xmlns:a16="http://schemas.microsoft.com/office/drawing/2014/main" id="{4D654BBB-03AF-4190-850F-C04E487F5CC1}"/>
              </a:ext>
            </a:extLst>
          </p:cNvPr>
          <p:cNvSpPr/>
          <p:nvPr/>
        </p:nvSpPr>
        <p:spPr>
          <a:xfrm>
            <a:off x="838079" y="3741062"/>
            <a:ext cx="10778188" cy="707886"/>
          </a:xfrm>
          <a:prstGeom prst="rect">
            <a:avLst/>
          </a:prstGeom>
        </p:spPr>
        <p:txBody>
          <a:bodyPr wrap="square">
            <a:spAutoFit/>
          </a:bodyPr>
          <a:lstStyle/>
          <a:p>
            <a:r>
              <a:rPr lang="en-US" sz="2000" dirty="0"/>
              <a:t>Subtask 3.6 What is the earliest timestamp in which your model should recommend stopping the attack?</a:t>
            </a:r>
          </a:p>
        </p:txBody>
      </p:sp>
      <p:sp>
        <p:nvSpPr>
          <p:cNvPr id="3" name="文本框 2">
            <a:extLst>
              <a:ext uri="{FF2B5EF4-FFF2-40B4-BE49-F238E27FC236}">
                <a16:creationId xmlns:a16="http://schemas.microsoft.com/office/drawing/2014/main" id="{6C0E56B3-B7BB-43C2-ADF9-BEDE54F25007}"/>
              </a:ext>
            </a:extLst>
          </p:cNvPr>
          <p:cNvSpPr txBox="1"/>
          <p:nvPr/>
        </p:nvSpPr>
        <p:spPr>
          <a:xfrm>
            <a:off x="838079" y="4926856"/>
            <a:ext cx="4908716" cy="400110"/>
          </a:xfrm>
          <a:prstGeom prst="rect">
            <a:avLst/>
          </a:prstGeom>
          <a:noFill/>
        </p:spPr>
        <p:txBody>
          <a:bodyPr wrap="none" rtlCol="0">
            <a:spAutoFit/>
          </a:bodyPr>
          <a:lstStyle/>
          <a:p>
            <a:r>
              <a:rPr lang="en-US" altLang="zh-CN" sz="2000" dirty="0"/>
              <a:t>The earliest stage to stop the attack is s7.</a:t>
            </a:r>
            <a:endParaRPr lang="zh-CN" altLang="en-US" sz="2000" dirty="0"/>
          </a:p>
        </p:txBody>
      </p:sp>
    </p:spTree>
    <p:extLst>
      <p:ext uri="{BB962C8B-B14F-4D97-AF65-F5344CB8AC3E}">
        <p14:creationId xmlns:p14="http://schemas.microsoft.com/office/powerpoint/2010/main" val="234923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838079" y="1531035"/>
            <a:ext cx="10431053" cy="1938992"/>
          </a:xfrm>
          <a:prstGeom prst="rect">
            <a:avLst/>
          </a:prstGeom>
        </p:spPr>
        <p:txBody>
          <a:bodyPr wrap="square">
            <a:spAutoFit/>
          </a:bodyPr>
          <a:lstStyle/>
          <a:p>
            <a:r>
              <a:rPr lang="en-US" sz="2000" dirty="0"/>
              <a:t>Task 3.7 Do the most probable states for s1−s6,s8,s9 remain the same as Task3.2? Why or why not?</a:t>
            </a:r>
          </a:p>
          <a:p>
            <a:endParaRPr lang="en-US" sz="2000" dirty="0"/>
          </a:p>
          <a:p>
            <a:endParaRPr lang="en-US" sz="2000" dirty="0"/>
          </a:p>
          <a:p>
            <a:r>
              <a:rPr lang="en-US" sz="2000" dirty="0"/>
              <a:t>The most probable states should remain the same as Task 3.2 because the subgraph e7 and s7 are disconnected to the rest of the graph.</a:t>
            </a:r>
          </a:p>
        </p:txBody>
      </p:sp>
    </p:spTree>
    <p:extLst>
      <p:ext uri="{BB962C8B-B14F-4D97-AF65-F5344CB8AC3E}">
        <p14:creationId xmlns:p14="http://schemas.microsoft.com/office/powerpoint/2010/main" val="1934453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838079" y="1531035"/>
            <a:ext cx="10431053" cy="1323439"/>
          </a:xfrm>
          <a:prstGeom prst="rect">
            <a:avLst/>
          </a:prstGeom>
        </p:spPr>
        <p:txBody>
          <a:bodyPr wrap="square">
            <a:spAutoFit/>
          </a:bodyPr>
          <a:lstStyle/>
          <a:p>
            <a:r>
              <a:rPr lang="en-US" sz="2000" dirty="0"/>
              <a:t>Task 3.8.a. Draw an HMM model for the attack scenario given the provided states and events.</a:t>
            </a:r>
          </a:p>
          <a:p>
            <a:endParaRPr lang="en-US" sz="2000" dirty="0"/>
          </a:p>
          <a:p>
            <a:endParaRPr lang="en-US" sz="2000" dirty="0"/>
          </a:p>
        </p:txBody>
      </p:sp>
      <p:pic>
        <p:nvPicPr>
          <p:cNvPr id="3" name="图片 2" descr="图片包含 挂, 木, 桌子, 钟表&#10;&#10;描述已自动生成">
            <a:extLst>
              <a:ext uri="{FF2B5EF4-FFF2-40B4-BE49-F238E27FC236}">
                <a16:creationId xmlns:a16="http://schemas.microsoft.com/office/drawing/2014/main" id="{E10F8A0F-08E3-4066-8076-492C5D4D0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83" y="2854474"/>
            <a:ext cx="10634243" cy="2514116"/>
          </a:xfrm>
          <a:prstGeom prst="rect">
            <a:avLst/>
          </a:prstGeom>
        </p:spPr>
      </p:pic>
    </p:spTree>
    <p:extLst>
      <p:ext uri="{BB962C8B-B14F-4D97-AF65-F5344CB8AC3E}">
        <p14:creationId xmlns:p14="http://schemas.microsoft.com/office/powerpoint/2010/main" val="156742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altLang="zh-CN" sz="4400" b="0" strike="noStrike" spc="-1" dirty="0">
                <a:solidFill>
                  <a:srgbClr val="000000"/>
                </a:solidFill>
                <a:latin typeface="Calibri Light"/>
              </a:rPr>
              <a:t>3</a:t>
            </a:r>
            <a:endParaRPr lang="en-US" sz="4400" b="0" strike="noStrike" spc="-1" dirty="0">
              <a:solidFill>
                <a:srgbClr val="000000"/>
              </a:solidFill>
              <a:latin typeface="Calibri"/>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838079" y="1531035"/>
            <a:ext cx="10431053" cy="1938992"/>
          </a:xfrm>
          <a:prstGeom prst="rect">
            <a:avLst/>
          </a:prstGeom>
        </p:spPr>
        <p:txBody>
          <a:bodyPr wrap="square">
            <a:spAutoFit/>
          </a:bodyPr>
          <a:lstStyle/>
          <a:p>
            <a:r>
              <a:rPr lang="en-US" sz="2000" dirty="0"/>
              <a:t>Task 3.8.b. What parameters are needed for this HMM model to work?</a:t>
            </a:r>
          </a:p>
          <a:p>
            <a:endParaRPr lang="en-US" sz="2000" dirty="0"/>
          </a:p>
          <a:p>
            <a:r>
              <a:rPr lang="en-US" sz="2000" dirty="0"/>
              <a:t>The transition probability matrix, the observation matrix, and the initial distribution for the hidden state: P(S1), P(S2|S1), P(S3|S2), </a:t>
            </a:r>
            <a:r>
              <a:rPr lang="en-US" altLang="zh-CN" sz="2000" dirty="0"/>
              <a:t>P(S4|S3), P(S5|S4), P(S6|S5), P(S7|S6), P(S8|S7), P(S9|S8), P(E1|S1), P(E2|S2), P(E3|S3), P(E4|S4), P(E5|S5), P(E6|S6), P(E7|S7), P(E8|S8), P(E9|S9).</a:t>
            </a:r>
          </a:p>
        </p:txBody>
      </p:sp>
      <p:sp>
        <p:nvSpPr>
          <p:cNvPr id="5" name="Rectangle 4">
            <a:extLst>
              <a:ext uri="{FF2B5EF4-FFF2-40B4-BE49-F238E27FC236}">
                <a16:creationId xmlns:a16="http://schemas.microsoft.com/office/drawing/2014/main" id="{ABCB63C1-1D2C-4C1F-A531-0FD4F0693EDC}"/>
              </a:ext>
            </a:extLst>
          </p:cNvPr>
          <p:cNvSpPr/>
          <p:nvPr/>
        </p:nvSpPr>
        <p:spPr>
          <a:xfrm>
            <a:off x="880173" y="3912927"/>
            <a:ext cx="10431053" cy="1938992"/>
          </a:xfrm>
          <a:prstGeom prst="rect">
            <a:avLst/>
          </a:prstGeom>
        </p:spPr>
        <p:txBody>
          <a:bodyPr wrap="square">
            <a:spAutoFit/>
          </a:bodyPr>
          <a:lstStyle/>
          <a:p>
            <a:r>
              <a:rPr lang="en-US" sz="2000" dirty="0"/>
              <a:t>Task 3.8.c. Give an example of an advantage of the FG over the HMM model.</a:t>
            </a:r>
          </a:p>
          <a:p>
            <a:r>
              <a:rPr lang="en-US" sz="2000" dirty="0"/>
              <a:t>FG is a generalization of the HMM model. One of its advantages over HMM is that it can model the relationship between multiple evidences and an underlying state. (E.g. links between the repetitive events and the attack stage) This is impossible for HMM because HMM assumes that the hidden states have a temporal order, which does not apply to many </a:t>
            </a:r>
            <a:r>
              <a:rPr lang="en-US" altLang="zh-CN" sz="2000" dirty="0"/>
              <a:t>situations</a:t>
            </a:r>
            <a:r>
              <a:rPr lang="en-US" sz="2000" dirty="0"/>
              <a:t>. </a:t>
            </a:r>
          </a:p>
        </p:txBody>
      </p:sp>
    </p:spTree>
    <p:extLst>
      <p:ext uri="{BB962C8B-B14F-4D97-AF65-F5344CB8AC3E}">
        <p14:creationId xmlns:p14="http://schemas.microsoft.com/office/powerpoint/2010/main" val="211659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503789" y="197024"/>
            <a:ext cx="10515600" cy="1325563"/>
          </a:xfrm>
        </p:spPr>
        <p:txBody>
          <a:bodyPr/>
          <a:lstStyle/>
          <a:p>
            <a:r>
              <a:rPr lang="en-US" dirty="0"/>
              <a:t>Task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03789" y="1248863"/>
            <a:ext cx="9793771" cy="3139321"/>
          </a:xfrm>
          <a:prstGeom prst="rect">
            <a:avLst/>
          </a:prstGeom>
          <a:noFill/>
        </p:spPr>
        <p:txBody>
          <a:bodyPr wrap="square" rtlCol="0" anchor="t">
            <a:spAutoFit/>
          </a:bodyPr>
          <a:lstStyle/>
          <a:p>
            <a:endParaRPr lang="en-US" dirty="0"/>
          </a:p>
          <a:p>
            <a:r>
              <a:rPr lang="en-US" dirty="0"/>
              <a:t>0.6.(a) Which http </a:t>
            </a:r>
            <a:r>
              <a:rPr lang="en-US" dirty="0" err="1"/>
              <a:t>pcap</a:t>
            </a:r>
            <a:r>
              <a:rPr lang="en-US" dirty="0"/>
              <a:t> file represents legitimate activity, and which represents attacker activity?</a:t>
            </a:r>
          </a:p>
          <a:p>
            <a:endParaRPr lang="en-US" dirty="0"/>
          </a:p>
          <a:p>
            <a:r>
              <a:rPr lang="en-US" altLang="zh-CN" dirty="0" err="1">
                <a:solidFill>
                  <a:srgbClr val="000000"/>
                </a:solidFill>
                <a:ea typeface="Courier New" panose="02070309020205020404" pitchFamily="49" charset="0"/>
              </a:rPr>
              <a:t>http.pcap</a:t>
            </a:r>
            <a:r>
              <a:rPr lang="en-US" altLang="zh-CN" dirty="0">
                <a:solidFill>
                  <a:srgbClr val="000000"/>
                </a:solidFill>
                <a:ea typeface="Courier New" panose="02070309020205020404" pitchFamily="49" charset="0"/>
              </a:rPr>
              <a:t>' represents attacker activity, and 'http2.pcap' represents legitimate activity.</a:t>
            </a:r>
          </a:p>
          <a:p>
            <a:endParaRPr lang="en-US" dirty="0"/>
          </a:p>
          <a:p>
            <a:endParaRPr lang="en-US" dirty="0"/>
          </a:p>
          <a:p>
            <a:endParaRPr lang="en-US" dirty="0"/>
          </a:p>
          <a:p>
            <a:r>
              <a:rPr lang="en-US" dirty="0"/>
              <a:t>0.6.(b) Are there any Content-Type headers in legitimate activity </a:t>
            </a:r>
            <a:r>
              <a:rPr lang="en-US" dirty="0" err="1"/>
              <a:t>pcap</a:t>
            </a:r>
            <a:r>
              <a:rPr lang="en-US" dirty="0"/>
              <a:t> file? If there are, list those Content-Type headers.</a:t>
            </a:r>
          </a:p>
          <a:p>
            <a:endParaRPr lang="en-US" dirty="0"/>
          </a:p>
          <a:p>
            <a:r>
              <a:rPr lang="zh-CN" altLang="zh-CN" dirty="0">
                <a:solidFill>
                  <a:srgbClr val="000000"/>
                </a:solidFill>
                <a:ea typeface="Courier New" panose="02070309020205020404" pitchFamily="49" charset="0"/>
              </a:rPr>
              <a:t>Since no packets in http2.pcap has an HTTP layer, we cannot find content-type in http2.pcap.</a:t>
            </a:r>
            <a:r>
              <a:rPr lang="zh-CN" altLang="zh-CN" dirty="0"/>
              <a:t> </a:t>
            </a:r>
          </a:p>
        </p:txBody>
      </p:sp>
      <p:sp>
        <p:nvSpPr>
          <p:cNvPr id="5" name="Rectangle 2">
            <a:extLst>
              <a:ext uri="{FF2B5EF4-FFF2-40B4-BE49-F238E27FC236}">
                <a16:creationId xmlns:a16="http://schemas.microsoft.com/office/drawing/2014/main" id="{5B12D007-B9C0-4B9A-BE0B-0362293386C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1DB67FB-7BE2-4D0D-AB75-DC1E8DE5546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37F53813-C8D0-4CA3-8F8C-C2BB0590F7A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812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sz="4400" spc="-1" dirty="0">
                <a:solidFill>
                  <a:srgbClr val="000000"/>
                </a:solidFill>
                <a:latin typeface="Calibri Light"/>
              </a:rPr>
              <a:t>4</a:t>
            </a:r>
            <a:endParaRPr lang="en-US" altLang="zh-CN" sz="4400" b="0" strike="noStrike" spc="-1" dirty="0">
              <a:solidFill>
                <a:srgbClr val="000000"/>
              </a:solidFill>
              <a:latin typeface="Calibri Light"/>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838079" y="1375171"/>
            <a:ext cx="10431053" cy="2400657"/>
          </a:xfrm>
          <a:prstGeom prst="rect">
            <a:avLst/>
          </a:prstGeom>
        </p:spPr>
        <p:txBody>
          <a:bodyPr wrap="square" anchor="t">
            <a:spAutoFit/>
          </a:bodyPr>
          <a:lstStyle/>
          <a:p>
            <a:r>
              <a:rPr lang="en-US" dirty="0"/>
              <a:t>Task 4.0. Is it possible to 100% detect this attack using only one event? Briefly explain</a:t>
            </a:r>
          </a:p>
          <a:p>
            <a:r>
              <a:rPr lang="en-US" dirty="0"/>
              <a:t>No, it is not possible because different events can be caused by benign states. For example, if a system administrator changes the link for the homepage of Equifax, it should be considered as a benign state instead of an attack state. In contrast, a sequence of events (e.g. most common 3-event, repetitive events, etc.) can often help identify an attack state.</a:t>
            </a:r>
          </a:p>
          <a:p>
            <a:endParaRPr lang="en-US" sz="2000" dirty="0"/>
          </a:p>
          <a:p>
            <a:endParaRPr lang="en-US" sz="2000" dirty="0"/>
          </a:p>
          <a:p>
            <a:endParaRPr lang="en-US" sz="2000" dirty="0"/>
          </a:p>
        </p:txBody>
      </p:sp>
      <p:sp>
        <p:nvSpPr>
          <p:cNvPr id="5" name="Rectangle 4">
            <a:extLst>
              <a:ext uri="{FF2B5EF4-FFF2-40B4-BE49-F238E27FC236}">
                <a16:creationId xmlns:a16="http://schemas.microsoft.com/office/drawing/2014/main" id="{ABCB63C1-1D2C-4C1F-A531-0FD4F0693EDC}"/>
              </a:ext>
            </a:extLst>
          </p:cNvPr>
          <p:cNvSpPr/>
          <p:nvPr/>
        </p:nvSpPr>
        <p:spPr>
          <a:xfrm>
            <a:off x="838079" y="2825710"/>
            <a:ext cx="10431053" cy="3416320"/>
          </a:xfrm>
          <a:prstGeom prst="rect">
            <a:avLst/>
          </a:prstGeom>
        </p:spPr>
        <p:txBody>
          <a:bodyPr wrap="square" anchor="t">
            <a:spAutoFit/>
          </a:bodyPr>
          <a:lstStyle/>
          <a:p>
            <a:r>
              <a:rPr lang="en-US" dirty="0"/>
              <a:t>Task 4.1. For each of the six events, give an example of a situation in which a false positive could happen</a:t>
            </a:r>
          </a:p>
          <a:p>
            <a:pPr marL="457200" indent="-457200">
              <a:buAutoNum type="arabicPeriod"/>
            </a:pPr>
            <a:r>
              <a:rPr lang="en-US" dirty="0"/>
              <a:t>For Scan: when the system admin is doing the scan.</a:t>
            </a:r>
          </a:p>
          <a:p>
            <a:pPr marL="457200" indent="-457200">
              <a:buAutoNum type="arabicPeriod"/>
            </a:pPr>
            <a:r>
              <a:rPr lang="en-US" dirty="0"/>
              <a:t>For Login: a user of Equifax has logged in.</a:t>
            </a:r>
          </a:p>
          <a:p>
            <a:pPr marL="457200" indent="-457200">
              <a:buAutoNum type="arabicPeriod"/>
            </a:pPr>
            <a:r>
              <a:rPr lang="en-US" dirty="0"/>
              <a:t>For Sensitive URI: the system admin adds an URI (pointing to a downloadable for Equifax users) to a webpage. </a:t>
            </a:r>
          </a:p>
          <a:p>
            <a:pPr marL="457200" indent="-457200">
              <a:buAutoNum type="arabicPeriod"/>
            </a:pPr>
            <a:r>
              <a:rPr lang="en-US" dirty="0"/>
              <a:t>For New Executable File: the system admin adds an executable file for Equifax users to download.</a:t>
            </a:r>
          </a:p>
          <a:p>
            <a:pPr marL="457200" indent="-457200">
              <a:buAutoNum type="arabicPeriod"/>
            </a:pPr>
            <a:r>
              <a:rPr lang="en-US" dirty="0"/>
              <a:t>For Homepage Overwritten with a new link: the system admin decides to use another link for the homepage of Equifax.</a:t>
            </a:r>
          </a:p>
          <a:p>
            <a:pPr marL="457200" indent="-457200">
              <a:buAutoNum type="arabicPeriod"/>
            </a:pPr>
            <a:r>
              <a:rPr lang="en-US" dirty="0"/>
              <a:t>For Webserver restarted: Equifax is experiencing a technical issue, so the IT engineers at Equifax decide to resolve it and restart the webserver.</a:t>
            </a:r>
          </a:p>
        </p:txBody>
      </p:sp>
    </p:spTree>
    <p:extLst>
      <p:ext uri="{BB962C8B-B14F-4D97-AF65-F5344CB8AC3E}">
        <p14:creationId xmlns:p14="http://schemas.microsoft.com/office/powerpoint/2010/main" val="374384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a:extLst>
              <a:ext uri="{FF2B5EF4-FFF2-40B4-BE49-F238E27FC236}">
                <a16:creationId xmlns:a16="http://schemas.microsoft.com/office/drawing/2014/main" id="{28E940D1-F7A1-4387-BD82-B4E72ACE81F1}"/>
              </a:ext>
            </a:extLst>
          </p:cNvPr>
          <p:cNvSpPr txBox="1"/>
          <p:nvPr/>
        </p:nvSpPr>
        <p:spPr>
          <a:xfrm>
            <a:off x="838080" y="365040"/>
            <a:ext cx="10515240" cy="872640"/>
          </a:xfrm>
          <a:prstGeom prst="rect">
            <a:avLst/>
          </a:prstGeom>
          <a:noFill/>
          <a:ln>
            <a:noFill/>
          </a:ln>
        </p:spPr>
        <p:txBody>
          <a:bodyPr anchor="ctr"/>
          <a:lstStyle/>
          <a:p>
            <a:pPr>
              <a:lnSpc>
                <a:spcPct val="90000"/>
              </a:lnSpc>
            </a:pPr>
            <a:r>
              <a:rPr lang="en-US" sz="4400" b="0" strike="noStrike" spc="-1" dirty="0">
                <a:solidFill>
                  <a:srgbClr val="000000"/>
                </a:solidFill>
                <a:latin typeface="Calibri Light"/>
              </a:rPr>
              <a:t>Task </a:t>
            </a:r>
            <a:r>
              <a:rPr lang="en-US" sz="4400" spc="-1" dirty="0">
                <a:solidFill>
                  <a:srgbClr val="000000"/>
                </a:solidFill>
                <a:latin typeface="Calibri Light"/>
              </a:rPr>
              <a:t>4</a:t>
            </a:r>
            <a:endParaRPr lang="en-US" altLang="zh-CN" sz="4400" b="0" strike="noStrike" spc="-1" dirty="0">
              <a:solidFill>
                <a:srgbClr val="000000"/>
              </a:solidFill>
              <a:latin typeface="Calibri Light"/>
            </a:endParaRPr>
          </a:p>
        </p:txBody>
      </p:sp>
      <p:sp>
        <p:nvSpPr>
          <p:cNvPr id="11" name="Rectangle 10">
            <a:extLst>
              <a:ext uri="{FF2B5EF4-FFF2-40B4-BE49-F238E27FC236}">
                <a16:creationId xmlns:a16="http://schemas.microsoft.com/office/drawing/2014/main" id="{931842FB-94A0-4168-8B15-F8BB93E2A9D7}"/>
              </a:ext>
            </a:extLst>
          </p:cNvPr>
          <p:cNvSpPr/>
          <p:nvPr/>
        </p:nvSpPr>
        <p:spPr>
          <a:xfrm>
            <a:off x="838079" y="1531035"/>
            <a:ext cx="10431053" cy="1015663"/>
          </a:xfrm>
          <a:prstGeom prst="rect">
            <a:avLst/>
          </a:prstGeom>
        </p:spPr>
        <p:txBody>
          <a:bodyPr wrap="square" anchor="t">
            <a:spAutoFit/>
          </a:bodyPr>
          <a:lstStyle/>
          <a:p>
            <a:r>
              <a:rPr lang="en-US" sz="2000" dirty="0"/>
              <a:t>Task 4.2. Provide a visual representation of a factor graph that can model the attack described above, can be hand drawn.</a:t>
            </a:r>
          </a:p>
          <a:p>
            <a:r>
              <a:rPr lang="en-US" sz="2000" dirty="0"/>
              <a:t> </a:t>
            </a:r>
          </a:p>
        </p:txBody>
      </p:sp>
      <p:sp>
        <p:nvSpPr>
          <p:cNvPr id="5" name="Rectangle 4">
            <a:extLst>
              <a:ext uri="{FF2B5EF4-FFF2-40B4-BE49-F238E27FC236}">
                <a16:creationId xmlns:a16="http://schemas.microsoft.com/office/drawing/2014/main" id="{ABCB63C1-1D2C-4C1F-A531-0FD4F0693EDC}"/>
              </a:ext>
            </a:extLst>
          </p:cNvPr>
          <p:cNvSpPr/>
          <p:nvPr/>
        </p:nvSpPr>
        <p:spPr>
          <a:xfrm>
            <a:off x="880173" y="3912927"/>
            <a:ext cx="10431053" cy="707886"/>
          </a:xfrm>
          <a:prstGeom prst="rect">
            <a:avLst/>
          </a:prstGeom>
        </p:spPr>
        <p:txBody>
          <a:bodyPr wrap="square" anchor="t">
            <a:spAutoFit/>
          </a:bodyPr>
          <a:lstStyle/>
          <a:p>
            <a:r>
              <a:rPr lang="en-US" sz="2000" dirty="0"/>
              <a:t>Task 4.3. What variables and factor functions are common to the factor graph in Task 3 and your factor graph in 4.2? Name two.</a:t>
            </a:r>
          </a:p>
        </p:txBody>
      </p:sp>
    </p:spTree>
    <p:extLst>
      <p:ext uri="{BB962C8B-B14F-4D97-AF65-F5344CB8AC3E}">
        <p14:creationId xmlns:p14="http://schemas.microsoft.com/office/powerpoint/2010/main" val="47963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HTTP Traffic Analysis</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358545" y="1690688"/>
            <a:ext cx="10515600" cy="4351338"/>
          </a:xfrm>
        </p:spPr>
        <p:txBody>
          <a:bodyPr>
            <a:normAutofit/>
          </a:bodyPr>
          <a:lstStyle/>
          <a:p>
            <a:r>
              <a:rPr lang="en-US" sz="1800" dirty="0"/>
              <a:t>Task 1. 1. a Report the </a:t>
            </a:r>
            <a:r>
              <a:rPr lang="en-US" sz="1800" b="1" dirty="0"/>
              <a:t>UNIX timestamp </a:t>
            </a:r>
            <a:r>
              <a:rPr lang="en-US" sz="1800" dirty="0"/>
              <a:t>of the first attempted scan on the vulnerable server</a:t>
            </a:r>
          </a:p>
          <a:p>
            <a:pPr marL="0" indent="0">
              <a:buNone/>
            </a:pPr>
            <a:r>
              <a:rPr lang="en-US" altLang="zh-CN" sz="1800" dirty="0"/>
              <a:t>Answer: </a:t>
            </a:r>
            <a:r>
              <a:rPr lang="en-US" sz="1800" dirty="0"/>
              <a:t>e UNIX timestamp of the first attempted scan on the vulnerable server is 2018-03-18 12:41:43.610774 </a:t>
            </a:r>
          </a:p>
          <a:p>
            <a:endParaRPr lang="en-US" sz="1800" dirty="0"/>
          </a:p>
          <a:p>
            <a:endParaRPr lang="en-US" sz="1800" dirty="0"/>
          </a:p>
          <a:p>
            <a:r>
              <a:rPr lang="en-US" sz="1800" dirty="0"/>
              <a:t>Task 1. 1.b W</a:t>
            </a:r>
            <a:r>
              <a:rPr lang="en-US" altLang="zh-CN" sz="1800" dirty="0"/>
              <a:t>hat</a:t>
            </a:r>
            <a:r>
              <a:rPr lang="en-US" sz="1800" dirty="0"/>
              <a:t> is the </a:t>
            </a:r>
            <a:r>
              <a:rPr lang="en-US" sz="1800" b="1" dirty="0"/>
              <a:t>IP address </a:t>
            </a:r>
            <a:r>
              <a:rPr lang="en-US" sz="1800" dirty="0"/>
              <a:t>of the vulnerable server?</a:t>
            </a:r>
          </a:p>
          <a:p>
            <a:pPr marL="0" indent="0">
              <a:buNone/>
            </a:pPr>
            <a:r>
              <a:rPr lang="en-US" altLang="zh-CN" sz="1800" dirty="0"/>
              <a:t>Answer: </a:t>
            </a:r>
            <a:r>
              <a:rPr lang="en-US" sz="1800" dirty="0"/>
              <a:t>The IP address of the vulnerable server is 172.17.0.2</a:t>
            </a:r>
          </a:p>
          <a:p>
            <a:pPr marL="0" indent="0">
              <a:buNone/>
            </a:pPr>
            <a:endParaRPr lang="en-US" sz="1800" dirty="0"/>
          </a:p>
          <a:p>
            <a:r>
              <a:rPr lang="en-US" sz="1800" dirty="0"/>
              <a:t>Task 1. 1.c What is the </a:t>
            </a:r>
            <a:r>
              <a:rPr lang="en-US" sz="1800" b="1" dirty="0"/>
              <a:t>port</a:t>
            </a:r>
            <a:r>
              <a:rPr lang="en-US" sz="1800" dirty="0"/>
              <a:t> of the vulnerable server?</a:t>
            </a:r>
          </a:p>
          <a:p>
            <a:pPr marL="0" indent="0">
              <a:buNone/>
            </a:pPr>
            <a:r>
              <a:rPr lang="en-US" sz="1800" dirty="0"/>
              <a:t>Answer: The port of the vulnerable server is 8080 </a:t>
            </a:r>
          </a:p>
          <a:p>
            <a:endParaRPr lang="en-US" sz="1800" dirty="0"/>
          </a:p>
        </p:txBody>
      </p:sp>
      <p:sp>
        <p:nvSpPr>
          <p:cNvPr id="4" name="Rectangle 1">
            <a:extLst>
              <a:ext uri="{FF2B5EF4-FFF2-40B4-BE49-F238E27FC236}">
                <a16:creationId xmlns:a16="http://schemas.microsoft.com/office/drawing/2014/main" id="{283095C5-B891-4C30-B202-AAD8F58EFAB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8A72E9C-B302-4D8A-8911-5AC243D7DF0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D4F4CDC-2CC3-4CFD-AD66-4D12B013C60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52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6"/>
            <a:ext cx="10515600" cy="711200"/>
          </a:xfrm>
        </p:spPr>
        <p:txBody>
          <a:bodyPr/>
          <a:lstStyle/>
          <a:p>
            <a:r>
              <a:rPr lang="en-US" dirty="0"/>
              <a:t>Task 1 – HTTP Traffic Analysis</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742950" y="1313656"/>
            <a:ext cx="10515600" cy="566737"/>
          </a:xfrm>
        </p:spPr>
        <p:txBody>
          <a:bodyPr>
            <a:normAutofit fontScale="92500" lnSpcReduction="10000"/>
          </a:bodyPr>
          <a:lstStyle/>
          <a:p>
            <a:r>
              <a:rPr lang="en-US" sz="2000" dirty="0"/>
              <a:t>2.a Provide a list of the Content-Type headers sent to the vulnerable server from the provided HTTP packet capture. For each Content-Type header, provide its length as well.</a:t>
            </a:r>
          </a:p>
          <a:p>
            <a:endParaRPr lang="en-US" sz="1400" dirty="0"/>
          </a:p>
        </p:txBody>
      </p:sp>
      <p:graphicFrame>
        <p:nvGraphicFramePr>
          <p:cNvPr id="7" name="表格 6">
            <a:extLst>
              <a:ext uri="{FF2B5EF4-FFF2-40B4-BE49-F238E27FC236}">
                <a16:creationId xmlns:a16="http://schemas.microsoft.com/office/drawing/2014/main" id="{2F028CC3-EC8D-4B28-88AF-00CA5A4ABD3A}"/>
              </a:ext>
            </a:extLst>
          </p:cNvPr>
          <p:cNvGraphicFramePr>
            <a:graphicFrameLocks noGrp="1"/>
          </p:cNvGraphicFramePr>
          <p:nvPr/>
        </p:nvGraphicFramePr>
        <p:xfrm>
          <a:off x="2249843" y="1984280"/>
          <a:ext cx="7119345" cy="4401092"/>
        </p:xfrm>
        <a:graphic>
          <a:graphicData uri="http://schemas.openxmlformats.org/drawingml/2006/table">
            <a:tbl>
              <a:tblPr>
                <a:tableStyleId>{5C22544A-7EE6-4342-B048-85BDC9FD1C3A}</a:tableStyleId>
              </a:tblPr>
              <a:tblGrid>
                <a:gridCol w="1197859">
                  <a:extLst>
                    <a:ext uri="{9D8B030D-6E8A-4147-A177-3AD203B41FA5}">
                      <a16:colId xmlns:a16="http://schemas.microsoft.com/office/drawing/2014/main" val="1679057093"/>
                    </a:ext>
                  </a:extLst>
                </a:gridCol>
                <a:gridCol w="3932589">
                  <a:extLst>
                    <a:ext uri="{9D8B030D-6E8A-4147-A177-3AD203B41FA5}">
                      <a16:colId xmlns:a16="http://schemas.microsoft.com/office/drawing/2014/main" val="1108209801"/>
                    </a:ext>
                  </a:extLst>
                </a:gridCol>
                <a:gridCol w="1988897">
                  <a:extLst>
                    <a:ext uri="{9D8B030D-6E8A-4147-A177-3AD203B41FA5}">
                      <a16:colId xmlns:a16="http://schemas.microsoft.com/office/drawing/2014/main" val="2601343909"/>
                    </a:ext>
                  </a:extLst>
                </a:gridCol>
              </a:tblGrid>
              <a:tr h="383000">
                <a:tc>
                  <a:txBody>
                    <a:bodyPr/>
                    <a:lstStyle/>
                    <a:p>
                      <a:pPr algn="r" rtl="0" fontAlgn="ctr"/>
                      <a:r>
                        <a:rPr lang="en-US" sz="1400" b="1" u="none" strike="noStrike" dirty="0">
                          <a:effectLst/>
                        </a:rPr>
                        <a:t>index</a:t>
                      </a:r>
                      <a:endParaRPr lang="en-US" sz="1400" b="1"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400" b="1" u="none" strike="noStrike" dirty="0" err="1">
                          <a:effectLst/>
                        </a:rPr>
                        <a:t>content_type</a:t>
                      </a:r>
                      <a:endParaRPr lang="en-US" sz="1400" b="1"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400" b="1" u="none" strike="noStrike" dirty="0" err="1">
                          <a:effectLst/>
                        </a:rPr>
                        <a:t>len_content_type</a:t>
                      </a:r>
                      <a:endParaRPr lang="en-US" sz="1400" b="1"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963505695"/>
                  </a:ext>
                </a:extLst>
              </a:tr>
              <a:tr h="467220">
                <a:tc>
                  <a:txBody>
                    <a:bodyPr/>
                    <a:lstStyle/>
                    <a:p>
                      <a:pPr algn="r" rtl="0" fontAlgn="ctr"/>
                      <a:r>
                        <a:rPr lang="en-US" altLang="zh-CN" sz="1100" u="none" strike="noStrike">
                          <a:effectLst/>
                        </a:rPr>
                        <a:t>407</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dirty="0">
                          <a:effectLst/>
                        </a:rPr>
                        <a:t>.multipart/form-data~${#context["</a:t>
                      </a:r>
                      <a:r>
                        <a:rPr lang="en-US" sz="1100" u="none" strike="noStrike" dirty="0" err="1">
                          <a:effectLst/>
                        </a:rPr>
                        <a:t>com.opensymph</a:t>
                      </a:r>
                      <a:r>
                        <a:rPr lang="en-US" sz="1100" u="none" strike="noStrike" dirty="0">
                          <a:effectLst/>
                        </a:rPr>
                        <a:t>...</a:t>
                      </a:r>
                      <a:endParaRPr lang="en-US" sz="1100" b="0"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144</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244578320"/>
                  </a:ext>
                </a:extLst>
              </a:tr>
              <a:tr h="467220">
                <a:tc>
                  <a:txBody>
                    <a:bodyPr/>
                    <a:lstStyle/>
                    <a:p>
                      <a:pPr algn="r" rtl="0" fontAlgn="ctr"/>
                      <a:r>
                        <a:rPr lang="en-US" altLang="zh-CN" sz="1100" u="none" strike="noStrike">
                          <a:effectLst/>
                        </a:rPr>
                        <a:t>423</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dirty="0">
                          <a:effectLst/>
                        </a:rPr>
                        <a:t>.multipart/form-data~${#context["</a:t>
                      </a:r>
                      <a:r>
                        <a:rPr lang="en-US" sz="1100" u="none" strike="noStrike" dirty="0" err="1">
                          <a:effectLst/>
                        </a:rPr>
                        <a:t>com.opensymph</a:t>
                      </a:r>
                      <a:r>
                        <a:rPr lang="en-US" sz="1100" u="none" strike="noStrike" dirty="0">
                          <a:effectLst/>
                        </a:rPr>
                        <a:t>...</a:t>
                      </a:r>
                      <a:endParaRPr lang="en-US" sz="1100" b="0"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dirty="0">
                          <a:effectLst/>
                        </a:rPr>
                        <a:t>144</a:t>
                      </a:r>
                      <a:endParaRPr lang="en-US" altLang="zh-CN" sz="1100" b="0"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1795732517"/>
                  </a:ext>
                </a:extLst>
              </a:tr>
              <a:tr h="467220">
                <a:tc>
                  <a:txBody>
                    <a:bodyPr/>
                    <a:lstStyle/>
                    <a:p>
                      <a:pPr algn="r" rtl="0" fontAlgn="ctr"/>
                      <a:r>
                        <a:rPr lang="en-US" altLang="zh-CN" sz="1100" u="none" strike="noStrike">
                          <a:effectLst/>
                        </a:rPr>
                        <a:t>439</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dirty="0">
                          <a:effectLst/>
                        </a:rPr>
                        <a:t>.multipart/form-data~${#context["</a:t>
                      </a:r>
                      <a:r>
                        <a:rPr lang="en-US" sz="1100" u="none" strike="noStrike" dirty="0" err="1">
                          <a:effectLst/>
                        </a:rPr>
                        <a:t>com.opensymph</a:t>
                      </a:r>
                      <a:r>
                        <a:rPr lang="en-US" sz="1100" u="none" strike="noStrike" dirty="0">
                          <a:effectLst/>
                        </a:rPr>
                        <a:t>...</a:t>
                      </a:r>
                      <a:endParaRPr lang="en-US" sz="1100" b="0"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144</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3644521960"/>
                  </a:ext>
                </a:extLst>
              </a:tr>
              <a:tr h="373776">
                <a:tc>
                  <a:txBody>
                    <a:bodyPr/>
                    <a:lstStyle/>
                    <a:p>
                      <a:pPr algn="r" rtl="0" fontAlgn="ctr"/>
                      <a:r>
                        <a:rPr lang="en-US" altLang="zh-CN" sz="1100" u="none" strike="noStrike">
                          <a:effectLst/>
                        </a:rPr>
                        <a:t>519</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dirty="0">
                          <a:effectLst/>
                        </a:rPr>
                        <a:t>%{(#_='multipart/form-data').(#dm=@</a:t>
                      </a:r>
                      <a:r>
                        <a:rPr lang="en-US" sz="1100" u="none" strike="noStrike" dirty="0" err="1">
                          <a:effectLst/>
                        </a:rPr>
                        <a:t>ognl.OgnlCo</a:t>
                      </a:r>
                      <a:r>
                        <a:rPr lang="en-US" sz="1100" u="none" strike="noStrike" dirty="0">
                          <a:effectLst/>
                        </a:rPr>
                        <a:t>...</a:t>
                      </a:r>
                      <a:endParaRPr lang="en-US" sz="1100" b="0"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806</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823238848"/>
                  </a:ext>
                </a:extLst>
              </a:tr>
              <a:tr h="373776">
                <a:tc>
                  <a:txBody>
                    <a:bodyPr/>
                    <a:lstStyle/>
                    <a:p>
                      <a:pPr algn="r" rtl="0" fontAlgn="ctr"/>
                      <a:r>
                        <a:rPr lang="en-US" altLang="zh-CN" sz="1100" u="none" strike="noStrike">
                          <a:effectLst/>
                        </a:rPr>
                        <a:t>529</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a:effectLst/>
                        </a:rPr>
                        <a:t>%{(#_='multipart/form-data').(#dm=@ognl.OgnlCo...</a:t>
                      </a:r>
                      <a:endParaRPr lang="en-US"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810</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18944119"/>
                  </a:ext>
                </a:extLst>
              </a:tr>
              <a:tr h="373776">
                <a:tc>
                  <a:txBody>
                    <a:bodyPr/>
                    <a:lstStyle/>
                    <a:p>
                      <a:pPr algn="r" rtl="0" fontAlgn="ctr"/>
                      <a:r>
                        <a:rPr lang="en-US" altLang="zh-CN" sz="1100" u="none" strike="noStrike">
                          <a:effectLst/>
                        </a:rPr>
                        <a:t>539</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a:effectLst/>
                        </a:rPr>
                        <a:t>%{(#_='multipart/form-data').(#dm=@ognl.OgnlCo...</a:t>
                      </a:r>
                      <a:endParaRPr lang="en-US"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845</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748800939"/>
                  </a:ext>
                </a:extLst>
              </a:tr>
              <a:tr h="373776">
                <a:tc>
                  <a:txBody>
                    <a:bodyPr/>
                    <a:lstStyle/>
                    <a:p>
                      <a:pPr algn="r" rtl="0" fontAlgn="ctr"/>
                      <a:r>
                        <a:rPr lang="en-US" altLang="zh-CN" sz="1100" u="none" strike="noStrike">
                          <a:effectLst/>
                        </a:rPr>
                        <a:t>551</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a:effectLst/>
                        </a:rPr>
                        <a:t>%{(#_='multipart/form-data').(#dm=@ognl.OgnlCo...</a:t>
                      </a:r>
                      <a:endParaRPr lang="en-US"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845</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676699545"/>
                  </a:ext>
                </a:extLst>
              </a:tr>
              <a:tr h="373776">
                <a:tc>
                  <a:txBody>
                    <a:bodyPr/>
                    <a:lstStyle/>
                    <a:p>
                      <a:pPr algn="r" rtl="0" fontAlgn="ctr"/>
                      <a:r>
                        <a:rPr lang="en-US" altLang="zh-CN" sz="1100" u="none" strike="noStrike">
                          <a:effectLst/>
                        </a:rPr>
                        <a:t>577</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a:effectLst/>
                        </a:rPr>
                        <a:t>%{(#_='multipart/form-data').(#dm=@ognl.OgnlCo...</a:t>
                      </a:r>
                      <a:endParaRPr lang="en-US"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818</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2044249370"/>
                  </a:ext>
                </a:extLst>
              </a:tr>
              <a:tr h="373776">
                <a:tc>
                  <a:txBody>
                    <a:bodyPr/>
                    <a:lstStyle/>
                    <a:p>
                      <a:pPr algn="r" rtl="0" fontAlgn="ctr"/>
                      <a:r>
                        <a:rPr lang="en-US" altLang="zh-CN" sz="1100" u="none" strike="noStrike">
                          <a:effectLst/>
                        </a:rPr>
                        <a:t>587</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a:effectLst/>
                        </a:rPr>
                        <a:t>%{(#_='multipart/form-data').(#dm=@ognl.OgnlCo...</a:t>
                      </a:r>
                      <a:endParaRPr lang="en-US"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a:effectLst/>
                        </a:rPr>
                        <a:t>818</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1104928971"/>
                  </a:ext>
                </a:extLst>
              </a:tr>
              <a:tr h="373776">
                <a:tc>
                  <a:txBody>
                    <a:bodyPr/>
                    <a:lstStyle/>
                    <a:p>
                      <a:pPr algn="r" rtl="0" fontAlgn="ctr"/>
                      <a:r>
                        <a:rPr lang="en-US" altLang="zh-CN" sz="1100" u="none" strike="noStrike">
                          <a:effectLst/>
                        </a:rPr>
                        <a:t>597</a:t>
                      </a:r>
                      <a:endParaRPr lang="en-US" altLang="zh-CN"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sz="1100" u="none" strike="noStrike">
                          <a:effectLst/>
                        </a:rPr>
                        <a:t>%{(#_='multipart/form-data').(#dm=@ognl.OgnlCo...</a:t>
                      </a:r>
                      <a:endParaRPr lang="en-US" sz="1100" b="0" i="0" u="none" strike="noStrike">
                        <a:solidFill>
                          <a:srgbClr val="000000"/>
                        </a:solidFill>
                        <a:effectLst/>
                        <a:latin typeface="Calibri" panose="020F0502020204030204" pitchFamily="34" charset="0"/>
                        <a:ea typeface="等线" panose="02010600030101010101" pitchFamily="2" charset="-122"/>
                      </a:endParaRPr>
                    </a:p>
                  </a:txBody>
                  <a:tcPr marL="2763" marR="2763" marT="2763" marB="0" anchor="ctr"/>
                </a:tc>
                <a:tc>
                  <a:txBody>
                    <a:bodyPr/>
                    <a:lstStyle/>
                    <a:p>
                      <a:pPr algn="r" rtl="0" fontAlgn="ctr"/>
                      <a:r>
                        <a:rPr lang="en-US" altLang="zh-CN" sz="1100" u="none" strike="noStrike" dirty="0">
                          <a:effectLst/>
                        </a:rPr>
                        <a:t>818</a:t>
                      </a:r>
                      <a:endParaRPr lang="en-US" altLang="zh-CN" sz="1100" b="0" i="0" u="none" strike="noStrike" dirty="0">
                        <a:solidFill>
                          <a:srgbClr val="000000"/>
                        </a:solidFill>
                        <a:effectLst/>
                        <a:latin typeface="Calibri" panose="020F0502020204030204" pitchFamily="34" charset="0"/>
                        <a:ea typeface="等线" panose="02010600030101010101" pitchFamily="2" charset="-122"/>
                      </a:endParaRPr>
                    </a:p>
                  </a:txBody>
                  <a:tcPr marL="2763" marR="2763" marT="2763" marB="0" anchor="ctr"/>
                </a:tc>
                <a:extLst>
                  <a:ext uri="{0D108BD9-81ED-4DB2-BD59-A6C34878D82A}">
                    <a16:rowId xmlns:a16="http://schemas.microsoft.com/office/drawing/2014/main" val="635704523"/>
                  </a:ext>
                </a:extLst>
              </a:tr>
            </a:tbl>
          </a:graphicData>
        </a:graphic>
      </p:graphicFrame>
    </p:spTree>
    <p:extLst>
      <p:ext uri="{BB962C8B-B14F-4D97-AF65-F5344CB8AC3E}">
        <p14:creationId xmlns:p14="http://schemas.microsoft.com/office/powerpoint/2010/main" val="191024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6"/>
            <a:ext cx="10515600" cy="711200"/>
          </a:xfrm>
        </p:spPr>
        <p:txBody>
          <a:bodyPr/>
          <a:lstStyle/>
          <a:p>
            <a:r>
              <a:rPr lang="en-US" dirty="0"/>
              <a:t>Task 1 – HTTP Traffic Analysis</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462088"/>
            <a:ext cx="10515600" cy="566737"/>
          </a:xfrm>
        </p:spPr>
        <p:txBody>
          <a:bodyPr>
            <a:normAutofit/>
          </a:bodyPr>
          <a:lstStyle/>
          <a:p>
            <a:r>
              <a:rPr lang="en-US" sz="2000" dirty="0"/>
              <a:t>2.b Fill in the blanks in the table below</a:t>
            </a:r>
          </a:p>
          <a:p>
            <a:endParaRPr lang="en-US" sz="1400" dirty="0"/>
          </a:p>
        </p:txBody>
      </p:sp>
      <p:graphicFrame>
        <p:nvGraphicFramePr>
          <p:cNvPr id="4" name="Table 4">
            <a:extLst>
              <a:ext uri="{FF2B5EF4-FFF2-40B4-BE49-F238E27FC236}">
                <a16:creationId xmlns:a16="http://schemas.microsoft.com/office/drawing/2014/main" id="{2B1028DC-E350-496A-BE6F-EA851853BC95}"/>
              </a:ext>
            </a:extLst>
          </p:cNvPr>
          <p:cNvGraphicFramePr>
            <a:graphicFrameLocks noGrp="1"/>
          </p:cNvGraphicFramePr>
          <p:nvPr/>
        </p:nvGraphicFramePr>
        <p:xfrm>
          <a:off x="1798321" y="2028825"/>
          <a:ext cx="7868920" cy="4570214"/>
        </p:xfrm>
        <a:graphic>
          <a:graphicData uri="http://schemas.openxmlformats.org/drawingml/2006/table">
            <a:tbl>
              <a:tblPr firstRow="1" bandRow="1">
                <a:tableStyleId>{5C22544A-7EE6-4342-B048-85BDC9FD1C3A}</a:tableStyleId>
              </a:tblPr>
              <a:tblGrid>
                <a:gridCol w="1665998">
                  <a:extLst>
                    <a:ext uri="{9D8B030D-6E8A-4147-A177-3AD203B41FA5}">
                      <a16:colId xmlns:a16="http://schemas.microsoft.com/office/drawing/2014/main" val="3480395909"/>
                    </a:ext>
                  </a:extLst>
                </a:gridCol>
                <a:gridCol w="2065592">
                  <a:extLst>
                    <a:ext uri="{9D8B030D-6E8A-4147-A177-3AD203B41FA5}">
                      <a16:colId xmlns:a16="http://schemas.microsoft.com/office/drawing/2014/main" val="3511502925"/>
                    </a:ext>
                  </a:extLst>
                </a:gridCol>
                <a:gridCol w="4137330">
                  <a:extLst>
                    <a:ext uri="{9D8B030D-6E8A-4147-A177-3AD203B41FA5}">
                      <a16:colId xmlns:a16="http://schemas.microsoft.com/office/drawing/2014/main" val="2032268951"/>
                    </a:ext>
                  </a:extLst>
                </a:gridCol>
              </a:tblGrid>
              <a:tr h="680034">
                <a:tc>
                  <a:txBody>
                    <a:bodyPr/>
                    <a:lstStyle/>
                    <a:p>
                      <a:r>
                        <a:rPr lang="en-US" dirty="0"/>
                        <a:t>Command Name</a:t>
                      </a:r>
                    </a:p>
                  </a:txBody>
                  <a:tcPr/>
                </a:tc>
                <a:tc>
                  <a:txBody>
                    <a:bodyPr/>
                    <a:lstStyle/>
                    <a:p>
                      <a:r>
                        <a:rPr lang="en-US" dirty="0"/>
                        <a:t>Present in the attack?</a:t>
                      </a:r>
                    </a:p>
                  </a:txBody>
                  <a:tcPr/>
                </a:tc>
                <a:tc>
                  <a:txBody>
                    <a:bodyPr/>
                    <a:lstStyle/>
                    <a:p>
                      <a:r>
                        <a:rPr lang="en-US" dirty="0"/>
                        <a:t>Interpretation of the command</a:t>
                      </a:r>
                    </a:p>
                  </a:txBody>
                  <a:tcPr/>
                </a:tc>
                <a:extLst>
                  <a:ext uri="{0D108BD9-81ED-4DB2-BD59-A6C34878D82A}">
                    <a16:rowId xmlns:a16="http://schemas.microsoft.com/office/drawing/2014/main" val="2945920767"/>
                  </a:ext>
                </a:extLst>
              </a:tr>
              <a:tr h="393988">
                <a:tc>
                  <a:txBody>
                    <a:bodyPr/>
                    <a:lstStyle/>
                    <a:p>
                      <a:r>
                        <a:rPr lang="en-US" b="1" dirty="0" err="1"/>
                        <a:t>whoami</a:t>
                      </a:r>
                      <a:endParaRPr lang="en-US" b="1" dirty="0"/>
                    </a:p>
                  </a:txBody>
                  <a:tcPr/>
                </a:tc>
                <a:tc>
                  <a:txBody>
                    <a:bodyPr/>
                    <a:lstStyle/>
                    <a:p>
                      <a:r>
                        <a:rPr lang="en-US" b="1" i="1" dirty="0"/>
                        <a:t>Yes</a:t>
                      </a:r>
                      <a:endParaRPr lang="en-US" b="1" dirty="0"/>
                    </a:p>
                  </a:txBody>
                  <a:tcPr anchor="ctr"/>
                </a:tc>
                <a:tc>
                  <a:txBody>
                    <a:bodyPr/>
                    <a:lstStyle/>
                    <a:p>
                      <a:r>
                        <a:rPr lang="en-US" b="1" i="1" dirty="0"/>
                        <a:t>Displays the name of the current user</a:t>
                      </a:r>
                      <a:endParaRPr lang="en-US" b="1" dirty="0"/>
                    </a:p>
                  </a:txBody>
                  <a:tcPr anchor="ctr"/>
                </a:tc>
                <a:extLst>
                  <a:ext uri="{0D108BD9-81ED-4DB2-BD59-A6C34878D82A}">
                    <a16:rowId xmlns:a16="http://schemas.microsoft.com/office/drawing/2014/main" val="2381829335"/>
                  </a:ext>
                </a:extLst>
              </a:tr>
              <a:tr h="393988">
                <a:tc>
                  <a:txBody>
                    <a:bodyPr/>
                    <a:lstStyle/>
                    <a:p>
                      <a:r>
                        <a:rPr lang="en-US" b="1" dirty="0" err="1"/>
                        <a:t>wget</a:t>
                      </a:r>
                      <a:endParaRPr lang="en-US" b="1" dirty="0"/>
                    </a:p>
                  </a:txBody>
                  <a:tcPr anchor="ctr"/>
                </a:tc>
                <a:tc>
                  <a:txBody>
                    <a:bodyPr/>
                    <a:lstStyle/>
                    <a:p>
                      <a:r>
                        <a:rPr lang="en-US" b="1" dirty="0"/>
                        <a:t>Yes</a:t>
                      </a:r>
                    </a:p>
                  </a:txBody>
                  <a:tcPr anchor="ctr"/>
                </a:tc>
                <a:tc>
                  <a:txBody>
                    <a:bodyPr/>
                    <a:lstStyle/>
                    <a:p>
                      <a:r>
                        <a:rPr lang="en-US" b="1" i="1" dirty="0"/>
                        <a:t>Retrieves content from web servers</a:t>
                      </a:r>
                    </a:p>
                  </a:txBody>
                  <a:tcPr anchor="ctr"/>
                </a:tc>
                <a:extLst>
                  <a:ext uri="{0D108BD9-81ED-4DB2-BD59-A6C34878D82A}">
                    <a16:rowId xmlns:a16="http://schemas.microsoft.com/office/drawing/2014/main" val="2289588715"/>
                  </a:ext>
                </a:extLst>
              </a:tr>
              <a:tr h="563677">
                <a:tc>
                  <a:txBody>
                    <a:bodyPr/>
                    <a:lstStyle/>
                    <a:p>
                      <a:r>
                        <a:rPr lang="en-US" b="1"/>
                        <a:t>ls</a:t>
                      </a:r>
                    </a:p>
                  </a:txBody>
                  <a:tcPr anchor="ctr"/>
                </a:tc>
                <a:tc>
                  <a:txBody>
                    <a:bodyPr/>
                    <a:lstStyle/>
                    <a:p>
                      <a:r>
                        <a:rPr lang="en-US" b="1" dirty="0"/>
                        <a:t>Yes</a:t>
                      </a:r>
                    </a:p>
                  </a:txBody>
                  <a:tcPr anchor="ctr"/>
                </a:tc>
                <a:tc>
                  <a:txBody>
                    <a:bodyPr/>
                    <a:lstStyle/>
                    <a:p>
                      <a:r>
                        <a:rPr lang="en-US" b="1" i="1" dirty="0"/>
                        <a:t>Lists computer files in Unix and Unix-like operating systems</a:t>
                      </a:r>
                    </a:p>
                  </a:txBody>
                  <a:tcPr anchor="ctr"/>
                </a:tc>
                <a:extLst>
                  <a:ext uri="{0D108BD9-81ED-4DB2-BD59-A6C34878D82A}">
                    <a16:rowId xmlns:a16="http://schemas.microsoft.com/office/drawing/2014/main" val="1407009087"/>
                  </a:ext>
                </a:extLst>
              </a:tr>
              <a:tr h="393988">
                <a:tc>
                  <a:txBody>
                    <a:bodyPr/>
                    <a:lstStyle/>
                    <a:p>
                      <a:r>
                        <a:rPr lang="en-US" b="1"/>
                        <a:t>cat</a:t>
                      </a:r>
                    </a:p>
                  </a:txBody>
                  <a:tcPr anchor="ctr"/>
                </a:tc>
                <a:tc>
                  <a:txBody>
                    <a:bodyPr/>
                    <a:lstStyle/>
                    <a:p>
                      <a:r>
                        <a:rPr lang="en-US" b="1" dirty="0"/>
                        <a:t>No</a:t>
                      </a:r>
                    </a:p>
                  </a:txBody>
                  <a:tcPr anchor="ctr"/>
                </a:tc>
                <a:tc>
                  <a:txBody>
                    <a:bodyPr/>
                    <a:lstStyle/>
                    <a:p>
                      <a:endParaRPr lang="en-US" b="1" dirty="0"/>
                    </a:p>
                  </a:txBody>
                  <a:tcPr anchor="ctr"/>
                </a:tc>
                <a:extLst>
                  <a:ext uri="{0D108BD9-81ED-4DB2-BD59-A6C34878D82A}">
                    <a16:rowId xmlns:a16="http://schemas.microsoft.com/office/drawing/2014/main" val="3988607177"/>
                  </a:ext>
                </a:extLst>
              </a:tr>
              <a:tr h="393988">
                <a:tc>
                  <a:txBody>
                    <a:bodyPr/>
                    <a:lstStyle/>
                    <a:p>
                      <a:r>
                        <a:rPr lang="en-US" b="1"/>
                        <a:t>cd</a:t>
                      </a:r>
                    </a:p>
                  </a:txBody>
                  <a:tcPr anchor="ctr"/>
                </a:tc>
                <a:tc>
                  <a:txBody>
                    <a:bodyPr/>
                    <a:lstStyle/>
                    <a:p>
                      <a:r>
                        <a:rPr lang="en-US" b="1" dirty="0"/>
                        <a:t>No</a:t>
                      </a:r>
                    </a:p>
                  </a:txBody>
                  <a:tcPr anchor="ctr"/>
                </a:tc>
                <a:tc>
                  <a:txBody>
                    <a:bodyPr/>
                    <a:lstStyle/>
                    <a:p>
                      <a:endParaRPr lang="en-US" b="1"/>
                    </a:p>
                  </a:txBody>
                  <a:tcPr anchor="ctr"/>
                </a:tc>
                <a:extLst>
                  <a:ext uri="{0D108BD9-81ED-4DB2-BD59-A6C34878D82A}">
                    <a16:rowId xmlns:a16="http://schemas.microsoft.com/office/drawing/2014/main" val="139915285"/>
                  </a:ext>
                </a:extLst>
              </a:tr>
              <a:tr h="563677">
                <a:tc>
                  <a:txBody>
                    <a:bodyPr/>
                    <a:lstStyle/>
                    <a:p>
                      <a:r>
                        <a:rPr lang="en-US" b="1"/>
                        <a:t>insmod</a:t>
                      </a:r>
                    </a:p>
                  </a:txBody>
                  <a:tcPr anchor="ctr"/>
                </a:tc>
                <a:tc>
                  <a:txBody>
                    <a:bodyPr/>
                    <a:lstStyle/>
                    <a:p>
                      <a:r>
                        <a:rPr lang="en-US" b="1" dirty="0"/>
                        <a:t>Yes</a:t>
                      </a:r>
                    </a:p>
                  </a:txBody>
                  <a:tcPr anchor="ctr"/>
                </a:tc>
                <a:tc>
                  <a:txBody>
                    <a:bodyPr/>
                    <a:lstStyle/>
                    <a:p>
                      <a:r>
                        <a:rPr lang="en-US" b="1" i="1" dirty="0"/>
                        <a:t>Loads the specified kernel modules into the kernel</a:t>
                      </a:r>
                    </a:p>
                  </a:txBody>
                  <a:tcPr anchor="ctr"/>
                </a:tc>
                <a:extLst>
                  <a:ext uri="{0D108BD9-81ED-4DB2-BD59-A6C34878D82A}">
                    <a16:rowId xmlns:a16="http://schemas.microsoft.com/office/drawing/2014/main" val="2658687055"/>
                  </a:ext>
                </a:extLst>
              </a:tr>
              <a:tr h="393988">
                <a:tc>
                  <a:txBody>
                    <a:bodyPr/>
                    <a:lstStyle/>
                    <a:p>
                      <a:r>
                        <a:rPr lang="en-US" b="1"/>
                        <a:t>ssh</a:t>
                      </a:r>
                    </a:p>
                  </a:txBody>
                  <a:tcPr anchor="ctr"/>
                </a:tc>
                <a:tc>
                  <a:txBody>
                    <a:bodyPr/>
                    <a:lstStyle/>
                    <a:p>
                      <a:r>
                        <a:rPr lang="en-US" b="1" dirty="0"/>
                        <a:t>No</a:t>
                      </a:r>
                    </a:p>
                  </a:txBody>
                  <a:tcPr anchor="ctr"/>
                </a:tc>
                <a:tc>
                  <a:txBody>
                    <a:bodyPr/>
                    <a:lstStyle/>
                    <a:p>
                      <a:endParaRPr lang="en-US" b="1" dirty="0"/>
                    </a:p>
                  </a:txBody>
                  <a:tcPr anchor="ctr"/>
                </a:tc>
                <a:extLst>
                  <a:ext uri="{0D108BD9-81ED-4DB2-BD59-A6C34878D82A}">
                    <a16:rowId xmlns:a16="http://schemas.microsoft.com/office/drawing/2014/main" val="3828434672"/>
                  </a:ext>
                </a:extLst>
              </a:tr>
              <a:tr h="393988">
                <a:tc>
                  <a:txBody>
                    <a:bodyPr/>
                    <a:lstStyle/>
                    <a:p>
                      <a:r>
                        <a:rPr lang="en-US" b="1"/>
                        <a:t>lsmod</a:t>
                      </a:r>
                    </a:p>
                  </a:txBody>
                  <a:tcPr anchor="ctr"/>
                </a:tc>
                <a:tc>
                  <a:txBody>
                    <a:bodyPr/>
                    <a:lstStyle/>
                    <a:p>
                      <a:r>
                        <a:rPr lang="en-US" b="1" dirty="0"/>
                        <a:t>No</a:t>
                      </a:r>
                    </a:p>
                  </a:txBody>
                  <a:tcPr anchor="ctr"/>
                </a:tc>
                <a:tc>
                  <a:txBody>
                    <a:bodyPr/>
                    <a:lstStyle/>
                    <a:p>
                      <a:endParaRPr lang="en-US" b="1" dirty="0"/>
                    </a:p>
                  </a:txBody>
                  <a:tcPr anchor="ctr"/>
                </a:tc>
                <a:extLst>
                  <a:ext uri="{0D108BD9-81ED-4DB2-BD59-A6C34878D82A}">
                    <a16:rowId xmlns:a16="http://schemas.microsoft.com/office/drawing/2014/main" val="866594811"/>
                  </a:ext>
                </a:extLst>
              </a:tr>
            </a:tbl>
          </a:graphicData>
        </a:graphic>
      </p:graphicFrame>
    </p:spTree>
    <p:extLst>
      <p:ext uri="{BB962C8B-B14F-4D97-AF65-F5344CB8AC3E}">
        <p14:creationId xmlns:p14="http://schemas.microsoft.com/office/powerpoint/2010/main" val="386139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5"/>
            <a:ext cx="10515600" cy="873125"/>
          </a:xfrm>
        </p:spPr>
        <p:txBody>
          <a:bodyPr/>
          <a:lstStyle/>
          <a:p>
            <a:r>
              <a:rPr lang="en-US" dirty="0"/>
              <a:t>Task 1 – Host Logs Analysis</a:t>
            </a:r>
          </a:p>
        </p:txBody>
      </p:sp>
      <p:sp>
        <p:nvSpPr>
          <p:cNvPr id="4" name="Rectangle 3">
            <a:extLst>
              <a:ext uri="{FF2B5EF4-FFF2-40B4-BE49-F238E27FC236}">
                <a16:creationId xmlns:a16="http://schemas.microsoft.com/office/drawing/2014/main" id="{2C575F8B-7BD6-4ABB-96F6-03B242230721}"/>
              </a:ext>
            </a:extLst>
          </p:cNvPr>
          <p:cNvSpPr/>
          <p:nvPr/>
        </p:nvSpPr>
        <p:spPr>
          <a:xfrm>
            <a:off x="647699" y="1230679"/>
            <a:ext cx="10304781" cy="923330"/>
          </a:xfrm>
          <a:prstGeom prst="rect">
            <a:avLst/>
          </a:prstGeom>
        </p:spPr>
        <p:txBody>
          <a:bodyPr wrap="square">
            <a:spAutoFit/>
          </a:bodyPr>
          <a:lstStyle/>
          <a:p>
            <a:r>
              <a:rPr lang="en-US" dirty="0"/>
              <a:t>1.a Provide a list of kernel modules added or removed from the system: (Output table from code)</a:t>
            </a:r>
          </a:p>
          <a:p>
            <a:endParaRPr lang="en-US" dirty="0"/>
          </a:p>
          <a:p>
            <a:endParaRPr lang="en-US" dirty="0"/>
          </a:p>
        </p:txBody>
      </p:sp>
      <p:sp>
        <p:nvSpPr>
          <p:cNvPr id="5" name="Rectangle 4">
            <a:extLst>
              <a:ext uri="{FF2B5EF4-FFF2-40B4-BE49-F238E27FC236}">
                <a16:creationId xmlns:a16="http://schemas.microsoft.com/office/drawing/2014/main" id="{DE46F7F0-EF21-4F9B-9ED2-B02AA32C8AEF}"/>
              </a:ext>
            </a:extLst>
          </p:cNvPr>
          <p:cNvSpPr/>
          <p:nvPr/>
        </p:nvSpPr>
        <p:spPr>
          <a:xfrm>
            <a:off x="647699" y="5450136"/>
            <a:ext cx="8905875" cy="923330"/>
          </a:xfrm>
          <a:prstGeom prst="rect">
            <a:avLst/>
          </a:prstGeom>
        </p:spPr>
        <p:txBody>
          <a:bodyPr wrap="square">
            <a:spAutoFit/>
          </a:bodyPr>
          <a:lstStyle/>
          <a:p>
            <a:r>
              <a:rPr lang="en-US" dirty="0"/>
              <a:t>1.b What is the attacker-controlled kernel module?</a:t>
            </a:r>
          </a:p>
          <a:p>
            <a:endParaRPr lang="en-US" dirty="0"/>
          </a:p>
          <a:p>
            <a:r>
              <a:rPr lang="zh-CN" altLang="zh-CN" dirty="0">
                <a:solidFill>
                  <a:srgbClr val="000000"/>
                </a:solidFill>
                <a:ea typeface="Courier New" panose="02070309020205020404" pitchFamily="49" charset="0"/>
              </a:rPr>
              <a:t>The attacker-controlled module is rk.ko</a:t>
            </a:r>
            <a:r>
              <a:rPr lang="en-US" altLang="zh-CN" dirty="0">
                <a:solidFill>
                  <a:srgbClr val="000000"/>
                </a:solidFill>
                <a:ea typeface="Courier New" panose="02070309020205020404" pitchFamily="49" charset="0"/>
              </a:rPr>
              <a:t>.</a:t>
            </a:r>
            <a:endParaRPr lang="zh-CN" altLang="zh-CN" dirty="0"/>
          </a:p>
        </p:txBody>
      </p:sp>
      <p:sp>
        <p:nvSpPr>
          <p:cNvPr id="3" name="Rectangle 1">
            <a:extLst>
              <a:ext uri="{FF2B5EF4-FFF2-40B4-BE49-F238E27FC236}">
                <a16:creationId xmlns:a16="http://schemas.microsoft.com/office/drawing/2014/main" id="{6126B6C6-18EE-4BE5-A870-633373E5D5C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表格 6">
            <a:extLst>
              <a:ext uri="{FF2B5EF4-FFF2-40B4-BE49-F238E27FC236}">
                <a16:creationId xmlns:a16="http://schemas.microsoft.com/office/drawing/2014/main" id="{516FAB70-FBC7-4AD4-860E-051AA383CCFC}"/>
              </a:ext>
            </a:extLst>
          </p:cNvPr>
          <p:cNvGraphicFramePr>
            <a:graphicFrameLocks noGrp="1"/>
          </p:cNvGraphicFramePr>
          <p:nvPr/>
        </p:nvGraphicFramePr>
        <p:xfrm>
          <a:off x="1722436" y="1767840"/>
          <a:ext cx="6756400" cy="3322320"/>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888838503"/>
                    </a:ext>
                  </a:extLst>
                </a:gridCol>
                <a:gridCol w="1600200">
                  <a:extLst>
                    <a:ext uri="{9D8B030D-6E8A-4147-A177-3AD203B41FA5}">
                      <a16:colId xmlns:a16="http://schemas.microsoft.com/office/drawing/2014/main" val="427116060"/>
                    </a:ext>
                  </a:extLst>
                </a:gridCol>
                <a:gridCol w="2628900">
                  <a:extLst>
                    <a:ext uri="{9D8B030D-6E8A-4147-A177-3AD203B41FA5}">
                      <a16:colId xmlns:a16="http://schemas.microsoft.com/office/drawing/2014/main" val="366511422"/>
                    </a:ext>
                  </a:extLst>
                </a:gridCol>
                <a:gridCol w="1790700">
                  <a:extLst>
                    <a:ext uri="{9D8B030D-6E8A-4147-A177-3AD203B41FA5}">
                      <a16:colId xmlns:a16="http://schemas.microsoft.com/office/drawing/2014/main" val="2882398583"/>
                    </a:ext>
                  </a:extLst>
                </a:gridCol>
              </a:tblGrid>
              <a:tr h="0">
                <a:tc>
                  <a:txBody>
                    <a:bodyPr/>
                    <a:lstStyle/>
                    <a:p>
                      <a:pPr algn="r" rtl="0"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ctr" rtl="0" fontAlgn="ctr"/>
                      <a:r>
                        <a:rPr lang="en-US" sz="1700" u="none" strike="noStrike">
                          <a:effectLst/>
                        </a:rPr>
                        <a:t>name</a:t>
                      </a:r>
                      <a:endParaRPr lang="en-US"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ctr" rtl="0" fontAlgn="ctr"/>
                      <a:r>
                        <a:rPr lang="en-US" sz="1700" u="none" strike="noStrike">
                          <a:effectLst/>
                        </a:rPr>
                        <a:t>columns.name</a:t>
                      </a:r>
                      <a:endParaRPr lang="en-US"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ctr" fontAlgn="ctr"/>
                      <a:r>
                        <a:rPr lang="en-US" sz="1700" u="none" strike="noStrike">
                          <a:effectLst/>
                        </a:rPr>
                        <a:t>action</a:t>
                      </a:r>
                      <a:endParaRPr lang="en-US"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827271395"/>
                  </a:ext>
                </a:extLst>
              </a:tr>
              <a:tr h="278130">
                <a:tc>
                  <a:txBody>
                    <a:bodyPr/>
                    <a:lstStyle/>
                    <a:p>
                      <a:pPr algn="r" rtl="0" fontAlgn="ctr"/>
                      <a:r>
                        <a:rPr lang="en-US" altLang="zh-CN" sz="1700" u="none" strike="noStrike">
                          <a:effectLst/>
                        </a:rPr>
                        <a:t>42</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rk</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328404542"/>
                  </a:ext>
                </a:extLst>
              </a:tr>
              <a:tr h="278130">
                <a:tc>
                  <a:txBody>
                    <a:bodyPr/>
                    <a:lstStyle/>
                    <a:p>
                      <a:pPr algn="r" rtl="0" fontAlgn="ctr"/>
                      <a:r>
                        <a:rPr lang="en-US" altLang="zh-CN" sz="1700" u="none" strike="noStrike">
                          <a:effectLst/>
                        </a:rPr>
                        <a:t>43</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dirty="0" err="1">
                          <a:effectLst/>
                        </a:rPr>
                        <a:t>ipt_MASQUERADE</a:t>
                      </a:r>
                      <a:endParaRPr lang="en-US" sz="1700" b="0" i="0" u="none" strike="noStrike" dirty="0">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347831670"/>
                  </a:ext>
                </a:extLst>
              </a:tr>
              <a:tr h="278130">
                <a:tc>
                  <a:txBody>
                    <a:bodyPr/>
                    <a:lstStyle/>
                    <a:p>
                      <a:pPr algn="r" rtl="0" fontAlgn="ctr"/>
                      <a:r>
                        <a:rPr lang="en-US" altLang="zh-CN" sz="1700" u="none" strike="noStrike">
                          <a:effectLst/>
                        </a:rPr>
                        <a:t>44</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nf_nat_masquerade_ipv4</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4092158726"/>
                  </a:ext>
                </a:extLst>
              </a:tr>
              <a:tr h="278130">
                <a:tc>
                  <a:txBody>
                    <a:bodyPr/>
                    <a:lstStyle/>
                    <a:p>
                      <a:pPr algn="r" rtl="0" fontAlgn="ctr"/>
                      <a:r>
                        <a:rPr lang="en-US" altLang="zh-CN" sz="1700" u="none" strike="noStrike">
                          <a:effectLst/>
                        </a:rPr>
                        <a:t>45</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dirty="0" err="1">
                          <a:effectLst/>
                        </a:rPr>
                        <a:t>nf_conntrack_netlink</a:t>
                      </a:r>
                      <a:endParaRPr lang="en-US" sz="1700" b="0" i="0" u="none" strike="noStrike" dirty="0">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2426739493"/>
                  </a:ext>
                </a:extLst>
              </a:tr>
              <a:tr h="278130">
                <a:tc>
                  <a:txBody>
                    <a:bodyPr/>
                    <a:lstStyle/>
                    <a:p>
                      <a:pPr algn="r" rtl="0" fontAlgn="ctr"/>
                      <a:r>
                        <a:rPr lang="en-US" altLang="zh-CN" sz="1700" u="none" strike="noStrike">
                          <a:effectLst/>
                        </a:rPr>
                        <a:t>46</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nfnetlink</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886908383"/>
                  </a:ext>
                </a:extLst>
              </a:tr>
              <a:tr h="278130">
                <a:tc>
                  <a:txBody>
                    <a:bodyPr/>
                    <a:lstStyle/>
                    <a:p>
                      <a:pPr algn="r" rtl="0" fontAlgn="ctr"/>
                      <a:r>
                        <a:rPr lang="en-US" altLang="zh-CN" sz="1700" u="none" strike="noStrike">
                          <a:effectLst/>
                        </a:rPr>
                        <a:t>...</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altLang="zh-CN" sz="1700" u="none" strike="noStrike">
                          <a:effectLst/>
                        </a:rPr>
                        <a:t>...</a:t>
                      </a:r>
                      <a:endParaRPr lang="en-US" altLang="zh-CN"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altLang="zh-CN" sz="1700" u="none" strike="noStrike">
                          <a:effectLst/>
                        </a:rPr>
                        <a:t>...</a:t>
                      </a:r>
                      <a:endParaRPr lang="en-US" altLang="zh-CN"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altLang="zh-CN" sz="1700" u="none" strike="noStrike">
                          <a:effectLst/>
                        </a:rPr>
                        <a:t>...</a:t>
                      </a:r>
                      <a:endParaRPr lang="en-US" altLang="zh-CN"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335355548"/>
                  </a:ext>
                </a:extLst>
              </a:tr>
              <a:tr h="278130">
                <a:tc>
                  <a:txBody>
                    <a:bodyPr/>
                    <a:lstStyle/>
                    <a:p>
                      <a:pPr algn="r" rtl="0" fontAlgn="ctr"/>
                      <a:r>
                        <a:rPr lang="en-US" altLang="zh-CN" sz="1700" u="none" strike="noStrike">
                          <a:effectLst/>
                        </a:rPr>
                        <a:t>2339</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nfnetlink_queue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820990160"/>
                  </a:ext>
                </a:extLst>
              </a:tr>
              <a:tr h="278130">
                <a:tc>
                  <a:txBody>
                    <a:bodyPr/>
                    <a:lstStyle/>
                    <a:p>
                      <a:pPr algn="r" rtl="0" fontAlgn="ctr"/>
                      <a:r>
                        <a:rPr lang="en-US" altLang="zh-CN" sz="1700" u="none" strike="noStrike">
                          <a:effectLst/>
                        </a:rPr>
                        <a:t>2340</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nfnetlink_log</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1134962939"/>
                  </a:ext>
                </a:extLst>
              </a:tr>
              <a:tr h="278130">
                <a:tc>
                  <a:txBody>
                    <a:bodyPr/>
                    <a:lstStyle/>
                    <a:p>
                      <a:pPr algn="r" rtl="0" fontAlgn="ctr"/>
                      <a:r>
                        <a:rPr lang="en-US" altLang="zh-CN" sz="1700" u="none" strike="noStrike">
                          <a:effectLst/>
                        </a:rPr>
                        <a:t>2341</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bluetooth</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082614994"/>
                  </a:ext>
                </a:extLst>
              </a:tr>
              <a:tr h="278130">
                <a:tc>
                  <a:txBody>
                    <a:bodyPr/>
                    <a:lstStyle/>
                    <a:p>
                      <a:pPr algn="r" rtl="0" fontAlgn="ctr"/>
                      <a:r>
                        <a:rPr lang="en-US" altLang="zh-CN" sz="1700" u="none" strike="noStrike">
                          <a:effectLst/>
                        </a:rPr>
                        <a:t>2882</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rk</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added</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3051808766"/>
                  </a:ext>
                </a:extLst>
              </a:tr>
              <a:tr h="278130">
                <a:tc>
                  <a:txBody>
                    <a:bodyPr/>
                    <a:lstStyle/>
                    <a:p>
                      <a:pPr algn="r" rtl="0" fontAlgn="ctr"/>
                      <a:r>
                        <a:rPr lang="en-US" altLang="zh-CN" sz="1700" u="none" strike="noStrike">
                          <a:effectLst/>
                        </a:rPr>
                        <a:t>2883</a:t>
                      </a:r>
                      <a:endParaRPr lang="en-US" altLang="zh-CN" sz="1700" b="1"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kernel_module</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a:effectLst/>
                        </a:rPr>
                        <a:t>rk</a:t>
                      </a:r>
                      <a:endParaRPr lang="en-US" sz="1700" b="0" i="0" u="none" strike="noStrike">
                        <a:solidFill>
                          <a:srgbClr val="000000"/>
                        </a:solidFill>
                        <a:effectLst/>
                        <a:latin typeface="Calibri" panose="020F0502020204030204" pitchFamily="34" charset="0"/>
                        <a:ea typeface="等线" panose="02010600030101010101" pitchFamily="2" charset="-122"/>
                      </a:endParaRPr>
                    </a:p>
                  </a:txBody>
                  <a:tcPr marL="3810" marR="3810" marT="3810" marB="0" anchor="ctr"/>
                </a:tc>
                <a:tc>
                  <a:txBody>
                    <a:bodyPr/>
                    <a:lstStyle/>
                    <a:p>
                      <a:pPr algn="r" rtl="0" fontAlgn="ctr"/>
                      <a:r>
                        <a:rPr lang="en-US" sz="1700" u="none" strike="noStrike" dirty="0">
                          <a:effectLst/>
                        </a:rPr>
                        <a:t>removed</a:t>
                      </a:r>
                      <a:endParaRPr lang="en-US" sz="1700" b="0" i="0" u="none" strike="noStrike" dirty="0">
                        <a:solidFill>
                          <a:srgbClr val="000000"/>
                        </a:solidFill>
                        <a:effectLst/>
                        <a:latin typeface="Calibri" panose="020F0502020204030204" pitchFamily="34" charset="0"/>
                        <a:ea typeface="等线" panose="02010600030101010101" pitchFamily="2" charset="-122"/>
                      </a:endParaRPr>
                    </a:p>
                  </a:txBody>
                  <a:tcPr marL="3810" marR="3810" marT="3810" marB="0" anchor="ctr"/>
                </a:tc>
                <a:extLst>
                  <a:ext uri="{0D108BD9-81ED-4DB2-BD59-A6C34878D82A}">
                    <a16:rowId xmlns:a16="http://schemas.microsoft.com/office/drawing/2014/main" val="2782436495"/>
                  </a:ext>
                </a:extLst>
              </a:tr>
            </a:tbl>
          </a:graphicData>
        </a:graphic>
      </p:graphicFrame>
    </p:spTree>
    <p:extLst>
      <p:ext uri="{BB962C8B-B14F-4D97-AF65-F5344CB8AC3E}">
        <p14:creationId xmlns:p14="http://schemas.microsoft.com/office/powerpoint/2010/main" val="7525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5"/>
            <a:ext cx="10515600" cy="873125"/>
          </a:xfrm>
        </p:spPr>
        <p:txBody>
          <a:bodyPr/>
          <a:lstStyle/>
          <a:p>
            <a:r>
              <a:rPr lang="en-US" dirty="0"/>
              <a:t>Task 1 – Host Logs Analysis</a:t>
            </a:r>
          </a:p>
        </p:txBody>
      </p:sp>
      <p:sp>
        <p:nvSpPr>
          <p:cNvPr id="4" name="Rectangle 3">
            <a:extLst>
              <a:ext uri="{FF2B5EF4-FFF2-40B4-BE49-F238E27FC236}">
                <a16:creationId xmlns:a16="http://schemas.microsoft.com/office/drawing/2014/main" id="{2C575F8B-7BD6-4ABB-96F6-03B242230721}"/>
              </a:ext>
            </a:extLst>
          </p:cNvPr>
          <p:cNvSpPr/>
          <p:nvPr/>
        </p:nvSpPr>
        <p:spPr>
          <a:xfrm>
            <a:off x="647699" y="1531551"/>
            <a:ext cx="8905875" cy="2031325"/>
          </a:xfrm>
          <a:prstGeom prst="rect">
            <a:avLst/>
          </a:prstGeom>
        </p:spPr>
        <p:txBody>
          <a:bodyPr wrap="square">
            <a:spAutoFit/>
          </a:bodyPr>
          <a:lstStyle/>
          <a:p>
            <a:r>
              <a:rPr lang="en-US" dirty="0"/>
              <a:t>1.c How did you verify that the module was loaded onto the server?</a:t>
            </a:r>
          </a:p>
          <a:p>
            <a:r>
              <a:rPr lang="en-US" dirty="0"/>
              <a:t>Answer: "The module was loaded onto the server because the following command is run:"</a:t>
            </a:r>
          </a:p>
          <a:p>
            <a:r>
              <a:rPr lang="zh-CN" altLang="zh-CN" dirty="0">
                <a:solidFill>
                  <a:srgbClr val="000000"/>
                </a:solidFill>
                <a:ea typeface="Courier New" panose="02070309020205020404" pitchFamily="49" charset="0"/>
              </a:rPr>
              <a:t>#cmd=</a:t>
            </a:r>
            <a:r>
              <a:rPr lang="en-US" altLang="zh-CN" dirty="0">
                <a:solidFill>
                  <a:srgbClr val="000000"/>
                </a:solidFill>
                <a:ea typeface="Courier New" panose="02070309020205020404" pitchFamily="49" charset="0"/>
              </a:rPr>
              <a:t>‘</a:t>
            </a:r>
            <a:r>
              <a:rPr lang="zh-CN" altLang="zh-CN" dirty="0">
                <a:solidFill>
                  <a:srgbClr val="000000"/>
                </a:solidFill>
                <a:ea typeface="Courier New" panose="02070309020205020404" pitchFamily="49" charset="0"/>
              </a:rPr>
              <a:t>insmod rk.ko.1</a:t>
            </a:r>
            <a:r>
              <a:rPr lang="en-US" altLang="zh-CN" dirty="0">
                <a:solidFill>
                  <a:srgbClr val="000000"/>
                </a:solidFill>
                <a:ea typeface="Courier New" panose="02070309020205020404" pitchFamily="49" charset="0"/>
              </a:rPr>
              <a:t>’</a:t>
            </a:r>
          </a:p>
          <a:p>
            <a:endParaRPr lang="en-US" dirty="0"/>
          </a:p>
          <a:p>
            <a:r>
              <a:rPr lang="en-US" dirty="0"/>
              <a:t>Also, from </a:t>
            </a:r>
            <a:r>
              <a:rPr lang="en-US" dirty="0" err="1"/>
              <a:t>df_oslogs</a:t>
            </a:r>
            <a:r>
              <a:rPr lang="en-US" dirty="0"/>
              <a:t>, we identify the following items: </a:t>
            </a:r>
          </a:p>
          <a:p>
            <a:endParaRPr lang="en-US" dirty="0"/>
          </a:p>
          <a:p>
            <a:endParaRPr lang="en-US" dirty="0"/>
          </a:p>
        </p:txBody>
      </p:sp>
      <p:sp>
        <p:nvSpPr>
          <p:cNvPr id="3" name="Rectangle 1">
            <a:extLst>
              <a:ext uri="{FF2B5EF4-FFF2-40B4-BE49-F238E27FC236}">
                <a16:creationId xmlns:a16="http://schemas.microsoft.com/office/drawing/2014/main" id="{6A1D31E5-0188-43B3-8B65-C4BB13AC601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3AD7634-8C67-4EF1-8C27-743D32D44C8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表格 13">
            <a:extLst>
              <a:ext uri="{FF2B5EF4-FFF2-40B4-BE49-F238E27FC236}">
                <a16:creationId xmlns:a16="http://schemas.microsoft.com/office/drawing/2014/main" id="{DDFA0E33-B9CC-4C67-8C69-480312F0A4DC}"/>
              </a:ext>
            </a:extLst>
          </p:cNvPr>
          <p:cNvGraphicFramePr>
            <a:graphicFrameLocks noGrp="1"/>
          </p:cNvGraphicFramePr>
          <p:nvPr/>
        </p:nvGraphicFramePr>
        <p:xfrm>
          <a:off x="924242" y="3317240"/>
          <a:ext cx="10343515" cy="4023360"/>
        </p:xfrm>
        <a:graphic>
          <a:graphicData uri="http://schemas.openxmlformats.org/drawingml/2006/table">
            <a:tbl>
              <a:tblPr/>
              <a:tblGrid>
                <a:gridCol w="2068703">
                  <a:extLst>
                    <a:ext uri="{9D8B030D-6E8A-4147-A177-3AD203B41FA5}">
                      <a16:colId xmlns:a16="http://schemas.microsoft.com/office/drawing/2014/main" val="3268102276"/>
                    </a:ext>
                  </a:extLst>
                </a:gridCol>
                <a:gridCol w="2068703">
                  <a:extLst>
                    <a:ext uri="{9D8B030D-6E8A-4147-A177-3AD203B41FA5}">
                      <a16:colId xmlns:a16="http://schemas.microsoft.com/office/drawing/2014/main" val="2739186386"/>
                    </a:ext>
                  </a:extLst>
                </a:gridCol>
                <a:gridCol w="2068703">
                  <a:extLst>
                    <a:ext uri="{9D8B030D-6E8A-4147-A177-3AD203B41FA5}">
                      <a16:colId xmlns:a16="http://schemas.microsoft.com/office/drawing/2014/main" val="2892048165"/>
                    </a:ext>
                  </a:extLst>
                </a:gridCol>
                <a:gridCol w="2068703">
                  <a:extLst>
                    <a:ext uri="{9D8B030D-6E8A-4147-A177-3AD203B41FA5}">
                      <a16:colId xmlns:a16="http://schemas.microsoft.com/office/drawing/2014/main" val="3606483007"/>
                    </a:ext>
                  </a:extLst>
                </a:gridCol>
                <a:gridCol w="2068703">
                  <a:extLst>
                    <a:ext uri="{9D8B030D-6E8A-4147-A177-3AD203B41FA5}">
                      <a16:colId xmlns:a16="http://schemas.microsoft.com/office/drawing/2014/main" val="2162252819"/>
                    </a:ext>
                  </a:extLst>
                </a:gridCol>
              </a:tblGrid>
              <a:tr h="328114">
                <a:tc>
                  <a:txBody>
                    <a:bodyPr/>
                    <a:lstStyle/>
                    <a:p>
                      <a:pPr algn="r" fontAlgn="ctr"/>
                      <a:endParaRPr lang="zh-CN" altLang="en-US" b="1">
                        <a:effectLst/>
                      </a:endParaRPr>
                    </a:p>
                  </a:txBody>
                  <a:tcPr anchor="ctr">
                    <a:lnL>
                      <a:noFill/>
                    </a:lnL>
                    <a:lnR>
                      <a:noFill/>
                    </a:lnR>
                    <a:lnT>
                      <a:noFill/>
                    </a:lnT>
                    <a:lnB>
                      <a:noFill/>
                    </a:lnB>
                    <a:solidFill>
                      <a:srgbClr val="FFFFFF"/>
                    </a:solidFill>
                  </a:tcPr>
                </a:tc>
                <a:tc>
                  <a:txBody>
                    <a:bodyPr/>
                    <a:lstStyle/>
                    <a:p>
                      <a:pPr algn="r" fontAlgn="ctr"/>
                      <a:r>
                        <a:rPr lang="en-US" b="1">
                          <a:effectLst/>
                        </a:rPr>
                        <a:t>name</a:t>
                      </a:r>
                    </a:p>
                  </a:txBody>
                  <a:tcPr anchor="ctr">
                    <a:lnL>
                      <a:noFill/>
                    </a:lnL>
                    <a:lnR>
                      <a:noFill/>
                    </a:lnR>
                    <a:lnT>
                      <a:noFill/>
                    </a:lnT>
                    <a:lnB>
                      <a:noFill/>
                    </a:lnB>
                    <a:solidFill>
                      <a:srgbClr val="FFFFFF"/>
                    </a:solidFill>
                  </a:tcPr>
                </a:tc>
                <a:tc>
                  <a:txBody>
                    <a:bodyPr/>
                    <a:lstStyle/>
                    <a:p>
                      <a:pPr algn="r" fontAlgn="ctr"/>
                      <a:r>
                        <a:rPr lang="en-US" b="1">
                          <a:effectLst/>
                        </a:rPr>
                        <a:t>columns.name</a:t>
                      </a:r>
                    </a:p>
                  </a:txBody>
                  <a:tcPr anchor="ctr">
                    <a:lnL>
                      <a:noFill/>
                    </a:lnL>
                    <a:lnR>
                      <a:noFill/>
                    </a:lnR>
                    <a:lnT>
                      <a:noFill/>
                    </a:lnT>
                    <a:lnB>
                      <a:noFill/>
                    </a:lnB>
                    <a:solidFill>
                      <a:srgbClr val="FFFFFF"/>
                    </a:solidFill>
                  </a:tcPr>
                </a:tc>
                <a:tc>
                  <a:txBody>
                    <a:bodyPr/>
                    <a:lstStyle/>
                    <a:p>
                      <a:pPr algn="r" fontAlgn="ctr"/>
                      <a:r>
                        <a:rPr lang="en-US" b="1" dirty="0">
                          <a:effectLst/>
                        </a:rPr>
                        <a:t>action</a:t>
                      </a:r>
                    </a:p>
                  </a:txBody>
                  <a:tcPr anchor="ctr">
                    <a:lnL>
                      <a:noFill/>
                    </a:lnL>
                    <a:lnR>
                      <a:noFill/>
                    </a:lnR>
                    <a:lnT>
                      <a:noFill/>
                    </a:lnT>
                    <a:lnB>
                      <a:noFill/>
                    </a:lnB>
                    <a:solidFill>
                      <a:srgbClr val="FFFFFF"/>
                    </a:solidFill>
                  </a:tcPr>
                </a:tc>
                <a:tc>
                  <a:txBody>
                    <a:bodyPr/>
                    <a:lstStyle/>
                    <a:p>
                      <a:pPr algn="r" fontAlgn="ctr"/>
                      <a:r>
                        <a:rPr lang="en-US" b="1" dirty="0" err="1">
                          <a:effectLst/>
                        </a:rPr>
                        <a:t>calendarTime</a:t>
                      </a:r>
                      <a:endParaRPr lang="en-US"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648257148"/>
                  </a:ext>
                </a:extLst>
              </a:tr>
              <a:tr h="654571">
                <a:tc>
                  <a:txBody>
                    <a:bodyPr/>
                    <a:lstStyle/>
                    <a:p>
                      <a:pPr algn="r" fontAlgn="ctr"/>
                      <a:r>
                        <a:rPr lang="en-US" altLang="zh-CN" b="1">
                          <a:effectLst/>
                        </a:rPr>
                        <a:t>42</a:t>
                      </a:r>
                    </a:p>
                  </a:txBody>
                  <a:tcPr anchor="ctr">
                    <a:lnL>
                      <a:noFill/>
                    </a:lnL>
                    <a:lnR>
                      <a:noFill/>
                    </a:lnR>
                    <a:lnT>
                      <a:noFill/>
                    </a:lnT>
                    <a:lnB>
                      <a:noFill/>
                    </a:lnB>
                    <a:solidFill>
                      <a:srgbClr val="F5F5F5"/>
                    </a:solidFill>
                  </a:tcPr>
                </a:tc>
                <a:tc>
                  <a:txBody>
                    <a:bodyPr/>
                    <a:lstStyle/>
                    <a:p>
                      <a:pPr algn="r" fontAlgn="ctr"/>
                      <a:r>
                        <a:rPr lang="en-US">
                          <a:effectLst/>
                        </a:rPr>
                        <a:t>kernel_module</a:t>
                      </a:r>
                    </a:p>
                  </a:txBody>
                  <a:tcPr anchor="ctr">
                    <a:lnL>
                      <a:noFill/>
                    </a:lnL>
                    <a:lnR>
                      <a:noFill/>
                    </a:lnR>
                    <a:lnT>
                      <a:noFill/>
                    </a:lnT>
                    <a:lnB>
                      <a:noFill/>
                    </a:lnB>
                    <a:solidFill>
                      <a:srgbClr val="F5F5F5"/>
                    </a:solidFill>
                  </a:tcPr>
                </a:tc>
                <a:tc>
                  <a:txBody>
                    <a:bodyPr/>
                    <a:lstStyle/>
                    <a:p>
                      <a:pPr algn="r" fontAlgn="ctr"/>
                      <a:r>
                        <a:rPr lang="en-US" dirty="0" err="1">
                          <a:solidFill>
                            <a:srgbClr val="FF0000"/>
                          </a:solidFill>
                          <a:effectLst/>
                        </a:rPr>
                        <a:t>rk</a:t>
                      </a:r>
                      <a:endParaRPr lang="en-US" dirty="0">
                        <a:solidFill>
                          <a:srgbClr val="FF0000"/>
                        </a:solidFill>
                        <a:effectLst/>
                      </a:endParaRPr>
                    </a:p>
                  </a:txBody>
                  <a:tcPr anchor="ctr">
                    <a:lnL>
                      <a:noFill/>
                    </a:lnL>
                    <a:lnR>
                      <a:noFill/>
                    </a:lnR>
                    <a:lnT>
                      <a:noFill/>
                    </a:lnT>
                    <a:lnB>
                      <a:noFill/>
                    </a:lnB>
                    <a:solidFill>
                      <a:srgbClr val="F5F5F5"/>
                    </a:solidFill>
                  </a:tcPr>
                </a:tc>
                <a:tc>
                  <a:txBody>
                    <a:bodyPr/>
                    <a:lstStyle/>
                    <a:p>
                      <a:pPr algn="r" fontAlgn="ctr"/>
                      <a:r>
                        <a:rPr lang="en-US" dirty="0">
                          <a:solidFill>
                            <a:srgbClr val="FF0000"/>
                          </a:solidFill>
                          <a:effectLst/>
                        </a:rPr>
                        <a:t>added</a:t>
                      </a:r>
                    </a:p>
                  </a:txBody>
                  <a:tcPr anchor="ctr">
                    <a:lnL>
                      <a:noFill/>
                    </a:lnL>
                    <a:lnR>
                      <a:noFill/>
                    </a:lnR>
                    <a:lnT>
                      <a:noFill/>
                    </a:lnT>
                    <a:lnB>
                      <a:noFill/>
                    </a:lnB>
                    <a:solidFill>
                      <a:srgbClr val="F5F5F5"/>
                    </a:solidFill>
                  </a:tcPr>
                </a:tc>
                <a:tc>
                  <a:txBody>
                    <a:bodyPr/>
                    <a:lstStyle/>
                    <a:p>
                      <a:pPr algn="r" fontAlgn="ctr"/>
                      <a:r>
                        <a:rPr lang="fr-FR">
                          <a:effectLst/>
                        </a:rPr>
                        <a:t>Tue Feb 6 00:34:09 2018 UTC</a:t>
                      </a:r>
                    </a:p>
                  </a:txBody>
                  <a:tcPr anchor="ctr">
                    <a:lnL>
                      <a:noFill/>
                    </a:lnL>
                    <a:lnR>
                      <a:noFill/>
                    </a:lnR>
                    <a:lnT>
                      <a:noFill/>
                    </a:lnT>
                    <a:lnB>
                      <a:noFill/>
                    </a:lnB>
                    <a:solidFill>
                      <a:srgbClr val="F5F5F5"/>
                    </a:solidFill>
                  </a:tcPr>
                </a:tc>
                <a:extLst>
                  <a:ext uri="{0D108BD9-81ED-4DB2-BD59-A6C34878D82A}">
                    <a16:rowId xmlns:a16="http://schemas.microsoft.com/office/drawing/2014/main" val="2295100631"/>
                  </a:ext>
                </a:extLst>
              </a:tr>
              <a:tr h="654571">
                <a:tc>
                  <a:txBody>
                    <a:bodyPr/>
                    <a:lstStyle/>
                    <a:p>
                      <a:pPr algn="r" fontAlgn="ctr"/>
                      <a:r>
                        <a:rPr lang="en-US" altLang="zh-CN" b="1">
                          <a:effectLst/>
                        </a:rPr>
                        <a:t>113</a:t>
                      </a:r>
                    </a:p>
                  </a:txBody>
                  <a:tcPr anchor="ctr">
                    <a:lnL>
                      <a:noFill/>
                    </a:lnL>
                    <a:lnR>
                      <a:noFill/>
                    </a:lnR>
                    <a:lnT>
                      <a:noFill/>
                    </a:lnT>
                    <a:lnB>
                      <a:noFill/>
                    </a:lnB>
                    <a:solidFill>
                      <a:srgbClr val="FFFFFF"/>
                    </a:solidFill>
                  </a:tcPr>
                </a:tc>
                <a:tc>
                  <a:txBody>
                    <a:bodyPr/>
                    <a:lstStyle/>
                    <a:p>
                      <a:pPr algn="r" fontAlgn="ctr"/>
                      <a:r>
                        <a:rPr lang="en-US">
                          <a:effectLst/>
                        </a:rPr>
                        <a:t>kernel_module</a:t>
                      </a:r>
                    </a:p>
                  </a:txBody>
                  <a:tcPr anchor="ctr">
                    <a:lnL>
                      <a:noFill/>
                    </a:lnL>
                    <a:lnR>
                      <a:noFill/>
                    </a:lnR>
                    <a:lnT>
                      <a:noFill/>
                    </a:lnT>
                    <a:lnB>
                      <a:noFill/>
                    </a:lnB>
                    <a:solidFill>
                      <a:srgbClr val="FFFFFF"/>
                    </a:solidFill>
                  </a:tcPr>
                </a:tc>
                <a:tc>
                  <a:txBody>
                    <a:bodyPr/>
                    <a:lstStyle/>
                    <a:p>
                      <a:pPr algn="r" fontAlgn="ctr"/>
                      <a:r>
                        <a:rPr lang="en-US" dirty="0" err="1">
                          <a:solidFill>
                            <a:srgbClr val="FF0000"/>
                          </a:solidFill>
                          <a:effectLst/>
                        </a:rPr>
                        <a:t>rk</a:t>
                      </a:r>
                      <a:endParaRPr lang="en-US" dirty="0">
                        <a:solidFill>
                          <a:srgbClr val="FF0000"/>
                        </a:solidFill>
                        <a:effectLst/>
                      </a:endParaRPr>
                    </a:p>
                  </a:txBody>
                  <a:tcPr anchor="ctr">
                    <a:lnL>
                      <a:noFill/>
                    </a:lnL>
                    <a:lnR>
                      <a:noFill/>
                    </a:lnR>
                    <a:lnT>
                      <a:noFill/>
                    </a:lnT>
                    <a:lnB>
                      <a:noFill/>
                    </a:lnB>
                    <a:solidFill>
                      <a:srgbClr val="FFFFFF"/>
                    </a:solidFill>
                  </a:tcPr>
                </a:tc>
                <a:tc>
                  <a:txBody>
                    <a:bodyPr/>
                    <a:lstStyle/>
                    <a:p>
                      <a:pPr algn="r" fontAlgn="ctr"/>
                      <a:r>
                        <a:rPr lang="en-US" dirty="0">
                          <a:solidFill>
                            <a:srgbClr val="FF0000"/>
                          </a:solidFill>
                          <a:effectLst/>
                        </a:rPr>
                        <a:t>removed</a:t>
                      </a:r>
                    </a:p>
                  </a:txBody>
                  <a:tcPr anchor="ctr">
                    <a:lnL>
                      <a:noFill/>
                    </a:lnL>
                    <a:lnR>
                      <a:noFill/>
                    </a:lnR>
                    <a:lnT>
                      <a:noFill/>
                    </a:lnT>
                    <a:lnB>
                      <a:noFill/>
                    </a:lnB>
                    <a:solidFill>
                      <a:srgbClr val="FFFFFF"/>
                    </a:solidFill>
                  </a:tcPr>
                </a:tc>
                <a:tc>
                  <a:txBody>
                    <a:bodyPr/>
                    <a:lstStyle/>
                    <a:p>
                      <a:pPr algn="r" fontAlgn="ctr"/>
                      <a:r>
                        <a:rPr lang="fr-FR">
                          <a:effectLst/>
                        </a:rPr>
                        <a:t>Tue Feb 6 00:34:50 2018 UTC</a:t>
                      </a:r>
                    </a:p>
                  </a:txBody>
                  <a:tcPr anchor="ctr">
                    <a:lnL>
                      <a:noFill/>
                    </a:lnL>
                    <a:lnR>
                      <a:noFill/>
                    </a:lnR>
                    <a:lnT>
                      <a:noFill/>
                    </a:lnT>
                    <a:lnB>
                      <a:noFill/>
                    </a:lnB>
                    <a:solidFill>
                      <a:srgbClr val="FFFFFF"/>
                    </a:solidFill>
                  </a:tcPr>
                </a:tc>
                <a:extLst>
                  <a:ext uri="{0D108BD9-81ED-4DB2-BD59-A6C34878D82A}">
                    <a16:rowId xmlns:a16="http://schemas.microsoft.com/office/drawing/2014/main" val="3459324825"/>
                  </a:ext>
                </a:extLst>
              </a:tr>
              <a:tr h="654571">
                <a:tc>
                  <a:txBody>
                    <a:bodyPr/>
                    <a:lstStyle/>
                    <a:p>
                      <a:pPr algn="r" fontAlgn="ctr"/>
                      <a:r>
                        <a:rPr lang="en-US" altLang="zh-CN" b="1">
                          <a:effectLst/>
                        </a:rPr>
                        <a:t>2882</a:t>
                      </a:r>
                    </a:p>
                  </a:txBody>
                  <a:tcPr anchor="ctr">
                    <a:lnL>
                      <a:noFill/>
                    </a:lnL>
                    <a:lnR>
                      <a:noFill/>
                    </a:lnR>
                    <a:lnT>
                      <a:noFill/>
                    </a:lnT>
                    <a:lnB>
                      <a:noFill/>
                    </a:lnB>
                    <a:solidFill>
                      <a:srgbClr val="F5F5F5"/>
                    </a:solidFill>
                  </a:tcPr>
                </a:tc>
                <a:tc>
                  <a:txBody>
                    <a:bodyPr/>
                    <a:lstStyle/>
                    <a:p>
                      <a:pPr algn="r" fontAlgn="ctr"/>
                      <a:r>
                        <a:rPr lang="en-US">
                          <a:effectLst/>
                        </a:rPr>
                        <a:t>kernel_module</a:t>
                      </a:r>
                    </a:p>
                  </a:txBody>
                  <a:tcPr anchor="ctr">
                    <a:lnL>
                      <a:noFill/>
                    </a:lnL>
                    <a:lnR>
                      <a:noFill/>
                    </a:lnR>
                    <a:lnT>
                      <a:noFill/>
                    </a:lnT>
                    <a:lnB>
                      <a:noFill/>
                    </a:lnB>
                    <a:solidFill>
                      <a:srgbClr val="F5F5F5"/>
                    </a:solidFill>
                  </a:tcPr>
                </a:tc>
                <a:tc>
                  <a:txBody>
                    <a:bodyPr/>
                    <a:lstStyle/>
                    <a:p>
                      <a:pPr algn="r" fontAlgn="ctr"/>
                      <a:r>
                        <a:rPr lang="en-US">
                          <a:solidFill>
                            <a:srgbClr val="FF0000"/>
                          </a:solidFill>
                          <a:effectLst/>
                        </a:rPr>
                        <a:t>rk</a:t>
                      </a:r>
                    </a:p>
                  </a:txBody>
                  <a:tcPr anchor="ctr">
                    <a:lnL>
                      <a:noFill/>
                    </a:lnL>
                    <a:lnR>
                      <a:noFill/>
                    </a:lnR>
                    <a:lnT>
                      <a:noFill/>
                    </a:lnT>
                    <a:lnB>
                      <a:noFill/>
                    </a:lnB>
                    <a:solidFill>
                      <a:srgbClr val="F5F5F5"/>
                    </a:solidFill>
                  </a:tcPr>
                </a:tc>
                <a:tc>
                  <a:txBody>
                    <a:bodyPr/>
                    <a:lstStyle/>
                    <a:p>
                      <a:pPr algn="r" fontAlgn="ctr"/>
                      <a:r>
                        <a:rPr lang="en-US" dirty="0">
                          <a:solidFill>
                            <a:srgbClr val="FF0000"/>
                          </a:solidFill>
                          <a:effectLst/>
                        </a:rPr>
                        <a:t>added</a:t>
                      </a:r>
                    </a:p>
                  </a:txBody>
                  <a:tcPr anchor="ctr">
                    <a:lnL>
                      <a:noFill/>
                    </a:lnL>
                    <a:lnR>
                      <a:noFill/>
                    </a:lnR>
                    <a:lnT>
                      <a:noFill/>
                    </a:lnT>
                    <a:lnB>
                      <a:noFill/>
                    </a:lnB>
                    <a:solidFill>
                      <a:srgbClr val="F5F5F5"/>
                    </a:solidFill>
                  </a:tcPr>
                </a:tc>
                <a:tc>
                  <a:txBody>
                    <a:bodyPr/>
                    <a:lstStyle/>
                    <a:p>
                      <a:pPr algn="r" fontAlgn="ctr"/>
                      <a:r>
                        <a:rPr lang="fr-FR">
                          <a:effectLst/>
                        </a:rPr>
                        <a:t>Mon Mar 19 15:58:54 2018 UTC</a:t>
                      </a:r>
                    </a:p>
                  </a:txBody>
                  <a:tcPr anchor="ctr">
                    <a:lnL>
                      <a:noFill/>
                    </a:lnL>
                    <a:lnR>
                      <a:noFill/>
                    </a:lnR>
                    <a:lnT>
                      <a:noFill/>
                    </a:lnT>
                    <a:lnB>
                      <a:noFill/>
                    </a:lnB>
                    <a:solidFill>
                      <a:srgbClr val="F5F5F5"/>
                    </a:solidFill>
                  </a:tcPr>
                </a:tc>
                <a:extLst>
                  <a:ext uri="{0D108BD9-81ED-4DB2-BD59-A6C34878D82A}">
                    <a16:rowId xmlns:a16="http://schemas.microsoft.com/office/drawing/2014/main" val="1224102173"/>
                  </a:ext>
                </a:extLst>
              </a:tr>
              <a:tr h="654571">
                <a:tc>
                  <a:txBody>
                    <a:bodyPr/>
                    <a:lstStyle/>
                    <a:p>
                      <a:pPr algn="r" fontAlgn="ctr"/>
                      <a:r>
                        <a:rPr lang="en-US" altLang="zh-CN" b="1">
                          <a:effectLst/>
                        </a:rPr>
                        <a:t>2883</a:t>
                      </a:r>
                    </a:p>
                  </a:txBody>
                  <a:tcPr anchor="ctr">
                    <a:lnL>
                      <a:noFill/>
                    </a:lnL>
                    <a:lnR>
                      <a:noFill/>
                    </a:lnR>
                    <a:lnT>
                      <a:noFill/>
                    </a:lnT>
                    <a:lnB>
                      <a:noFill/>
                    </a:lnB>
                    <a:solidFill>
                      <a:srgbClr val="FFFFFF"/>
                    </a:solidFill>
                  </a:tcPr>
                </a:tc>
                <a:tc>
                  <a:txBody>
                    <a:bodyPr/>
                    <a:lstStyle/>
                    <a:p>
                      <a:pPr algn="r" fontAlgn="ctr"/>
                      <a:r>
                        <a:rPr lang="en-US">
                          <a:effectLst/>
                        </a:rPr>
                        <a:t>kernel_module</a:t>
                      </a:r>
                    </a:p>
                  </a:txBody>
                  <a:tcPr anchor="ctr">
                    <a:lnL>
                      <a:noFill/>
                    </a:lnL>
                    <a:lnR>
                      <a:noFill/>
                    </a:lnR>
                    <a:lnT>
                      <a:noFill/>
                    </a:lnT>
                    <a:lnB>
                      <a:noFill/>
                    </a:lnB>
                    <a:solidFill>
                      <a:srgbClr val="FFFFFF"/>
                    </a:solidFill>
                  </a:tcPr>
                </a:tc>
                <a:tc>
                  <a:txBody>
                    <a:bodyPr/>
                    <a:lstStyle/>
                    <a:p>
                      <a:pPr algn="r" fontAlgn="ctr"/>
                      <a:r>
                        <a:rPr lang="en-US">
                          <a:solidFill>
                            <a:srgbClr val="FF0000"/>
                          </a:solidFill>
                          <a:effectLst/>
                        </a:rPr>
                        <a:t>rk</a:t>
                      </a:r>
                    </a:p>
                  </a:txBody>
                  <a:tcPr anchor="ctr">
                    <a:lnL>
                      <a:noFill/>
                    </a:lnL>
                    <a:lnR>
                      <a:noFill/>
                    </a:lnR>
                    <a:lnT>
                      <a:noFill/>
                    </a:lnT>
                    <a:lnB>
                      <a:noFill/>
                    </a:lnB>
                    <a:solidFill>
                      <a:srgbClr val="FFFFFF"/>
                    </a:solidFill>
                  </a:tcPr>
                </a:tc>
                <a:tc>
                  <a:txBody>
                    <a:bodyPr/>
                    <a:lstStyle/>
                    <a:p>
                      <a:pPr algn="r" fontAlgn="ctr"/>
                      <a:r>
                        <a:rPr lang="en-US" dirty="0">
                          <a:solidFill>
                            <a:srgbClr val="FF0000"/>
                          </a:solidFill>
                          <a:effectLst/>
                        </a:rPr>
                        <a:t>removed</a:t>
                      </a:r>
                    </a:p>
                  </a:txBody>
                  <a:tcPr anchor="ctr">
                    <a:lnL>
                      <a:noFill/>
                    </a:lnL>
                    <a:lnR>
                      <a:noFill/>
                    </a:lnR>
                    <a:lnT>
                      <a:noFill/>
                    </a:lnT>
                    <a:lnB>
                      <a:noFill/>
                    </a:lnB>
                    <a:solidFill>
                      <a:srgbClr val="FFFFFF"/>
                    </a:solidFill>
                  </a:tcPr>
                </a:tc>
                <a:tc>
                  <a:txBody>
                    <a:bodyPr/>
                    <a:lstStyle/>
                    <a:p>
                      <a:pPr algn="r" fontAlgn="ctr"/>
                      <a:r>
                        <a:rPr lang="fr-FR" dirty="0">
                          <a:effectLst/>
                        </a:rPr>
                        <a:t>Mon Mar 19 15:58:58 2018 UTC</a:t>
                      </a:r>
                    </a:p>
                  </a:txBody>
                  <a:tcPr anchor="ctr">
                    <a:lnL>
                      <a:noFill/>
                    </a:lnL>
                    <a:lnR>
                      <a:noFill/>
                    </a:lnR>
                    <a:lnT>
                      <a:noFill/>
                    </a:lnT>
                    <a:lnB>
                      <a:noFill/>
                    </a:lnB>
                    <a:solidFill>
                      <a:srgbClr val="FFFFFF"/>
                    </a:solidFill>
                  </a:tcPr>
                </a:tc>
                <a:extLst>
                  <a:ext uri="{0D108BD9-81ED-4DB2-BD59-A6C34878D82A}">
                    <a16:rowId xmlns:a16="http://schemas.microsoft.com/office/drawing/2014/main" val="3371660929"/>
                  </a:ext>
                </a:extLst>
              </a:tr>
            </a:tbl>
          </a:graphicData>
        </a:graphic>
      </p:graphicFrame>
    </p:spTree>
    <p:extLst>
      <p:ext uri="{BB962C8B-B14F-4D97-AF65-F5344CB8AC3E}">
        <p14:creationId xmlns:p14="http://schemas.microsoft.com/office/powerpoint/2010/main" val="69811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5"/>
            <a:ext cx="10515600" cy="873125"/>
          </a:xfrm>
        </p:spPr>
        <p:txBody>
          <a:bodyPr/>
          <a:lstStyle/>
          <a:p>
            <a:r>
              <a:rPr lang="en-US" dirty="0"/>
              <a:t>Task 1 – Host Logs Analysis</a:t>
            </a:r>
          </a:p>
        </p:txBody>
      </p:sp>
      <p:sp>
        <p:nvSpPr>
          <p:cNvPr id="4" name="Rectangle 3">
            <a:extLst>
              <a:ext uri="{FF2B5EF4-FFF2-40B4-BE49-F238E27FC236}">
                <a16:creationId xmlns:a16="http://schemas.microsoft.com/office/drawing/2014/main" id="{2C575F8B-7BD6-4ABB-96F6-03B242230721}"/>
              </a:ext>
            </a:extLst>
          </p:cNvPr>
          <p:cNvSpPr/>
          <p:nvPr/>
        </p:nvSpPr>
        <p:spPr>
          <a:xfrm>
            <a:off x="647699" y="1531551"/>
            <a:ext cx="8905875" cy="923330"/>
          </a:xfrm>
          <a:prstGeom prst="rect">
            <a:avLst/>
          </a:prstGeom>
        </p:spPr>
        <p:txBody>
          <a:bodyPr wrap="square">
            <a:spAutoFit/>
          </a:bodyPr>
          <a:lstStyle/>
          <a:p>
            <a:r>
              <a:rPr lang="en-US" dirty="0"/>
              <a:t>2. What is the </a:t>
            </a:r>
            <a:r>
              <a:rPr lang="en-US" b="1" dirty="0"/>
              <a:t>file name </a:t>
            </a:r>
            <a:r>
              <a:rPr lang="en-US" dirty="0"/>
              <a:t>that contains the internal hostnames?</a:t>
            </a:r>
          </a:p>
          <a:p>
            <a:endParaRPr lang="en-US" dirty="0"/>
          </a:p>
          <a:p>
            <a:r>
              <a:rPr lang="en-US" dirty="0"/>
              <a:t>The file name that contains the internal hostnames is '</a:t>
            </a:r>
            <a:r>
              <a:rPr lang="en-US" dirty="0" err="1"/>
              <a:t>known_hosts</a:t>
            </a:r>
            <a:r>
              <a:rPr lang="en-US" dirty="0"/>
              <a:t>”.</a:t>
            </a:r>
          </a:p>
        </p:txBody>
      </p:sp>
      <p:sp>
        <p:nvSpPr>
          <p:cNvPr id="3" name="Rectangle 1">
            <a:extLst>
              <a:ext uri="{FF2B5EF4-FFF2-40B4-BE49-F238E27FC236}">
                <a16:creationId xmlns:a16="http://schemas.microsoft.com/office/drawing/2014/main" id="{BB2CD8EB-3355-41E2-83A2-997BB1E6406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38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a:xfrm>
            <a:off x="838200" y="365125"/>
            <a:ext cx="10515600" cy="873125"/>
          </a:xfrm>
        </p:spPr>
        <p:txBody>
          <a:bodyPr/>
          <a:lstStyle/>
          <a:p>
            <a:r>
              <a:rPr lang="en-US"/>
              <a:t>Task 1 – Host Logs Analysis</a:t>
            </a:r>
            <a:endParaRPr lang="en-US" dirty="0"/>
          </a:p>
        </p:txBody>
      </p:sp>
      <p:sp>
        <p:nvSpPr>
          <p:cNvPr id="4" name="Rectangle 3">
            <a:extLst>
              <a:ext uri="{FF2B5EF4-FFF2-40B4-BE49-F238E27FC236}">
                <a16:creationId xmlns:a16="http://schemas.microsoft.com/office/drawing/2014/main" id="{2C575F8B-7BD6-4ABB-96F6-03B242230721}"/>
              </a:ext>
            </a:extLst>
          </p:cNvPr>
          <p:cNvSpPr/>
          <p:nvPr/>
        </p:nvSpPr>
        <p:spPr>
          <a:xfrm>
            <a:off x="695325" y="1522026"/>
            <a:ext cx="10106025" cy="1754326"/>
          </a:xfrm>
          <a:prstGeom prst="rect">
            <a:avLst/>
          </a:prstGeom>
        </p:spPr>
        <p:txBody>
          <a:bodyPr wrap="square">
            <a:spAutoFit/>
          </a:bodyPr>
          <a:lstStyle/>
          <a:p>
            <a:r>
              <a:rPr lang="en-US" dirty="0"/>
              <a:t>3. Do you observe any evidence that the attacker extracted the internal host names via HTTP in the logs? (If yes, report the log line. If not, briefly explain why not. )</a:t>
            </a:r>
          </a:p>
          <a:p>
            <a:endParaRPr lang="en-US" dirty="0"/>
          </a:p>
          <a:p>
            <a:r>
              <a:rPr lang="en-US" dirty="0"/>
              <a:t>From the HTTP content type headers, we have found nothing related to the internal hostname file. Therefore, we conclude that the attacker is not using HTTP to access the file. </a:t>
            </a:r>
          </a:p>
          <a:p>
            <a:endParaRPr lang="en-US" dirty="0"/>
          </a:p>
        </p:txBody>
      </p:sp>
      <p:sp>
        <p:nvSpPr>
          <p:cNvPr id="3" name="Rectangle 1">
            <a:extLst>
              <a:ext uri="{FF2B5EF4-FFF2-40B4-BE49-F238E27FC236}">
                <a16:creationId xmlns:a16="http://schemas.microsoft.com/office/drawing/2014/main" id="{6CC489BF-7A78-44BD-B1F3-7CEA9AC423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10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TotalTime>
  <Words>1907</Words>
  <Application>Microsoft Office PowerPoint</Application>
  <PresentationFormat>宽屏</PresentationFormat>
  <Paragraphs>401</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 Unicode MS</vt:lpstr>
      <vt:lpstr>等线</vt:lpstr>
      <vt:lpstr>Arial</vt:lpstr>
      <vt:lpstr>Calibri</vt:lpstr>
      <vt:lpstr>Calibri Light</vt:lpstr>
      <vt:lpstr>Times New Roman</vt:lpstr>
      <vt:lpstr>Office Theme</vt:lpstr>
      <vt:lpstr>Mini-Project 3 Checkpoint 1 ECE/CS 498DS Spring 2020</vt:lpstr>
      <vt:lpstr>Task 0</vt:lpstr>
      <vt:lpstr>Task 1 – HTTP Traffic Analysis</vt:lpstr>
      <vt:lpstr>Task 1 – HTTP Traffic Analysis</vt:lpstr>
      <vt:lpstr>Task 1 – HTTP Traffic Analysis</vt:lpstr>
      <vt:lpstr>Task 1 – Host Logs Analysis</vt:lpstr>
      <vt:lpstr>Task 1 – Host Logs Analysis</vt:lpstr>
      <vt:lpstr>Task 1 – Host Logs Analysis</vt:lpstr>
      <vt:lpstr>Task 1 – Host Logs Analysis</vt:lpstr>
      <vt:lpstr>Task 1 – DNS Traffic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subject/>
  <dc:creator>James Cyriac</dc:creator>
  <dc:description/>
  <cp:lastModifiedBy>Jiashuo Tong</cp:lastModifiedBy>
  <cp:revision>109</cp:revision>
  <dcterms:created xsi:type="dcterms:W3CDTF">2020-01-30T21:31:06Z</dcterms:created>
  <dcterms:modified xsi:type="dcterms:W3CDTF">2020-04-29T05:07:51Z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