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24"/>
  </p:notesMasterIdLst>
  <p:sldIdLst>
    <p:sldId id="256" r:id="rId2"/>
    <p:sldId id="266" r:id="rId3"/>
    <p:sldId id="267" r:id="rId4"/>
    <p:sldId id="265" r:id="rId5"/>
    <p:sldId id="257" r:id="rId6"/>
    <p:sldId id="263" r:id="rId7"/>
    <p:sldId id="264" r:id="rId8"/>
    <p:sldId id="259" r:id="rId9"/>
    <p:sldId id="278" r:id="rId10"/>
    <p:sldId id="279" r:id="rId11"/>
    <p:sldId id="281" r:id="rId12"/>
    <p:sldId id="280" r:id="rId13"/>
    <p:sldId id="268" r:id="rId14"/>
    <p:sldId id="269" r:id="rId15"/>
    <p:sldId id="284" r:id="rId16"/>
    <p:sldId id="285" r:id="rId17"/>
    <p:sldId id="271" r:id="rId18"/>
    <p:sldId id="282" r:id="rId19"/>
    <p:sldId id="283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D89337-36FC-4281-A019-6C66DE866D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5A6FE93A-B53B-483F-9292-2725BC496B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solidFill>
                <a:schemeClr val="tx1"/>
              </a:solidFill>
            </a:rPr>
            <a:t>delta_coachexp</a:t>
          </a:r>
          <a:endParaRPr lang="en-US" dirty="0">
            <a:solidFill>
              <a:schemeClr val="tx1"/>
            </a:solidFill>
          </a:endParaRPr>
        </a:p>
      </dgm:t>
    </dgm:pt>
    <dgm:pt modelId="{E5680E65-DF9D-456E-8168-7276F59B1A98}" type="parTrans" cxnId="{DBAEF215-770A-4C1F-B2D0-6062690605A8}">
      <dgm:prSet/>
      <dgm:spPr/>
      <dgm:t>
        <a:bodyPr/>
        <a:lstStyle/>
        <a:p>
          <a:endParaRPr lang="en-US"/>
        </a:p>
      </dgm:t>
    </dgm:pt>
    <dgm:pt modelId="{B45679F0-79E0-4FBB-9E56-B268F5FD5DAE}" type="sibTrans" cxnId="{DBAEF215-770A-4C1F-B2D0-6062690605A8}">
      <dgm:prSet/>
      <dgm:spPr/>
      <dgm:t>
        <a:bodyPr/>
        <a:lstStyle/>
        <a:p>
          <a:endParaRPr lang="en-US"/>
        </a:p>
      </dgm:t>
    </dgm:pt>
    <dgm:pt modelId="{6F75D5A2-5392-47BD-B9F2-B313B4819B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solidFill>
                <a:schemeClr val="tx1"/>
              </a:solidFill>
            </a:rPr>
            <a:t>delta_coachexpteam</a:t>
          </a:r>
          <a:endParaRPr lang="en-US" dirty="0">
            <a:solidFill>
              <a:schemeClr val="tx1"/>
            </a:solidFill>
          </a:endParaRPr>
        </a:p>
      </dgm:t>
    </dgm:pt>
    <dgm:pt modelId="{1F3BFC99-FE60-4B6B-98BE-021C18834AB9}" type="parTrans" cxnId="{DDC6F09B-8EE1-481B-B873-2BF120B91485}">
      <dgm:prSet/>
      <dgm:spPr/>
      <dgm:t>
        <a:bodyPr/>
        <a:lstStyle/>
        <a:p>
          <a:endParaRPr lang="en-US"/>
        </a:p>
      </dgm:t>
    </dgm:pt>
    <dgm:pt modelId="{72C0DAA3-1A88-451E-984D-218C1CFF3332}" type="sibTrans" cxnId="{DDC6F09B-8EE1-481B-B873-2BF120B91485}">
      <dgm:prSet/>
      <dgm:spPr/>
      <dgm:t>
        <a:bodyPr/>
        <a:lstStyle/>
        <a:p>
          <a:endParaRPr lang="en-US"/>
        </a:p>
      </dgm:t>
    </dgm:pt>
    <dgm:pt modelId="{EB710908-0CE2-4ABD-98ED-F80D173D84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deltaFGA3Prct</a:t>
          </a:r>
        </a:p>
      </dgm:t>
    </dgm:pt>
    <dgm:pt modelId="{CCF3AA23-047B-44AD-9113-B9157DB48A4C}" type="parTrans" cxnId="{8C347581-5CBC-4ACD-B9D9-E03F5364A840}">
      <dgm:prSet/>
      <dgm:spPr/>
      <dgm:t>
        <a:bodyPr/>
        <a:lstStyle/>
        <a:p>
          <a:endParaRPr lang="en-US"/>
        </a:p>
      </dgm:t>
    </dgm:pt>
    <dgm:pt modelId="{C4679DD3-5992-458B-A0F0-95006476467F}" type="sibTrans" cxnId="{8C347581-5CBC-4ACD-B9D9-E03F5364A840}">
      <dgm:prSet/>
      <dgm:spPr/>
      <dgm:t>
        <a:bodyPr/>
        <a:lstStyle/>
        <a:p>
          <a:endParaRPr lang="en-US"/>
        </a:p>
      </dgm:t>
    </dgm:pt>
    <dgm:pt modelId="{D7AB861A-D18E-4F99-A776-7045217B8A43}" type="pres">
      <dgm:prSet presAssocID="{11D89337-36FC-4281-A019-6C66DE866DD8}" presName="root" presStyleCnt="0">
        <dgm:presLayoutVars>
          <dgm:dir/>
          <dgm:resizeHandles val="exact"/>
        </dgm:presLayoutVars>
      </dgm:prSet>
      <dgm:spPr/>
    </dgm:pt>
    <dgm:pt modelId="{49982A6E-AC6C-44AF-A471-F0167E559647}" type="pres">
      <dgm:prSet presAssocID="{5A6FE93A-B53B-483F-9292-2725BC496B43}" presName="compNode" presStyleCnt="0"/>
      <dgm:spPr/>
    </dgm:pt>
    <dgm:pt modelId="{0B29E7C0-37AA-4196-A813-37154B9DEDD5}" type="pres">
      <dgm:prSet presAssocID="{5A6FE93A-B53B-483F-9292-2725BC496B43}" presName="bgRect" presStyleLbl="bgShp" presStyleIdx="0" presStyleCnt="3"/>
      <dgm:spPr/>
    </dgm:pt>
    <dgm:pt modelId="{8885BCE2-F29F-4694-A60E-F392FDA35F55}" type="pres">
      <dgm:prSet presAssocID="{5A6FE93A-B53B-483F-9292-2725BC496B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E4A00AFA-C51C-40C5-B4B7-F3EBBFE72FAC}" type="pres">
      <dgm:prSet presAssocID="{5A6FE93A-B53B-483F-9292-2725BC496B43}" presName="spaceRect" presStyleCnt="0"/>
      <dgm:spPr/>
    </dgm:pt>
    <dgm:pt modelId="{595D1F31-A682-4199-A45D-D0BDB0A2A401}" type="pres">
      <dgm:prSet presAssocID="{5A6FE93A-B53B-483F-9292-2725BC496B43}" presName="parTx" presStyleLbl="revTx" presStyleIdx="0" presStyleCnt="3">
        <dgm:presLayoutVars>
          <dgm:chMax val="0"/>
          <dgm:chPref val="0"/>
        </dgm:presLayoutVars>
      </dgm:prSet>
      <dgm:spPr/>
    </dgm:pt>
    <dgm:pt modelId="{8C0257EE-4D2B-4E50-B618-AAB160E08DCD}" type="pres">
      <dgm:prSet presAssocID="{B45679F0-79E0-4FBB-9E56-B268F5FD5DAE}" presName="sibTrans" presStyleCnt="0"/>
      <dgm:spPr/>
    </dgm:pt>
    <dgm:pt modelId="{65802AD8-274B-46FC-862A-40641B11A4A5}" type="pres">
      <dgm:prSet presAssocID="{6F75D5A2-5392-47BD-B9F2-B313B4819B66}" presName="compNode" presStyleCnt="0"/>
      <dgm:spPr/>
    </dgm:pt>
    <dgm:pt modelId="{763EBA19-B7B0-4CC0-A359-DD984E76ECF3}" type="pres">
      <dgm:prSet presAssocID="{6F75D5A2-5392-47BD-B9F2-B313B4819B66}" presName="bgRect" presStyleLbl="bgShp" presStyleIdx="1" presStyleCnt="3"/>
      <dgm:spPr/>
    </dgm:pt>
    <dgm:pt modelId="{27DF2F8F-A140-4850-B01D-265C3D65AC29}" type="pres">
      <dgm:prSet presAssocID="{6F75D5A2-5392-47BD-B9F2-B313B4819B66}" presName="iconRect" presStyleLbl="node1" presStyleIdx="1" presStyleCnt="3" custLinFactNeighborX="-205" custLinFactNeighborY="23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6C75FF98-E377-4808-9A48-CD09FC503248}" type="pres">
      <dgm:prSet presAssocID="{6F75D5A2-5392-47BD-B9F2-B313B4819B66}" presName="spaceRect" presStyleCnt="0"/>
      <dgm:spPr/>
    </dgm:pt>
    <dgm:pt modelId="{77C36A8B-1CB2-4263-B7AD-0F3E797F2522}" type="pres">
      <dgm:prSet presAssocID="{6F75D5A2-5392-47BD-B9F2-B313B4819B66}" presName="parTx" presStyleLbl="revTx" presStyleIdx="1" presStyleCnt="3">
        <dgm:presLayoutVars>
          <dgm:chMax val="0"/>
          <dgm:chPref val="0"/>
        </dgm:presLayoutVars>
      </dgm:prSet>
      <dgm:spPr/>
    </dgm:pt>
    <dgm:pt modelId="{EB8CEE4C-749E-423A-83D5-8FA1DED3AEC1}" type="pres">
      <dgm:prSet presAssocID="{72C0DAA3-1A88-451E-984D-218C1CFF3332}" presName="sibTrans" presStyleCnt="0"/>
      <dgm:spPr/>
    </dgm:pt>
    <dgm:pt modelId="{BA48CF88-81A1-4063-99CE-EED2273F7F32}" type="pres">
      <dgm:prSet presAssocID="{EB710908-0CE2-4ABD-98ED-F80D173D84ED}" presName="compNode" presStyleCnt="0"/>
      <dgm:spPr/>
    </dgm:pt>
    <dgm:pt modelId="{95B7244D-CAB0-4992-8FB2-167CC9A48F50}" type="pres">
      <dgm:prSet presAssocID="{EB710908-0CE2-4ABD-98ED-F80D173D84ED}" presName="bgRect" presStyleLbl="bgShp" presStyleIdx="2" presStyleCnt="3"/>
      <dgm:spPr/>
    </dgm:pt>
    <dgm:pt modelId="{474E8C83-1EEC-4B13-A00D-FD63D0B62E8C}" type="pres">
      <dgm:prSet presAssocID="{EB710908-0CE2-4ABD-98ED-F80D173D84ED}" presName="iconRect" presStyleLbl="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1D8DC65D-98ED-41F4-B616-A1E0C00260AA}" type="pres">
      <dgm:prSet presAssocID="{EB710908-0CE2-4ABD-98ED-F80D173D84ED}" presName="spaceRect" presStyleCnt="0"/>
      <dgm:spPr/>
    </dgm:pt>
    <dgm:pt modelId="{0F61A077-7D07-47C3-BED6-857B815CCC8B}" type="pres">
      <dgm:prSet presAssocID="{EB710908-0CE2-4ABD-98ED-F80D173D84E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E771E14-D5AC-461B-A994-70B6553AEA43}" type="presOf" srcId="{11D89337-36FC-4281-A019-6C66DE866DD8}" destId="{D7AB861A-D18E-4F99-A776-7045217B8A43}" srcOrd="0" destOrd="0" presId="urn:microsoft.com/office/officeart/2018/2/layout/IconVerticalSolidList"/>
    <dgm:cxn modelId="{DBAEF215-770A-4C1F-B2D0-6062690605A8}" srcId="{11D89337-36FC-4281-A019-6C66DE866DD8}" destId="{5A6FE93A-B53B-483F-9292-2725BC496B43}" srcOrd="0" destOrd="0" parTransId="{E5680E65-DF9D-456E-8168-7276F59B1A98}" sibTransId="{B45679F0-79E0-4FBB-9E56-B268F5FD5DAE}"/>
    <dgm:cxn modelId="{2FACA526-769A-44FA-8DC9-2C7BE319A798}" type="presOf" srcId="{5A6FE93A-B53B-483F-9292-2725BC496B43}" destId="{595D1F31-A682-4199-A45D-D0BDB0A2A401}" srcOrd="0" destOrd="0" presId="urn:microsoft.com/office/officeart/2018/2/layout/IconVerticalSolidList"/>
    <dgm:cxn modelId="{8C347581-5CBC-4ACD-B9D9-E03F5364A840}" srcId="{11D89337-36FC-4281-A019-6C66DE866DD8}" destId="{EB710908-0CE2-4ABD-98ED-F80D173D84ED}" srcOrd="2" destOrd="0" parTransId="{CCF3AA23-047B-44AD-9113-B9157DB48A4C}" sibTransId="{C4679DD3-5992-458B-A0F0-95006476467F}"/>
    <dgm:cxn modelId="{DDC6F09B-8EE1-481B-B873-2BF120B91485}" srcId="{11D89337-36FC-4281-A019-6C66DE866DD8}" destId="{6F75D5A2-5392-47BD-B9F2-B313B4819B66}" srcOrd="1" destOrd="0" parTransId="{1F3BFC99-FE60-4B6B-98BE-021C18834AB9}" sibTransId="{72C0DAA3-1A88-451E-984D-218C1CFF3332}"/>
    <dgm:cxn modelId="{26FBDBCB-BEC7-4A0A-AF2B-41F7DE85E53B}" type="presOf" srcId="{6F75D5A2-5392-47BD-B9F2-B313B4819B66}" destId="{77C36A8B-1CB2-4263-B7AD-0F3E797F2522}" srcOrd="0" destOrd="0" presId="urn:microsoft.com/office/officeart/2018/2/layout/IconVerticalSolidList"/>
    <dgm:cxn modelId="{6CF570EB-5A22-49DB-B217-A5AFB0AD44D7}" type="presOf" srcId="{EB710908-0CE2-4ABD-98ED-F80D173D84ED}" destId="{0F61A077-7D07-47C3-BED6-857B815CCC8B}" srcOrd="0" destOrd="0" presId="urn:microsoft.com/office/officeart/2018/2/layout/IconVerticalSolidList"/>
    <dgm:cxn modelId="{1B571B1C-48FD-4742-BDEC-15109467D5F7}" type="presParOf" srcId="{D7AB861A-D18E-4F99-A776-7045217B8A43}" destId="{49982A6E-AC6C-44AF-A471-F0167E559647}" srcOrd="0" destOrd="0" presId="urn:microsoft.com/office/officeart/2018/2/layout/IconVerticalSolidList"/>
    <dgm:cxn modelId="{3C2AADAE-4DBB-4C3F-A8A5-C607DE8F9349}" type="presParOf" srcId="{49982A6E-AC6C-44AF-A471-F0167E559647}" destId="{0B29E7C0-37AA-4196-A813-37154B9DEDD5}" srcOrd="0" destOrd="0" presId="urn:microsoft.com/office/officeart/2018/2/layout/IconVerticalSolidList"/>
    <dgm:cxn modelId="{9AD63E35-7E98-439B-BB57-1EF7E9935969}" type="presParOf" srcId="{49982A6E-AC6C-44AF-A471-F0167E559647}" destId="{8885BCE2-F29F-4694-A60E-F392FDA35F55}" srcOrd="1" destOrd="0" presId="urn:microsoft.com/office/officeart/2018/2/layout/IconVerticalSolidList"/>
    <dgm:cxn modelId="{40F51C4C-0414-452E-9F03-A02214E33966}" type="presParOf" srcId="{49982A6E-AC6C-44AF-A471-F0167E559647}" destId="{E4A00AFA-C51C-40C5-B4B7-F3EBBFE72FAC}" srcOrd="2" destOrd="0" presId="urn:microsoft.com/office/officeart/2018/2/layout/IconVerticalSolidList"/>
    <dgm:cxn modelId="{381D82AD-AD28-4A70-AF5B-D5137EAC9D0E}" type="presParOf" srcId="{49982A6E-AC6C-44AF-A471-F0167E559647}" destId="{595D1F31-A682-4199-A45D-D0BDB0A2A401}" srcOrd="3" destOrd="0" presId="urn:microsoft.com/office/officeart/2018/2/layout/IconVerticalSolidList"/>
    <dgm:cxn modelId="{CDBCFEB9-4DF1-422E-A51E-D4A0F26B982D}" type="presParOf" srcId="{D7AB861A-D18E-4F99-A776-7045217B8A43}" destId="{8C0257EE-4D2B-4E50-B618-AAB160E08DCD}" srcOrd="1" destOrd="0" presId="urn:microsoft.com/office/officeart/2018/2/layout/IconVerticalSolidList"/>
    <dgm:cxn modelId="{B0C49661-8725-49D4-B777-B8F527BF7494}" type="presParOf" srcId="{D7AB861A-D18E-4F99-A776-7045217B8A43}" destId="{65802AD8-274B-46FC-862A-40641B11A4A5}" srcOrd="2" destOrd="0" presId="urn:microsoft.com/office/officeart/2018/2/layout/IconVerticalSolidList"/>
    <dgm:cxn modelId="{287E1816-F03F-4326-B36F-03A45E006A6A}" type="presParOf" srcId="{65802AD8-274B-46FC-862A-40641B11A4A5}" destId="{763EBA19-B7B0-4CC0-A359-DD984E76ECF3}" srcOrd="0" destOrd="0" presId="urn:microsoft.com/office/officeart/2018/2/layout/IconVerticalSolidList"/>
    <dgm:cxn modelId="{8505D2BC-54F3-4745-8993-C9B84CF6FADD}" type="presParOf" srcId="{65802AD8-274B-46FC-862A-40641B11A4A5}" destId="{27DF2F8F-A140-4850-B01D-265C3D65AC29}" srcOrd="1" destOrd="0" presId="urn:microsoft.com/office/officeart/2018/2/layout/IconVerticalSolidList"/>
    <dgm:cxn modelId="{F2F53C42-DC98-4EF9-9975-1325AE54555E}" type="presParOf" srcId="{65802AD8-274B-46FC-862A-40641B11A4A5}" destId="{6C75FF98-E377-4808-9A48-CD09FC503248}" srcOrd="2" destOrd="0" presId="urn:microsoft.com/office/officeart/2018/2/layout/IconVerticalSolidList"/>
    <dgm:cxn modelId="{A31DF3FA-9713-4936-9BD0-5FADDBD1766C}" type="presParOf" srcId="{65802AD8-274B-46FC-862A-40641B11A4A5}" destId="{77C36A8B-1CB2-4263-B7AD-0F3E797F2522}" srcOrd="3" destOrd="0" presId="urn:microsoft.com/office/officeart/2018/2/layout/IconVerticalSolidList"/>
    <dgm:cxn modelId="{794E74E3-BFD2-4272-B972-A5274B532507}" type="presParOf" srcId="{D7AB861A-D18E-4F99-A776-7045217B8A43}" destId="{EB8CEE4C-749E-423A-83D5-8FA1DED3AEC1}" srcOrd="3" destOrd="0" presId="urn:microsoft.com/office/officeart/2018/2/layout/IconVerticalSolidList"/>
    <dgm:cxn modelId="{FDF10D09-5E19-4476-8DFE-4587D9C85C02}" type="presParOf" srcId="{D7AB861A-D18E-4F99-A776-7045217B8A43}" destId="{BA48CF88-81A1-4063-99CE-EED2273F7F32}" srcOrd="4" destOrd="0" presId="urn:microsoft.com/office/officeart/2018/2/layout/IconVerticalSolidList"/>
    <dgm:cxn modelId="{8597F5EC-6EA6-4AFF-82E0-47E975086417}" type="presParOf" srcId="{BA48CF88-81A1-4063-99CE-EED2273F7F32}" destId="{95B7244D-CAB0-4992-8FB2-167CC9A48F50}" srcOrd="0" destOrd="0" presId="urn:microsoft.com/office/officeart/2018/2/layout/IconVerticalSolidList"/>
    <dgm:cxn modelId="{3BCA0752-48A5-41AC-ACEF-B42C1D5263B2}" type="presParOf" srcId="{BA48CF88-81A1-4063-99CE-EED2273F7F32}" destId="{474E8C83-1EEC-4B13-A00D-FD63D0B62E8C}" srcOrd="1" destOrd="0" presId="urn:microsoft.com/office/officeart/2018/2/layout/IconVerticalSolidList"/>
    <dgm:cxn modelId="{8344EF35-D6E7-42A8-A6A6-FEC9D634BF53}" type="presParOf" srcId="{BA48CF88-81A1-4063-99CE-EED2273F7F32}" destId="{1D8DC65D-98ED-41F4-B616-A1E0C00260AA}" srcOrd="2" destOrd="0" presId="urn:microsoft.com/office/officeart/2018/2/layout/IconVerticalSolidList"/>
    <dgm:cxn modelId="{823DEDD9-8543-4CA3-84C9-DA0201040909}" type="presParOf" srcId="{BA48CF88-81A1-4063-99CE-EED2273F7F32}" destId="{0F61A077-7D07-47C3-BED6-857B815CCC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9E7C0-37AA-4196-A813-37154B9DEDD5}">
      <dsp:nvSpPr>
        <dsp:cNvPr id="0" name=""/>
        <dsp:cNvSpPr/>
      </dsp:nvSpPr>
      <dsp:spPr>
        <a:xfrm>
          <a:off x="0" y="454"/>
          <a:ext cx="10058399" cy="10642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85BCE2-F29F-4694-A60E-F392FDA35F55}">
      <dsp:nvSpPr>
        <dsp:cNvPr id="0" name=""/>
        <dsp:cNvSpPr/>
      </dsp:nvSpPr>
      <dsp:spPr>
        <a:xfrm>
          <a:off x="321920" y="239899"/>
          <a:ext cx="585310" cy="585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1F31-A682-4199-A45D-D0BDB0A2A401}">
      <dsp:nvSpPr>
        <dsp:cNvPr id="0" name=""/>
        <dsp:cNvSpPr/>
      </dsp:nvSpPr>
      <dsp:spPr>
        <a:xfrm>
          <a:off x="1229151" y="454"/>
          <a:ext cx="8829248" cy="106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28" tIns="112628" rIns="112628" bIns="11262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solidFill>
                <a:schemeClr val="tx1"/>
              </a:solidFill>
            </a:rPr>
            <a:t>delta_coachexp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1229151" y="454"/>
        <a:ext cx="8829248" cy="1064200"/>
      </dsp:txXfrm>
    </dsp:sp>
    <dsp:sp modelId="{763EBA19-B7B0-4CC0-A359-DD984E76ECF3}">
      <dsp:nvSpPr>
        <dsp:cNvPr id="0" name=""/>
        <dsp:cNvSpPr/>
      </dsp:nvSpPr>
      <dsp:spPr>
        <a:xfrm>
          <a:off x="0" y="1330705"/>
          <a:ext cx="10058399" cy="10642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F2F8F-A140-4850-B01D-265C3D65AC29}">
      <dsp:nvSpPr>
        <dsp:cNvPr id="0" name=""/>
        <dsp:cNvSpPr/>
      </dsp:nvSpPr>
      <dsp:spPr>
        <a:xfrm>
          <a:off x="320720" y="1583794"/>
          <a:ext cx="585310" cy="585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36A8B-1CB2-4263-B7AD-0F3E797F2522}">
      <dsp:nvSpPr>
        <dsp:cNvPr id="0" name=""/>
        <dsp:cNvSpPr/>
      </dsp:nvSpPr>
      <dsp:spPr>
        <a:xfrm>
          <a:off x="1229151" y="1330705"/>
          <a:ext cx="8829248" cy="106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28" tIns="112628" rIns="112628" bIns="11262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solidFill>
                <a:schemeClr val="tx1"/>
              </a:solidFill>
            </a:rPr>
            <a:t>delta_coachexpteam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1229151" y="1330705"/>
        <a:ext cx="8829248" cy="1064200"/>
      </dsp:txXfrm>
    </dsp:sp>
    <dsp:sp modelId="{95B7244D-CAB0-4992-8FB2-167CC9A48F50}">
      <dsp:nvSpPr>
        <dsp:cNvPr id="0" name=""/>
        <dsp:cNvSpPr/>
      </dsp:nvSpPr>
      <dsp:spPr>
        <a:xfrm>
          <a:off x="0" y="2660956"/>
          <a:ext cx="10058399" cy="10642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E8C83-1EEC-4B13-A00D-FD63D0B62E8C}">
      <dsp:nvSpPr>
        <dsp:cNvPr id="0" name=""/>
        <dsp:cNvSpPr/>
      </dsp:nvSpPr>
      <dsp:spPr>
        <a:xfrm>
          <a:off x="321920" y="2900401"/>
          <a:ext cx="585310" cy="585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1A077-7D07-47C3-BED6-857B815CCC8B}">
      <dsp:nvSpPr>
        <dsp:cNvPr id="0" name=""/>
        <dsp:cNvSpPr/>
      </dsp:nvSpPr>
      <dsp:spPr>
        <a:xfrm>
          <a:off x="1229151" y="2660956"/>
          <a:ext cx="8829248" cy="106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28" tIns="112628" rIns="112628" bIns="11262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deltaFGA3Prct</a:t>
          </a:r>
        </a:p>
      </dsp:txBody>
      <dsp:txXfrm>
        <a:off x="1229151" y="2660956"/>
        <a:ext cx="8829248" cy="1064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DE17E-3A6B-4FBB-AF46-FDD320B805E7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AB3EA-F802-4B14-88E3-2FCAE0B9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9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818A-3C30-4045-868D-831FB3914310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5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594-721A-4745-AE9B-362A17852A56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1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37D7-0EED-46CC-B22C-4B78A2498A52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21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5A3-780D-49A9-9214-1F5A4DDBA8AE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1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CF54-07A1-4AC9-9ECC-54A15733B502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8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D507-F48B-4438-B5C4-F5F9BC1B0FC2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2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68BD-8351-424E-896C-2309A301C881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4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00D4-0AA3-4521-8AA2-176C3AF465FC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9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676E-8723-4DB6-A95A-41E0CC31C61E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6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0308-5119-4AC3-861E-454050B8FFF6}" type="datetime1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D431-1220-4D71-8052-53A43B7F16AA}" type="datetime1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9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03E7-9810-4FB6-A327-346D722D4FD5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3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FF25-761E-4070-B1C7-CDE2033C7D7B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7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DF581B8-EE39-4A95-9E8E-7D3A4C46E310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Team 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7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Team 14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9BDB240-78A0-4CBB-8472-E18AB6007A6D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10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63A2-0ED3-4635-8379-421D0CE13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040" y="1754659"/>
            <a:ext cx="9860547" cy="30054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2019 NCAA Division I Men’s Basketball Tournament Results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462CA-3FDC-42FC-9348-EE17C947E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987" y="5375786"/>
            <a:ext cx="9808599" cy="633333"/>
          </a:xfrm>
        </p:spPr>
        <p:txBody>
          <a:bodyPr>
            <a:noAutofit/>
          </a:bodyPr>
          <a:lstStyle/>
          <a:p>
            <a:r>
              <a:rPr lang="en-US" sz="2000" b="1" dirty="0"/>
              <a:t>Team 14</a:t>
            </a:r>
          </a:p>
          <a:p>
            <a:r>
              <a:rPr lang="en-US" sz="2000" b="1" dirty="0"/>
              <a:t>Robin Wang, Di Yang &amp; </a:t>
            </a:r>
            <a:r>
              <a:rPr lang="en-US" sz="2000" b="1" dirty="0" err="1"/>
              <a:t>Xuanying</a:t>
            </a:r>
            <a:r>
              <a:rPr lang="en-US" sz="2000" b="1" dirty="0"/>
              <a:t> Zhao</a:t>
            </a:r>
          </a:p>
          <a:p>
            <a:r>
              <a:rPr lang="en-US" sz="2000" b="1" dirty="0"/>
              <a:t>BUAL_</a:t>
            </a:r>
            <a:r>
              <a:rPr lang="en-US" altLang="zh-CN" sz="2000" b="1" dirty="0"/>
              <a:t>5660_Fall_2019</a:t>
            </a:r>
            <a:endParaRPr lang="en-US" sz="2000" b="1" dirty="0"/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0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0226-27BD-485D-A2E4-D6BE3A61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altLang="zh-CN" dirty="0"/>
              <a:t>ariable Description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471BC-746E-4472-9508-4E501C968841}"/>
              </a:ext>
            </a:extLst>
          </p:cNvPr>
          <p:cNvSpPr txBox="1"/>
          <p:nvPr/>
        </p:nvSpPr>
        <p:spPr>
          <a:xfrm>
            <a:off x="494073" y="3569109"/>
            <a:ext cx="34953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PDP Plot for </a:t>
            </a:r>
            <a:r>
              <a:rPr lang="en-US" sz="3200" b="1" dirty="0" err="1"/>
              <a:t>delta_coachexp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713D36-CDF8-486D-A602-32A3533CE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226" y="2168014"/>
            <a:ext cx="7490701" cy="435814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DF003DD-B452-49AF-9C2F-36B089C8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283-6115-4600-A185-883CDE67C044}" type="datetime1">
              <a:rPr lang="en-US" smtClean="0"/>
              <a:t>11/19/2019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261ACE5-2A69-4B09-AD5F-19B35630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</a:p>
        </p:txBody>
      </p:sp>
    </p:spTree>
    <p:extLst>
      <p:ext uri="{BB962C8B-B14F-4D97-AF65-F5344CB8AC3E}">
        <p14:creationId xmlns:p14="http://schemas.microsoft.com/office/powerpoint/2010/main" val="428589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0226-27BD-485D-A2E4-D6BE3A61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altLang="zh-CN" dirty="0"/>
              <a:t>ariable Description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471BC-746E-4472-9508-4E501C968841}"/>
              </a:ext>
            </a:extLst>
          </p:cNvPr>
          <p:cNvSpPr txBox="1"/>
          <p:nvPr/>
        </p:nvSpPr>
        <p:spPr>
          <a:xfrm>
            <a:off x="494072" y="3569109"/>
            <a:ext cx="3546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PDP Plot for </a:t>
            </a:r>
            <a:r>
              <a:rPr lang="en-US" sz="3200" b="1" dirty="0" err="1"/>
              <a:t>delta_coachexpteam</a:t>
            </a:r>
            <a:endParaRPr lang="en-US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929A0-003A-453D-A1A6-F5EEC3965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908" y="2020530"/>
            <a:ext cx="7735755" cy="462361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71332D9-D8AD-4330-B85A-A66D4563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9F18-BE5A-4C47-ADC5-C56066238A52}" type="datetime1">
              <a:rPr lang="en-US" smtClean="0"/>
              <a:t>11/19/2019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683D60-1FD2-4DE4-9305-288B6C67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</a:p>
        </p:txBody>
      </p:sp>
    </p:spTree>
    <p:extLst>
      <p:ext uri="{BB962C8B-B14F-4D97-AF65-F5344CB8AC3E}">
        <p14:creationId xmlns:p14="http://schemas.microsoft.com/office/powerpoint/2010/main" val="174413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0226-27BD-485D-A2E4-D6BE3A61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altLang="zh-CN" dirty="0"/>
              <a:t>ariable Description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471BC-746E-4472-9508-4E501C968841}"/>
              </a:ext>
            </a:extLst>
          </p:cNvPr>
          <p:cNvSpPr txBox="1"/>
          <p:nvPr/>
        </p:nvSpPr>
        <p:spPr>
          <a:xfrm>
            <a:off x="494073" y="3569109"/>
            <a:ext cx="34953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PDP Plot for deltaFGA3Prct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6035D-1B85-4A79-B7AA-C86E79F53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611" y="1983659"/>
            <a:ext cx="8004079" cy="466049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8FFEC-444A-4337-AC4D-7970989D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1C15-08DB-4B54-B093-C039F3E794C7}" type="datetime1">
              <a:rPr lang="en-US" smtClean="0"/>
              <a:t>11/19/2019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2FC66E-F370-4CAB-9BB4-557310E3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</a:p>
        </p:txBody>
      </p:sp>
    </p:spTree>
    <p:extLst>
      <p:ext uri="{BB962C8B-B14F-4D97-AF65-F5344CB8AC3E}">
        <p14:creationId xmlns:p14="http://schemas.microsoft.com/office/powerpoint/2010/main" val="4113457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B945-3238-4A14-BB6B-001763A0A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Models</a:t>
            </a:r>
          </a:p>
        </p:txBody>
      </p:sp>
    </p:spTree>
    <p:extLst>
      <p:ext uri="{BB962C8B-B14F-4D97-AF65-F5344CB8AC3E}">
        <p14:creationId xmlns:p14="http://schemas.microsoft.com/office/powerpoint/2010/main" val="329629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D9DC-287D-42A6-8C07-03B2A673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Selected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6931AC-2A23-427E-8783-61CFAE5F6A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0725" y="2931319"/>
          <a:ext cx="590550" cy="2219325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37151368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588341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969279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82099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720559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54424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47625" marR="47625" marT="47625" marB="47625">
                    <a:lnL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59319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4E66507-BC69-40BB-887E-B1A3341C0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54400-7090-4126-9169-B23A15A3D5C5}"/>
              </a:ext>
            </a:extLst>
          </p:cNvPr>
          <p:cNvSpPr txBox="1"/>
          <p:nvPr/>
        </p:nvSpPr>
        <p:spPr>
          <a:xfrm>
            <a:off x="996285" y="2555162"/>
            <a:ext cx="91801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Decision Tree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Random Forest C</a:t>
            </a:r>
            <a:r>
              <a:rPr lang="en-US" altLang="zh-CN" sz="3200" dirty="0"/>
              <a:t>lassifier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K-Nearest Neighbors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Neural Network (MLP: Multilayer Perceptron)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Support Vector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166937E-7436-4A23-972E-44175A92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660F0-6095-4D2C-9195-1459A8379282}" type="datetime1">
              <a:rPr lang="en-US" smtClean="0"/>
              <a:t>11/19/2019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301B2D7-4E30-43E2-9CAF-CEFB05EE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</a:p>
        </p:txBody>
      </p:sp>
    </p:spTree>
    <p:extLst>
      <p:ext uri="{BB962C8B-B14F-4D97-AF65-F5344CB8AC3E}">
        <p14:creationId xmlns:p14="http://schemas.microsoft.com/office/powerpoint/2010/main" val="886119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0282-439F-4575-9BDF-009BCCB9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43" y="644656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Results Comparison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6F022-AA23-441E-824D-78950F0DCD59}"/>
              </a:ext>
            </a:extLst>
          </p:cNvPr>
          <p:cNvSpPr txBox="1"/>
          <p:nvPr/>
        </p:nvSpPr>
        <p:spPr>
          <a:xfrm>
            <a:off x="417779" y="5911507"/>
            <a:ext cx="6025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Decision Tree is the best model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EDD1DF-BBE1-4829-B4BE-335D343CF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18" y="2278983"/>
            <a:ext cx="5486939" cy="383458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796BE-8496-46CE-B8DF-8D7B47C1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6D74-2ED4-4148-8AD4-2713CCCA0567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03129-0261-41AF-8338-C82F6717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BEEF4-56F8-4913-817E-E7742B17E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29" y="2413602"/>
            <a:ext cx="5991751" cy="323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8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8CC5-73C2-49B6-B8A8-6E6C2408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E33A3-6F7B-4FB9-B5A3-842F82587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0" y="2355175"/>
            <a:ext cx="7733237" cy="41214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4DB5B04-B411-9B41-A0EB-742C320F5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141" y="3942994"/>
            <a:ext cx="4089859" cy="2467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FDBA7A-11C7-4722-A71F-EBB8CA137115}"/>
              </a:ext>
            </a:extLst>
          </p:cNvPr>
          <p:cNvSpPr txBox="1"/>
          <p:nvPr/>
        </p:nvSpPr>
        <p:spPr>
          <a:xfrm>
            <a:off x="8421757" y="2411896"/>
            <a:ext cx="3140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</a:t>
            </a:r>
            <a:r>
              <a:rPr lang="en-US" altLang="zh-CN" sz="2400" b="1" dirty="0"/>
              <a:t>ighest accuracy at 0.69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966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8CC5-73C2-49B6-B8A8-6E6C2408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E33A3-6F7B-4FB9-B5A3-842F82587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17804"/>
            <a:ext cx="10670274" cy="409300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C37A5-2F86-4384-8438-C8FEDB09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02F-8C13-4D95-A50F-AF836B6D1BEE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8AEE7-1CFC-4C54-B7AC-87FE2FFD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</a:p>
        </p:txBody>
      </p:sp>
    </p:spTree>
    <p:extLst>
      <p:ext uri="{BB962C8B-B14F-4D97-AF65-F5344CB8AC3E}">
        <p14:creationId xmlns:p14="http://schemas.microsoft.com/office/powerpoint/2010/main" val="3231076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F0AB-61E0-6C45-9B2E-D4306A31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08A56-FB8F-3946-A9E9-92355E4D2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80591"/>
            <a:ext cx="4005079" cy="3778207"/>
          </a:xfrm>
        </p:spPr>
        <p:txBody>
          <a:bodyPr>
            <a:normAutofit/>
          </a:bodyPr>
          <a:lstStyle/>
          <a:p>
            <a:r>
              <a:rPr lang="en-US" sz="2800" b="1" dirty="0"/>
              <a:t>K nearest neighbors is set to 2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the accuracy value is 0.657143</a:t>
            </a:r>
            <a:endParaRPr lang="en-US" sz="2800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C7DF84-DC3D-5041-8CEC-A2CF7688F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47" y="2534086"/>
            <a:ext cx="6195349" cy="287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80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CDDE-F481-5247-A6C9-132BA461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F35AA-0947-F445-ADC2-3F9C253AD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8" y="2202991"/>
            <a:ext cx="6477478" cy="37040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7E4710-E060-A04A-98A1-43E970ADCBD2}"/>
              </a:ext>
            </a:extLst>
          </p:cNvPr>
          <p:cNvSpPr txBox="1"/>
          <p:nvPr/>
        </p:nvSpPr>
        <p:spPr>
          <a:xfrm>
            <a:off x="658368" y="2414016"/>
            <a:ext cx="4407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AUC score was slightly lower than previous models, at 0.66.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Accuracy, recall and F1-scores are not low compared with other models. This shows that the model can be used to predict values,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3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8399-0536-4C82-998B-7A6083DC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B81DB-2232-4388-9D82-E72AA2213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NCAA Division I Men’s basketball Tournament, as know as “March Madness”.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Single elimination game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68 qualified college teams each year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used 18 existing variables and added 3 variables of our own as predictors.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All data are from Kaggle(Provided on Canvas)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have access to data dating back to 1984-1985 season, but we only used data from 2002-2003 season.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9B58B-B951-4751-A9C8-D77586EA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EA6B-DB06-4A80-8B4C-26DB6C8244C5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C3E6A-6FC6-445B-96E2-EDDD5492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</a:p>
        </p:txBody>
      </p:sp>
    </p:spTree>
    <p:extLst>
      <p:ext uri="{BB962C8B-B14F-4D97-AF65-F5344CB8AC3E}">
        <p14:creationId xmlns:p14="http://schemas.microsoft.com/office/powerpoint/2010/main" val="1290433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0226-27BD-485D-A2E4-D6BE3A61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471BC-746E-4472-9508-4E501C968841}"/>
              </a:ext>
            </a:extLst>
          </p:cNvPr>
          <p:cNvSpPr txBox="1"/>
          <p:nvPr/>
        </p:nvSpPr>
        <p:spPr>
          <a:xfrm>
            <a:off x="892276" y="2588341"/>
            <a:ext cx="41149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Possible number of features and  corresponding accuracy</a:t>
            </a:r>
          </a:p>
          <a:p>
            <a:endParaRPr lang="en-US" sz="3200" b="1" dirty="0"/>
          </a:p>
          <a:p>
            <a:r>
              <a:rPr lang="en-US" sz="3200" b="1" dirty="0"/>
              <a:t>Highest accuracy occurs at 3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3C555-D010-4CE9-93E8-C63A6EDE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983" y="1691490"/>
            <a:ext cx="5778437" cy="501902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8D6C9-AE66-40BC-B166-B78C1AEF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CE19-0D22-49D0-840B-53609105AB3F}" type="datetime1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19ED9-865D-41D2-9109-3D733171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</a:p>
        </p:txBody>
      </p:sp>
    </p:spTree>
    <p:extLst>
      <p:ext uri="{BB962C8B-B14F-4D97-AF65-F5344CB8AC3E}">
        <p14:creationId xmlns:p14="http://schemas.microsoft.com/office/powerpoint/2010/main" val="3016216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1D94-2734-43E9-9582-DD5C628C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45274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10FF-06EA-40FD-9C92-9861D0E42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41E4E-8FD9-4DF8-803E-E5C571541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488663"/>
          </a:xfrm>
        </p:spPr>
        <p:txBody>
          <a:bodyPr>
            <a:noAutofit/>
          </a:bodyPr>
          <a:lstStyle/>
          <a:p>
            <a:r>
              <a:rPr lang="en-US" sz="2400" b="1" dirty="0"/>
              <a:t>Team 14</a:t>
            </a:r>
          </a:p>
          <a:p>
            <a:r>
              <a:rPr lang="en-US" sz="2400" b="1" dirty="0"/>
              <a:t>Robin Wang, Di Yang &amp; </a:t>
            </a:r>
            <a:r>
              <a:rPr lang="en-US" sz="2400" b="1" dirty="0" err="1"/>
              <a:t>Xuanying</a:t>
            </a:r>
            <a:r>
              <a:rPr lang="en-US" sz="2400" b="1" dirty="0"/>
              <a:t> Zhao</a:t>
            </a:r>
          </a:p>
          <a:p>
            <a:r>
              <a:rPr lang="en-US" sz="2400" b="1" dirty="0"/>
              <a:t>BUAL_</a:t>
            </a:r>
            <a:r>
              <a:rPr lang="en-US" altLang="zh-CN" sz="2400" b="1" dirty="0"/>
              <a:t>5660_Fall_2019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8256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65B6-D5E2-42BD-9BB1-86FC5FDA0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F8C32-E8CD-417C-93F7-F47FA2CE3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525534"/>
          </a:xfrm>
        </p:spPr>
        <p:txBody>
          <a:bodyPr>
            <a:noAutofit/>
          </a:bodyPr>
          <a:lstStyle/>
          <a:p>
            <a:r>
              <a:rPr lang="en-US" sz="2400" dirty="0"/>
              <a:t>Y: Winning Probability</a:t>
            </a:r>
          </a:p>
          <a:p>
            <a:r>
              <a:rPr lang="en-US" sz="2400" dirty="0"/>
              <a:t>X:18 Existing Variables + 3 Added Variables = 21 Total Variables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2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0E2E-80E8-4411-BA88-B3E27073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 Existing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88B14-5962-4CEE-92A1-182047E76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272354"/>
            <a:ext cx="5185873" cy="369105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# </a:t>
            </a:r>
            <a:r>
              <a:rPr lang="en-US" dirty="0" err="1"/>
              <a:t>deltaSeed</a:t>
            </a:r>
            <a:r>
              <a:rPr lang="en-US" dirty="0"/>
              <a:t>: difference in team's seeds</a:t>
            </a:r>
          </a:p>
          <a:p>
            <a:r>
              <a:rPr lang="en-US" dirty="0"/>
              <a:t># </a:t>
            </a:r>
            <a:r>
              <a:rPr lang="en-US" dirty="0" err="1"/>
              <a:t>deltaMO</a:t>
            </a:r>
            <a:r>
              <a:rPr lang="en-US" dirty="0"/>
              <a:t>: difference in team's Massey Ordinals on day 128</a:t>
            </a:r>
          </a:p>
          <a:p>
            <a:r>
              <a:rPr lang="en-US" dirty="0"/>
              <a:t># </a:t>
            </a:r>
            <a:r>
              <a:rPr lang="en-US" dirty="0" err="1"/>
              <a:t>deltaWinPct</a:t>
            </a:r>
            <a:r>
              <a:rPr lang="en-US" dirty="0"/>
              <a:t>: difference in the team's winning percentage </a:t>
            </a:r>
          </a:p>
          <a:p>
            <a:r>
              <a:rPr lang="en-US" dirty="0"/>
              <a:t># </a:t>
            </a:r>
            <a:r>
              <a:rPr lang="en-US" dirty="0" err="1"/>
              <a:t>deltaPointsFor</a:t>
            </a:r>
            <a:r>
              <a:rPr lang="en-US" dirty="0"/>
              <a:t>: difference in the average points scored per game</a:t>
            </a:r>
          </a:p>
          <a:p>
            <a:r>
              <a:rPr lang="en-US" dirty="0"/>
              <a:t># </a:t>
            </a:r>
            <a:r>
              <a:rPr lang="en-US" dirty="0" err="1"/>
              <a:t>deltaPointsAgainst</a:t>
            </a:r>
            <a:r>
              <a:rPr lang="en-US" dirty="0"/>
              <a:t>: difference in the average points scored </a:t>
            </a:r>
            <a:r>
              <a:rPr lang="en-US" dirty="0" err="1"/>
              <a:t>agains</a:t>
            </a:r>
            <a:r>
              <a:rPr lang="en-US" dirty="0"/>
              <a:t> the teams</a:t>
            </a:r>
          </a:p>
          <a:p>
            <a:r>
              <a:rPr lang="en-US" dirty="0"/>
              <a:t># </a:t>
            </a:r>
            <a:r>
              <a:rPr lang="en-US" dirty="0" err="1"/>
              <a:t>deltaFGM</a:t>
            </a:r>
            <a:r>
              <a:rPr lang="en-US" dirty="0"/>
              <a:t>: difference in the field goals made per game</a:t>
            </a:r>
          </a:p>
          <a:p>
            <a:r>
              <a:rPr lang="en-US" dirty="0"/>
              <a:t># </a:t>
            </a:r>
            <a:r>
              <a:rPr lang="en-US" dirty="0" err="1"/>
              <a:t>deltaFGA</a:t>
            </a:r>
            <a:r>
              <a:rPr lang="en-US" dirty="0"/>
              <a:t>: difference in the field goals attempted per game</a:t>
            </a:r>
          </a:p>
          <a:p>
            <a:r>
              <a:rPr lang="en-US" dirty="0"/>
              <a:t># deltaFGM3: difference in 3 point fields goals made per game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88A1E-5EB4-4D1D-BF13-4512F5FC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434314" cy="3638764"/>
          </a:xfrm>
        </p:spPr>
        <p:txBody>
          <a:bodyPr>
            <a:noAutofit/>
          </a:bodyPr>
          <a:lstStyle/>
          <a:p>
            <a:r>
              <a:rPr lang="en-US" sz="1400" dirty="0"/>
              <a:t># deltaFGA3: difference in the 3 points fields goals attempted per game</a:t>
            </a:r>
          </a:p>
          <a:p>
            <a:r>
              <a:rPr lang="en-US" sz="1400" dirty="0"/>
              <a:t> #</a:t>
            </a:r>
            <a:r>
              <a:rPr lang="en-US" sz="1400" dirty="0" err="1"/>
              <a:t>deltaFTM</a:t>
            </a:r>
            <a:r>
              <a:rPr lang="en-US" sz="1400" dirty="0"/>
              <a:t>: difference in free throws made per game</a:t>
            </a:r>
          </a:p>
          <a:p>
            <a:r>
              <a:rPr lang="en-US" sz="1400" dirty="0"/>
              <a:t># </a:t>
            </a:r>
            <a:r>
              <a:rPr lang="en-US" sz="1400" dirty="0" err="1"/>
              <a:t>deltaFTA</a:t>
            </a:r>
            <a:r>
              <a:rPr lang="en-US" sz="1400" dirty="0"/>
              <a:t>: difference in free throws attempted per game</a:t>
            </a:r>
          </a:p>
          <a:p>
            <a:r>
              <a:rPr lang="en-US" sz="1400" dirty="0"/>
              <a:t># </a:t>
            </a:r>
            <a:r>
              <a:rPr lang="en-US" sz="1400" dirty="0" err="1"/>
              <a:t>deltaOR</a:t>
            </a:r>
            <a:r>
              <a:rPr lang="en-US" sz="1400" dirty="0"/>
              <a:t>: difference in offensive rebounds per game</a:t>
            </a:r>
          </a:p>
          <a:p>
            <a:r>
              <a:rPr lang="en-US" sz="1400" dirty="0"/>
              <a:t># </a:t>
            </a:r>
            <a:r>
              <a:rPr lang="en-US" sz="1400" dirty="0" err="1"/>
              <a:t>deltaDR</a:t>
            </a:r>
            <a:r>
              <a:rPr lang="en-US" sz="1400" dirty="0"/>
              <a:t>: difference in defensive rebounds per game</a:t>
            </a:r>
          </a:p>
          <a:p>
            <a:r>
              <a:rPr lang="en-US" sz="1400" dirty="0"/>
              <a:t># </a:t>
            </a:r>
            <a:r>
              <a:rPr lang="en-US" sz="1400" dirty="0" err="1"/>
              <a:t>deltaAst</a:t>
            </a:r>
            <a:r>
              <a:rPr lang="en-US" sz="1400" dirty="0"/>
              <a:t>: difference in assists per game</a:t>
            </a:r>
          </a:p>
          <a:p>
            <a:r>
              <a:rPr lang="en-US" sz="1400" dirty="0"/>
              <a:t># </a:t>
            </a:r>
            <a:r>
              <a:rPr lang="en-US" sz="1400" dirty="0" err="1"/>
              <a:t>deltaTO</a:t>
            </a:r>
            <a:r>
              <a:rPr lang="en-US" sz="1400" dirty="0"/>
              <a:t>: difference in turnovers per game</a:t>
            </a:r>
          </a:p>
          <a:p>
            <a:r>
              <a:rPr lang="en-US" sz="1400" dirty="0"/>
              <a:t># </a:t>
            </a:r>
            <a:r>
              <a:rPr lang="en-US" sz="1400" dirty="0" err="1"/>
              <a:t>deltaStl</a:t>
            </a:r>
            <a:r>
              <a:rPr lang="en-US" sz="1400" dirty="0"/>
              <a:t>: difference in steals per game</a:t>
            </a:r>
          </a:p>
          <a:p>
            <a:r>
              <a:rPr lang="en-US" sz="1400" dirty="0"/>
              <a:t># </a:t>
            </a:r>
            <a:r>
              <a:rPr lang="en-US" sz="1400" dirty="0" err="1"/>
              <a:t>deltaBlk</a:t>
            </a:r>
            <a:r>
              <a:rPr lang="en-US" sz="1400" dirty="0"/>
              <a:t>: difference in blocks per game</a:t>
            </a:r>
          </a:p>
          <a:p>
            <a:r>
              <a:rPr lang="en-US" sz="1400" dirty="0"/>
              <a:t># </a:t>
            </a:r>
            <a:r>
              <a:rPr lang="en-US" sz="1400" dirty="0" err="1"/>
              <a:t>deltaPF</a:t>
            </a:r>
            <a:r>
              <a:rPr lang="en-US" sz="1400" dirty="0"/>
              <a:t>: difference in personal fouls per game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2D3DF-17C5-4A48-B08D-CC9C9839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F204-4401-4DC1-9E68-3B1CEB1C61D2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8EEE7-1FC4-4CBB-8108-6133B922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</a:p>
        </p:txBody>
      </p:sp>
    </p:spTree>
    <p:extLst>
      <p:ext uri="{BB962C8B-B14F-4D97-AF65-F5344CB8AC3E}">
        <p14:creationId xmlns:p14="http://schemas.microsoft.com/office/powerpoint/2010/main" val="140197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417C-AA8F-4944-AF0A-0BB5EBC6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3 Added V</a:t>
            </a:r>
            <a:r>
              <a:rPr lang="en-US" altLang="zh-CN" dirty="0"/>
              <a:t>ariable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5E16DC-9738-4549-B8D8-FCFC319F7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65719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E24-72DD-4C9B-904C-DFCBC4E7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9313-AFB4-4C44-81E1-AA17F9430A1D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3A4A0-CEC0-4919-8D2F-A376902F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</a:p>
        </p:txBody>
      </p:sp>
    </p:spTree>
    <p:extLst>
      <p:ext uri="{BB962C8B-B14F-4D97-AF65-F5344CB8AC3E}">
        <p14:creationId xmlns:p14="http://schemas.microsoft.com/office/powerpoint/2010/main" val="325504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4BF3-8D9F-4015-8B0E-0BC980AB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Coach related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E20A-84A7-428D-B04E-097A7AF48B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coachexp</a:t>
            </a:r>
            <a:endParaRPr lang="en-US" sz="4400" b="1" dirty="0"/>
          </a:p>
          <a:p>
            <a:pPr lvl="1"/>
            <a:r>
              <a:rPr lang="en-US" sz="3400" dirty="0"/>
              <a:t>The number of seasons the coach served as HC since 1985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66164-D99E-4768-A8C2-9EEA7B244D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coachexpteam</a:t>
            </a:r>
            <a:endParaRPr lang="en-US" sz="4400" b="1" dirty="0"/>
          </a:p>
          <a:p>
            <a:pPr lvl="1"/>
            <a:r>
              <a:rPr lang="en-US" sz="3000" dirty="0"/>
              <a:t>The number of seasons the coach served as HC with current team since 1985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AA8DF-D2D0-44C0-ADC9-D76EB9A3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3CBD-9D73-471C-8C36-23088EDCD8C9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3BE95-6CE7-4CEA-91A3-F0006CD5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</a:p>
        </p:txBody>
      </p:sp>
    </p:spTree>
    <p:extLst>
      <p:ext uri="{BB962C8B-B14F-4D97-AF65-F5344CB8AC3E}">
        <p14:creationId xmlns:p14="http://schemas.microsoft.com/office/powerpoint/2010/main" val="55568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4BF3-8D9F-4015-8B0E-0BC980AB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Coach related variables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66164-D99E-4768-A8C2-9EEA7B244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069" y="5220423"/>
            <a:ext cx="5194583" cy="86597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Coach Bruce Pearl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Coaching exp: 24 seasons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With Auburn: 5 seasons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0B37D5E-B6DE-401E-9B53-3AC644905826}"/>
              </a:ext>
            </a:extLst>
          </p:cNvPr>
          <p:cNvSpPr txBox="1">
            <a:spLocks/>
          </p:cNvSpPr>
          <p:nvPr/>
        </p:nvSpPr>
        <p:spPr>
          <a:xfrm>
            <a:off x="6817487" y="5220423"/>
            <a:ext cx="5194583" cy="86597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Coach John Calipari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Coaching exp: 27 seasons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With Kentucky: 10 seasons</a:t>
            </a:r>
          </a:p>
        </p:txBody>
      </p:sp>
      <p:pic>
        <p:nvPicPr>
          <p:cNvPr id="2054" name="Picture 6" descr="Image result for bruce pearl">
            <a:extLst>
              <a:ext uri="{FF2B5EF4-FFF2-40B4-BE49-F238E27FC236}">
                <a16:creationId xmlns:a16="http://schemas.microsoft.com/office/drawing/2014/main" id="{3695A7D2-2DED-45F2-9CDD-0E465F7C8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17" y="2436773"/>
            <a:ext cx="3404077" cy="226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john calipari meme">
            <a:extLst>
              <a:ext uri="{FF2B5EF4-FFF2-40B4-BE49-F238E27FC236}">
                <a16:creationId xmlns:a16="http://schemas.microsoft.com/office/drawing/2014/main" id="{9633A465-8C3F-4B24-B875-64AA4F013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937" y="2322963"/>
            <a:ext cx="3553682" cy="249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70673E50-2B8F-4869-B3D0-67C47A16F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03" y="2322963"/>
            <a:ext cx="29051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DFD556-4092-415E-9C47-94DF455B5BBB}"/>
              </a:ext>
            </a:extLst>
          </p:cNvPr>
          <p:cNvSpPr txBox="1"/>
          <p:nvPr/>
        </p:nvSpPr>
        <p:spPr>
          <a:xfrm>
            <a:off x="3804184" y="3966704"/>
            <a:ext cx="38337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  77 -71 OT</a:t>
            </a:r>
          </a:p>
          <a:p>
            <a:r>
              <a:rPr lang="en-US" sz="2400" dirty="0"/>
              <a:t>2018-2019 Season Elite 8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9DB6765-CC22-4AE4-992C-282BD152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279A-4C86-421A-97FC-D0634B48C5BB}" type="datetime1">
              <a:rPr lang="en-US" smtClean="0"/>
              <a:t>11/19/2019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9C171B4-BC6C-4C68-8DE0-2F33E796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</a:p>
        </p:txBody>
      </p:sp>
    </p:spTree>
    <p:extLst>
      <p:ext uri="{BB962C8B-B14F-4D97-AF65-F5344CB8AC3E}">
        <p14:creationId xmlns:p14="http://schemas.microsoft.com/office/powerpoint/2010/main" val="218199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4409-0159-478E-8DAB-E91E62D68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33" y="134066"/>
            <a:ext cx="4767392" cy="586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dirty="0">
                <a:solidFill>
                  <a:schemeClr val="tx1"/>
                </a:solidFill>
              </a:rPr>
              <a:t>FGA3Prct</a:t>
            </a: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The percentage of 3-pt field goal attempts in total field goal attempts 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500" b="0" cap="all" spc="-100" dirty="0">
                <a:solidFill>
                  <a:schemeClr val="tx1"/>
                </a:solidFill>
              </a:rPr>
            </a:br>
            <a:endParaRPr lang="en-US" sz="2500" b="0" cap="all" spc="-100" dirty="0">
              <a:solidFill>
                <a:schemeClr val="tx1"/>
              </a:solidFill>
            </a:endParaRPr>
          </a:p>
        </p:txBody>
      </p:sp>
      <p:pic>
        <p:nvPicPr>
          <p:cNvPr id="3076" name="Picture 4" descr="Image result for steph curry davidson">
            <a:extLst>
              <a:ext uri="{FF2B5EF4-FFF2-40B4-BE49-F238E27FC236}">
                <a16:creationId xmlns:a16="http://schemas.microsoft.com/office/drawing/2014/main" id="{D1175096-C4F8-4B74-B94E-89C6F475A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256" y="1981210"/>
            <a:ext cx="3570467" cy="471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5D83-1920-4CA7-A691-C7B817BE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4EB9-6177-4609-9337-76A08A99EE49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13391-E82E-4A9A-9B63-0B894DEB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</a:p>
        </p:txBody>
      </p:sp>
    </p:spTree>
    <p:extLst>
      <p:ext uri="{BB962C8B-B14F-4D97-AF65-F5344CB8AC3E}">
        <p14:creationId xmlns:p14="http://schemas.microsoft.com/office/powerpoint/2010/main" val="32257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0226-27BD-485D-A2E4-D6BE3A61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altLang="zh-CN" dirty="0"/>
              <a:t>ariable Description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CA8D15-C68E-4651-A3AA-022DC305D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699" y="2246153"/>
            <a:ext cx="7027299" cy="40873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A471BC-746E-4472-9508-4E501C968841}"/>
              </a:ext>
            </a:extLst>
          </p:cNvPr>
          <p:cNvSpPr txBox="1"/>
          <p:nvPr/>
        </p:nvSpPr>
        <p:spPr>
          <a:xfrm>
            <a:off x="1098754" y="3244645"/>
            <a:ext cx="2647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Top 10 Most Important features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C4FF5-D15A-4E6A-B519-2BEAAE03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3137-D41E-4DE0-8EE1-733850A46C1D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9ACE4-AA53-4BFA-B284-678BBFFF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14</a:t>
            </a:r>
          </a:p>
        </p:txBody>
      </p:sp>
    </p:spTree>
    <p:extLst>
      <p:ext uri="{BB962C8B-B14F-4D97-AF65-F5344CB8AC3E}">
        <p14:creationId xmlns:p14="http://schemas.microsoft.com/office/powerpoint/2010/main" val="718925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5">
      <a:dk1>
        <a:srgbClr val="DB8E14"/>
      </a:dk1>
      <a:lt1>
        <a:sysClr val="window" lastClr="FFFFFF"/>
      </a:lt1>
      <a:dk2>
        <a:srgbClr val="212121"/>
      </a:dk2>
      <a:lt2>
        <a:srgbClr val="636363"/>
      </a:lt2>
      <a:accent1>
        <a:srgbClr val="001555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448</TotalTime>
  <Words>605</Words>
  <Application>Microsoft Office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Wingdings</vt:lpstr>
      <vt:lpstr>Wingdings 2</vt:lpstr>
      <vt:lpstr>Quotable</vt:lpstr>
      <vt:lpstr>2019 NCAA Division I Men’s Basketball Tournament Results Prediction</vt:lpstr>
      <vt:lpstr>Background</vt:lpstr>
      <vt:lpstr>Variable Description</vt:lpstr>
      <vt:lpstr>18 Existing Variables </vt:lpstr>
      <vt:lpstr>3 Added Variable</vt:lpstr>
      <vt:lpstr>Coach related variables </vt:lpstr>
      <vt:lpstr>Coach related variables </vt:lpstr>
      <vt:lpstr>FGA3Prct     The percentage of 3-pt field goal attempts in total field goal attempts    </vt:lpstr>
      <vt:lpstr>Variable Description</vt:lpstr>
      <vt:lpstr>Variable Description</vt:lpstr>
      <vt:lpstr>Variable Description</vt:lpstr>
      <vt:lpstr>Variable Description</vt:lpstr>
      <vt:lpstr>Our Models</vt:lpstr>
      <vt:lpstr>Models Selected </vt:lpstr>
      <vt:lpstr>Results Comparison</vt:lpstr>
      <vt:lpstr>Decision Tree</vt:lpstr>
      <vt:lpstr>Decision Tree</vt:lpstr>
      <vt:lpstr>KNN</vt:lpstr>
      <vt:lpstr>KNN</vt:lpstr>
      <vt:lpstr>Random Forest Classifier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NCAA Men’s Basketball Tournament Prediction</dc:title>
  <dc:creator>xzw0056@gmail.com</dc:creator>
  <cp:lastModifiedBy>xzw0056@gmail.com</cp:lastModifiedBy>
  <cp:revision>48</cp:revision>
  <dcterms:created xsi:type="dcterms:W3CDTF">2019-11-19T01:40:33Z</dcterms:created>
  <dcterms:modified xsi:type="dcterms:W3CDTF">2019-11-19T16:21:07Z</dcterms:modified>
</cp:coreProperties>
</file>