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python/candlestick-charts/" TargetMode="External"/><Relationship Id="rId7" Type="http://schemas.openxmlformats.org/officeDocument/2006/relationships/hyperlink" Target="https://stackoverflow.com/questions/36684013/extract-column-value-based-on-another-column-pandas-dataframe?rq=1" TargetMode="External"/><Relationship Id="rId2" Type="http://schemas.openxmlformats.org/officeDocument/2006/relationships/hyperlink" Target="https://github.com/streamlit/streamlit/issues/641" TargetMode="External"/><Relationship Id="rId1" Type="http://schemas.openxmlformats.org/officeDocument/2006/relationships/hyperlink" Target="https://discuss.streamlit.io/t/streamlit-rerun/10701/2" TargetMode="External"/><Relationship Id="rId6" Type="http://schemas.openxmlformats.org/officeDocument/2006/relationships/hyperlink" Target="https://www.geeksforgeeks.org/how-to-hide-axis-text-ticks-or-tick-labels-in-matplotlib/" TargetMode="External"/><Relationship Id="rId5" Type="http://schemas.openxmlformats.org/officeDocument/2006/relationships/hyperlink" Target="https://stackoverflow.com/questions/46310711/show-only-first-and-last-ticks-label-of-x-axis-plot" TargetMode="External"/><Relationship Id="rId4" Type="http://schemas.openxmlformats.org/officeDocument/2006/relationships/hyperlink" Target="https://stackoverflow.com/questions/5484922/secondary-axis-with-twinx-how-to-add-to-legend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python/candlestick-charts/" TargetMode="External"/><Relationship Id="rId7" Type="http://schemas.openxmlformats.org/officeDocument/2006/relationships/hyperlink" Target="https://stackoverflow.com/questions/36684013/extract-column-value-based-on-another-column-pandas-dataframe?rq=1" TargetMode="External"/><Relationship Id="rId2" Type="http://schemas.openxmlformats.org/officeDocument/2006/relationships/hyperlink" Target="https://github.com/streamlit/streamlit/issues/641" TargetMode="External"/><Relationship Id="rId1" Type="http://schemas.openxmlformats.org/officeDocument/2006/relationships/hyperlink" Target="https://discuss.streamlit.io/t/streamlit-rerun/10701/2" TargetMode="External"/><Relationship Id="rId6" Type="http://schemas.openxmlformats.org/officeDocument/2006/relationships/hyperlink" Target="https://www.geeksforgeeks.org/how-to-hide-axis-text-ticks-or-tick-labels-in-matplotlib/" TargetMode="External"/><Relationship Id="rId5" Type="http://schemas.openxmlformats.org/officeDocument/2006/relationships/hyperlink" Target="https://stackoverflow.com/questions/46310711/show-only-first-and-last-ticks-label-of-x-axis-plot" TargetMode="External"/><Relationship Id="rId4" Type="http://schemas.openxmlformats.org/officeDocument/2006/relationships/hyperlink" Target="https://stackoverflow.com/questions/5484922/secondary-axis-with-twinx-how-to-add-to-legen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75DCD-A52C-4811-A099-8D0C2882A1D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2C9721-3433-4BD6-BB47-68A44AB8087C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https://discuss.streamlit.io/t/streamlit-rerun/10701/2</a:t>
          </a:r>
          <a:endParaRPr lang="en-US"/>
        </a:p>
      </dgm:t>
    </dgm:pt>
    <dgm:pt modelId="{BAABF116-B783-4FF6-9C53-6A5772F6D637}" type="parTrans" cxnId="{9CBBB5EA-58D9-4563-A7A2-92BCFE62DBCA}">
      <dgm:prSet/>
      <dgm:spPr/>
      <dgm:t>
        <a:bodyPr/>
        <a:lstStyle/>
        <a:p>
          <a:endParaRPr lang="en-US"/>
        </a:p>
      </dgm:t>
    </dgm:pt>
    <dgm:pt modelId="{9F71BD86-1EFB-4377-91C6-2B0CBCF77FE3}" type="sibTrans" cxnId="{9CBBB5EA-58D9-4563-A7A2-92BCFE62DBCA}">
      <dgm:prSet/>
      <dgm:spPr/>
      <dgm:t>
        <a:bodyPr/>
        <a:lstStyle/>
        <a:p>
          <a:endParaRPr lang="en-US"/>
        </a:p>
      </dgm:t>
    </dgm:pt>
    <dgm:pt modelId="{D827FFEC-1674-45F0-B1F1-A7761E1CFBA4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https://github.com/streamlit/streamlit/issues/641</a:t>
          </a:r>
          <a:endParaRPr lang="en-US"/>
        </a:p>
      </dgm:t>
    </dgm:pt>
    <dgm:pt modelId="{AC52129A-14E7-4F1E-B5EE-76E2A347C97A}" type="parTrans" cxnId="{70189C15-7325-41FE-A363-D1316932049C}">
      <dgm:prSet/>
      <dgm:spPr/>
      <dgm:t>
        <a:bodyPr/>
        <a:lstStyle/>
        <a:p>
          <a:endParaRPr lang="en-US"/>
        </a:p>
      </dgm:t>
    </dgm:pt>
    <dgm:pt modelId="{0E3C7A1A-C80C-4CD1-BBAE-66227EE83BCA}" type="sibTrans" cxnId="{70189C15-7325-41FE-A363-D1316932049C}">
      <dgm:prSet/>
      <dgm:spPr/>
      <dgm:t>
        <a:bodyPr/>
        <a:lstStyle/>
        <a:p>
          <a:endParaRPr lang="en-US"/>
        </a:p>
      </dgm:t>
    </dgm:pt>
    <dgm:pt modelId="{D909452A-0D95-49BD-8072-0AE0FA72DFA6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https://plotly.com/python/candlestick-charts/</a:t>
          </a:r>
          <a:endParaRPr lang="en-US"/>
        </a:p>
      </dgm:t>
    </dgm:pt>
    <dgm:pt modelId="{BDFD7E89-958D-469E-B80B-8AFF3B418F30}" type="parTrans" cxnId="{BBE42CBC-6A24-4B55-809A-183C311F8FE0}">
      <dgm:prSet/>
      <dgm:spPr/>
      <dgm:t>
        <a:bodyPr/>
        <a:lstStyle/>
        <a:p>
          <a:endParaRPr lang="en-US"/>
        </a:p>
      </dgm:t>
    </dgm:pt>
    <dgm:pt modelId="{C88E0D62-C781-4A85-96B8-F3FB332B772C}" type="sibTrans" cxnId="{BBE42CBC-6A24-4B55-809A-183C311F8FE0}">
      <dgm:prSet/>
      <dgm:spPr/>
      <dgm:t>
        <a:bodyPr/>
        <a:lstStyle/>
        <a:p>
          <a:endParaRPr lang="en-US"/>
        </a:p>
      </dgm:t>
    </dgm:pt>
    <dgm:pt modelId="{7B1E9A83-C190-457B-AD86-644AE4ED19C9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https://stackoverflow.com/questions/5484922/secondary-axis-with-twinx-how-to-add-to-legend</a:t>
          </a:r>
          <a:endParaRPr lang="en-US"/>
        </a:p>
      </dgm:t>
    </dgm:pt>
    <dgm:pt modelId="{F91934DA-2DF7-46A8-8799-A29440A889FB}" type="parTrans" cxnId="{DAB491B5-5E45-4F05-AE59-CE17350F4A6D}">
      <dgm:prSet/>
      <dgm:spPr/>
      <dgm:t>
        <a:bodyPr/>
        <a:lstStyle/>
        <a:p>
          <a:endParaRPr lang="en-US"/>
        </a:p>
      </dgm:t>
    </dgm:pt>
    <dgm:pt modelId="{9D51B63B-544D-4EE7-83F6-D8D56261077A}" type="sibTrans" cxnId="{DAB491B5-5E45-4F05-AE59-CE17350F4A6D}">
      <dgm:prSet/>
      <dgm:spPr/>
      <dgm:t>
        <a:bodyPr/>
        <a:lstStyle/>
        <a:p>
          <a:endParaRPr lang="en-US"/>
        </a:p>
      </dgm:t>
    </dgm:pt>
    <dgm:pt modelId="{D23AD618-0D3D-4594-A0ED-99541776716B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https://stackoverflow.com/questions/46310711/show-only-first-and-last-ticks-label-of-x-axis-plot</a:t>
          </a:r>
          <a:endParaRPr lang="en-US"/>
        </a:p>
      </dgm:t>
    </dgm:pt>
    <dgm:pt modelId="{0326BDF1-BEC2-4BD3-BAD6-653FBEBCE036}" type="parTrans" cxnId="{E44B2EDC-2A4F-40DB-B1DD-2DD4FAE866F1}">
      <dgm:prSet/>
      <dgm:spPr/>
      <dgm:t>
        <a:bodyPr/>
        <a:lstStyle/>
        <a:p>
          <a:endParaRPr lang="en-US"/>
        </a:p>
      </dgm:t>
    </dgm:pt>
    <dgm:pt modelId="{50FFDC08-E302-4BEB-AAE4-779A3A582FEC}" type="sibTrans" cxnId="{E44B2EDC-2A4F-40DB-B1DD-2DD4FAE866F1}">
      <dgm:prSet/>
      <dgm:spPr/>
      <dgm:t>
        <a:bodyPr/>
        <a:lstStyle/>
        <a:p>
          <a:endParaRPr lang="en-US"/>
        </a:p>
      </dgm:t>
    </dgm:pt>
    <dgm:pt modelId="{5936CB57-7D96-4F32-BBC5-7C4C83FA6809}">
      <dgm:prSet/>
      <dgm:spPr/>
      <dgm:t>
        <a:bodyPr/>
        <a:lstStyle/>
        <a:p>
          <a:r>
            <a:rPr lang="en-US">
              <a:hlinkClick xmlns:r="http://schemas.openxmlformats.org/officeDocument/2006/relationships" r:id="rId6"/>
            </a:rPr>
            <a:t>https://www.geeksforgeeks.org/how-to-hide-axis-text-ticks-or-tick-labels-in-matplotlib/</a:t>
          </a:r>
          <a:endParaRPr lang="en-US"/>
        </a:p>
      </dgm:t>
    </dgm:pt>
    <dgm:pt modelId="{32DFA517-2B70-43AF-9D2F-5E7E28C7C472}" type="parTrans" cxnId="{750DC497-CB2D-4850-BFFD-8EC2615C5D3D}">
      <dgm:prSet/>
      <dgm:spPr/>
      <dgm:t>
        <a:bodyPr/>
        <a:lstStyle/>
        <a:p>
          <a:endParaRPr lang="en-US"/>
        </a:p>
      </dgm:t>
    </dgm:pt>
    <dgm:pt modelId="{3BB55D34-53AD-4A6D-BE77-524A85F39FBB}" type="sibTrans" cxnId="{750DC497-CB2D-4850-BFFD-8EC2615C5D3D}">
      <dgm:prSet/>
      <dgm:spPr/>
      <dgm:t>
        <a:bodyPr/>
        <a:lstStyle/>
        <a:p>
          <a:endParaRPr lang="en-US"/>
        </a:p>
      </dgm:t>
    </dgm:pt>
    <dgm:pt modelId="{E66E4F13-712A-4A9B-9822-9970F0F4A64B}">
      <dgm:prSet/>
      <dgm:spPr/>
      <dgm:t>
        <a:bodyPr/>
        <a:lstStyle/>
        <a:p>
          <a:r>
            <a:rPr lang="en-US">
              <a:hlinkClick xmlns:r="http://schemas.openxmlformats.org/officeDocument/2006/relationships" r:id="rId7"/>
            </a:rPr>
            <a:t>https://stackoverflow.com/questions/36684013/extract-column-value-based-on-another-column-pandas-dataframe?rq=1</a:t>
          </a:r>
          <a:endParaRPr lang="en-US"/>
        </a:p>
      </dgm:t>
    </dgm:pt>
    <dgm:pt modelId="{A92C1631-2CDA-4975-BF9F-F1DC2F27FBF3}" type="parTrans" cxnId="{3B0268DC-14F0-44FF-86AE-003A56F51033}">
      <dgm:prSet/>
      <dgm:spPr/>
      <dgm:t>
        <a:bodyPr/>
        <a:lstStyle/>
        <a:p>
          <a:endParaRPr lang="en-US"/>
        </a:p>
      </dgm:t>
    </dgm:pt>
    <dgm:pt modelId="{72D7AF0D-CB4D-4326-972B-32E434034559}" type="sibTrans" cxnId="{3B0268DC-14F0-44FF-86AE-003A56F51033}">
      <dgm:prSet/>
      <dgm:spPr/>
      <dgm:t>
        <a:bodyPr/>
        <a:lstStyle/>
        <a:p>
          <a:endParaRPr lang="en-US"/>
        </a:p>
      </dgm:t>
    </dgm:pt>
    <dgm:pt modelId="{9D684D33-A685-40D0-AE5B-B41295FD5C3A}">
      <dgm:prSet/>
      <dgm:spPr/>
      <dgm:t>
        <a:bodyPr/>
        <a:lstStyle/>
        <a:p>
          <a:r>
            <a:rPr lang="en-US" err="1"/>
            <a:t>Streamlit</a:t>
          </a:r>
          <a:r>
            <a:rPr lang="en-US"/>
            <a:t>,  Matplotlib, </a:t>
          </a:r>
          <a:r>
            <a:rPr lang="en-US" err="1"/>
            <a:t>YahooFinance</a:t>
          </a:r>
          <a:r>
            <a:rPr lang="en-US"/>
            <a:t> documentations</a:t>
          </a:r>
        </a:p>
      </dgm:t>
    </dgm:pt>
    <dgm:pt modelId="{BBA6EC02-4DF0-41F7-8A05-3EBA681A82DE}" type="parTrans" cxnId="{BB0229EE-D264-4CAF-A7A0-B0877F25D375}">
      <dgm:prSet/>
      <dgm:spPr/>
    </dgm:pt>
    <dgm:pt modelId="{D2F94602-EE6D-4EA3-81AD-5FE056D3F598}" type="sibTrans" cxnId="{BB0229EE-D264-4CAF-A7A0-B0877F25D375}">
      <dgm:prSet/>
      <dgm:spPr/>
    </dgm:pt>
    <dgm:pt modelId="{C56F1BFF-8E08-4DD0-8C25-B5992D7BCF31}">
      <dgm:prSet/>
      <dgm:spPr/>
      <dgm:t>
        <a:bodyPr/>
        <a:lstStyle/>
        <a:p>
          <a:r>
            <a:rPr lang="en-US" err="1"/>
            <a:t>Jupyter</a:t>
          </a:r>
          <a:r>
            <a:rPr lang="en-US"/>
            <a:t> notebooks from class labs</a:t>
          </a:r>
        </a:p>
      </dgm:t>
    </dgm:pt>
    <dgm:pt modelId="{87086453-8C39-4258-A943-D85E7A430DDD}" type="parTrans" cxnId="{5DC6F5E4-7634-49C3-B666-8D7AF55EF9B1}">
      <dgm:prSet/>
      <dgm:spPr/>
    </dgm:pt>
    <dgm:pt modelId="{185A5A96-7A89-4AA4-93E1-4DDE7E5CEF27}" type="sibTrans" cxnId="{5DC6F5E4-7634-49C3-B666-8D7AF55EF9B1}">
      <dgm:prSet/>
      <dgm:spPr/>
    </dgm:pt>
    <dgm:pt modelId="{F46C4B72-3702-4390-8C2A-A01B333F64BD}" type="pres">
      <dgm:prSet presAssocID="{6FA75DCD-A52C-4811-A099-8D0C2882A1DB}" presName="vert0" presStyleCnt="0">
        <dgm:presLayoutVars>
          <dgm:dir/>
          <dgm:animOne val="branch"/>
          <dgm:animLvl val="lvl"/>
        </dgm:presLayoutVars>
      </dgm:prSet>
      <dgm:spPr/>
    </dgm:pt>
    <dgm:pt modelId="{AAEE2274-063A-497F-B89D-A9CEF57D597E}" type="pres">
      <dgm:prSet presAssocID="{C56F1BFF-8E08-4DD0-8C25-B5992D7BCF31}" presName="thickLine" presStyleLbl="alignNode1" presStyleIdx="0" presStyleCnt="9"/>
      <dgm:spPr/>
    </dgm:pt>
    <dgm:pt modelId="{C5854B74-13BB-4057-BE17-0816329FF4AC}" type="pres">
      <dgm:prSet presAssocID="{C56F1BFF-8E08-4DD0-8C25-B5992D7BCF31}" presName="horz1" presStyleCnt="0"/>
      <dgm:spPr/>
    </dgm:pt>
    <dgm:pt modelId="{2CD3BB35-3C79-49A2-B1B4-9E3EAACAD835}" type="pres">
      <dgm:prSet presAssocID="{C56F1BFF-8E08-4DD0-8C25-B5992D7BCF31}" presName="tx1" presStyleLbl="revTx" presStyleIdx="0" presStyleCnt="9"/>
      <dgm:spPr/>
    </dgm:pt>
    <dgm:pt modelId="{B1054E6B-F17F-4BC8-BAFA-F6242B1DBFA9}" type="pres">
      <dgm:prSet presAssocID="{C56F1BFF-8E08-4DD0-8C25-B5992D7BCF31}" presName="vert1" presStyleCnt="0"/>
      <dgm:spPr/>
    </dgm:pt>
    <dgm:pt modelId="{B281BBFB-1BA5-4927-80CE-0CF751B3D3FC}" type="pres">
      <dgm:prSet presAssocID="{9D684D33-A685-40D0-AE5B-B41295FD5C3A}" presName="thickLine" presStyleLbl="alignNode1" presStyleIdx="1" presStyleCnt="9"/>
      <dgm:spPr/>
    </dgm:pt>
    <dgm:pt modelId="{A3F2DFCB-9C2A-480F-960B-8E30866C733B}" type="pres">
      <dgm:prSet presAssocID="{9D684D33-A685-40D0-AE5B-B41295FD5C3A}" presName="horz1" presStyleCnt="0"/>
      <dgm:spPr/>
    </dgm:pt>
    <dgm:pt modelId="{4B6061E1-667B-48B3-A0EA-02D16A61D5E1}" type="pres">
      <dgm:prSet presAssocID="{9D684D33-A685-40D0-AE5B-B41295FD5C3A}" presName="tx1" presStyleLbl="revTx" presStyleIdx="1" presStyleCnt="9"/>
      <dgm:spPr/>
    </dgm:pt>
    <dgm:pt modelId="{3DD7502E-F46D-4137-80DD-FE893A8098F6}" type="pres">
      <dgm:prSet presAssocID="{9D684D33-A685-40D0-AE5B-B41295FD5C3A}" presName="vert1" presStyleCnt="0"/>
      <dgm:spPr/>
    </dgm:pt>
    <dgm:pt modelId="{7C842E34-D5FF-4F09-AF94-383293BE951A}" type="pres">
      <dgm:prSet presAssocID="{582C9721-3433-4BD6-BB47-68A44AB8087C}" presName="thickLine" presStyleLbl="alignNode1" presStyleIdx="2" presStyleCnt="9"/>
      <dgm:spPr/>
    </dgm:pt>
    <dgm:pt modelId="{6D72E05F-9ACF-4F9B-B660-CD36964438B6}" type="pres">
      <dgm:prSet presAssocID="{582C9721-3433-4BD6-BB47-68A44AB8087C}" presName="horz1" presStyleCnt="0"/>
      <dgm:spPr/>
    </dgm:pt>
    <dgm:pt modelId="{F0130BD5-E1A6-4820-B803-548C2040F6E4}" type="pres">
      <dgm:prSet presAssocID="{582C9721-3433-4BD6-BB47-68A44AB8087C}" presName="tx1" presStyleLbl="revTx" presStyleIdx="2" presStyleCnt="9"/>
      <dgm:spPr/>
    </dgm:pt>
    <dgm:pt modelId="{F71CC903-DE87-4E00-9CB5-C16D9B0B080F}" type="pres">
      <dgm:prSet presAssocID="{582C9721-3433-4BD6-BB47-68A44AB8087C}" presName="vert1" presStyleCnt="0"/>
      <dgm:spPr/>
    </dgm:pt>
    <dgm:pt modelId="{3E4AFF5A-9C04-44FE-91B4-223F39F5A737}" type="pres">
      <dgm:prSet presAssocID="{D827FFEC-1674-45F0-B1F1-A7761E1CFBA4}" presName="thickLine" presStyleLbl="alignNode1" presStyleIdx="3" presStyleCnt="9"/>
      <dgm:spPr/>
    </dgm:pt>
    <dgm:pt modelId="{81004EBF-29F6-490C-AA8D-64D3F329D8E6}" type="pres">
      <dgm:prSet presAssocID="{D827FFEC-1674-45F0-B1F1-A7761E1CFBA4}" presName="horz1" presStyleCnt="0"/>
      <dgm:spPr/>
    </dgm:pt>
    <dgm:pt modelId="{71CB0315-8888-4626-9A09-A8222077FBFC}" type="pres">
      <dgm:prSet presAssocID="{D827FFEC-1674-45F0-B1F1-A7761E1CFBA4}" presName="tx1" presStyleLbl="revTx" presStyleIdx="3" presStyleCnt="9"/>
      <dgm:spPr/>
    </dgm:pt>
    <dgm:pt modelId="{16340785-2C17-4245-B06A-B965022FAC6D}" type="pres">
      <dgm:prSet presAssocID="{D827FFEC-1674-45F0-B1F1-A7761E1CFBA4}" presName="vert1" presStyleCnt="0"/>
      <dgm:spPr/>
    </dgm:pt>
    <dgm:pt modelId="{C5B9CBA1-47DE-4DA2-8729-D4298DA57590}" type="pres">
      <dgm:prSet presAssocID="{D909452A-0D95-49BD-8072-0AE0FA72DFA6}" presName="thickLine" presStyleLbl="alignNode1" presStyleIdx="4" presStyleCnt="9"/>
      <dgm:spPr/>
    </dgm:pt>
    <dgm:pt modelId="{04C52DD6-CCE6-425F-AEB6-FEA14B97C70A}" type="pres">
      <dgm:prSet presAssocID="{D909452A-0D95-49BD-8072-0AE0FA72DFA6}" presName="horz1" presStyleCnt="0"/>
      <dgm:spPr/>
    </dgm:pt>
    <dgm:pt modelId="{7B084F9C-FF22-4621-BB8D-A4002562C72D}" type="pres">
      <dgm:prSet presAssocID="{D909452A-0D95-49BD-8072-0AE0FA72DFA6}" presName="tx1" presStyleLbl="revTx" presStyleIdx="4" presStyleCnt="9"/>
      <dgm:spPr/>
    </dgm:pt>
    <dgm:pt modelId="{5AB8C2AE-4751-4385-9872-BABC3886815F}" type="pres">
      <dgm:prSet presAssocID="{D909452A-0D95-49BD-8072-0AE0FA72DFA6}" presName="vert1" presStyleCnt="0"/>
      <dgm:spPr/>
    </dgm:pt>
    <dgm:pt modelId="{98C181CE-13D6-451B-9DA4-734C667DD4D9}" type="pres">
      <dgm:prSet presAssocID="{7B1E9A83-C190-457B-AD86-644AE4ED19C9}" presName="thickLine" presStyleLbl="alignNode1" presStyleIdx="5" presStyleCnt="9"/>
      <dgm:spPr/>
    </dgm:pt>
    <dgm:pt modelId="{0BFCAB34-654C-4D9D-8420-2597FC135239}" type="pres">
      <dgm:prSet presAssocID="{7B1E9A83-C190-457B-AD86-644AE4ED19C9}" presName="horz1" presStyleCnt="0"/>
      <dgm:spPr/>
    </dgm:pt>
    <dgm:pt modelId="{80FF244D-2525-456D-A975-C1852A9A3653}" type="pres">
      <dgm:prSet presAssocID="{7B1E9A83-C190-457B-AD86-644AE4ED19C9}" presName="tx1" presStyleLbl="revTx" presStyleIdx="5" presStyleCnt="9"/>
      <dgm:spPr/>
    </dgm:pt>
    <dgm:pt modelId="{F509BDAC-60BD-4BAB-A914-3D901D45F8FC}" type="pres">
      <dgm:prSet presAssocID="{7B1E9A83-C190-457B-AD86-644AE4ED19C9}" presName="vert1" presStyleCnt="0"/>
      <dgm:spPr/>
    </dgm:pt>
    <dgm:pt modelId="{9CCAF320-4772-4E64-AC78-BAEFF3CEA3A0}" type="pres">
      <dgm:prSet presAssocID="{D23AD618-0D3D-4594-A0ED-99541776716B}" presName="thickLine" presStyleLbl="alignNode1" presStyleIdx="6" presStyleCnt="9"/>
      <dgm:spPr/>
    </dgm:pt>
    <dgm:pt modelId="{DEA72D96-B9EB-46BB-88EF-9959A6A7DF11}" type="pres">
      <dgm:prSet presAssocID="{D23AD618-0D3D-4594-A0ED-99541776716B}" presName="horz1" presStyleCnt="0"/>
      <dgm:spPr/>
    </dgm:pt>
    <dgm:pt modelId="{D7700B00-F880-466D-B161-6203C47ED507}" type="pres">
      <dgm:prSet presAssocID="{D23AD618-0D3D-4594-A0ED-99541776716B}" presName="tx1" presStyleLbl="revTx" presStyleIdx="6" presStyleCnt="9"/>
      <dgm:spPr/>
    </dgm:pt>
    <dgm:pt modelId="{793F2A27-031F-4922-87E1-9242EEDDC15E}" type="pres">
      <dgm:prSet presAssocID="{D23AD618-0D3D-4594-A0ED-99541776716B}" presName="vert1" presStyleCnt="0"/>
      <dgm:spPr/>
    </dgm:pt>
    <dgm:pt modelId="{773CF996-58B3-4F54-899B-6B4CAFC6BA87}" type="pres">
      <dgm:prSet presAssocID="{5936CB57-7D96-4F32-BBC5-7C4C83FA6809}" presName="thickLine" presStyleLbl="alignNode1" presStyleIdx="7" presStyleCnt="9"/>
      <dgm:spPr/>
    </dgm:pt>
    <dgm:pt modelId="{30511A8B-2248-41E3-A5E5-E134F9E6428A}" type="pres">
      <dgm:prSet presAssocID="{5936CB57-7D96-4F32-BBC5-7C4C83FA6809}" presName="horz1" presStyleCnt="0"/>
      <dgm:spPr/>
    </dgm:pt>
    <dgm:pt modelId="{50DA1790-ADA2-4494-AD70-762A57B9A5B7}" type="pres">
      <dgm:prSet presAssocID="{5936CB57-7D96-4F32-BBC5-7C4C83FA6809}" presName="tx1" presStyleLbl="revTx" presStyleIdx="7" presStyleCnt="9"/>
      <dgm:spPr/>
    </dgm:pt>
    <dgm:pt modelId="{0896FB19-B3C3-4FE2-A07F-472AA24284AB}" type="pres">
      <dgm:prSet presAssocID="{5936CB57-7D96-4F32-BBC5-7C4C83FA6809}" presName="vert1" presStyleCnt="0"/>
      <dgm:spPr/>
    </dgm:pt>
    <dgm:pt modelId="{71F499C6-AA24-4065-9211-CA5BCD244934}" type="pres">
      <dgm:prSet presAssocID="{E66E4F13-712A-4A9B-9822-9970F0F4A64B}" presName="thickLine" presStyleLbl="alignNode1" presStyleIdx="8" presStyleCnt="9"/>
      <dgm:spPr/>
    </dgm:pt>
    <dgm:pt modelId="{12FFEA1C-406E-4A9D-B7F2-80EE2A6FAF8D}" type="pres">
      <dgm:prSet presAssocID="{E66E4F13-712A-4A9B-9822-9970F0F4A64B}" presName="horz1" presStyleCnt="0"/>
      <dgm:spPr/>
    </dgm:pt>
    <dgm:pt modelId="{E5D97AA1-47C9-4511-8B3E-41AF141CA049}" type="pres">
      <dgm:prSet presAssocID="{E66E4F13-712A-4A9B-9822-9970F0F4A64B}" presName="tx1" presStyleLbl="revTx" presStyleIdx="8" presStyleCnt="9"/>
      <dgm:spPr/>
    </dgm:pt>
    <dgm:pt modelId="{7017D694-0984-4FA0-9142-EB20E7A4889F}" type="pres">
      <dgm:prSet presAssocID="{E66E4F13-712A-4A9B-9822-9970F0F4A64B}" presName="vert1" presStyleCnt="0"/>
      <dgm:spPr/>
    </dgm:pt>
  </dgm:ptLst>
  <dgm:cxnLst>
    <dgm:cxn modelId="{70189C15-7325-41FE-A363-D1316932049C}" srcId="{6FA75DCD-A52C-4811-A099-8D0C2882A1DB}" destId="{D827FFEC-1674-45F0-B1F1-A7761E1CFBA4}" srcOrd="3" destOrd="0" parTransId="{AC52129A-14E7-4F1E-B5EE-76E2A347C97A}" sibTransId="{0E3C7A1A-C80C-4CD1-BBAE-66227EE83BCA}"/>
    <dgm:cxn modelId="{092A6F26-1E07-4DF5-B23B-B87C64D970C6}" type="presOf" srcId="{7B1E9A83-C190-457B-AD86-644AE4ED19C9}" destId="{80FF244D-2525-456D-A975-C1852A9A3653}" srcOrd="0" destOrd="0" presId="urn:microsoft.com/office/officeart/2008/layout/LinedList"/>
    <dgm:cxn modelId="{3E613B38-554A-44A4-BDDE-E6E707B56CCC}" type="presOf" srcId="{9D684D33-A685-40D0-AE5B-B41295FD5C3A}" destId="{4B6061E1-667B-48B3-A0EA-02D16A61D5E1}" srcOrd="0" destOrd="0" presId="urn:microsoft.com/office/officeart/2008/layout/LinedList"/>
    <dgm:cxn modelId="{5314726B-7ED9-49C4-91D1-2F489AA21B18}" type="presOf" srcId="{582C9721-3433-4BD6-BB47-68A44AB8087C}" destId="{F0130BD5-E1A6-4820-B803-548C2040F6E4}" srcOrd="0" destOrd="0" presId="urn:microsoft.com/office/officeart/2008/layout/LinedList"/>
    <dgm:cxn modelId="{AB8E806D-1A3A-46F1-8AB6-A77B6D82363A}" type="presOf" srcId="{6FA75DCD-A52C-4811-A099-8D0C2882A1DB}" destId="{F46C4B72-3702-4390-8C2A-A01B333F64BD}" srcOrd="0" destOrd="0" presId="urn:microsoft.com/office/officeart/2008/layout/LinedList"/>
    <dgm:cxn modelId="{D8B72685-BF3B-46B6-AEF5-9A35668A0DEB}" type="presOf" srcId="{C56F1BFF-8E08-4DD0-8C25-B5992D7BCF31}" destId="{2CD3BB35-3C79-49A2-B1B4-9E3EAACAD835}" srcOrd="0" destOrd="0" presId="urn:microsoft.com/office/officeart/2008/layout/LinedList"/>
    <dgm:cxn modelId="{3A2D9385-13D6-42F8-997A-F3A9D39830B6}" type="presOf" srcId="{5936CB57-7D96-4F32-BBC5-7C4C83FA6809}" destId="{50DA1790-ADA2-4494-AD70-762A57B9A5B7}" srcOrd="0" destOrd="0" presId="urn:microsoft.com/office/officeart/2008/layout/LinedList"/>
    <dgm:cxn modelId="{2BEE1787-3A1F-4BE5-835E-D58C80F946FB}" type="presOf" srcId="{D23AD618-0D3D-4594-A0ED-99541776716B}" destId="{D7700B00-F880-466D-B161-6203C47ED507}" srcOrd="0" destOrd="0" presId="urn:microsoft.com/office/officeart/2008/layout/LinedList"/>
    <dgm:cxn modelId="{750DC497-CB2D-4850-BFFD-8EC2615C5D3D}" srcId="{6FA75DCD-A52C-4811-A099-8D0C2882A1DB}" destId="{5936CB57-7D96-4F32-BBC5-7C4C83FA6809}" srcOrd="7" destOrd="0" parTransId="{32DFA517-2B70-43AF-9D2F-5E7E28C7C472}" sibTransId="{3BB55D34-53AD-4A6D-BE77-524A85F39FBB}"/>
    <dgm:cxn modelId="{3E6168AC-0751-4CCB-96C8-58F7B219CF5D}" type="presOf" srcId="{D827FFEC-1674-45F0-B1F1-A7761E1CFBA4}" destId="{71CB0315-8888-4626-9A09-A8222077FBFC}" srcOrd="0" destOrd="0" presId="urn:microsoft.com/office/officeart/2008/layout/LinedList"/>
    <dgm:cxn modelId="{9CCF15B5-E524-40A2-8518-678DB7673EE0}" type="presOf" srcId="{E66E4F13-712A-4A9B-9822-9970F0F4A64B}" destId="{E5D97AA1-47C9-4511-8B3E-41AF141CA049}" srcOrd="0" destOrd="0" presId="urn:microsoft.com/office/officeart/2008/layout/LinedList"/>
    <dgm:cxn modelId="{DAB491B5-5E45-4F05-AE59-CE17350F4A6D}" srcId="{6FA75DCD-A52C-4811-A099-8D0C2882A1DB}" destId="{7B1E9A83-C190-457B-AD86-644AE4ED19C9}" srcOrd="5" destOrd="0" parTransId="{F91934DA-2DF7-46A8-8799-A29440A889FB}" sibTransId="{9D51B63B-544D-4EE7-83F6-D8D56261077A}"/>
    <dgm:cxn modelId="{BBE42CBC-6A24-4B55-809A-183C311F8FE0}" srcId="{6FA75DCD-A52C-4811-A099-8D0C2882A1DB}" destId="{D909452A-0D95-49BD-8072-0AE0FA72DFA6}" srcOrd="4" destOrd="0" parTransId="{BDFD7E89-958D-469E-B80B-8AFF3B418F30}" sibTransId="{C88E0D62-C781-4A85-96B8-F3FB332B772C}"/>
    <dgm:cxn modelId="{110C3EC6-579A-4A8A-9E3F-006F792EAB3D}" type="presOf" srcId="{D909452A-0D95-49BD-8072-0AE0FA72DFA6}" destId="{7B084F9C-FF22-4621-BB8D-A4002562C72D}" srcOrd="0" destOrd="0" presId="urn:microsoft.com/office/officeart/2008/layout/LinedList"/>
    <dgm:cxn modelId="{E44B2EDC-2A4F-40DB-B1DD-2DD4FAE866F1}" srcId="{6FA75DCD-A52C-4811-A099-8D0C2882A1DB}" destId="{D23AD618-0D3D-4594-A0ED-99541776716B}" srcOrd="6" destOrd="0" parTransId="{0326BDF1-BEC2-4BD3-BAD6-653FBEBCE036}" sibTransId="{50FFDC08-E302-4BEB-AAE4-779A3A582FEC}"/>
    <dgm:cxn modelId="{3B0268DC-14F0-44FF-86AE-003A56F51033}" srcId="{6FA75DCD-A52C-4811-A099-8D0C2882A1DB}" destId="{E66E4F13-712A-4A9B-9822-9970F0F4A64B}" srcOrd="8" destOrd="0" parTransId="{A92C1631-2CDA-4975-BF9F-F1DC2F27FBF3}" sibTransId="{72D7AF0D-CB4D-4326-972B-32E434034559}"/>
    <dgm:cxn modelId="{5DC6F5E4-7634-49C3-B666-8D7AF55EF9B1}" srcId="{6FA75DCD-A52C-4811-A099-8D0C2882A1DB}" destId="{C56F1BFF-8E08-4DD0-8C25-B5992D7BCF31}" srcOrd="0" destOrd="0" parTransId="{87086453-8C39-4258-A943-D85E7A430DDD}" sibTransId="{185A5A96-7A89-4AA4-93E1-4DDE7E5CEF27}"/>
    <dgm:cxn modelId="{9CBBB5EA-58D9-4563-A7A2-92BCFE62DBCA}" srcId="{6FA75DCD-A52C-4811-A099-8D0C2882A1DB}" destId="{582C9721-3433-4BD6-BB47-68A44AB8087C}" srcOrd="2" destOrd="0" parTransId="{BAABF116-B783-4FF6-9C53-6A5772F6D637}" sibTransId="{9F71BD86-1EFB-4377-91C6-2B0CBCF77FE3}"/>
    <dgm:cxn modelId="{BB0229EE-D264-4CAF-A7A0-B0877F25D375}" srcId="{6FA75DCD-A52C-4811-A099-8D0C2882A1DB}" destId="{9D684D33-A685-40D0-AE5B-B41295FD5C3A}" srcOrd="1" destOrd="0" parTransId="{BBA6EC02-4DF0-41F7-8A05-3EBA681A82DE}" sibTransId="{D2F94602-EE6D-4EA3-81AD-5FE056D3F598}"/>
    <dgm:cxn modelId="{E9114527-1D7B-4581-A393-FD410A177765}" type="presParOf" srcId="{F46C4B72-3702-4390-8C2A-A01B333F64BD}" destId="{AAEE2274-063A-497F-B89D-A9CEF57D597E}" srcOrd="0" destOrd="0" presId="urn:microsoft.com/office/officeart/2008/layout/LinedList"/>
    <dgm:cxn modelId="{2C0FDF7A-6818-4123-B757-D3D3F7F85DB3}" type="presParOf" srcId="{F46C4B72-3702-4390-8C2A-A01B333F64BD}" destId="{C5854B74-13BB-4057-BE17-0816329FF4AC}" srcOrd="1" destOrd="0" presId="urn:microsoft.com/office/officeart/2008/layout/LinedList"/>
    <dgm:cxn modelId="{FFAD149B-F42D-4B44-9A87-E547AB3B4C27}" type="presParOf" srcId="{C5854B74-13BB-4057-BE17-0816329FF4AC}" destId="{2CD3BB35-3C79-49A2-B1B4-9E3EAACAD835}" srcOrd="0" destOrd="0" presId="urn:microsoft.com/office/officeart/2008/layout/LinedList"/>
    <dgm:cxn modelId="{10EF26AD-3C74-4A10-B3C1-089871F91073}" type="presParOf" srcId="{C5854B74-13BB-4057-BE17-0816329FF4AC}" destId="{B1054E6B-F17F-4BC8-BAFA-F6242B1DBFA9}" srcOrd="1" destOrd="0" presId="urn:microsoft.com/office/officeart/2008/layout/LinedList"/>
    <dgm:cxn modelId="{39D1B786-2DAA-47FB-93AA-55C3A1E6E01C}" type="presParOf" srcId="{F46C4B72-3702-4390-8C2A-A01B333F64BD}" destId="{B281BBFB-1BA5-4927-80CE-0CF751B3D3FC}" srcOrd="2" destOrd="0" presId="urn:microsoft.com/office/officeart/2008/layout/LinedList"/>
    <dgm:cxn modelId="{D92B4866-8FA1-46CB-B7CE-AFBA1BDAF829}" type="presParOf" srcId="{F46C4B72-3702-4390-8C2A-A01B333F64BD}" destId="{A3F2DFCB-9C2A-480F-960B-8E30866C733B}" srcOrd="3" destOrd="0" presId="urn:microsoft.com/office/officeart/2008/layout/LinedList"/>
    <dgm:cxn modelId="{19556DEC-E17E-40BF-92D2-4121B21E4262}" type="presParOf" srcId="{A3F2DFCB-9C2A-480F-960B-8E30866C733B}" destId="{4B6061E1-667B-48B3-A0EA-02D16A61D5E1}" srcOrd="0" destOrd="0" presId="urn:microsoft.com/office/officeart/2008/layout/LinedList"/>
    <dgm:cxn modelId="{58A6F62D-657E-42B1-8601-6287235F9D65}" type="presParOf" srcId="{A3F2DFCB-9C2A-480F-960B-8E30866C733B}" destId="{3DD7502E-F46D-4137-80DD-FE893A8098F6}" srcOrd="1" destOrd="0" presId="urn:microsoft.com/office/officeart/2008/layout/LinedList"/>
    <dgm:cxn modelId="{AC26CD07-170D-4980-BBED-063FA6943FAD}" type="presParOf" srcId="{F46C4B72-3702-4390-8C2A-A01B333F64BD}" destId="{7C842E34-D5FF-4F09-AF94-383293BE951A}" srcOrd="4" destOrd="0" presId="urn:microsoft.com/office/officeart/2008/layout/LinedList"/>
    <dgm:cxn modelId="{8A723292-A724-4575-B113-888B4A1C4AF7}" type="presParOf" srcId="{F46C4B72-3702-4390-8C2A-A01B333F64BD}" destId="{6D72E05F-9ACF-4F9B-B660-CD36964438B6}" srcOrd="5" destOrd="0" presId="urn:microsoft.com/office/officeart/2008/layout/LinedList"/>
    <dgm:cxn modelId="{FC168D0A-EF2D-4EAB-BAB0-9090E2621074}" type="presParOf" srcId="{6D72E05F-9ACF-4F9B-B660-CD36964438B6}" destId="{F0130BD5-E1A6-4820-B803-548C2040F6E4}" srcOrd="0" destOrd="0" presId="urn:microsoft.com/office/officeart/2008/layout/LinedList"/>
    <dgm:cxn modelId="{48E4F61D-0FB7-4535-8E71-E7DFD4B142A6}" type="presParOf" srcId="{6D72E05F-9ACF-4F9B-B660-CD36964438B6}" destId="{F71CC903-DE87-4E00-9CB5-C16D9B0B080F}" srcOrd="1" destOrd="0" presId="urn:microsoft.com/office/officeart/2008/layout/LinedList"/>
    <dgm:cxn modelId="{B591242B-5ABD-4B1B-822E-1408CB0355A8}" type="presParOf" srcId="{F46C4B72-3702-4390-8C2A-A01B333F64BD}" destId="{3E4AFF5A-9C04-44FE-91B4-223F39F5A737}" srcOrd="6" destOrd="0" presId="urn:microsoft.com/office/officeart/2008/layout/LinedList"/>
    <dgm:cxn modelId="{49103B1C-D11C-49DA-8D57-3987FB578F26}" type="presParOf" srcId="{F46C4B72-3702-4390-8C2A-A01B333F64BD}" destId="{81004EBF-29F6-490C-AA8D-64D3F329D8E6}" srcOrd="7" destOrd="0" presId="urn:microsoft.com/office/officeart/2008/layout/LinedList"/>
    <dgm:cxn modelId="{844F5C9B-76ED-44DF-B1F6-CA1636949895}" type="presParOf" srcId="{81004EBF-29F6-490C-AA8D-64D3F329D8E6}" destId="{71CB0315-8888-4626-9A09-A8222077FBFC}" srcOrd="0" destOrd="0" presId="urn:microsoft.com/office/officeart/2008/layout/LinedList"/>
    <dgm:cxn modelId="{2AAB0BD1-C806-4A39-A768-74B62FDC06A5}" type="presParOf" srcId="{81004EBF-29F6-490C-AA8D-64D3F329D8E6}" destId="{16340785-2C17-4245-B06A-B965022FAC6D}" srcOrd="1" destOrd="0" presId="urn:microsoft.com/office/officeart/2008/layout/LinedList"/>
    <dgm:cxn modelId="{361996E0-FC4F-49F0-A9AA-4F9D76759796}" type="presParOf" srcId="{F46C4B72-3702-4390-8C2A-A01B333F64BD}" destId="{C5B9CBA1-47DE-4DA2-8729-D4298DA57590}" srcOrd="8" destOrd="0" presId="urn:microsoft.com/office/officeart/2008/layout/LinedList"/>
    <dgm:cxn modelId="{55B1FCAD-8A5D-4D47-BF0B-79FE5E7D7F7D}" type="presParOf" srcId="{F46C4B72-3702-4390-8C2A-A01B333F64BD}" destId="{04C52DD6-CCE6-425F-AEB6-FEA14B97C70A}" srcOrd="9" destOrd="0" presId="urn:microsoft.com/office/officeart/2008/layout/LinedList"/>
    <dgm:cxn modelId="{943F209F-CC27-453A-9186-C024CE84F983}" type="presParOf" srcId="{04C52DD6-CCE6-425F-AEB6-FEA14B97C70A}" destId="{7B084F9C-FF22-4621-BB8D-A4002562C72D}" srcOrd="0" destOrd="0" presId="urn:microsoft.com/office/officeart/2008/layout/LinedList"/>
    <dgm:cxn modelId="{8ADD50F1-C445-4983-883E-4F370C4A5896}" type="presParOf" srcId="{04C52DD6-CCE6-425F-AEB6-FEA14B97C70A}" destId="{5AB8C2AE-4751-4385-9872-BABC3886815F}" srcOrd="1" destOrd="0" presId="urn:microsoft.com/office/officeart/2008/layout/LinedList"/>
    <dgm:cxn modelId="{67E4B30C-0B16-4AF0-8F3D-8F233128DC7A}" type="presParOf" srcId="{F46C4B72-3702-4390-8C2A-A01B333F64BD}" destId="{98C181CE-13D6-451B-9DA4-734C667DD4D9}" srcOrd="10" destOrd="0" presId="urn:microsoft.com/office/officeart/2008/layout/LinedList"/>
    <dgm:cxn modelId="{FB2B13B5-109F-498F-942C-A88EBC308A99}" type="presParOf" srcId="{F46C4B72-3702-4390-8C2A-A01B333F64BD}" destId="{0BFCAB34-654C-4D9D-8420-2597FC135239}" srcOrd="11" destOrd="0" presId="urn:microsoft.com/office/officeart/2008/layout/LinedList"/>
    <dgm:cxn modelId="{C6603A3F-C141-4D71-8A19-511D5E0EFA4C}" type="presParOf" srcId="{0BFCAB34-654C-4D9D-8420-2597FC135239}" destId="{80FF244D-2525-456D-A975-C1852A9A3653}" srcOrd="0" destOrd="0" presId="urn:microsoft.com/office/officeart/2008/layout/LinedList"/>
    <dgm:cxn modelId="{F0268897-E73E-44A6-B873-7658A936C5AD}" type="presParOf" srcId="{0BFCAB34-654C-4D9D-8420-2597FC135239}" destId="{F509BDAC-60BD-4BAB-A914-3D901D45F8FC}" srcOrd="1" destOrd="0" presId="urn:microsoft.com/office/officeart/2008/layout/LinedList"/>
    <dgm:cxn modelId="{ACF9AEBE-5157-41D0-BBF3-68485ABEC864}" type="presParOf" srcId="{F46C4B72-3702-4390-8C2A-A01B333F64BD}" destId="{9CCAF320-4772-4E64-AC78-BAEFF3CEA3A0}" srcOrd="12" destOrd="0" presId="urn:microsoft.com/office/officeart/2008/layout/LinedList"/>
    <dgm:cxn modelId="{AB252BE1-DF43-41E9-AD5E-E47DE0E08836}" type="presParOf" srcId="{F46C4B72-3702-4390-8C2A-A01B333F64BD}" destId="{DEA72D96-B9EB-46BB-88EF-9959A6A7DF11}" srcOrd="13" destOrd="0" presId="urn:microsoft.com/office/officeart/2008/layout/LinedList"/>
    <dgm:cxn modelId="{F1444650-6ACF-4DBB-9B1F-5BD7F9A5355C}" type="presParOf" srcId="{DEA72D96-B9EB-46BB-88EF-9959A6A7DF11}" destId="{D7700B00-F880-466D-B161-6203C47ED507}" srcOrd="0" destOrd="0" presId="urn:microsoft.com/office/officeart/2008/layout/LinedList"/>
    <dgm:cxn modelId="{B20E3D42-D7BD-4D30-8122-48251502E037}" type="presParOf" srcId="{DEA72D96-B9EB-46BB-88EF-9959A6A7DF11}" destId="{793F2A27-031F-4922-87E1-9242EEDDC15E}" srcOrd="1" destOrd="0" presId="urn:microsoft.com/office/officeart/2008/layout/LinedList"/>
    <dgm:cxn modelId="{5BE908FE-81B1-4F36-8CCA-AA883D199004}" type="presParOf" srcId="{F46C4B72-3702-4390-8C2A-A01B333F64BD}" destId="{773CF996-58B3-4F54-899B-6B4CAFC6BA87}" srcOrd="14" destOrd="0" presId="urn:microsoft.com/office/officeart/2008/layout/LinedList"/>
    <dgm:cxn modelId="{477F67A3-684E-4A67-B456-FAEEDD0F7BCD}" type="presParOf" srcId="{F46C4B72-3702-4390-8C2A-A01B333F64BD}" destId="{30511A8B-2248-41E3-A5E5-E134F9E6428A}" srcOrd="15" destOrd="0" presId="urn:microsoft.com/office/officeart/2008/layout/LinedList"/>
    <dgm:cxn modelId="{D5801605-C6C8-4E92-B7AA-988E2FF9A526}" type="presParOf" srcId="{30511A8B-2248-41E3-A5E5-E134F9E6428A}" destId="{50DA1790-ADA2-4494-AD70-762A57B9A5B7}" srcOrd="0" destOrd="0" presId="urn:microsoft.com/office/officeart/2008/layout/LinedList"/>
    <dgm:cxn modelId="{4489D4D3-CDBF-417B-A83F-6F7504168B44}" type="presParOf" srcId="{30511A8B-2248-41E3-A5E5-E134F9E6428A}" destId="{0896FB19-B3C3-4FE2-A07F-472AA24284AB}" srcOrd="1" destOrd="0" presId="urn:microsoft.com/office/officeart/2008/layout/LinedList"/>
    <dgm:cxn modelId="{F0E7C2BA-C772-4393-B763-2650A712EA87}" type="presParOf" srcId="{F46C4B72-3702-4390-8C2A-A01B333F64BD}" destId="{71F499C6-AA24-4065-9211-CA5BCD244934}" srcOrd="16" destOrd="0" presId="urn:microsoft.com/office/officeart/2008/layout/LinedList"/>
    <dgm:cxn modelId="{1F41F5DC-D2FF-497A-BAD5-18468ED1B5B1}" type="presParOf" srcId="{F46C4B72-3702-4390-8C2A-A01B333F64BD}" destId="{12FFEA1C-406E-4A9D-B7F2-80EE2A6FAF8D}" srcOrd="17" destOrd="0" presId="urn:microsoft.com/office/officeart/2008/layout/LinedList"/>
    <dgm:cxn modelId="{34283FC0-9A83-464C-82EC-8013A514EA10}" type="presParOf" srcId="{12FFEA1C-406E-4A9D-B7F2-80EE2A6FAF8D}" destId="{E5D97AA1-47C9-4511-8B3E-41AF141CA049}" srcOrd="0" destOrd="0" presId="urn:microsoft.com/office/officeart/2008/layout/LinedList"/>
    <dgm:cxn modelId="{EFE7CF91-5151-4D42-AA9F-F7B6185C4AF2}" type="presParOf" srcId="{12FFEA1C-406E-4A9D-B7F2-80EE2A6FAF8D}" destId="{7017D694-0984-4FA0-9142-EB20E7A488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E2274-063A-497F-B89D-A9CEF57D597E}">
      <dsp:nvSpPr>
        <dsp:cNvPr id="0" name=""/>
        <dsp:cNvSpPr/>
      </dsp:nvSpPr>
      <dsp:spPr>
        <a:xfrm>
          <a:off x="0" y="533"/>
          <a:ext cx="67289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3BB35-3C79-49A2-B1B4-9E3EAACAD835}">
      <dsp:nvSpPr>
        <dsp:cNvPr id="0" name=""/>
        <dsp:cNvSpPr/>
      </dsp:nvSpPr>
      <dsp:spPr>
        <a:xfrm>
          <a:off x="0" y="533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Jupyter</a:t>
          </a:r>
          <a:r>
            <a:rPr lang="en-US" sz="1300" kern="1200"/>
            <a:t> notebooks from class labs</a:t>
          </a:r>
        </a:p>
      </dsp:txBody>
      <dsp:txXfrm>
        <a:off x="0" y="533"/>
        <a:ext cx="6728905" cy="485656"/>
      </dsp:txXfrm>
    </dsp:sp>
    <dsp:sp modelId="{B281BBFB-1BA5-4927-80CE-0CF751B3D3FC}">
      <dsp:nvSpPr>
        <dsp:cNvPr id="0" name=""/>
        <dsp:cNvSpPr/>
      </dsp:nvSpPr>
      <dsp:spPr>
        <a:xfrm>
          <a:off x="0" y="486189"/>
          <a:ext cx="6728905" cy="0"/>
        </a:xfrm>
        <a:prstGeom prst="line">
          <a:avLst/>
        </a:prstGeom>
        <a:solidFill>
          <a:schemeClr val="accent2">
            <a:hueOff val="-186473"/>
            <a:satOff val="1225"/>
            <a:lumOff val="343"/>
            <a:alphaOff val="0"/>
          </a:schemeClr>
        </a:solidFill>
        <a:ln w="12700" cap="flat" cmpd="sng" algn="ctr">
          <a:solidFill>
            <a:schemeClr val="accent2">
              <a:hueOff val="-186473"/>
              <a:satOff val="1225"/>
              <a:lumOff val="3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061E1-667B-48B3-A0EA-02D16A61D5E1}">
      <dsp:nvSpPr>
        <dsp:cNvPr id="0" name=""/>
        <dsp:cNvSpPr/>
      </dsp:nvSpPr>
      <dsp:spPr>
        <a:xfrm>
          <a:off x="0" y="486189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Streamlit</a:t>
          </a:r>
          <a:r>
            <a:rPr lang="en-US" sz="1300" kern="1200"/>
            <a:t>,  Matplotlib, </a:t>
          </a:r>
          <a:r>
            <a:rPr lang="en-US" sz="1300" kern="1200" err="1"/>
            <a:t>YahooFinance</a:t>
          </a:r>
          <a:r>
            <a:rPr lang="en-US" sz="1300" kern="1200"/>
            <a:t> documentations</a:t>
          </a:r>
        </a:p>
      </dsp:txBody>
      <dsp:txXfrm>
        <a:off x="0" y="486189"/>
        <a:ext cx="6728905" cy="485656"/>
      </dsp:txXfrm>
    </dsp:sp>
    <dsp:sp modelId="{7C842E34-D5FF-4F09-AF94-383293BE951A}">
      <dsp:nvSpPr>
        <dsp:cNvPr id="0" name=""/>
        <dsp:cNvSpPr/>
      </dsp:nvSpPr>
      <dsp:spPr>
        <a:xfrm>
          <a:off x="0" y="971846"/>
          <a:ext cx="6728905" cy="0"/>
        </a:xfrm>
        <a:prstGeom prst="line">
          <a:avLst/>
        </a:prstGeom>
        <a:solidFill>
          <a:schemeClr val="accent2">
            <a:hueOff val="-372946"/>
            <a:satOff val="2451"/>
            <a:lumOff val="686"/>
            <a:alphaOff val="0"/>
          </a:schemeClr>
        </a:solidFill>
        <a:ln w="12700" cap="flat" cmpd="sng" algn="ctr">
          <a:solidFill>
            <a:schemeClr val="accent2">
              <a:hueOff val="-372946"/>
              <a:satOff val="2451"/>
              <a:lumOff val="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30BD5-E1A6-4820-B803-548C2040F6E4}">
      <dsp:nvSpPr>
        <dsp:cNvPr id="0" name=""/>
        <dsp:cNvSpPr/>
      </dsp:nvSpPr>
      <dsp:spPr>
        <a:xfrm>
          <a:off x="0" y="971846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hlinkClick xmlns:r="http://schemas.openxmlformats.org/officeDocument/2006/relationships" r:id="rId1"/>
            </a:rPr>
            <a:t>https://discuss.streamlit.io/t/streamlit-rerun/10701/2</a:t>
          </a:r>
          <a:endParaRPr lang="en-US" sz="1300" kern="1200"/>
        </a:p>
      </dsp:txBody>
      <dsp:txXfrm>
        <a:off x="0" y="971846"/>
        <a:ext cx="6728905" cy="485656"/>
      </dsp:txXfrm>
    </dsp:sp>
    <dsp:sp modelId="{3E4AFF5A-9C04-44FE-91B4-223F39F5A737}">
      <dsp:nvSpPr>
        <dsp:cNvPr id="0" name=""/>
        <dsp:cNvSpPr/>
      </dsp:nvSpPr>
      <dsp:spPr>
        <a:xfrm>
          <a:off x="0" y="1457502"/>
          <a:ext cx="6728905" cy="0"/>
        </a:xfrm>
        <a:prstGeom prst="line">
          <a:avLst/>
        </a:prstGeom>
        <a:solidFill>
          <a:schemeClr val="accent2">
            <a:hueOff val="-559419"/>
            <a:satOff val="3676"/>
            <a:lumOff val="1029"/>
            <a:alphaOff val="0"/>
          </a:schemeClr>
        </a:solidFill>
        <a:ln w="12700" cap="flat" cmpd="sng" algn="ctr">
          <a:solidFill>
            <a:schemeClr val="accent2">
              <a:hueOff val="-559419"/>
              <a:satOff val="3676"/>
              <a:lumOff val="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B0315-8888-4626-9A09-A8222077FBFC}">
      <dsp:nvSpPr>
        <dsp:cNvPr id="0" name=""/>
        <dsp:cNvSpPr/>
      </dsp:nvSpPr>
      <dsp:spPr>
        <a:xfrm>
          <a:off x="0" y="1457502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hlinkClick xmlns:r="http://schemas.openxmlformats.org/officeDocument/2006/relationships" r:id="rId2"/>
            </a:rPr>
            <a:t>https://github.com/streamlit/streamlit/issues/641</a:t>
          </a:r>
          <a:endParaRPr lang="en-US" sz="1300" kern="1200"/>
        </a:p>
      </dsp:txBody>
      <dsp:txXfrm>
        <a:off x="0" y="1457502"/>
        <a:ext cx="6728905" cy="485656"/>
      </dsp:txXfrm>
    </dsp:sp>
    <dsp:sp modelId="{C5B9CBA1-47DE-4DA2-8729-D4298DA57590}">
      <dsp:nvSpPr>
        <dsp:cNvPr id="0" name=""/>
        <dsp:cNvSpPr/>
      </dsp:nvSpPr>
      <dsp:spPr>
        <a:xfrm>
          <a:off x="0" y="1943158"/>
          <a:ext cx="6728905" cy="0"/>
        </a:xfrm>
        <a:prstGeom prst="line">
          <a:avLst/>
        </a:prstGeom>
        <a:solidFill>
          <a:schemeClr val="accent2">
            <a:hueOff val="-745892"/>
            <a:satOff val="4902"/>
            <a:lumOff val="1373"/>
            <a:alphaOff val="0"/>
          </a:schemeClr>
        </a:solidFill>
        <a:ln w="12700" cap="flat" cmpd="sng" algn="ctr">
          <a:solidFill>
            <a:schemeClr val="accent2">
              <a:hueOff val="-745892"/>
              <a:satOff val="4902"/>
              <a:lumOff val="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84F9C-FF22-4621-BB8D-A4002562C72D}">
      <dsp:nvSpPr>
        <dsp:cNvPr id="0" name=""/>
        <dsp:cNvSpPr/>
      </dsp:nvSpPr>
      <dsp:spPr>
        <a:xfrm>
          <a:off x="0" y="1943158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hlinkClick xmlns:r="http://schemas.openxmlformats.org/officeDocument/2006/relationships" r:id="rId3"/>
            </a:rPr>
            <a:t>https://plotly.com/python/candlestick-charts/</a:t>
          </a:r>
          <a:endParaRPr lang="en-US" sz="1300" kern="1200"/>
        </a:p>
      </dsp:txBody>
      <dsp:txXfrm>
        <a:off x="0" y="1943158"/>
        <a:ext cx="6728905" cy="485656"/>
      </dsp:txXfrm>
    </dsp:sp>
    <dsp:sp modelId="{98C181CE-13D6-451B-9DA4-734C667DD4D9}">
      <dsp:nvSpPr>
        <dsp:cNvPr id="0" name=""/>
        <dsp:cNvSpPr/>
      </dsp:nvSpPr>
      <dsp:spPr>
        <a:xfrm>
          <a:off x="0" y="2428814"/>
          <a:ext cx="6728905" cy="0"/>
        </a:xfrm>
        <a:prstGeom prst="line">
          <a:avLst/>
        </a:prstGeom>
        <a:solidFill>
          <a:schemeClr val="accent2">
            <a:hueOff val="-932365"/>
            <a:satOff val="6127"/>
            <a:lumOff val="1716"/>
            <a:alphaOff val="0"/>
          </a:schemeClr>
        </a:solidFill>
        <a:ln w="12700" cap="flat" cmpd="sng" algn="ctr">
          <a:solidFill>
            <a:schemeClr val="accent2">
              <a:hueOff val="-932365"/>
              <a:satOff val="6127"/>
              <a:lumOff val="1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F244D-2525-456D-A975-C1852A9A3653}">
      <dsp:nvSpPr>
        <dsp:cNvPr id="0" name=""/>
        <dsp:cNvSpPr/>
      </dsp:nvSpPr>
      <dsp:spPr>
        <a:xfrm>
          <a:off x="0" y="2428814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hlinkClick xmlns:r="http://schemas.openxmlformats.org/officeDocument/2006/relationships" r:id="rId4"/>
            </a:rPr>
            <a:t>https://stackoverflow.com/questions/5484922/secondary-axis-with-twinx-how-to-add-to-legend</a:t>
          </a:r>
          <a:endParaRPr lang="en-US" sz="1300" kern="1200"/>
        </a:p>
      </dsp:txBody>
      <dsp:txXfrm>
        <a:off x="0" y="2428814"/>
        <a:ext cx="6728905" cy="485656"/>
      </dsp:txXfrm>
    </dsp:sp>
    <dsp:sp modelId="{9CCAF320-4772-4E64-AC78-BAEFF3CEA3A0}">
      <dsp:nvSpPr>
        <dsp:cNvPr id="0" name=""/>
        <dsp:cNvSpPr/>
      </dsp:nvSpPr>
      <dsp:spPr>
        <a:xfrm>
          <a:off x="0" y="2914470"/>
          <a:ext cx="6728905" cy="0"/>
        </a:xfrm>
        <a:prstGeom prst="line">
          <a:avLst/>
        </a:prstGeom>
        <a:solidFill>
          <a:schemeClr val="accent2">
            <a:hueOff val="-1118838"/>
            <a:satOff val="7353"/>
            <a:lumOff val="2059"/>
            <a:alphaOff val="0"/>
          </a:schemeClr>
        </a:solidFill>
        <a:ln w="12700" cap="flat" cmpd="sng" algn="ctr">
          <a:solidFill>
            <a:schemeClr val="accent2">
              <a:hueOff val="-1118838"/>
              <a:satOff val="7353"/>
              <a:lumOff val="2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0B00-F880-466D-B161-6203C47ED507}">
      <dsp:nvSpPr>
        <dsp:cNvPr id="0" name=""/>
        <dsp:cNvSpPr/>
      </dsp:nvSpPr>
      <dsp:spPr>
        <a:xfrm>
          <a:off x="0" y="2914470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hlinkClick xmlns:r="http://schemas.openxmlformats.org/officeDocument/2006/relationships" r:id="rId5"/>
            </a:rPr>
            <a:t>https://stackoverflow.com/questions/46310711/show-only-first-and-last-ticks-label-of-x-axis-plot</a:t>
          </a:r>
          <a:endParaRPr lang="en-US" sz="1300" kern="1200"/>
        </a:p>
      </dsp:txBody>
      <dsp:txXfrm>
        <a:off x="0" y="2914470"/>
        <a:ext cx="6728905" cy="485656"/>
      </dsp:txXfrm>
    </dsp:sp>
    <dsp:sp modelId="{773CF996-58B3-4F54-899B-6B4CAFC6BA87}">
      <dsp:nvSpPr>
        <dsp:cNvPr id="0" name=""/>
        <dsp:cNvSpPr/>
      </dsp:nvSpPr>
      <dsp:spPr>
        <a:xfrm>
          <a:off x="0" y="3400126"/>
          <a:ext cx="6728905" cy="0"/>
        </a:xfrm>
        <a:prstGeom prst="line">
          <a:avLst/>
        </a:prstGeom>
        <a:solidFill>
          <a:schemeClr val="accent2">
            <a:hueOff val="-1305311"/>
            <a:satOff val="8578"/>
            <a:lumOff val="2402"/>
            <a:alphaOff val="0"/>
          </a:schemeClr>
        </a:solidFill>
        <a:ln w="12700" cap="flat" cmpd="sng" algn="ctr">
          <a:solidFill>
            <a:schemeClr val="accent2">
              <a:hueOff val="-1305311"/>
              <a:satOff val="8578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A1790-ADA2-4494-AD70-762A57B9A5B7}">
      <dsp:nvSpPr>
        <dsp:cNvPr id="0" name=""/>
        <dsp:cNvSpPr/>
      </dsp:nvSpPr>
      <dsp:spPr>
        <a:xfrm>
          <a:off x="0" y="3400126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hlinkClick xmlns:r="http://schemas.openxmlformats.org/officeDocument/2006/relationships" r:id="rId6"/>
            </a:rPr>
            <a:t>https://www.geeksforgeeks.org/how-to-hide-axis-text-ticks-or-tick-labels-in-matplotlib/</a:t>
          </a:r>
          <a:endParaRPr lang="en-US" sz="1300" kern="1200"/>
        </a:p>
      </dsp:txBody>
      <dsp:txXfrm>
        <a:off x="0" y="3400126"/>
        <a:ext cx="6728905" cy="485656"/>
      </dsp:txXfrm>
    </dsp:sp>
    <dsp:sp modelId="{71F499C6-AA24-4065-9211-CA5BCD244934}">
      <dsp:nvSpPr>
        <dsp:cNvPr id="0" name=""/>
        <dsp:cNvSpPr/>
      </dsp:nvSpPr>
      <dsp:spPr>
        <a:xfrm>
          <a:off x="0" y="3885783"/>
          <a:ext cx="6728905" cy="0"/>
        </a:xfrm>
        <a:prstGeom prst="line">
          <a:avLst/>
        </a:prstGeom>
        <a:solidFill>
          <a:schemeClr val="accent2">
            <a:hueOff val="-1491784"/>
            <a:satOff val="9804"/>
            <a:lumOff val="2745"/>
            <a:alphaOff val="0"/>
          </a:schemeClr>
        </a:solidFill>
        <a:ln w="12700" cap="flat" cmpd="sng" algn="ctr">
          <a:solidFill>
            <a:schemeClr val="accent2">
              <a:hueOff val="-1491784"/>
              <a:satOff val="9804"/>
              <a:lumOff val="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7AA1-47C9-4511-8B3E-41AF141CA049}">
      <dsp:nvSpPr>
        <dsp:cNvPr id="0" name=""/>
        <dsp:cNvSpPr/>
      </dsp:nvSpPr>
      <dsp:spPr>
        <a:xfrm>
          <a:off x="0" y="3885783"/>
          <a:ext cx="6728905" cy="48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hlinkClick xmlns:r="http://schemas.openxmlformats.org/officeDocument/2006/relationships" r:id="rId7"/>
            </a:rPr>
            <a:t>https://stackoverflow.com/questions/36684013/extract-column-value-based-on-another-column-pandas-dataframe?rq=1</a:t>
          </a:r>
          <a:endParaRPr lang="en-US" sz="1300" kern="1200"/>
        </a:p>
      </dsp:txBody>
      <dsp:txXfrm>
        <a:off x="0" y="3885783"/>
        <a:ext cx="6728905" cy="485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CB1D1-28A9-4D42-8A39-D2DFD11040A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F8F53-01E2-4EA8-BD31-780F3509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3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C2E1A4BC-97B4-4AFE-9A42-900E901C77BA}" type="datetime1">
              <a:rPr lang="en-US" smtClean="0"/>
              <a:t>11/14/2021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Zhaksybek Dilda MBD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54E4-3A75-4E8B-9520-24674415DB36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Zhaksybek Dilda MBD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2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99E5-53B4-4BBD-8B5B-702E2275B8EA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Zhaksybek Dilda MBD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5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1C24-4AD0-4A2D-88FE-1FFB21A14FA1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Zhaksybek Dilda MBD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9345-D63E-4735-9B98-6CDD6E8C051B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Zhaksybek Dilda MBD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2BF4-7244-45FA-BD05-842651BD3D9B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Zhaksybek Dilda MBD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13C1-9495-4DFA-A44E-FC12AE38C53A}" type="datetime1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Zhaksybek Dilda MBD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CF4-C41E-49D5-9830-F6A30102CA46}" type="datetime1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Zhaksybek Dilda MBD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9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6A4B-C773-416D-9D93-0D1561ACEE0C}" type="datetime1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Zhaksybek Dilda MBD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6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7CBB-EB44-45ED-9506-F2CDC19FE617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Zhaksybek Dilda MBD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0E5A-CE29-43F0-84EF-61E55E7D4F54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Zhaksybek Dilda MBD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8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542496D4-6B12-4513-87B5-3DD3E0B5DF27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r>
              <a:rPr lang="en-US"/>
              <a:t>Zhaksybek Dilda MBD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2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ogramming data on computer monitor">
            <a:extLst>
              <a:ext uri="{FF2B5EF4-FFF2-40B4-BE49-F238E27FC236}">
                <a16:creationId xmlns:a16="http://schemas.microsoft.com/office/drawing/2014/main" id="{80B78A2B-AB15-4931-BA13-DC2476080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99" r="7356" b="2"/>
          <a:stretch/>
        </p:blipFill>
        <p:spPr>
          <a:xfrm>
            <a:off x="5224242" y="1096772"/>
            <a:ext cx="6503180" cy="5761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470CD3-2D84-4216-AF76-7CD8C0ADE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5765505" cy="2722164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Financial Dashboard in </a:t>
            </a:r>
            <a:r>
              <a:rPr lang="en-US" sz="5600" err="1"/>
              <a:t>Streamlit</a:t>
            </a:r>
            <a:r>
              <a:rPr lang="en-US" sz="5600"/>
              <a:t>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1E520-0D45-4767-8CF5-4A348C611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err="1"/>
              <a:t>Zhaksybek</a:t>
            </a:r>
            <a:r>
              <a:rPr lang="en-US"/>
              <a:t> Dilda</a:t>
            </a:r>
          </a:p>
          <a:p>
            <a:pPr>
              <a:lnSpc>
                <a:spcPct val="90000"/>
              </a:lnSpc>
            </a:pPr>
            <a:r>
              <a:rPr lang="en-US"/>
              <a:t>November 15, 2021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FA6E12-9B84-4BE1-AE33-651ACAAF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150" y="543179"/>
            <a:ext cx="4114800" cy="246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Zhaksybek Dilda MBD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9956-556C-4BD8-8A0B-43E3BB26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511175"/>
            <a:ext cx="914400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BB3423-611C-6944-BA94-F2572F36241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55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CE91A-35A2-4C6E-9302-35230E48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US"/>
              <a:t>Sidebar	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7B1162B-A321-4D1F-BA1C-95059A2B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r>
              <a:rPr lang="en-US" sz="2200"/>
              <a:t>Side bar offers 3 functions 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/>
              <a:t>Selection of a stock ticker. Selected ticker is then used to display data for all tabs of the report.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/>
              <a:t>Selection of a report tab.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/>
              <a:t>Button to update/refresh data for a whole report.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59CB0BE-7389-4C0D-B421-99F522333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90" r="-2" b="2611"/>
          <a:stretch/>
        </p:blipFill>
        <p:spPr>
          <a:xfrm>
            <a:off x="5338543" y="210006"/>
            <a:ext cx="6541034" cy="6437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Cross 50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903600-710C-4EEF-8A4F-5AC3BE65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A8C4879-2EDC-47FA-954A-07549048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Zhaksybek Dilda MBD 2021</a:t>
            </a:r>
          </a:p>
        </p:txBody>
      </p:sp>
    </p:spTree>
    <p:extLst>
      <p:ext uri="{BB962C8B-B14F-4D97-AF65-F5344CB8AC3E}">
        <p14:creationId xmlns:p14="http://schemas.microsoft.com/office/powerpoint/2010/main" val="152825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CE91A-35A2-4C6E-9302-35230E48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US"/>
              <a:t>Tab1: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162B-A321-4D1F-BA1C-95059A2B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304561"/>
            <a:ext cx="3609983" cy="3575663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This tab presents general info for the selected stock.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Ticker name, live price, date and time for which data is shown.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Pandas Line chart to show stock closing price and volume (scaled down) for the selected period from 1M to MAX.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Displaying quote table by </a:t>
            </a:r>
            <a:r>
              <a:rPr lang="en-US" err="1"/>
              <a:t>get_guote_table</a:t>
            </a:r>
            <a:r>
              <a:rPr lang="en-US"/>
              <a:t> function.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652CD9-A123-4EA7-8DBC-21369986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877" y="4460241"/>
            <a:ext cx="5747390" cy="2184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Cross 17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E2BF8-6EF9-48E6-90DC-C73C5A4D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46F5-6E50-4BC6-8CAF-39B27C0F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Zhaksybek Dilda MBD 2021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B2D719-CD40-41A1-AC52-D4664FEF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24" y="317273"/>
            <a:ext cx="3294978" cy="2291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B60CB-2800-42A1-9779-F9292D0A2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084" y="1392694"/>
            <a:ext cx="5021396" cy="3188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F861AE-A183-438F-BBFC-BF8099E4C004}"/>
              </a:ext>
            </a:extLst>
          </p:cNvPr>
          <p:cNvSpPr txBox="1"/>
          <p:nvPr/>
        </p:nvSpPr>
        <p:spPr>
          <a:xfrm>
            <a:off x="6426672" y="280232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DAC749-5AFA-4666-AF66-747D6D229E03}"/>
              </a:ext>
            </a:extLst>
          </p:cNvPr>
          <p:cNvSpPr txBox="1"/>
          <p:nvPr/>
        </p:nvSpPr>
        <p:spPr>
          <a:xfrm>
            <a:off x="3725903" y="32650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507A27-D9B6-4864-8D7B-190B957F6449}"/>
              </a:ext>
            </a:extLst>
          </p:cNvPr>
          <p:cNvSpPr txBox="1"/>
          <p:nvPr/>
        </p:nvSpPr>
        <p:spPr>
          <a:xfrm>
            <a:off x="4582107" y="44602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C6100D-A743-4939-B79B-6E8C755B7E30}"/>
              </a:ext>
            </a:extLst>
          </p:cNvPr>
          <p:cNvSpPr/>
          <p:nvPr/>
        </p:nvSpPr>
        <p:spPr>
          <a:xfrm>
            <a:off x="6834433" y="1333246"/>
            <a:ext cx="1501623" cy="759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08595-B76B-4832-9E82-CBAF240E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72909" cy="1446550"/>
          </a:xfrm>
        </p:spPr>
        <p:txBody>
          <a:bodyPr>
            <a:normAutofit/>
          </a:bodyPr>
          <a:lstStyle/>
          <a:p>
            <a:r>
              <a:rPr lang="en-US"/>
              <a:t>Tab2: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1E45-1FF5-4345-B9B5-CE3AACD8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56" y="2053808"/>
            <a:ext cx="5135876" cy="215292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Selection pane for date, time interval of data visualizations for the chart and selection of plot type: Line or Candle.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Line Chart for selected ticker for close price and volume (scaled down)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Candle chart for close price, with a tool tip to display date, open, high, low and close prices.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5FAEA4-5224-4E4C-9767-BC4206953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5" t="14904" r="4268"/>
          <a:stretch/>
        </p:blipFill>
        <p:spPr>
          <a:xfrm>
            <a:off x="6239188" y="310626"/>
            <a:ext cx="5486400" cy="31183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2B870D-732A-4C26-978D-90908BB5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" y="4316271"/>
            <a:ext cx="5829480" cy="22589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AFD0D0-D1EA-4E44-95FC-DDC10D788A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94" t="34074"/>
          <a:stretch/>
        </p:blipFill>
        <p:spPr>
          <a:xfrm>
            <a:off x="6256200" y="3611007"/>
            <a:ext cx="5486400" cy="2964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0ECF2-F1D5-4CED-820D-803DA5A2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150" y="543179"/>
            <a:ext cx="4114800" cy="246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Zhaksybek Dilda MBD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41607-95E1-4A3B-B282-A56EC3AF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511175"/>
            <a:ext cx="914400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BB3423-611C-6944-BA94-F2572F36241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97328-3626-4A6C-A8BD-F82F35E152A6}"/>
              </a:ext>
            </a:extLst>
          </p:cNvPr>
          <p:cNvSpPr txBox="1"/>
          <p:nvPr/>
        </p:nvSpPr>
        <p:spPr>
          <a:xfrm>
            <a:off x="123382" y="402206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A31E39-02B7-4F20-8B0C-A160DC649644}"/>
              </a:ext>
            </a:extLst>
          </p:cNvPr>
          <p:cNvSpPr txBox="1"/>
          <p:nvPr/>
        </p:nvSpPr>
        <p:spPr>
          <a:xfrm>
            <a:off x="5810914" y="18755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5249A-6F62-4D01-94AE-03C59D693587}"/>
              </a:ext>
            </a:extLst>
          </p:cNvPr>
          <p:cNvSpPr txBox="1"/>
          <p:nvPr/>
        </p:nvSpPr>
        <p:spPr>
          <a:xfrm>
            <a:off x="5816534" y="34866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9169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B4CF0-8CC3-40C2-B391-F56A8B5C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US"/>
              <a:t>Tab3: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28FB-25F7-4F42-9BB7-AB58D7CE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/>
              <a:t>Tab that includes different data for a chosen ticker fetched with the use of </a:t>
            </a:r>
            <a:r>
              <a:rPr lang="en-US" sz="2200" err="1"/>
              <a:t>get_stats_valuation</a:t>
            </a:r>
            <a:r>
              <a:rPr lang="en-US" sz="2200"/>
              <a:t> and </a:t>
            </a:r>
            <a:r>
              <a:rPr lang="en-US" sz="2200" err="1"/>
              <a:t>get_stats</a:t>
            </a:r>
            <a:r>
              <a:rPr lang="en-US" sz="2200"/>
              <a:t> functions from Yahoo Finance.</a:t>
            </a:r>
          </a:p>
          <a:p>
            <a:pPr>
              <a:lnSpc>
                <a:spcPct val="90000"/>
              </a:lnSpc>
            </a:pPr>
            <a:r>
              <a:rPr lang="en-US" sz="2200"/>
              <a:t>Includes: Valuation Measures, Financial Highlights and Trading Information.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25036-AE24-4642-823F-6C961A1E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10" y="1204721"/>
            <a:ext cx="6182856" cy="46525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A818D-9263-447C-BFE4-7388DA56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150" y="543179"/>
            <a:ext cx="4114800" cy="246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Zhaksybek Dilda MBD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01557-B1B3-4A1A-A141-282B1BBB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511175"/>
            <a:ext cx="914400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BB3423-611C-6944-BA94-F2572F36241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8" name="Cross 32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2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C5B42-01DF-495A-A1EF-F0D0C8CC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US"/>
              <a:t>Tab4: Financials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DE93-9B4A-47D3-85A7-AA6490FD9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Tab presents chosen financial statement for a selected ticker. </a:t>
            </a:r>
          </a:p>
          <a:p>
            <a:r>
              <a:rPr lang="en-US"/>
              <a:t>There is an option to switch between annual and quarterly financial statements.</a:t>
            </a:r>
          </a:p>
          <a:p>
            <a:r>
              <a:rPr lang="en-US"/>
              <a:t>Data is fetched from yahoo finance with </a:t>
            </a:r>
            <a:r>
              <a:rPr lang="en-US" err="1"/>
              <a:t>get_income_statement</a:t>
            </a:r>
            <a:r>
              <a:rPr lang="en-US"/>
              <a:t>, </a:t>
            </a:r>
            <a:r>
              <a:rPr lang="en-US" err="1"/>
              <a:t>get_cash_flow</a:t>
            </a:r>
            <a:r>
              <a:rPr lang="en-US"/>
              <a:t> and </a:t>
            </a:r>
            <a:r>
              <a:rPr lang="en-US" err="1"/>
              <a:t>get_balance_sheet</a:t>
            </a:r>
            <a:r>
              <a:rPr lang="en-US"/>
              <a:t> functions.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0B50C-4FA9-420C-BB38-9E1E14CF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150" y="543179"/>
            <a:ext cx="4114800" cy="246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Zhaksybek Dilda MBD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65E26-408E-406B-BA51-2659134B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511175"/>
            <a:ext cx="914400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BB3423-611C-6944-BA94-F2572F36241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7250D-EBAF-4A79-944E-B8B22305E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376" y="2787259"/>
            <a:ext cx="6583680" cy="3699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E4E69-CC44-48CE-A0EF-81D5BAB94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846" y="371525"/>
            <a:ext cx="6949440" cy="2171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96F8F7-16C5-496B-A717-94721FBEB728}"/>
              </a:ext>
            </a:extLst>
          </p:cNvPr>
          <p:cNvSpPr/>
          <p:nvPr/>
        </p:nvSpPr>
        <p:spPr>
          <a:xfrm>
            <a:off x="4708846" y="445216"/>
            <a:ext cx="2135014" cy="20980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669CF-D29D-4C5F-99C4-9CBA76C36A18}"/>
              </a:ext>
            </a:extLst>
          </p:cNvPr>
          <p:cNvSpPr/>
          <p:nvPr/>
        </p:nvSpPr>
        <p:spPr>
          <a:xfrm>
            <a:off x="4752473" y="2665698"/>
            <a:ext cx="1506925" cy="1029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9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7F265-850A-4B6B-B172-3533D55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US"/>
              <a:t>Tab5: Analysis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396D4-3557-4DCF-88D5-5893579A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Analysts' info for the chosen ticker. </a:t>
            </a:r>
          </a:p>
          <a:p>
            <a:r>
              <a:rPr lang="en-US"/>
              <a:t>Includes: Earnings estimate, Revenue estimate, Earnings history, EPS trend, EPS revisions, Growth estimates. </a:t>
            </a:r>
          </a:p>
          <a:p>
            <a:r>
              <a:rPr lang="en-US"/>
              <a:t>Data fetched from yahoo finance using </a:t>
            </a:r>
            <a:r>
              <a:rPr lang="en-US" err="1"/>
              <a:t>get_analysts_info</a:t>
            </a:r>
            <a:r>
              <a:rPr lang="en-US"/>
              <a:t> function.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C9D57-D68B-4FAF-8356-EDA9500A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7" y="1686725"/>
            <a:ext cx="6766560" cy="3890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EA55F-08B9-4BCE-A693-5414D0D5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150" y="543179"/>
            <a:ext cx="4114800" cy="246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Zhaksybek Dilda MBD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63C81-6CC4-43BE-AF8D-EC8DDC95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511175"/>
            <a:ext cx="914400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BB3423-611C-6944-BA94-F2572F36241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55EA2-3444-4521-BD00-790124BB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530851" cy="1446550"/>
          </a:xfrm>
        </p:spPr>
        <p:txBody>
          <a:bodyPr>
            <a:normAutofit/>
          </a:bodyPr>
          <a:lstStyle/>
          <a:p>
            <a:r>
              <a:rPr lang="en-US"/>
              <a:t>Tab6: Monte Carlo Simulation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A922-F124-4FFC-A71F-5D215CE4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014111" cy="3188586"/>
          </a:xfrm>
        </p:spPr>
        <p:txBody>
          <a:bodyPr>
            <a:normAutofit lnSpcReduction="10000"/>
          </a:bodyPr>
          <a:lstStyle/>
          <a:p>
            <a:r>
              <a:rPr lang="en-US"/>
              <a:t>Monte Carlo Simulation of a selected stock. </a:t>
            </a:r>
          </a:p>
          <a:p>
            <a:r>
              <a:rPr lang="en-US"/>
              <a:t>Number of simulations available for choice: 200, 500, 1000.</a:t>
            </a:r>
          </a:p>
          <a:p>
            <a:r>
              <a:rPr lang="en-US"/>
              <a:t>Time horizon for simulation: 30, 60 and 90 days.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1565C3-8260-44C3-A7F5-1CF7C018B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70" y="543179"/>
            <a:ext cx="6400800" cy="171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6275F-C705-4B74-B8B5-2732F1BF4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70" y="2436424"/>
            <a:ext cx="6400800" cy="4240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0BE34-25D1-4675-B55F-A36AA25E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150" y="543179"/>
            <a:ext cx="4114800" cy="246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Zhaksybek Dilda MBD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CD188-AE38-42F6-97DB-F79B9FF7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024" y="511175"/>
            <a:ext cx="914400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BB3423-611C-6944-BA94-F2572F36241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CD36E-6651-452F-93F9-F0E2EC86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n-US"/>
              <a:t>References and inspirations	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CB891A3-E87F-440D-94F1-D69EE4BD7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24232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DED12-6937-4EE8-9EF7-0D12A736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ED80F-4E17-433E-B40D-6B466EAE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Zhaksybek Dilda MBD 2021</a:t>
            </a:r>
          </a:p>
        </p:txBody>
      </p:sp>
    </p:spTree>
    <p:extLst>
      <p:ext uri="{BB962C8B-B14F-4D97-AF65-F5344CB8AC3E}">
        <p14:creationId xmlns:p14="http://schemas.microsoft.com/office/powerpoint/2010/main" val="240923677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MadridVTI</vt:lpstr>
      <vt:lpstr>Financial Dashboard in Streamlit with Python</vt:lpstr>
      <vt:lpstr>Sidebar </vt:lpstr>
      <vt:lpstr>Tab1: Chart</vt:lpstr>
      <vt:lpstr>Tab2: Chart</vt:lpstr>
      <vt:lpstr>Tab3: Statistics</vt:lpstr>
      <vt:lpstr>Tab4: Financials</vt:lpstr>
      <vt:lpstr>Tab5: Analysis  </vt:lpstr>
      <vt:lpstr>Tab6: Monte Carlo Simulation </vt:lpstr>
      <vt:lpstr>References and inspirations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ZHAKSYBEK Dilda</dc:creator>
  <cp:revision>1</cp:revision>
  <dcterms:created xsi:type="dcterms:W3CDTF">2021-11-14T13:49:50Z</dcterms:created>
  <dcterms:modified xsi:type="dcterms:W3CDTF">2021-11-14T15:37:38Z</dcterms:modified>
</cp:coreProperties>
</file>