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19CC98-A5C9-4BBA-9081-BC9A82B6CBF1}" type="datetimeFigureOut">
              <a:rPr lang="bg-BG" smtClean="0"/>
              <a:t>25.3.2014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373B31-944E-4123-93E5-0B8B90B8544E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idizlatkova.github.io/CornerSto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eogebra.org/webstart/geogeb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 „</a:t>
            </a:r>
            <a:r>
              <a:rPr lang="en-US" dirty="0" smtClean="0"/>
              <a:t>cornerstone</a:t>
            </a:r>
            <a:r>
              <a:rPr lang="bg-BG" dirty="0" smtClean="0"/>
              <a:t>“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димитрина златкова</a:t>
            </a:r>
          </a:p>
          <a:p>
            <a:r>
              <a:rPr lang="bg-BG" dirty="0" smtClean="0"/>
              <a:t>николина гюрова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Приложения на математиката за моделиране на реални процеси</a:t>
            </a:r>
            <a:endParaRPr lang="bg-BG" dirty="0"/>
          </a:p>
        </p:txBody>
      </p:sp>
      <p:pic>
        <p:nvPicPr>
          <p:cNvPr id="6" name="Picture 5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спецификация (2)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успоредник, ромб и трапец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две точки; по три точки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селектиране, местене, модифициране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диагонали, височини, ъглополовящи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bg-BG" dirty="0" smtClean="0"/>
              <a:t>описана окръжност</a:t>
            </a:r>
            <a:r>
              <a:rPr lang="en-US" dirty="0" smtClean="0"/>
              <a:t>]</a:t>
            </a:r>
            <a:r>
              <a:rPr lang="bg-BG" dirty="0" smtClean="0"/>
              <a:t>, </a:t>
            </a:r>
            <a:r>
              <a:rPr lang="en-US" dirty="0" smtClean="0"/>
              <a:t>[</a:t>
            </a:r>
            <a:r>
              <a:rPr lang="bg-BG" dirty="0" smtClean="0"/>
              <a:t>вписана окръжност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окръжност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две точки; по три точки;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селектиране, местене, модифициране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диаметър, допирателни</a:t>
            </a:r>
            <a:endParaRPr lang="bg-BG" dirty="0"/>
          </a:p>
        </p:txBody>
      </p:sp>
      <p:sp>
        <p:nvSpPr>
          <p:cNvPr id="4" name="Parallelogram 3"/>
          <p:cNvSpPr/>
          <p:nvPr/>
        </p:nvSpPr>
        <p:spPr>
          <a:xfrm>
            <a:off x="6516216" y="1772816"/>
            <a:ext cx="1368152" cy="504056"/>
          </a:xfrm>
          <a:prstGeom prst="parallelogram">
            <a:avLst/>
          </a:prstGeom>
          <a:noFill/>
          <a:ln w="28575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rapezoid 4"/>
          <p:cNvSpPr/>
          <p:nvPr/>
        </p:nvSpPr>
        <p:spPr>
          <a:xfrm>
            <a:off x="7884368" y="3068960"/>
            <a:ext cx="864096" cy="1152128"/>
          </a:xfrm>
          <a:prstGeom prst="trapezoid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Parallelogram 5"/>
          <p:cNvSpPr/>
          <p:nvPr/>
        </p:nvSpPr>
        <p:spPr>
          <a:xfrm>
            <a:off x="7062542" y="2780928"/>
            <a:ext cx="766165" cy="576064"/>
          </a:xfrm>
          <a:prstGeom prst="parallelogram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6624228" y="4738969"/>
            <a:ext cx="1152128" cy="1152128"/>
          </a:xfrm>
          <a:prstGeom prst="ellips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smtClean="0"/>
              <a:t>спецификация (3)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2 точки; по 3 точки; по права и точка;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селектиране, местене, модифициране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медиани</a:t>
            </a:r>
            <a:r>
              <a:rPr lang="bg-BG" dirty="0" smtClean="0"/>
              <a:t>, </a:t>
            </a:r>
            <a:r>
              <a:rPr lang="bg-BG" dirty="0"/>
              <a:t>височини</a:t>
            </a:r>
            <a:r>
              <a:rPr lang="bg-BG" dirty="0" smtClean="0"/>
              <a:t>,</a:t>
            </a:r>
            <a:r>
              <a:rPr lang="bg-BG" dirty="0"/>
              <a:t> </a:t>
            </a:r>
            <a:r>
              <a:rPr lang="bg-BG" dirty="0" smtClean="0"/>
              <a:t>симетрали, </a:t>
            </a:r>
            <a:r>
              <a:rPr lang="bg-BG" dirty="0"/>
              <a:t>ъглополовящи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медицентър, </a:t>
            </a:r>
            <a:r>
              <a:rPr lang="bg-BG" dirty="0" smtClean="0"/>
              <a:t>ортоцентър</a:t>
            </a:r>
            <a:r>
              <a:rPr lang="bg-BG" dirty="0"/>
              <a:t>, пресечна точка на симетралите, пресечна точка на </a:t>
            </a:r>
            <a:r>
              <a:rPr lang="bg-BG" dirty="0" smtClean="0"/>
              <a:t>ъглополовящите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описана окръжност, вписана окръжност</a:t>
            </a:r>
          </a:p>
          <a:p>
            <a:pPr lvl="1"/>
            <a:endParaRPr lang="bg-BG" dirty="0"/>
          </a:p>
          <a:p>
            <a:r>
              <a:rPr lang="bg-BG" dirty="0" smtClean="0"/>
              <a:t>крива на Безие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права и точка; по права и две точки;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Isosceles Triangle 3"/>
          <p:cNvSpPr/>
          <p:nvPr/>
        </p:nvSpPr>
        <p:spPr>
          <a:xfrm>
            <a:off x="7149494" y="1700808"/>
            <a:ext cx="1224136" cy="1008112"/>
          </a:xfrm>
          <a:prstGeom prst="triangle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 5"/>
          <p:cNvSpPr/>
          <p:nvPr/>
        </p:nvSpPr>
        <p:spPr>
          <a:xfrm>
            <a:off x="6516806" y="4725144"/>
            <a:ext cx="1158516" cy="1275009"/>
          </a:xfrm>
          <a:custGeom>
            <a:avLst/>
            <a:gdLst>
              <a:gd name="connsiteX0" fmla="*/ 0 w 1158516"/>
              <a:gd name="connsiteY0" fmla="*/ 0 h 1275009"/>
              <a:gd name="connsiteX1" fmla="*/ 1030310 w 1158516"/>
              <a:gd name="connsiteY1" fmla="*/ 618186 h 1275009"/>
              <a:gd name="connsiteX2" fmla="*/ 1107583 w 1158516"/>
              <a:gd name="connsiteY2" fmla="*/ 1275009 h 12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516" h="1275009">
                <a:moveTo>
                  <a:pt x="0" y="0"/>
                </a:moveTo>
                <a:cubicBezTo>
                  <a:pt x="422856" y="202842"/>
                  <a:pt x="845713" y="405685"/>
                  <a:pt x="1030310" y="618186"/>
                </a:cubicBezTo>
                <a:cubicBezTo>
                  <a:pt x="1214907" y="830688"/>
                  <a:pt x="1161245" y="1052848"/>
                  <a:pt x="1107583" y="1275009"/>
                </a:cubicBez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спецификация (4)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bg-BG" dirty="0" smtClean="0"/>
              <a:t>координатна система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dirty="0" smtClean="0"/>
              <a:t>опция за включване/изключване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избор на цвят от палитра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меню към (почти) всеки обект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изтриване на обект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гумичка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запазване във файл</a:t>
            </a:r>
            <a:endParaRPr lang="bg-BG" dirty="0"/>
          </a:p>
          <a:p>
            <a:pPr lvl="1">
              <a:lnSpc>
                <a:spcPct val="150000"/>
              </a:lnSpc>
            </a:pPr>
            <a:endParaRPr lang="bg-BG" dirty="0"/>
          </a:p>
        </p:txBody>
      </p:sp>
      <p:pic>
        <p:nvPicPr>
          <p:cNvPr id="4" name="Picture 3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разработка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canvas&gt;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ctx.fillRect</a:t>
            </a:r>
            <a:r>
              <a:rPr lang="en-US" dirty="0"/>
              <a:t>(x, y, 1, 1</a:t>
            </a:r>
            <a:r>
              <a:rPr lang="en-US" dirty="0" smtClean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ctx.clearRect</a:t>
            </a:r>
            <a:r>
              <a:rPr lang="en-US" dirty="0" smtClean="0"/>
              <a:t> </a:t>
            </a:r>
            <a:r>
              <a:rPr lang="en-US" dirty="0"/>
              <a:t>(0, 0, </a:t>
            </a:r>
            <a:r>
              <a:rPr lang="en-US" dirty="0" err="1" smtClean="0"/>
              <a:t>canvasWidth</a:t>
            </a:r>
            <a:r>
              <a:rPr lang="en-US" dirty="0" smtClean="0"/>
              <a:t>, </a:t>
            </a:r>
            <a:r>
              <a:rPr lang="en-US" dirty="0" err="1" smtClean="0"/>
              <a:t>canvasHeight</a:t>
            </a:r>
            <a:r>
              <a:rPr lang="en-US" dirty="0" smtClean="0"/>
              <a:t>);</a:t>
            </a:r>
            <a:endParaRPr lang="bg-BG" dirty="0" smtClean="0"/>
          </a:p>
          <a:p>
            <a:r>
              <a:rPr lang="en-US" dirty="0" smtClean="0"/>
              <a:t>Revealing Prototype Pattern</a:t>
            </a:r>
            <a:endParaRPr lang="en-US" dirty="0" smtClean="0"/>
          </a:p>
          <a:p>
            <a:r>
              <a:rPr lang="en-US" dirty="0" smtClean="0"/>
              <a:t>jQuery</a:t>
            </a:r>
            <a:endParaRPr lang="bg-BG" dirty="0"/>
          </a:p>
        </p:txBody>
      </p:sp>
      <p:pic>
        <p:nvPicPr>
          <p:cNvPr id="4" name="Picture 3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5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4400" cy="654896"/>
          </a:xfrm>
        </p:spPr>
        <p:txBody>
          <a:bodyPr>
            <a:normAutofit/>
          </a:bodyPr>
          <a:lstStyle/>
          <a:p>
            <a:r>
              <a:rPr lang="bg-BG" b="1" dirty="0" smtClean="0"/>
              <a:t>архитектура (0)</a:t>
            </a:r>
            <a:endParaRPr lang="bg-BG" b="1" dirty="0"/>
          </a:p>
        </p:txBody>
      </p:sp>
      <p:pic>
        <p:nvPicPr>
          <p:cNvPr id="1026" name="Picture 2" descr="C:\Users\Didi\Desktop\layer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16679" cy="57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4400" cy="654896"/>
          </a:xfrm>
        </p:spPr>
        <p:txBody>
          <a:bodyPr>
            <a:normAutofit/>
          </a:bodyPr>
          <a:lstStyle/>
          <a:p>
            <a:r>
              <a:rPr lang="bg-BG" b="1" dirty="0" smtClean="0"/>
              <a:t>архитектура (1)</a:t>
            </a:r>
            <a:endParaRPr lang="bg-BG" b="1" dirty="0"/>
          </a:p>
        </p:txBody>
      </p:sp>
      <p:pic>
        <p:nvPicPr>
          <p:cNvPr id="2050" name="Picture 2" descr="C:\Users\Didi\Desktop\sequenc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6786207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/>
          </a:p>
        </p:txBody>
      </p:sp>
      <p:pic>
        <p:nvPicPr>
          <p:cNvPr id="5" name="Picture 4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демо</a:t>
            </a:r>
            <a:endParaRPr lang="bg-BG" b="1" dirty="0" smtClean="0"/>
          </a:p>
        </p:txBody>
      </p:sp>
      <p:pic>
        <p:nvPicPr>
          <p:cNvPr id="3" name="Picture 2" descr="C:\Users\Didi\Desktop\ston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5" name="Picture 4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задача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bg-BG" dirty="0" smtClean="0"/>
              <a:t>графичен редактор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в помощ на ученици и учители на гимназиално ниво (6-7-8 клас)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реализиране като НЕ се използват вградени функции за изчертаване на обекти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написване на всички функции чрез формули и методи от математиката</a:t>
            </a:r>
          </a:p>
        </p:txBody>
      </p:sp>
      <p:pic>
        <p:nvPicPr>
          <p:cNvPr id="4" name="Picture 3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  <a:noFill/>
          <a:ln>
            <a:noFill/>
          </a:ln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„</a:t>
            </a:r>
            <a:r>
              <a:rPr lang="en-US" b="1" dirty="0" err="1" smtClean="0"/>
              <a:t>Geogebra</a:t>
            </a:r>
            <a:r>
              <a:rPr lang="bg-BG" b="1" dirty="0" smtClean="0"/>
              <a:t>“</a:t>
            </a:r>
            <a:r>
              <a:rPr lang="en-US" b="1" dirty="0" smtClean="0"/>
              <a:t> </a:t>
            </a:r>
            <a:endParaRPr lang="bg-BG" b="1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1028" name="Picture 4" descr="C:\Users\Didi\Desktop\geogebra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986060" cy="8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Didi\Desktop\s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63688" y="548680"/>
            <a:ext cx="6372200" cy="555036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задача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„</a:t>
            </a:r>
            <a:r>
              <a:rPr lang="en-US" dirty="0" err="1" smtClean="0"/>
              <a:t>Geogebra</a:t>
            </a:r>
            <a:r>
              <a:rPr lang="bg-BG" dirty="0" smtClean="0"/>
              <a:t>“</a:t>
            </a:r>
            <a:endParaRPr lang="bg-BG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b="1" dirty="0" smtClean="0"/>
              <a:t>спецификация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разработка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архитектура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bg-BG" dirty="0" smtClean="0"/>
              <a:t>демо</a:t>
            </a:r>
            <a:endParaRPr lang="bg-BG" dirty="0" smtClean="0"/>
          </a:p>
        </p:txBody>
      </p:sp>
      <p:pic>
        <p:nvPicPr>
          <p:cNvPr id="3" name="Picture 2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спецификация (0)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968552"/>
          </a:xfrm>
        </p:spPr>
        <p:txBody>
          <a:bodyPr>
            <a:normAutofit/>
          </a:bodyPr>
          <a:lstStyle/>
          <a:p>
            <a:r>
              <a:rPr lang="bg-BG" dirty="0" smtClean="0"/>
              <a:t>точка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изчертаване с клик на мишката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селектиране, местене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именуване</a:t>
            </a:r>
          </a:p>
          <a:p>
            <a:pPr lvl="1">
              <a:buFont typeface="Arial" panose="020B0604020202020204" pitchFamily="34" charset="0"/>
              <a:buChar char="•"/>
            </a:pPr>
            <a:endParaRPr lang="bg-BG" dirty="0"/>
          </a:p>
          <a:p>
            <a:r>
              <a:rPr lang="bg-BG" dirty="0" smtClean="0"/>
              <a:t>отсечка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2 точки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селектиране, местене, модифициране</a:t>
            </a:r>
          </a:p>
          <a:p>
            <a:pPr lvl="1"/>
            <a:endParaRPr lang="bg-BG" dirty="0"/>
          </a:p>
          <a:p>
            <a:r>
              <a:rPr lang="bg-BG" dirty="0" smtClean="0"/>
              <a:t>права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2 точки; по отсечка;</a:t>
            </a:r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6876256" y="23488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6588224" y="213285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</a:t>
            </a:r>
            <a:endParaRPr lang="bg-B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69868" y="3879016"/>
            <a:ext cx="1620000" cy="612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95736" y="4941168"/>
            <a:ext cx="6948264" cy="19168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спецификация (1)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1064"/>
            <a:ext cx="8503920" cy="4854280"/>
          </a:xfrm>
        </p:spPr>
        <p:txBody>
          <a:bodyPr/>
          <a:lstStyle/>
          <a:p>
            <a:r>
              <a:rPr lang="bg-BG" dirty="0" smtClean="0"/>
              <a:t>свободно чертаене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следене движението на мишката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bg-BG" dirty="0" smtClean="0"/>
          </a:p>
          <a:p>
            <a:r>
              <a:rPr lang="bg-BG" dirty="0" smtClean="0"/>
              <a:t>произволен </a:t>
            </a:r>
            <a:r>
              <a:rPr lang="en-US" dirty="0" smtClean="0"/>
              <a:t>n-</a:t>
            </a:r>
            <a:r>
              <a:rPr lang="bg-BG" dirty="0" smtClean="0"/>
              <a:t>ъгълник</a:t>
            </a:r>
          </a:p>
          <a:p>
            <a:pPr lvl="1"/>
            <a:r>
              <a:rPr lang="bg-BG" dirty="0" smtClean="0"/>
              <a:t>по </a:t>
            </a:r>
            <a:r>
              <a:rPr lang="en-US" dirty="0" smtClean="0"/>
              <a:t>n </a:t>
            </a:r>
            <a:r>
              <a:rPr lang="bg-BG" dirty="0" smtClean="0"/>
              <a:t>точки</a:t>
            </a:r>
          </a:p>
          <a:p>
            <a:pPr lvl="1"/>
            <a:endParaRPr lang="bg-BG" dirty="0" smtClean="0"/>
          </a:p>
          <a:p>
            <a:r>
              <a:rPr lang="bg-BG" dirty="0" smtClean="0"/>
              <a:t>правоъгълник и квадрат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 две точки; по диагонал;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/>
              <a:t>селектиране, местене, </a:t>
            </a:r>
            <a:r>
              <a:rPr lang="bg-BG" dirty="0" smtClean="0"/>
              <a:t>модифициране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диагонали, описана окръжност, </a:t>
            </a:r>
            <a:r>
              <a:rPr lang="en-US" dirty="0" smtClean="0"/>
              <a:t>[</a:t>
            </a:r>
            <a:r>
              <a:rPr lang="bg-BG" dirty="0" smtClean="0"/>
              <a:t>вписана окръжност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endParaRPr lang="bg-BG" dirty="0"/>
          </a:p>
        </p:txBody>
      </p:sp>
      <p:sp>
        <p:nvSpPr>
          <p:cNvPr id="6" name="Freeform 5"/>
          <p:cNvSpPr/>
          <p:nvPr/>
        </p:nvSpPr>
        <p:spPr>
          <a:xfrm>
            <a:off x="5725400" y="1772816"/>
            <a:ext cx="2447000" cy="746980"/>
          </a:xfrm>
          <a:custGeom>
            <a:avLst/>
            <a:gdLst>
              <a:gd name="connsiteX0" fmla="*/ 257591 w 2447000"/>
              <a:gd name="connsiteY0" fmla="*/ 0 h 746980"/>
              <a:gd name="connsiteX1" fmla="*/ 154560 w 2447000"/>
              <a:gd name="connsiteY1" fmla="*/ 12879 h 746980"/>
              <a:gd name="connsiteX2" fmla="*/ 90166 w 2447000"/>
              <a:gd name="connsiteY2" fmla="*/ 90152 h 746980"/>
              <a:gd name="connsiteX3" fmla="*/ 51529 w 2447000"/>
              <a:gd name="connsiteY3" fmla="*/ 128788 h 746980"/>
              <a:gd name="connsiteX4" fmla="*/ 38651 w 2447000"/>
              <a:gd name="connsiteY4" fmla="*/ 167425 h 746980"/>
              <a:gd name="connsiteX5" fmla="*/ 14 w 2447000"/>
              <a:gd name="connsiteY5" fmla="*/ 257577 h 746980"/>
              <a:gd name="connsiteX6" fmla="*/ 12893 w 2447000"/>
              <a:gd name="connsiteY6" fmla="*/ 321971 h 746980"/>
              <a:gd name="connsiteX7" fmla="*/ 309107 w 2447000"/>
              <a:gd name="connsiteY7" fmla="*/ 296214 h 746980"/>
              <a:gd name="connsiteX8" fmla="*/ 373501 w 2447000"/>
              <a:gd name="connsiteY8" fmla="*/ 231819 h 746980"/>
              <a:gd name="connsiteX9" fmla="*/ 412138 w 2447000"/>
              <a:gd name="connsiteY9" fmla="*/ 193183 h 746980"/>
              <a:gd name="connsiteX10" fmla="*/ 528048 w 2447000"/>
              <a:gd name="connsiteY10" fmla="*/ 103031 h 746980"/>
              <a:gd name="connsiteX11" fmla="*/ 476532 w 2447000"/>
              <a:gd name="connsiteY11" fmla="*/ 90152 h 746980"/>
              <a:gd name="connsiteX12" fmla="*/ 399259 w 2447000"/>
              <a:gd name="connsiteY12" fmla="*/ 154546 h 746980"/>
              <a:gd name="connsiteX13" fmla="*/ 360622 w 2447000"/>
              <a:gd name="connsiteY13" fmla="*/ 180304 h 746980"/>
              <a:gd name="connsiteX14" fmla="*/ 321986 w 2447000"/>
              <a:gd name="connsiteY14" fmla="*/ 244698 h 746980"/>
              <a:gd name="connsiteX15" fmla="*/ 296228 w 2447000"/>
              <a:gd name="connsiteY15" fmla="*/ 283335 h 746980"/>
              <a:gd name="connsiteX16" fmla="*/ 257591 w 2447000"/>
              <a:gd name="connsiteY16" fmla="*/ 373487 h 746980"/>
              <a:gd name="connsiteX17" fmla="*/ 244713 w 2447000"/>
              <a:gd name="connsiteY17" fmla="*/ 553791 h 746980"/>
              <a:gd name="connsiteX18" fmla="*/ 528048 w 2447000"/>
              <a:gd name="connsiteY18" fmla="*/ 540912 h 746980"/>
              <a:gd name="connsiteX19" fmla="*/ 618200 w 2447000"/>
              <a:gd name="connsiteY19" fmla="*/ 528033 h 746980"/>
              <a:gd name="connsiteX20" fmla="*/ 734110 w 2447000"/>
              <a:gd name="connsiteY20" fmla="*/ 476518 h 746980"/>
              <a:gd name="connsiteX21" fmla="*/ 811383 w 2447000"/>
              <a:gd name="connsiteY21" fmla="*/ 399245 h 746980"/>
              <a:gd name="connsiteX22" fmla="*/ 850020 w 2447000"/>
              <a:gd name="connsiteY22" fmla="*/ 360608 h 746980"/>
              <a:gd name="connsiteX23" fmla="*/ 888656 w 2447000"/>
              <a:gd name="connsiteY23" fmla="*/ 321971 h 746980"/>
              <a:gd name="connsiteX24" fmla="*/ 940172 w 2447000"/>
              <a:gd name="connsiteY24" fmla="*/ 244698 h 746980"/>
              <a:gd name="connsiteX25" fmla="*/ 901535 w 2447000"/>
              <a:gd name="connsiteY25" fmla="*/ 218940 h 746980"/>
              <a:gd name="connsiteX26" fmla="*/ 837141 w 2447000"/>
              <a:gd name="connsiteY26" fmla="*/ 244698 h 746980"/>
              <a:gd name="connsiteX27" fmla="*/ 734110 w 2447000"/>
              <a:gd name="connsiteY27" fmla="*/ 334850 h 746980"/>
              <a:gd name="connsiteX28" fmla="*/ 669715 w 2447000"/>
              <a:gd name="connsiteY28" fmla="*/ 425002 h 746980"/>
              <a:gd name="connsiteX29" fmla="*/ 618200 w 2447000"/>
              <a:gd name="connsiteY29" fmla="*/ 502276 h 746980"/>
              <a:gd name="connsiteX30" fmla="*/ 579563 w 2447000"/>
              <a:gd name="connsiteY30" fmla="*/ 592428 h 746980"/>
              <a:gd name="connsiteX31" fmla="*/ 592442 w 2447000"/>
              <a:gd name="connsiteY31" fmla="*/ 643943 h 746980"/>
              <a:gd name="connsiteX32" fmla="*/ 1056082 w 2447000"/>
              <a:gd name="connsiteY32" fmla="*/ 618186 h 746980"/>
              <a:gd name="connsiteX33" fmla="*/ 1197749 w 2447000"/>
              <a:gd name="connsiteY33" fmla="*/ 515155 h 746980"/>
              <a:gd name="connsiteX34" fmla="*/ 1275022 w 2447000"/>
              <a:gd name="connsiteY34" fmla="*/ 437881 h 746980"/>
              <a:gd name="connsiteX35" fmla="*/ 1275022 w 2447000"/>
              <a:gd name="connsiteY35" fmla="*/ 334850 h 746980"/>
              <a:gd name="connsiteX36" fmla="*/ 1171991 w 2447000"/>
              <a:gd name="connsiteY36" fmla="*/ 360608 h 746980"/>
              <a:gd name="connsiteX37" fmla="*/ 1107597 w 2447000"/>
              <a:gd name="connsiteY37" fmla="*/ 399245 h 746980"/>
              <a:gd name="connsiteX38" fmla="*/ 1068960 w 2447000"/>
              <a:gd name="connsiteY38" fmla="*/ 450760 h 746980"/>
              <a:gd name="connsiteX39" fmla="*/ 1030324 w 2447000"/>
              <a:gd name="connsiteY39" fmla="*/ 489397 h 746980"/>
              <a:gd name="connsiteX40" fmla="*/ 1017445 w 2447000"/>
              <a:gd name="connsiteY40" fmla="*/ 540912 h 746980"/>
              <a:gd name="connsiteX41" fmla="*/ 991687 w 2447000"/>
              <a:gd name="connsiteY41" fmla="*/ 618186 h 746980"/>
              <a:gd name="connsiteX42" fmla="*/ 1429569 w 2447000"/>
              <a:gd name="connsiteY42" fmla="*/ 618186 h 746980"/>
              <a:gd name="connsiteX43" fmla="*/ 1481084 w 2447000"/>
              <a:gd name="connsiteY43" fmla="*/ 605307 h 746980"/>
              <a:gd name="connsiteX44" fmla="*/ 1571237 w 2447000"/>
              <a:gd name="connsiteY44" fmla="*/ 553791 h 746980"/>
              <a:gd name="connsiteX45" fmla="*/ 1609873 w 2447000"/>
              <a:gd name="connsiteY45" fmla="*/ 476518 h 746980"/>
              <a:gd name="connsiteX46" fmla="*/ 1596994 w 2447000"/>
              <a:gd name="connsiteY46" fmla="*/ 412124 h 746980"/>
              <a:gd name="connsiteX47" fmla="*/ 1506842 w 2447000"/>
              <a:gd name="connsiteY47" fmla="*/ 425002 h 746980"/>
              <a:gd name="connsiteX48" fmla="*/ 1429569 w 2447000"/>
              <a:gd name="connsiteY48" fmla="*/ 476518 h 746980"/>
              <a:gd name="connsiteX49" fmla="*/ 1403811 w 2447000"/>
              <a:gd name="connsiteY49" fmla="*/ 553791 h 746980"/>
              <a:gd name="connsiteX50" fmla="*/ 1339417 w 2447000"/>
              <a:gd name="connsiteY50" fmla="*/ 669701 h 746980"/>
              <a:gd name="connsiteX51" fmla="*/ 1352296 w 2447000"/>
              <a:gd name="connsiteY51" fmla="*/ 734095 h 746980"/>
              <a:gd name="connsiteX52" fmla="*/ 1403811 w 2447000"/>
              <a:gd name="connsiteY52" fmla="*/ 746974 h 746980"/>
              <a:gd name="connsiteX53" fmla="*/ 1622752 w 2447000"/>
              <a:gd name="connsiteY53" fmla="*/ 734095 h 746980"/>
              <a:gd name="connsiteX54" fmla="*/ 1661389 w 2447000"/>
              <a:gd name="connsiteY54" fmla="*/ 721217 h 746980"/>
              <a:gd name="connsiteX55" fmla="*/ 1777298 w 2447000"/>
              <a:gd name="connsiteY55" fmla="*/ 631064 h 746980"/>
              <a:gd name="connsiteX56" fmla="*/ 1828814 w 2447000"/>
              <a:gd name="connsiteY56" fmla="*/ 592428 h 746980"/>
              <a:gd name="connsiteX57" fmla="*/ 1854572 w 2447000"/>
              <a:gd name="connsiteY57" fmla="*/ 553791 h 746980"/>
              <a:gd name="connsiteX58" fmla="*/ 1893208 w 2447000"/>
              <a:gd name="connsiteY58" fmla="*/ 528033 h 746980"/>
              <a:gd name="connsiteX59" fmla="*/ 1957603 w 2447000"/>
              <a:gd name="connsiteY59" fmla="*/ 489397 h 746980"/>
              <a:gd name="connsiteX60" fmla="*/ 1996239 w 2447000"/>
              <a:gd name="connsiteY60" fmla="*/ 463639 h 746980"/>
              <a:gd name="connsiteX61" fmla="*/ 2060634 w 2447000"/>
              <a:gd name="connsiteY61" fmla="*/ 437881 h 746980"/>
              <a:gd name="connsiteX62" fmla="*/ 2215180 w 2447000"/>
              <a:gd name="connsiteY62" fmla="*/ 347729 h 746980"/>
              <a:gd name="connsiteX63" fmla="*/ 2447000 w 2447000"/>
              <a:gd name="connsiteY63" fmla="*/ 231819 h 74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447000" h="746980">
                <a:moveTo>
                  <a:pt x="257591" y="0"/>
                </a:moveTo>
                <a:cubicBezTo>
                  <a:pt x="223247" y="4293"/>
                  <a:pt x="187395" y="1934"/>
                  <a:pt x="154560" y="12879"/>
                </a:cubicBezTo>
                <a:cubicBezTo>
                  <a:pt x="74481" y="39572"/>
                  <a:pt x="121029" y="43857"/>
                  <a:pt x="90166" y="90152"/>
                </a:cubicBezTo>
                <a:cubicBezTo>
                  <a:pt x="80063" y="105306"/>
                  <a:pt x="64408" y="115909"/>
                  <a:pt x="51529" y="128788"/>
                </a:cubicBezTo>
                <a:cubicBezTo>
                  <a:pt x="47236" y="141667"/>
                  <a:pt x="43999" y="154947"/>
                  <a:pt x="38651" y="167425"/>
                </a:cubicBezTo>
                <a:cubicBezTo>
                  <a:pt x="-9097" y="278839"/>
                  <a:pt x="30221" y="166957"/>
                  <a:pt x="14" y="257577"/>
                </a:cubicBezTo>
                <a:cubicBezTo>
                  <a:pt x="4307" y="279042"/>
                  <a:pt x="-8610" y="317875"/>
                  <a:pt x="12893" y="321971"/>
                </a:cubicBezTo>
                <a:cubicBezTo>
                  <a:pt x="159554" y="349907"/>
                  <a:pt x="208572" y="329726"/>
                  <a:pt x="309107" y="296214"/>
                </a:cubicBezTo>
                <a:cubicBezTo>
                  <a:pt x="356328" y="225382"/>
                  <a:pt x="309109" y="285479"/>
                  <a:pt x="373501" y="231819"/>
                </a:cubicBezTo>
                <a:cubicBezTo>
                  <a:pt x="387493" y="220159"/>
                  <a:pt x="397761" y="204365"/>
                  <a:pt x="412138" y="193183"/>
                </a:cubicBezTo>
                <a:cubicBezTo>
                  <a:pt x="550780" y="85351"/>
                  <a:pt x="440331" y="190746"/>
                  <a:pt x="528048" y="103031"/>
                </a:cubicBezTo>
                <a:cubicBezTo>
                  <a:pt x="510876" y="98738"/>
                  <a:pt x="494096" y="87957"/>
                  <a:pt x="476532" y="90152"/>
                </a:cubicBezTo>
                <a:cubicBezTo>
                  <a:pt x="413381" y="98046"/>
                  <a:pt x="433886" y="119919"/>
                  <a:pt x="399259" y="154546"/>
                </a:cubicBezTo>
                <a:cubicBezTo>
                  <a:pt x="388314" y="165491"/>
                  <a:pt x="373501" y="171718"/>
                  <a:pt x="360622" y="180304"/>
                </a:cubicBezTo>
                <a:cubicBezTo>
                  <a:pt x="347743" y="201769"/>
                  <a:pt x="335253" y="223471"/>
                  <a:pt x="321986" y="244698"/>
                </a:cubicBezTo>
                <a:cubicBezTo>
                  <a:pt x="313782" y="257824"/>
                  <a:pt x="302325" y="269108"/>
                  <a:pt x="296228" y="283335"/>
                </a:cubicBezTo>
                <a:cubicBezTo>
                  <a:pt x="246328" y="399766"/>
                  <a:pt x="322258" y="276486"/>
                  <a:pt x="257591" y="373487"/>
                </a:cubicBezTo>
                <a:cubicBezTo>
                  <a:pt x="225501" y="501851"/>
                  <a:pt x="226014" y="441599"/>
                  <a:pt x="244713" y="553791"/>
                </a:cubicBezTo>
                <a:cubicBezTo>
                  <a:pt x="339158" y="549498"/>
                  <a:pt x="433730" y="547417"/>
                  <a:pt x="528048" y="540912"/>
                </a:cubicBezTo>
                <a:cubicBezTo>
                  <a:pt x="558332" y="538823"/>
                  <a:pt x="588622" y="534859"/>
                  <a:pt x="618200" y="528033"/>
                </a:cubicBezTo>
                <a:cubicBezTo>
                  <a:pt x="659563" y="518488"/>
                  <a:pt x="701726" y="505304"/>
                  <a:pt x="734110" y="476518"/>
                </a:cubicBezTo>
                <a:cubicBezTo>
                  <a:pt x="761336" y="452317"/>
                  <a:pt x="785625" y="425003"/>
                  <a:pt x="811383" y="399245"/>
                </a:cubicBezTo>
                <a:lnTo>
                  <a:pt x="850020" y="360608"/>
                </a:lnTo>
                <a:cubicBezTo>
                  <a:pt x="862899" y="347729"/>
                  <a:pt x="878553" y="337125"/>
                  <a:pt x="888656" y="321971"/>
                </a:cubicBezTo>
                <a:lnTo>
                  <a:pt x="940172" y="244698"/>
                </a:lnTo>
                <a:cubicBezTo>
                  <a:pt x="927293" y="236112"/>
                  <a:pt x="917014" y="218940"/>
                  <a:pt x="901535" y="218940"/>
                </a:cubicBezTo>
                <a:cubicBezTo>
                  <a:pt x="878417" y="218940"/>
                  <a:pt x="857350" y="233471"/>
                  <a:pt x="837141" y="244698"/>
                </a:cubicBezTo>
                <a:cubicBezTo>
                  <a:pt x="809198" y="260222"/>
                  <a:pt x="752155" y="310790"/>
                  <a:pt x="734110" y="334850"/>
                </a:cubicBezTo>
                <a:cubicBezTo>
                  <a:pt x="632407" y="470455"/>
                  <a:pt x="786248" y="308472"/>
                  <a:pt x="669715" y="425002"/>
                </a:cubicBezTo>
                <a:cubicBezTo>
                  <a:pt x="642091" y="507880"/>
                  <a:pt x="678493" y="417867"/>
                  <a:pt x="618200" y="502276"/>
                </a:cubicBezTo>
                <a:cubicBezTo>
                  <a:pt x="598306" y="530127"/>
                  <a:pt x="590073" y="560897"/>
                  <a:pt x="579563" y="592428"/>
                </a:cubicBezTo>
                <a:cubicBezTo>
                  <a:pt x="583856" y="609600"/>
                  <a:pt x="574815" y="642341"/>
                  <a:pt x="592442" y="643943"/>
                </a:cubicBezTo>
                <a:cubicBezTo>
                  <a:pt x="868233" y="669014"/>
                  <a:pt x="891063" y="659437"/>
                  <a:pt x="1056082" y="618186"/>
                </a:cubicBezTo>
                <a:cubicBezTo>
                  <a:pt x="1099225" y="589423"/>
                  <a:pt x="1168902" y="544002"/>
                  <a:pt x="1197749" y="515155"/>
                </a:cubicBezTo>
                <a:lnTo>
                  <a:pt x="1275022" y="437881"/>
                </a:lnTo>
                <a:cubicBezTo>
                  <a:pt x="1281330" y="418958"/>
                  <a:pt x="1312322" y="347283"/>
                  <a:pt x="1275022" y="334850"/>
                </a:cubicBezTo>
                <a:cubicBezTo>
                  <a:pt x="1241438" y="323655"/>
                  <a:pt x="1206335" y="352022"/>
                  <a:pt x="1171991" y="360608"/>
                </a:cubicBezTo>
                <a:cubicBezTo>
                  <a:pt x="1150526" y="373487"/>
                  <a:pt x="1126436" y="382761"/>
                  <a:pt x="1107597" y="399245"/>
                </a:cubicBezTo>
                <a:cubicBezTo>
                  <a:pt x="1091443" y="413380"/>
                  <a:pt x="1082929" y="434463"/>
                  <a:pt x="1068960" y="450760"/>
                </a:cubicBezTo>
                <a:cubicBezTo>
                  <a:pt x="1057107" y="464589"/>
                  <a:pt x="1043203" y="476518"/>
                  <a:pt x="1030324" y="489397"/>
                </a:cubicBezTo>
                <a:cubicBezTo>
                  <a:pt x="1026031" y="506569"/>
                  <a:pt x="1022531" y="523958"/>
                  <a:pt x="1017445" y="540912"/>
                </a:cubicBezTo>
                <a:cubicBezTo>
                  <a:pt x="1009643" y="566918"/>
                  <a:pt x="991687" y="618186"/>
                  <a:pt x="991687" y="618186"/>
                </a:cubicBezTo>
                <a:cubicBezTo>
                  <a:pt x="1153960" y="672273"/>
                  <a:pt x="1043066" y="640271"/>
                  <a:pt x="1429569" y="618186"/>
                </a:cubicBezTo>
                <a:cubicBezTo>
                  <a:pt x="1447240" y="617176"/>
                  <a:pt x="1464511" y="611522"/>
                  <a:pt x="1481084" y="605307"/>
                </a:cubicBezTo>
                <a:cubicBezTo>
                  <a:pt x="1518433" y="591301"/>
                  <a:pt x="1539209" y="575143"/>
                  <a:pt x="1571237" y="553791"/>
                </a:cubicBezTo>
                <a:cubicBezTo>
                  <a:pt x="1584260" y="534256"/>
                  <a:pt x="1609873" y="503178"/>
                  <a:pt x="1609873" y="476518"/>
                </a:cubicBezTo>
                <a:cubicBezTo>
                  <a:pt x="1609873" y="454628"/>
                  <a:pt x="1601287" y="433589"/>
                  <a:pt x="1596994" y="412124"/>
                </a:cubicBezTo>
                <a:cubicBezTo>
                  <a:pt x="1566943" y="416417"/>
                  <a:pt x="1535174" y="414105"/>
                  <a:pt x="1506842" y="425002"/>
                </a:cubicBezTo>
                <a:cubicBezTo>
                  <a:pt x="1477948" y="436115"/>
                  <a:pt x="1429569" y="476518"/>
                  <a:pt x="1429569" y="476518"/>
                </a:cubicBezTo>
                <a:cubicBezTo>
                  <a:pt x="1420983" y="502276"/>
                  <a:pt x="1418872" y="531200"/>
                  <a:pt x="1403811" y="553791"/>
                </a:cubicBezTo>
                <a:cubicBezTo>
                  <a:pt x="1344766" y="642360"/>
                  <a:pt x="1362085" y="601696"/>
                  <a:pt x="1339417" y="669701"/>
                </a:cubicBezTo>
                <a:cubicBezTo>
                  <a:pt x="1343710" y="691166"/>
                  <a:pt x="1338283" y="717279"/>
                  <a:pt x="1352296" y="734095"/>
                </a:cubicBezTo>
                <a:cubicBezTo>
                  <a:pt x="1363627" y="747693"/>
                  <a:pt x="1386111" y="746974"/>
                  <a:pt x="1403811" y="746974"/>
                </a:cubicBezTo>
                <a:cubicBezTo>
                  <a:pt x="1476917" y="746974"/>
                  <a:pt x="1549772" y="738388"/>
                  <a:pt x="1622752" y="734095"/>
                </a:cubicBezTo>
                <a:cubicBezTo>
                  <a:pt x="1635631" y="729802"/>
                  <a:pt x="1649522" y="727810"/>
                  <a:pt x="1661389" y="721217"/>
                </a:cubicBezTo>
                <a:cubicBezTo>
                  <a:pt x="1768500" y="661712"/>
                  <a:pt x="1708134" y="690348"/>
                  <a:pt x="1777298" y="631064"/>
                </a:cubicBezTo>
                <a:cubicBezTo>
                  <a:pt x="1793595" y="617095"/>
                  <a:pt x="1811642" y="605307"/>
                  <a:pt x="1828814" y="592428"/>
                </a:cubicBezTo>
                <a:cubicBezTo>
                  <a:pt x="1837400" y="579549"/>
                  <a:pt x="1843627" y="564736"/>
                  <a:pt x="1854572" y="553791"/>
                </a:cubicBezTo>
                <a:cubicBezTo>
                  <a:pt x="1865517" y="542846"/>
                  <a:pt x="1880082" y="536236"/>
                  <a:pt x="1893208" y="528033"/>
                </a:cubicBezTo>
                <a:cubicBezTo>
                  <a:pt x="1914435" y="514766"/>
                  <a:pt x="1936376" y="502664"/>
                  <a:pt x="1957603" y="489397"/>
                </a:cubicBezTo>
                <a:cubicBezTo>
                  <a:pt x="1970729" y="481194"/>
                  <a:pt x="1982395" y="470561"/>
                  <a:pt x="1996239" y="463639"/>
                </a:cubicBezTo>
                <a:cubicBezTo>
                  <a:pt x="2016917" y="453300"/>
                  <a:pt x="2040202" y="448698"/>
                  <a:pt x="2060634" y="437881"/>
                </a:cubicBezTo>
                <a:cubicBezTo>
                  <a:pt x="2113343" y="409976"/>
                  <a:pt x="2161837" y="374401"/>
                  <a:pt x="2215180" y="347729"/>
                </a:cubicBezTo>
                <a:lnTo>
                  <a:pt x="2447000" y="231819"/>
                </a:lnTo>
              </a:path>
            </a:pathLst>
          </a:cu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6408840" y="4487509"/>
            <a:ext cx="1080120" cy="576064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7812360" y="4545124"/>
            <a:ext cx="504056" cy="504056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gular Pentagon 11"/>
          <p:cNvSpPr/>
          <p:nvPr/>
        </p:nvSpPr>
        <p:spPr>
          <a:xfrm>
            <a:off x="5365678" y="2924944"/>
            <a:ext cx="719444" cy="883707"/>
          </a:xfrm>
          <a:prstGeom prst="pentagon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 descr="C:\Users\Didi\Desktop\s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558475"/>
            <a:ext cx="822522" cy="8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302</TotalTime>
  <Words>393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Приложения на математиката за моделиране на реални процеси</vt:lpstr>
      <vt:lpstr>PowerPoint Presentation</vt:lpstr>
      <vt:lpstr>PowerPoint Presentation</vt:lpstr>
      <vt:lpstr>задача</vt:lpstr>
      <vt:lpstr>PowerPoint Presentation</vt:lpstr>
      <vt:lpstr>PowerPoint Presentation</vt:lpstr>
      <vt:lpstr>PowerPoint Presentation</vt:lpstr>
      <vt:lpstr>спецификация (0)</vt:lpstr>
      <vt:lpstr>спецификация (1)</vt:lpstr>
      <vt:lpstr>спецификация (2)</vt:lpstr>
      <vt:lpstr>спецификация (3)</vt:lpstr>
      <vt:lpstr>спецификация (4)</vt:lpstr>
      <vt:lpstr>PowerPoint Presentation</vt:lpstr>
      <vt:lpstr>PowerPoint Presentation</vt:lpstr>
      <vt:lpstr>разработка</vt:lpstr>
      <vt:lpstr>PowerPoint Presentation</vt:lpstr>
      <vt:lpstr>PowerPoint Presentation</vt:lpstr>
      <vt:lpstr>архитектура (0)</vt:lpstr>
      <vt:lpstr>архитектура (1)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Приложения на математиката за моделиране на реални процеси</dc:title>
  <dc:creator>Didi</dc:creator>
  <cp:lastModifiedBy>Didi</cp:lastModifiedBy>
  <cp:revision>26</cp:revision>
  <dcterms:created xsi:type="dcterms:W3CDTF">2014-03-23T14:17:23Z</dcterms:created>
  <dcterms:modified xsi:type="dcterms:W3CDTF">2014-03-25T10:04:46Z</dcterms:modified>
</cp:coreProperties>
</file>