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2319" r:id="rId2"/>
    <p:sldId id="2327" r:id="rId3"/>
    <p:sldId id="2326" r:id="rId4"/>
    <p:sldId id="1897" r:id="rId5"/>
    <p:sldId id="2284" r:id="rId6"/>
    <p:sldId id="2318" r:id="rId7"/>
    <p:sldId id="2189" r:id="rId8"/>
    <p:sldId id="2320" r:id="rId9"/>
    <p:sldId id="2090" r:id="rId10"/>
    <p:sldId id="1519" r:id="rId11"/>
    <p:sldId id="1512" r:id="rId12"/>
    <p:sldId id="2328" r:id="rId13"/>
    <p:sldId id="1513" r:id="rId14"/>
    <p:sldId id="2330" r:id="rId15"/>
    <p:sldId id="2331" r:id="rId16"/>
    <p:sldId id="2329" r:id="rId17"/>
    <p:sldId id="1514" r:id="rId18"/>
    <p:sldId id="2321" r:id="rId19"/>
    <p:sldId id="1516" r:id="rId20"/>
    <p:sldId id="2332" r:id="rId21"/>
    <p:sldId id="1517" r:id="rId22"/>
    <p:sldId id="2322" r:id="rId23"/>
    <p:sldId id="2324" r:id="rId24"/>
    <p:sldId id="2323" r:id="rId25"/>
    <p:sldId id="2325" r:id="rId26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  <a:srgbClr val="FF0000"/>
    <a:srgbClr val="CC3300"/>
    <a:srgbClr val="33CC33"/>
    <a:srgbClr val="00A000"/>
    <a:srgbClr val="777777"/>
    <a:srgbClr val="F4F3EB"/>
    <a:srgbClr val="F0EEEB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94561" autoAdjust="0"/>
  </p:normalViewPr>
  <p:slideViewPr>
    <p:cSldViewPr>
      <p:cViewPr varScale="1">
        <p:scale>
          <a:sx n="62" d="100"/>
          <a:sy n="62" d="100"/>
        </p:scale>
        <p:origin x="13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17538"/>
    </p:cViewPr>
  </p:sorter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3.xml"/><Relationship Id="rId7" Type="http://schemas.openxmlformats.org/officeDocument/2006/relationships/slide" Target="slides/slide22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21.xml"/><Relationship Id="rId5" Type="http://schemas.openxmlformats.org/officeDocument/2006/relationships/slide" Target="slides/slide19.xml"/><Relationship Id="rId10" Type="http://schemas.openxmlformats.org/officeDocument/2006/relationships/slide" Target="slides/slide25.xml"/><Relationship Id="rId4" Type="http://schemas.openxmlformats.org/officeDocument/2006/relationships/slide" Target="slides/slide16.xml"/><Relationship Id="rId9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6" y="3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6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D52ABCA2-6003-4441-9F8E-5D7FDCAED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85" y="4860925"/>
            <a:ext cx="5210493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6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63">
              <a:defRPr sz="1200"/>
            </a:lvl1pPr>
          </a:lstStyle>
          <a:p>
            <a:pPr>
              <a:defRPr/>
            </a:pPr>
            <a:fld id="{0684B6CF-207A-4320-97B8-8300FFC57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egnaposto intestazione 7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639" cy="5111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r>
              <a:rPr lang="it-IT" dirty="0"/>
              <a:t>Prof. Paolo Ferragina, </a:t>
            </a:r>
            <a:r>
              <a:rPr lang="it-IT" dirty="0" err="1"/>
              <a:t>Univ</a:t>
            </a:r>
            <a:r>
              <a:rPr lang="it-IT" dirty="0"/>
              <a:t>. Pisa</a:t>
            </a:r>
          </a:p>
        </p:txBody>
      </p:sp>
    </p:spTree>
    <p:extLst>
      <p:ext uri="{BB962C8B-B14F-4D97-AF65-F5344CB8AC3E}">
        <p14:creationId xmlns:p14="http://schemas.microsoft.com/office/powerpoint/2010/main" val="41428063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6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16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4885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1A61-2474-437E-8263-57089D647B89}" type="slidenum">
              <a:rPr lang="it-IT" altLang="en-US"/>
              <a:pPr/>
              <a:t>17</a:t>
            </a:fld>
            <a:endParaRPr lang="it-IT" alt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40147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1A61-2474-437E-8263-57089D647B89}" type="slidenum">
              <a:rPr lang="it-IT" altLang="en-US"/>
              <a:pPr/>
              <a:t>18</a:t>
            </a:fld>
            <a:endParaRPr lang="it-IT" alt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3673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E163C-C436-4FA9-B19C-ADBDF87643C9}" type="slidenum">
              <a:rPr lang="it-IT" altLang="en-US"/>
              <a:pPr/>
              <a:t>19</a:t>
            </a:fld>
            <a:endParaRPr lang="it-IT" alt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8180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21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0008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22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8151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4577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24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113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9359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6">
            <a:extLst>
              <a:ext uri="{FF2B5EF4-FFF2-40B4-BE49-F238E27FC236}">
                <a16:creationId xmlns:a16="http://schemas.microsoft.com/office/drawing/2014/main" id="{E91B40E3-6000-0B4A-AC91-7F025F1A4E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688975" indent="-265113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06045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48590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191135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3685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8257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2829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7401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ea typeface="MS PGothic" panose="020B0600070205080204" pitchFamily="34" charset="-128"/>
              </a:rPr>
              <a:t>Paolo Ferragina, Web Algorithmics</a:t>
            </a: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73F2B9DC-1EA0-7243-956F-7B47EA8A2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78D0664-0B64-AF45-B19E-09A01851E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763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B6C2B78-A022-AF46-9DD6-4416ADD28D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E82AD206-4464-D14B-B0FC-4CDFB95BF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6106CBD-E16C-7448-B267-13E55D25E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97261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1CDC39E-7517-0941-AE9A-35240ADF7A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30D1C4C-50CC-F44D-AF10-F690E28F9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9F0B73E-85B1-6040-9251-32247241E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90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9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D31C-1739-4078-8BD6-697960B91F77}" type="slidenum">
              <a:rPr lang="it-IT" altLang="en-US"/>
              <a:pPr/>
              <a:t>11</a:t>
            </a:fld>
            <a:endParaRPr lang="it-IT" alt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2830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D31C-1739-4078-8BD6-697960B91F77}" type="slidenum">
              <a:rPr lang="it-IT" altLang="en-US"/>
              <a:pPr/>
              <a:t>12</a:t>
            </a:fld>
            <a:endParaRPr lang="it-IT" alt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2648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13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1331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Fare clic per modificare lo stile del sottotitolo dello schema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69E2352D-1421-4798-A1C2-B77AC718E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BBF1C-12BA-41D5-A972-88B36E130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0E150-A1BD-4BAA-8870-99F718FCE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685800" y="42672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42672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49FA-2ECB-4CEE-AC04-3D1C27D2E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DD06-9F9F-4A89-A04A-FCE8947EF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DE18D-4B99-4A0D-BD23-833633619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89735-E4EB-4C8E-9FBA-A4C56D84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7E8FD-59C7-4016-9559-51AA152E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122CA-892D-4355-A22C-633AE1A05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3FAA-00F1-442D-8C7B-80BC0DB59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FD45C-6696-4D9E-98E1-DE0D9093F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AD27-083E-4131-9F30-077C358AE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E9AF-BF6E-40DC-9170-18221D49E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stile</a:t>
            </a:r>
          </a:p>
        </p:txBody>
      </p:sp>
      <p:sp>
        <p:nvSpPr>
          <p:cNvPr id="8878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4E97561-AB35-4B93-900A-F718B2234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iwHH3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0728"/>
            <a:ext cx="7772400" cy="926976"/>
          </a:xfrm>
        </p:spPr>
        <p:txBody>
          <a:bodyPr/>
          <a:lstStyle/>
          <a:p>
            <a:pPr fontAlgn="ctr"/>
            <a:r>
              <a:rPr lang="it-IT" sz="2000" dirty="0" smtClean="0"/>
              <a:t>Percorso </a:t>
            </a:r>
            <a:r>
              <a:rPr lang="it-IT" sz="2000" dirty="0"/>
              <a:t>Formativo per i Docenti della Scuola Secondaria di Secondo Grado – Università di Pisa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20713" y="771545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Il </a:t>
            </a:r>
            <a:r>
              <a:rPr lang="en-GB" b="1" dirty="0" err="1"/>
              <a:t>p</a:t>
            </a:r>
            <a:r>
              <a:rPr lang="en-GB" b="1" dirty="0" err="1" smtClean="0"/>
              <a:t>ensiero</a:t>
            </a:r>
            <a:r>
              <a:rPr lang="en-GB" b="1" dirty="0" smtClean="0"/>
              <a:t> </a:t>
            </a:r>
            <a:r>
              <a:rPr lang="en-GB" b="1" dirty="0" err="1" smtClean="0"/>
              <a:t>computazionale</a:t>
            </a:r>
            <a:endParaRPr lang="en-GB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785492"/>
            <a:ext cx="7772400" cy="128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fontAlgn="ctr"/>
            <a:r>
              <a:rPr lang="it-IT" sz="2800" b="1" dirty="0"/>
              <a:t>Laboratorio #4</a:t>
            </a:r>
            <a:r>
              <a:rPr lang="it-IT" sz="2800" dirty="0"/>
              <a:t> </a:t>
            </a:r>
            <a:r>
              <a:rPr lang="it-IT" sz="2800" dirty="0" smtClean="0"/>
              <a:t>: </a:t>
            </a:r>
            <a:r>
              <a:rPr lang="it-IT" sz="2800" b="1" dirty="0"/>
              <a:t>Motori di Ricerca </a:t>
            </a:r>
            <a:r>
              <a:rPr lang="it-IT" sz="2800" dirty="0"/>
              <a:t>(progettazione e </a:t>
            </a:r>
            <a:r>
              <a:rPr lang="it-IT" sz="2800" dirty="0" err="1"/>
              <a:t>coding</a:t>
            </a:r>
            <a:r>
              <a:rPr lang="it-IT" sz="2800" dirty="0"/>
              <a:t>)</a:t>
            </a:r>
            <a:r>
              <a:rPr lang="it-IT" b="1" dirty="0"/>
              <a:t> </a:t>
            </a:r>
            <a:endParaRPr lang="it-IT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6514" y="6165304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11 marzo 2019, ore </a:t>
            </a:r>
            <a:r>
              <a:rPr lang="it-IT" b="1" dirty="0" smtClean="0"/>
              <a:t>14-18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66571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Suffix Array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5725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764704"/>
            <a:ext cx="7772400" cy="528637"/>
          </a:xfrm>
        </p:spPr>
        <p:txBody>
          <a:bodyPr/>
          <a:lstStyle/>
          <a:p>
            <a:r>
              <a:rPr lang="it-IT" altLang="en-US" sz="3200" dirty="0" smtClean="0">
                <a:solidFill>
                  <a:srgbClr val="FF0000"/>
                </a:solidFill>
              </a:rPr>
              <a:t>Il cuore dei motori di ricerca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1553"/>
          <a:stretch/>
        </p:blipFill>
        <p:spPr>
          <a:xfrm>
            <a:off x="271462" y="2454239"/>
            <a:ext cx="8601075" cy="99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37" y="2118870"/>
            <a:ext cx="333375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4221088"/>
            <a:ext cx="6580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Occorre</a:t>
            </a:r>
            <a:r>
              <a:rPr lang="en-GB" sz="2400" dirty="0" smtClean="0"/>
              <a:t> </a:t>
            </a:r>
            <a:r>
              <a:rPr lang="en-GB" sz="2400" dirty="0" err="1" smtClean="0"/>
              <a:t>definire</a:t>
            </a:r>
            <a:r>
              <a:rPr lang="en-GB" sz="2400" dirty="0" smtClean="0"/>
              <a:t> un </a:t>
            </a:r>
            <a:r>
              <a:rPr lang="en-GB" sz="2400" b="1" dirty="0" err="1" smtClean="0">
                <a:solidFill>
                  <a:srgbClr val="FF0000"/>
                </a:solidFill>
              </a:rPr>
              <a:t>concetto</a:t>
            </a:r>
            <a:r>
              <a:rPr lang="en-GB" sz="2400" b="1" dirty="0" smtClean="0">
                <a:solidFill>
                  <a:srgbClr val="FF0000"/>
                </a:solidFill>
              </a:rPr>
              <a:t> di </a:t>
            </a:r>
            <a:r>
              <a:rPr lang="en-GB" sz="2400" b="1" dirty="0" err="1" smtClean="0">
                <a:solidFill>
                  <a:srgbClr val="FF0000"/>
                </a:solidFill>
              </a:rPr>
              <a:t>parola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(token) </a:t>
            </a:r>
            <a:r>
              <a:rPr lang="en-GB" sz="2400" dirty="0" err="1" smtClean="0"/>
              <a:t>su</a:t>
            </a:r>
            <a:r>
              <a:rPr lang="en-GB" sz="2400" dirty="0" smtClean="0"/>
              <a:t> cui è </a:t>
            </a:r>
            <a:r>
              <a:rPr lang="en-GB" sz="2400" dirty="0" err="1" smtClean="0"/>
              <a:t>possibile</a:t>
            </a:r>
            <a:r>
              <a:rPr lang="en-GB" sz="2400" dirty="0" smtClean="0"/>
              <a:t> fare le </a:t>
            </a:r>
            <a:r>
              <a:rPr lang="en-GB" sz="2400" dirty="0" err="1" smtClean="0"/>
              <a:t>ricerche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Come </a:t>
            </a:r>
            <a:r>
              <a:rPr lang="en-GB" sz="2400" dirty="0" err="1" smtClean="0"/>
              <a:t>cercare</a:t>
            </a:r>
            <a:r>
              <a:rPr lang="en-GB" sz="2400" dirty="0" smtClean="0"/>
              <a:t> </a:t>
            </a:r>
            <a:r>
              <a:rPr lang="en-GB" sz="2400" b="1" dirty="0" err="1">
                <a:solidFill>
                  <a:srgbClr val="FF0000"/>
                </a:solidFill>
              </a:rPr>
              <a:t>sottostringhe</a:t>
            </a:r>
            <a:r>
              <a:rPr lang="en-GB" sz="2400" dirty="0" smtClean="0"/>
              <a:t> di </a:t>
            </a:r>
            <a:r>
              <a:rPr lang="en-GB" sz="2400" dirty="0" err="1" smtClean="0"/>
              <a:t>composizione</a:t>
            </a:r>
            <a:r>
              <a:rPr lang="en-GB" sz="2400" dirty="0" smtClean="0"/>
              <a:t> e </a:t>
            </a:r>
            <a:r>
              <a:rPr lang="en-GB" sz="2400" dirty="0" err="1" smtClean="0"/>
              <a:t>lunghezza</a:t>
            </a:r>
            <a:r>
              <a:rPr lang="en-GB" sz="2400" dirty="0" smtClean="0"/>
              <a:t> </a:t>
            </a:r>
            <a:r>
              <a:rPr lang="en-GB" sz="2400" dirty="0" err="1" smtClean="0"/>
              <a:t>arbitraria</a:t>
            </a:r>
            <a:r>
              <a:rPr lang="en-GB" sz="2400" dirty="0" smtClean="0"/>
              <a:t> 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7221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764704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Alcuni fatti di base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1047555" name="Rectangle 3"/>
          <p:cNvSpPr>
            <a:spLocks noChangeArrowheads="1"/>
          </p:cNvSpPr>
          <p:nvPr/>
        </p:nvSpPr>
        <p:spPr bwMode="auto">
          <a:xfrm>
            <a:off x="685800" y="4134246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it-IT" altLang="en-US" dirty="0">
                <a:latin typeface="+mj-lt"/>
              </a:rPr>
              <a:t>Le </a:t>
            </a:r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occurrenze</a:t>
            </a:r>
            <a:r>
              <a:rPr lang="it-IT" altLang="en-US" sz="2000" dirty="0">
                <a:latin typeface="+mj-lt"/>
              </a:rPr>
              <a:t> di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in T = Tutti i suffissi di T con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prefisso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7556" name="Rectangle 4"/>
          <p:cNvSpPr>
            <a:spLocks noChangeArrowheads="1"/>
          </p:cNvSpPr>
          <p:nvPr/>
        </p:nvSpPr>
        <p:spPr bwMode="auto">
          <a:xfrm>
            <a:off x="1042988" y="6074171"/>
            <a:ext cx="4902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SUF(T)</a:t>
            </a:r>
            <a:r>
              <a:rPr lang="it-IT" alt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t-IT" altLang="en-US" sz="2000" dirty="0">
                <a:latin typeface="+mj-lt"/>
              </a:rPr>
              <a:t>= Insieme ordinato dei suffissi</a:t>
            </a:r>
            <a:endParaRPr lang="en-US" altLang="en-US" sz="2400" dirty="0">
              <a:latin typeface="+mj-lt"/>
            </a:endParaRPr>
          </a:p>
        </p:txBody>
      </p:sp>
      <p:grpSp>
        <p:nvGrpSpPr>
          <p:cNvPr id="1047557" name="Group 5"/>
          <p:cNvGrpSpPr>
            <a:grpSpLocks/>
          </p:cNvGrpSpPr>
          <p:nvPr/>
        </p:nvGrpSpPr>
        <p:grpSpPr bwMode="auto">
          <a:xfrm>
            <a:off x="1828800" y="4743846"/>
            <a:ext cx="5105400" cy="914400"/>
            <a:chOff x="528" y="2544"/>
            <a:chExt cx="3216" cy="576"/>
          </a:xfrm>
        </p:grpSpPr>
        <p:sp>
          <p:nvSpPr>
            <p:cNvPr id="1047558" name="Rectangle 6"/>
            <p:cNvSpPr>
              <a:spLocks noChangeArrowheads="1"/>
            </p:cNvSpPr>
            <p:nvPr/>
          </p:nvSpPr>
          <p:spPr bwMode="auto">
            <a:xfrm>
              <a:off x="672" y="2544"/>
              <a:ext cx="3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2" eaLnBrk="0" hangingPunct="0">
                <a:lnSpc>
                  <a:spcPct val="80000"/>
                </a:lnSpc>
                <a:spcBef>
                  <a:spcPct val="10000"/>
                </a:spcBef>
                <a:buClr>
                  <a:schemeClr val="hlink"/>
                </a:buClr>
                <a:buSzPct val="100000"/>
              </a:pPr>
              <a:r>
                <a:rPr lang="en-US" altLang="en-US" sz="2000">
                  <a:latin typeface="Comic Sans MS" panose="030F0702030302020204" pitchFamily="66" charset="0"/>
                </a:rPr>
                <a:t>T =</a:t>
              </a:r>
              <a:r>
                <a:rPr lang="en-US" altLang="en-US" sz="2000">
                  <a:solidFill>
                    <a:schemeClr val="folHlink"/>
                  </a:solidFill>
                  <a:latin typeface="Comic Sans MS" panose="030F0702030302020204" pitchFamily="66" charset="0"/>
                </a:rPr>
                <a:t> </a:t>
              </a:r>
              <a:r>
                <a:rPr lang="it-IT" altLang="en-US" sz="2000">
                  <a:latin typeface="Comic Sans MS" panose="030F0702030302020204" pitchFamily="66" charset="0"/>
                </a:rPr>
                <a:t>mis</a:t>
              </a:r>
              <a:r>
                <a:rPr lang="it-IT" altLang="en-US" sz="2000" u="sng">
                  <a:solidFill>
                    <a:srgbClr val="339933"/>
                  </a:solidFill>
                  <a:latin typeface="Comic Sans MS" panose="030F0702030302020204" pitchFamily="66" charset="0"/>
                </a:rPr>
                <a:t>si</a:t>
              </a:r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ssippi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  <a:p>
              <a:pPr lvl="2" eaLnBrk="0" hangingPunct="0">
                <a:lnSpc>
                  <a:spcPct val="90000"/>
                </a:lnSpc>
                <a:spcBef>
                  <a:spcPct val="10000"/>
                </a:spcBef>
                <a:buClr>
                  <a:schemeClr val="hlink"/>
                </a:buClr>
                <a:buSzPct val="100000"/>
              </a:pPr>
              <a:r>
                <a:rPr lang="en-US" altLang="en-US" sz="2000">
                  <a:latin typeface="Comic Sans MS" panose="030F0702030302020204" pitchFamily="66" charset="0"/>
                </a:rPr>
                <a:t> </a:t>
              </a:r>
              <a:r>
                <a:rPr lang="it-IT" altLang="en-US" sz="2000">
                  <a:latin typeface="Comic Sans MS" panose="030F0702030302020204" pitchFamily="66" charset="0"/>
                </a:rPr>
                <a:t>     missis</a:t>
              </a:r>
              <a:r>
                <a:rPr lang="it-IT" altLang="en-US" sz="2000" u="sng">
                  <a:solidFill>
                    <a:srgbClr val="339933"/>
                  </a:solidFill>
                  <a:latin typeface="Comic Sans MS" panose="030F0702030302020204" pitchFamily="66" charset="0"/>
                </a:rPr>
                <a:t>si</a:t>
              </a:r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ppi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047559" name="Group 7"/>
            <p:cNvGrpSpPr>
              <a:grpSpLocks/>
            </p:cNvGrpSpPr>
            <p:nvPr/>
          </p:nvGrpSpPr>
          <p:grpSpPr bwMode="auto">
            <a:xfrm>
              <a:off x="2688" y="2544"/>
              <a:ext cx="537" cy="576"/>
              <a:chOff x="3648" y="2496"/>
              <a:chExt cx="537" cy="576"/>
            </a:xfrm>
          </p:grpSpPr>
          <p:sp>
            <p:nvSpPr>
              <p:cNvPr id="1047560" name="AutoShape 8"/>
              <p:cNvSpPr>
                <a:spLocks/>
              </p:cNvSpPr>
              <p:nvPr/>
            </p:nvSpPr>
            <p:spPr bwMode="auto">
              <a:xfrm>
                <a:off x="3648" y="2496"/>
                <a:ext cx="96" cy="576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561" name="Text Box 9"/>
              <p:cNvSpPr txBox="1">
                <a:spLocks noChangeArrowheads="1"/>
              </p:cNvSpPr>
              <p:nvPr/>
            </p:nvSpPr>
            <p:spPr bwMode="auto">
              <a:xfrm>
                <a:off x="3782" y="2573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4,7</a:t>
                </a:r>
                <a:endParaRPr lang="en-US" altLang="en-US" sz="24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7562" name="Rectangle 10"/>
            <p:cNvSpPr>
              <a:spLocks noChangeArrowheads="1"/>
            </p:cNvSpPr>
            <p:nvPr/>
          </p:nvSpPr>
          <p:spPr bwMode="auto">
            <a:xfrm>
              <a:off x="528" y="2688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P = si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7563" name="Group 11"/>
          <p:cNvGrpSpPr>
            <a:grpSpLocks/>
          </p:cNvGrpSpPr>
          <p:nvPr/>
        </p:nvGrpSpPr>
        <p:grpSpPr bwMode="auto">
          <a:xfrm>
            <a:off x="990600" y="2076846"/>
            <a:ext cx="6402393" cy="1692275"/>
            <a:chOff x="624" y="912"/>
            <a:chExt cx="4033" cy="1066"/>
          </a:xfrm>
        </p:grpSpPr>
        <p:grpSp>
          <p:nvGrpSpPr>
            <p:cNvPr id="1047564" name="Group 12"/>
            <p:cNvGrpSpPr>
              <a:grpSpLocks/>
            </p:cNvGrpSpPr>
            <p:nvPr/>
          </p:nvGrpSpPr>
          <p:grpSpPr bwMode="auto">
            <a:xfrm>
              <a:off x="2352" y="1728"/>
              <a:ext cx="1776" cy="250"/>
              <a:chOff x="2352" y="1728"/>
              <a:chExt cx="1776" cy="250"/>
            </a:xfrm>
          </p:grpSpPr>
          <p:sp>
            <p:nvSpPr>
              <p:cNvPr id="1047565" name="Line 13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566" name="Text Box 14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5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000">
                    <a:latin typeface="Comic Sans MS" panose="030F0702030302020204" pitchFamily="66" charset="0"/>
                  </a:rPr>
                  <a:t>T[i,N]</a:t>
                </a:r>
                <a:endParaRPr lang="en-US" altLang="en-US" sz="20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7567" name="Rectangle 15"/>
            <p:cNvSpPr>
              <a:spLocks noChangeArrowheads="1"/>
            </p:cNvSpPr>
            <p:nvPr/>
          </p:nvSpPr>
          <p:spPr bwMode="auto">
            <a:xfrm>
              <a:off x="624" y="912"/>
              <a:ext cx="40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it-IT" altLang="en-US" sz="2000" u="sng" dirty="0" err="1">
                  <a:latin typeface="Comic Sans MS" panose="030F0702030302020204" pitchFamily="66" charset="0"/>
                </a:rPr>
                <a:t>iff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   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P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è prefisso dell’ </a:t>
              </a:r>
              <a:r>
                <a:rPr lang="it-IT" altLang="en-US" sz="2000" dirty="0">
                  <a:solidFill>
                    <a:srgbClr val="CC3300"/>
                  </a:solidFill>
                  <a:latin typeface="Comic Sans MS" panose="030F0702030302020204" pitchFamily="66" charset="0"/>
                </a:rPr>
                <a:t>i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-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mo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suffisso di T  (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ie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. T[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i,N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])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7568" name="Group 16"/>
          <p:cNvGrpSpPr>
            <a:grpSpLocks/>
          </p:cNvGrpSpPr>
          <p:nvPr/>
        </p:nvGrpSpPr>
        <p:grpSpPr bwMode="auto">
          <a:xfrm>
            <a:off x="685800" y="1695846"/>
            <a:ext cx="5867400" cy="1612900"/>
            <a:chOff x="432" y="672"/>
            <a:chExt cx="3696" cy="1016"/>
          </a:xfrm>
        </p:grpSpPr>
        <p:grpSp>
          <p:nvGrpSpPr>
            <p:cNvPr id="1047569" name="Group 17"/>
            <p:cNvGrpSpPr>
              <a:grpSpLocks/>
            </p:cNvGrpSpPr>
            <p:nvPr/>
          </p:nvGrpSpPr>
          <p:grpSpPr bwMode="auto">
            <a:xfrm>
              <a:off x="816" y="1361"/>
              <a:ext cx="3312" cy="327"/>
              <a:chOff x="816" y="1361"/>
              <a:chExt cx="3312" cy="327"/>
            </a:xfrm>
          </p:grpSpPr>
          <p:sp>
            <p:nvSpPr>
              <p:cNvPr id="1047570" name="Rectangle 18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928" cy="144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7571" name="Text Box 19"/>
              <p:cNvSpPr txBox="1">
                <a:spLocks noChangeArrowheads="1"/>
              </p:cNvSpPr>
              <p:nvPr/>
            </p:nvSpPr>
            <p:spPr bwMode="auto">
              <a:xfrm>
                <a:off x="816" y="1361"/>
                <a:ext cx="2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800">
                    <a:latin typeface="+mj-lt"/>
                  </a:rPr>
                  <a:t>T</a:t>
                </a:r>
                <a:endParaRPr lang="en-US" altLang="en-US" sz="2800">
                  <a:latin typeface="+mj-lt"/>
                </a:endParaRPr>
              </a:p>
            </p:txBody>
          </p:sp>
        </p:grpSp>
        <p:grpSp>
          <p:nvGrpSpPr>
            <p:cNvPr id="1047572" name="Group 20"/>
            <p:cNvGrpSpPr>
              <a:grpSpLocks/>
            </p:cNvGrpSpPr>
            <p:nvPr/>
          </p:nvGrpSpPr>
          <p:grpSpPr bwMode="auto">
            <a:xfrm>
              <a:off x="2294" y="1248"/>
              <a:ext cx="538" cy="384"/>
              <a:chOff x="2294" y="1248"/>
              <a:chExt cx="538" cy="384"/>
            </a:xfrm>
          </p:grpSpPr>
          <p:sp>
            <p:nvSpPr>
              <p:cNvPr id="1047573" name="Rectangle 21"/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480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7574" name="Text Box 22"/>
              <p:cNvSpPr txBox="1">
                <a:spLocks noChangeArrowheads="1"/>
              </p:cNvSpPr>
              <p:nvPr/>
            </p:nvSpPr>
            <p:spPr bwMode="auto">
              <a:xfrm>
                <a:off x="2496" y="124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solidFill>
                      <a:srgbClr val="00FF00"/>
                    </a:solidFill>
                    <a:latin typeface="+mj-lt"/>
                  </a:rPr>
                  <a:t>P</a:t>
                </a:r>
                <a:endParaRPr lang="en-US" altLang="en-US" sz="2400">
                  <a:solidFill>
                    <a:srgbClr val="00FF00"/>
                  </a:solidFill>
                  <a:latin typeface="+mj-lt"/>
                </a:endParaRPr>
              </a:p>
            </p:txBody>
          </p:sp>
          <p:sp>
            <p:nvSpPr>
              <p:cNvPr id="1047575" name="Text Box 23"/>
              <p:cNvSpPr txBox="1">
                <a:spLocks noChangeArrowheads="1"/>
              </p:cNvSpPr>
              <p:nvPr/>
            </p:nvSpPr>
            <p:spPr bwMode="auto">
              <a:xfrm>
                <a:off x="2294" y="1251"/>
                <a:ext cx="1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latin typeface="+mj-lt"/>
                  </a:rPr>
                  <a:t>i</a:t>
                </a:r>
                <a:endParaRPr lang="en-US" altLang="en-US" sz="2400">
                  <a:latin typeface="+mj-lt"/>
                </a:endParaRPr>
              </a:p>
            </p:txBody>
          </p:sp>
        </p:grpSp>
        <p:sp>
          <p:nvSpPr>
            <p:cNvPr id="1047576" name="Rectangle 24"/>
            <p:cNvSpPr>
              <a:spLocks noChangeArrowheads="1"/>
            </p:cNvSpPr>
            <p:nvPr/>
          </p:nvSpPr>
          <p:spPr bwMode="auto">
            <a:xfrm>
              <a:off x="432" y="672"/>
              <a:ext cx="369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it-IT" altLang="en-US" sz="2000" dirty="0">
                  <a:latin typeface="+mj-lt"/>
                </a:rPr>
                <a:t>Pattern </a:t>
              </a:r>
              <a:r>
                <a:rPr lang="it-IT" altLang="en-US" sz="2000" dirty="0" err="1">
                  <a:latin typeface="+mj-lt"/>
                </a:rPr>
                <a:t>P</a:t>
              </a:r>
              <a:r>
                <a:rPr lang="it-IT" altLang="en-US" sz="2000" dirty="0">
                  <a:latin typeface="+mj-lt"/>
                </a:rPr>
                <a:t> </a:t>
              </a:r>
              <a:r>
                <a:rPr lang="it-IT" altLang="en-US" sz="2000" dirty="0">
                  <a:solidFill>
                    <a:srgbClr val="CC3300"/>
                  </a:solidFill>
                  <a:latin typeface="+mj-lt"/>
                </a:rPr>
                <a:t>occorre</a:t>
              </a:r>
              <a:r>
                <a:rPr lang="it-IT" altLang="en-US" sz="2000" dirty="0">
                  <a:latin typeface="+mj-lt"/>
                </a:rPr>
                <a:t> in posizione </a:t>
              </a:r>
              <a:r>
                <a:rPr lang="it-IT" altLang="en-US" sz="2000" dirty="0">
                  <a:solidFill>
                    <a:srgbClr val="CC3300"/>
                  </a:solidFill>
                  <a:latin typeface="+mj-lt"/>
                </a:rPr>
                <a:t>i</a:t>
              </a:r>
              <a:r>
                <a:rPr lang="it-IT" altLang="en-US" sz="2000" dirty="0">
                  <a:latin typeface="+mj-lt"/>
                </a:rPr>
                <a:t> del testo T</a:t>
              </a:r>
              <a:endParaRPr lang="en-US" altLang="en-US" sz="2000" dirty="0">
                <a:latin typeface="+mj-lt"/>
              </a:endParaRPr>
            </a:p>
          </p:txBody>
        </p:sp>
      </p:grpSp>
      <p:grpSp>
        <p:nvGrpSpPr>
          <p:cNvPr id="1047577" name="Group 25"/>
          <p:cNvGrpSpPr>
            <a:grpSpLocks/>
          </p:cNvGrpSpPr>
          <p:nvPr/>
        </p:nvGrpSpPr>
        <p:grpSpPr bwMode="auto">
          <a:xfrm>
            <a:off x="5940441" y="4562871"/>
            <a:ext cx="2820993" cy="2328863"/>
            <a:chOff x="4224" y="2496"/>
            <a:chExt cx="1777" cy="1467"/>
          </a:xfrm>
        </p:grpSpPr>
        <p:sp>
          <p:nvSpPr>
            <p:cNvPr id="1047578" name="AutoShape 26"/>
            <p:cNvSpPr>
              <a:spLocks/>
            </p:cNvSpPr>
            <p:nvPr/>
          </p:nvSpPr>
          <p:spPr bwMode="auto">
            <a:xfrm>
              <a:off x="4224" y="3216"/>
              <a:ext cx="48" cy="72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79" name="AutoShape 27"/>
            <p:cNvSpPr>
              <a:spLocks noChangeArrowheads="1"/>
            </p:cNvSpPr>
            <p:nvPr/>
          </p:nvSpPr>
          <p:spPr bwMode="auto">
            <a:xfrm rot="1358752">
              <a:off x="4704" y="2496"/>
              <a:ext cx="576" cy="1296"/>
            </a:xfrm>
            <a:prstGeom prst="curvedLeftArrow">
              <a:avLst>
                <a:gd name="adj1" fmla="val 14104"/>
                <a:gd name="adj2" fmla="val 59104"/>
                <a:gd name="adj3" fmla="val 3333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80" name="Rectangle 28"/>
            <p:cNvSpPr>
              <a:spLocks noChangeArrowheads="1"/>
            </p:cNvSpPr>
            <p:nvPr/>
          </p:nvSpPr>
          <p:spPr bwMode="auto">
            <a:xfrm>
              <a:off x="4320" y="3633"/>
              <a:ext cx="16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400" b="1" dirty="0">
                  <a:solidFill>
                    <a:srgbClr val="FF3300"/>
                  </a:solidFill>
                  <a:latin typeface="+mj-lt"/>
                </a:rPr>
                <a:t>Da ricerca per sottostringa</a:t>
              </a:r>
            </a:p>
            <a:p>
              <a:pPr eaLnBrk="0" hangingPunct="0"/>
              <a:r>
                <a:rPr lang="it-IT" altLang="en-US" sz="1400" b="1" dirty="0">
                  <a:solidFill>
                    <a:srgbClr val="FF3300"/>
                  </a:solidFill>
                  <a:latin typeface="+mj-lt"/>
                </a:rPr>
                <a:t>A ricerca per prefisso</a:t>
              </a:r>
              <a:endParaRPr lang="en-US" altLang="en-US" sz="1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1047581" name="AutoShape 29"/>
          <p:cNvSpPr>
            <a:spLocks noChangeArrowheads="1"/>
          </p:cNvSpPr>
          <p:nvPr/>
        </p:nvSpPr>
        <p:spPr bwMode="auto">
          <a:xfrm>
            <a:off x="7812088" y="4921646"/>
            <a:ext cx="1331912" cy="79216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en-US" dirty="0">
                <a:solidFill>
                  <a:schemeClr val="bg1"/>
                </a:solidFill>
              </a:rPr>
              <a:t>Riduzione</a:t>
            </a:r>
          </a:p>
        </p:txBody>
      </p:sp>
    </p:spTree>
    <p:extLst>
      <p:ext uri="{BB962C8B-B14F-4D97-AF65-F5344CB8AC3E}">
        <p14:creationId xmlns:p14="http://schemas.microsoft.com/office/powerpoint/2010/main" val="2091777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/>
      <p:bldP spid="1047556" grpId="0" autoUpdateAnimBg="0"/>
      <p:bldP spid="10475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err="1">
                <a:solidFill>
                  <a:srgbClr val="FF0000"/>
                </a:solidFill>
              </a:rPr>
              <a:t>Suffix</a:t>
            </a:r>
            <a:r>
              <a:rPr lang="it-IT" altLang="en-US" sz="3200" dirty="0">
                <a:solidFill>
                  <a:srgbClr val="FF0000"/>
                </a:solidFill>
              </a:rPr>
              <a:t> Array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4524400" y="2123207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49606" name="Group 6"/>
          <p:cNvGrpSpPr>
            <a:grpSpLocks/>
          </p:cNvGrpSpPr>
          <p:nvPr/>
        </p:nvGrpSpPr>
        <p:grpSpPr bwMode="auto">
          <a:xfrm>
            <a:off x="2949164" y="2444395"/>
            <a:ext cx="2068204" cy="3516313"/>
            <a:chOff x="1248" y="1584"/>
            <a:chExt cx="1440" cy="2215"/>
          </a:xfrm>
        </p:grpSpPr>
        <p:sp>
          <p:nvSpPr>
            <p:cNvPr id="104960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1440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mississippi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  <a:endParaRPr lang="en-GB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049608" name="Text Box 8"/>
            <p:cNvSpPr txBox="1">
              <a:spLocks noChangeArrowheads="1"/>
            </p:cNvSpPr>
            <p:nvPr/>
          </p:nvSpPr>
          <p:spPr bwMode="auto">
            <a:xfrm>
              <a:off x="1248" y="1584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SUF(T)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4" name="Group 14"/>
          <p:cNvGrpSpPr>
            <a:grpSpLocks/>
          </p:cNvGrpSpPr>
          <p:nvPr/>
        </p:nvGrpSpPr>
        <p:grpSpPr bwMode="auto">
          <a:xfrm>
            <a:off x="1781200" y="1945407"/>
            <a:ext cx="1868488" cy="482600"/>
            <a:chOff x="480" y="1280"/>
            <a:chExt cx="1177" cy="304"/>
          </a:xfrm>
        </p:grpSpPr>
        <p:sp>
          <p:nvSpPr>
            <p:cNvPr id="1049615" name="AutoShape 15"/>
            <p:cNvSpPr>
              <a:spLocks noChangeArrowheads="1"/>
            </p:cNvSpPr>
            <p:nvPr/>
          </p:nvSpPr>
          <p:spPr bwMode="auto">
            <a:xfrm rot="16200000">
              <a:off x="1417" y="1344"/>
              <a:ext cx="240" cy="240"/>
            </a:xfrm>
            <a:custGeom>
              <a:avLst/>
              <a:gdLst>
                <a:gd name="G0" fmla="+- 11829 0 0"/>
                <a:gd name="G1" fmla="+- 18514 0 0"/>
                <a:gd name="G2" fmla="+- 7200 0 0"/>
                <a:gd name="G3" fmla="*/ 11829 1 2"/>
                <a:gd name="G4" fmla="+- G3 10800 0"/>
                <a:gd name="G5" fmla="+- 21600 11829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15 w 21600"/>
                <a:gd name="T1" fmla="*/ 0 h 21600"/>
                <a:gd name="T2" fmla="*/ 11829 w 21600"/>
                <a:gd name="T3" fmla="*/ 7200 h 21600"/>
                <a:gd name="T4" fmla="*/ 0 w 21600"/>
                <a:gd name="T5" fmla="*/ 195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5" y="0"/>
                  </a:moveTo>
                  <a:lnTo>
                    <a:pt x="11829" y="7200"/>
                  </a:lnTo>
                  <a:lnTo>
                    <a:pt x="14915" y="7200"/>
                  </a:lnTo>
                  <a:lnTo>
                    <a:pt x="14915" y="17401"/>
                  </a:lnTo>
                  <a:lnTo>
                    <a:pt x="0" y="17401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616" name="Rectangle 16"/>
            <p:cNvSpPr>
              <a:spLocks noChangeArrowheads="1"/>
            </p:cNvSpPr>
            <p:nvPr/>
          </p:nvSpPr>
          <p:spPr bwMode="auto">
            <a:xfrm>
              <a:off x="480" y="1280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(N</a:t>
              </a:r>
              <a:r>
                <a:rPr lang="it-IT" altLang="en-US" sz="1600" baseline="300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2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) spazio</a:t>
              </a:r>
              <a:endParaRPr lang="en-GB" altLang="en-US" sz="1600" dirty="0">
                <a:solidFill>
                  <a:srgbClr val="FF33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7" name="Group 17"/>
          <p:cNvGrpSpPr>
            <a:grpSpLocks/>
          </p:cNvGrpSpPr>
          <p:nvPr/>
        </p:nvGrpSpPr>
        <p:grpSpPr bwMode="auto">
          <a:xfrm>
            <a:off x="2425725" y="2123207"/>
            <a:ext cx="4581525" cy="3821113"/>
            <a:chOff x="886" y="1392"/>
            <a:chExt cx="2886" cy="2407"/>
          </a:xfrm>
        </p:grpSpPr>
        <p:grpSp>
          <p:nvGrpSpPr>
            <p:cNvPr id="1049618" name="Group 18"/>
            <p:cNvGrpSpPr>
              <a:grpSpLocks/>
            </p:cNvGrpSpPr>
            <p:nvPr/>
          </p:nvGrpSpPr>
          <p:grpSpPr bwMode="auto">
            <a:xfrm>
              <a:off x="886" y="1584"/>
              <a:ext cx="362" cy="2215"/>
              <a:chOff x="886" y="1584"/>
              <a:chExt cx="362" cy="2215"/>
            </a:xfrm>
          </p:grpSpPr>
          <p:sp>
            <p:nvSpPr>
              <p:cNvPr id="1049619" name="Rectangle 19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63" cy="19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620" name="Text Box 20"/>
              <p:cNvSpPr txBox="1">
                <a:spLocks noChangeArrowheads="1"/>
              </p:cNvSpPr>
              <p:nvPr/>
            </p:nvSpPr>
            <p:spPr bwMode="auto">
              <a:xfrm>
                <a:off x="886" y="1584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chemeClr val="tx2"/>
                    </a:solidFill>
                  </a:rPr>
                  <a:t>SA</a:t>
                </a:r>
                <a:endParaRPr lang="en-GB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9621" name="Text Box 21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336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44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3716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288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11</a:t>
                </a:r>
                <a:endPara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8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10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9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7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4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6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3</a:t>
                </a:r>
                <a:endParaRPr lang="en-GB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49622" name="Text Box 22"/>
            <p:cNvSpPr txBox="1">
              <a:spLocks noChangeArrowheads="1"/>
            </p:cNvSpPr>
            <p:nvPr/>
          </p:nvSpPr>
          <p:spPr bwMode="auto">
            <a:xfrm>
              <a:off x="2208" y="139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T = mississippi#</a:t>
              </a:r>
              <a:endParaRPr lang="en-US" altLang="en-US" sz="24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23" name="Group 23"/>
          <p:cNvGrpSpPr>
            <a:grpSpLocks/>
          </p:cNvGrpSpPr>
          <p:nvPr/>
        </p:nvGrpSpPr>
        <p:grpSpPr bwMode="auto">
          <a:xfrm>
            <a:off x="2771800" y="1916832"/>
            <a:ext cx="3917953" cy="1806575"/>
            <a:chOff x="1104" y="1262"/>
            <a:chExt cx="2468" cy="1138"/>
          </a:xfrm>
        </p:grpSpPr>
        <p:grpSp>
          <p:nvGrpSpPr>
            <p:cNvPr id="1049624" name="Group 24"/>
            <p:cNvGrpSpPr>
              <a:grpSpLocks/>
            </p:cNvGrpSpPr>
            <p:nvPr/>
          </p:nvGrpSpPr>
          <p:grpSpPr bwMode="auto">
            <a:xfrm>
              <a:off x="1104" y="1632"/>
              <a:ext cx="2468" cy="768"/>
              <a:chOff x="1104" y="1632"/>
              <a:chExt cx="2468" cy="768"/>
            </a:xfrm>
          </p:grpSpPr>
          <p:sp>
            <p:nvSpPr>
              <p:cNvPr id="1049625" name="Line 25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192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62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122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it-IT" altLang="en-US" sz="1400" dirty="0">
                    <a:solidFill>
                      <a:srgbClr val="FF5050"/>
                    </a:solidFill>
                    <a:latin typeface="Comic Sans MS" panose="030F0702030302020204" pitchFamily="66" charset="0"/>
                  </a:rPr>
                  <a:t>Puntatore al suffisso</a:t>
                </a:r>
                <a:endParaRPr lang="en-GB" altLang="en-US" sz="1400" dirty="0">
                  <a:solidFill>
                    <a:srgbClr val="FF505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9627" name="Rectangle 27"/>
            <p:cNvSpPr>
              <a:spLocks noChangeArrowheads="1"/>
            </p:cNvSpPr>
            <p:nvPr/>
          </p:nvSpPr>
          <p:spPr bwMode="auto">
            <a:xfrm>
              <a:off x="2928" y="126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>
                  <a:solidFill>
                    <a:srgbClr val="FF6600"/>
                  </a:solidFill>
                  <a:latin typeface="Comic Sans MS" panose="030F0702030302020204" pitchFamily="66" charset="0"/>
                </a:rPr>
                <a:t>5</a:t>
              </a:r>
              <a:endParaRPr lang="en-GB" altLang="en-US" sz="1600">
                <a:solidFill>
                  <a:srgbClr val="FF66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571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FF0000"/>
                </a:solidFill>
              </a:rPr>
              <a:t>Costruzione</a:t>
            </a:r>
            <a:r>
              <a:rPr lang="en-GB" sz="3600" dirty="0" smtClean="0">
                <a:solidFill>
                  <a:srgbClr val="FF0000"/>
                </a:solidFill>
              </a:rPr>
              <a:t> Suffix Array in Python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(code </a:t>
            </a:r>
            <a:r>
              <a:rPr lang="en-GB" dirty="0" err="1" smtClean="0"/>
              <a:t>quadratico</a:t>
            </a:r>
            <a:r>
              <a:rPr lang="en-GB" dirty="0" smtClean="0"/>
              <a:t> in </a:t>
            </a:r>
            <a:r>
              <a:rPr lang="en-GB" dirty="0" err="1" smtClean="0"/>
              <a:t>spazio</a:t>
            </a:r>
            <a:r>
              <a:rPr lang="en-GB" dirty="0" smtClean="0"/>
              <a:t>)</a:t>
            </a:r>
          </a:p>
          <a:p>
            <a:r>
              <a:rPr lang="en-GB" dirty="0"/>
              <a:t>Tempo n^2 log 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FF0000"/>
                </a:solidFill>
              </a:rPr>
              <a:t>Costruzione</a:t>
            </a:r>
            <a:r>
              <a:rPr lang="en-GB" sz="3600" dirty="0" smtClean="0">
                <a:solidFill>
                  <a:srgbClr val="FF0000"/>
                </a:solidFill>
              </a:rPr>
              <a:t> Suffix Array in Python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(code </a:t>
            </a:r>
            <a:r>
              <a:rPr lang="en-GB" dirty="0" err="1" smtClean="0"/>
              <a:t>spazio</a:t>
            </a:r>
            <a:r>
              <a:rPr lang="en-GB" dirty="0" smtClean="0"/>
              <a:t> </a:t>
            </a:r>
            <a:r>
              <a:rPr lang="en-GB" dirty="0" err="1" smtClean="0"/>
              <a:t>lineare</a:t>
            </a:r>
            <a:r>
              <a:rPr lang="en-GB" dirty="0" smtClean="0"/>
              <a:t>)</a:t>
            </a:r>
          </a:p>
          <a:p>
            <a:r>
              <a:rPr lang="en-GB" dirty="0" smtClean="0"/>
              <a:t>Tempo n^2 log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13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err="1">
                <a:solidFill>
                  <a:srgbClr val="FF0000"/>
                </a:solidFill>
              </a:rPr>
              <a:t>Suffix</a:t>
            </a:r>
            <a:r>
              <a:rPr lang="it-IT" altLang="en-US" sz="3200" dirty="0">
                <a:solidFill>
                  <a:srgbClr val="FF0000"/>
                </a:solidFill>
              </a:rPr>
              <a:t> Array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63960"/>
            <a:ext cx="7772400" cy="381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Prop</a:t>
            </a: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 1.</a:t>
            </a:r>
            <a:r>
              <a:rPr lang="it-IT" altLang="en-US" sz="2000" dirty="0">
                <a:latin typeface="+mj-lt"/>
              </a:rPr>
              <a:t> Tutti i suffissi con prefisso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sono contigui in SUF(T)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9604" name="Text Box 4"/>
          <p:cNvSpPr txBox="1">
            <a:spLocks noChangeArrowheads="1"/>
          </p:cNvSpPr>
          <p:nvPr/>
        </p:nvSpPr>
        <p:spPr bwMode="auto">
          <a:xfrm>
            <a:off x="3515544" y="4840560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339933"/>
                </a:solidFill>
              </a:rPr>
              <a:t>P=si</a:t>
            </a:r>
            <a:endParaRPr lang="en-GB" altLang="en-US" sz="2000">
              <a:solidFill>
                <a:srgbClr val="339933"/>
              </a:solidFill>
            </a:endParaRP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3286944" y="263076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49606" name="Group 6"/>
          <p:cNvGrpSpPr>
            <a:grpSpLocks/>
          </p:cNvGrpSpPr>
          <p:nvPr/>
        </p:nvGrpSpPr>
        <p:grpSpPr bwMode="auto">
          <a:xfrm>
            <a:off x="1762944" y="2935560"/>
            <a:ext cx="2286000" cy="3516313"/>
            <a:chOff x="1248" y="1584"/>
            <a:chExt cx="1440" cy="2215"/>
          </a:xfrm>
        </p:grpSpPr>
        <p:sp>
          <p:nvSpPr>
            <p:cNvPr id="104960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1440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ississippi#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mississippi#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ssissippi#</a:t>
              </a:r>
              <a:endParaRPr lang="en-GB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049608" name="Text Box 8"/>
            <p:cNvSpPr txBox="1">
              <a:spLocks noChangeArrowheads="1"/>
            </p:cNvSpPr>
            <p:nvPr/>
          </p:nvSpPr>
          <p:spPr bwMode="auto">
            <a:xfrm>
              <a:off x="1248" y="1584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SUF(T)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049609" name="AutoShape 9"/>
          <p:cNvSpPr>
            <a:spLocks/>
          </p:cNvSpPr>
          <p:nvPr/>
        </p:nvSpPr>
        <p:spPr bwMode="auto">
          <a:xfrm>
            <a:off x="2982144" y="537396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2540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610" name="Line 10"/>
          <p:cNvSpPr>
            <a:spLocks noChangeShapeType="1"/>
          </p:cNvSpPr>
          <p:nvPr/>
        </p:nvSpPr>
        <p:spPr bwMode="auto">
          <a:xfrm flipH="1">
            <a:off x="2448744" y="5221560"/>
            <a:ext cx="1143000" cy="1524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9614" name="Group 14"/>
          <p:cNvGrpSpPr>
            <a:grpSpLocks/>
          </p:cNvGrpSpPr>
          <p:nvPr/>
        </p:nvGrpSpPr>
        <p:grpSpPr bwMode="auto">
          <a:xfrm>
            <a:off x="543744" y="2452960"/>
            <a:ext cx="1868488" cy="482600"/>
            <a:chOff x="480" y="1280"/>
            <a:chExt cx="1177" cy="304"/>
          </a:xfrm>
        </p:grpSpPr>
        <p:sp>
          <p:nvSpPr>
            <p:cNvPr id="1049615" name="AutoShape 15"/>
            <p:cNvSpPr>
              <a:spLocks noChangeArrowheads="1"/>
            </p:cNvSpPr>
            <p:nvPr/>
          </p:nvSpPr>
          <p:spPr bwMode="auto">
            <a:xfrm rot="16200000">
              <a:off x="1417" y="1344"/>
              <a:ext cx="240" cy="240"/>
            </a:xfrm>
            <a:custGeom>
              <a:avLst/>
              <a:gdLst>
                <a:gd name="G0" fmla="+- 11829 0 0"/>
                <a:gd name="G1" fmla="+- 18514 0 0"/>
                <a:gd name="G2" fmla="+- 7200 0 0"/>
                <a:gd name="G3" fmla="*/ 11829 1 2"/>
                <a:gd name="G4" fmla="+- G3 10800 0"/>
                <a:gd name="G5" fmla="+- 21600 11829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15 w 21600"/>
                <a:gd name="T1" fmla="*/ 0 h 21600"/>
                <a:gd name="T2" fmla="*/ 11829 w 21600"/>
                <a:gd name="T3" fmla="*/ 7200 h 21600"/>
                <a:gd name="T4" fmla="*/ 0 w 21600"/>
                <a:gd name="T5" fmla="*/ 195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5" y="0"/>
                  </a:moveTo>
                  <a:lnTo>
                    <a:pt x="11829" y="7200"/>
                  </a:lnTo>
                  <a:lnTo>
                    <a:pt x="14915" y="7200"/>
                  </a:lnTo>
                  <a:lnTo>
                    <a:pt x="14915" y="17401"/>
                  </a:lnTo>
                  <a:lnTo>
                    <a:pt x="0" y="17401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616" name="Rectangle 16"/>
            <p:cNvSpPr>
              <a:spLocks noChangeArrowheads="1"/>
            </p:cNvSpPr>
            <p:nvPr/>
          </p:nvSpPr>
          <p:spPr bwMode="auto">
            <a:xfrm>
              <a:off x="480" y="1280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(N</a:t>
              </a:r>
              <a:r>
                <a:rPr lang="it-IT" altLang="en-US" sz="1600" baseline="300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2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) spazio</a:t>
              </a:r>
              <a:endParaRPr lang="en-GB" altLang="en-US" sz="1600" dirty="0">
                <a:solidFill>
                  <a:srgbClr val="FF33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7" name="Group 17"/>
          <p:cNvGrpSpPr>
            <a:grpSpLocks/>
          </p:cNvGrpSpPr>
          <p:nvPr/>
        </p:nvGrpSpPr>
        <p:grpSpPr bwMode="auto">
          <a:xfrm>
            <a:off x="1188269" y="2630760"/>
            <a:ext cx="4581525" cy="3821113"/>
            <a:chOff x="886" y="1392"/>
            <a:chExt cx="2886" cy="2407"/>
          </a:xfrm>
        </p:grpSpPr>
        <p:grpSp>
          <p:nvGrpSpPr>
            <p:cNvPr id="1049618" name="Group 18"/>
            <p:cNvGrpSpPr>
              <a:grpSpLocks/>
            </p:cNvGrpSpPr>
            <p:nvPr/>
          </p:nvGrpSpPr>
          <p:grpSpPr bwMode="auto">
            <a:xfrm>
              <a:off x="886" y="1584"/>
              <a:ext cx="362" cy="2215"/>
              <a:chOff x="886" y="1584"/>
              <a:chExt cx="362" cy="2215"/>
            </a:xfrm>
          </p:grpSpPr>
          <p:sp>
            <p:nvSpPr>
              <p:cNvPr id="1049619" name="Rectangle 19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63" cy="19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620" name="Text Box 20"/>
              <p:cNvSpPr txBox="1">
                <a:spLocks noChangeArrowheads="1"/>
              </p:cNvSpPr>
              <p:nvPr/>
            </p:nvSpPr>
            <p:spPr bwMode="auto">
              <a:xfrm>
                <a:off x="886" y="1584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chemeClr val="tx2"/>
                    </a:solidFill>
                  </a:rPr>
                  <a:t>SA</a:t>
                </a:r>
                <a:endParaRPr lang="en-GB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9621" name="Text Box 21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336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44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3716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288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11</a:t>
                </a:r>
                <a:endPara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8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10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9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7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4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6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3</a:t>
                </a:r>
                <a:endParaRPr lang="en-GB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49622" name="Text Box 22"/>
            <p:cNvSpPr txBox="1">
              <a:spLocks noChangeArrowheads="1"/>
            </p:cNvSpPr>
            <p:nvPr/>
          </p:nvSpPr>
          <p:spPr bwMode="auto">
            <a:xfrm>
              <a:off x="2208" y="139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T = mississippi#</a:t>
              </a:r>
              <a:endParaRPr lang="en-US" altLang="en-US" sz="24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23" name="Group 23"/>
          <p:cNvGrpSpPr>
            <a:grpSpLocks/>
          </p:cNvGrpSpPr>
          <p:nvPr/>
        </p:nvGrpSpPr>
        <p:grpSpPr bwMode="auto">
          <a:xfrm>
            <a:off x="1534344" y="2424385"/>
            <a:ext cx="3917953" cy="1806575"/>
            <a:chOff x="1104" y="1262"/>
            <a:chExt cx="2468" cy="1138"/>
          </a:xfrm>
        </p:grpSpPr>
        <p:grpSp>
          <p:nvGrpSpPr>
            <p:cNvPr id="1049624" name="Group 24"/>
            <p:cNvGrpSpPr>
              <a:grpSpLocks/>
            </p:cNvGrpSpPr>
            <p:nvPr/>
          </p:nvGrpSpPr>
          <p:grpSpPr bwMode="auto">
            <a:xfrm>
              <a:off x="1104" y="1632"/>
              <a:ext cx="2468" cy="768"/>
              <a:chOff x="1104" y="1632"/>
              <a:chExt cx="2468" cy="768"/>
            </a:xfrm>
          </p:grpSpPr>
          <p:sp>
            <p:nvSpPr>
              <p:cNvPr id="1049625" name="Line 25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192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62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122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it-IT" altLang="en-US" sz="1400" dirty="0">
                    <a:solidFill>
                      <a:srgbClr val="FF5050"/>
                    </a:solidFill>
                    <a:latin typeface="Comic Sans MS" panose="030F0702030302020204" pitchFamily="66" charset="0"/>
                  </a:rPr>
                  <a:t>Puntatore al suffisso</a:t>
                </a:r>
                <a:endParaRPr lang="en-GB" altLang="en-US" sz="1400" dirty="0">
                  <a:solidFill>
                    <a:srgbClr val="FF505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9627" name="Rectangle 27"/>
            <p:cNvSpPr>
              <a:spLocks noChangeArrowheads="1"/>
            </p:cNvSpPr>
            <p:nvPr/>
          </p:nvSpPr>
          <p:spPr bwMode="auto">
            <a:xfrm>
              <a:off x="2928" y="126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>
                  <a:solidFill>
                    <a:srgbClr val="FF6600"/>
                  </a:solidFill>
                  <a:latin typeface="Comic Sans MS" panose="030F0702030302020204" pitchFamily="66" charset="0"/>
                </a:rPr>
                <a:t>5</a:t>
              </a:r>
              <a:endParaRPr lang="en-GB" altLang="en-US" sz="1600">
                <a:solidFill>
                  <a:srgbClr val="FF66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049628" name="Rectangle 28"/>
          <p:cNvSpPr>
            <a:spLocks noChangeArrowheads="1"/>
          </p:cNvSpPr>
          <p:nvPr/>
        </p:nvSpPr>
        <p:spPr bwMode="auto">
          <a:xfrm>
            <a:off x="467544" y="1944960"/>
            <a:ext cx="73468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Prop</a:t>
            </a: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 2.</a:t>
            </a:r>
            <a:r>
              <a:rPr lang="it-IT" altLang="en-US" sz="2000" dirty="0">
                <a:latin typeface="+mj-lt"/>
              </a:rPr>
              <a:t> La posizione è quella lessicografica di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in SUF(T).</a:t>
            </a:r>
            <a:endParaRPr lang="en-US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50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4" grpId="0"/>
      <p:bldP spid="1049609" grpId="0" animBg="1"/>
      <p:bldP spid="1049610" grpId="0" animBg="1"/>
      <p:bldP spid="1049610" grpId="1" animBg="1"/>
      <p:bldP spid="10496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03994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Cercare un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7431"/>
            <a:ext cx="7696200" cy="457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Ricerca binaria «indiretta» su SA:</a:t>
            </a:r>
            <a:r>
              <a:rPr lang="it-IT" alt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t-IT" altLang="en-US" sz="2000" dirty="0">
                <a:latin typeface="+mj-lt"/>
              </a:rPr>
              <a:t>O(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) time per confronto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3505200" y="2704231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51653" name="Group 5"/>
          <p:cNvGrpSpPr>
            <a:grpSpLocks/>
          </p:cNvGrpSpPr>
          <p:nvPr/>
        </p:nvGrpSpPr>
        <p:grpSpPr bwMode="auto">
          <a:xfrm>
            <a:off x="1406525" y="3009031"/>
            <a:ext cx="574675" cy="3516313"/>
            <a:chOff x="886" y="1584"/>
            <a:chExt cx="362" cy="2215"/>
          </a:xfrm>
        </p:grpSpPr>
        <p:sp>
          <p:nvSpPr>
            <p:cNvPr id="1051654" name="Rectangle 6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655" name="Text Box 7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051656" name="Text Box 8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51657" name="Group 9"/>
          <p:cNvGrpSpPr>
            <a:grpSpLocks/>
          </p:cNvGrpSpPr>
          <p:nvPr/>
        </p:nvGrpSpPr>
        <p:grpSpPr bwMode="auto">
          <a:xfrm>
            <a:off x="2057400" y="4609231"/>
            <a:ext cx="1905000" cy="396875"/>
            <a:chOff x="2304" y="2544"/>
            <a:chExt cx="1200" cy="250"/>
          </a:xfrm>
        </p:grpSpPr>
        <p:sp>
          <p:nvSpPr>
            <p:cNvPr id="1051658" name="Text Box 10"/>
            <p:cNvSpPr txBox="1">
              <a:spLocks noChangeArrowheads="1"/>
            </p:cNvSpPr>
            <p:nvPr/>
          </p:nvSpPr>
          <p:spPr bwMode="auto">
            <a:xfrm>
              <a:off x="297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339933"/>
                  </a:solidFill>
                </a:rPr>
                <a:t>P = si</a:t>
              </a:r>
              <a:endParaRPr lang="en-GB" altLang="en-US" sz="2000">
                <a:solidFill>
                  <a:srgbClr val="339933"/>
                </a:solidFill>
              </a:endParaRPr>
            </a:p>
          </p:txBody>
        </p:sp>
        <p:sp>
          <p:nvSpPr>
            <p:cNvPr id="1051659" name="Line 11"/>
            <p:cNvSpPr>
              <a:spLocks noChangeShapeType="1"/>
            </p:cNvSpPr>
            <p:nvPr/>
          </p:nvSpPr>
          <p:spPr bwMode="auto">
            <a:xfrm flipH="1">
              <a:off x="2304" y="2688"/>
              <a:ext cx="624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1660" name="Group 12"/>
          <p:cNvGrpSpPr>
            <a:grpSpLocks/>
          </p:cNvGrpSpPr>
          <p:nvPr/>
        </p:nvGrpSpPr>
        <p:grpSpPr bwMode="auto">
          <a:xfrm>
            <a:off x="1752600" y="3085231"/>
            <a:ext cx="2794000" cy="1752600"/>
            <a:chOff x="1104" y="1632"/>
            <a:chExt cx="1760" cy="1104"/>
          </a:xfrm>
        </p:grpSpPr>
        <p:sp>
          <p:nvSpPr>
            <p:cNvPr id="1051661" name="Line 13"/>
            <p:cNvSpPr>
              <a:spLocks noChangeShapeType="1"/>
            </p:cNvSpPr>
            <p:nvPr/>
          </p:nvSpPr>
          <p:spPr bwMode="auto">
            <a:xfrm flipV="1">
              <a:off x="1104" y="1632"/>
              <a:ext cx="1488" cy="1104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662" name="Text Box 14"/>
            <p:cNvSpPr txBox="1">
              <a:spLocks noChangeArrowheads="1"/>
            </p:cNvSpPr>
            <p:nvPr/>
          </p:nvSpPr>
          <p:spPr bwMode="auto">
            <a:xfrm>
              <a:off x="1910" y="2105"/>
              <a:ext cx="954" cy="21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 dirty="0" err="1">
                  <a:solidFill>
                    <a:srgbClr val="FF5050"/>
                  </a:solidFill>
                  <a:latin typeface="Comic Sans MS" panose="030F0702030302020204" pitchFamily="66" charset="0"/>
                </a:rPr>
                <a:t>P</a:t>
              </a:r>
              <a:r>
                <a:rPr lang="it-IT" altLang="en-US" sz="1600" dirty="0">
                  <a:solidFill>
                    <a:srgbClr val="FF5050"/>
                  </a:solidFill>
                  <a:latin typeface="Comic Sans MS" panose="030F0702030302020204" pitchFamily="66" charset="0"/>
                </a:rPr>
                <a:t> è più grande</a:t>
              </a:r>
              <a:endParaRPr lang="en-US" altLang="en-US" sz="1600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51663" name="Group 15"/>
          <p:cNvGrpSpPr>
            <a:grpSpLocks/>
          </p:cNvGrpSpPr>
          <p:nvPr/>
        </p:nvGrpSpPr>
        <p:grpSpPr bwMode="auto">
          <a:xfrm>
            <a:off x="4460874" y="4304431"/>
            <a:ext cx="4635040" cy="584200"/>
            <a:chOff x="2810" y="2400"/>
            <a:chExt cx="2512" cy="368"/>
          </a:xfrm>
        </p:grpSpPr>
        <p:sp>
          <p:nvSpPr>
            <p:cNvPr id="1051664" name="Text Box 16"/>
            <p:cNvSpPr txBox="1">
              <a:spLocks noChangeArrowheads="1"/>
            </p:cNvSpPr>
            <p:nvPr/>
          </p:nvSpPr>
          <p:spPr bwMode="auto">
            <a:xfrm>
              <a:off x="2888" y="2400"/>
              <a:ext cx="24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it-IT" altLang="en-US" sz="16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2 accessi per passo della ricerca binaria</a:t>
              </a:r>
              <a:endParaRPr lang="en-US" altLang="en-US" sz="16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1665" name="Rectangle 17"/>
            <p:cNvSpPr>
              <a:spLocks noChangeArrowheads="1"/>
            </p:cNvSpPr>
            <p:nvPr/>
          </p:nvSpPr>
          <p:spPr bwMode="auto">
            <a:xfrm>
              <a:off x="2810" y="2400"/>
              <a:ext cx="2324" cy="19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666" name="Rectangle 18"/>
          <p:cNvSpPr>
            <a:spLocks noChangeArrowheads="1"/>
          </p:cNvSpPr>
          <p:nvPr/>
        </p:nvSpPr>
        <p:spPr bwMode="auto">
          <a:xfrm>
            <a:off x="1295400" y="4990231"/>
            <a:ext cx="76200" cy="15240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076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Cercare un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7431"/>
            <a:ext cx="7696200" cy="457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Comic Sans MS" panose="030F0702030302020204" pitchFamily="66" charset="0"/>
              </a:rPr>
              <a:t>Ricerca binaria «indiretta» su SA:</a:t>
            </a:r>
            <a:r>
              <a:rPr lang="it-IT" alt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sz="2000" dirty="0">
                <a:latin typeface="Comic Sans MS" panose="030F0702030302020204" pitchFamily="66" charset="0"/>
              </a:rPr>
              <a:t>O(</a:t>
            </a:r>
            <a:r>
              <a:rPr lang="it-IT" altLang="en-US" sz="2000" dirty="0" err="1">
                <a:latin typeface="Comic Sans MS" panose="030F0702030302020204" pitchFamily="66" charset="0"/>
              </a:rPr>
              <a:t>p</a:t>
            </a:r>
            <a:r>
              <a:rPr lang="it-IT" altLang="en-US" sz="2000" dirty="0">
                <a:latin typeface="Comic Sans MS" panose="030F0702030302020204" pitchFamily="66" charset="0"/>
              </a:rPr>
              <a:t>) time per confronto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49D8F522-FB04-5146-9A63-7A279E1B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952" y="2653233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8D80EC3E-3E3A-E346-B516-B15DDAA4BEFD}"/>
              </a:ext>
            </a:extLst>
          </p:cNvPr>
          <p:cNvGrpSpPr>
            <a:grpSpLocks/>
          </p:cNvGrpSpPr>
          <p:nvPr/>
        </p:nvGrpSpPr>
        <p:grpSpPr bwMode="auto">
          <a:xfrm>
            <a:off x="1260277" y="2958033"/>
            <a:ext cx="574675" cy="3516313"/>
            <a:chOff x="886" y="1584"/>
            <a:chExt cx="362" cy="2215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53A680B-41FA-734C-BF9B-2DC456C3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A0C7A00B-565D-A34C-A5DE-92BFF37B9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65E49FC1-BDAF-0147-95B5-F4357CE4D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42AEC96-0DAB-B943-880B-F7FD1485B7C1}"/>
              </a:ext>
            </a:extLst>
          </p:cNvPr>
          <p:cNvGrpSpPr>
            <a:grpSpLocks/>
          </p:cNvGrpSpPr>
          <p:nvPr/>
        </p:nvGrpSpPr>
        <p:grpSpPr bwMode="auto">
          <a:xfrm>
            <a:off x="1895534" y="5525020"/>
            <a:ext cx="1905000" cy="396875"/>
            <a:chOff x="2304" y="2544"/>
            <a:chExt cx="1200" cy="250"/>
          </a:xfrm>
        </p:grpSpPr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2C8F064D-3BC7-2F4A-A372-580557BF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339933"/>
                  </a:solidFill>
                </a:rPr>
                <a:t>P = </a:t>
              </a:r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415FD399-9A75-5642-9BD7-5BC1237CF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88"/>
              <a:ext cx="624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2">
            <a:extLst>
              <a:ext uri="{FF2B5EF4-FFF2-40B4-BE49-F238E27FC236}">
                <a16:creationId xmlns:a16="http://schemas.microsoft.com/office/drawing/2014/main" id="{92F88ABE-B067-8F42-8202-F58F21DAB7F4}"/>
              </a:ext>
            </a:extLst>
          </p:cNvPr>
          <p:cNvGrpSpPr>
            <a:grpSpLocks/>
          </p:cNvGrpSpPr>
          <p:nvPr/>
        </p:nvGrpSpPr>
        <p:grpSpPr bwMode="auto">
          <a:xfrm>
            <a:off x="1530152" y="3034233"/>
            <a:ext cx="3414715" cy="2743200"/>
            <a:chOff x="1056" y="1632"/>
            <a:chExt cx="2151" cy="1728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1F521E05-B3F3-874F-A063-55556EBB3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632"/>
              <a:ext cx="1872" cy="172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6B2C7FED-4D3A-E04A-A00C-6262A849F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04"/>
              <a:ext cx="951" cy="21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 dirty="0" err="1">
                  <a:solidFill>
                    <a:srgbClr val="FF5050"/>
                  </a:solidFill>
                  <a:latin typeface="Comic Sans MS" panose="030F0702030302020204" pitchFamily="66" charset="0"/>
                </a:rPr>
                <a:t>P</a:t>
              </a:r>
              <a:r>
                <a:rPr lang="it-IT" altLang="en-US" sz="1600" dirty="0">
                  <a:solidFill>
                    <a:srgbClr val="FF5050"/>
                  </a:solidFill>
                  <a:latin typeface="Comic Sans MS" panose="030F0702030302020204" pitchFamily="66" charset="0"/>
                </a:rPr>
                <a:t> è più piccolo</a:t>
              </a:r>
              <a:endParaRPr lang="en-US" altLang="en-US" sz="1600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Rectangle 15">
            <a:extLst>
              <a:ext uri="{FF2B5EF4-FFF2-40B4-BE49-F238E27FC236}">
                <a16:creationId xmlns:a16="http://schemas.microsoft.com/office/drawing/2014/main" id="{76582E00-383A-704F-A17F-14E2D313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52" y="4939233"/>
            <a:ext cx="762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05B3A5CD-7B44-FE4F-82B0-BE1998A5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52" y="4939233"/>
            <a:ext cx="76200" cy="685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17">
            <a:extLst>
              <a:ext uri="{FF2B5EF4-FFF2-40B4-BE49-F238E27FC236}">
                <a16:creationId xmlns:a16="http://schemas.microsoft.com/office/drawing/2014/main" id="{6D3CE883-3E47-5D41-9E79-0449E114F7D3}"/>
              </a:ext>
            </a:extLst>
          </p:cNvPr>
          <p:cNvGrpSpPr>
            <a:grpSpLocks/>
          </p:cNvGrpSpPr>
          <p:nvPr/>
        </p:nvGrpSpPr>
        <p:grpSpPr bwMode="auto">
          <a:xfrm>
            <a:off x="3944615" y="4939233"/>
            <a:ext cx="5199385" cy="1418749"/>
            <a:chOff x="3504" y="2160"/>
            <a:chExt cx="2952" cy="993"/>
          </a:xfrm>
        </p:grpSpPr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1EE7D351-1CA4-AF4D-8DD1-7B5EF213C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186"/>
              <a:ext cx="2914" cy="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>
                  <a:solidFill>
                    <a:schemeClr val="tx2"/>
                  </a:solidFill>
                  <a:latin typeface="+mj-lt"/>
                </a:rPr>
                <a:t>Ricerca nel </a:t>
              </a:r>
              <a:r>
                <a:rPr lang="it-IT" altLang="en-US" dirty="0" err="1">
                  <a:solidFill>
                    <a:schemeClr val="tx2"/>
                  </a:solidFill>
                  <a:latin typeface="+mj-lt"/>
                </a:rPr>
                <a:t>Suffix</a:t>
              </a:r>
              <a:r>
                <a:rPr lang="it-IT" altLang="en-US" dirty="0">
                  <a:solidFill>
                    <a:schemeClr val="tx2"/>
                  </a:solidFill>
                  <a:latin typeface="+mj-lt"/>
                </a:rPr>
                <a:t> Array</a:t>
              </a:r>
            </a:p>
            <a:p>
              <a:pPr eaLnBrk="0" hangingPunct="0">
                <a:buFontTx/>
                <a:buChar char="•"/>
              </a:pPr>
              <a:r>
                <a:rPr lang="it-IT" altLang="en-US" dirty="0">
                  <a:latin typeface="+mj-lt"/>
                </a:rPr>
                <a:t> O</a:t>
              </a:r>
              <a:r>
                <a:rPr lang="it-IT" altLang="en-US" sz="1600" dirty="0">
                  <a:latin typeface="+mj-lt"/>
                </a:rPr>
                <a:t>(log</a:t>
              </a:r>
              <a:r>
                <a:rPr lang="it-IT" altLang="en-US" sz="1600" baseline="-25000" dirty="0">
                  <a:latin typeface="+mj-lt"/>
                </a:rPr>
                <a:t>2</a:t>
              </a:r>
              <a:r>
                <a:rPr lang="it-IT" altLang="en-US" sz="1600" dirty="0">
                  <a:latin typeface="+mj-lt"/>
                </a:rPr>
                <a:t> </a:t>
              </a:r>
              <a:r>
                <a:rPr lang="it-IT" altLang="en-US" sz="1600" dirty="0" err="1">
                  <a:latin typeface="+mj-lt"/>
                </a:rPr>
                <a:t>N</a:t>
              </a:r>
              <a:r>
                <a:rPr lang="it-IT" altLang="en-US" sz="1600" dirty="0">
                  <a:latin typeface="+mj-lt"/>
                </a:rPr>
                <a:t>) passi</a:t>
              </a:r>
            </a:p>
            <a:p>
              <a:pPr eaLnBrk="0" hangingPunct="0">
                <a:lnSpc>
                  <a:spcPct val="110000"/>
                </a:lnSpc>
                <a:buFontTx/>
                <a:buChar char="•"/>
              </a:pPr>
              <a:r>
                <a:rPr lang="it-IT" altLang="en-US" dirty="0">
                  <a:latin typeface="+mj-lt"/>
                </a:rPr>
                <a:t> </a:t>
              </a:r>
              <a:r>
                <a:rPr lang="it-IT" altLang="en-US" sz="1600" dirty="0">
                  <a:latin typeface="+mj-lt"/>
                </a:rPr>
                <a:t>Ciascun passo richiede O(</a:t>
              </a:r>
              <a:r>
                <a:rPr lang="it-IT" altLang="en-US" sz="1600" dirty="0" err="1">
                  <a:latin typeface="+mj-lt"/>
                </a:rPr>
                <a:t>p</a:t>
              </a:r>
              <a:r>
                <a:rPr lang="it-IT" altLang="en-US" sz="1600" dirty="0">
                  <a:latin typeface="+mj-lt"/>
                </a:rPr>
                <a:t>) confronti di </a:t>
              </a:r>
              <a:r>
                <a:rPr lang="it-IT" altLang="en-US" sz="1600" dirty="0" err="1">
                  <a:latin typeface="+mj-lt"/>
                </a:rPr>
                <a:t>char</a:t>
              </a:r>
              <a:endParaRPr lang="it-IT" altLang="en-US" sz="1600" dirty="0">
                <a:latin typeface="+mj-lt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en-US" altLang="en-US" dirty="0">
                  <a:latin typeface="+mj-lt"/>
                  <a:sym typeface="Wingdings" panose="05000000000000000000" pitchFamily="2" charset="2"/>
                </a:rPr>
                <a:t></a:t>
              </a:r>
              <a:r>
                <a:rPr lang="it-IT" altLang="en-US" dirty="0">
                  <a:latin typeface="+mj-lt"/>
                  <a:sym typeface="Wingdings" panose="05000000000000000000" pitchFamily="2" charset="2"/>
                </a:rPr>
                <a:t> totale, </a:t>
              </a:r>
              <a:r>
                <a:rPr lang="it-IT" altLang="en-US" dirty="0">
                  <a:latin typeface="+mj-lt"/>
                </a:rPr>
                <a:t>O</a:t>
              </a:r>
              <a:r>
                <a:rPr lang="it-IT" altLang="en-US" sz="1600" dirty="0">
                  <a:latin typeface="+mj-lt"/>
                </a:rPr>
                <a:t>(</a:t>
              </a:r>
              <a:r>
                <a:rPr lang="it-IT" altLang="en-US" sz="1600" dirty="0" err="1">
                  <a:latin typeface="+mj-lt"/>
                </a:rPr>
                <a:t>p</a:t>
              </a:r>
              <a:r>
                <a:rPr lang="it-IT" altLang="en-US" sz="1600" dirty="0">
                  <a:latin typeface="+mj-lt"/>
                </a:rPr>
                <a:t> log</a:t>
              </a:r>
              <a:r>
                <a:rPr lang="it-IT" altLang="en-US" sz="1600" baseline="-25000" dirty="0">
                  <a:latin typeface="+mj-lt"/>
                </a:rPr>
                <a:t>2</a:t>
              </a:r>
              <a:r>
                <a:rPr lang="it-IT" altLang="en-US" sz="1600" dirty="0">
                  <a:latin typeface="+mj-lt"/>
                </a:rPr>
                <a:t> </a:t>
              </a:r>
              <a:r>
                <a:rPr lang="it-IT" altLang="en-US" sz="1600" dirty="0" err="1">
                  <a:latin typeface="+mj-lt"/>
                </a:rPr>
                <a:t>N</a:t>
              </a:r>
              <a:r>
                <a:rPr lang="it-IT" altLang="en-US" sz="1600" dirty="0">
                  <a:latin typeface="+mj-lt"/>
                </a:rPr>
                <a:t>) </a:t>
              </a:r>
              <a:r>
                <a:rPr lang="it-IT" altLang="en-US" dirty="0">
                  <a:latin typeface="+mj-lt"/>
                  <a:sym typeface="Wingdings" panose="05000000000000000000" pitchFamily="2" charset="2"/>
                </a:rPr>
                <a:t>time</a:t>
              </a:r>
              <a:endParaRPr lang="en-US" altLang="en-US" dirty="0">
                <a:latin typeface="+mj-lt"/>
                <a:sym typeface="Wingdings" panose="05000000000000000000" pitchFamily="2" charset="2"/>
              </a:endParaRPr>
            </a:p>
          </p:txBody>
        </p: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BE7A3854-DA44-2C49-9A53-1313B6D9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279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670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1057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Occorrenze del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5747" name="Text Box 3"/>
          <p:cNvSpPr txBox="1">
            <a:spLocks noChangeArrowheads="1"/>
          </p:cNvSpPr>
          <p:nvPr/>
        </p:nvSpPr>
        <p:spPr bwMode="auto">
          <a:xfrm>
            <a:off x="2209800" y="1992313"/>
            <a:ext cx="2439988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000">
                <a:latin typeface="Comic Sans MS" panose="030F0702030302020204" pitchFamily="66" charset="0"/>
              </a:rPr>
              <a:t>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4     7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055748" name="Group 4"/>
          <p:cNvGrpSpPr>
            <a:grpSpLocks/>
          </p:cNvGrpSpPr>
          <p:nvPr/>
        </p:nvGrpSpPr>
        <p:grpSpPr bwMode="auto">
          <a:xfrm>
            <a:off x="1406525" y="2297113"/>
            <a:ext cx="574675" cy="3516312"/>
            <a:chOff x="886" y="1584"/>
            <a:chExt cx="362" cy="2215"/>
          </a:xfrm>
        </p:grpSpPr>
        <p:sp>
          <p:nvSpPr>
            <p:cNvPr id="1055749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750" name="Text Box 6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055751" name="Text Box 7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55752" name="Group 8"/>
          <p:cNvGrpSpPr>
            <a:grpSpLocks/>
          </p:cNvGrpSpPr>
          <p:nvPr/>
        </p:nvGrpSpPr>
        <p:grpSpPr bwMode="auto">
          <a:xfrm>
            <a:off x="1752600" y="4219575"/>
            <a:ext cx="1343025" cy="515938"/>
            <a:chOff x="1104" y="2658"/>
            <a:chExt cx="846" cy="325"/>
          </a:xfrm>
        </p:grpSpPr>
        <p:sp>
          <p:nvSpPr>
            <p:cNvPr id="1055753" name="Text Box 9"/>
            <p:cNvSpPr txBox="1">
              <a:spLocks noChangeArrowheads="1"/>
            </p:cNvSpPr>
            <p:nvPr/>
          </p:nvSpPr>
          <p:spPr bwMode="auto">
            <a:xfrm>
              <a:off x="1610" y="2658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r>
                <a:rPr lang="en-US" altLang="en-US" sz="2000" dirty="0">
                  <a:solidFill>
                    <a:srgbClr val="339933"/>
                  </a:solidFill>
                </a:rPr>
                <a:t>#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1055754" name="Line 10"/>
            <p:cNvSpPr>
              <a:spLocks noChangeShapeType="1"/>
            </p:cNvSpPr>
            <p:nvPr/>
          </p:nvSpPr>
          <p:spPr bwMode="auto">
            <a:xfrm flipH="1">
              <a:off x="1104" y="2794"/>
              <a:ext cx="506" cy="18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755" name="Group 11"/>
          <p:cNvGrpSpPr>
            <a:grpSpLocks/>
          </p:cNvGrpSpPr>
          <p:nvPr/>
        </p:nvGrpSpPr>
        <p:grpSpPr bwMode="auto">
          <a:xfrm>
            <a:off x="288925" y="4735513"/>
            <a:ext cx="1082675" cy="457200"/>
            <a:chOff x="182" y="3120"/>
            <a:chExt cx="682" cy="288"/>
          </a:xfrm>
        </p:grpSpPr>
        <p:sp>
          <p:nvSpPr>
            <p:cNvPr id="1055756" name="AutoShape 12"/>
            <p:cNvSpPr>
              <a:spLocks/>
            </p:cNvSpPr>
            <p:nvPr/>
          </p:nvSpPr>
          <p:spPr bwMode="auto">
            <a:xfrm>
              <a:off x="816" y="312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757" name="Text Box 13"/>
            <p:cNvSpPr txBox="1">
              <a:spLocks noChangeArrowheads="1"/>
            </p:cNvSpPr>
            <p:nvPr/>
          </p:nvSpPr>
          <p:spPr bwMode="auto">
            <a:xfrm>
              <a:off x="182" y="3146"/>
              <a:ext cx="5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solidFill>
                    <a:srgbClr val="339933"/>
                  </a:solidFill>
                  <a:latin typeface="Comic Sans MS" panose="030F0702030302020204" pitchFamily="66" charset="0"/>
                </a:rPr>
                <a:t>occ=2</a:t>
              </a:r>
              <a:endParaRPr lang="en-US" altLang="en-US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055758" name="Text Box 14"/>
          <p:cNvSpPr txBox="1">
            <a:spLocks noChangeArrowheads="1"/>
          </p:cNvSpPr>
          <p:nvPr/>
        </p:nvSpPr>
        <p:spPr bwMode="auto">
          <a:xfrm>
            <a:off x="1447800" y="2678113"/>
            <a:ext cx="53340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431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90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it-IT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00FF00"/>
                </a:solidFill>
                <a:latin typeface="Courier New" panose="02070309020205020404" pitchFamily="49" charset="0"/>
              </a:rPr>
              <a:t>7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  <a:endParaRPr lang="en-GB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1447800" y="2678113"/>
            <a:ext cx="53340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431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90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it-IT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339933"/>
                </a:solidFill>
                <a:latin typeface="Courier New" panose="02070309020205020404" pitchFamily="49" charset="0"/>
              </a:rPr>
              <a:t>7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339933"/>
                </a:solidFill>
                <a:latin typeface="Courier New" panose="02070309020205020404" pitchFamily="49" charset="0"/>
              </a:rPr>
              <a:t>4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  <a:endParaRPr lang="en-GB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55760" name="Group 16"/>
          <p:cNvGrpSpPr>
            <a:grpSpLocks/>
          </p:cNvGrpSpPr>
          <p:nvPr/>
        </p:nvGrpSpPr>
        <p:grpSpPr bwMode="auto">
          <a:xfrm>
            <a:off x="1692275" y="5300663"/>
            <a:ext cx="1428750" cy="539750"/>
            <a:chOff x="1066" y="3249"/>
            <a:chExt cx="900" cy="340"/>
          </a:xfrm>
        </p:grpSpPr>
        <p:sp>
          <p:nvSpPr>
            <p:cNvPr id="1055761" name="Text Box 17"/>
            <p:cNvSpPr txBox="1">
              <a:spLocks noChangeArrowheads="1"/>
            </p:cNvSpPr>
            <p:nvPr/>
          </p:nvSpPr>
          <p:spPr bwMode="auto">
            <a:xfrm>
              <a:off x="1655" y="3339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r>
                <a:rPr lang="en-US" altLang="en-US" sz="2000" dirty="0">
                  <a:solidFill>
                    <a:srgbClr val="339933"/>
                  </a:solidFill>
                </a:rPr>
                <a:t>$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1055762" name="Line 18"/>
            <p:cNvSpPr>
              <a:spLocks noChangeShapeType="1"/>
            </p:cNvSpPr>
            <p:nvPr/>
          </p:nvSpPr>
          <p:spPr bwMode="auto">
            <a:xfrm flipH="1" flipV="1">
              <a:off x="1066" y="3249"/>
              <a:ext cx="589" cy="2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339975" y="3470275"/>
            <a:ext cx="339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2400" dirty="0">
                <a:solidFill>
                  <a:srgbClr val="339933"/>
                </a:solidFill>
              </a:rPr>
              <a:t>assumiamo # &lt; </a:t>
            </a:r>
            <a:r>
              <a:rPr lang="it-IT" altLang="en-US" sz="3200" dirty="0">
                <a:solidFill>
                  <a:srgbClr val="339933"/>
                </a:solidFill>
                <a:latin typeface="Symbol" panose="05050102010706020507" pitchFamily="18" charset="2"/>
              </a:rPr>
              <a:t>S</a:t>
            </a:r>
            <a:r>
              <a:rPr lang="it-IT" altLang="en-US" sz="2400" dirty="0">
                <a:solidFill>
                  <a:srgbClr val="339933"/>
                </a:solidFill>
              </a:rPr>
              <a:t> &lt; $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835150" y="4903788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>
                <a:latin typeface="Comic Sans MS" panose="030F0702030302020204" pitchFamily="66" charset="0"/>
              </a:rPr>
              <a:t>sissippi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1835150" y="4687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>
                <a:latin typeface="Comic Sans MS" panose="030F0702030302020204" pitchFamily="66" charset="0"/>
              </a:rPr>
              <a:t>sippi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89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Sommario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PageRank e </a:t>
            </a:r>
            <a:r>
              <a:rPr lang="en-GB" dirty="0" err="1" smtClean="0"/>
              <a:t>varianti</a:t>
            </a:r>
            <a:endParaRPr lang="en-GB" dirty="0" smtClean="0"/>
          </a:p>
          <a:p>
            <a:r>
              <a:rPr lang="en-GB" dirty="0" smtClean="0"/>
              <a:t>Suffix Array</a:t>
            </a:r>
          </a:p>
          <a:p>
            <a:r>
              <a:rPr lang="en-GB" dirty="0" smtClean="0"/>
              <a:t>Text mining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9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0000"/>
                </a:solidFill>
              </a:rPr>
              <a:t>Ricerca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nel</a:t>
            </a:r>
            <a:r>
              <a:rPr lang="en-GB" dirty="0" smtClean="0">
                <a:solidFill>
                  <a:srgbClr val="FF0000"/>
                </a:solidFill>
              </a:rPr>
              <a:t> SA in Python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(code </a:t>
            </a:r>
            <a:r>
              <a:rPr lang="en-GB" dirty="0" err="1" smtClean="0"/>
              <a:t>ricerca</a:t>
            </a:r>
            <a:r>
              <a:rPr lang="en-GB" dirty="0" smtClean="0"/>
              <a:t> </a:t>
            </a:r>
            <a:r>
              <a:rPr lang="en-GB" dirty="0" err="1" smtClean="0"/>
              <a:t>binaria</a:t>
            </a:r>
            <a:r>
              <a:rPr lang="en-GB" dirty="0" smtClean="0"/>
              <a:t> in python)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09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603797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1092622" y="206809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Text </a:t>
            </a:r>
            <a:r>
              <a:rPr lang="it-IT" altLang="en-US" sz="3200" dirty="0" err="1">
                <a:solidFill>
                  <a:srgbClr val="FF0000"/>
                </a:solidFill>
              </a:rPr>
              <a:t>mining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745334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222797" y="299995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3" name="Text Box 25"/>
          <p:cNvSpPr txBox="1">
            <a:spLocks noChangeArrowheads="1"/>
          </p:cNvSpPr>
          <p:nvPr/>
        </p:nvSpPr>
        <p:spPr bwMode="auto">
          <a:xfrm>
            <a:off x="179512" y="5974839"/>
            <a:ext cx="8778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Array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[h] </a:t>
            </a:r>
            <a:r>
              <a:rPr lang="it-IT" altLang="en-US" dirty="0">
                <a:latin typeface="+mj-lt"/>
              </a:rPr>
              <a:t>= lunghezza del prefisso condiviso tra SA[h] e SA[h+1].</a:t>
            </a:r>
          </a:p>
        </p:txBody>
      </p:sp>
    </p:spTree>
    <p:extLst>
      <p:ext uri="{BB962C8B-B14F-4D97-AF65-F5344CB8AC3E}">
        <p14:creationId xmlns:p14="http://schemas.microsoft.com/office/powerpoint/2010/main" val="34623351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459781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888281" y="2059414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#1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601318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1184783" name="Oval 15"/>
          <p:cNvSpPr>
            <a:spLocks noChangeArrowheads="1"/>
          </p:cNvSpPr>
          <p:nvPr/>
        </p:nvSpPr>
        <p:spPr bwMode="auto">
          <a:xfrm>
            <a:off x="1505818" y="3066076"/>
            <a:ext cx="371476" cy="1371036"/>
          </a:xfrm>
          <a:prstGeom prst="ellips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4784" name="Group 16"/>
          <p:cNvGrpSpPr>
            <a:grpSpLocks/>
          </p:cNvGrpSpPr>
          <p:nvPr/>
        </p:nvGrpSpPr>
        <p:grpSpPr bwMode="auto">
          <a:xfrm>
            <a:off x="1767756" y="3014890"/>
            <a:ext cx="1755775" cy="366713"/>
            <a:chOff x="1056" y="2208"/>
            <a:chExt cx="1106" cy="231"/>
          </a:xfrm>
        </p:grpSpPr>
        <p:sp>
          <p:nvSpPr>
            <p:cNvPr id="1184785" name="Line 17"/>
            <p:cNvSpPr>
              <a:spLocks noChangeShapeType="1"/>
            </p:cNvSpPr>
            <p:nvPr/>
          </p:nvSpPr>
          <p:spPr bwMode="auto">
            <a:xfrm flipV="1">
              <a:off x="1056" y="2304"/>
              <a:ext cx="576" cy="4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6" name="Text Box 18"/>
            <p:cNvSpPr txBox="1">
              <a:spLocks noChangeArrowheads="1"/>
            </p:cNvSpPr>
            <p:nvPr/>
          </p:nvSpPr>
          <p:spPr bwMode="auto">
            <a:xfrm>
              <a:off x="1632" y="2208"/>
              <a:ext cx="5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issippi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84787" name="Group 19"/>
          <p:cNvGrpSpPr>
            <a:grpSpLocks/>
          </p:cNvGrpSpPr>
          <p:nvPr/>
        </p:nvGrpSpPr>
        <p:grpSpPr bwMode="auto">
          <a:xfrm>
            <a:off x="1764640" y="3951124"/>
            <a:ext cx="1460500" cy="400051"/>
            <a:chOff x="390" y="2648"/>
            <a:chExt cx="920" cy="252"/>
          </a:xfrm>
        </p:grpSpPr>
        <p:sp>
          <p:nvSpPr>
            <p:cNvPr id="1184788" name="Line 20"/>
            <p:cNvSpPr>
              <a:spLocks noChangeShapeType="1"/>
            </p:cNvSpPr>
            <p:nvPr/>
          </p:nvSpPr>
          <p:spPr bwMode="auto">
            <a:xfrm flipV="1">
              <a:off x="390" y="2785"/>
              <a:ext cx="576" cy="4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9" name="Text Box 21"/>
            <p:cNvSpPr txBox="1">
              <a:spLocks noChangeArrowheads="1"/>
            </p:cNvSpPr>
            <p:nvPr/>
          </p:nvSpPr>
          <p:spPr bwMode="auto">
            <a:xfrm>
              <a:off x="975" y="2648"/>
              <a:ext cx="3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latin typeface="Comic Sans MS" panose="030F0702030302020204" pitchFamily="66" charset="0"/>
                </a:rPr>
                <a:t>ppi</a:t>
              </a:r>
              <a:endParaRPr lang="en-US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84790" name="Oval 22"/>
          <p:cNvSpPr>
            <a:spLocks noChangeArrowheads="1"/>
          </p:cNvSpPr>
          <p:nvPr/>
        </p:nvSpPr>
        <p:spPr bwMode="auto">
          <a:xfrm>
            <a:off x="961306" y="3181143"/>
            <a:ext cx="381000" cy="1102642"/>
          </a:xfrm>
          <a:prstGeom prst="ellipse">
            <a:avLst/>
          </a:prstGeom>
          <a:noFill/>
          <a:ln w="317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93" name="Text Box 25"/>
          <p:cNvSpPr txBox="1">
            <a:spLocks noChangeArrowheads="1"/>
          </p:cNvSpPr>
          <p:nvPr/>
        </p:nvSpPr>
        <p:spPr bwMode="auto">
          <a:xfrm>
            <a:off x="989370" y="5863010"/>
            <a:ext cx="7196201" cy="7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Quanto è lungo il prefisso comune tra T[i,...] e T[</a:t>
            </a:r>
            <a:r>
              <a:rPr lang="it-IT" altLang="en-US" dirty="0" err="1">
                <a:latin typeface="+mj-lt"/>
              </a:rPr>
              <a:t>j</a:t>
            </a:r>
            <a:r>
              <a:rPr lang="it-IT" altLang="en-US" dirty="0">
                <a:latin typeface="+mj-lt"/>
              </a:rPr>
              <a:t>,...] ?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Min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del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subarray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h,k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]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s.t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 SA[h]=i e SA[k]=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j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48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3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459781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948606" y="206809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#2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601318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078781" y="299995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1" name="Text Box 23"/>
          <p:cNvSpPr txBox="1">
            <a:spLocks noChangeArrowheads="1"/>
          </p:cNvSpPr>
          <p:nvPr/>
        </p:nvSpPr>
        <p:spPr bwMode="auto">
          <a:xfrm>
            <a:off x="179512" y="5853002"/>
            <a:ext cx="9033242" cy="71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/>
              <a:t> </a:t>
            </a:r>
            <a:r>
              <a:rPr lang="it-IT" altLang="en-US" dirty="0">
                <a:latin typeface="+mj-lt"/>
              </a:rPr>
              <a:t>Esiste una sottostringa ripetuta di lunghezza ≥ L ? [Ad esempio L=4?]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Cerca se esiste «i» per cui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[i] ≥ L </a:t>
            </a:r>
          </a:p>
        </p:txBody>
      </p:sp>
    </p:spTree>
    <p:extLst>
      <p:ext uri="{BB962C8B-B14F-4D97-AF65-F5344CB8AC3E}">
        <p14:creationId xmlns:p14="http://schemas.microsoft.com/office/powerpoint/2010/main" val="3954344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1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928664" y="185814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1417489" y="199308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#3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4070201" y="169780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547664" y="292494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436290" y="5714579"/>
            <a:ext cx="8688597" cy="110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Esiste una sottostringa ripetuta di </a:t>
            </a:r>
            <a:r>
              <a:rPr lang="it-IT" altLang="en-US" dirty="0" err="1">
                <a:latin typeface="+mj-lt"/>
              </a:rPr>
              <a:t>len</a:t>
            </a:r>
            <a:r>
              <a:rPr lang="it-IT" altLang="en-US" dirty="0">
                <a:latin typeface="+mj-lt"/>
              </a:rPr>
              <a:t> ≥ L e che occorre ≥ C volte ?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Esempio: L = 2 e C=2 ? Oppure, L=2 e C=3 ?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solidFill>
                  <a:srgbClr val="0033CC"/>
                </a:solidFill>
                <a:latin typeface="+mj-lt"/>
              </a:rPr>
              <a:t> Cercare indice «i»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t.c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[i,i+C-2] ha valori ≥ L</a:t>
            </a:r>
          </a:p>
        </p:txBody>
      </p:sp>
    </p:spTree>
    <p:extLst>
      <p:ext uri="{BB962C8B-B14F-4D97-AF65-F5344CB8AC3E}">
        <p14:creationId xmlns:p14="http://schemas.microsoft.com/office/powerpoint/2010/main" val="326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2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#4: </a:t>
            </a:r>
            <a:r>
              <a:rPr lang="it-IT" altLang="en-US" sz="3200" dirty="0" smtClean="0">
                <a:solidFill>
                  <a:srgbClr val="FF0000"/>
                </a:solidFill>
              </a:rPr>
              <a:t>Plagio </a:t>
            </a:r>
            <a:r>
              <a:rPr lang="it-IT" altLang="en-US" sz="3200" dirty="0" smtClean="0">
                <a:solidFill>
                  <a:srgbClr val="FF0000"/>
                </a:solidFill>
              </a:rPr>
              <a:t>tra du</a:t>
            </a:r>
            <a:r>
              <a:rPr lang="it-IT" altLang="en-US" sz="3200" dirty="0">
                <a:solidFill>
                  <a:srgbClr val="FF0000"/>
                </a:solidFill>
              </a:rPr>
              <a:t>e</a:t>
            </a:r>
            <a:r>
              <a:rPr lang="it-IT" altLang="en-US" sz="3200" dirty="0" smtClean="0">
                <a:solidFill>
                  <a:srgbClr val="FF0000"/>
                </a:solidFill>
              </a:rPr>
              <a:t> testi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395536" y="1844824"/>
            <a:ext cx="8239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en-US" dirty="0">
                <a:latin typeface="+mn-lt"/>
              </a:rPr>
              <a:t>Dati due file F</a:t>
            </a:r>
            <a:r>
              <a:rPr lang="it-IT" altLang="en-US" baseline="-25000" dirty="0">
                <a:latin typeface="+mn-lt"/>
              </a:rPr>
              <a:t>1</a:t>
            </a:r>
            <a:r>
              <a:rPr lang="it-IT" altLang="en-US" dirty="0">
                <a:latin typeface="+mn-lt"/>
              </a:rPr>
              <a:t> ed F</a:t>
            </a:r>
            <a:r>
              <a:rPr lang="it-IT" altLang="en-US" baseline="-25000" dirty="0">
                <a:latin typeface="+mn-lt"/>
              </a:rPr>
              <a:t>2</a:t>
            </a:r>
            <a:r>
              <a:rPr lang="it-IT" altLang="en-US" dirty="0">
                <a:latin typeface="+mn-lt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la più lunga sottostringa condivisa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le sottostringhe condivise di lunghezza &gt; 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le sottostringhe massimali condivise di lunghezza &gt; 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302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PageRank e </a:t>
            </a:r>
            <a:r>
              <a:rPr lang="en-US" sz="3600" dirty="0" err="1"/>
              <a:t>varianti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24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69E428BE-0E8A-2D44-BC07-22ED67058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333375"/>
            <a:ext cx="8229600" cy="990600"/>
          </a:xfrm>
        </p:spPr>
        <p:txBody>
          <a:bodyPr/>
          <a:lstStyle/>
          <a:p>
            <a:r>
              <a:rPr lang="en-US" altLang="it-IT" sz="3200" dirty="0">
                <a:solidFill>
                  <a:srgbClr val="FF0000"/>
                </a:solidFill>
                <a:ea typeface="MS PGothic" panose="020B0600070205080204" pitchFamily="34" charset="-128"/>
              </a:rPr>
              <a:t>Il (</a:t>
            </a:r>
            <a:r>
              <a:rPr lang="en-US" altLang="it-IT" sz="3200" dirty="0" err="1">
                <a:solidFill>
                  <a:srgbClr val="FF0000"/>
                </a:solidFill>
                <a:ea typeface="MS PGothic" panose="020B0600070205080204" pitchFamily="34" charset="-128"/>
              </a:rPr>
              <a:t>classico</a:t>
            </a:r>
            <a:r>
              <a:rPr lang="en-US" altLang="it-IT" sz="3200" dirty="0">
                <a:solidFill>
                  <a:srgbClr val="FF0000"/>
                </a:solidFill>
                <a:ea typeface="MS PGothic" panose="020B0600070205080204" pitchFamily="34" charset="-128"/>
              </a:rPr>
              <a:t>) PageRank</a:t>
            </a:r>
            <a:endParaRPr lang="en-US" altLang="it-IT" sz="16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78D718DB-82D4-D242-B573-D8E66586913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60363" y="1557338"/>
          <a:ext cx="6588125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Immagine bitmap" r:id="rId4" imgW="1555750" imgH="1358900" progId="PBrush">
                  <p:embed/>
                </p:oleObj>
              </mc:Choice>
              <mc:Fallback>
                <p:oleObj name="Immagine bitmap" r:id="rId4" imgW="1555750" imgH="1358900" progId="PBrush">
                  <p:embed/>
                  <p:pic>
                    <p:nvPicPr>
                      <p:cNvPr id="133122" name="Object 2">
                        <a:extLst>
                          <a:ext uri="{FF2B5EF4-FFF2-40B4-BE49-F238E27FC236}">
                            <a16:creationId xmlns:a16="http://schemas.microsoft.com/office/drawing/2014/main" id="{78D718DB-82D4-D242-B573-D8E66586913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557338"/>
                        <a:ext cx="6588125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95D54947-060F-7549-81A7-D0B7B266C8A9}"/>
              </a:ext>
            </a:extLst>
          </p:cNvPr>
          <p:cNvSpPr/>
          <p:nvPr/>
        </p:nvSpPr>
        <p:spPr>
          <a:xfrm>
            <a:off x="3544888" y="1536700"/>
            <a:ext cx="3059112" cy="2211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8B2A6AC-165B-C948-BD36-6A1D472D700E}"/>
              </a:ext>
            </a:extLst>
          </p:cNvPr>
          <p:cNvSpPr/>
          <p:nvPr/>
        </p:nvSpPr>
        <p:spPr>
          <a:xfrm>
            <a:off x="3706813" y="3246438"/>
            <a:ext cx="2935287" cy="255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EC3D1E9-6D11-EE43-881E-0294FAEBD381}"/>
              </a:ext>
            </a:extLst>
          </p:cNvPr>
          <p:cNvSpPr/>
          <p:nvPr/>
        </p:nvSpPr>
        <p:spPr>
          <a:xfrm>
            <a:off x="107950" y="1565275"/>
            <a:ext cx="1943100" cy="164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B3C7F13-DC0F-CD4B-88EB-209515B1F84E}"/>
              </a:ext>
            </a:extLst>
          </p:cNvPr>
          <p:cNvSpPr/>
          <p:nvPr/>
        </p:nvSpPr>
        <p:spPr>
          <a:xfrm>
            <a:off x="179388" y="3365500"/>
            <a:ext cx="2033587" cy="186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61D4A6E-F72F-804F-97FE-3FF419CB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08688"/>
            <a:ext cx="89281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ClrTx/>
              <a:defRPr/>
            </a:pPr>
            <a:r>
              <a:rPr lang="it-IT" sz="2000" dirty="0"/>
              <a:t>Sistema lineare con miliardi di vincoli e variabili, efficienza?</a:t>
            </a:r>
          </a:p>
          <a:p>
            <a:pPr eaLnBrk="1" hangingPunct="1">
              <a:spcBef>
                <a:spcPts val="0"/>
              </a:spcBef>
              <a:buClrTx/>
              <a:defRPr/>
            </a:pPr>
            <a:r>
              <a:rPr lang="it-IT" sz="2000" dirty="0"/>
              <a:t>Varie interpretazioni: Cammini casuali, Catene di </a:t>
            </a:r>
            <a:r>
              <a:rPr lang="it-IT" sz="2000" dirty="0" err="1"/>
              <a:t>Markov</a:t>
            </a:r>
            <a:endParaRPr lang="it-IT" sz="2000" dirty="0"/>
          </a:p>
          <a:p>
            <a:pPr marL="0" indent="0" eaLnBrk="1" hangingPunct="1">
              <a:lnSpc>
                <a:spcPct val="160000"/>
              </a:lnSpc>
              <a:buClrTx/>
              <a:buFont typeface="Arial" panose="020B0604020202020204" pitchFamily="34" charset="0"/>
              <a:buNone/>
              <a:defRPr/>
            </a:pPr>
            <a:endParaRPr lang="it-IT" sz="2600" i="1" dirty="0">
              <a:solidFill>
                <a:srgbClr val="7E2A07"/>
              </a:solidFill>
              <a:sym typeface="Symbol" pitchFamily="18" charset="2"/>
            </a:endParaRPr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90C197A6-337E-0644-972D-62C89F1A228C}"/>
              </a:ext>
            </a:extLst>
          </p:cNvPr>
          <p:cNvSpPr/>
          <p:nvPr/>
        </p:nvSpPr>
        <p:spPr>
          <a:xfrm>
            <a:off x="1227138" y="1384300"/>
            <a:ext cx="4456112" cy="2863850"/>
          </a:xfrm>
          <a:custGeom>
            <a:avLst/>
            <a:gdLst>
              <a:gd name="connsiteX0" fmla="*/ 4259179 w 4455621"/>
              <a:gd name="connsiteY0" fmla="*/ 842210 h 2863731"/>
              <a:gd name="connsiteX1" fmla="*/ 4343400 w 4455621"/>
              <a:gd name="connsiteY1" fmla="*/ 770021 h 2863731"/>
              <a:gd name="connsiteX2" fmla="*/ 4391526 w 4455621"/>
              <a:gd name="connsiteY2" fmla="*/ 697831 h 2863731"/>
              <a:gd name="connsiteX3" fmla="*/ 4403558 w 4455621"/>
              <a:gd name="connsiteY3" fmla="*/ 661736 h 2863731"/>
              <a:gd name="connsiteX4" fmla="*/ 4439653 w 4455621"/>
              <a:gd name="connsiteY4" fmla="*/ 589547 h 2863731"/>
              <a:gd name="connsiteX5" fmla="*/ 4439653 w 4455621"/>
              <a:gd name="connsiteY5" fmla="*/ 288757 h 2863731"/>
              <a:gd name="connsiteX6" fmla="*/ 4367463 w 4455621"/>
              <a:gd name="connsiteY6" fmla="*/ 204536 h 2863731"/>
              <a:gd name="connsiteX7" fmla="*/ 4295274 w 4455621"/>
              <a:gd name="connsiteY7" fmla="*/ 156410 h 2863731"/>
              <a:gd name="connsiteX8" fmla="*/ 4174958 w 4455621"/>
              <a:gd name="connsiteY8" fmla="*/ 120315 h 2863731"/>
              <a:gd name="connsiteX9" fmla="*/ 4102768 w 4455621"/>
              <a:gd name="connsiteY9" fmla="*/ 96252 h 2863731"/>
              <a:gd name="connsiteX10" fmla="*/ 4066674 w 4455621"/>
              <a:gd name="connsiteY10" fmla="*/ 84221 h 2863731"/>
              <a:gd name="connsiteX11" fmla="*/ 3922295 w 4455621"/>
              <a:gd name="connsiteY11" fmla="*/ 60157 h 2863731"/>
              <a:gd name="connsiteX12" fmla="*/ 3729790 w 4455621"/>
              <a:gd name="connsiteY12" fmla="*/ 36094 h 2863731"/>
              <a:gd name="connsiteX13" fmla="*/ 3597442 w 4455621"/>
              <a:gd name="connsiteY13" fmla="*/ 24063 h 2863731"/>
              <a:gd name="connsiteX14" fmla="*/ 3441032 w 4455621"/>
              <a:gd name="connsiteY14" fmla="*/ 12031 h 2863731"/>
              <a:gd name="connsiteX15" fmla="*/ 3224463 w 4455621"/>
              <a:gd name="connsiteY15" fmla="*/ 0 h 2863731"/>
              <a:gd name="connsiteX16" fmla="*/ 1648326 w 4455621"/>
              <a:gd name="connsiteY16" fmla="*/ 12031 h 2863731"/>
              <a:gd name="connsiteX17" fmla="*/ 1395663 w 4455621"/>
              <a:gd name="connsiteY17" fmla="*/ 36094 h 2863731"/>
              <a:gd name="connsiteX18" fmla="*/ 1347537 w 4455621"/>
              <a:gd name="connsiteY18" fmla="*/ 48126 h 2863731"/>
              <a:gd name="connsiteX19" fmla="*/ 1251284 w 4455621"/>
              <a:gd name="connsiteY19" fmla="*/ 60157 h 2863731"/>
              <a:gd name="connsiteX20" fmla="*/ 1179095 w 4455621"/>
              <a:gd name="connsiteY20" fmla="*/ 72189 h 2863731"/>
              <a:gd name="connsiteX21" fmla="*/ 1118937 w 4455621"/>
              <a:gd name="connsiteY21" fmla="*/ 84221 h 2863731"/>
              <a:gd name="connsiteX22" fmla="*/ 1046747 w 4455621"/>
              <a:gd name="connsiteY22" fmla="*/ 108284 h 2863731"/>
              <a:gd name="connsiteX23" fmla="*/ 962526 w 4455621"/>
              <a:gd name="connsiteY23" fmla="*/ 144379 h 2863731"/>
              <a:gd name="connsiteX24" fmla="*/ 926432 w 4455621"/>
              <a:gd name="connsiteY24" fmla="*/ 168442 h 2863731"/>
              <a:gd name="connsiteX25" fmla="*/ 866274 w 4455621"/>
              <a:gd name="connsiteY25" fmla="*/ 204536 h 2863731"/>
              <a:gd name="connsiteX26" fmla="*/ 794084 w 4455621"/>
              <a:gd name="connsiteY26" fmla="*/ 228600 h 2863731"/>
              <a:gd name="connsiteX27" fmla="*/ 721895 w 4455621"/>
              <a:gd name="connsiteY27" fmla="*/ 276726 h 2863731"/>
              <a:gd name="connsiteX28" fmla="*/ 685800 w 4455621"/>
              <a:gd name="connsiteY28" fmla="*/ 300789 h 2863731"/>
              <a:gd name="connsiteX29" fmla="*/ 649705 w 4455621"/>
              <a:gd name="connsiteY29" fmla="*/ 324852 h 2863731"/>
              <a:gd name="connsiteX30" fmla="*/ 589547 w 4455621"/>
              <a:gd name="connsiteY30" fmla="*/ 385010 h 2863731"/>
              <a:gd name="connsiteX31" fmla="*/ 481263 w 4455621"/>
              <a:gd name="connsiteY31" fmla="*/ 481263 h 2863731"/>
              <a:gd name="connsiteX32" fmla="*/ 457200 w 4455621"/>
              <a:gd name="connsiteY32" fmla="*/ 517357 h 2863731"/>
              <a:gd name="connsiteX33" fmla="*/ 397042 w 4455621"/>
              <a:gd name="connsiteY33" fmla="*/ 577515 h 2863731"/>
              <a:gd name="connsiteX34" fmla="*/ 372979 w 4455621"/>
              <a:gd name="connsiteY34" fmla="*/ 601579 h 2863731"/>
              <a:gd name="connsiteX35" fmla="*/ 348916 w 4455621"/>
              <a:gd name="connsiteY35" fmla="*/ 637673 h 2863731"/>
              <a:gd name="connsiteX36" fmla="*/ 312821 w 4455621"/>
              <a:gd name="connsiteY36" fmla="*/ 673768 h 2863731"/>
              <a:gd name="connsiteX37" fmla="*/ 264695 w 4455621"/>
              <a:gd name="connsiteY37" fmla="*/ 770021 h 2863731"/>
              <a:gd name="connsiteX38" fmla="*/ 216568 w 4455621"/>
              <a:gd name="connsiteY38" fmla="*/ 842210 h 2863731"/>
              <a:gd name="connsiteX39" fmla="*/ 168442 w 4455621"/>
              <a:gd name="connsiteY39" fmla="*/ 986589 h 2863731"/>
              <a:gd name="connsiteX40" fmla="*/ 156411 w 4455621"/>
              <a:gd name="connsiteY40" fmla="*/ 1022684 h 2863731"/>
              <a:gd name="connsiteX41" fmla="*/ 144379 w 4455621"/>
              <a:gd name="connsiteY41" fmla="*/ 1058779 h 2863731"/>
              <a:gd name="connsiteX42" fmla="*/ 132347 w 4455621"/>
              <a:gd name="connsiteY42" fmla="*/ 1106905 h 2863731"/>
              <a:gd name="connsiteX43" fmla="*/ 84221 w 4455621"/>
              <a:gd name="connsiteY43" fmla="*/ 1239252 h 2863731"/>
              <a:gd name="connsiteX44" fmla="*/ 60158 w 4455621"/>
              <a:gd name="connsiteY44" fmla="*/ 1395663 h 2863731"/>
              <a:gd name="connsiteX45" fmla="*/ 48126 w 4455621"/>
              <a:gd name="connsiteY45" fmla="*/ 1479884 h 2863731"/>
              <a:gd name="connsiteX46" fmla="*/ 36095 w 4455621"/>
              <a:gd name="connsiteY46" fmla="*/ 1576136 h 2863731"/>
              <a:gd name="connsiteX47" fmla="*/ 24063 w 4455621"/>
              <a:gd name="connsiteY47" fmla="*/ 1660357 h 2863731"/>
              <a:gd name="connsiteX48" fmla="*/ 0 w 4455621"/>
              <a:gd name="connsiteY48" fmla="*/ 1961147 h 2863731"/>
              <a:gd name="connsiteX49" fmla="*/ 12032 w 4455621"/>
              <a:gd name="connsiteY49" fmla="*/ 2358189 h 2863731"/>
              <a:gd name="connsiteX50" fmla="*/ 24063 w 4455621"/>
              <a:gd name="connsiteY50" fmla="*/ 2418347 h 2863731"/>
              <a:gd name="connsiteX51" fmla="*/ 72190 w 4455621"/>
              <a:gd name="connsiteY51" fmla="*/ 2490536 h 2863731"/>
              <a:gd name="connsiteX52" fmla="*/ 168442 w 4455621"/>
              <a:gd name="connsiteY52" fmla="*/ 2598821 h 2863731"/>
              <a:gd name="connsiteX53" fmla="*/ 204537 w 4455621"/>
              <a:gd name="connsiteY53" fmla="*/ 2622884 h 2863731"/>
              <a:gd name="connsiteX54" fmla="*/ 240632 w 4455621"/>
              <a:gd name="connsiteY54" fmla="*/ 2658979 h 2863731"/>
              <a:gd name="connsiteX55" fmla="*/ 409074 w 4455621"/>
              <a:gd name="connsiteY55" fmla="*/ 2755231 h 2863731"/>
              <a:gd name="connsiteX56" fmla="*/ 445168 w 4455621"/>
              <a:gd name="connsiteY56" fmla="*/ 2767263 h 2863731"/>
              <a:gd name="connsiteX57" fmla="*/ 505326 w 4455621"/>
              <a:gd name="connsiteY57" fmla="*/ 2791326 h 2863731"/>
              <a:gd name="connsiteX58" fmla="*/ 577516 w 4455621"/>
              <a:gd name="connsiteY58" fmla="*/ 2815389 h 2863731"/>
              <a:gd name="connsiteX59" fmla="*/ 613611 w 4455621"/>
              <a:gd name="connsiteY59" fmla="*/ 2827421 h 2863731"/>
              <a:gd name="connsiteX60" fmla="*/ 890337 w 4455621"/>
              <a:gd name="connsiteY60" fmla="*/ 2851484 h 2863731"/>
              <a:gd name="connsiteX61" fmla="*/ 1034716 w 4455621"/>
              <a:gd name="connsiteY61" fmla="*/ 2863515 h 286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55621" h="2863731">
                <a:moveTo>
                  <a:pt x="4259179" y="842210"/>
                </a:moveTo>
                <a:cubicBezTo>
                  <a:pt x="4289314" y="819609"/>
                  <a:pt x="4319942" y="800182"/>
                  <a:pt x="4343400" y="770021"/>
                </a:cubicBezTo>
                <a:cubicBezTo>
                  <a:pt x="4361155" y="747193"/>
                  <a:pt x="4382380" y="725267"/>
                  <a:pt x="4391526" y="697831"/>
                </a:cubicBezTo>
                <a:cubicBezTo>
                  <a:pt x="4395537" y="685799"/>
                  <a:pt x="4397886" y="673080"/>
                  <a:pt x="4403558" y="661736"/>
                </a:cubicBezTo>
                <a:cubicBezTo>
                  <a:pt x="4450206" y="568442"/>
                  <a:pt x="4409410" y="680274"/>
                  <a:pt x="4439653" y="589547"/>
                </a:cubicBezTo>
                <a:cubicBezTo>
                  <a:pt x="4457716" y="463102"/>
                  <a:pt x="4463946" y="458813"/>
                  <a:pt x="4439653" y="288757"/>
                </a:cubicBezTo>
                <a:cubicBezTo>
                  <a:pt x="4436789" y="268705"/>
                  <a:pt x="4372810" y="208100"/>
                  <a:pt x="4367463" y="204536"/>
                </a:cubicBezTo>
                <a:cubicBezTo>
                  <a:pt x="4343400" y="188494"/>
                  <a:pt x="4322710" y="165555"/>
                  <a:pt x="4295274" y="156410"/>
                </a:cubicBezTo>
                <a:cubicBezTo>
                  <a:pt x="4040041" y="71333"/>
                  <a:pt x="4356793" y="174866"/>
                  <a:pt x="4174958" y="120315"/>
                </a:cubicBezTo>
                <a:cubicBezTo>
                  <a:pt x="4150663" y="113026"/>
                  <a:pt x="4126831" y="104273"/>
                  <a:pt x="4102768" y="96252"/>
                </a:cubicBezTo>
                <a:cubicBezTo>
                  <a:pt x="4090737" y="92242"/>
                  <a:pt x="4079110" y="86708"/>
                  <a:pt x="4066674" y="84221"/>
                </a:cubicBezTo>
                <a:cubicBezTo>
                  <a:pt x="3992163" y="69318"/>
                  <a:pt x="4008101" y="71349"/>
                  <a:pt x="3922295" y="60157"/>
                </a:cubicBezTo>
                <a:cubicBezTo>
                  <a:pt x="3858170" y="51793"/>
                  <a:pt x="3794192" y="41948"/>
                  <a:pt x="3729790" y="36094"/>
                </a:cubicBezTo>
                <a:lnTo>
                  <a:pt x="3597442" y="24063"/>
                </a:lnTo>
                <a:lnTo>
                  <a:pt x="3441032" y="12031"/>
                </a:lnTo>
                <a:lnTo>
                  <a:pt x="3224463" y="0"/>
                </a:lnTo>
                <a:lnTo>
                  <a:pt x="1648326" y="12031"/>
                </a:lnTo>
                <a:cubicBezTo>
                  <a:pt x="1563740" y="13700"/>
                  <a:pt x="1395663" y="36094"/>
                  <a:pt x="1395663" y="36094"/>
                </a:cubicBezTo>
                <a:cubicBezTo>
                  <a:pt x="1379621" y="40105"/>
                  <a:pt x="1363848" y="45408"/>
                  <a:pt x="1347537" y="48126"/>
                </a:cubicBezTo>
                <a:cubicBezTo>
                  <a:pt x="1315643" y="53442"/>
                  <a:pt x="1283293" y="55584"/>
                  <a:pt x="1251284" y="60157"/>
                </a:cubicBezTo>
                <a:cubicBezTo>
                  <a:pt x="1227134" y="63607"/>
                  <a:pt x="1203096" y="67825"/>
                  <a:pt x="1179095" y="72189"/>
                </a:cubicBezTo>
                <a:cubicBezTo>
                  <a:pt x="1158975" y="75847"/>
                  <a:pt x="1138666" y="78840"/>
                  <a:pt x="1118937" y="84221"/>
                </a:cubicBezTo>
                <a:cubicBezTo>
                  <a:pt x="1094466" y="90895"/>
                  <a:pt x="1070810" y="100263"/>
                  <a:pt x="1046747" y="108284"/>
                </a:cubicBezTo>
                <a:cubicBezTo>
                  <a:pt x="1006251" y="121783"/>
                  <a:pt x="1004158" y="120589"/>
                  <a:pt x="962526" y="144379"/>
                </a:cubicBezTo>
                <a:cubicBezTo>
                  <a:pt x="949971" y="151553"/>
                  <a:pt x="938694" y="160778"/>
                  <a:pt x="926432" y="168442"/>
                </a:cubicBezTo>
                <a:cubicBezTo>
                  <a:pt x="906601" y="180836"/>
                  <a:pt x="887563" y="194859"/>
                  <a:pt x="866274" y="204536"/>
                </a:cubicBezTo>
                <a:cubicBezTo>
                  <a:pt x="843182" y="215032"/>
                  <a:pt x="815189" y="214530"/>
                  <a:pt x="794084" y="228600"/>
                </a:cubicBezTo>
                <a:lnTo>
                  <a:pt x="721895" y="276726"/>
                </a:lnTo>
                <a:lnTo>
                  <a:pt x="685800" y="300789"/>
                </a:lnTo>
                <a:lnTo>
                  <a:pt x="649705" y="324852"/>
                </a:lnTo>
                <a:cubicBezTo>
                  <a:pt x="600120" y="399231"/>
                  <a:pt x="655175" y="326674"/>
                  <a:pt x="589547" y="385010"/>
                </a:cubicBezTo>
                <a:cubicBezTo>
                  <a:pt x="465926" y="494896"/>
                  <a:pt x="563183" y="426650"/>
                  <a:pt x="481263" y="481263"/>
                </a:cubicBezTo>
                <a:cubicBezTo>
                  <a:pt x="473242" y="493294"/>
                  <a:pt x="466722" y="506475"/>
                  <a:pt x="457200" y="517357"/>
                </a:cubicBezTo>
                <a:cubicBezTo>
                  <a:pt x="438526" y="538699"/>
                  <a:pt x="417095" y="557462"/>
                  <a:pt x="397042" y="577515"/>
                </a:cubicBezTo>
                <a:cubicBezTo>
                  <a:pt x="389021" y="585536"/>
                  <a:pt x="379271" y="592141"/>
                  <a:pt x="372979" y="601579"/>
                </a:cubicBezTo>
                <a:cubicBezTo>
                  <a:pt x="364958" y="613610"/>
                  <a:pt x="358173" y="626565"/>
                  <a:pt x="348916" y="637673"/>
                </a:cubicBezTo>
                <a:cubicBezTo>
                  <a:pt x="338023" y="650745"/>
                  <a:pt x="321956" y="659413"/>
                  <a:pt x="312821" y="673768"/>
                </a:cubicBezTo>
                <a:cubicBezTo>
                  <a:pt x="293563" y="704031"/>
                  <a:pt x="284593" y="740174"/>
                  <a:pt x="264695" y="770021"/>
                </a:cubicBezTo>
                <a:lnTo>
                  <a:pt x="216568" y="842210"/>
                </a:lnTo>
                <a:lnTo>
                  <a:pt x="168442" y="986589"/>
                </a:lnTo>
                <a:lnTo>
                  <a:pt x="156411" y="1022684"/>
                </a:lnTo>
                <a:cubicBezTo>
                  <a:pt x="152400" y="1034716"/>
                  <a:pt x="147455" y="1046475"/>
                  <a:pt x="144379" y="1058779"/>
                </a:cubicBezTo>
                <a:cubicBezTo>
                  <a:pt x="140368" y="1074821"/>
                  <a:pt x="137576" y="1091218"/>
                  <a:pt x="132347" y="1106905"/>
                </a:cubicBezTo>
                <a:cubicBezTo>
                  <a:pt x="116799" y="1153548"/>
                  <a:pt x="94050" y="1190104"/>
                  <a:pt x="84221" y="1239252"/>
                </a:cubicBezTo>
                <a:cubicBezTo>
                  <a:pt x="64006" y="1340332"/>
                  <a:pt x="77641" y="1264546"/>
                  <a:pt x="60158" y="1395663"/>
                </a:cubicBezTo>
                <a:cubicBezTo>
                  <a:pt x="56410" y="1423773"/>
                  <a:pt x="51874" y="1451774"/>
                  <a:pt x="48126" y="1479884"/>
                </a:cubicBezTo>
                <a:cubicBezTo>
                  <a:pt x="43853" y="1511934"/>
                  <a:pt x="40368" y="1544086"/>
                  <a:pt x="36095" y="1576136"/>
                </a:cubicBezTo>
                <a:cubicBezTo>
                  <a:pt x="32347" y="1604246"/>
                  <a:pt x="26710" y="1632122"/>
                  <a:pt x="24063" y="1660357"/>
                </a:cubicBezTo>
                <a:cubicBezTo>
                  <a:pt x="14674" y="1760502"/>
                  <a:pt x="0" y="1961147"/>
                  <a:pt x="0" y="1961147"/>
                </a:cubicBezTo>
                <a:cubicBezTo>
                  <a:pt x="4011" y="2093494"/>
                  <a:pt x="5073" y="2225964"/>
                  <a:pt x="12032" y="2358189"/>
                </a:cubicBezTo>
                <a:cubicBezTo>
                  <a:pt x="13107" y="2378610"/>
                  <a:pt x="15601" y="2399730"/>
                  <a:pt x="24063" y="2418347"/>
                </a:cubicBezTo>
                <a:cubicBezTo>
                  <a:pt x="36030" y="2444675"/>
                  <a:pt x="56148" y="2466473"/>
                  <a:pt x="72190" y="2490536"/>
                </a:cubicBezTo>
                <a:cubicBezTo>
                  <a:pt x="101123" y="2533934"/>
                  <a:pt x="118992" y="2565855"/>
                  <a:pt x="168442" y="2598821"/>
                </a:cubicBezTo>
                <a:cubicBezTo>
                  <a:pt x="180474" y="2606842"/>
                  <a:pt x="193428" y="2613627"/>
                  <a:pt x="204537" y="2622884"/>
                </a:cubicBezTo>
                <a:cubicBezTo>
                  <a:pt x="217609" y="2633777"/>
                  <a:pt x="227201" y="2648533"/>
                  <a:pt x="240632" y="2658979"/>
                </a:cubicBezTo>
                <a:cubicBezTo>
                  <a:pt x="280241" y="2689786"/>
                  <a:pt x="364386" y="2740334"/>
                  <a:pt x="409074" y="2755231"/>
                </a:cubicBezTo>
                <a:cubicBezTo>
                  <a:pt x="421105" y="2759242"/>
                  <a:pt x="433293" y="2762810"/>
                  <a:pt x="445168" y="2767263"/>
                </a:cubicBezTo>
                <a:cubicBezTo>
                  <a:pt x="465390" y="2774846"/>
                  <a:pt x="485029" y="2783945"/>
                  <a:pt x="505326" y="2791326"/>
                </a:cubicBezTo>
                <a:cubicBezTo>
                  <a:pt x="529164" y="2799994"/>
                  <a:pt x="553453" y="2807368"/>
                  <a:pt x="577516" y="2815389"/>
                </a:cubicBezTo>
                <a:cubicBezTo>
                  <a:pt x="589548" y="2819400"/>
                  <a:pt x="600976" y="2826322"/>
                  <a:pt x="613611" y="2827421"/>
                </a:cubicBezTo>
                <a:cubicBezTo>
                  <a:pt x="705853" y="2835442"/>
                  <a:pt x="798677" y="2838390"/>
                  <a:pt x="890337" y="2851484"/>
                </a:cubicBezTo>
                <a:cubicBezTo>
                  <a:pt x="994409" y="2866351"/>
                  <a:pt x="946199" y="2863515"/>
                  <a:pt x="1034716" y="286351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83D08B7-0E3D-0E49-9673-038619F1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1592263"/>
            <a:ext cx="29273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Se lasciamo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propagare i valori,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questi si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 “stabilizzano” ?</a:t>
            </a:r>
            <a:endParaRPr lang="it-IT" altLang="it-IT" sz="240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5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>
            <a:extLst>
              <a:ext uri="{FF2B5EF4-FFF2-40B4-BE49-F238E27FC236}">
                <a16:creationId xmlns:a16="http://schemas.microsoft.com/office/drawing/2014/main" id="{E083E662-4D38-7F4C-8160-BA1F48987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80923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PageRank</a:t>
            </a:r>
            <a:r>
              <a:rPr lang="en-US" altLang="en-US" sz="2400" dirty="0">
                <a:solidFill>
                  <a:srgbClr val="FF0000"/>
                </a:solidFill>
              </a:rPr>
              <a:t>, come </a:t>
            </a:r>
            <a:r>
              <a:rPr lang="en-US" altLang="en-US" sz="2400" dirty="0" err="1">
                <a:solidFill>
                  <a:srgbClr val="FF0000"/>
                </a:solidFill>
              </a:rPr>
              <a:t>Cammino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Casuale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sul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grafo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36194" name="Oval 5">
            <a:extLst>
              <a:ext uri="{FF2B5EF4-FFF2-40B4-BE49-F238E27FC236}">
                <a16:creationId xmlns:a16="http://schemas.microsoft.com/office/drawing/2014/main" id="{68A38ADF-B56F-1942-84DC-B3A2BDA7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814638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2000">
              <a:ea typeface="MS PGothic" panose="020B0600070205080204" pitchFamily="34" charset="-128"/>
            </a:endParaRPr>
          </a:p>
        </p:txBody>
      </p:sp>
      <p:sp>
        <p:nvSpPr>
          <p:cNvPr id="136195" name="Line 9">
            <a:extLst>
              <a:ext uri="{FF2B5EF4-FFF2-40B4-BE49-F238E27FC236}">
                <a16:creationId xmlns:a16="http://schemas.microsoft.com/office/drawing/2014/main" id="{4B22DE0C-B551-6B4D-A99F-0A2B5F0F3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3271838"/>
            <a:ext cx="990600" cy="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626" name="Text Box 10">
            <a:extLst>
              <a:ext uri="{FF2B5EF4-FFF2-40B4-BE49-F238E27FC236}">
                <a16:creationId xmlns:a16="http://schemas.microsoft.com/office/drawing/2014/main" id="{957948FB-0A5F-3944-812B-CCBF4E9E7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55750"/>
            <a:ext cx="663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Salta a caso su una pagina qualunque del Web</a:t>
            </a:r>
          </a:p>
        </p:txBody>
      </p:sp>
      <p:sp>
        <p:nvSpPr>
          <p:cNvPr id="136197" name="Text Box 11">
            <a:extLst>
              <a:ext uri="{FF2B5EF4-FFF2-40B4-BE49-F238E27FC236}">
                <a16:creationId xmlns:a16="http://schemas.microsoft.com/office/drawing/2014/main" id="{11E4866C-DEFC-8C4E-88D7-CEDF86E6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2662238"/>
            <a:ext cx="407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Symbol" pitchFamily="2" charset="2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136198" name="Line 12">
            <a:extLst>
              <a:ext uri="{FF2B5EF4-FFF2-40B4-BE49-F238E27FC236}">
                <a16:creationId xmlns:a16="http://schemas.microsoft.com/office/drawing/2014/main" id="{9210BFFA-E00F-754D-BC9E-1FBF92878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9938" y="1960563"/>
            <a:ext cx="463550" cy="892175"/>
          </a:xfrm>
          <a:prstGeom prst="line">
            <a:avLst/>
          </a:prstGeom>
          <a:noFill/>
          <a:ln w="101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629" name="Text Box 13">
            <a:extLst>
              <a:ext uri="{FF2B5EF4-FFF2-40B4-BE49-F238E27FC236}">
                <a16:creationId xmlns:a16="http://schemas.microsoft.com/office/drawing/2014/main" id="{80D3B896-5CAA-3248-BBAF-1AF5724EA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2647950"/>
            <a:ext cx="1963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Salta a caso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 uno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dei vicini</a:t>
            </a:r>
          </a:p>
        </p:txBody>
      </p:sp>
      <p:sp>
        <p:nvSpPr>
          <p:cNvPr id="136200" name="Text Box 14">
            <a:extLst>
              <a:ext uri="{FF2B5EF4-FFF2-40B4-BE49-F238E27FC236}">
                <a16:creationId xmlns:a16="http://schemas.microsoft.com/office/drawing/2014/main" id="{15A5AE4E-C33E-494F-B710-2A873F90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773238"/>
            <a:ext cx="78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Symbol" pitchFamily="2" charset="2"/>
                <a:ea typeface="MS PGothic" panose="020B0600070205080204" pitchFamily="34" charset="-128"/>
              </a:rPr>
              <a:t>1-a</a:t>
            </a:r>
          </a:p>
        </p:txBody>
      </p:sp>
      <p:sp>
        <p:nvSpPr>
          <p:cNvPr id="111620" name="Rectangle 16">
            <a:extLst>
              <a:ext uri="{FF2B5EF4-FFF2-40B4-BE49-F238E27FC236}">
                <a16:creationId xmlns:a16="http://schemas.microsoft.com/office/drawing/2014/main" id="{19010DDB-6E73-A145-BEFB-9833900C5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4275"/>
            <a:ext cx="9144000" cy="9556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800">
                <a:solidFill>
                  <a:schemeClr val="bg1"/>
                </a:solidFill>
                <a:ea typeface="MS PGothic" panose="020B0600070205080204" pitchFamily="34" charset="-128"/>
              </a:rPr>
              <a:t>Il PageRank di un nodo è la «frequenza» con cui si visiterebbe quel nodo muovendosi per sempre</a:t>
            </a:r>
            <a:endParaRPr lang="it-IT" altLang="en-US" sz="2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pic>
        <p:nvPicPr>
          <p:cNvPr id="136202" name="Picture 46" descr="man">
            <a:extLst>
              <a:ext uri="{FF2B5EF4-FFF2-40B4-BE49-F238E27FC236}">
                <a16:creationId xmlns:a16="http://schemas.microsoft.com/office/drawing/2014/main" id="{62F22AD9-CD72-EF43-A689-54E6CFBB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735263"/>
            <a:ext cx="10398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808A9763-F059-BF40-B89D-C5A3CA94654B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266950"/>
            <a:ext cx="2274888" cy="2530475"/>
            <a:chOff x="5162120" y="3491055"/>
            <a:chExt cx="2275134" cy="2530233"/>
          </a:xfrm>
        </p:grpSpPr>
        <p:sp>
          <p:nvSpPr>
            <p:cNvPr id="136205" name="Oval 5">
              <a:extLst>
                <a:ext uri="{FF2B5EF4-FFF2-40B4-BE49-F238E27FC236}">
                  <a16:creationId xmlns:a16="http://schemas.microsoft.com/office/drawing/2014/main" id="{6E724B83-B2A1-D346-AFEB-FC51E9CE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50" y="3491055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6" name="Oval 5">
              <a:extLst>
                <a:ext uri="{FF2B5EF4-FFF2-40B4-BE49-F238E27FC236}">
                  <a16:creationId xmlns:a16="http://schemas.microsoft.com/office/drawing/2014/main" id="{469E5EFD-63BD-674B-AEBD-E5A9229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59" y="4137470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7" name="Oval 5">
              <a:extLst>
                <a:ext uri="{FF2B5EF4-FFF2-40B4-BE49-F238E27FC236}">
                  <a16:creationId xmlns:a16="http://schemas.microsoft.com/office/drawing/2014/main" id="{67647A39-BC7F-8A43-8730-157E555D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50" y="4817586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8" name="Line 9">
              <a:extLst>
                <a:ext uri="{FF2B5EF4-FFF2-40B4-BE49-F238E27FC236}">
                  <a16:creationId xmlns:a16="http://schemas.microsoft.com/office/drawing/2014/main" id="{6B2B7F11-2A48-B540-889E-02DA82DB5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2167" y="4424282"/>
              <a:ext cx="1756321" cy="941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09" name="Line 9">
              <a:extLst>
                <a:ext uri="{FF2B5EF4-FFF2-40B4-BE49-F238E27FC236}">
                  <a16:creationId xmlns:a16="http://schemas.microsoft.com/office/drawing/2014/main" id="{8F96286D-385F-3E48-9FAF-17B4EEBCD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2120" y="3808064"/>
              <a:ext cx="1783830" cy="7104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0" name="Line 9">
              <a:extLst>
                <a:ext uri="{FF2B5EF4-FFF2-40B4-BE49-F238E27FC236}">
                  <a16:creationId xmlns:a16="http://schemas.microsoft.com/office/drawing/2014/main" id="{EB2DB136-D7D8-A744-B6B4-9F891B30D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2120" y="4552352"/>
              <a:ext cx="1766368" cy="5749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1" name="Text Box 11">
              <a:extLst>
                <a:ext uri="{FF2B5EF4-FFF2-40B4-BE49-F238E27FC236}">
                  <a16:creationId xmlns:a16="http://schemas.microsoft.com/office/drawing/2014/main" id="{23ED0322-3859-6F4B-A28A-6CF0C573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741" y="3605511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2" name="Text Box 11">
              <a:extLst>
                <a:ext uri="{FF2B5EF4-FFF2-40B4-BE49-F238E27FC236}">
                  <a16:creationId xmlns:a16="http://schemas.microsoft.com/office/drawing/2014/main" id="{40A44E9F-4C84-9D4A-B8D5-D262DC039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0893" y="4437112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3" name="Text Box 11">
              <a:extLst>
                <a:ext uri="{FF2B5EF4-FFF2-40B4-BE49-F238E27FC236}">
                  <a16:creationId xmlns:a16="http://schemas.microsoft.com/office/drawing/2014/main" id="{A15F44F0-4BB7-9F43-8CC6-55FE122C5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3066" y="3977788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4" name="Oval 5">
              <a:extLst>
                <a:ext uri="{FF2B5EF4-FFF2-40B4-BE49-F238E27FC236}">
                  <a16:creationId xmlns:a16="http://schemas.microsoft.com/office/drawing/2014/main" id="{B24CFD78-C68F-C744-9DA5-36177892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59" y="5525988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15" name="Line 9">
              <a:extLst>
                <a:ext uri="{FF2B5EF4-FFF2-40B4-BE49-F238E27FC236}">
                  <a16:creationId xmlns:a16="http://schemas.microsoft.com/office/drawing/2014/main" id="{593CBECC-5F98-7548-863B-C678A5150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166" y="4552352"/>
              <a:ext cx="1738859" cy="11150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6" name="Text Box 11">
              <a:extLst>
                <a:ext uri="{FF2B5EF4-FFF2-40B4-BE49-F238E27FC236}">
                  <a16:creationId xmlns:a16="http://schemas.microsoft.com/office/drawing/2014/main" id="{DC3735F3-1469-6C4E-8E35-EFF299180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2964" y="5075569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8F146CC9-D416-C44F-804C-E4B0FF05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6073775"/>
            <a:ext cx="9144000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800">
                <a:solidFill>
                  <a:schemeClr val="bg1"/>
                </a:solidFill>
                <a:ea typeface="MS PGothic" panose="020B0600070205080204" pitchFamily="34" charset="-128"/>
              </a:rPr>
              <a:t>Sorta di «misura di centralità» di un nodo nel grafo</a:t>
            </a:r>
            <a:endParaRPr lang="it-IT" altLang="en-US" sz="2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6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/>
      <p:bldP spid="111629" grpId="0"/>
      <p:bldP spid="111620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69" name="Object 4">
            <a:extLst>
              <a:ext uri="{FF2B5EF4-FFF2-40B4-BE49-F238E27FC236}">
                <a16:creationId xmlns:a16="http://schemas.microsoft.com/office/drawing/2014/main" id="{BEDC9B11-6F17-704B-BE82-5B58DAD4C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12875"/>
          <a:ext cx="68961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49149000" imgH="9944100" progId="Equation.3">
                  <p:embed/>
                </p:oleObj>
              </mc:Choice>
              <mc:Fallback>
                <p:oleObj name="Equation" r:id="rId3" imgW="49149000" imgH="9944100" progId="Equation.3">
                  <p:embed/>
                  <p:pic>
                    <p:nvPicPr>
                      <p:cNvPr id="135169" name="Object 4">
                        <a:extLst>
                          <a:ext uri="{FF2B5EF4-FFF2-40B4-BE49-F238E27FC236}">
                            <a16:creationId xmlns:a16="http://schemas.microsoft.com/office/drawing/2014/main" id="{BEDC9B11-6F17-704B-BE82-5B58DAD4C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24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68961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515571D-ADE1-F84F-93A1-A6252A56DB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4662"/>
            <a:ext cx="8686800" cy="990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PageRank, come Sistema </a:t>
            </a:r>
            <a:r>
              <a:rPr lang="en-US" altLang="en-US" sz="3200" dirty="0" err="1">
                <a:solidFill>
                  <a:srgbClr val="FF0000"/>
                </a:solidFill>
              </a:rPr>
              <a:t>Lineare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705FB38-4216-D74C-97F3-62325634206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302000"/>
            <a:ext cx="2930525" cy="2819400"/>
            <a:chOff x="2411413" y="3922713"/>
            <a:chExt cx="2930525" cy="2819400"/>
          </a:xfrm>
        </p:grpSpPr>
        <p:sp>
          <p:nvSpPr>
            <p:cNvPr id="135175" name="Oval 5">
              <a:extLst>
                <a:ext uri="{FF2B5EF4-FFF2-40B4-BE49-F238E27FC236}">
                  <a16:creationId xmlns:a16="http://schemas.microsoft.com/office/drawing/2014/main" id="{E71CE5AD-8F67-B546-B38B-080183AD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837113"/>
              <a:ext cx="914400" cy="914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en-US" sz="2800">
                  <a:ea typeface="MS PGothic" panose="020B0600070205080204" pitchFamily="34" charset="-128"/>
                </a:rPr>
                <a:t>i</a:t>
              </a: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94222ED-2ADF-A047-BE81-D4E58B19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4086226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a</a:t>
              </a: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BDFA134-9BF8-174B-B109-1D5D4624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5122863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b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750BCF4-15CF-6B43-B17E-634F5467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76" y="6246813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c</a:t>
              </a:r>
            </a:p>
          </p:txBody>
        </p:sp>
        <p:sp>
          <p:nvSpPr>
            <p:cNvPr id="135179" name="Line 9">
              <a:extLst>
                <a:ext uri="{FF2B5EF4-FFF2-40B4-BE49-F238E27FC236}">
                  <a16:creationId xmlns:a16="http://schemas.microsoft.com/office/drawing/2014/main" id="{68E836A6-42C1-5D49-9C46-1070445A9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5389563"/>
              <a:ext cx="1524000" cy="428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0" name="Line 9">
              <a:extLst>
                <a:ext uri="{FF2B5EF4-FFF2-40B4-BE49-F238E27FC236}">
                  <a16:creationId xmlns:a16="http://schemas.microsoft.com/office/drawing/2014/main" id="{1FB41A8B-2382-4A48-8159-5DD89EA06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4310063"/>
              <a:ext cx="1524000" cy="812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1" name="Line 9">
              <a:extLst>
                <a:ext uri="{FF2B5EF4-FFF2-40B4-BE49-F238E27FC236}">
                  <a16:creationId xmlns:a16="http://schemas.microsoft.com/office/drawing/2014/main" id="{5DAFA2CD-58DF-1743-B51C-8F5A2625A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538" y="5629275"/>
              <a:ext cx="1668462" cy="717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2" name="Line 9">
              <a:extLst>
                <a:ext uri="{FF2B5EF4-FFF2-40B4-BE49-F238E27FC236}">
                  <a16:creationId xmlns:a16="http://schemas.microsoft.com/office/drawing/2014/main" id="{55EC5344-4952-6440-BA43-1747B3656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4310063"/>
              <a:ext cx="1612900" cy="1397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3" name="Line 9">
              <a:extLst>
                <a:ext uri="{FF2B5EF4-FFF2-40B4-BE49-F238E27FC236}">
                  <a16:creationId xmlns:a16="http://schemas.microsoft.com/office/drawing/2014/main" id="{FB5F2F25-63A2-0843-8C16-32049BFB1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3225" y="3922713"/>
              <a:ext cx="1497013" cy="387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4" name="Line 9">
              <a:extLst>
                <a:ext uri="{FF2B5EF4-FFF2-40B4-BE49-F238E27FC236}">
                  <a16:creationId xmlns:a16="http://schemas.microsoft.com/office/drawing/2014/main" id="{1B8E1E97-F95C-4146-8DB2-F0E3463A8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6238" y="6308725"/>
              <a:ext cx="2092325" cy="2508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77837" name="CasellaDiTesto 24">
            <a:extLst>
              <a:ext uri="{FF2B5EF4-FFF2-40B4-BE49-F238E27FC236}">
                <a16:creationId xmlns:a16="http://schemas.microsoft.com/office/drawing/2014/main" id="{58CDCFDC-1CD0-A84C-B4B4-FEFDA37E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249738"/>
            <a:ext cx="36925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solidFill>
                  <a:srgbClr val="FF0000"/>
                </a:solidFill>
                <a:ea typeface="MS PGothic" panose="020B0600070205080204" pitchFamily="34" charset="-128"/>
              </a:rPr>
              <a:t>r(i) = </a:t>
            </a:r>
            <a:r>
              <a:rPr lang="it-IT" altLang="it-IT" sz="3200">
                <a:latin typeface="Symbol" pitchFamily="2" charset="2"/>
                <a:ea typeface="MS PGothic" panose="020B0600070205080204" pitchFamily="34" charset="-128"/>
              </a:rPr>
              <a:t>a</a:t>
            </a:r>
            <a:r>
              <a:rPr lang="it-IT" altLang="it-IT" sz="3200">
                <a:ea typeface="MS PGothic" panose="020B0600070205080204" pitchFamily="34" charset="-128"/>
              </a:rPr>
              <a:t> (r(a) / 3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   r(b) / 1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   r(c) / 2 )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+ (1- </a:t>
            </a:r>
            <a:r>
              <a:rPr lang="it-IT" altLang="it-IT" sz="3200">
                <a:latin typeface="Symbol" pitchFamily="2" charset="2"/>
                <a:ea typeface="MS PGothic" panose="020B0600070205080204" pitchFamily="34" charset="-128"/>
              </a:rPr>
              <a:t>a</a:t>
            </a:r>
            <a:r>
              <a:rPr lang="it-IT" altLang="it-IT" sz="3200">
                <a:ea typeface="MS PGothic" panose="020B0600070205080204" pitchFamily="34" charset="-128"/>
              </a:rPr>
              <a:t>)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ea typeface="MS PGothic" panose="020B0600070205080204" pitchFamily="34" charset="-128"/>
              </a:rPr>
              <a:t>	 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3F3883-7D91-0446-828C-274F96BDB25B}"/>
              </a:ext>
            </a:extLst>
          </p:cNvPr>
          <p:cNvSpPr/>
          <p:nvPr/>
        </p:nvSpPr>
        <p:spPr>
          <a:xfrm>
            <a:off x="5326063" y="2760663"/>
            <a:ext cx="3173412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Symbol" pitchFamily="2" charset="2"/>
              <a:buChar char="a"/>
              <a:defRPr/>
            </a:pPr>
            <a:r>
              <a:rPr lang="it-IT" sz="3600" b="1" dirty="0">
                <a:solidFill>
                  <a:srgbClr val="FF0000"/>
                </a:solidFill>
                <a:latin typeface="Symbol" pitchFamily="2" charset="2"/>
              </a:rPr>
              <a:t>=</a:t>
            </a:r>
            <a:r>
              <a:rPr lang="it-IT" sz="3600" dirty="0">
                <a:latin typeface="Symbol" pitchFamily="2" charset="2"/>
              </a:rPr>
              <a:t> 0.85</a:t>
            </a:r>
          </a:p>
          <a:p>
            <a:pPr>
              <a:defRPr/>
            </a:pPr>
            <a:r>
              <a:rPr lang="it-IT" sz="3600" b="1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it-IT" sz="3600" b="1" dirty="0">
                <a:solidFill>
                  <a:srgbClr val="FF0000"/>
                </a:solidFill>
                <a:latin typeface="+mn-lt"/>
              </a:rPr>
              <a:t> =</a:t>
            </a:r>
            <a:r>
              <a:rPr lang="it-IT" sz="3600" dirty="0">
                <a:latin typeface="Symbol" pitchFamily="2" charset="2"/>
              </a:rPr>
              <a:t> #</a:t>
            </a:r>
            <a:r>
              <a:rPr lang="it-IT" sz="3600" dirty="0">
                <a:latin typeface="+mn-lt"/>
              </a:rPr>
              <a:t> nodi grafo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CFE7A-1369-8545-8A89-0075CB6A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000">
                <a:solidFill>
                  <a:schemeClr val="bg1"/>
                </a:solidFill>
                <a:ea typeface="MS PGothic" panose="020B0600070205080204" pitchFamily="34" charset="-128"/>
              </a:rPr>
              <a:t>Il PageRank «legato» agli autovettori della matrice del sistema lineare</a:t>
            </a:r>
            <a:endParaRPr lang="it-IT" altLang="en-US" sz="20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8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olo 1">
            <a:extLst>
              <a:ext uri="{FF2B5EF4-FFF2-40B4-BE49-F238E27FC236}">
                <a16:creationId xmlns:a16="http://schemas.microsoft.com/office/drawing/2014/main" id="{FDB4DFCE-A67A-0E43-8BA2-434F963DD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FF0000"/>
                </a:solidFill>
              </a:rPr>
              <a:t>Test sul web</a:t>
            </a:r>
          </a:p>
        </p:txBody>
      </p:sp>
      <p:sp>
        <p:nvSpPr>
          <p:cNvPr id="138242" name="Segnaposto contenuto 2">
            <a:extLst>
              <a:ext uri="{FF2B5EF4-FFF2-40B4-BE49-F238E27FC236}">
                <a16:creationId xmlns:a16="http://schemas.microsoft.com/office/drawing/2014/main" id="{005CA048-3C0C-654D-A391-15EC94E68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5649913"/>
            <a:ext cx="8785225" cy="5873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it-IT" altLang="it-IT" sz="4000">
                <a:hlinkClick r:id="rId2"/>
              </a:rPr>
              <a:t>http://bit.ly/2iwHH3e</a:t>
            </a:r>
            <a:endParaRPr lang="it-IT" altLang="it-IT" sz="4000"/>
          </a:p>
          <a:p>
            <a:pPr marL="0" indent="0">
              <a:buFont typeface="Wingdings" pitchFamily="2" charset="2"/>
              <a:buNone/>
            </a:pPr>
            <a:r>
              <a:rPr lang="it-IT" altLang="it-IT" sz="2000"/>
              <a:t>http://faculty.chemeketa.edu/ascholer/cs160/WebApps/PageRank/</a:t>
            </a:r>
            <a:r>
              <a:rPr lang="it-IT" altLang="it-IT"/>
              <a:t> </a:t>
            </a:r>
          </a:p>
        </p:txBody>
      </p:sp>
      <p:pic>
        <p:nvPicPr>
          <p:cNvPr id="138244" name="Immagine 6">
            <a:extLst>
              <a:ext uri="{FF2B5EF4-FFF2-40B4-BE49-F238E27FC236}">
                <a16:creationId xmlns:a16="http://schemas.microsoft.com/office/drawing/2014/main" id="{F7CE0B9D-1CE7-B849-A60F-9AF4977FC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9241" r="11568" b="12206"/>
          <a:stretch>
            <a:fillRect/>
          </a:stretch>
        </p:blipFill>
        <p:spPr bwMode="auto">
          <a:xfrm>
            <a:off x="179388" y="1773238"/>
            <a:ext cx="44481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7979B2-CFA7-144A-8D0E-11259833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7233" r="9709" b="7184"/>
          <a:stretch>
            <a:fillRect/>
          </a:stretch>
        </p:blipFill>
        <p:spPr bwMode="auto">
          <a:xfrm>
            <a:off x="4787900" y="1773238"/>
            <a:ext cx="417671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515571D-ADE1-F84F-93A1-A6252A56DB98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23863"/>
            <a:ext cx="7439421" cy="990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Un </a:t>
            </a:r>
            <a:r>
              <a:rPr lang="en-US" altLang="en-US" sz="3200" dirty="0" err="1" smtClean="0">
                <a:solidFill>
                  <a:srgbClr val="FF0000"/>
                </a:solidFill>
              </a:rPr>
              <a:t>esercizio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7002F0D-F6F7-E147-88EE-FAB7F769D2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4409648" cy="238179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E38D8F2-D3A8-5340-AB79-0C4E1201345D}"/>
              </a:ext>
            </a:extLst>
          </p:cNvPr>
          <p:cNvSpPr/>
          <p:nvPr/>
        </p:nvSpPr>
        <p:spPr>
          <a:xfrm>
            <a:off x="683568" y="530120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Eseguire due passi di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PageRank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assumendo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teleportation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step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uniforme,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alpha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= ½ e vettore iniziale di probabilità uniforme.</a:t>
            </a:r>
            <a:endParaRPr lang="it-IT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5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F383D698-BBD2-264D-8984-33D72629D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ea typeface="MS PGothic" panose="020B0600070205080204" pitchFamily="34" charset="-128"/>
              </a:rPr>
              <a:t>Personalized</a:t>
            </a:r>
            <a:r>
              <a:rPr lang="en-US" altLang="en-US" sz="32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MS PGothic" panose="020B0600070205080204" pitchFamily="34" charset="-128"/>
              </a:rPr>
              <a:t>Pagerank</a:t>
            </a:r>
            <a:endParaRPr lang="en-US" altLang="en-US" sz="32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139266" name="Rectangle 3">
            <a:extLst>
              <a:ext uri="{FF2B5EF4-FFF2-40B4-BE49-F238E27FC236}">
                <a16:creationId xmlns:a16="http://schemas.microsoft.com/office/drawing/2014/main" id="{672DA97D-F1DA-9546-B903-6D8792805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826" y="1744663"/>
            <a:ext cx="8137599" cy="1676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MS PGothic" panose="020B0600070205080204" pitchFamily="34" charset="-128"/>
              </a:rPr>
              <a:t>Il teleportation step non </a:t>
            </a:r>
            <a:r>
              <a:rPr lang="en-US" altLang="en-US" dirty="0" err="1">
                <a:ea typeface="MS PGothic" panose="020B0600070205080204" pitchFamily="34" charset="-128"/>
              </a:rPr>
              <a:t>viene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eseguito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saltando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uniformemente</a:t>
            </a:r>
            <a:r>
              <a:rPr lang="en-US" altLang="en-US" dirty="0">
                <a:ea typeface="MS PGothic" panose="020B0600070205080204" pitchFamily="34" charset="-128"/>
              </a:rPr>
              <a:t> a </a:t>
            </a:r>
            <a:r>
              <a:rPr lang="en-US" altLang="en-US" dirty="0" err="1">
                <a:ea typeface="MS PGothic" panose="020B0600070205080204" pitchFamily="34" charset="-128"/>
              </a:rPr>
              <a:t>qualunque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nodo</a:t>
            </a:r>
            <a:r>
              <a:rPr lang="en-US" altLang="en-US" dirty="0">
                <a:ea typeface="MS PGothic" panose="020B0600070205080204" pitchFamily="34" charset="-128"/>
              </a:rPr>
              <a:t> del </a:t>
            </a:r>
            <a:r>
              <a:rPr lang="en-US" altLang="en-US" dirty="0" err="1">
                <a:ea typeface="MS PGothic" panose="020B0600070205080204" pitchFamily="34" charset="-128"/>
              </a:rPr>
              <a:t>grafo</a:t>
            </a:r>
            <a:r>
              <a:rPr lang="en-US" altLang="en-US" dirty="0">
                <a:ea typeface="MS PGothic" panose="020B0600070205080204" pitchFamily="34" charset="-128"/>
              </a:rPr>
              <a:t> ma a un </a:t>
            </a:r>
            <a:r>
              <a:rPr lang="en-US" altLang="en-US" dirty="0" err="1">
                <a:ea typeface="MS PGothic" panose="020B0600070205080204" pitchFamily="34" charset="-128"/>
              </a:rPr>
              <a:t>sottoinsieme</a:t>
            </a:r>
            <a:r>
              <a:rPr lang="en-US" altLang="en-US" dirty="0">
                <a:ea typeface="MS PGothic" panose="020B0600070205080204" pitchFamily="34" charset="-128"/>
              </a:rPr>
              <a:t> di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nodi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preferiti</a:t>
            </a:r>
            <a:endParaRPr lang="en-US" altLang="en-US" dirty="0">
              <a:ea typeface="MS PGothic" panose="020B0600070205080204" pitchFamily="34" charset="-128"/>
            </a:endParaRPr>
          </a:p>
          <a:p>
            <a:pPr eaLnBrk="1" hangingPunct="1"/>
            <a:endParaRPr lang="it-IT" altLang="en-US" dirty="0">
              <a:ea typeface="MS PGothic" panose="020B0600070205080204" pitchFamily="34" charset="-128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23D4E94-A722-7D4B-9007-B99708EBCDB3}"/>
              </a:ext>
            </a:extLst>
          </p:cNvPr>
          <p:cNvSpPr txBox="1">
            <a:spLocks/>
          </p:cNvSpPr>
          <p:nvPr/>
        </p:nvSpPr>
        <p:spPr bwMode="auto">
          <a:xfrm>
            <a:off x="1806575" y="6064250"/>
            <a:ext cx="68008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 typeface="Wingdings" charset="2"/>
              <a:buNone/>
              <a:defRPr/>
            </a:pPr>
            <a:r>
              <a:rPr lang="en-US" altLang="en-US" kern="0" dirty="0">
                <a:ea typeface="MS PGothic" charset="-128"/>
                <a:cs typeface="Arial" charset="0"/>
              </a:rPr>
              <a:t>Teleport step al </a:t>
            </a:r>
            <a:r>
              <a:rPr lang="en-US" altLang="en-US" kern="0" dirty="0" err="1">
                <a:ea typeface="MS PGothic" charset="-128"/>
                <a:cs typeface="Arial" charset="0"/>
              </a:rPr>
              <a:t>nodo</a:t>
            </a:r>
            <a:r>
              <a:rPr lang="en-US" altLang="en-US" kern="0" dirty="0">
                <a:ea typeface="MS PGothic" charset="-128"/>
                <a:cs typeface="Arial" charset="0"/>
              </a:rPr>
              <a:t> </a:t>
            </a:r>
            <a:r>
              <a:rPr lang="en-US" altLang="en-US" sz="2800" b="1" kern="0" dirty="0">
                <a:solidFill>
                  <a:srgbClr val="FF0000"/>
                </a:solidFill>
                <a:ea typeface="MS PGothic" charset="-128"/>
                <a:cs typeface="Arial" charset="0"/>
              </a:rPr>
              <a:t>B</a:t>
            </a:r>
            <a:endParaRPr lang="en-US" altLang="en-US" b="1" kern="0" baseline="30000" dirty="0">
              <a:solidFill>
                <a:srgbClr val="CC0000"/>
              </a:solidFill>
              <a:ea typeface="MS PGothic" charset="-128"/>
              <a:cs typeface="Arial" charset="0"/>
            </a:endParaRPr>
          </a:p>
        </p:txBody>
      </p:sp>
      <p:sp>
        <p:nvSpPr>
          <p:cNvPr id="139268" name="Ovale 4">
            <a:extLst>
              <a:ext uri="{FF2B5EF4-FFF2-40B4-BE49-F238E27FC236}">
                <a16:creationId xmlns:a16="http://schemas.microsoft.com/office/drawing/2014/main" id="{9B0EDB02-F5E1-FC41-813A-A8347D22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916488"/>
            <a:ext cx="719138" cy="720725"/>
          </a:xfrm>
          <a:prstGeom prst="ellips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A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F2F56D-CDDA-AD47-BB2B-2D1663BE2BED}"/>
              </a:ext>
            </a:extLst>
          </p:cNvPr>
          <p:cNvSpPr/>
          <p:nvPr/>
        </p:nvSpPr>
        <p:spPr bwMode="auto">
          <a:xfrm>
            <a:off x="3851275" y="3443288"/>
            <a:ext cx="720725" cy="719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it-IT" altLang="it-IT" sz="3200">
                <a:solidFill>
                  <a:srgbClr val="FF0000"/>
                </a:solidFill>
              </a:rPr>
              <a:t>B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139270" name="Ovale 7">
            <a:extLst>
              <a:ext uri="{FF2B5EF4-FFF2-40B4-BE49-F238E27FC236}">
                <a16:creationId xmlns:a16="http://schemas.microsoft.com/office/drawing/2014/main" id="{F949B30C-A0BA-FC41-A108-3C76C1F1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157788"/>
            <a:ext cx="720725" cy="719137"/>
          </a:xfrm>
          <a:prstGeom prst="ellips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D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139271" name="Ovale 9">
            <a:extLst>
              <a:ext uri="{FF2B5EF4-FFF2-40B4-BE49-F238E27FC236}">
                <a16:creationId xmlns:a16="http://schemas.microsoft.com/office/drawing/2014/main" id="{8C49728C-AA41-3A44-93D2-381A0E28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162425"/>
            <a:ext cx="720725" cy="720725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C</a:t>
            </a:r>
            <a:endParaRPr lang="it-IT" altLang="it-IT" sz="2000">
              <a:solidFill>
                <a:srgbClr val="FF0000"/>
              </a:solidFill>
            </a:endParaRPr>
          </a:p>
        </p:txBody>
      </p:sp>
      <p:cxnSp>
        <p:nvCxnSpPr>
          <p:cNvPr id="139272" name="Connettore 7 11">
            <a:extLst>
              <a:ext uri="{FF2B5EF4-FFF2-40B4-BE49-F238E27FC236}">
                <a16:creationId xmlns:a16="http://schemas.microsoft.com/office/drawing/2014/main" id="{0CC8811E-7662-B74E-838D-D27348241E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5288" y="4162425"/>
            <a:ext cx="1276350" cy="1114425"/>
          </a:xfrm>
          <a:prstGeom prst="curvedConnector2">
            <a:avLst/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3" name="Connettore 7 13">
            <a:extLst>
              <a:ext uri="{FF2B5EF4-FFF2-40B4-BE49-F238E27FC236}">
                <a16:creationId xmlns:a16="http://schemas.microsoft.com/office/drawing/2014/main" id="{21AB317D-84F9-344A-A7DE-DC8DD1B738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35288" y="5276850"/>
            <a:ext cx="915987" cy="2413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4" name="Connettore 7 17">
            <a:extLst>
              <a:ext uri="{FF2B5EF4-FFF2-40B4-BE49-F238E27FC236}">
                <a16:creationId xmlns:a16="http://schemas.microsoft.com/office/drawing/2014/main" id="{280C323D-FD72-DE49-A310-1794907327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72000" y="3803650"/>
            <a:ext cx="12700" cy="1714500"/>
          </a:xfrm>
          <a:prstGeom prst="curvedConnector3">
            <a:avLst>
              <a:gd name="adj1" fmla="val 1800000"/>
            </a:avLst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5" name="Connettore 7 23">
            <a:extLst>
              <a:ext uri="{FF2B5EF4-FFF2-40B4-BE49-F238E27FC236}">
                <a16:creationId xmlns:a16="http://schemas.microsoft.com/office/drawing/2014/main" id="{5AB135AB-4EFC-AC4C-8983-297BD57751B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86187" y="4587876"/>
            <a:ext cx="995363" cy="144462"/>
          </a:xfrm>
          <a:prstGeom prst="curvedConnector3">
            <a:avLst>
              <a:gd name="adj1" fmla="val 50000"/>
            </a:avLst>
          </a:prstGeom>
          <a:noFill/>
          <a:ln w="4762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6" name="Connettore 7 27">
            <a:extLst>
              <a:ext uri="{FF2B5EF4-FFF2-40B4-BE49-F238E27FC236}">
                <a16:creationId xmlns:a16="http://schemas.microsoft.com/office/drawing/2014/main" id="{86B39DAC-A3ED-D947-BF78-306DC0C4F4A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900613" y="3186112"/>
            <a:ext cx="660400" cy="1292225"/>
          </a:xfrm>
          <a:prstGeom prst="curvedConnector2">
            <a:avLst/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7" name="Connettore 7 28">
            <a:extLst>
              <a:ext uri="{FF2B5EF4-FFF2-40B4-BE49-F238E27FC236}">
                <a16:creationId xmlns:a16="http://schemas.microsoft.com/office/drawing/2014/main" id="{13CFF24E-1632-0F4B-9F30-2C76DAD6A6D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30513" y="3803650"/>
            <a:ext cx="1020762" cy="1219200"/>
          </a:xfrm>
          <a:prstGeom prst="curved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8" name="Connettore 7 33">
            <a:extLst>
              <a:ext uri="{FF2B5EF4-FFF2-40B4-BE49-F238E27FC236}">
                <a16:creationId xmlns:a16="http://schemas.microsoft.com/office/drawing/2014/main" id="{892463F4-B190-644D-9F05-8FDF73378B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7400" y="4883150"/>
            <a:ext cx="1279525" cy="765175"/>
          </a:xfrm>
          <a:prstGeom prst="curvedConnector2">
            <a:avLst/>
          </a:prstGeom>
          <a:noFill/>
          <a:ln w="5715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7561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19985</TotalTime>
  <Words>1089</Words>
  <Application>Microsoft Office PowerPoint</Application>
  <PresentationFormat>On-screen Show (4:3)</PresentationFormat>
  <Paragraphs>388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MS PGothic</vt:lpstr>
      <vt:lpstr>MS PGothic</vt:lpstr>
      <vt:lpstr>Arial</vt:lpstr>
      <vt:lpstr>Calibri</vt:lpstr>
      <vt:lpstr>Cambria</vt:lpstr>
      <vt:lpstr>Comic Sans MS</vt:lpstr>
      <vt:lpstr>Courier New</vt:lpstr>
      <vt:lpstr>Lucida Sans</vt:lpstr>
      <vt:lpstr>Monotype Sorts</vt:lpstr>
      <vt:lpstr>MS Mincho</vt:lpstr>
      <vt:lpstr>Symbol</vt:lpstr>
      <vt:lpstr>Tahoma</vt:lpstr>
      <vt:lpstr>Times New Roman</vt:lpstr>
      <vt:lpstr>Wingdings</vt:lpstr>
      <vt:lpstr>Default Design</vt:lpstr>
      <vt:lpstr>Immagine bitmap</vt:lpstr>
      <vt:lpstr>Equation</vt:lpstr>
      <vt:lpstr>Percorso Formativo per i Docenti della Scuola Secondaria di Secondo Grado – Università di Pisa</vt:lpstr>
      <vt:lpstr>Sommario</vt:lpstr>
      <vt:lpstr>PageRank e varianti</vt:lpstr>
      <vt:lpstr>Il (classico) PageRank</vt:lpstr>
      <vt:lpstr>PageRank, come Cammino Casuale sul grafo</vt:lpstr>
      <vt:lpstr>PowerPoint Presentation</vt:lpstr>
      <vt:lpstr>Test sul web</vt:lpstr>
      <vt:lpstr>PowerPoint Presentation</vt:lpstr>
      <vt:lpstr>Personalized Pagerank</vt:lpstr>
      <vt:lpstr>Suffix Array</vt:lpstr>
      <vt:lpstr>Il cuore dei motori di ricerca</vt:lpstr>
      <vt:lpstr>Alcuni fatti di base</vt:lpstr>
      <vt:lpstr>Suffix Array</vt:lpstr>
      <vt:lpstr>Costruzione Suffix Array in Python</vt:lpstr>
      <vt:lpstr>Costruzione Suffix Array in Python</vt:lpstr>
      <vt:lpstr>Suffix Array</vt:lpstr>
      <vt:lpstr>Cercare un pattern</vt:lpstr>
      <vt:lpstr>Cercare un pattern</vt:lpstr>
      <vt:lpstr>Occorrenze del pattern</vt:lpstr>
      <vt:lpstr>Ricerca nel SA in Python</vt:lpstr>
      <vt:lpstr>Text mining</vt:lpstr>
      <vt:lpstr>Problema #1</vt:lpstr>
      <vt:lpstr>Problema #2</vt:lpstr>
      <vt:lpstr>Problema #3</vt:lpstr>
      <vt:lpstr>Problema #4: Plagio tra due testi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Algorithmics</dc:title>
  <dc:creator>Paolo Ferragina</dc:creator>
  <cp:lastModifiedBy>DAVIDE NERI</cp:lastModifiedBy>
  <cp:revision>1636</cp:revision>
  <cp:lastPrinted>2014-08-03T10:07:51Z</cp:lastPrinted>
  <dcterms:created xsi:type="dcterms:W3CDTF">2002-09-18T16:13:07Z</dcterms:created>
  <dcterms:modified xsi:type="dcterms:W3CDTF">2019-03-06T16:59:43Z</dcterms:modified>
</cp:coreProperties>
</file>