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2" r:id="rId4"/>
    <p:sldId id="268" r:id="rId5"/>
    <p:sldId id="267" r:id="rId6"/>
    <p:sldId id="261" r:id="rId7"/>
    <p:sldId id="271" r:id="rId8"/>
    <p:sldId id="272" r:id="rId9"/>
    <p:sldId id="264" r:id="rId10"/>
    <p:sldId id="263" r:id="rId11"/>
    <p:sldId id="265" r:id="rId12"/>
    <p:sldId id="266" r:id="rId13"/>
    <p:sldId id="260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25/12/2023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50" y="5409315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>
                <a:solidFill>
                  <a:schemeClr val="bg1"/>
                </a:solidFill>
              </a:rPr>
              <a:t>Solutions Techniques pour Menu Maker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716" y="745969"/>
            <a:ext cx="4066182" cy="90353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>
                <a:solidFill>
                  <a:srgbClr val="7CEBFF"/>
                </a:solidFill>
              </a:rPr>
              <a:t>20 décembre 2023</a:t>
            </a:r>
          </a:p>
          <a:p>
            <a:pPr algn="r" rtl="0"/>
            <a:r>
              <a:rPr lang="fr-FR" dirty="0">
                <a:solidFill>
                  <a:srgbClr val="7CEBFF"/>
                </a:solidFill>
              </a:rPr>
              <a:t>Capirchio eddy</a:t>
            </a:r>
          </a:p>
          <a:p>
            <a:pPr rtl="0"/>
            <a:endParaRPr lang="fr-FR" dirty="0">
              <a:solidFill>
                <a:srgbClr val="7CEB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6FC19F-143D-0DA8-5FB3-3B24CCDEE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45" y="1638056"/>
            <a:ext cx="5865090" cy="23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7690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5. Intégrations Externes:</a:t>
            </a:r>
          </a:p>
        </p:txBody>
      </p:sp>
      <p:pic>
        <p:nvPicPr>
          <p:cNvPr id="8194" name="Picture 2" descr="How To Add Instagram API To Your App Or Website | Phyllo">
            <a:extLst>
              <a:ext uri="{FF2B5EF4-FFF2-40B4-BE49-F238E27FC236}">
                <a16:creationId xmlns:a16="http://schemas.microsoft.com/office/drawing/2014/main" id="{3EDF32CB-2E19-8A27-20C7-A88AC307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07" y="4620744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liverect FR | Vos commandes Deliveroo directement dans votre caisse avec  Deliverect">
            <a:extLst>
              <a:ext uri="{FF2B5EF4-FFF2-40B4-BE49-F238E27FC236}">
                <a16:creationId xmlns:a16="http://schemas.microsoft.com/office/drawing/2014/main" id="{FCD51D43-ADB8-177D-8D7D-02C186AC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29" y="4058769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180849-82D3-B71C-D062-70B2D401957E}"/>
              </a:ext>
            </a:extLst>
          </p:cNvPr>
          <p:cNvSpPr txBox="1"/>
          <p:nvPr/>
        </p:nvSpPr>
        <p:spPr>
          <a:xfrm>
            <a:off x="3048663" y="2432208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Söhne"/>
              </a:rPr>
              <a:t>Intégrations externes via APIs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:</a:t>
            </a:r>
          </a:p>
          <a:p>
            <a:endParaRPr lang="fr-FR" dirty="0">
              <a:solidFill>
                <a:srgbClr val="D1D5DB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Ouverture vers des fonctionnalités externes (Instagram, Deliveroo) pour enrichir l'expérience utilisateur.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Potentiel d'élargir les fonctionnalités et les services proposés.</a:t>
            </a:r>
          </a:p>
        </p:txBody>
      </p:sp>
    </p:spTree>
    <p:extLst>
      <p:ext uri="{BB962C8B-B14F-4D97-AF65-F5344CB8AC3E}">
        <p14:creationId xmlns:p14="http://schemas.microsoft.com/office/powerpoint/2010/main" val="451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02756"/>
            <a:ext cx="11029616" cy="988332"/>
          </a:xfrm>
        </p:spPr>
        <p:txBody>
          <a:bodyPr>
            <a:normAutofit/>
          </a:bodyPr>
          <a:lstStyle/>
          <a:p>
            <a:pPr algn="ctr"/>
            <a:br>
              <a:rPr lang="fr-FR" dirty="0"/>
            </a:br>
            <a:r>
              <a:rPr lang="fr-FR" dirty="0"/>
              <a:t>6. Outils de Développement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B3C549-B332-2814-37B0-BC5D8F0F8160}"/>
              </a:ext>
            </a:extLst>
          </p:cNvPr>
          <p:cNvSpPr txBox="1"/>
          <p:nvPr/>
        </p:nvSpPr>
        <p:spPr>
          <a:xfrm>
            <a:off x="575893" y="2228671"/>
            <a:ext cx="6723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Outils de développement (</a:t>
            </a:r>
            <a:r>
              <a:rPr lang="fr-FR" b="1" dirty="0" err="1"/>
              <a:t>VSCode</a:t>
            </a:r>
            <a:r>
              <a:rPr lang="fr-FR" b="1" dirty="0"/>
              <a:t>, Git, </a:t>
            </a:r>
            <a:r>
              <a:rPr lang="fr-FR" b="1" dirty="0" err="1"/>
              <a:t>Jest</a:t>
            </a:r>
            <a:r>
              <a:rPr lang="fr-FR" b="1" dirty="0"/>
              <a:t>, Mocha/Chai) :</a:t>
            </a:r>
          </a:p>
          <a:p>
            <a:endParaRPr lang="fr-F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Efficacité dans le développement et le test du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Collaboration aisée entre les membres de l'équipe</a:t>
            </a:r>
          </a:p>
        </p:txBody>
      </p:sp>
      <p:pic>
        <p:nvPicPr>
          <p:cNvPr id="10242" name="Picture 2" descr="TMS WEB Core VSC Framework for creating modern web applications from Visual  Studio Code with Object Pascal">
            <a:extLst>
              <a:ext uri="{FF2B5EF4-FFF2-40B4-BE49-F238E27FC236}">
                <a16:creationId xmlns:a16="http://schemas.microsoft.com/office/drawing/2014/main" id="{3915A8F3-2AA8-8DB7-A587-01A72448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5" y="411583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pdate now! Two critical flaws in Git's code found, patched">
            <a:extLst>
              <a:ext uri="{FF2B5EF4-FFF2-40B4-BE49-F238E27FC236}">
                <a16:creationId xmlns:a16="http://schemas.microsoft.com/office/drawing/2014/main" id="{96267FB2-E6D4-03BF-BC4B-01686018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02" y="41158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JavaScriptのテストフレームワーク Jestに入門する | グランドリーム">
            <a:extLst>
              <a:ext uri="{FF2B5EF4-FFF2-40B4-BE49-F238E27FC236}">
                <a16:creationId xmlns:a16="http://schemas.microsoft.com/office/drawing/2014/main" id="{7B266409-8FDC-3B52-E385-55058234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52" y="416346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Testing Node.js Code with Mocha and Chai">
            <a:extLst>
              <a:ext uri="{FF2B5EF4-FFF2-40B4-BE49-F238E27FC236}">
                <a16:creationId xmlns:a16="http://schemas.microsoft.com/office/drawing/2014/main" id="{049FF1E5-E0B5-DE5D-06AF-73A37205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73" y="41634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5121"/>
            <a:ext cx="11029616" cy="988332"/>
          </a:xfrm>
        </p:spPr>
        <p:txBody>
          <a:bodyPr>
            <a:normAutofit/>
          </a:bodyPr>
          <a:lstStyle/>
          <a:p>
            <a:pPr algn="ctr"/>
            <a:br>
              <a:rPr lang="fr-FR" dirty="0"/>
            </a:br>
            <a:r>
              <a:rPr lang="fr-FR" dirty="0"/>
              <a:t>7. Plan de communication:</a:t>
            </a:r>
          </a:p>
        </p:txBody>
      </p:sp>
      <p:pic>
        <p:nvPicPr>
          <p:cNvPr id="9220" name="Picture 4" descr="Stratégie Marketing et Growth de SLACK - Yann Leonardi">
            <a:extLst>
              <a:ext uri="{FF2B5EF4-FFF2-40B4-BE49-F238E27FC236}">
                <a16:creationId xmlns:a16="http://schemas.microsoft.com/office/drawing/2014/main" id="{E4D47C7F-0592-6FAB-813C-41F1EAF4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6183746"/>
            <a:ext cx="1204024" cy="6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Zoom Et RGPD : Saurez-Vous Comment Protéger Vos Données ?">
            <a:extLst>
              <a:ext uri="{FF2B5EF4-FFF2-40B4-BE49-F238E27FC236}">
                <a16:creationId xmlns:a16="http://schemas.microsoft.com/office/drawing/2014/main" id="{0523AE07-3A52-123A-34EF-5C5F8D4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39" y="5711560"/>
            <a:ext cx="1204024" cy="11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8B4433-0C99-E724-4AE6-7985D645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36551"/>
              </p:ext>
            </p:extLst>
          </p:nvPr>
        </p:nvGraphicFramePr>
        <p:xfrm>
          <a:off x="1270308" y="2077865"/>
          <a:ext cx="9334831" cy="410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520">
                  <a:extLst>
                    <a:ext uri="{9D8B030D-6E8A-4147-A177-3AD203B41FA5}">
                      <a16:colId xmlns:a16="http://schemas.microsoft.com/office/drawing/2014/main" val="1903736571"/>
                    </a:ext>
                  </a:extLst>
                </a:gridCol>
                <a:gridCol w="2966105">
                  <a:extLst>
                    <a:ext uri="{9D8B030D-6E8A-4147-A177-3AD203B41FA5}">
                      <a16:colId xmlns:a16="http://schemas.microsoft.com/office/drawing/2014/main" val="2243424419"/>
                    </a:ext>
                  </a:extLst>
                </a:gridCol>
                <a:gridCol w="3395206">
                  <a:extLst>
                    <a:ext uri="{9D8B030D-6E8A-4147-A177-3AD203B41FA5}">
                      <a16:colId xmlns:a16="http://schemas.microsoft.com/office/drawing/2014/main" val="2221884660"/>
                    </a:ext>
                  </a:extLst>
                </a:gridCol>
              </a:tblGrid>
              <a:tr h="518616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Fréquence des Réunions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Personnes Concernées aux Réunions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des Réunions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5478"/>
                  </a:ext>
                </a:extLst>
              </a:tr>
              <a:tr h="1127497">
                <a:tc>
                  <a:txBody>
                    <a:bodyPr/>
                    <a:lstStyle/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Planning (Hebdomadaire) 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Démarrez chaque sprint avec une réunion pour définir les objectifs et les tâches à réaliser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L'équipe de développement, le responsable du projet et les parties prenantes concernées par le sprint.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Planification structurée des tâches à réaliser, affectation des responsabilités et définition des objectifs pour le sprint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Outils de Planification :  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Trello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Visioconférence 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104"/>
                  </a:ext>
                </a:extLst>
              </a:tr>
              <a:tr h="1335194">
                <a:tc>
                  <a:txBody>
                    <a:bodyPr/>
                    <a:lstStyle/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Stand-up (Quotidienne) 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courtes réunions quotidiennes pour mettre à jour sur les progrès, les obstacles et les objectifs de la journée.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L'équipe de développement, avec la présence facultative de parties prenantes ou de l'équipe élargie si nécessaire.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Courtes mises à jour individuelles sur les progrès, les obstacles et les besoins d'assistance.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Rapide 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Slack pour des mises à jour brèves et rapides.</a:t>
                      </a:r>
                    </a:p>
                    <a:p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Réunions en Ligne 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Zoom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68076"/>
                  </a:ext>
                </a:extLst>
              </a:tr>
              <a:tr h="996921">
                <a:tc>
                  <a:txBody>
                    <a:bodyPr/>
                    <a:lstStyle/>
                    <a:p>
                      <a:r>
                        <a:rPr lang="fr-FR" sz="1400" b="1" dirty="0"/>
                        <a:t>Sprint </a:t>
                      </a:r>
                      <a:r>
                        <a:rPr lang="fr-FR" sz="1400" b="1" dirty="0" err="1"/>
                        <a:t>Review</a:t>
                      </a:r>
                      <a:r>
                        <a:rPr lang="fr-FR" sz="1400" b="1" dirty="0"/>
                        <a:t> (Bihebdomadaire) : </a:t>
                      </a:r>
                      <a:r>
                        <a:rPr lang="fr-FR" sz="1400" dirty="0"/>
                        <a:t>À la fin de chaque sprint, organisez une réunion pour présenter les réalisations et obtenir des retours.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Toute l'équipe de développement, ainsi que les parties prenantes, client.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 des fonctionnalités achevées, démonstration et récolte des retours pour s'adapter aux ajustements nécessaires.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Démos et Partage d'Écran: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3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7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927650"/>
            <a:ext cx="11029616" cy="53302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1. Backend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65EF9D-8B22-2556-6D62-A3120C06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09" y="2012689"/>
            <a:ext cx="4126727" cy="18612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91EC25F-755F-06C9-F1AD-D4093FEFD7C3}"/>
              </a:ext>
            </a:extLst>
          </p:cNvPr>
          <p:cNvSpPr txBox="1"/>
          <p:nvPr/>
        </p:nvSpPr>
        <p:spPr>
          <a:xfrm>
            <a:off x="2920117" y="4308095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Langage: choisi Node.js avec Express.js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Rapidité de développement grâce à JavaScript côté serveur.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Grande communauté et écosystème riche pour le support et les modules.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C6ACEE-8452-0DE2-11FC-1F9F3DAE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722" y="2429470"/>
            <a:ext cx="3408790" cy="10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149826-76FF-4D69-B679-30E387F57BB8}"/>
              </a:ext>
            </a:extLst>
          </p:cNvPr>
          <p:cNvSpPr txBox="1"/>
          <p:nvPr/>
        </p:nvSpPr>
        <p:spPr>
          <a:xfrm>
            <a:off x="528189" y="2754873"/>
            <a:ext cx="3628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Base de données: MongoDB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Souplesse du modèle de données JSON-like pour des structures flexibles.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Capacité à </a:t>
            </a:r>
            <a:r>
              <a:rPr lang="fr-FR" dirty="0" err="1"/>
              <a:t>scaler</a:t>
            </a:r>
            <a:r>
              <a:rPr lang="fr-FR" dirty="0"/>
              <a:t> horizontalement pour gérer un grand volume de données.</a:t>
            </a:r>
          </a:p>
          <a:p>
            <a:endParaRPr lang="fr-FR" dirty="0"/>
          </a:p>
          <a:p>
            <a:r>
              <a:rPr lang="fr-FR" dirty="0"/>
              <a:t>Exemple structure base données: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C37A7-FB3D-DBB7-D548-7B4D8EE83A62}"/>
              </a:ext>
            </a:extLst>
          </p:cNvPr>
          <p:cNvSpPr/>
          <p:nvPr/>
        </p:nvSpPr>
        <p:spPr>
          <a:xfrm>
            <a:off x="4247316" y="3295816"/>
            <a:ext cx="2178658" cy="2216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Collection : Utilisateurs _id: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ObjectId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nom: String email: String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mot_de_passe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String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autres_champs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...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673C9-7866-86DB-4ABB-086D0987AFCC}"/>
              </a:ext>
            </a:extLst>
          </p:cNvPr>
          <p:cNvSpPr/>
          <p:nvPr/>
        </p:nvSpPr>
        <p:spPr>
          <a:xfrm>
            <a:off x="6949443" y="3025217"/>
            <a:ext cx="2178658" cy="3024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Collection : Menus _id: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ObjectId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id_utilisateur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ObjectId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(référence à un utilisateur)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nom_menu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String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plat_principal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String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entrees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[String] desserts: [String]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autres_champs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...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5B195-9515-E2E5-8C54-59E544AEA5F6}"/>
              </a:ext>
            </a:extLst>
          </p:cNvPr>
          <p:cNvSpPr/>
          <p:nvPr/>
        </p:nvSpPr>
        <p:spPr>
          <a:xfrm>
            <a:off x="9631015" y="2754873"/>
            <a:ext cx="1964631" cy="3564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Collection : Paramètres _id: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ObjectId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id_utilisateur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ObjectId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(référence à un utilisateur)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couleur_menu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String typographie: String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autres_champs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: ...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4507CCF-4B71-52A3-2910-21E0030F86DE}"/>
              </a:ext>
            </a:extLst>
          </p:cNvPr>
          <p:cNvCxnSpPr>
            <a:cxnSpLocks/>
          </p:cNvCxnSpPr>
          <p:nvPr/>
        </p:nvCxnSpPr>
        <p:spPr>
          <a:xfrm>
            <a:off x="6487930" y="4158532"/>
            <a:ext cx="370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C0C6747-48BC-2BDF-0D90-BCCBC4AACFAE}"/>
              </a:ext>
            </a:extLst>
          </p:cNvPr>
          <p:cNvCxnSpPr/>
          <p:nvPr/>
        </p:nvCxnSpPr>
        <p:spPr>
          <a:xfrm>
            <a:off x="9194357" y="3961074"/>
            <a:ext cx="370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854EEA28-0553-01FC-444B-E9989BAC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94" y="808731"/>
            <a:ext cx="233395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31096A-B9E2-DEF6-4CD6-5D005CE8F442}"/>
              </a:ext>
            </a:extLst>
          </p:cNvPr>
          <p:cNvSpPr txBox="1"/>
          <p:nvPr/>
        </p:nvSpPr>
        <p:spPr>
          <a:xfrm>
            <a:off x="725557" y="2835636"/>
            <a:ext cx="6094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Authentification: </a:t>
            </a:r>
            <a:r>
              <a:rPr lang="fr-FR" dirty="0" err="1"/>
              <a:t>Firebase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Sécurité renforcée avec un service d'authentification robuste.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Gestion des utilisateurs simplifiée avec des fonctionnalités prêtes à l'emploi.</a:t>
            </a:r>
          </a:p>
          <a:p>
            <a:endParaRPr lang="fr-FR" dirty="0"/>
          </a:p>
        </p:txBody>
      </p:sp>
      <p:pic>
        <p:nvPicPr>
          <p:cNvPr id="2050" name="Picture 2" descr="Logo blanc Firebase PNG transparents - StickPNG">
            <a:extLst>
              <a:ext uri="{FF2B5EF4-FFF2-40B4-BE49-F238E27FC236}">
                <a16:creationId xmlns:a16="http://schemas.microsoft.com/office/drawing/2014/main" id="{F8EC7EAA-910F-0A80-C872-E0C5E3F2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19" y="755374"/>
            <a:ext cx="3112961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s liens font ce qu'il faut pour la plateforme">
            <a:extLst>
              <a:ext uri="{FF2B5EF4-FFF2-40B4-BE49-F238E27FC236}">
                <a16:creationId xmlns:a16="http://schemas.microsoft.com/office/drawing/2014/main" id="{99420846-F250-77A9-5AB6-E2894FC0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01" y="2577984"/>
            <a:ext cx="4527344" cy="25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eate react redux tailwind css website">
            <a:extLst>
              <a:ext uri="{FF2B5EF4-FFF2-40B4-BE49-F238E27FC236}">
                <a16:creationId xmlns:a16="http://schemas.microsoft.com/office/drawing/2014/main" id="{EF58D424-F083-4B8B-2FDC-A5F5E58C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40" y="2040702"/>
            <a:ext cx="6973294" cy="41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9DBE687-06E1-4F3E-9D0E-D830DC6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497"/>
            <a:ext cx="11029616" cy="6042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2. Frontend</a:t>
            </a:r>
          </a:p>
        </p:txBody>
      </p:sp>
    </p:spTree>
    <p:extLst>
      <p:ext uri="{BB962C8B-B14F-4D97-AF65-F5344CB8AC3E}">
        <p14:creationId xmlns:p14="http://schemas.microsoft.com/office/powerpoint/2010/main" val="228760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31225-1501-58.8929458">
            <a:hlinkClick r:id="" action="ppaction://media"/>
            <a:extLst>
              <a:ext uri="{FF2B5EF4-FFF2-40B4-BE49-F238E27FC236}">
                <a16:creationId xmlns:a16="http://schemas.microsoft.com/office/drawing/2014/main" id="{3AC625BE-2D5F-865C-7EAD-ACBED52C64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0831" y="2252797"/>
            <a:ext cx="3927944" cy="33737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1855D5-0CA9-6664-1FC7-42A577E011FB}"/>
              </a:ext>
            </a:extLst>
          </p:cNvPr>
          <p:cNvSpPr txBox="1"/>
          <p:nvPr/>
        </p:nvSpPr>
        <p:spPr>
          <a:xfrm>
            <a:off x="582432" y="2872998"/>
            <a:ext cx="6094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b="1" i="0" dirty="0">
                <a:effectLst/>
                <a:latin typeface="Söhne"/>
              </a:rPr>
              <a:t>Utilisation de React.js avec </a:t>
            </a:r>
            <a:r>
              <a:rPr lang="fr-FR" b="1" i="0" dirty="0" err="1">
                <a:effectLst/>
                <a:latin typeface="Söhne"/>
              </a:rPr>
              <a:t>Redux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:</a:t>
            </a:r>
          </a:p>
          <a:p>
            <a:endParaRPr lang="fr-FR" dirty="0">
              <a:solidFill>
                <a:srgbClr val="D1D5DB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Réactivité et performance d'interface utilisateur.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Gestion unifiée de l'état pour un développement et une maintenance simplifiés.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Interface utilisateur </a:t>
            </a:r>
            <a:r>
              <a:rPr lang="fr-FR" dirty="0" err="1"/>
              <a:t>React</a:t>
            </a:r>
            <a:r>
              <a:rPr lang="fr-FR" dirty="0"/>
              <a:t> avec des composants interactifs: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B470E49-E6CA-275E-D056-B0EE9FCB6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910" y="721953"/>
            <a:ext cx="1800676" cy="10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ilwind CSS: Does it Outshines All Other CSS Frameworks | by Carolina  Ramirez | Level Up Coding">
            <a:extLst>
              <a:ext uri="{FF2B5EF4-FFF2-40B4-BE49-F238E27FC236}">
                <a16:creationId xmlns:a16="http://schemas.microsoft.com/office/drawing/2014/main" id="{01963486-9FF1-D738-2878-C7F8560F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64" y="699366"/>
            <a:ext cx="1652671" cy="10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ailwind Modal">
            <a:extLst>
              <a:ext uri="{FF2B5EF4-FFF2-40B4-BE49-F238E27FC236}">
                <a16:creationId xmlns:a16="http://schemas.microsoft.com/office/drawing/2014/main" id="{A880488F-2B05-CF8E-7490-519E3620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7453"/>
            <a:ext cx="5519365" cy="412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15C404-F204-95EE-4201-BA248A3ACD25}"/>
              </a:ext>
            </a:extLst>
          </p:cNvPr>
          <p:cNvSpPr txBox="1"/>
          <p:nvPr/>
        </p:nvSpPr>
        <p:spPr>
          <a:xfrm>
            <a:off x="721581" y="2873418"/>
            <a:ext cx="2963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Söhne"/>
              </a:rPr>
              <a:t>Stylisation avec </a:t>
            </a:r>
            <a:r>
              <a:rPr lang="fr-FR" b="1" i="0" dirty="0" err="1">
                <a:effectLst/>
                <a:latin typeface="Söhne"/>
              </a:rPr>
              <a:t>Tailwind</a:t>
            </a:r>
            <a:r>
              <a:rPr lang="fr-FR" b="1" i="0" dirty="0">
                <a:effectLst/>
                <a:latin typeface="Söhne"/>
              </a:rPr>
              <a:t> CSS</a:t>
            </a:r>
            <a:endParaRPr lang="fr-FR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E90E4D-E72E-EE15-AD10-1A7341979948}"/>
              </a:ext>
            </a:extLst>
          </p:cNvPr>
          <p:cNvSpPr txBox="1"/>
          <p:nvPr/>
        </p:nvSpPr>
        <p:spPr>
          <a:xfrm>
            <a:off x="721581" y="3242750"/>
            <a:ext cx="4144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Rapidité de mise en place grâce à des classes prédéfinies.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Flexibilité pour créer une interface utilisateur personnalisée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3B7B4C-5FB5-297C-75CB-E3F9D21AD4EE}"/>
              </a:ext>
            </a:extLst>
          </p:cNvPr>
          <p:cNvSpPr txBox="1"/>
          <p:nvPr/>
        </p:nvSpPr>
        <p:spPr>
          <a:xfrm>
            <a:off x="1049572" y="514449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modal avec </a:t>
            </a:r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D2F0A32-B0A2-AB44-0E60-2F8AF3344D9F}"/>
              </a:ext>
            </a:extLst>
          </p:cNvPr>
          <p:cNvCxnSpPr>
            <a:cxnSpLocks/>
          </p:cNvCxnSpPr>
          <p:nvPr/>
        </p:nvCxnSpPr>
        <p:spPr>
          <a:xfrm flipV="1">
            <a:off x="4723075" y="3842914"/>
            <a:ext cx="1208598" cy="141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5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02"/>
            <a:ext cx="11029616" cy="573001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3. </a:t>
            </a:r>
            <a:r>
              <a:rPr lang="fr-FR" b="1" i="0" dirty="0">
                <a:effectLst/>
                <a:latin typeface="Söhne"/>
              </a:rPr>
              <a:t>Génération de PDF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: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ADDBC7B-ACA4-24EF-77BC-47F8D7E10A90}"/>
              </a:ext>
            </a:extLst>
          </p:cNvPr>
          <p:cNvSpPr txBox="1">
            <a:spLocks/>
          </p:cNvSpPr>
          <p:nvPr/>
        </p:nvSpPr>
        <p:spPr>
          <a:xfrm>
            <a:off x="581192" y="932309"/>
            <a:ext cx="11029616" cy="514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fr-FR" dirty="0"/>
          </a:p>
        </p:txBody>
      </p:sp>
      <p:pic>
        <p:nvPicPr>
          <p:cNvPr id="6146" name="Picture 2" descr="GitHub - parallax/jsPDF: Client-side JavaScript PDF generation for everyone.">
            <a:extLst>
              <a:ext uri="{FF2B5EF4-FFF2-40B4-BE49-F238E27FC236}">
                <a16:creationId xmlns:a16="http://schemas.microsoft.com/office/drawing/2014/main" id="{14EE4C13-1B9F-DBCF-E0C7-DE338BA4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73" y="2307568"/>
            <a:ext cx="2499318" cy="83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8FEBB7-465B-DEEF-69F8-D7B973895E6C}"/>
              </a:ext>
            </a:extLst>
          </p:cNvPr>
          <p:cNvSpPr txBox="1"/>
          <p:nvPr/>
        </p:nvSpPr>
        <p:spPr>
          <a:xfrm>
            <a:off x="858412" y="3602083"/>
            <a:ext cx="312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Söhne"/>
              </a:rPr>
              <a:t>Génération de PDF avec </a:t>
            </a:r>
            <a:r>
              <a:rPr lang="fr-FR" b="1" i="0" dirty="0" err="1">
                <a:effectLst/>
                <a:latin typeface="Söhne"/>
              </a:rPr>
              <a:t>jsPDF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92EB63-F7E0-9C24-66BF-87B76DFB5174}"/>
              </a:ext>
            </a:extLst>
          </p:cNvPr>
          <p:cNvSpPr txBox="1"/>
          <p:nvPr/>
        </p:nvSpPr>
        <p:spPr>
          <a:xfrm>
            <a:off x="747093" y="3971415"/>
            <a:ext cx="37692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Léger et simple d'utilisation pour la création de fichiers PDF.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Adaptabilité pour générer des contenus dynamiques à partir des données.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47A0341-3BD4-0FCA-B472-4DF3487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51" y="2307568"/>
            <a:ext cx="3842997" cy="38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8246"/>
            <a:ext cx="11029616" cy="683523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4. Hébergement et Infrastructure: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ADDBC7B-ACA4-24EF-77BC-47F8D7E10A90}"/>
              </a:ext>
            </a:extLst>
          </p:cNvPr>
          <p:cNvSpPr txBox="1">
            <a:spLocks/>
          </p:cNvSpPr>
          <p:nvPr/>
        </p:nvSpPr>
        <p:spPr>
          <a:xfrm>
            <a:off x="581192" y="932309"/>
            <a:ext cx="11029616" cy="514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2F7B67-802D-F319-E14C-A2182CF4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68" y="2414377"/>
            <a:ext cx="2693465" cy="1622619"/>
          </a:xfrm>
          <a:prstGeom prst="rect">
            <a:avLst/>
          </a:prstGeom>
        </p:spPr>
      </p:pic>
      <p:pic>
        <p:nvPicPr>
          <p:cNvPr id="7172" name="Picture 4" descr="Comment installer Cloudflare sur votre site WordPress">
            <a:extLst>
              <a:ext uri="{FF2B5EF4-FFF2-40B4-BE49-F238E27FC236}">
                <a16:creationId xmlns:a16="http://schemas.microsoft.com/office/drawing/2014/main" id="{5F0BB03F-B657-C239-3833-B63D8F18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41" y="5037919"/>
            <a:ext cx="2698692" cy="13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87210C-D7A2-D8E9-29B2-5213D072F828}"/>
              </a:ext>
            </a:extLst>
          </p:cNvPr>
          <p:cNvSpPr txBox="1"/>
          <p:nvPr/>
        </p:nvSpPr>
        <p:spPr>
          <a:xfrm>
            <a:off x="5749392" y="2215046"/>
            <a:ext cx="3206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Söhne"/>
              </a:rPr>
              <a:t>Hébergement VPS sur OVH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B0EDA-DC7E-D680-C998-C186D06F3E70}"/>
              </a:ext>
            </a:extLst>
          </p:cNvPr>
          <p:cNvSpPr txBox="1"/>
          <p:nvPr/>
        </p:nvSpPr>
        <p:spPr>
          <a:xfrm>
            <a:off x="5791204" y="2551837"/>
            <a:ext cx="27332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Performance et contrôle complet sur l'infrastructure serveur.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Possibilité de scalabilité en fonction des besoins futurs du projet.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3F0695-BAAC-4FB2-AB8C-2FFECE4F9462}"/>
              </a:ext>
            </a:extLst>
          </p:cNvPr>
          <p:cNvSpPr txBox="1"/>
          <p:nvPr/>
        </p:nvSpPr>
        <p:spPr>
          <a:xfrm>
            <a:off x="5791204" y="4973928"/>
            <a:ext cx="3412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Amélioration des performances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Sécurité renforcée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DNS Rapides et Fiables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Analyse et Contrôle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Scalabilité</a:t>
            </a:r>
          </a:p>
        </p:txBody>
      </p:sp>
    </p:spTree>
    <p:extLst>
      <p:ext uri="{BB962C8B-B14F-4D97-AF65-F5344CB8AC3E}">
        <p14:creationId xmlns:p14="http://schemas.microsoft.com/office/powerpoint/2010/main" val="2658024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4662</TotalTime>
  <Words>640</Words>
  <Application>Microsoft Office PowerPoint</Application>
  <PresentationFormat>Grand écran</PresentationFormat>
  <Paragraphs>77</Paragraphs>
  <Slides>13</Slides>
  <Notes>3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Gill Sans MT</vt:lpstr>
      <vt:lpstr>Söhne</vt:lpstr>
      <vt:lpstr>Söhne Mono</vt:lpstr>
      <vt:lpstr>Wingdings</vt:lpstr>
      <vt:lpstr>Wingdings 2</vt:lpstr>
      <vt:lpstr>Personnalisé</vt:lpstr>
      <vt:lpstr>Solutions Techniques pour Menu Maker</vt:lpstr>
      <vt:lpstr>1. Backend</vt:lpstr>
      <vt:lpstr>Présentation PowerPoint</vt:lpstr>
      <vt:lpstr>Présentation PowerPoint</vt:lpstr>
      <vt:lpstr>2. Frontend</vt:lpstr>
      <vt:lpstr>Présentation PowerPoint</vt:lpstr>
      <vt:lpstr>Présentation PowerPoint</vt:lpstr>
      <vt:lpstr> 3. Génération de PDF :</vt:lpstr>
      <vt:lpstr> 4. Hébergement et Infrastructure:</vt:lpstr>
      <vt:lpstr>5. Intégrations Externes:</vt:lpstr>
      <vt:lpstr> 6. Outils de Développement</vt:lpstr>
      <vt:lpstr> 7. Plan de communication: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l’outil  de gestion de projet</dc:title>
  <dc:creator>eddy capirchio</dc:creator>
  <cp:lastModifiedBy>eddy capirchio</cp:lastModifiedBy>
  <cp:revision>4</cp:revision>
  <dcterms:created xsi:type="dcterms:W3CDTF">2023-12-20T12:29:15Z</dcterms:created>
  <dcterms:modified xsi:type="dcterms:W3CDTF">2023-12-27T17:03:52Z</dcterms:modified>
</cp:coreProperties>
</file>