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BA63D-11DD-430E-A819-49E9D7AD0613}" type="datetimeFigureOut">
              <a:rPr lang="bg-BG" smtClean="0"/>
              <a:t>28.4.2020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11E99-8AA9-4FC9-894F-858B2F0B0EA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075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/>
              <a:t>Тук сме сложили снимка на </a:t>
            </a:r>
            <a:r>
              <a:rPr lang="bg-B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Диаграма на ресурсите и съответно заплащането на всеки един от проектантите.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1E99-8AA9-4FC9-894F-858B2F0B0EA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160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Трудности при използване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Trello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Нашият екип не срещна трудности при използването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Trello.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Следвахме стъпките, които са дадени и така получихме крайния резултат.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1E99-8AA9-4FC9-894F-858B2F0B0EA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2141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Използвахме </a:t>
            </a:r>
            <a:r>
              <a:rPr lang="bg-BG" dirty="0" err="1"/>
              <a:t>Гит</a:t>
            </a:r>
            <a:r>
              <a:rPr lang="bg-BG" dirty="0"/>
              <a:t>, тъй като той е много удобен и всичко става бързо, пък и сме работили с него и заради това го предпочетохме.</a:t>
            </a:r>
          </a:p>
          <a:p>
            <a:r>
              <a:rPr lang="bg-BG" dirty="0"/>
              <a:t>Нямахме трудности при използването му, тъй като сме запознати с работата на </a:t>
            </a:r>
            <a:r>
              <a:rPr lang="bg-BG" dirty="0" err="1"/>
              <a:t>Гит</a:t>
            </a:r>
            <a:r>
              <a:rPr lang="bg-BG" dirty="0"/>
              <a:t>.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1E99-8AA9-4FC9-894F-858B2F0B0EA0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559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062E88-0C2A-45C7-AAA9-BFC7E7168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0F112DF-6E1C-4803-B022-7F4F5028A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357895C-534B-43C2-BE3B-884C2BB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538-5817-4CBB-B338-3FE5F9BAF425}" type="datetimeFigureOut">
              <a:rPr lang="bg-BG" smtClean="0"/>
              <a:t>28.4.2020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707EA1F-E762-4A17-9C3A-788103B6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5A25BA4-D65F-4DD3-9485-7E86827F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E1-3082-4C5C-B860-34CB9F3F43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132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A5337B-EE60-421B-9C0E-9A920C7F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2AE6F968-AA32-49E1-917A-C64066403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B3F4D51-009A-4A53-8374-8F7424E3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538-5817-4CBB-B338-3FE5F9BAF425}" type="datetimeFigureOut">
              <a:rPr lang="bg-BG" smtClean="0"/>
              <a:t>28.4.2020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0B26741-2319-4F8C-B2FD-BBDBC2F4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229E3B7-8ED3-452E-BCDD-F339401C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E1-3082-4C5C-B860-34CB9F3F43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38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26C753F8-7C54-4395-A7F4-EED69576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F6159C7-7A39-41DB-B685-C47441F41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D77E7D3-FAAA-4671-8A97-8440DAD7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538-5817-4CBB-B338-3FE5F9BAF425}" type="datetimeFigureOut">
              <a:rPr lang="bg-BG" smtClean="0"/>
              <a:t>28.4.2020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9DF0491-6CA2-43B9-AD19-54FB808F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5621466-79F3-4907-9B68-8DDD61C0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E1-3082-4C5C-B860-34CB9F3F43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576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497F24-09B0-4FE6-85C9-CF728A44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A0F8FA6-4855-4CE0-8D62-95DE2B72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4F8777C-6BF2-4167-A5D7-729CC413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538-5817-4CBB-B338-3FE5F9BAF425}" type="datetimeFigureOut">
              <a:rPr lang="bg-BG" smtClean="0"/>
              <a:t>28.4.2020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EB021D7-6A7A-4C5F-9ED7-CE582561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5F81872-DDB1-4311-852A-FE0336CF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E1-3082-4C5C-B860-34CB9F3F43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490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A59E23-1F05-492A-9110-B27B56C8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8EA6F5A-0F00-4C5C-878F-C23337767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366BB8A-FF84-428F-8E9C-E05AF531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538-5817-4CBB-B338-3FE5F9BAF425}" type="datetimeFigureOut">
              <a:rPr lang="bg-BG" smtClean="0"/>
              <a:t>28.4.2020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CB1DA89-BA03-436A-BF66-25A30174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A21A451-56B5-4D38-8EE0-CA4821D8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E1-3082-4C5C-B860-34CB9F3F43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677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1A8B66-0BA8-4640-A32C-741F8D34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282D9A-A4C1-4BEB-89E8-33305BE93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9F06E254-D408-4B70-8045-2A7689614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1C9C235F-4D45-401D-89D1-FD294CA1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538-5817-4CBB-B338-3FE5F9BAF425}" type="datetimeFigureOut">
              <a:rPr lang="bg-BG" smtClean="0"/>
              <a:t>28.4.2020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39F07E7D-6707-4C78-819B-0109F330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73BFA083-01E3-47FA-B88C-A722B20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E1-3082-4C5C-B860-34CB9F3F43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309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6BA86A-8DCE-447C-8095-595AA4BD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DE94FA7-71A6-4D02-A9D5-E4E3DF6E7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90417F97-A4CC-4982-A813-49A36AED6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5A479B58-A9A1-4826-A390-37D0E207C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65C3E5FE-23CE-44F3-871E-A9EA567D1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611B411-FF41-44DB-85D7-87F34F0E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538-5817-4CBB-B338-3FE5F9BAF425}" type="datetimeFigureOut">
              <a:rPr lang="bg-BG" smtClean="0"/>
              <a:t>28.4.2020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6E1A485B-C6C4-4076-A979-7590D8CE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DB017EB4-C120-4353-ABBE-3E0477C3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E1-3082-4C5C-B860-34CB9F3F43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823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9FD3D2-5DD0-42B5-A626-37B08A56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77FBFF1C-AFD3-423B-B50B-EC2EAA92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538-5817-4CBB-B338-3FE5F9BAF425}" type="datetimeFigureOut">
              <a:rPr lang="bg-BG" smtClean="0"/>
              <a:t>28.4.2020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38D0812C-97DB-4197-A0D3-F33D1345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4B8240DF-76CB-459B-9473-E4599C8A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E1-3082-4C5C-B860-34CB9F3F43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90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C8B2351D-FDF1-4898-8485-7069DF04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538-5817-4CBB-B338-3FE5F9BAF425}" type="datetimeFigureOut">
              <a:rPr lang="bg-BG" smtClean="0"/>
              <a:t>28.4.2020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D2C937F-9BAD-4C92-9B72-C6B37C30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B01D7854-35F9-44ED-8ADB-9271EF0F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E1-3082-4C5C-B860-34CB9F3F43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15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2DEFDF-6903-4A2F-B4BD-51662D4D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7CAF2BE-5560-4811-B352-729C3D862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74F7BCDC-96C0-4816-84D0-5368E0E9E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C754B0F-86F3-481D-9812-5C7C3F92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538-5817-4CBB-B338-3FE5F9BAF425}" type="datetimeFigureOut">
              <a:rPr lang="bg-BG" smtClean="0"/>
              <a:t>28.4.2020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5D8C8A2F-50CA-4288-81E1-E17A3B93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137C60F-0F06-4C32-9E06-8688CA99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E1-3082-4C5C-B860-34CB9F3F43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651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667377-F360-4A58-A850-9C3C87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456390C4-4965-4F45-BC35-56387AE1F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D577F1F3-D433-498E-A8A6-20FE6737F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8113A27-7FC2-4FC8-90FE-8FD9C187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73538-5817-4CBB-B338-3FE5F9BAF425}" type="datetimeFigureOut">
              <a:rPr lang="bg-BG" smtClean="0"/>
              <a:t>28.4.2020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1227A1A-13F1-45D4-9502-FA62517F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1BE2991-760B-45D5-9932-BD0589FF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E1-3082-4C5C-B860-34CB9F3F43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529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0F98FD49-715C-4992-9C11-C8ABF17B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369641C-37BB-4FE4-AAC5-274B8D398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59C880A-146D-4253-B5F5-A076E17C8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73538-5817-4CBB-B338-3FE5F9BAF425}" type="datetimeFigureOut">
              <a:rPr lang="bg-BG" smtClean="0"/>
              <a:t>28.4.2020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2E21F28-AD9F-4052-AE31-0522427EE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FED32D3-EA94-46D5-93F9-019D0CF3D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29DE1-3082-4C5C-B860-34CB9F3F43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03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0744E2BF-AE32-41B8-A198-FCD37B10AEAA}"/>
              </a:ext>
            </a:extLst>
          </p:cNvPr>
          <p:cNvSpPr/>
          <p:nvPr/>
        </p:nvSpPr>
        <p:spPr>
          <a:xfrm>
            <a:off x="1891251" y="2037164"/>
            <a:ext cx="84094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Система за избор на песен</a:t>
            </a:r>
          </a:p>
          <a:p>
            <a:pPr algn="ctr"/>
            <a:r>
              <a:rPr lang="en-US" sz="5400" dirty="0" err="1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Musicae</a:t>
            </a:r>
            <a:endParaRPr lang="bg-BG" sz="5400" dirty="0">
              <a:ln w="0"/>
              <a:solidFill>
                <a:schemeClr val="bg1">
                  <a:lumMod val="95000"/>
                </a:schemeClr>
              </a:solidFill>
              <a:effectLst>
                <a:reflection blurRad="38100" stA="53000" endA="300" endPos="240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833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: със заоблени ъгли 5">
            <a:extLst>
              <a:ext uri="{FF2B5EF4-FFF2-40B4-BE49-F238E27FC236}">
                <a16:creationId xmlns:a16="http://schemas.microsoft.com/office/drawing/2014/main" id="{525CC9A1-F255-4436-877A-77A3F71AA070}"/>
              </a:ext>
            </a:extLst>
          </p:cNvPr>
          <p:cNvSpPr/>
          <p:nvPr/>
        </p:nvSpPr>
        <p:spPr>
          <a:xfrm>
            <a:off x="527123" y="1564641"/>
            <a:ext cx="10682343" cy="4664042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485C1F62-8B84-4424-9FFE-217AC16C24CB}"/>
              </a:ext>
            </a:extLst>
          </p:cNvPr>
          <p:cNvSpPr/>
          <p:nvPr/>
        </p:nvSpPr>
        <p:spPr>
          <a:xfrm>
            <a:off x="1748228" y="-189685"/>
            <a:ext cx="84094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Методология на разработване</a:t>
            </a:r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C60B5ED8-944F-48A0-9D15-E14AA8FC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94" y="1893346"/>
            <a:ext cx="10515600" cy="41964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Екстремно програмиране,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Extreme Programming(XP)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Причината за използването на избраната от нас методология: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Пасва отлично на нашия екип;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Много добре се използва при малки и средни колективи;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Непрекъснато и интензивна комуникация;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 помощта на екстремното програмиране успяхме да направим тестове и редакции доста бързо.</a:t>
            </a:r>
          </a:p>
          <a:p>
            <a:pPr marL="0" indent="0">
              <a:buNone/>
            </a:pPr>
            <a:br>
              <a:rPr lang="bg-BG" dirty="0">
                <a:solidFill>
                  <a:schemeClr val="bg1">
                    <a:lumMod val="95000"/>
                  </a:schemeClr>
                </a:solidFill>
              </a:rPr>
            </a:b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5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: със заоблени ъгли 5">
            <a:extLst>
              <a:ext uri="{FF2B5EF4-FFF2-40B4-BE49-F238E27FC236}">
                <a16:creationId xmlns:a16="http://schemas.microsoft.com/office/drawing/2014/main" id="{525CC9A1-F255-4436-877A-77A3F71AA070}"/>
              </a:ext>
            </a:extLst>
          </p:cNvPr>
          <p:cNvSpPr/>
          <p:nvPr/>
        </p:nvSpPr>
        <p:spPr>
          <a:xfrm>
            <a:off x="527123" y="1366226"/>
            <a:ext cx="10682343" cy="486245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C60B5ED8-944F-48A0-9D15-E14AA8FC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94" y="173845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Екип: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Йордан Йорданов(ЙЙ);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Димитър Николов(ДН);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Даниел Бодуров(ДБ);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Роли на екипа: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Мениджър: ЙЙ, ДН, ДБ;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Проектанти: ЙЙ, ДН, ДБ;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Софтуерен архитект: ЙЙ;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Технически писател: ДН;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Разработчик на бизнес логика: ДБ;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Тестери: ЙЙ, ДН, ДБ;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B47E2377-7175-424F-9652-B0AA4753CBFD}"/>
              </a:ext>
            </a:extLst>
          </p:cNvPr>
          <p:cNvSpPr/>
          <p:nvPr/>
        </p:nvSpPr>
        <p:spPr>
          <a:xfrm>
            <a:off x="1748228" y="402002"/>
            <a:ext cx="84094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Екип и роли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6DE56CBF-7C96-46BE-9F5C-A91DBFE19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35" y="1693696"/>
            <a:ext cx="1202461" cy="1202461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F0CA1BBF-0DA9-43AC-A9EF-762698621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672" y="4762948"/>
            <a:ext cx="1233684" cy="1233684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99B122EA-AE71-4E86-9329-626B92AB9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90" y="3191733"/>
            <a:ext cx="1275989" cy="12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C60B5ED8-944F-48A0-9D15-E14AA8FC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94" y="1738456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438C3256-7395-44CC-970F-91F18661FE4C}"/>
              </a:ext>
            </a:extLst>
          </p:cNvPr>
          <p:cNvSpPr/>
          <p:nvPr/>
        </p:nvSpPr>
        <p:spPr>
          <a:xfrm>
            <a:off x="1748228" y="-146635"/>
            <a:ext cx="84094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Система за управление на проекта</a:t>
            </a:r>
          </a:p>
        </p:txBody>
      </p:sp>
      <p:pic>
        <p:nvPicPr>
          <p:cNvPr id="8" name="Picture 207">
            <a:extLst>
              <a:ext uri="{FF2B5EF4-FFF2-40B4-BE49-F238E27FC236}">
                <a16:creationId xmlns:a16="http://schemas.microsoft.com/office/drawing/2014/main" id="{55DE08C6-CEB2-4A34-B80D-EA84E88698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5551" y="1607691"/>
            <a:ext cx="9128760" cy="500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7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C60B5ED8-944F-48A0-9D15-E14AA8FC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94" y="1738456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438C3256-7395-44CC-970F-91F18661FE4C}"/>
              </a:ext>
            </a:extLst>
          </p:cNvPr>
          <p:cNvSpPr/>
          <p:nvPr/>
        </p:nvSpPr>
        <p:spPr>
          <a:xfrm>
            <a:off x="1748228" y="-146635"/>
            <a:ext cx="84094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Диаграма за времето за изпълнение на задачите</a:t>
            </a:r>
          </a:p>
        </p:txBody>
      </p:sp>
      <p:pic>
        <p:nvPicPr>
          <p:cNvPr id="5" name="Picture 227">
            <a:extLst>
              <a:ext uri="{FF2B5EF4-FFF2-40B4-BE49-F238E27FC236}">
                <a16:creationId xmlns:a16="http://schemas.microsoft.com/office/drawing/2014/main" id="{27611138-1F69-49FF-87A3-1B681BFD17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5791" y="1607691"/>
            <a:ext cx="6480418" cy="50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C60B5ED8-944F-48A0-9D15-E14AA8FC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94" y="1738456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14">
            <a:extLst>
              <a:ext uri="{FF2B5EF4-FFF2-40B4-BE49-F238E27FC236}">
                <a16:creationId xmlns:a16="http://schemas.microsoft.com/office/drawing/2014/main" id="{1EE56FA9-D105-4CCC-B1BE-373171894D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7689" y="2340125"/>
            <a:ext cx="7350555" cy="3145014"/>
          </a:xfrm>
          <a:prstGeom prst="rect">
            <a:avLst/>
          </a:prstGeom>
        </p:spPr>
      </p:pic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E8FCFD59-DC72-43F4-9973-2D0F7EEC320D}"/>
              </a:ext>
            </a:extLst>
          </p:cNvPr>
          <p:cNvSpPr/>
          <p:nvPr/>
        </p:nvSpPr>
        <p:spPr>
          <a:xfrm>
            <a:off x="1748228" y="402002"/>
            <a:ext cx="84094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Диаграма за свършена и оставаща работа</a:t>
            </a:r>
          </a:p>
        </p:txBody>
      </p:sp>
    </p:spTree>
    <p:extLst>
      <p:ext uri="{BB962C8B-B14F-4D97-AF65-F5344CB8AC3E}">
        <p14:creationId xmlns:p14="http://schemas.microsoft.com/office/powerpoint/2010/main" val="378841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: със заоблени ъгли 5">
            <a:extLst>
              <a:ext uri="{FF2B5EF4-FFF2-40B4-BE49-F238E27FC236}">
                <a16:creationId xmlns:a16="http://schemas.microsoft.com/office/drawing/2014/main" id="{525CC9A1-F255-4436-877A-77A3F71AA070}"/>
              </a:ext>
            </a:extLst>
          </p:cNvPr>
          <p:cNvSpPr/>
          <p:nvPr/>
        </p:nvSpPr>
        <p:spPr>
          <a:xfrm>
            <a:off x="527123" y="1564641"/>
            <a:ext cx="10682343" cy="4664042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485C1F62-8B84-4424-9FFE-217AC16C24CB}"/>
              </a:ext>
            </a:extLst>
          </p:cNvPr>
          <p:cNvSpPr/>
          <p:nvPr/>
        </p:nvSpPr>
        <p:spPr>
          <a:xfrm>
            <a:off x="1748228" y="-189685"/>
            <a:ext cx="84094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Програмни средства за реализация</a:t>
            </a:r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C60B5ED8-944F-48A0-9D15-E14AA8FC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94" y="1738456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Програмен език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SQL;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Visual Studio;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MySQL Server;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Допълнителни програми: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Paint.NET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Discord;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MS Project;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br>
              <a:rPr lang="bg-BG" dirty="0">
                <a:solidFill>
                  <a:schemeClr val="bg1">
                    <a:lumMod val="95000"/>
                  </a:schemeClr>
                </a:solidFill>
              </a:rPr>
            </a:b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9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: със заоблени ъгли 5">
            <a:extLst>
              <a:ext uri="{FF2B5EF4-FFF2-40B4-BE49-F238E27FC236}">
                <a16:creationId xmlns:a16="http://schemas.microsoft.com/office/drawing/2014/main" id="{525CC9A1-F255-4436-877A-77A3F71AA070}"/>
              </a:ext>
            </a:extLst>
          </p:cNvPr>
          <p:cNvSpPr/>
          <p:nvPr/>
        </p:nvSpPr>
        <p:spPr>
          <a:xfrm>
            <a:off x="527123" y="1463048"/>
            <a:ext cx="10682343" cy="486245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485C1F62-8B84-4424-9FFE-217AC16C24CB}"/>
              </a:ext>
            </a:extLst>
          </p:cNvPr>
          <p:cNvSpPr/>
          <p:nvPr/>
        </p:nvSpPr>
        <p:spPr>
          <a:xfrm>
            <a:off x="1748228" y="-189685"/>
            <a:ext cx="84094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Краен продукт и интерфейс на приложението</a:t>
            </a:r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C60B5ED8-944F-48A0-9D15-E14AA8FC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94" y="17384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2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: със заоблени ъгли 5">
            <a:extLst>
              <a:ext uri="{FF2B5EF4-FFF2-40B4-BE49-F238E27FC236}">
                <a16:creationId xmlns:a16="http://schemas.microsoft.com/office/drawing/2014/main" id="{525CC9A1-F255-4436-877A-77A3F71AA070}"/>
              </a:ext>
            </a:extLst>
          </p:cNvPr>
          <p:cNvSpPr/>
          <p:nvPr/>
        </p:nvSpPr>
        <p:spPr>
          <a:xfrm>
            <a:off x="527123" y="1564641"/>
            <a:ext cx="10682343" cy="4664042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C60B5ED8-944F-48A0-9D15-E14AA8FC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94" y="1914860"/>
            <a:ext cx="10515600" cy="41749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Възможност за добавяне на търсачка в приложението;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Добавяне на вграден плейър в приложението;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4B3E6D9F-6C51-4955-A07A-F7E69B4897C3}"/>
              </a:ext>
            </a:extLst>
          </p:cNvPr>
          <p:cNvSpPr/>
          <p:nvPr/>
        </p:nvSpPr>
        <p:spPr>
          <a:xfrm>
            <a:off x="1748228" y="-189685"/>
            <a:ext cx="84094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Възможност за бъдеща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4760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: със заоблени ъгли 4">
            <a:extLst>
              <a:ext uri="{FF2B5EF4-FFF2-40B4-BE49-F238E27FC236}">
                <a16:creationId xmlns:a16="http://schemas.microsoft.com/office/drawing/2014/main" id="{DABDD38B-F564-44D8-A73D-1B656B63F89C}"/>
              </a:ext>
            </a:extLst>
          </p:cNvPr>
          <p:cNvSpPr/>
          <p:nvPr/>
        </p:nvSpPr>
        <p:spPr>
          <a:xfrm>
            <a:off x="527123" y="1366226"/>
            <a:ext cx="10682343" cy="486245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0C7CA16-4121-4780-A808-15280C967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94" y="17384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Система за избор на песен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Разработеното приложение предоставя възможност за съхраняване на песни в различни профили по определени критерии спрямо изискванията на възложителя.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Функционалности на приложението: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Модул за регистрация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логване;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Модул за добавяне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изтриване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преглед на песен;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D73E4805-FF06-477C-8A77-C97A0BC58A71}"/>
              </a:ext>
            </a:extLst>
          </p:cNvPr>
          <p:cNvSpPr/>
          <p:nvPr/>
        </p:nvSpPr>
        <p:spPr>
          <a:xfrm>
            <a:off x="1748228" y="402002"/>
            <a:ext cx="84094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Описание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39652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4F60EB0-E6FF-4BDF-9C28-1BDE029D68BF}"/>
              </a:ext>
            </a:extLst>
          </p:cNvPr>
          <p:cNvSpPr/>
          <p:nvPr/>
        </p:nvSpPr>
        <p:spPr>
          <a:xfrm>
            <a:off x="527123" y="1366226"/>
            <a:ext cx="10682343" cy="486245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EFB1FFEC-DC8F-4A74-82FA-5AA1724D4675}"/>
              </a:ext>
            </a:extLst>
          </p:cNvPr>
          <p:cNvSpPr/>
          <p:nvPr/>
        </p:nvSpPr>
        <p:spPr>
          <a:xfrm>
            <a:off x="1748228" y="402002"/>
            <a:ext cx="84094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Описание на проекта</a:t>
            </a:r>
          </a:p>
        </p:txBody>
      </p:sp>
      <p:sp>
        <p:nvSpPr>
          <p:cNvPr id="6" name="Контейнер за съдържание 2">
            <a:extLst>
              <a:ext uri="{FF2B5EF4-FFF2-40B4-BE49-F238E27FC236}">
                <a16:creationId xmlns:a16="http://schemas.microsoft.com/office/drawing/2014/main" id="{C9A55033-EF1D-4CDC-B3EF-3FA60D074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94" y="173845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Модул за въвеждане на информация за песен: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Въвеждане на име;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Въвеждане на изпълнител/и;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Въвеждане на жанр;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Въвеждане на година на издаване;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Добавяне на линк към песента;</a:t>
            </a:r>
          </a:p>
          <a:p>
            <a:pPr marL="0" indent="0">
              <a:buNone/>
            </a:pPr>
            <a:br>
              <a:rPr lang="bg-BG" dirty="0">
                <a:solidFill>
                  <a:schemeClr val="bg1">
                    <a:lumMod val="95000"/>
                  </a:schemeClr>
                </a:solidFill>
              </a:rPr>
            </a:b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4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B5634816-D22C-471C-95E0-7630E0EC936F}"/>
              </a:ext>
            </a:extLst>
          </p:cNvPr>
          <p:cNvSpPr/>
          <p:nvPr/>
        </p:nvSpPr>
        <p:spPr>
          <a:xfrm>
            <a:off x="1748228" y="402002"/>
            <a:ext cx="84094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Бюджет на проекта</a:t>
            </a:r>
          </a:p>
        </p:txBody>
      </p:sp>
      <p:sp>
        <p:nvSpPr>
          <p:cNvPr id="6" name="Контейнер за съдържание 2">
            <a:extLst>
              <a:ext uri="{FF2B5EF4-FFF2-40B4-BE49-F238E27FC236}">
                <a16:creationId xmlns:a16="http://schemas.microsoft.com/office/drawing/2014/main" id="{A70C2F4F-8F75-49E0-947C-8AFA64462E1F}"/>
              </a:ext>
            </a:extLst>
          </p:cNvPr>
          <p:cNvSpPr txBox="1">
            <a:spLocks/>
          </p:cNvSpPr>
          <p:nvPr/>
        </p:nvSpPr>
        <p:spPr>
          <a:xfrm>
            <a:off x="693866" y="17126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bg-BG" dirty="0">
                <a:solidFill>
                  <a:schemeClr val="bg1">
                    <a:lumMod val="95000"/>
                  </a:schemeClr>
                </a:solidFill>
              </a:rPr>
            </a:b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12">
            <a:extLst>
              <a:ext uri="{FF2B5EF4-FFF2-40B4-BE49-F238E27FC236}">
                <a16:creationId xmlns:a16="http://schemas.microsoft.com/office/drawing/2014/main" id="{5999F7FD-7F5E-4883-8EDD-86455255E4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44595" y="1598248"/>
            <a:ext cx="470281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5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799B8D19-DF39-40A8-B28E-BA42AF44B8A7}"/>
              </a:ext>
            </a:extLst>
          </p:cNvPr>
          <p:cNvSpPr/>
          <p:nvPr/>
        </p:nvSpPr>
        <p:spPr>
          <a:xfrm>
            <a:off x="527123" y="1366226"/>
            <a:ext cx="10682343" cy="486245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25ABBB5E-39BF-40D0-A8E2-F756C432D7D9}"/>
              </a:ext>
            </a:extLst>
          </p:cNvPr>
          <p:cNvSpPr/>
          <p:nvPr/>
        </p:nvSpPr>
        <p:spPr>
          <a:xfrm>
            <a:off x="1748228" y="402002"/>
            <a:ext cx="84094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Бюджет на проекта</a:t>
            </a:r>
          </a:p>
        </p:txBody>
      </p:sp>
      <p:pic>
        <p:nvPicPr>
          <p:cNvPr id="11" name="Picture 228">
            <a:extLst>
              <a:ext uri="{FF2B5EF4-FFF2-40B4-BE49-F238E27FC236}">
                <a16:creationId xmlns:a16="http://schemas.microsoft.com/office/drawing/2014/main" id="{969CF526-45A0-444C-8F84-97F16E4D17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9883" y="2186939"/>
            <a:ext cx="4762500" cy="3800475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E7B07D1-CE59-4369-BBD5-1A2AA6E188CD}"/>
              </a:ext>
            </a:extLst>
          </p:cNvPr>
          <p:cNvSpPr txBox="1">
            <a:spLocks/>
          </p:cNvSpPr>
          <p:nvPr/>
        </p:nvSpPr>
        <p:spPr>
          <a:xfrm>
            <a:off x="1060860" y="1424938"/>
            <a:ext cx="4701142" cy="762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Оглед над бюджета на проекта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3" name="Picture 235">
            <a:extLst>
              <a:ext uri="{FF2B5EF4-FFF2-40B4-BE49-F238E27FC236}">
                <a16:creationId xmlns:a16="http://schemas.microsoft.com/office/drawing/2014/main" id="{7254D40F-B9EB-47AA-B90D-4D43AE0F16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9539" y="2945493"/>
            <a:ext cx="4595474" cy="3041921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C9230A3-DE2D-4F72-B3C8-0063C74941BB}"/>
              </a:ext>
            </a:extLst>
          </p:cNvPr>
          <p:cNvSpPr txBox="1">
            <a:spLocks/>
          </p:cNvSpPr>
          <p:nvPr/>
        </p:nvSpPr>
        <p:spPr>
          <a:xfrm>
            <a:off x="6191754" y="1424937"/>
            <a:ext cx="4703259" cy="7620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Кръгова диаграма на разпределение на ресурсите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97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A18EF8E6-A837-4B15-BA24-B84A8212D331}"/>
              </a:ext>
            </a:extLst>
          </p:cNvPr>
          <p:cNvSpPr/>
          <p:nvPr/>
        </p:nvSpPr>
        <p:spPr>
          <a:xfrm>
            <a:off x="1748228" y="402002"/>
            <a:ext cx="84094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Бюджет на проекта</a:t>
            </a:r>
          </a:p>
        </p:txBody>
      </p:sp>
      <p:pic>
        <p:nvPicPr>
          <p:cNvPr id="9" name="Picture 230">
            <a:extLst>
              <a:ext uri="{FF2B5EF4-FFF2-40B4-BE49-F238E27FC236}">
                <a16:creationId xmlns:a16="http://schemas.microsoft.com/office/drawing/2014/main" id="{8D596085-D9B6-4217-A486-A9433383B6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6271" y="1482403"/>
            <a:ext cx="7633411" cy="46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3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B56692EA-6F3C-4D1D-AEF5-CDC4621E51D9}"/>
              </a:ext>
            </a:extLst>
          </p:cNvPr>
          <p:cNvSpPr/>
          <p:nvPr/>
        </p:nvSpPr>
        <p:spPr>
          <a:xfrm>
            <a:off x="1748228" y="402002"/>
            <a:ext cx="84094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Бюджет на проекта</a:t>
            </a:r>
          </a:p>
        </p:txBody>
      </p:sp>
      <p:pic>
        <p:nvPicPr>
          <p:cNvPr id="6" name="Picture 233">
            <a:extLst>
              <a:ext uri="{FF2B5EF4-FFF2-40B4-BE49-F238E27FC236}">
                <a16:creationId xmlns:a16="http://schemas.microsoft.com/office/drawing/2014/main" id="{A36AADA3-E95A-4551-B412-46AE902B90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1230" y="1533524"/>
            <a:ext cx="5454127" cy="3256700"/>
          </a:xfrm>
          <a:prstGeom prst="rect">
            <a:avLst/>
          </a:prstGeom>
        </p:spPr>
      </p:pic>
      <p:pic>
        <p:nvPicPr>
          <p:cNvPr id="7" name="Picture 234">
            <a:extLst>
              <a:ext uri="{FF2B5EF4-FFF2-40B4-BE49-F238E27FC236}">
                <a16:creationId xmlns:a16="http://schemas.microsoft.com/office/drawing/2014/main" id="{3EBFEA0D-42A4-4B7E-953B-C73BD44F532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41229" y="4946769"/>
            <a:ext cx="5454127" cy="12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16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BD79E2F6-0143-4229-9E2A-2E28CFF88FD0}"/>
              </a:ext>
            </a:extLst>
          </p:cNvPr>
          <p:cNvSpPr/>
          <p:nvPr/>
        </p:nvSpPr>
        <p:spPr>
          <a:xfrm>
            <a:off x="1748228" y="-146635"/>
            <a:ext cx="84094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Система за управление на проекта</a:t>
            </a:r>
          </a:p>
        </p:txBody>
      </p:sp>
      <p:sp>
        <p:nvSpPr>
          <p:cNvPr id="9" name="Контейнер за съдържание 2">
            <a:extLst>
              <a:ext uri="{FF2B5EF4-FFF2-40B4-BE49-F238E27FC236}">
                <a16:creationId xmlns:a16="http://schemas.microsoft.com/office/drawing/2014/main" id="{8DE21297-98EE-459B-A09A-C69865E64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94" y="1846036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bg-BG" dirty="0">
                <a:solidFill>
                  <a:schemeClr val="bg1">
                    <a:lumMod val="95000"/>
                  </a:schemeClr>
                </a:solidFill>
              </a:rPr>
            </a:b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C0FC74E0-B8C4-4175-A880-1FB86FAB5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063" y="1692606"/>
            <a:ext cx="8594461" cy="465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1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: със заоблени ъгли 5">
            <a:extLst>
              <a:ext uri="{FF2B5EF4-FFF2-40B4-BE49-F238E27FC236}">
                <a16:creationId xmlns:a16="http://schemas.microsoft.com/office/drawing/2014/main" id="{525CC9A1-F255-4436-877A-77A3F71AA070}"/>
              </a:ext>
            </a:extLst>
          </p:cNvPr>
          <p:cNvSpPr/>
          <p:nvPr/>
        </p:nvSpPr>
        <p:spPr>
          <a:xfrm>
            <a:off x="527123" y="1564641"/>
            <a:ext cx="10682343" cy="4664042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485C1F62-8B84-4424-9FFE-217AC16C24CB}"/>
              </a:ext>
            </a:extLst>
          </p:cNvPr>
          <p:cNvSpPr/>
          <p:nvPr/>
        </p:nvSpPr>
        <p:spPr>
          <a:xfrm>
            <a:off x="1748228" y="-189685"/>
            <a:ext cx="84094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38100" stA="53000" endA="300" endPos="24000" dir="5400000" sy="-90000" algn="bl" rotWithShape="0"/>
                </a:effectLst>
              </a:rPr>
              <a:t>Система за контрол на версиите</a:t>
            </a:r>
          </a:p>
        </p:txBody>
      </p:sp>
    </p:spTree>
    <p:extLst>
      <p:ext uri="{BB962C8B-B14F-4D97-AF65-F5344CB8AC3E}">
        <p14:creationId xmlns:p14="http://schemas.microsoft.com/office/powerpoint/2010/main" val="6328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413</Words>
  <Application>Microsoft Office PowerPoint</Application>
  <PresentationFormat>Широк екран</PresentationFormat>
  <Paragraphs>94</Paragraphs>
  <Slides>17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Jordan James</dc:creator>
  <cp:lastModifiedBy>Jordan James</cp:lastModifiedBy>
  <cp:revision>12</cp:revision>
  <dcterms:created xsi:type="dcterms:W3CDTF">2020-04-28T15:47:07Z</dcterms:created>
  <dcterms:modified xsi:type="dcterms:W3CDTF">2020-04-28T17:50:18Z</dcterms:modified>
</cp:coreProperties>
</file>