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0" r:id="rId1"/>
  </p:sldMasterIdLst>
  <p:sldIdLst>
    <p:sldId id="256" r:id="rId2"/>
    <p:sldId id="257" r:id="rId3"/>
    <p:sldId id="258" r:id="rId4"/>
    <p:sldId id="259" r:id="rId5"/>
    <p:sldId id="260" r:id="rId6"/>
    <p:sldId id="262" r:id="rId7"/>
    <p:sldId id="261"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B7C0A9C-7246-4462-D48F-0CA53446D5F8}" v="2" dt="2022-12-12T01:07:24.558"/>
    <p1510:client id="{6BD8CB6D-6D28-5B16-9E5E-9494F8D25F45}" v="59" dt="2022-12-12T18:47:41.692"/>
    <p1510:client id="{B754BC0F-353F-0BF8-3E19-FE926B08657D}" v="524" dt="2022-12-11T22:31:36.142"/>
    <p1510:client id="{CE7C4555-7314-41A4-B540-A0687928BA7D}" v="90" dt="2022-12-06T18:31:50.143"/>
    <p1510:client id="{CE838103-2658-4C2F-B451-DDD6C4838875}" v="2405" dt="2022-12-12T01:14:07.200"/>
    <p1510:client id="{EA122245-98F8-FB54-F85B-A3B15F234D95}" v="56" dt="2022-12-08T21:42:51.413"/>
    <p1510:client id="{EF55F022-CE85-CC9B-0B2D-2F15EE204C21}" v="26" dt="2022-12-12T17:36:59.09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5/10/relationships/revisionInfo" Target="revisionInfo.xml"/></Relationships>
</file>

<file path=ppt/diagrams/_rels/data3.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_rels/drawing3.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E62959B-18D3-4E4C-8A0F-720046DB4E10}" type="doc">
      <dgm:prSet loTypeId="urn:microsoft.com/office/officeart/2005/8/layout/process4" loCatId="process" qsTypeId="urn:microsoft.com/office/officeart/2005/8/quickstyle/simple1" qsCatId="simple" csTypeId="urn:microsoft.com/office/officeart/2005/8/colors/accent1_2" csCatId="accent1"/>
      <dgm:spPr/>
      <dgm:t>
        <a:bodyPr/>
        <a:lstStyle/>
        <a:p>
          <a:endParaRPr lang="en-US"/>
        </a:p>
      </dgm:t>
    </dgm:pt>
    <dgm:pt modelId="{BC2923D7-779F-485A-9D01-0B6AECAC4879}">
      <dgm:prSet/>
      <dgm:spPr/>
      <dgm:t>
        <a:bodyPr/>
        <a:lstStyle/>
        <a:p>
          <a:r>
            <a:rPr lang="en-US"/>
            <a:t>A recommender system is a construct that seeks to predict user preferences</a:t>
          </a:r>
        </a:p>
      </dgm:t>
    </dgm:pt>
    <dgm:pt modelId="{348D4B9F-032B-4536-BEBD-AE1D12EBA7E1}" type="parTrans" cxnId="{93817632-884A-4611-9787-4F0FE92DD71D}">
      <dgm:prSet/>
      <dgm:spPr/>
      <dgm:t>
        <a:bodyPr/>
        <a:lstStyle/>
        <a:p>
          <a:endParaRPr lang="en-US"/>
        </a:p>
      </dgm:t>
    </dgm:pt>
    <dgm:pt modelId="{03F0053A-405F-4FF4-A468-313BC07C19D7}" type="sibTrans" cxnId="{93817632-884A-4611-9787-4F0FE92DD71D}">
      <dgm:prSet/>
      <dgm:spPr/>
      <dgm:t>
        <a:bodyPr/>
        <a:lstStyle/>
        <a:p>
          <a:endParaRPr lang="en-US"/>
        </a:p>
      </dgm:t>
    </dgm:pt>
    <dgm:pt modelId="{87CEF9D1-4AE6-4253-BB82-E88EAC07E810}">
      <dgm:prSet/>
      <dgm:spPr/>
      <dgm:t>
        <a:bodyPr/>
        <a:lstStyle/>
        <a:p>
          <a:r>
            <a:rPr lang="en-US"/>
            <a:t>There are generally two types of recommender systems:</a:t>
          </a:r>
        </a:p>
      </dgm:t>
    </dgm:pt>
    <dgm:pt modelId="{FBFB22E5-7AEE-4E93-B358-1CEC4C6904B4}" type="parTrans" cxnId="{514FDD0E-2A8D-4E24-9B59-C6D0736BB554}">
      <dgm:prSet/>
      <dgm:spPr/>
      <dgm:t>
        <a:bodyPr/>
        <a:lstStyle/>
        <a:p>
          <a:endParaRPr lang="en-US"/>
        </a:p>
      </dgm:t>
    </dgm:pt>
    <dgm:pt modelId="{F2DA8A95-953E-4D52-9293-529FF6A82A4E}" type="sibTrans" cxnId="{514FDD0E-2A8D-4E24-9B59-C6D0736BB554}">
      <dgm:prSet/>
      <dgm:spPr/>
      <dgm:t>
        <a:bodyPr/>
        <a:lstStyle/>
        <a:p>
          <a:endParaRPr lang="en-US"/>
        </a:p>
      </dgm:t>
    </dgm:pt>
    <dgm:pt modelId="{FE811A9E-B103-4075-BADB-5AFEA88B6CC0}">
      <dgm:prSet/>
      <dgm:spPr/>
      <dgm:t>
        <a:bodyPr/>
        <a:lstStyle/>
        <a:p>
          <a:r>
            <a:rPr lang="en-US"/>
            <a:t>Content-based</a:t>
          </a:r>
        </a:p>
      </dgm:t>
    </dgm:pt>
    <dgm:pt modelId="{CF2D35D7-4FF7-4AE4-8144-18F2EF40D621}" type="parTrans" cxnId="{2BB6D1D4-6896-4724-9F73-843C11B705EB}">
      <dgm:prSet/>
      <dgm:spPr/>
      <dgm:t>
        <a:bodyPr/>
        <a:lstStyle/>
        <a:p>
          <a:endParaRPr lang="en-US"/>
        </a:p>
      </dgm:t>
    </dgm:pt>
    <dgm:pt modelId="{94054815-6D7B-4156-A0E1-BF4DE6FBC4F8}" type="sibTrans" cxnId="{2BB6D1D4-6896-4724-9F73-843C11B705EB}">
      <dgm:prSet/>
      <dgm:spPr/>
      <dgm:t>
        <a:bodyPr/>
        <a:lstStyle/>
        <a:p>
          <a:endParaRPr lang="en-US"/>
        </a:p>
      </dgm:t>
    </dgm:pt>
    <dgm:pt modelId="{774A023A-A547-48C9-A781-F9CC26A03760}">
      <dgm:prSet/>
      <dgm:spPr/>
      <dgm:t>
        <a:bodyPr/>
        <a:lstStyle/>
        <a:p>
          <a:r>
            <a:rPr lang="en-US"/>
            <a:t>Collaborative </a:t>
          </a:r>
        </a:p>
      </dgm:t>
    </dgm:pt>
    <dgm:pt modelId="{A12DBD71-541D-41E7-9CB0-1D62B198E2B4}" type="parTrans" cxnId="{87FB8B2E-88EB-4436-B15E-E25C9D563EE5}">
      <dgm:prSet/>
      <dgm:spPr/>
      <dgm:t>
        <a:bodyPr/>
        <a:lstStyle/>
        <a:p>
          <a:endParaRPr lang="en-US"/>
        </a:p>
      </dgm:t>
    </dgm:pt>
    <dgm:pt modelId="{D93577FB-16CD-4180-BAAD-B57847982DF2}" type="sibTrans" cxnId="{87FB8B2E-88EB-4436-B15E-E25C9D563EE5}">
      <dgm:prSet/>
      <dgm:spPr/>
      <dgm:t>
        <a:bodyPr/>
        <a:lstStyle/>
        <a:p>
          <a:endParaRPr lang="en-US"/>
        </a:p>
      </dgm:t>
    </dgm:pt>
    <dgm:pt modelId="{0FEEF790-0986-4DAA-B01F-274E5EC0BEFC}">
      <dgm:prSet/>
      <dgm:spPr/>
      <dgm:t>
        <a:bodyPr/>
        <a:lstStyle/>
        <a:p>
          <a:r>
            <a:rPr lang="en-US"/>
            <a:t>Recommender systems are built with machine learning algorithms which learn from users' behaviors and categorize them into groups which contain users of similar behaviors</a:t>
          </a:r>
        </a:p>
      </dgm:t>
    </dgm:pt>
    <dgm:pt modelId="{F78D8CAB-82B3-4D9A-B4CD-2863D29A9E39}" type="parTrans" cxnId="{097BD27F-3FEF-4206-B4CC-38E25B632474}">
      <dgm:prSet/>
      <dgm:spPr/>
      <dgm:t>
        <a:bodyPr/>
        <a:lstStyle/>
        <a:p>
          <a:endParaRPr lang="en-US"/>
        </a:p>
      </dgm:t>
    </dgm:pt>
    <dgm:pt modelId="{0CA8C226-6D7E-4926-9B37-0B8038BEC610}" type="sibTrans" cxnId="{097BD27F-3FEF-4206-B4CC-38E25B632474}">
      <dgm:prSet/>
      <dgm:spPr/>
      <dgm:t>
        <a:bodyPr/>
        <a:lstStyle/>
        <a:p>
          <a:endParaRPr lang="en-US"/>
        </a:p>
      </dgm:t>
    </dgm:pt>
    <dgm:pt modelId="{2F1F2B01-B7DE-445B-A230-AE38505B12E1}" type="pres">
      <dgm:prSet presAssocID="{9E62959B-18D3-4E4C-8A0F-720046DB4E10}" presName="Name0" presStyleCnt="0">
        <dgm:presLayoutVars>
          <dgm:dir/>
          <dgm:animLvl val="lvl"/>
          <dgm:resizeHandles val="exact"/>
        </dgm:presLayoutVars>
      </dgm:prSet>
      <dgm:spPr/>
    </dgm:pt>
    <dgm:pt modelId="{3A1B4A5E-FE0F-4959-BC52-EAD435BA2851}" type="pres">
      <dgm:prSet presAssocID="{0FEEF790-0986-4DAA-B01F-274E5EC0BEFC}" presName="boxAndChildren" presStyleCnt="0"/>
      <dgm:spPr/>
    </dgm:pt>
    <dgm:pt modelId="{003A61D9-1378-414C-BC28-AC5D2CFA5AA2}" type="pres">
      <dgm:prSet presAssocID="{0FEEF790-0986-4DAA-B01F-274E5EC0BEFC}" presName="parentTextBox" presStyleLbl="node1" presStyleIdx="0" presStyleCnt="3"/>
      <dgm:spPr/>
    </dgm:pt>
    <dgm:pt modelId="{2D5C4092-EF3A-4418-B5D2-D6E0661F31E8}" type="pres">
      <dgm:prSet presAssocID="{F2DA8A95-953E-4D52-9293-529FF6A82A4E}" presName="sp" presStyleCnt="0"/>
      <dgm:spPr/>
    </dgm:pt>
    <dgm:pt modelId="{7FBD80D2-D2BE-442F-B73C-71CF1F46E09A}" type="pres">
      <dgm:prSet presAssocID="{87CEF9D1-4AE6-4253-BB82-E88EAC07E810}" presName="arrowAndChildren" presStyleCnt="0"/>
      <dgm:spPr/>
    </dgm:pt>
    <dgm:pt modelId="{2A71E468-E284-42FD-8CA1-5A6932DC3F49}" type="pres">
      <dgm:prSet presAssocID="{87CEF9D1-4AE6-4253-BB82-E88EAC07E810}" presName="parentTextArrow" presStyleLbl="node1" presStyleIdx="0" presStyleCnt="3"/>
      <dgm:spPr/>
    </dgm:pt>
    <dgm:pt modelId="{38C14C01-4426-4E12-9E86-2CD3D28BB76D}" type="pres">
      <dgm:prSet presAssocID="{87CEF9D1-4AE6-4253-BB82-E88EAC07E810}" presName="arrow" presStyleLbl="node1" presStyleIdx="1" presStyleCnt="3"/>
      <dgm:spPr/>
    </dgm:pt>
    <dgm:pt modelId="{ACECCB80-2ECE-4125-B559-63DAA896B73A}" type="pres">
      <dgm:prSet presAssocID="{87CEF9D1-4AE6-4253-BB82-E88EAC07E810}" presName="descendantArrow" presStyleCnt="0"/>
      <dgm:spPr/>
    </dgm:pt>
    <dgm:pt modelId="{2E6C843B-B8B1-4F5E-AA1C-8C6455315CE0}" type="pres">
      <dgm:prSet presAssocID="{FE811A9E-B103-4075-BADB-5AFEA88B6CC0}" presName="childTextArrow" presStyleLbl="fgAccFollowNode1" presStyleIdx="0" presStyleCnt="2">
        <dgm:presLayoutVars>
          <dgm:bulletEnabled val="1"/>
        </dgm:presLayoutVars>
      </dgm:prSet>
      <dgm:spPr/>
    </dgm:pt>
    <dgm:pt modelId="{D08D85F6-3B85-4B21-9E40-DD27AA63043A}" type="pres">
      <dgm:prSet presAssocID="{774A023A-A547-48C9-A781-F9CC26A03760}" presName="childTextArrow" presStyleLbl="fgAccFollowNode1" presStyleIdx="1" presStyleCnt="2">
        <dgm:presLayoutVars>
          <dgm:bulletEnabled val="1"/>
        </dgm:presLayoutVars>
      </dgm:prSet>
      <dgm:spPr/>
    </dgm:pt>
    <dgm:pt modelId="{B687A3FD-9CBE-4250-9391-5164FA03CB1D}" type="pres">
      <dgm:prSet presAssocID="{03F0053A-405F-4FF4-A468-313BC07C19D7}" presName="sp" presStyleCnt="0"/>
      <dgm:spPr/>
    </dgm:pt>
    <dgm:pt modelId="{0A9A83AF-9FD2-408C-83D7-39369C9A9C25}" type="pres">
      <dgm:prSet presAssocID="{BC2923D7-779F-485A-9D01-0B6AECAC4879}" presName="arrowAndChildren" presStyleCnt="0"/>
      <dgm:spPr/>
    </dgm:pt>
    <dgm:pt modelId="{046223A9-4273-4272-A418-A6AC4627CD8B}" type="pres">
      <dgm:prSet presAssocID="{BC2923D7-779F-485A-9D01-0B6AECAC4879}" presName="parentTextArrow" presStyleLbl="node1" presStyleIdx="2" presStyleCnt="3"/>
      <dgm:spPr/>
    </dgm:pt>
  </dgm:ptLst>
  <dgm:cxnLst>
    <dgm:cxn modelId="{514FDD0E-2A8D-4E24-9B59-C6D0736BB554}" srcId="{9E62959B-18D3-4E4C-8A0F-720046DB4E10}" destId="{87CEF9D1-4AE6-4253-BB82-E88EAC07E810}" srcOrd="1" destOrd="0" parTransId="{FBFB22E5-7AEE-4E93-B358-1CEC4C6904B4}" sibTransId="{F2DA8A95-953E-4D52-9293-529FF6A82A4E}"/>
    <dgm:cxn modelId="{6D902517-F17C-4A50-BB6E-9EDFB70C571B}" type="presOf" srcId="{0FEEF790-0986-4DAA-B01F-274E5EC0BEFC}" destId="{003A61D9-1378-414C-BC28-AC5D2CFA5AA2}" srcOrd="0" destOrd="0" presId="urn:microsoft.com/office/officeart/2005/8/layout/process4"/>
    <dgm:cxn modelId="{87FB8B2E-88EB-4436-B15E-E25C9D563EE5}" srcId="{87CEF9D1-4AE6-4253-BB82-E88EAC07E810}" destId="{774A023A-A547-48C9-A781-F9CC26A03760}" srcOrd="1" destOrd="0" parTransId="{A12DBD71-541D-41E7-9CB0-1D62B198E2B4}" sibTransId="{D93577FB-16CD-4180-BAAD-B57847982DF2}"/>
    <dgm:cxn modelId="{31729F2F-3D6A-4CEA-8FF6-AA33FAE6F1E0}" type="presOf" srcId="{774A023A-A547-48C9-A781-F9CC26A03760}" destId="{D08D85F6-3B85-4B21-9E40-DD27AA63043A}" srcOrd="0" destOrd="0" presId="urn:microsoft.com/office/officeart/2005/8/layout/process4"/>
    <dgm:cxn modelId="{93817632-884A-4611-9787-4F0FE92DD71D}" srcId="{9E62959B-18D3-4E4C-8A0F-720046DB4E10}" destId="{BC2923D7-779F-485A-9D01-0B6AECAC4879}" srcOrd="0" destOrd="0" parTransId="{348D4B9F-032B-4536-BEBD-AE1D12EBA7E1}" sibTransId="{03F0053A-405F-4FF4-A468-313BC07C19D7}"/>
    <dgm:cxn modelId="{E0D97041-D56A-4F74-8DB7-A31A15683441}" type="presOf" srcId="{87CEF9D1-4AE6-4253-BB82-E88EAC07E810}" destId="{38C14C01-4426-4E12-9E86-2CD3D28BB76D}" srcOrd="1" destOrd="0" presId="urn:microsoft.com/office/officeart/2005/8/layout/process4"/>
    <dgm:cxn modelId="{097BD27F-3FEF-4206-B4CC-38E25B632474}" srcId="{9E62959B-18D3-4E4C-8A0F-720046DB4E10}" destId="{0FEEF790-0986-4DAA-B01F-274E5EC0BEFC}" srcOrd="2" destOrd="0" parTransId="{F78D8CAB-82B3-4D9A-B4CD-2863D29A9E39}" sibTransId="{0CA8C226-6D7E-4926-9B37-0B8038BEC610}"/>
    <dgm:cxn modelId="{2BB6D1D4-6896-4724-9F73-843C11B705EB}" srcId="{87CEF9D1-4AE6-4253-BB82-E88EAC07E810}" destId="{FE811A9E-B103-4075-BADB-5AFEA88B6CC0}" srcOrd="0" destOrd="0" parTransId="{CF2D35D7-4FF7-4AE4-8144-18F2EF40D621}" sibTransId="{94054815-6D7B-4156-A0E1-BF4DE6FBC4F8}"/>
    <dgm:cxn modelId="{155509EB-57E3-4B99-BBCB-BF2DDEF47B7A}" type="presOf" srcId="{87CEF9D1-4AE6-4253-BB82-E88EAC07E810}" destId="{2A71E468-E284-42FD-8CA1-5A6932DC3F49}" srcOrd="0" destOrd="0" presId="urn:microsoft.com/office/officeart/2005/8/layout/process4"/>
    <dgm:cxn modelId="{52D7F6ED-B129-4010-940F-7EB16615FADB}" type="presOf" srcId="{FE811A9E-B103-4075-BADB-5AFEA88B6CC0}" destId="{2E6C843B-B8B1-4F5E-AA1C-8C6455315CE0}" srcOrd="0" destOrd="0" presId="urn:microsoft.com/office/officeart/2005/8/layout/process4"/>
    <dgm:cxn modelId="{E3ADB6EE-1B04-4D59-8072-8F9CFEE78F2C}" type="presOf" srcId="{9E62959B-18D3-4E4C-8A0F-720046DB4E10}" destId="{2F1F2B01-B7DE-445B-A230-AE38505B12E1}" srcOrd="0" destOrd="0" presId="urn:microsoft.com/office/officeart/2005/8/layout/process4"/>
    <dgm:cxn modelId="{C4E945F4-79EE-47EB-9CBF-E01F375C3F1B}" type="presOf" srcId="{BC2923D7-779F-485A-9D01-0B6AECAC4879}" destId="{046223A9-4273-4272-A418-A6AC4627CD8B}" srcOrd="0" destOrd="0" presId="urn:microsoft.com/office/officeart/2005/8/layout/process4"/>
    <dgm:cxn modelId="{BC500EDF-43A8-475A-B9F9-788D9DBBDDF1}" type="presParOf" srcId="{2F1F2B01-B7DE-445B-A230-AE38505B12E1}" destId="{3A1B4A5E-FE0F-4959-BC52-EAD435BA2851}" srcOrd="0" destOrd="0" presId="urn:microsoft.com/office/officeart/2005/8/layout/process4"/>
    <dgm:cxn modelId="{D68FDA09-CEC3-471B-85C0-9062E30EC31B}" type="presParOf" srcId="{3A1B4A5E-FE0F-4959-BC52-EAD435BA2851}" destId="{003A61D9-1378-414C-BC28-AC5D2CFA5AA2}" srcOrd="0" destOrd="0" presId="urn:microsoft.com/office/officeart/2005/8/layout/process4"/>
    <dgm:cxn modelId="{26093DB4-A1F5-4391-BBD0-8F65AC458C92}" type="presParOf" srcId="{2F1F2B01-B7DE-445B-A230-AE38505B12E1}" destId="{2D5C4092-EF3A-4418-B5D2-D6E0661F31E8}" srcOrd="1" destOrd="0" presId="urn:microsoft.com/office/officeart/2005/8/layout/process4"/>
    <dgm:cxn modelId="{6E77F401-2901-4E9D-83F5-3CBD7DD13085}" type="presParOf" srcId="{2F1F2B01-B7DE-445B-A230-AE38505B12E1}" destId="{7FBD80D2-D2BE-442F-B73C-71CF1F46E09A}" srcOrd="2" destOrd="0" presId="urn:microsoft.com/office/officeart/2005/8/layout/process4"/>
    <dgm:cxn modelId="{E9E5691C-725D-4B8B-ACBA-5962784E3CD8}" type="presParOf" srcId="{7FBD80D2-D2BE-442F-B73C-71CF1F46E09A}" destId="{2A71E468-E284-42FD-8CA1-5A6932DC3F49}" srcOrd="0" destOrd="0" presId="urn:microsoft.com/office/officeart/2005/8/layout/process4"/>
    <dgm:cxn modelId="{C6CCFFB7-78A6-4CA7-A39C-95F63DBCE952}" type="presParOf" srcId="{7FBD80D2-D2BE-442F-B73C-71CF1F46E09A}" destId="{38C14C01-4426-4E12-9E86-2CD3D28BB76D}" srcOrd="1" destOrd="0" presId="urn:microsoft.com/office/officeart/2005/8/layout/process4"/>
    <dgm:cxn modelId="{709E3E6E-6808-4363-9786-F03A4D7EFCF6}" type="presParOf" srcId="{7FBD80D2-D2BE-442F-B73C-71CF1F46E09A}" destId="{ACECCB80-2ECE-4125-B559-63DAA896B73A}" srcOrd="2" destOrd="0" presId="urn:microsoft.com/office/officeart/2005/8/layout/process4"/>
    <dgm:cxn modelId="{9A351504-A12C-4135-86DD-56F245B0F1BE}" type="presParOf" srcId="{ACECCB80-2ECE-4125-B559-63DAA896B73A}" destId="{2E6C843B-B8B1-4F5E-AA1C-8C6455315CE0}" srcOrd="0" destOrd="0" presId="urn:microsoft.com/office/officeart/2005/8/layout/process4"/>
    <dgm:cxn modelId="{2F1CB884-92CC-42B4-96F6-6E56E7A212ED}" type="presParOf" srcId="{ACECCB80-2ECE-4125-B559-63DAA896B73A}" destId="{D08D85F6-3B85-4B21-9E40-DD27AA63043A}" srcOrd="1" destOrd="0" presId="urn:microsoft.com/office/officeart/2005/8/layout/process4"/>
    <dgm:cxn modelId="{28CBCF52-4C51-4F0D-820B-AD2397FD34D0}" type="presParOf" srcId="{2F1F2B01-B7DE-445B-A230-AE38505B12E1}" destId="{B687A3FD-9CBE-4250-9391-5164FA03CB1D}" srcOrd="3" destOrd="0" presId="urn:microsoft.com/office/officeart/2005/8/layout/process4"/>
    <dgm:cxn modelId="{82F36389-5B50-4790-8C18-B95FA79B5506}" type="presParOf" srcId="{2F1F2B01-B7DE-445B-A230-AE38505B12E1}" destId="{0A9A83AF-9FD2-408C-83D7-39369C9A9C25}" srcOrd="4" destOrd="0" presId="urn:microsoft.com/office/officeart/2005/8/layout/process4"/>
    <dgm:cxn modelId="{1D666A3F-A9C6-4D74-9BED-3B211889F485}" type="presParOf" srcId="{0A9A83AF-9FD2-408C-83D7-39369C9A9C25}" destId="{046223A9-4273-4272-A418-A6AC4627CD8B}"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D062382-1ADA-456F-B56E-9C4F7858FAD7}" type="doc">
      <dgm:prSet loTypeId="urn:microsoft.com/office/officeart/2005/8/layout/default" loCatId="list" qsTypeId="urn:microsoft.com/office/officeart/2005/8/quickstyle/simple1" qsCatId="simple" csTypeId="urn:microsoft.com/office/officeart/2005/8/colors/colorful1" csCatId="colorful"/>
      <dgm:spPr/>
      <dgm:t>
        <a:bodyPr/>
        <a:lstStyle/>
        <a:p>
          <a:endParaRPr lang="en-US"/>
        </a:p>
      </dgm:t>
    </dgm:pt>
    <dgm:pt modelId="{FA7393FA-2390-4735-A9C4-58B78C20CCAB}">
      <dgm:prSet/>
      <dgm:spPr/>
      <dgm:t>
        <a:bodyPr/>
        <a:lstStyle/>
        <a:p>
          <a:r>
            <a:rPr lang="en-US"/>
            <a:t>A MapReduce-based K-means algorithm was used to build our recommender system</a:t>
          </a:r>
        </a:p>
      </dgm:t>
    </dgm:pt>
    <dgm:pt modelId="{A6A1EA83-5868-484F-B619-568442EA92C8}" type="parTrans" cxnId="{7F342CA3-AB7A-413A-92E9-0574CDA0CA74}">
      <dgm:prSet/>
      <dgm:spPr/>
      <dgm:t>
        <a:bodyPr/>
        <a:lstStyle/>
        <a:p>
          <a:endParaRPr lang="en-US"/>
        </a:p>
      </dgm:t>
    </dgm:pt>
    <dgm:pt modelId="{A94A0C37-8FEB-4148-97C6-E2E7ED1760B0}" type="sibTrans" cxnId="{7F342CA3-AB7A-413A-92E9-0574CDA0CA74}">
      <dgm:prSet/>
      <dgm:spPr/>
      <dgm:t>
        <a:bodyPr/>
        <a:lstStyle/>
        <a:p>
          <a:endParaRPr lang="en-US"/>
        </a:p>
      </dgm:t>
    </dgm:pt>
    <dgm:pt modelId="{70FA6E8A-04D7-4647-B690-9C6C503C778B}">
      <dgm:prSet/>
      <dgm:spPr/>
      <dgm:t>
        <a:bodyPr/>
        <a:lstStyle/>
        <a:p>
          <a:r>
            <a:rPr lang="en-US"/>
            <a:t>The first step was to explore, clean, and transform our dataset using Pandas for better use of our recommender system</a:t>
          </a:r>
        </a:p>
      </dgm:t>
    </dgm:pt>
    <dgm:pt modelId="{8148662A-50F6-4DDE-8F11-221B947BAEC7}" type="parTrans" cxnId="{8E35EB1C-5A00-4A33-B015-940DF945C960}">
      <dgm:prSet/>
      <dgm:spPr/>
      <dgm:t>
        <a:bodyPr/>
        <a:lstStyle/>
        <a:p>
          <a:endParaRPr lang="en-US"/>
        </a:p>
      </dgm:t>
    </dgm:pt>
    <dgm:pt modelId="{4D357564-689C-45C5-8B61-3F01B16599CA}" type="sibTrans" cxnId="{8E35EB1C-5A00-4A33-B015-940DF945C960}">
      <dgm:prSet/>
      <dgm:spPr/>
      <dgm:t>
        <a:bodyPr/>
        <a:lstStyle/>
        <a:p>
          <a:endParaRPr lang="en-US"/>
        </a:p>
      </dgm:t>
    </dgm:pt>
    <dgm:pt modelId="{DA3B7BD2-E4F7-4AEE-A672-B4E4EBE698A0}">
      <dgm:prSet/>
      <dgm:spPr/>
      <dgm:t>
        <a:bodyPr/>
        <a:lstStyle/>
        <a:p>
          <a:r>
            <a:rPr lang="en-US"/>
            <a:t>The next step was to reduce the high dimensionality of the dataset in order to both improve performance speeds and to create a more accurate overall profile for each user</a:t>
          </a:r>
        </a:p>
      </dgm:t>
    </dgm:pt>
    <dgm:pt modelId="{3A64C9A6-470C-4B26-8559-A62419638C70}" type="parTrans" cxnId="{7664CAA0-0DA8-4F5B-BB5F-96216E22980F}">
      <dgm:prSet/>
      <dgm:spPr/>
      <dgm:t>
        <a:bodyPr/>
        <a:lstStyle/>
        <a:p>
          <a:endParaRPr lang="en-US"/>
        </a:p>
      </dgm:t>
    </dgm:pt>
    <dgm:pt modelId="{984BB3C3-85C3-4428-8697-064D7F6793DE}" type="sibTrans" cxnId="{7664CAA0-0DA8-4F5B-BB5F-96216E22980F}">
      <dgm:prSet/>
      <dgm:spPr/>
      <dgm:t>
        <a:bodyPr/>
        <a:lstStyle/>
        <a:p>
          <a:endParaRPr lang="en-US"/>
        </a:p>
      </dgm:t>
    </dgm:pt>
    <dgm:pt modelId="{68665EA9-DC21-4C98-8E65-54880744E78D}">
      <dgm:prSet/>
      <dgm:spPr/>
      <dgm:t>
        <a:bodyPr/>
        <a:lstStyle/>
        <a:p>
          <a:r>
            <a:rPr lang="en-US"/>
            <a:t>At this stage, the number of clusters (K) was determined, and initial centroids were chosen</a:t>
          </a:r>
        </a:p>
      </dgm:t>
    </dgm:pt>
    <dgm:pt modelId="{102CF41B-27B1-4106-A08B-D77365855670}" type="parTrans" cxnId="{EDE75C0A-E471-4055-9B4A-83D8C8412173}">
      <dgm:prSet/>
      <dgm:spPr/>
      <dgm:t>
        <a:bodyPr/>
        <a:lstStyle/>
        <a:p>
          <a:endParaRPr lang="en-US"/>
        </a:p>
      </dgm:t>
    </dgm:pt>
    <dgm:pt modelId="{83B4D69E-844C-4037-94F2-3FA1A3E954D5}" type="sibTrans" cxnId="{EDE75C0A-E471-4055-9B4A-83D8C8412173}">
      <dgm:prSet/>
      <dgm:spPr/>
      <dgm:t>
        <a:bodyPr/>
        <a:lstStyle/>
        <a:p>
          <a:endParaRPr lang="en-US"/>
        </a:p>
      </dgm:t>
    </dgm:pt>
    <dgm:pt modelId="{9BEB3177-3BBA-4058-96FF-060258396734}">
      <dgm:prSet/>
      <dgm:spPr/>
      <dgm:t>
        <a:bodyPr/>
        <a:lstStyle/>
        <a:p>
          <a:r>
            <a:rPr lang="en-US"/>
            <a:t>Next, the programming of the algorithm itself took place using Python</a:t>
          </a:r>
        </a:p>
      </dgm:t>
    </dgm:pt>
    <dgm:pt modelId="{D2314081-A446-4735-927A-0154A97ABDE9}" type="parTrans" cxnId="{D583A27E-B4AC-4BF5-8844-8DC7F56EE33F}">
      <dgm:prSet/>
      <dgm:spPr/>
      <dgm:t>
        <a:bodyPr/>
        <a:lstStyle/>
        <a:p>
          <a:endParaRPr lang="en-US"/>
        </a:p>
      </dgm:t>
    </dgm:pt>
    <dgm:pt modelId="{E68FD142-19A4-44F1-9E5A-D52BC294C93D}" type="sibTrans" cxnId="{D583A27E-B4AC-4BF5-8844-8DC7F56EE33F}">
      <dgm:prSet/>
      <dgm:spPr/>
      <dgm:t>
        <a:bodyPr/>
        <a:lstStyle/>
        <a:p>
          <a:endParaRPr lang="en-US"/>
        </a:p>
      </dgm:t>
    </dgm:pt>
    <dgm:pt modelId="{00CA0304-01B8-4665-973A-18993089189E}">
      <dgm:prSet/>
      <dgm:spPr/>
      <dgm:t>
        <a:bodyPr/>
        <a:lstStyle/>
        <a:p>
          <a:r>
            <a:rPr lang="en-US"/>
            <a:t>Mapper: Imports and parses centroids, as well as creates clusters and emits them to the reducer</a:t>
          </a:r>
        </a:p>
      </dgm:t>
    </dgm:pt>
    <dgm:pt modelId="{853D168E-4A76-43B6-9D89-893B3C58431A}" type="parTrans" cxnId="{4558B845-8176-4ECA-A810-81B63F7C0F22}">
      <dgm:prSet/>
      <dgm:spPr/>
      <dgm:t>
        <a:bodyPr/>
        <a:lstStyle/>
        <a:p>
          <a:endParaRPr lang="en-US"/>
        </a:p>
      </dgm:t>
    </dgm:pt>
    <dgm:pt modelId="{429B9434-E814-4E40-8F0C-18BEFAA3C14B}" type="sibTrans" cxnId="{4558B845-8176-4ECA-A810-81B63F7C0F22}">
      <dgm:prSet/>
      <dgm:spPr/>
      <dgm:t>
        <a:bodyPr/>
        <a:lstStyle/>
        <a:p>
          <a:endParaRPr lang="en-US"/>
        </a:p>
      </dgm:t>
    </dgm:pt>
    <dgm:pt modelId="{DA22C44F-A10D-4191-9997-A8B3747D193F}">
      <dgm:prSet/>
      <dgm:spPr/>
      <dgm:t>
        <a:bodyPr/>
        <a:lstStyle/>
        <a:p>
          <a:r>
            <a:rPr lang="en-US"/>
            <a:t>Reducer: Using the clusters created by the mapper, generates new centroids to be used in further iterations</a:t>
          </a:r>
        </a:p>
      </dgm:t>
    </dgm:pt>
    <dgm:pt modelId="{30618321-243D-4374-9705-2DA3F26674C0}" type="parTrans" cxnId="{CFFF9C6E-230D-4AA5-9C8B-51BFE90C8EEA}">
      <dgm:prSet/>
      <dgm:spPr/>
      <dgm:t>
        <a:bodyPr/>
        <a:lstStyle/>
        <a:p>
          <a:endParaRPr lang="en-US"/>
        </a:p>
      </dgm:t>
    </dgm:pt>
    <dgm:pt modelId="{7CAB9B31-5EE0-4A36-A97E-70BEBBC871CA}" type="sibTrans" cxnId="{CFFF9C6E-230D-4AA5-9C8B-51BFE90C8EEA}">
      <dgm:prSet/>
      <dgm:spPr/>
      <dgm:t>
        <a:bodyPr/>
        <a:lstStyle/>
        <a:p>
          <a:endParaRPr lang="en-US"/>
        </a:p>
      </dgm:t>
    </dgm:pt>
    <dgm:pt modelId="{631D4EC1-6FFC-4554-87FB-1FDA1A39724B}">
      <dgm:prSet/>
      <dgm:spPr/>
      <dgm:t>
        <a:bodyPr/>
        <a:lstStyle/>
        <a:p>
          <a:r>
            <a:rPr lang="en-US"/>
            <a:t>Lastly, the program was run with Hadoop and the final centroids and clusters were found after multiple iterations when convergence criteria were met</a:t>
          </a:r>
        </a:p>
      </dgm:t>
    </dgm:pt>
    <dgm:pt modelId="{357CE791-BE38-4AAA-B74B-3DE58E6B4A3F}" type="parTrans" cxnId="{F2EADEDD-9435-4E4F-BE4C-2D57C29A8755}">
      <dgm:prSet/>
      <dgm:spPr/>
      <dgm:t>
        <a:bodyPr/>
        <a:lstStyle/>
        <a:p>
          <a:endParaRPr lang="en-US"/>
        </a:p>
      </dgm:t>
    </dgm:pt>
    <dgm:pt modelId="{F85249BC-5B6B-4506-8AD4-BD51DD7E274B}" type="sibTrans" cxnId="{F2EADEDD-9435-4E4F-BE4C-2D57C29A8755}">
      <dgm:prSet/>
      <dgm:spPr/>
      <dgm:t>
        <a:bodyPr/>
        <a:lstStyle/>
        <a:p>
          <a:endParaRPr lang="en-US"/>
        </a:p>
      </dgm:t>
    </dgm:pt>
    <dgm:pt modelId="{5A46865A-D3DC-4CFC-ADD3-971A7C76231E}">
      <dgm:prSet/>
      <dgm:spPr/>
      <dgm:t>
        <a:bodyPr/>
        <a:lstStyle/>
        <a:p>
          <a:r>
            <a:rPr lang="en-US"/>
            <a:t>The system was tested with hypothetical new users who may be trying to get their own recommendations</a:t>
          </a:r>
        </a:p>
      </dgm:t>
    </dgm:pt>
    <dgm:pt modelId="{804180BB-857E-44DC-93E7-4F437ECF7F90}" type="parTrans" cxnId="{1A8E3E65-D604-4B08-9D81-D7BF68CFE8C0}">
      <dgm:prSet/>
      <dgm:spPr/>
      <dgm:t>
        <a:bodyPr/>
        <a:lstStyle/>
        <a:p>
          <a:endParaRPr lang="en-US"/>
        </a:p>
      </dgm:t>
    </dgm:pt>
    <dgm:pt modelId="{8D3B7B6A-E9EA-4495-9CA1-F1D65C34C0F3}" type="sibTrans" cxnId="{1A8E3E65-D604-4B08-9D81-D7BF68CFE8C0}">
      <dgm:prSet/>
      <dgm:spPr/>
      <dgm:t>
        <a:bodyPr/>
        <a:lstStyle/>
        <a:p>
          <a:endParaRPr lang="en-US"/>
        </a:p>
      </dgm:t>
    </dgm:pt>
    <dgm:pt modelId="{EC37EC29-88CB-4A5F-A2AA-6B3F6F23307B}" type="pres">
      <dgm:prSet presAssocID="{BD062382-1ADA-456F-B56E-9C4F7858FAD7}" presName="diagram" presStyleCnt="0">
        <dgm:presLayoutVars>
          <dgm:dir/>
          <dgm:resizeHandles val="exact"/>
        </dgm:presLayoutVars>
      </dgm:prSet>
      <dgm:spPr/>
    </dgm:pt>
    <dgm:pt modelId="{38587276-3624-4EDD-97F1-514428C9DD56}" type="pres">
      <dgm:prSet presAssocID="{FA7393FA-2390-4735-A9C4-58B78C20CCAB}" presName="node" presStyleLbl="node1" presStyleIdx="0" presStyleCnt="7">
        <dgm:presLayoutVars>
          <dgm:bulletEnabled val="1"/>
        </dgm:presLayoutVars>
      </dgm:prSet>
      <dgm:spPr/>
    </dgm:pt>
    <dgm:pt modelId="{D5F90816-9A6A-4FFE-B174-D7C84AF1122B}" type="pres">
      <dgm:prSet presAssocID="{A94A0C37-8FEB-4148-97C6-E2E7ED1760B0}" presName="sibTrans" presStyleCnt="0"/>
      <dgm:spPr/>
    </dgm:pt>
    <dgm:pt modelId="{889357FB-8588-4D1A-8949-DEED20AF1A96}" type="pres">
      <dgm:prSet presAssocID="{70FA6E8A-04D7-4647-B690-9C6C503C778B}" presName="node" presStyleLbl="node1" presStyleIdx="1" presStyleCnt="7">
        <dgm:presLayoutVars>
          <dgm:bulletEnabled val="1"/>
        </dgm:presLayoutVars>
      </dgm:prSet>
      <dgm:spPr/>
    </dgm:pt>
    <dgm:pt modelId="{885B4964-B3AE-44FB-BB88-92E8B69DC094}" type="pres">
      <dgm:prSet presAssocID="{4D357564-689C-45C5-8B61-3F01B16599CA}" presName="sibTrans" presStyleCnt="0"/>
      <dgm:spPr/>
    </dgm:pt>
    <dgm:pt modelId="{30E74960-9261-4961-AE7F-D74A30C83D5C}" type="pres">
      <dgm:prSet presAssocID="{DA3B7BD2-E4F7-4AEE-A672-B4E4EBE698A0}" presName="node" presStyleLbl="node1" presStyleIdx="2" presStyleCnt="7">
        <dgm:presLayoutVars>
          <dgm:bulletEnabled val="1"/>
        </dgm:presLayoutVars>
      </dgm:prSet>
      <dgm:spPr/>
    </dgm:pt>
    <dgm:pt modelId="{25F3A259-30A4-4DEC-9433-3D75D9EFC336}" type="pres">
      <dgm:prSet presAssocID="{984BB3C3-85C3-4428-8697-064D7F6793DE}" presName="sibTrans" presStyleCnt="0"/>
      <dgm:spPr/>
    </dgm:pt>
    <dgm:pt modelId="{A6172379-45B8-4029-9E63-58944216F768}" type="pres">
      <dgm:prSet presAssocID="{68665EA9-DC21-4C98-8E65-54880744E78D}" presName="node" presStyleLbl="node1" presStyleIdx="3" presStyleCnt="7">
        <dgm:presLayoutVars>
          <dgm:bulletEnabled val="1"/>
        </dgm:presLayoutVars>
      </dgm:prSet>
      <dgm:spPr/>
    </dgm:pt>
    <dgm:pt modelId="{E4A5A3E2-D20E-4687-AC7A-0F1A265D2027}" type="pres">
      <dgm:prSet presAssocID="{83B4D69E-844C-4037-94F2-3FA1A3E954D5}" presName="sibTrans" presStyleCnt="0"/>
      <dgm:spPr/>
    </dgm:pt>
    <dgm:pt modelId="{DB4B1F42-AC9A-4FB1-BF10-D46B94E546DF}" type="pres">
      <dgm:prSet presAssocID="{9BEB3177-3BBA-4058-96FF-060258396734}" presName="node" presStyleLbl="node1" presStyleIdx="4" presStyleCnt="7">
        <dgm:presLayoutVars>
          <dgm:bulletEnabled val="1"/>
        </dgm:presLayoutVars>
      </dgm:prSet>
      <dgm:spPr/>
    </dgm:pt>
    <dgm:pt modelId="{7BC9A55D-C91A-446B-BEB2-751302837856}" type="pres">
      <dgm:prSet presAssocID="{E68FD142-19A4-44F1-9E5A-D52BC294C93D}" presName="sibTrans" presStyleCnt="0"/>
      <dgm:spPr/>
    </dgm:pt>
    <dgm:pt modelId="{4D69D0A8-2D52-4A29-9383-D55E85E66A76}" type="pres">
      <dgm:prSet presAssocID="{631D4EC1-6FFC-4554-87FB-1FDA1A39724B}" presName="node" presStyleLbl="node1" presStyleIdx="5" presStyleCnt="7">
        <dgm:presLayoutVars>
          <dgm:bulletEnabled val="1"/>
        </dgm:presLayoutVars>
      </dgm:prSet>
      <dgm:spPr/>
    </dgm:pt>
    <dgm:pt modelId="{121B011D-6FB1-41EA-8602-6DDA64B165E8}" type="pres">
      <dgm:prSet presAssocID="{F85249BC-5B6B-4506-8AD4-BD51DD7E274B}" presName="sibTrans" presStyleCnt="0"/>
      <dgm:spPr/>
    </dgm:pt>
    <dgm:pt modelId="{31967507-9259-4D84-A232-0402AECFFDE4}" type="pres">
      <dgm:prSet presAssocID="{5A46865A-D3DC-4CFC-ADD3-971A7C76231E}" presName="node" presStyleLbl="node1" presStyleIdx="6" presStyleCnt="7">
        <dgm:presLayoutVars>
          <dgm:bulletEnabled val="1"/>
        </dgm:presLayoutVars>
      </dgm:prSet>
      <dgm:spPr/>
    </dgm:pt>
  </dgm:ptLst>
  <dgm:cxnLst>
    <dgm:cxn modelId="{DCEE0A06-3FE4-45E4-BB81-B4A9062756DC}" type="presOf" srcId="{9BEB3177-3BBA-4058-96FF-060258396734}" destId="{DB4B1F42-AC9A-4FB1-BF10-D46B94E546DF}" srcOrd="0" destOrd="0" presId="urn:microsoft.com/office/officeart/2005/8/layout/default"/>
    <dgm:cxn modelId="{EDE75C0A-E471-4055-9B4A-83D8C8412173}" srcId="{BD062382-1ADA-456F-B56E-9C4F7858FAD7}" destId="{68665EA9-DC21-4C98-8E65-54880744E78D}" srcOrd="3" destOrd="0" parTransId="{102CF41B-27B1-4106-A08B-D77365855670}" sibTransId="{83B4D69E-844C-4037-94F2-3FA1A3E954D5}"/>
    <dgm:cxn modelId="{8E35EB1C-5A00-4A33-B015-940DF945C960}" srcId="{BD062382-1ADA-456F-B56E-9C4F7858FAD7}" destId="{70FA6E8A-04D7-4647-B690-9C6C503C778B}" srcOrd="1" destOrd="0" parTransId="{8148662A-50F6-4DDE-8F11-221B947BAEC7}" sibTransId="{4D357564-689C-45C5-8B61-3F01B16599CA}"/>
    <dgm:cxn modelId="{59B17520-771F-490F-8F4E-E58871586EDF}" type="presOf" srcId="{5A46865A-D3DC-4CFC-ADD3-971A7C76231E}" destId="{31967507-9259-4D84-A232-0402AECFFDE4}" srcOrd="0" destOrd="0" presId="urn:microsoft.com/office/officeart/2005/8/layout/default"/>
    <dgm:cxn modelId="{6BD27E2D-FB65-47A6-BA56-D21391D5F079}" type="presOf" srcId="{FA7393FA-2390-4735-A9C4-58B78C20CCAB}" destId="{38587276-3624-4EDD-97F1-514428C9DD56}" srcOrd="0" destOrd="0" presId="urn:microsoft.com/office/officeart/2005/8/layout/default"/>
    <dgm:cxn modelId="{83EB832E-B0C1-4A5B-B4D7-1B30F4DF6177}" type="presOf" srcId="{68665EA9-DC21-4C98-8E65-54880744E78D}" destId="{A6172379-45B8-4029-9E63-58944216F768}" srcOrd="0" destOrd="0" presId="urn:microsoft.com/office/officeart/2005/8/layout/default"/>
    <dgm:cxn modelId="{B169A541-ACD0-40E3-A021-0BC50750ACAE}" type="presOf" srcId="{70FA6E8A-04D7-4647-B690-9C6C503C778B}" destId="{889357FB-8588-4D1A-8949-DEED20AF1A96}" srcOrd="0" destOrd="0" presId="urn:microsoft.com/office/officeart/2005/8/layout/default"/>
    <dgm:cxn modelId="{F369EF43-8A69-429B-B0A0-BC8383E9D03F}" type="presOf" srcId="{DA22C44F-A10D-4191-9997-A8B3747D193F}" destId="{DB4B1F42-AC9A-4FB1-BF10-D46B94E546DF}" srcOrd="0" destOrd="2" presId="urn:microsoft.com/office/officeart/2005/8/layout/default"/>
    <dgm:cxn modelId="{1A8E3E65-D604-4B08-9D81-D7BF68CFE8C0}" srcId="{BD062382-1ADA-456F-B56E-9C4F7858FAD7}" destId="{5A46865A-D3DC-4CFC-ADD3-971A7C76231E}" srcOrd="6" destOrd="0" parTransId="{804180BB-857E-44DC-93E7-4F437ECF7F90}" sibTransId="{8D3B7B6A-E9EA-4495-9CA1-F1D65C34C0F3}"/>
    <dgm:cxn modelId="{4558B845-8176-4ECA-A810-81B63F7C0F22}" srcId="{9BEB3177-3BBA-4058-96FF-060258396734}" destId="{00CA0304-01B8-4665-973A-18993089189E}" srcOrd="0" destOrd="0" parTransId="{853D168E-4A76-43B6-9D89-893B3C58431A}" sibTransId="{429B9434-E814-4E40-8F0C-18BEFAA3C14B}"/>
    <dgm:cxn modelId="{CFFF9C6E-230D-4AA5-9C8B-51BFE90C8EEA}" srcId="{9BEB3177-3BBA-4058-96FF-060258396734}" destId="{DA22C44F-A10D-4191-9997-A8B3747D193F}" srcOrd="1" destOrd="0" parTransId="{30618321-243D-4374-9705-2DA3F26674C0}" sibTransId="{7CAB9B31-5EE0-4A36-A97E-70BEBBC871CA}"/>
    <dgm:cxn modelId="{D583A27E-B4AC-4BF5-8844-8DC7F56EE33F}" srcId="{BD062382-1ADA-456F-B56E-9C4F7858FAD7}" destId="{9BEB3177-3BBA-4058-96FF-060258396734}" srcOrd="4" destOrd="0" parTransId="{D2314081-A446-4735-927A-0154A97ABDE9}" sibTransId="{E68FD142-19A4-44F1-9E5A-D52BC294C93D}"/>
    <dgm:cxn modelId="{DE7FF688-9E15-44BF-BC61-B2F766FF06E1}" type="presOf" srcId="{BD062382-1ADA-456F-B56E-9C4F7858FAD7}" destId="{EC37EC29-88CB-4A5F-A2AA-6B3F6F23307B}" srcOrd="0" destOrd="0" presId="urn:microsoft.com/office/officeart/2005/8/layout/default"/>
    <dgm:cxn modelId="{48DEE98C-E438-4ECE-AD32-153EB57E321F}" type="presOf" srcId="{DA3B7BD2-E4F7-4AEE-A672-B4E4EBE698A0}" destId="{30E74960-9261-4961-AE7F-D74A30C83D5C}" srcOrd="0" destOrd="0" presId="urn:microsoft.com/office/officeart/2005/8/layout/default"/>
    <dgm:cxn modelId="{4B704799-EAA6-4FA2-9416-45018E62D583}" type="presOf" srcId="{631D4EC1-6FFC-4554-87FB-1FDA1A39724B}" destId="{4D69D0A8-2D52-4A29-9383-D55E85E66A76}" srcOrd="0" destOrd="0" presId="urn:microsoft.com/office/officeart/2005/8/layout/default"/>
    <dgm:cxn modelId="{FDC4679C-93FC-47B9-94A4-542A35FACDF2}" type="presOf" srcId="{00CA0304-01B8-4665-973A-18993089189E}" destId="{DB4B1F42-AC9A-4FB1-BF10-D46B94E546DF}" srcOrd="0" destOrd="1" presId="urn:microsoft.com/office/officeart/2005/8/layout/default"/>
    <dgm:cxn modelId="{7664CAA0-0DA8-4F5B-BB5F-96216E22980F}" srcId="{BD062382-1ADA-456F-B56E-9C4F7858FAD7}" destId="{DA3B7BD2-E4F7-4AEE-A672-B4E4EBE698A0}" srcOrd="2" destOrd="0" parTransId="{3A64C9A6-470C-4B26-8559-A62419638C70}" sibTransId="{984BB3C3-85C3-4428-8697-064D7F6793DE}"/>
    <dgm:cxn modelId="{7F342CA3-AB7A-413A-92E9-0574CDA0CA74}" srcId="{BD062382-1ADA-456F-B56E-9C4F7858FAD7}" destId="{FA7393FA-2390-4735-A9C4-58B78C20CCAB}" srcOrd="0" destOrd="0" parTransId="{A6A1EA83-5868-484F-B619-568442EA92C8}" sibTransId="{A94A0C37-8FEB-4148-97C6-E2E7ED1760B0}"/>
    <dgm:cxn modelId="{F2EADEDD-9435-4E4F-BE4C-2D57C29A8755}" srcId="{BD062382-1ADA-456F-B56E-9C4F7858FAD7}" destId="{631D4EC1-6FFC-4554-87FB-1FDA1A39724B}" srcOrd="5" destOrd="0" parTransId="{357CE791-BE38-4AAA-B74B-3DE58E6B4A3F}" sibTransId="{F85249BC-5B6B-4506-8AD4-BD51DD7E274B}"/>
    <dgm:cxn modelId="{3B510F21-32E0-4E46-A7D6-4CD21E424BDB}" type="presParOf" srcId="{EC37EC29-88CB-4A5F-A2AA-6B3F6F23307B}" destId="{38587276-3624-4EDD-97F1-514428C9DD56}" srcOrd="0" destOrd="0" presId="urn:microsoft.com/office/officeart/2005/8/layout/default"/>
    <dgm:cxn modelId="{99E5C74F-6798-4F26-BE4C-51521BC1141C}" type="presParOf" srcId="{EC37EC29-88CB-4A5F-A2AA-6B3F6F23307B}" destId="{D5F90816-9A6A-4FFE-B174-D7C84AF1122B}" srcOrd="1" destOrd="0" presId="urn:microsoft.com/office/officeart/2005/8/layout/default"/>
    <dgm:cxn modelId="{D87000A3-B9EB-4F8B-89E8-818BE01E3098}" type="presParOf" srcId="{EC37EC29-88CB-4A5F-A2AA-6B3F6F23307B}" destId="{889357FB-8588-4D1A-8949-DEED20AF1A96}" srcOrd="2" destOrd="0" presId="urn:microsoft.com/office/officeart/2005/8/layout/default"/>
    <dgm:cxn modelId="{08F890A4-1B9A-4038-9E46-EA37D078149B}" type="presParOf" srcId="{EC37EC29-88CB-4A5F-A2AA-6B3F6F23307B}" destId="{885B4964-B3AE-44FB-BB88-92E8B69DC094}" srcOrd="3" destOrd="0" presId="urn:microsoft.com/office/officeart/2005/8/layout/default"/>
    <dgm:cxn modelId="{79853998-161B-4700-9D61-0EA3A967FF50}" type="presParOf" srcId="{EC37EC29-88CB-4A5F-A2AA-6B3F6F23307B}" destId="{30E74960-9261-4961-AE7F-D74A30C83D5C}" srcOrd="4" destOrd="0" presId="urn:microsoft.com/office/officeart/2005/8/layout/default"/>
    <dgm:cxn modelId="{9BE2F9EE-BEA6-4D3B-A2E3-E72081EFA7A9}" type="presParOf" srcId="{EC37EC29-88CB-4A5F-A2AA-6B3F6F23307B}" destId="{25F3A259-30A4-4DEC-9433-3D75D9EFC336}" srcOrd="5" destOrd="0" presId="urn:microsoft.com/office/officeart/2005/8/layout/default"/>
    <dgm:cxn modelId="{1D8DFEFA-5D0B-4BF6-B355-D09087FA33F8}" type="presParOf" srcId="{EC37EC29-88CB-4A5F-A2AA-6B3F6F23307B}" destId="{A6172379-45B8-4029-9E63-58944216F768}" srcOrd="6" destOrd="0" presId="urn:microsoft.com/office/officeart/2005/8/layout/default"/>
    <dgm:cxn modelId="{A80162A0-D273-4F53-8695-D5687945A447}" type="presParOf" srcId="{EC37EC29-88CB-4A5F-A2AA-6B3F6F23307B}" destId="{E4A5A3E2-D20E-4687-AC7A-0F1A265D2027}" srcOrd="7" destOrd="0" presId="urn:microsoft.com/office/officeart/2005/8/layout/default"/>
    <dgm:cxn modelId="{E644A007-4AF4-43E6-94EF-BF88DF26BF31}" type="presParOf" srcId="{EC37EC29-88CB-4A5F-A2AA-6B3F6F23307B}" destId="{DB4B1F42-AC9A-4FB1-BF10-D46B94E546DF}" srcOrd="8" destOrd="0" presId="urn:microsoft.com/office/officeart/2005/8/layout/default"/>
    <dgm:cxn modelId="{9F96B479-A980-4B23-A6EB-F6D3CC4E1CE0}" type="presParOf" srcId="{EC37EC29-88CB-4A5F-A2AA-6B3F6F23307B}" destId="{7BC9A55D-C91A-446B-BEB2-751302837856}" srcOrd="9" destOrd="0" presId="urn:microsoft.com/office/officeart/2005/8/layout/default"/>
    <dgm:cxn modelId="{54EAD427-C4C2-4F35-A11A-0C2D35B87C89}" type="presParOf" srcId="{EC37EC29-88CB-4A5F-A2AA-6B3F6F23307B}" destId="{4D69D0A8-2D52-4A29-9383-D55E85E66A76}" srcOrd="10" destOrd="0" presId="urn:microsoft.com/office/officeart/2005/8/layout/default"/>
    <dgm:cxn modelId="{2A3AF50D-DAB0-4BF6-83AC-A6A9F92F1104}" type="presParOf" srcId="{EC37EC29-88CB-4A5F-A2AA-6B3F6F23307B}" destId="{121B011D-6FB1-41EA-8602-6DDA64B165E8}" srcOrd="11" destOrd="0" presId="urn:microsoft.com/office/officeart/2005/8/layout/default"/>
    <dgm:cxn modelId="{56411614-F3D1-44FB-8850-D03F917D8E6E}" type="presParOf" srcId="{EC37EC29-88CB-4A5F-A2AA-6B3F6F23307B}" destId="{31967507-9259-4D84-A232-0402AECFFDE4}" srcOrd="12"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1F5CAAC-D86A-422F-A668-8F4275C1774B}"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211C1B71-8079-40C8-B2E7-2BC3694FD669}">
      <dgm:prSet/>
      <dgm:spPr/>
      <dgm:t>
        <a:bodyPr/>
        <a:lstStyle/>
        <a:p>
          <a:pPr>
            <a:lnSpc>
              <a:spcPct val="100000"/>
            </a:lnSpc>
          </a:pPr>
          <a:r>
            <a:rPr lang="en-US" dirty="0"/>
            <a:t>New users were tested against the system to see if user similarity in the clusters is generally accurate</a:t>
          </a:r>
        </a:p>
      </dgm:t>
    </dgm:pt>
    <dgm:pt modelId="{6D24C1E3-2125-4986-A87D-3E2C841A41AE}" type="parTrans" cxnId="{B7DB0773-505E-44BE-B40F-2F52C1B39F11}">
      <dgm:prSet/>
      <dgm:spPr/>
      <dgm:t>
        <a:bodyPr/>
        <a:lstStyle/>
        <a:p>
          <a:endParaRPr lang="en-US"/>
        </a:p>
      </dgm:t>
    </dgm:pt>
    <dgm:pt modelId="{0D2C8323-59F9-4BA6-BF4A-4B5F4FF15816}" type="sibTrans" cxnId="{B7DB0773-505E-44BE-B40F-2F52C1B39F11}">
      <dgm:prSet/>
      <dgm:spPr/>
      <dgm:t>
        <a:bodyPr/>
        <a:lstStyle/>
        <a:p>
          <a:endParaRPr lang="en-US"/>
        </a:p>
      </dgm:t>
    </dgm:pt>
    <dgm:pt modelId="{4FAD8C0E-0A2E-4DD4-B862-AECF7CD3E59A}">
      <dgm:prSet/>
      <dgm:spPr/>
      <dgm:t>
        <a:bodyPr/>
        <a:lstStyle/>
        <a:p>
          <a:pPr>
            <a:lnSpc>
              <a:spcPct val="100000"/>
            </a:lnSpc>
          </a:pPr>
          <a:r>
            <a:rPr lang="en-US" dirty="0"/>
            <a:t>These users were effectively placed into clusters by finding which final centroid they are closest </a:t>
          </a:r>
          <a:r>
            <a:rPr lang="en-US" dirty="0">
              <a:latin typeface="Calibri Light" panose="020F0302020204030204"/>
            </a:rPr>
            <a:t>to</a:t>
          </a:r>
          <a:endParaRPr lang="en-US" dirty="0"/>
        </a:p>
      </dgm:t>
    </dgm:pt>
    <dgm:pt modelId="{5833CC4C-4B97-4E59-B98F-0FCE6A313BA2}" type="parTrans" cxnId="{D0A15B61-85E8-4C62-A957-BF3EE385360D}">
      <dgm:prSet/>
      <dgm:spPr/>
      <dgm:t>
        <a:bodyPr/>
        <a:lstStyle/>
        <a:p>
          <a:endParaRPr lang="en-US"/>
        </a:p>
      </dgm:t>
    </dgm:pt>
    <dgm:pt modelId="{83A86D71-47C7-47DC-BB07-993DF3C8D542}" type="sibTrans" cxnId="{D0A15B61-85E8-4C62-A957-BF3EE385360D}">
      <dgm:prSet/>
      <dgm:spPr/>
      <dgm:t>
        <a:bodyPr/>
        <a:lstStyle/>
        <a:p>
          <a:endParaRPr lang="en-US"/>
        </a:p>
      </dgm:t>
    </dgm:pt>
    <dgm:pt modelId="{AFAD1E33-01E2-4B3B-8823-BBAADF2DC698}">
      <dgm:prSet/>
      <dgm:spPr/>
      <dgm:t>
        <a:bodyPr/>
        <a:lstStyle/>
        <a:p>
          <a:pPr>
            <a:lnSpc>
              <a:spcPct val="100000"/>
            </a:lnSpc>
          </a:pPr>
          <a:r>
            <a:rPr lang="en-US" dirty="0"/>
            <a:t>Other users at random were chosen within the same cluster and series which they enjoy were fed to the new user as recommendations</a:t>
          </a:r>
        </a:p>
      </dgm:t>
    </dgm:pt>
    <dgm:pt modelId="{E314ACF6-D168-4E33-9EC4-FB5B63125182}" type="parTrans" cxnId="{FA5C3E4C-F67E-4D00-905E-59C746D5C0C8}">
      <dgm:prSet/>
      <dgm:spPr/>
      <dgm:t>
        <a:bodyPr/>
        <a:lstStyle/>
        <a:p>
          <a:endParaRPr lang="en-US"/>
        </a:p>
      </dgm:t>
    </dgm:pt>
    <dgm:pt modelId="{EB92F5D3-2B1F-4823-A942-915B4BC82512}" type="sibTrans" cxnId="{FA5C3E4C-F67E-4D00-905E-59C746D5C0C8}">
      <dgm:prSet/>
      <dgm:spPr/>
      <dgm:t>
        <a:bodyPr/>
        <a:lstStyle/>
        <a:p>
          <a:endParaRPr lang="en-US"/>
        </a:p>
      </dgm:t>
    </dgm:pt>
    <dgm:pt modelId="{CD9C8FBB-7420-43AD-A3EB-D613DC12A34E}">
      <dgm:prSet/>
      <dgm:spPr/>
      <dgm:t>
        <a:bodyPr/>
        <a:lstStyle/>
        <a:p>
          <a:pPr>
            <a:lnSpc>
              <a:spcPct val="100000"/>
            </a:lnSpc>
          </a:pPr>
          <a:r>
            <a:rPr lang="en-US" dirty="0"/>
            <a:t>Our own personal recommendations were curated well, but since preferences of series are highly subjective, testing with more real human users would be ideal</a:t>
          </a:r>
        </a:p>
      </dgm:t>
    </dgm:pt>
    <dgm:pt modelId="{37F9494A-A1FD-4210-B8DE-FD63C5F1E014}" type="parTrans" cxnId="{8BEFC63B-B37C-44D7-988A-9AA2857B1E0A}">
      <dgm:prSet/>
      <dgm:spPr/>
      <dgm:t>
        <a:bodyPr/>
        <a:lstStyle/>
        <a:p>
          <a:endParaRPr lang="en-US"/>
        </a:p>
      </dgm:t>
    </dgm:pt>
    <dgm:pt modelId="{09FC5FEC-F91D-4A36-830D-221F13315299}" type="sibTrans" cxnId="{8BEFC63B-B37C-44D7-988A-9AA2857B1E0A}">
      <dgm:prSet/>
      <dgm:spPr/>
      <dgm:t>
        <a:bodyPr/>
        <a:lstStyle/>
        <a:p>
          <a:endParaRPr lang="en-US"/>
        </a:p>
      </dgm:t>
    </dgm:pt>
    <dgm:pt modelId="{9B131CA0-946A-4D4B-BB97-91947D0A83CA}" type="pres">
      <dgm:prSet presAssocID="{D1F5CAAC-D86A-422F-A668-8F4275C1774B}" presName="root" presStyleCnt="0">
        <dgm:presLayoutVars>
          <dgm:dir/>
          <dgm:resizeHandles val="exact"/>
        </dgm:presLayoutVars>
      </dgm:prSet>
      <dgm:spPr/>
    </dgm:pt>
    <dgm:pt modelId="{628BA755-6A00-4E5C-8D07-213FDC3226B8}" type="pres">
      <dgm:prSet presAssocID="{211C1B71-8079-40C8-B2E7-2BC3694FD669}" presName="compNode" presStyleCnt="0"/>
      <dgm:spPr/>
    </dgm:pt>
    <dgm:pt modelId="{797A4341-7CD9-404C-A4BC-4F113659911D}" type="pres">
      <dgm:prSet presAssocID="{211C1B71-8079-40C8-B2E7-2BC3694FD669}"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Database"/>
        </a:ext>
      </dgm:extLst>
    </dgm:pt>
    <dgm:pt modelId="{5FFAE946-C733-4A5D-98DF-812A60A9DBCF}" type="pres">
      <dgm:prSet presAssocID="{211C1B71-8079-40C8-B2E7-2BC3694FD669}" presName="spaceRect" presStyleCnt="0"/>
      <dgm:spPr/>
    </dgm:pt>
    <dgm:pt modelId="{C7FDF196-5947-4F3B-B8A7-3410CAABCACC}" type="pres">
      <dgm:prSet presAssocID="{211C1B71-8079-40C8-B2E7-2BC3694FD669}" presName="textRect" presStyleLbl="revTx" presStyleIdx="0" presStyleCnt="4">
        <dgm:presLayoutVars>
          <dgm:chMax val="1"/>
          <dgm:chPref val="1"/>
        </dgm:presLayoutVars>
      </dgm:prSet>
      <dgm:spPr/>
    </dgm:pt>
    <dgm:pt modelId="{E0C44818-ED2E-4055-A8C4-2E368A8A07F5}" type="pres">
      <dgm:prSet presAssocID="{0D2C8323-59F9-4BA6-BF4A-4B5F4FF15816}" presName="sibTrans" presStyleCnt="0"/>
      <dgm:spPr/>
    </dgm:pt>
    <dgm:pt modelId="{6AB8FADD-5937-42F1-9D58-E0572DD33E1A}" type="pres">
      <dgm:prSet presAssocID="{4FAD8C0E-0A2E-4DD4-B862-AECF7CD3E59A}" presName="compNode" presStyleCnt="0"/>
      <dgm:spPr/>
    </dgm:pt>
    <dgm:pt modelId="{62385669-FE5D-4BBE-9983-E456E4B336EE}" type="pres">
      <dgm:prSet presAssocID="{4FAD8C0E-0A2E-4DD4-B862-AECF7CD3E59A}"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Marker"/>
        </a:ext>
      </dgm:extLst>
    </dgm:pt>
    <dgm:pt modelId="{205EEE77-175C-4D1B-BA0C-0855925EFD8B}" type="pres">
      <dgm:prSet presAssocID="{4FAD8C0E-0A2E-4DD4-B862-AECF7CD3E59A}" presName="spaceRect" presStyleCnt="0"/>
      <dgm:spPr/>
    </dgm:pt>
    <dgm:pt modelId="{328F6F3C-C4FC-4D13-BE08-AECA54DA055C}" type="pres">
      <dgm:prSet presAssocID="{4FAD8C0E-0A2E-4DD4-B862-AECF7CD3E59A}" presName="textRect" presStyleLbl="revTx" presStyleIdx="1" presStyleCnt="4">
        <dgm:presLayoutVars>
          <dgm:chMax val="1"/>
          <dgm:chPref val="1"/>
        </dgm:presLayoutVars>
      </dgm:prSet>
      <dgm:spPr/>
    </dgm:pt>
    <dgm:pt modelId="{FA05D40B-40B0-4D3B-BD09-52D8AEA96275}" type="pres">
      <dgm:prSet presAssocID="{83A86D71-47C7-47DC-BB07-993DF3C8D542}" presName="sibTrans" presStyleCnt="0"/>
      <dgm:spPr/>
    </dgm:pt>
    <dgm:pt modelId="{213EC5A9-59D1-41F8-A53F-4A1BC02D2A0D}" type="pres">
      <dgm:prSet presAssocID="{AFAD1E33-01E2-4B3B-8823-BBAADF2DC698}" presName="compNode" presStyleCnt="0"/>
      <dgm:spPr/>
    </dgm:pt>
    <dgm:pt modelId="{06E1EBB1-B591-4D86-85BD-503489561B58}" type="pres">
      <dgm:prSet presAssocID="{AFAD1E33-01E2-4B3B-8823-BBAADF2DC698}"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Target Audience"/>
        </a:ext>
      </dgm:extLst>
    </dgm:pt>
    <dgm:pt modelId="{B32B90AC-CC07-49E0-B171-933D60D2A084}" type="pres">
      <dgm:prSet presAssocID="{AFAD1E33-01E2-4B3B-8823-BBAADF2DC698}" presName="spaceRect" presStyleCnt="0"/>
      <dgm:spPr/>
    </dgm:pt>
    <dgm:pt modelId="{A0CA6DB9-C0CC-4D39-A114-C8A8D830B18B}" type="pres">
      <dgm:prSet presAssocID="{AFAD1E33-01E2-4B3B-8823-BBAADF2DC698}" presName="textRect" presStyleLbl="revTx" presStyleIdx="2" presStyleCnt="4">
        <dgm:presLayoutVars>
          <dgm:chMax val="1"/>
          <dgm:chPref val="1"/>
        </dgm:presLayoutVars>
      </dgm:prSet>
      <dgm:spPr/>
    </dgm:pt>
    <dgm:pt modelId="{B4D2DFB9-DDFB-49B2-8590-13E89AE7026B}" type="pres">
      <dgm:prSet presAssocID="{EB92F5D3-2B1F-4823-A942-915B4BC82512}" presName="sibTrans" presStyleCnt="0"/>
      <dgm:spPr/>
    </dgm:pt>
    <dgm:pt modelId="{7CA581C8-AFE6-4D36-9560-796937CE3EA6}" type="pres">
      <dgm:prSet presAssocID="{CD9C8FBB-7420-43AD-A3EB-D613DC12A34E}" presName="compNode" presStyleCnt="0"/>
      <dgm:spPr/>
    </dgm:pt>
    <dgm:pt modelId="{B0D230E6-D89D-4F95-8E27-C70BD1809E6F}" type="pres">
      <dgm:prSet presAssocID="{CD9C8FBB-7420-43AD-A3EB-D613DC12A34E}"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Users"/>
        </a:ext>
      </dgm:extLst>
    </dgm:pt>
    <dgm:pt modelId="{1860AAC7-A4CD-460D-9DC4-F08E6488149E}" type="pres">
      <dgm:prSet presAssocID="{CD9C8FBB-7420-43AD-A3EB-D613DC12A34E}" presName="spaceRect" presStyleCnt="0"/>
      <dgm:spPr/>
    </dgm:pt>
    <dgm:pt modelId="{675EA63C-AD13-4FE0-A4CC-1EDD4B47706E}" type="pres">
      <dgm:prSet presAssocID="{CD9C8FBB-7420-43AD-A3EB-D613DC12A34E}" presName="textRect" presStyleLbl="revTx" presStyleIdx="3" presStyleCnt="4">
        <dgm:presLayoutVars>
          <dgm:chMax val="1"/>
          <dgm:chPref val="1"/>
        </dgm:presLayoutVars>
      </dgm:prSet>
      <dgm:spPr/>
    </dgm:pt>
  </dgm:ptLst>
  <dgm:cxnLst>
    <dgm:cxn modelId="{8C666C01-3EF0-461B-A6F2-CDA6EE58509B}" type="presOf" srcId="{D1F5CAAC-D86A-422F-A668-8F4275C1774B}" destId="{9B131CA0-946A-4D4B-BB97-91947D0A83CA}" srcOrd="0" destOrd="0" presId="urn:microsoft.com/office/officeart/2018/2/layout/IconLabelList"/>
    <dgm:cxn modelId="{F61C1905-DC28-4299-B838-E0B8D01706BF}" type="presOf" srcId="{4FAD8C0E-0A2E-4DD4-B862-AECF7CD3E59A}" destId="{328F6F3C-C4FC-4D13-BE08-AECA54DA055C}" srcOrd="0" destOrd="0" presId="urn:microsoft.com/office/officeart/2018/2/layout/IconLabelList"/>
    <dgm:cxn modelId="{12A73A0D-DE0C-43EA-978E-2C188F7828C2}" type="presOf" srcId="{AFAD1E33-01E2-4B3B-8823-BBAADF2DC698}" destId="{A0CA6DB9-C0CC-4D39-A114-C8A8D830B18B}" srcOrd="0" destOrd="0" presId="urn:microsoft.com/office/officeart/2018/2/layout/IconLabelList"/>
    <dgm:cxn modelId="{DF5E8717-94ED-4F04-9EF3-66694AD783E0}" type="presOf" srcId="{CD9C8FBB-7420-43AD-A3EB-D613DC12A34E}" destId="{675EA63C-AD13-4FE0-A4CC-1EDD4B47706E}" srcOrd="0" destOrd="0" presId="urn:microsoft.com/office/officeart/2018/2/layout/IconLabelList"/>
    <dgm:cxn modelId="{A3026F38-B720-4F01-AD44-FEA0E087D5D3}" type="presOf" srcId="{211C1B71-8079-40C8-B2E7-2BC3694FD669}" destId="{C7FDF196-5947-4F3B-B8A7-3410CAABCACC}" srcOrd="0" destOrd="0" presId="urn:microsoft.com/office/officeart/2018/2/layout/IconLabelList"/>
    <dgm:cxn modelId="{8BEFC63B-B37C-44D7-988A-9AA2857B1E0A}" srcId="{D1F5CAAC-D86A-422F-A668-8F4275C1774B}" destId="{CD9C8FBB-7420-43AD-A3EB-D613DC12A34E}" srcOrd="3" destOrd="0" parTransId="{37F9494A-A1FD-4210-B8DE-FD63C5F1E014}" sibTransId="{09FC5FEC-F91D-4A36-830D-221F13315299}"/>
    <dgm:cxn modelId="{D0A15B61-85E8-4C62-A957-BF3EE385360D}" srcId="{D1F5CAAC-D86A-422F-A668-8F4275C1774B}" destId="{4FAD8C0E-0A2E-4DD4-B862-AECF7CD3E59A}" srcOrd="1" destOrd="0" parTransId="{5833CC4C-4B97-4E59-B98F-0FCE6A313BA2}" sibTransId="{83A86D71-47C7-47DC-BB07-993DF3C8D542}"/>
    <dgm:cxn modelId="{FA5C3E4C-F67E-4D00-905E-59C746D5C0C8}" srcId="{D1F5CAAC-D86A-422F-A668-8F4275C1774B}" destId="{AFAD1E33-01E2-4B3B-8823-BBAADF2DC698}" srcOrd="2" destOrd="0" parTransId="{E314ACF6-D168-4E33-9EC4-FB5B63125182}" sibTransId="{EB92F5D3-2B1F-4823-A942-915B4BC82512}"/>
    <dgm:cxn modelId="{B7DB0773-505E-44BE-B40F-2F52C1B39F11}" srcId="{D1F5CAAC-D86A-422F-A668-8F4275C1774B}" destId="{211C1B71-8079-40C8-B2E7-2BC3694FD669}" srcOrd="0" destOrd="0" parTransId="{6D24C1E3-2125-4986-A87D-3E2C841A41AE}" sibTransId="{0D2C8323-59F9-4BA6-BF4A-4B5F4FF15816}"/>
    <dgm:cxn modelId="{F4C2A0F2-64D7-469E-B6DE-A2CE6B11D8AA}" type="presParOf" srcId="{9B131CA0-946A-4D4B-BB97-91947D0A83CA}" destId="{628BA755-6A00-4E5C-8D07-213FDC3226B8}" srcOrd="0" destOrd="0" presId="urn:microsoft.com/office/officeart/2018/2/layout/IconLabelList"/>
    <dgm:cxn modelId="{4DC7EB3D-E8F0-4555-8C29-4BE32F7AA50B}" type="presParOf" srcId="{628BA755-6A00-4E5C-8D07-213FDC3226B8}" destId="{797A4341-7CD9-404C-A4BC-4F113659911D}" srcOrd="0" destOrd="0" presId="urn:microsoft.com/office/officeart/2018/2/layout/IconLabelList"/>
    <dgm:cxn modelId="{BBE81097-C7A2-45BE-A4D4-AE18DC844E7E}" type="presParOf" srcId="{628BA755-6A00-4E5C-8D07-213FDC3226B8}" destId="{5FFAE946-C733-4A5D-98DF-812A60A9DBCF}" srcOrd="1" destOrd="0" presId="urn:microsoft.com/office/officeart/2018/2/layout/IconLabelList"/>
    <dgm:cxn modelId="{7F134ED7-B31A-4AE5-9E55-DA039A60652A}" type="presParOf" srcId="{628BA755-6A00-4E5C-8D07-213FDC3226B8}" destId="{C7FDF196-5947-4F3B-B8A7-3410CAABCACC}" srcOrd="2" destOrd="0" presId="urn:microsoft.com/office/officeart/2018/2/layout/IconLabelList"/>
    <dgm:cxn modelId="{917E1121-F16F-4DD2-8C90-45DB2729BB4A}" type="presParOf" srcId="{9B131CA0-946A-4D4B-BB97-91947D0A83CA}" destId="{E0C44818-ED2E-4055-A8C4-2E368A8A07F5}" srcOrd="1" destOrd="0" presId="urn:microsoft.com/office/officeart/2018/2/layout/IconLabelList"/>
    <dgm:cxn modelId="{D96FF125-0B2D-48EC-A511-3369C00C6FD0}" type="presParOf" srcId="{9B131CA0-946A-4D4B-BB97-91947D0A83CA}" destId="{6AB8FADD-5937-42F1-9D58-E0572DD33E1A}" srcOrd="2" destOrd="0" presId="urn:microsoft.com/office/officeart/2018/2/layout/IconLabelList"/>
    <dgm:cxn modelId="{2FFCAECD-2E02-4D52-B93F-A772A14ABEE9}" type="presParOf" srcId="{6AB8FADD-5937-42F1-9D58-E0572DD33E1A}" destId="{62385669-FE5D-4BBE-9983-E456E4B336EE}" srcOrd="0" destOrd="0" presId="urn:microsoft.com/office/officeart/2018/2/layout/IconLabelList"/>
    <dgm:cxn modelId="{C0CD56C0-63A3-4773-B6AE-B75F30958DC2}" type="presParOf" srcId="{6AB8FADD-5937-42F1-9D58-E0572DD33E1A}" destId="{205EEE77-175C-4D1B-BA0C-0855925EFD8B}" srcOrd="1" destOrd="0" presId="urn:microsoft.com/office/officeart/2018/2/layout/IconLabelList"/>
    <dgm:cxn modelId="{965FCC24-5C69-467F-9D33-64D2B0F56F2B}" type="presParOf" srcId="{6AB8FADD-5937-42F1-9D58-E0572DD33E1A}" destId="{328F6F3C-C4FC-4D13-BE08-AECA54DA055C}" srcOrd="2" destOrd="0" presId="urn:microsoft.com/office/officeart/2018/2/layout/IconLabelList"/>
    <dgm:cxn modelId="{1C462543-5EA6-4BA1-8817-2B48100519EF}" type="presParOf" srcId="{9B131CA0-946A-4D4B-BB97-91947D0A83CA}" destId="{FA05D40B-40B0-4D3B-BD09-52D8AEA96275}" srcOrd="3" destOrd="0" presId="urn:microsoft.com/office/officeart/2018/2/layout/IconLabelList"/>
    <dgm:cxn modelId="{687A70AD-C286-43C5-A41D-E4A84643133D}" type="presParOf" srcId="{9B131CA0-946A-4D4B-BB97-91947D0A83CA}" destId="{213EC5A9-59D1-41F8-A53F-4A1BC02D2A0D}" srcOrd="4" destOrd="0" presId="urn:microsoft.com/office/officeart/2018/2/layout/IconLabelList"/>
    <dgm:cxn modelId="{F478DA9D-E1DC-4CFE-A8C6-E294C93FEEA4}" type="presParOf" srcId="{213EC5A9-59D1-41F8-A53F-4A1BC02D2A0D}" destId="{06E1EBB1-B591-4D86-85BD-503489561B58}" srcOrd="0" destOrd="0" presId="urn:microsoft.com/office/officeart/2018/2/layout/IconLabelList"/>
    <dgm:cxn modelId="{64DC6F26-DD11-4DB3-878B-13EDA963CBE2}" type="presParOf" srcId="{213EC5A9-59D1-41F8-A53F-4A1BC02D2A0D}" destId="{B32B90AC-CC07-49E0-B171-933D60D2A084}" srcOrd="1" destOrd="0" presId="urn:microsoft.com/office/officeart/2018/2/layout/IconLabelList"/>
    <dgm:cxn modelId="{E6C02702-44E6-4E0C-A3E7-E720B4DEE286}" type="presParOf" srcId="{213EC5A9-59D1-41F8-A53F-4A1BC02D2A0D}" destId="{A0CA6DB9-C0CC-4D39-A114-C8A8D830B18B}" srcOrd="2" destOrd="0" presId="urn:microsoft.com/office/officeart/2018/2/layout/IconLabelList"/>
    <dgm:cxn modelId="{2645B86E-03E3-4100-A27D-00ECC01B8AB7}" type="presParOf" srcId="{9B131CA0-946A-4D4B-BB97-91947D0A83CA}" destId="{B4D2DFB9-DDFB-49B2-8590-13E89AE7026B}" srcOrd="5" destOrd="0" presId="urn:microsoft.com/office/officeart/2018/2/layout/IconLabelList"/>
    <dgm:cxn modelId="{8951D334-E9D5-4BB5-A718-E611E765FE9D}" type="presParOf" srcId="{9B131CA0-946A-4D4B-BB97-91947D0A83CA}" destId="{7CA581C8-AFE6-4D36-9560-796937CE3EA6}" srcOrd="6" destOrd="0" presId="urn:microsoft.com/office/officeart/2018/2/layout/IconLabelList"/>
    <dgm:cxn modelId="{AEC27E0A-4488-4429-92CC-3C6B7FF49D7B}" type="presParOf" srcId="{7CA581C8-AFE6-4D36-9560-796937CE3EA6}" destId="{B0D230E6-D89D-4F95-8E27-C70BD1809E6F}" srcOrd="0" destOrd="0" presId="urn:microsoft.com/office/officeart/2018/2/layout/IconLabelList"/>
    <dgm:cxn modelId="{F649BAEC-B375-418F-B0B0-F1A4FD1B531B}" type="presParOf" srcId="{7CA581C8-AFE6-4D36-9560-796937CE3EA6}" destId="{1860AAC7-A4CD-460D-9DC4-F08E6488149E}" srcOrd="1" destOrd="0" presId="urn:microsoft.com/office/officeart/2018/2/layout/IconLabelList"/>
    <dgm:cxn modelId="{A426DA3A-B6F5-4440-B02C-0ED76C555685}" type="presParOf" srcId="{7CA581C8-AFE6-4D36-9560-796937CE3EA6}" destId="{675EA63C-AD13-4FE0-A4CC-1EDD4B47706E}"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03A61D9-1378-414C-BC28-AC5D2CFA5AA2}">
      <dsp:nvSpPr>
        <dsp:cNvPr id="0" name=""/>
        <dsp:cNvSpPr/>
      </dsp:nvSpPr>
      <dsp:spPr>
        <a:xfrm>
          <a:off x="0" y="2746895"/>
          <a:ext cx="10131425" cy="901592"/>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120904" numCol="1" spcCol="1270" anchor="ctr" anchorCtr="0">
          <a:noAutofit/>
        </a:bodyPr>
        <a:lstStyle/>
        <a:p>
          <a:pPr marL="0" lvl="0" indent="0" algn="ctr" defTabSz="755650">
            <a:lnSpc>
              <a:spcPct val="90000"/>
            </a:lnSpc>
            <a:spcBef>
              <a:spcPct val="0"/>
            </a:spcBef>
            <a:spcAft>
              <a:spcPct val="35000"/>
            </a:spcAft>
            <a:buNone/>
          </a:pPr>
          <a:r>
            <a:rPr lang="en-US" sz="1700" kern="1200"/>
            <a:t>Recommender systems are built with machine learning algorithms which learn from users' behaviors and categorize them into groups which contain users of similar behaviors</a:t>
          </a:r>
        </a:p>
      </dsp:txBody>
      <dsp:txXfrm>
        <a:off x="0" y="2746895"/>
        <a:ext cx="10131425" cy="901592"/>
      </dsp:txXfrm>
    </dsp:sp>
    <dsp:sp modelId="{38C14C01-4426-4E12-9E86-2CD3D28BB76D}">
      <dsp:nvSpPr>
        <dsp:cNvPr id="0" name=""/>
        <dsp:cNvSpPr/>
      </dsp:nvSpPr>
      <dsp:spPr>
        <a:xfrm rot="10800000">
          <a:off x="0" y="1373770"/>
          <a:ext cx="10131425" cy="1386649"/>
        </a:xfrm>
        <a:prstGeom prst="upArrowCallou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120904" numCol="1" spcCol="1270" anchor="ctr" anchorCtr="0">
          <a:noAutofit/>
        </a:bodyPr>
        <a:lstStyle/>
        <a:p>
          <a:pPr marL="0" lvl="0" indent="0" algn="ctr" defTabSz="755650">
            <a:lnSpc>
              <a:spcPct val="90000"/>
            </a:lnSpc>
            <a:spcBef>
              <a:spcPct val="0"/>
            </a:spcBef>
            <a:spcAft>
              <a:spcPct val="35000"/>
            </a:spcAft>
            <a:buNone/>
          </a:pPr>
          <a:r>
            <a:rPr lang="en-US" sz="1700" kern="1200"/>
            <a:t>There are generally two types of recommender systems:</a:t>
          </a:r>
        </a:p>
      </dsp:txBody>
      <dsp:txXfrm rot="-10800000">
        <a:off x="0" y="1373770"/>
        <a:ext cx="10131425" cy="486713"/>
      </dsp:txXfrm>
    </dsp:sp>
    <dsp:sp modelId="{2E6C843B-B8B1-4F5E-AA1C-8C6455315CE0}">
      <dsp:nvSpPr>
        <dsp:cNvPr id="0" name=""/>
        <dsp:cNvSpPr/>
      </dsp:nvSpPr>
      <dsp:spPr>
        <a:xfrm>
          <a:off x="0" y="1860484"/>
          <a:ext cx="5065712" cy="414608"/>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0" tIns="31750" rIns="177800" bIns="31750" numCol="1" spcCol="1270" anchor="ctr" anchorCtr="0">
          <a:noAutofit/>
        </a:bodyPr>
        <a:lstStyle/>
        <a:p>
          <a:pPr marL="0" lvl="0" indent="0" algn="ctr" defTabSz="1111250">
            <a:lnSpc>
              <a:spcPct val="90000"/>
            </a:lnSpc>
            <a:spcBef>
              <a:spcPct val="0"/>
            </a:spcBef>
            <a:spcAft>
              <a:spcPct val="35000"/>
            </a:spcAft>
            <a:buNone/>
          </a:pPr>
          <a:r>
            <a:rPr lang="en-US" sz="2500" kern="1200"/>
            <a:t>Content-based</a:t>
          </a:r>
        </a:p>
      </dsp:txBody>
      <dsp:txXfrm>
        <a:off x="0" y="1860484"/>
        <a:ext cx="5065712" cy="414608"/>
      </dsp:txXfrm>
    </dsp:sp>
    <dsp:sp modelId="{D08D85F6-3B85-4B21-9E40-DD27AA63043A}">
      <dsp:nvSpPr>
        <dsp:cNvPr id="0" name=""/>
        <dsp:cNvSpPr/>
      </dsp:nvSpPr>
      <dsp:spPr>
        <a:xfrm>
          <a:off x="5065712" y="1860484"/>
          <a:ext cx="5065712" cy="414608"/>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0" tIns="31750" rIns="177800" bIns="31750" numCol="1" spcCol="1270" anchor="ctr" anchorCtr="0">
          <a:noAutofit/>
        </a:bodyPr>
        <a:lstStyle/>
        <a:p>
          <a:pPr marL="0" lvl="0" indent="0" algn="ctr" defTabSz="1111250">
            <a:lnSpc>
              <a:spcPct val="90000"/>
            </a:lnSpc>
            <a:spcBef>
              <a:spcPct val="0"/>
            </a:spcBef>
            <a:spcAft>
              <a:spcPct val="35000"/>
            </a:spcAft>
            <a:buNone/>
          </a:pPr>
          <a:r>
            <a:rPr lang="en-US" sz="2500" kern="1200"/>
            <a:t>Collaborative </a:t>
          </a:r>
        </a:p>
      </dsp:txBody>
      <dsp:txXfrm>
        <a:off x="5065712" y="1860484"/>
        <a:ext cx="5065712" cy="414608"/>
      </dsp:txXfrm>
    </dsp:sp>
    <dsp:sp modelId="{046223A9-4273-4272-A418-A6AC4627CD8B}">
      <dsp:nvSpPr>
        <dsp:cNvPr id="0" name=""/>
        <dsp:cNvSpPr/>
      </dsp:nvSpPr>
      <dsp:spPr>
        <a:xfrm rot="10800000">
          <a:off x="0" y="645"/>
          <a:ext cx="10131425" cy="1386649"/>
        </a:xfrm>
        <a:prstGeom prst="upArrowCallou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120904" numCol="1" spcCol="1270" anchor="ctr" anchorCtr="0">
          <a:noAutofit/>
        </a:bodyPr>
        <a:lstStyle/>
        <a:p>
          <a:pPr marL="0" lvl="0" indent="0" algn="ctr" defTabSz="755650">
            <a:lnSpc>
              <a:spcPct val="90000"/>
            </a:lnSpc>
            <a:spcBef>
              <a:spcPct val="0"/>
            </a:spcBef>
            <a:spcAft>
              <a:spcPct val="35000"/>
            </a:spcAft>
            <a:buNone/>
          </a:pPr>
          <a:r>
            <a:rPr lang="en-US" sz="1700" kern="1200"/>
            <a:t>A recommender system is a construct that seeks to predict user preferences</a:t>
          </a:r>
        </a:p>
      </dsp:txBody>
      <dsp:txXfrm rot="10800000">
        <a:off x="0" y="645"/>
        <a:ext cx="10131425" cy="90100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587276-3624-4EDD-97F1-514428C9DD56}">
      <dsp:nvSpPr>
        <dsp:cNvPr id="0" name=""/>
        <dsp:cNvSpPr/>
      </dsp:nvSpPr>
      <dsp:spPr>
        <a:xfrm>
          <a:off x="2968" y="161802"/>
          <a:ext cx="2354764" cy="1412858"/>
        </a:xfrm>
        <a:prstGeom prst="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A MapReduce-based K-means algorithm was used to build our recommender system</a:t>
          </a:r>
        </a:p>
      </dsp:txBody>
      <dsp:txXfrm>
        <a:off x="2968" y="161802"/>
        <a:ext cx="2354764" cy="1412858"/>
      </dsp:txXfrm>
    </dsp:sp>
    <dsp:sp modelId="{889357FB-8588-4D1A-8949-DEED20AF1A96}">
      <dsp:nvSpPr>
        <dsp:cNvPr id="0" name=""/>
        <dsp:cNvSpPr/>
      </dsp:nvSpPr>
      <dsp:spPr>
        <a:xfrm>
          <a:off x="2593209" y="161802"/>
          <a:ext cx="2354764" cy="1412858"/>
        </a:xfrm>
        <a:prstGeom prst="rect">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The first step was to explore, clean, and transform our dataset using Pandas for better use of our recommender system</a:t>
          </a:r>
        </a:p>
      </dsp:txBody>
      <dsp:txXfrm>
        <a:off x="2593209" y="161802"/>
        <a:ext cx="2354764" cy="1412858"/>
      </dsp:txXfrm>
    </dsp:sp>
    <dsp:sp modelId="{30E74960-9261-4961-AE7F-D74A30C83D5C}">
      <dsp:nvSpPr>
        <dsp:cNvPr id="0" name=""/>
        <dsp:cNvSpPr/>
      </dsp:nvSpPr>
      <dsp:spPr>
        <a:xfrm>
          <a:off x="5183450" y="161802"/>
          <a:ext cx="2354764" cy="1412858"/>
        </a:xfrm>
        <a:prstGeom prst="rect">
          <a:avLst/>
        </a:prstGeom>
        <a:solidFill>
          <a:schemeClr val="accent4">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The next step was to reduce the high dimensionality of the dataset in order to both improve performance speeds and to create a more accurate overall profile for each user</a:t>
          </a:r>
        </a:p>
      </dsp:txBody>
      <dsp:txXfrm>
        <a:off x="5183450" y="161802"/>
        <a:ext cx="2354764" cy="1412858"/>
      </dsp:txXfrm>
    </dsp:sp>
    <dsp:sp modelId="{A6172379-45B8-4029-9E63-58944216F768}">
      <dsp:nvSpPr>
        <dsp:cNvPr id="0" name=""/>
        <dsp:cNvSpPr/>
      </dsp:nvSpPr>
      <dsp:spPr>
        <a:xfrm>
          <a:off x="7773692" y="161802"/>
          <a:ext cx="2354764" cy="1412858"/>
        </a:xfrm>
        <a:prstGeom prst="rect">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At this stage, the number of clusters (K) was determined, and initial centroids were chosen</a:t>
          </a:r>
        </a:p>
      </dsp:txBody>
      <dsp:txXfrm>
        <a:off x="7773692" y="161802"/>
        <a:ext cx="2354764" cy="1412858"/>
      </dsp:txXfrm>
    </dsp:sp>
    <dsp:sp modelId="{DB4B1F42-AC9A-4FB1-BF10-D46B94E546DF}">
      <dsp:nvSpPr>
        <dsp:cNvPr id="0" name=""/>
        <dsp:cNvSpPr/>
      </dsp:nvSpPr>
      <dsp:spPr>
        <a:xfrm>
          <a:off x="1298088" y="1810137"/>
          <a:ext cx="2354764" cy="1412858"/>
        </a:xfrm>
        <a:prstGeom prst="rect">
          <a:avLst/>
        </a:prstGeom>
        <a:solidFill>
          <a:schemeClr val="accent6">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t" anchorCtr="0">
          <a:noAutofit/>
        </a:bodyPr>
        <a:lstStyle/>
        <a:p>
          <a:pPr marL="0" lvl="0" indent="0" algn="l" defTabSz="488950">
            <a:lnSpc>
              <a:spcPct val="90000"/>
            </a:lnSpc>
            <a:spcBef>
              <a:spcPct val="0"/>
            </a:spcBef>
            <a:spcAft>
              <a:spcPct val="35000"/>
            </a:spcAft>
            <a:buNone/>
          </a:pPr>
          <a:r>
            <a:rPr lang="en-US" sz="1100" kern="1200"/>
            <a:t>Next, the programming of the algorithm itself took place using Python</a:t>
          </a:r>
        </a:p>
        <a:p>
          <a:pPr marL="57150" lvl="1" indent="-57150" algn="l" defTabSz="400050">
            <a:lnSpc>
              <a:spcPct val="90000"/>
            </a:lnSpc>
            <a:spcBef>
              <a:spcPct val="0"/>
            </a:spcBef>
            <a:spcAft>
              <a:spcPct val="15000"/>
            </a:spcAft>
            <a:buChar char="•"/>
          </a:pPr>
          <a:r>
            <a:rPr lang="en-US" sz="900" kern="1200"/>
            <a:t>Mapper: Imports and parses centroids, as well as creates clusters and emits them to the reducer</a:t>
          </a:r>
        </a:p>
        <a:p>
          <a:pPr marL="57150" lvl="1" indent="-57150" algn="l" defTabSz="400050">
            <a:lnSpc>
              <a:spcPct val="90000"/>
            </a:lnSpc>
            <a:spcBef>
              <a:spcPct val="0"/>
            </a:spcBef>
            <a:spcAft>
              <a:spcPct val="15000"/>
            </a:spcAft>
            <a:buChar char="•"/>
          </a:pPr>
          <a:r>
            <a:rPr lang="en-US" sz="900" kern="1200"/>
            <a:t>Reducer: Using the clusters created by the mapper, generates new centroids to be used in further iterations</a:t>
          </a:r>
        </a:p>
      </dsp:txBody>
      <dsp:txXfrm>
        <a:off x="1298088" y="1810137"/>
        <a:ext cx="2354764" cy="1412858"/>
      </dsp:txXfrm>
    </dsp:sp>
    <dsp:sp modelId="{4D69D0A8-2D52-4A29-9383-D55E85E66A76}">
      <dsp:nvSpPr>
        <dsp:cNvPr id="0" name=""/>
        <dsp:cNvSpPr/>
      </dsp:nvSpPr>
      <dsp:spPr>
        <a:xfrm>
          <a:off x="3888330" y="1810137"/>
          <a:ext cx="2354764" cy="1412858"/>
        </a:xfrm>
        <a:prstGeom prst="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Lastly, the program was run with Hadoop and the final centroids and clusters were found after multiple iterations when convergence criteria were met</a:t>
          </a:r>
        </a:p>
      </dsp:txBody>
      <dsp:txXfrm>
        <a:off x="3888330" y="1810137"/>
        <a:ext cx="2354764" cy="1412858"/>
      </dsp:txXfrm>
    </dsp:sp>
    <dsp:sp modelId="{31967507-9259-4D84-A232-0402AECFFDE4}">
      <dsp:nvSpPr>
        <dsp:cNvPr id="0" name=""/>
        <dsp:cNvSpPr/>
      </dsp:nvSpPr>
      <dsp:spPr>
        <a:xfrm>
          <a:off x="6478571" y="1810137"/>
          <a:ext cx="2354764" cy="1412858"/>
        </a:xfrm>
        <a:prstGeom prst="rect">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The system was tested with hypothetical new users who may be trying to get their own recommendations</a:t>
          </a:r>
        </a:p>
      </dsp:txBody>
      <dsp:txXfrm>
        <a:off x="6478571" y="1810137"/>
        <a:ext cx="2354764" cy="141285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97A4341-7CD9-404C-A4BC-4F113659911D}">
      <dsp:nvSpPr>
        <dsp:cNvPr id="0" name=""/>
        <dsp:cNvSpPr/>
      </dsp:nvSpPr>
      <dsp:spPr>
        <a:xfrm>
          <a:off x="754630" y="105389"/>
          <a:ext cx="537099" cy="53709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7FDF196-5947-4F3B-B8A7-3410CAABCACC}">
      <dsp:nvSpPr>
        <dsp:cNvPr id="0" name=""/>
        <dsp:cNvSpPr/>
      </dsp:nvSpPr>
      <dsp:spPr>
        <a:xfrm>
          <a:off x="426402" y="878114"/>
          <a:ext cx="1193554" cy="7972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dirty="0"/>
            <a:t>New users were tested against the system to see if user similarity in the clusters is generally accurate</a:t>
          </a:r>
        </a:p>
      </dsp:txBody>
      <dsp:txXfrm>
        <a:off x="426402" y="878114"/>
        <a:ext cx="1193554" cy="797257"/>
      </dsp:txXfrm>
    </dsp:sp>
    <dsp:sp modelId="{62385669-FE5D-4BBE-9983-E456E4B336EE}">
      <dsp:nvSpPr>
        <dsp:cNvPr id="0" name=""/>
        <dsp:cNvSpPr/>
      </dsp:nvSpPr>
      <dsp:spPr>
        <a:xfrm>
          <a:off x="2157057" y="105389"/>
          <a:ext cx="537099" cy="53709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28F6F3C-C4FC-4D13-BE08-AECA54DA055C}">
      <dsp:nvSpPr>
        <dsp:cNvPr id="0" name=""/>
        <dsp:cNvSpPr/>
      </dsp:nvSpPr>
      <dsp:spPr>
        <a:xfrm>
          <a:off x="1828829" y="878114"/>
          <a:ext cx="1193554" cy="7972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dirty="0"/>
            <a:t>These users were effectively placed into clusters by finding which final centroid they are closest </a:t>
          </a:r>
          <a:r>
            <a:rPr lang="en-US" sz="1100" kern="1200" dirty="0">
              <a:latin typeface="Calibri Light" panose="020F0302020204030204"/>
            </a:rPr>
            <a:t>to</a:t>
          </a:r>
          <a:endParaRPr lang="en-US" sz="1100" kern="1200" dirty="0"/>
        </a:p>
      </dsp:txBody>
      <dsp:txXfrm>
        <a:off x="1828829" y="878114"/>
        <a:ext cx="1193554" cy="797257"/>
      </dsp:txXfrm>
    </dsp:sp>
    <dsp:sp modelId="{06E1EBB1-B591-4D86-85BD-503489561B58}">
      <dsp:nvSpPr>
        <dsp:cNvPr id="0" name=""/>
        <dsp:cNvSpPr/>
      </dsp:nvSpPr>
      <dsp:spPr>
        <a:xfrm>
          <a:off x="3559483" y="105389"/>
          <a:ext cx="537099" cy="53709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0CA6DB9-C0CC-4D39-A114-C8A8D830B18B}">
      <dsp:nvSpPr>
        <dsp:cNvPr id="0" name=""/>
        <dsp:cNvSpPr/>
      </dsp:nvSpPr>
      <dsp:spPr>
        <a:xfrm>
          <a:off x="3231256" y="878114"/>
          <a:ext cx="1193554" cy="7972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dirty="0"/>
            <a:t>Other users at random were chosen within the same cluster and series which they enjoy were fed to the new user as recommendations</a:t>
          </a:r>
        </a:p>
      </dsp:txBody>
      <dsp:txXfrm>
        <a:off x="3231256" y="878114"/>
        <a:ext cx="1193554" cy="797257"/>
      </dsp:txXfrm>
    </dsp:sp>
    <dsp:sp modelId="{B0D230E6-D89D-4F95-8E27-C70BD1809E6F}">
      <dsp:nvSpPr>
        <dsp:cNvPr id="0" name=""/>
        <dsp:cNvSpPr/>
      </dsp:nvSpPr>
      <dsp:spPr>
        <a:xfrm>
          <a:off x="2157057" y="1973760"/>
          <a:ext cx="537099" cy="53709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75EA63C-AD13-4FE0-A4CC-1EDD4B47706E}">
      <dsp:nvSpPr>
        <dsp:cNvPr id="0" name=""/>
        <dsp:cNvSpPr/>
      </dsp:nvSpPr>
      <dsp:spPr>
        <a:xfrm>
          <a:off x="1828829" y="2746486"/>
          <a:ext cx="1193554" cy="7972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dirty="0"/>
            <a:t>Our own personal recommendations were curated well, but since preferences of series are highly subjective, testing with more real human users would be ideal</a:t>
          </a:r>
        </a:p>
      </dsp:txBody>
      <dsp:txXfrm>
        <a:off x="1828829" y="2746486"/>
        <a:ext cx="1193554" cy="797257"/>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12/12/2022</a:t>
            </a:fld>
            <a:endParaRPr lang="en-US"/>
          </a:p>
        </p:txBody>
      </p:sp>
      <p:sp>
        <p:nvSpPr>
          <p:cNvPr id="5" name="Footer Placeholder 4"/>
          <p:cNvSpPr>
            <a:spLocks noGrp="1"/>
          </p:cNvSpPr>
          <p:nvPr>
            <p:ph type="ftr" sz="quarter" idx="11"/>
          </p:nvPr>
        </p:nvSpPr>
        <p:spPr>
          <a:xfrm>
            <a:off x="3962399" y="5870575"/>
            <a:ext cx="4893958" cy="377825"/>
          </a:xfrm>
        </p:spPr>
        <p:txBody>
          <a:bodyPr/>
          <a:lstStyle/>
          <a:p>
            <a:endParaRPr lang="en-US"/>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0835582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524604220"/>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535757191"/>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177063753"/>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089019380"/>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596903041"/>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917416058"/>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le 1"/>
          <p:cNvSpPr>
            <a:spLocks noGrp="1"/>
          </p:cNvSpPr>
          <p:nvPr>
            <p:ph type="title"/>
          </p:nvPr>
        </p:nvSpPr>
        <p:spPr>
          <a:xfrm>
            <a:off x="685801" y="609600"/>
            <a:ext cx="10131425" cy="1456267"/>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12/12/2022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670275118"/>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12/12/2022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600618032"/>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12/12/2022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659884889"/>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492333712"/>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61BEF0D-F0BB-DE4B-95CE-6DB70DBA9567}" type="datetimeFigureOut">
              <a:rPr lang="en-US" dirty="0"/>
              <a:pPr/>
              <a:t>12/12/2022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625939508"/>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hasCustomPrompt="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hasCustomPrompt="1"/>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12/12/2022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598000772"/>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12/12/2022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568879833"/>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12/12/2022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592911871"/>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938910584"/>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623251487"/>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12/12/2022</a:t>
            </a:fld>
            <a:endParaRPr lang="en-US"/>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a:p>
        </p:txBody>
      </p:sp>
    </p:spTree>
    <p:extLst>
      <p:ext uri="{BB962C8B-B14F-4D97-AF65-F5344CB8AC3E}">
        <p14:creationId xmlns:p14="http://schemas.microsoft.com/office/powerpoint/2010/main" val="2239618255"/>
      </p:ext>
    </p:extLst>
  </p:cSld>
  <p:clrMap bg1="dk1" tx1="lt1" bg2="dk2" tx2="lt2" accent1="accent1" accent2="accent2" accent3="accent3" accent4="accent4" accent5="accent5" accent6="accent6" hlink="hlink" folHlink="folHlink"/>
  <p:sldLayoutIdLst>
    <p:sldLayoutId id="2147483851" r:id="rId1"/>
    <p:sldLayoutId id="2147483852" r:id="rId2"/>
    <p:sldLayoutId id="2147483853" r:id="rId3"/>
    <p:sldLayoutId id="2147483854" r:id="rId4"/>
    <p:sldLayoutId id="2147483855" r:id="rId5"/>
    <p:sldLayoutId id="2147483856" r:id="rId6"/>
    <p:sldLayoutId id="2147483857" r:id="rId7"/>
    <p:sldLayoutId id="2147483858" r:id="rId8"/>
    <p:sldLayoutId id="2147483859" r:id="rId9"/>
    <p:sldLayoutId id="2147483860" r:id="rId10"/>
    <p:sldLayoutId id="2147483861" r:id="rId11"/>
    <p:sldLayoutId id="2147483862" r:id="rId12"/>
    <p:sldLayoutId id="2147483863" r:id="rId13"/>
    <p:sldLayoutId id="2147483864" r:id="rId14"/>
    <p:sldLayoutId id="2147483865" r:id="rId15"/>
    <p:sldLayoutId id="2147483866" r:id="rId16"/>
    <p:sldLayoutId id="2147483867" r:id="rId17"/>
  </p:sldLayoutIdLst>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5.jpeg"/></Relationships>
</file>

<file path=ppt/slides/_rels/slide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diagramLayout" Target="../diagrams/layout3.xml"/><Relationship Id="rId7" Type="http://schemas.openxmlformats.org/officeDocument/2006/relationships/image" Target="../media/image16.png"/><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 Id="rId9" Type="http://schemas.openxmlformats.org/officeDocument/2006/relationships/image" Target="../media/image18.png"/></Relationships>
</file>

<file path=ppt/slides/_rels/slide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5459709" y="4050264"/>
            <a:ext cx="5700416" cy="1412858"/>
          </a:xfrm>
        </p:spPr>
        <p:txBody>
          <a:bodyPr>
            <a:normAutofit/>
          </a:bodyPr>
          <a:lstStyle/>
          <a:p>
            <a:r>
              <a:rPr lang="en-US" sz="3700" b="1"/>
              <a:t>Anime Recommendation System</a:t>
            </a:r>
          </a:p>
        </p:txBody>
      </p:sp>
      <p:sp>
        <p:nvSpPr>
          <p:cNvPr id="3" name="Subtitle 2"/>
          <p:cNvSpPr>
            <a:spLocks noGrp="1"/>
          </p:cNvSpPr>
          <p:nvPr>
            <p:ph type="subTitle" idx="1"/>
          </p:nvPr>
        </p:nvSpPr>
        <p:spPr>
          <a:xfrm>
            <a:off x="5459709" y="5466298"/>
            <a:ext cx="5700416" cy="401101"/>
          </a:xfrm>
        </p:spPr>
        <p:txBody>
          <a:bodyPr vert="horz" lIns="91440" tIns="45720" rIns="91440" bIns="45720" rtlCol="0" anchor="t">
            <a:noAutofit/>
          </a:bodyPr>
          <a:lstStyle/>
          <a:p>
            <a:pPr>
              <a:lnSpc>
                <a:spcPct val="90000"/>
              </a:lnSpc>
            </a:pPr>
            <a:r>
              <a:rPr lang="en-US" cap="none"/>
              <a:t>Matthew </a:t>
            </a:r>
            <a:r>
              <a:rPr lang="en-US" cap="none" err="1"/>
              <a:t>DiDomizio</a:t>
            </a:r>
            <a:endParaRPr lang="en-US" err="1"/>
          </a:p>
          <a:p>
            <a:pPr>
              <a:lnSpc>
                <a:spcPct val="90000"/>
              </a:lnSpc>
            </a:pPr>
            <a:r>
              <a:rPr lang="en-US" cap="none"/>
              <a:t>Maranda Dominguez</a:t>
            </a:r>
            <a:endParaRPr lang="en-US">
              <a:cs typeface="Calibri" panose="020F0502020204030204"/>
            </a:endParaRPr>
          </a:p>
        </p:txBody>
      </p:sp>
      <p:grpSp>
        <p:nvGrpSpPr>
          <p:cNvPr id="347" name="Group 9">
            <a:extLst>
              <a:ext uri="{FF2B5EF4-FFF2-40B4-BE49-F238E27FC236}">
                <a16:creationId xmlns:a16="http://schemas.microsoft.com/office/drawing/2014/main" id="{FB338E00-EF4D-4386-ABAC-EB8DDBA3A51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1339066">
            <a:off x="6271701" y="-388326"/>
            <a:ext cx="4860947" cy="4224413"/>
            <a:chOff x="5281603" y="104899"/>
            <a:chExt cx="6910397" cy="6005491"/>
          </a:xfrm>
        </p:grpSpPr>
        <p:sp>
          <p:nvSpPr>
            <p:cNvPr id="348" name="Freeform 13">
              <a:extLst>
                <a:ext uri="{FF2B5EF4-FFF2-40B4-BE49-F238E27FC236}">
                  <a16:creationId xmlns:a16="http://schemas.microsoft.com/office/drawing/2014/main" id="{3DECB7BB-96EE-4B73-92FB-C8497F23DA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281603" y="104899"/>
              <a:ext cx="6896713" cy="6005491"/>
            </a:xfrm>
            <a:custGeom>
              <a:avLst/>
              <a:gdLst>
                <a:gd name="connsiteX0" fmla="*/ 3912717 w 6896713"/>
                <a:gd name="connsiteY0" fmla="*/ 0 h 6005491"/>
                <a:gd name="connsiteX1" fmla="*/ 6679426 w 6896713"/>
                <a:gd name="connsiteY1" fmla="*/ 1146008 h 6005491"/>
                <a:gd name="connsiteX2" fmla="*/ 6896713 w 6896713"/>
                <a:gd name="connsiteY2" fmla="*/ 1385085 h 6005491"/>
                <a:gd name="connsiteX3" fmla="*/ 6896713 w 6896713"/>
                <a:gd name="connsiteY3" fmla="*/ 1431256 h 6005491"/>
                <a:gd name="connsiteX4" fmla="*/ 6657442 w 6896713"/>
                <a:gd name="connsiteY4" fmla="*/ 1167992 h 6005491"/>
                <a:gd name="connsiteX5" fmla="*/ 3912717 w 6896713"/>
                <a:gd name="connsiteY5" fmla="*/ 31089 h 6005491"/>
                <a:gd name="connsiteX6" fmla="*/ 31089 w 6896713"/>
                <a:gd name="connsiteY6" fmla="*/ 3912717 h 6005491"/>
                <a:gd name="connsiteX7" fmla="*/ 593046 w 6896713"/>
                <a:gd name="connsiteY7" fmla="*/ 5925483 h 6005491"/>
                <a:gd name="connsiteX8" fmla="*/ 633874 w 6896713"/>
                <a:gd name="connsiteY8" fmla="*/ 5989169 h 6005491"/>
                <a:gd name="connsiteX9" fmla="*/ 607415 w 6896713"/>
                <a:gd name="connsiteY9" fmla="*/ 6005491 h 6005491"/>
                <a:gd name="connsiteX10" fmla="*/ 566458 w 6896713"/>
                <a:gd name="connsiteY10" fmla="*/ 5941603 h 6005491"/>
                <a:gd name="connsiteX11" fmla="*/ 0 w 6896713"/>
                <a:gd name="connsiteY11" fmla="*/ 3912717 h 6005491"/>
                <a:gd name="connsiteX12" fmla="*/ 3912717 w 6896713"/>
                <a:gd name="connsiteY12" fmla="*/ 0 h 6005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96713" h="6005491">
                  <a:moveTo>
                    <a:pt x="3912717" y="0"/>
                  </a:moveTo>
                  <a:cubicBezTo>
                    <a:pt x="4993184" y="0"/>
                    <a:pt x="5971363" y="437946"/>
                    <a:pt x="6679426" y="1146008"/>
                  </a:cubicBezTo>
                  <a:lnTo>
                    <a:pt x="6896713" y="1385085"/>
                  </a:lnTo>
                  <a:lnTo>
                    <a:pt x="6896713" y="1431256"/>
                  </a:lnTo>
                  <a:lnTo>
                    <a:pt x="6657442" y="1167992"/>
                  </a:lnTo>
                  <a:cubicBezTo>
                    <a:pt x="5955006" y="465555"/>
                    <a:pt x="4984599" y="31089"/>
                    <a:pt x="3912717" y="31089"/>
                  </a:cubicBezTo>
                  <a:cubicBezTo>
                    <a:pt x="1768953" y="31089"/>
                    <a:pt x="31089" y="1768953"/>
                    <a:pt x="31089" y="3912717"/>
                  </a:cubicBezTo>
                  <a:cubicBezTo>
                    <a:pt x="31089" y="4649636"/>
                    <a:pt x="236442" y="5338592"/>
                    <a:pt x="593046" y="5925483"/>
                  </a:cubicBezTo>
                  <a:lnTo>
                    <a:pt x="633874" y="5989169"/>
                  </a:lnTo>
                  <a:lnTo>
                    <a:pt x="607415" y="6005491"/>
                  </a:lnTo>
                  <a:lnTo>
                    <a:pt x="566458" y="5941603"/>
                  </a:lnTo>
                  <a:cubicBezTo>
                    <a:pt x="206998" y="5350013"/>
                    <a:pt x="0" y="4655538"/>
                    <a:pt x="0" y="3912717"/>
                  </a:cubicBezTo>
                  <a:cubicBezTo>
                    <a:pt x="0" y="1751783"/>
                    <a:pt x="1751783" y="0"/>
                    <a:pt x="3912717" y="0"/>
                  </a:cubicBezTo>
                  <a:close/>
                </a:path>
              </a:pathLst>
            </a:custGeom>
            <a:solidFill>
              <a:srgbClr val="FFFFFF">
                <a:alpha val="4196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49" name="Group 11">
              <a:extLst>
                <a:ext uri="{FF2B5EF4-FFF2-40B4-BE49-F238E27FC236}">
                  <a16:creationId xmlns:a16="http://schemas.microsoft.com/office/drawing/2014/main" id="{15671F8B-74B4-43C3-9E73-44819C8CBABF}"/>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516018" y="331504"/>
              <a:ext cx="6675982" cy="5235326"/>
              <a:chOff x="5516018" y="331504"/>
              <a:chExt cx="6675982" cy="5235326"/>
            </a:xfrm>
          </p:grpSpPr>
          <p:cxnSp>
            <p:nvCxnSpPr>
              <p:cNvPr id="350" name="Straight Connector 12">
                <a:extLst>
                  <a:ext uri="{FF2B5EF4-FFF2-40B4-BE49-F238E27FC236}">
                    <a16:creationId xmlns:a16="http://schemas.microsoft.com/office/drawing/2014/main" id="{8E9CF985-86CA-425F-8EFC-ECE9EA49E1B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66830" y="3315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51" name="Straight Connector 13">
                <a:extLst>
                  <a:ext uri="{FF2B5EF4-FFF2-40B4-BE49-F238E27FC236}">
                    <a16:creationId xmlns:a16="http://schemas.microsoft.com/office/drawing/2014/main" id="{0D6C750E-9F7D-407C-AAAC-D4074E65382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 flipH="1">
                <a:off x="9408861" y="3383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52" name="Straight Connector 14">
                <a:extLst>
                  <a:ext uri="{FF2B5EF4-FFF2-40B4-BE49-F238E27FC236}">
                    <a16:creationId xmlns:a16="http://schemas.microsoft.com/office/drawing/2014/main" id="{8D410FF1-FB65-4055-8103-28B168413E4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 flipH="1">
                <a:off x="9551700" y="34763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53" name="Straight Connector 15">
                <a:extLst>
                  <a:ext uri="{FF2B5EF4-FFF2-40B4-BE49-F238E27FC236}">
                    <a16:creationId xmlns:a16="http://schemas.microsoft.com/office/drawing/2014/main" id="{DC86FE80-AA2D-4DA5-A574-DF4317232BF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0000" flipH="1">
                <a:off x="9688748" y="36808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54" name="Straight Connector 16">
                <a:extLst>
                  <a:ext uri="{FF2B5EF4-FFF2-40B4-BE49-F238E27FC236}">
                    <a16:creationId xmlns:a16="http://schemas.microsoft.com/office/drawing/2014/main" id="{AFCBB1BF-927A-47E7-B207-5E560809BE6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9824866" y="38922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55" name="Straight Connector 17">
                <a:extLst>
                  <a:ext uri="{FF2B5EF4-FFF2-40B4-BE49-F238E27FC236}">
                    <a16:creationId xmlns:a16="http://schemas.microsoft.com/office/drawing/2014/main" id="{B08BBC3B-7095-4ED0-832A-7576CCDF4A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0000" flipH="1">
                <a:off x="9966867" y="41754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56" name="Straight Connector 18">
                <a:extLst>
                  <a:ext uri="{FF2B5EF4-FFF2-40B4-BE49-F238E27FC236}">
                    <a16:creationId xmlns:a16="http://schemas.microsoft.com/office/drawing/2014/main" id="{1B772508-79AB-4940-B777-326C90F580B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80000" flipH="1">
                <a:off x="10104425" y="4458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57" name="Straight Connector 19">
                <a:extLst>
                  <a:ext uri="{FF2B5EF4-FFF2-40B4-BE49-F238E27FC236}">
                    <a16:creationId xmlns:a16="http://schemas.microsoft.com/office/drawing/2014/main" id="{7C32C595-AD9F-45EC-A6D4-0B0E543917A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00000" flipH="1">
                <a:off x="10240513" y="47948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58" name="Straight Connector 20">
                <a:extLst>
                  <a:ext uri="{FF2B5EF4-FFF2-40B4-BE49-F238E27FC236}">
                    <a16:creationId xmlns:a16="http://schemas.microsoft.com/office/drawing/2014/main" id="{C1579654-1A83-498C-8663-2A4E7B17E1B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10373882" y="52435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59" name="Straight Connector 21">
                <a:extLst>
                  <a:ext uri="{FF2B5EF4-FFF2-40B4-BE49-F238E27FC236}">
                    <a16:creationId xmlns:a16="http://schemas.microsoft.com/office/drawing/2014/main" id="{DA3E7702-246E-4B23-A4FF-8C2B91E1E2F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0" flipH="1">
                <a:off x="10505632" y="570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60" name="Straight Connector 22">
                <a:extLst>
                  <a:ext uri="{FF2B5EF4-FFF2-40B4-BE49-F238E27FC236}">
                    <a16:creationId xmlns:a16="http://schemas.microsoft.com/office/drawing/2014/main" id="{DA72701B-AD87-4EEA-A7D5-A973B6D9557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20000" flipH="1">
                <a:off x="10637382" y="62134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61" name="Straight Connector 23">
                <a:extLst>
                  <a:ext uri="{FF2B5EF4-FFF2-40B4-BE49-F238E27FC236}">
                    <a16:creationId xmlns:a16="http://schemas.microsoft.com/office/drawing/2014/main" id="{12168CB5-6325-48E8-A23E-8055DE084B5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440000" flipH="1">
                <a:off x="10760965" y="69043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62" name="Straight Connector 24">
                <a:extLst>
                  <a:ext uri="{FF2B5EF4-FFF2-40B4-BE49-F238E27FC236}">
                    <a16:creationId xmlns:a16="http://schemas.microsoft.com/office/drawing/2014/main" id="{4360AF77-0ECD-4534-ADCC-6C0808532D5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10888991" y="755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63" name="Straight Connector 25">
                <a:extLst>
                  <a:ext uri="{FF2B5EF4-FFF2-40B4-BE49-F238E27FC236}">
                    <a16:creationId xmlns:a16="http://schemas.microsoft.com/office/drawing/2014/main" id="{2705C13B-1465-456A-A168-E5667519DA4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740000" flipH="1">
                <a:off x="11010193" y="81974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64" name="Straight Connector 26">
                <a:extLst>
                  <a:ext uri="{FF2B5EF4-FFF2-40B4-BE49-F238E27FC236}">
                    <a16:creationId xmlns:a16="http://schemas.microsoft.com/office/drawing/2014/main" id="{A9DB0343-E053-42F5-A76B-8F01284D2A9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60000" flipH="1">
                <a:off x="11129014" y="89566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65" name="Straight Connector 27">
                <a:extLst>
                  <a:ext uri="{FF2B5EF4-FFF2-40B4-BE49-F238E27FC236}">
                    <a16:creationId xmlns:a16="http://schemas.microsoft.com/office/drawing/2014/main" id="{D1821940-E076-4993-B3BA-5076DC1DB1F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80000" flipH="1">
                <a:off x="11249872" y="968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66" name="Straight Connector 28">
                <a:extLst>
                  <a:ext uri="{FF2B5EF4-FFF2-40B4-BE49-F238E27FC236}">
                    <a16:creationId xmlns:a16="http://schemas.microsoft.com/office/drawing/2014/main" id="{F0B1A061-5016-40BE-8F4E-264516C8888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11366875" y="10480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67" name="Straight Connector 29">
                <a:extLst>
                  <a:ext uri="{FF2B5EF4-FFF2-40B4-BE49-F238E27FC236}">
                    <a16:creationId xmlns:a16="http://schemas.microsoft.com/office/drawing/2014/main" id="{80FC8655-80CC-4396-9465-A7153164073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280000" flipH="1">
                <a:off x="11474058" y="11315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68" name="Straight Connector 30">
                <a:extLst>
                  <a:ext uri="{FF2B5EF4-FFF2-40B4-BE49-F238E27FC236}">
                    <a16:creationId xmlns:a16="http://schemas.microsoft.com/office/drawing/2014/main" id="{5B3B07A2-99A3-42CC-9690-05E5AD7988F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0" flipH="1">
                <a:off x="11583303" y="122179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69" name="Straight Connector 31">
                <a:extLst>
                  <a:ext uri="{FF2B5EF4-FFF2-40B4-BE49-F238E27FC236}">
                    <a16:creationId xmlns:a16="http://schemas.microsoft.com/office/drawing/2014/main" id="{BC631945-3032-4E41-8881-A5D562071C3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20000" flipH="1">
                <a:off x="11685344" y="132177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70" name="Straight Connector 32">
                <a:extLst>
                  <a:ext uri="{FF2B5EF4-FFF2-40B4-BE49-F238E27FC236}">
                    <a16:creationId xmlns:a16="http://schemas.microsoft.com/office/drawing/2014/main" id="{A7324E81-27C5-462C-8621-48864E08B38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11787704" y="14176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71" name="Straight Connector 33">
                <a:extLst>
                  <a:ext uri="{FF2B5EF4-FFF2-40B4-BE49-F238E27FC236}">
                    <a16:creationId xmlns:a16="http://schemas.microsoft.com/office/drawing/2014/main" id="{ACC4692A-0A11-4061-85AB-2A16C8E252A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20000" flipH="1">
                <a:off x="11880859" y="15179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72" name="Straight Connector 34">
                <a:extLst>
                  <a:ext uri="{FF2B5EF4-FFF2-40B4-BE49-F238E27FC236}">
                    <a16:creationId xmlns:a16="http://schemas.microsoft.com/office/drawing/2014/main" id="{4D443998-832B-41E1-BAC3-9393ABA24E7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940000" flipH="1">
                <a:off x="11969252" y="162743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73" name="Straight Connector 35">
                <a:extLst>
                  <a:ext uri="{FF2B5EF4-FFF2-40B4-BE49-F238E27FC236}">
                    <a16:creationId xmlns:a16="http://schemas.microsoft.com/office/drawing/2014/main" id="{EB027302-761F-4979-9BA6-97968D0050B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60000" flipH="1">
                <a:off x="12062016" y="173601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759C24E1-11AA-4206-B484-F6AFB510AE4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074680" y="1910249"/>
                <a:ext cx="117320" cy="82912"/>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A139BD64-4B16-42C0-A260-17FB51C2C3A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149943" y="2083594"/>
                <a:ext cx="39676" cy="21436"/>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46CE7C40-9AA7-4879-8820-B974CF11C7E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 flipH="1">
                <a:off x="9127990" y="33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B08E0294-C1BC-4CA7-94A0-30428BBFD89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 flipH="1">
                <a:off x="8987576" y="33663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74" name="Straight Connector 40">
                <a:extLst>
                  <a:ext uri="{FF2B5EF4-FFF2-40B4-BE49-F238E27FC236}">
                    <a16:creationId xmlns:a16="http://schemas.microsoft.com/office/drawing/2014/main" id="{58CCEB4A-C7DA-4248-B2CA-BAE0121E65C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 flipH="1">
                <a:off x="8844859" y="35117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ACABA533-F412-44BF-9934-A5653F9F319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8706904" y="3657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75" name="Straight Connector 42">
                <a:extLst>
                  <a:ext uri="{FF2B5EF4-FFF2-40B4-BE49-F238E27FC236}">
                    <a16:creationId xmlns:a16="http://schemas.microsoft.com/office/drawing/2014/main" id="{5820567E-091A-465A-AD2B-0338189E4BF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20000" flipH="1">
                <a:off x="8568008" y="3878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00490FB2-19F6-4C62-9FFD-797745293B0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840000" flipH="1">
                <a:off x="8429112" y="4100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76" name="Straight Connector 44">
                <a:extLst>
                  <a:ext uri="{FF2B5EF4-FFF2-40B4-BE49-F238E27FC236}">
                    <a16:creationId xmlns:a16="http://schemas.microsoft.com/office/drawing/2014/main" id="{A59020B0-CE79-4BE9-A165-534FEF10557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60000" flipH="1">
                <a:off x="8294968" y="4462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7DCFA292-A795-4E51-A900-1718A5B44D8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8160824" y="48237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77" name="Straight Connector 46">
                <a:extLst>
                  <a:ext uri="{FF2B5EF4-FFF2-40B4-BE49-F238E27FC236}">
                    <a16:creationId xmlns:a16="http://schemas.microsoft.com/office/drawing/2014/main" id="{4F8C751E-7B81-42E1-ACBC-E63D5AD04DA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60000" flipH="1">
                <a:off x="8027689" y="53184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78" name="Straight Connector 47">
                <a:extLst>
                  <a:ext uri="{FF2B5EF4-FFF2-40B4-BE49-F238E27FC236}">
                    <a16:creationId xmlns:a16="http://schemas.microsoft.com/office/drawing/2014/main" id="{6ED03C2C-7DFE-488D-AADF-3A496396B9D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80000" flipH="1">
                <a:off x="7894554" y="58132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30DB9C7A-CB16-48BA-8B14-FB9F2EB38D9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500000" flipH="1">
                <a:off x="7761419" y="63079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79" name="Straight Connector 49">
                <a:extLst>
                  <a:ext uri="{FF2B5EF4-FFF2-40B4-BE49-F238E27FC236}">
                    <a16:creationId xmlns:a16="http://schemas.microsoft.com/office/drawing/2014/main" id="{C418FCBC-E4EA-44F6-828F-9D88FF97CCF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7636645" y="6898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80" name="Straight Connector 50">
                <a:extLst>
                  <a:ext uri="{FF2B5EF4-FFF2-40B4-BE49-F238E27FC236}">
                    <a16:creationId xmlns:a16="http://schemas.microsoft.com/office/drawing/2014/main" id="{C750E8B1-D91E-4D22-A1E5-9F4108FE881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0" flipH="1">
                <a:off x="7511871" y="75119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81" name="Straight Connector 51">
                <a:extLst>
                  <a:ext uri="{FF2B5EF4-FFF2-40B4-BE49-F238E27FC236}">
                    <a16:creationId xmlns:a16="http://schemas.microsoft.com/office/drawing/2014/main" id="{A1307699-29F7-4A27-8978-EF0CD180669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20000" flipH="1">
                <a:off x="7387899" y="81977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F1BF98A9-1924-47EC-AE32-EC8A342B34C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040000" flipH="1">
                <a:off x="7268530" y="8931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562688BC-50F9-48A0-8B85-C56298E789A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7152030" y="9765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6B61242D-E9A7-4FF2-A51E-B752BC41941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340000" flipH="1">
                <a:off x="7041695" y="10600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4668280C-5D6F-4B61-BB86-678FB4F2CC4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60000" flipH="1">
                <a:off x="6931360" y="114346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AD12E0A1-5C0E-407E-9F03-D1874089E3E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80000" flipH="1">
                <a:off x="6819070" y="123586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4DF6E734-36D3-4D9C-BCB1-9212E49B07D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6721359" y="133274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5BE001CC-39BE-495D-86A3-A3B38CBB32C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80000" flipH="1">
                <a:off x="6617467" y="1429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1D770ECD-6BAF-4842-9E19-A1D03FF1AFE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0" flipH="1">
                <a:off x="6520032" y="15272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A3BCD0FB-B20B-42FA-A167-B2D5F25BE0B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120000" flipH="1">
                <a:off x="6429579" y="16416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88865560-6ECC-407D-B08A-9FA962F1395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240000" flipH="1">
                <a:off x="6340532" y="1750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70C33473-4F29-47A1-A51F-3C95CA836C6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420000" flipH="1">
                <a:off x="6261757" y="18601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C31DD6A4-DE81-4CAD-9B87-064AA6C8314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540000" flipH="1">
                <a:off x="6184144" y="19796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86C37034-27FF-4347-8D12-4B7BD6DCDC1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60000" flipH="1">
                <a:off x="6106531" y="20990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EC74F41D-D0D3-4495-B3AB-B1E77FFA7A5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780000" flipH="1">
                <a:off x="6043206" y="222255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7A5BE419-1683-490A-96FA-300410A252F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960000" flipH="1">
                <a:off x="5978913" y="234430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CF5B88E3-17A7-4606-B6E3-F32638A07DD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080000" flipH="1">
                <a:off x="5912438" y="24706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1F3C5F79-963A-4AF5-AC72-E42B040D918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0" flipH="1">
                <a:off x="5858875" y="260092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2E797E3B-670D-4361-AA05-3CE31222B15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320000" flipH="1">
                <a:off x="5808182" y="273404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AAA74128-F40C-485E-8E4A-EABE5F29072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500000" flipH="1">
                <a:off x="5773263" y="28668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99C89933-43DF-449A-81C6-E64FDBE07F8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620000" flipH="1">
                <a:off x="5735963" y="300206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8115697-A8BA-48D1-A8A0-FB336655DA2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740000" flipH="1">
                <a:off x="5700105" y="31389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C95A338F-3DB8-4D70-86D7-EAEA815F47D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860000" flipH="1">
                <a:off x="5665939" y="327548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824656E9-EE4E-44D4-84FB-51B1E955669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040000" flipH="1">
                <a:off x="5644476" y="341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98F6EA1A-3648-4E5A-AC59-C85BE13B21C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160000" flipH="1">
                <a:off x="5626530" y="3554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277752C6-2933-4E33-9514-D3313ECCDF3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280000" flipH="1">
                <a:off x="5616429" y="36918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8DACE6B1-D387-411F-B4A2-62C8D0D92B1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0" flipH="1">
                <a:off x="5611319" y="38353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F66BE861-68AF-4EF9-9172-4B20CC545BC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580000" flipH="1">
                <a:off x="5608540" y="397572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BDE61713-22BB-4520-B36B-21E91D5B50D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700000" flipH="1">
                <a:off x="5605761" y="41160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92C76271-E45B-4C93-A601-891105624D6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820000" flipH="1">
                <a:off x="5624195" y="425421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3F9B9DAB-EA9C-4592-8882-41A2B444E41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940000" flipH="1">
                <a:off x="5642629" y="43923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B8D3EAEC-6BE5-4999-B8CC-D0AD7307C10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120000" flipH="1">
                <a:off x="5654818" y="45363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7CF91791-A617-45B7-BAA2-1A66F07EC7D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240000" flipH="1">
                <a:off x="5684446" y="467136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2710CF73-4E4C-4A91-BEBA-797FF224D45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360000" flipH="1">
                <a:off x="5714074" y="48087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226156D2-A85B-4EEE-BFA7-A3C668883D9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480000" flipH="1">
                <a:off x="5748464" y="49484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D44661B6-A3C4-41AD-A262-BBFCF327E8F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60000" flipH="1">
                <a:off x="5792091" y="507760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3328466E-DD70-4AC7-A4B4-E59885B5EAF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780000" flipH="1">
                <a:off x="5847441" y="52112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D5D60931-B237-4874-B86D-05D96A29D95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900000" flipH="1">
                <a:off x="5900410" y="53424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092A76EE-FB15-4CCA-B9E3-8E78E0A44A7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020000" flipH="1">
                <a:off x="5955760" y="547369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grpSp>
      </p:grpSp>
      <p:pic>
        <p:nvPicPr>
          <p:cNvPr id="5" name="Picture 5" descr="cityscapes, Robots, Fantasy, Art, Science, Fiction, Original ...">
            <a:extLst>
              <a:ext uri="{FF2B5EF4-FFF2-40B4-BE49-F238E27FC236}">
                <a16:creationId xmlns:a16="http://schemas.microsoft.com/office/drawing/2014/main" id="{0A007C2B-524D-E279-F0E9-DD855DFC54B6}"/>
              </a:ext>
            </a:extLst>
          </p:cNvPr>
          <p:cNvPicPr>
            <a:picLocks noChangeAspect="1"/>
          </p:cNvPicPr>
          <p:nvPr/>
        </p:nvPicPr>
        <p:blipFill rotWithShape="1">
          <a:blip r:embed="rId3"/>
          <a:srcRect l="6193" r="6193"/>
          <a:stretch/>
        </p:blipFill>
        <p:spPr>
          <a:xfrm>
            <a:off x="6080591" y="-2008"/>
            <a:ext cx="4787317" cy="3415082"/>
          </a:xfrm>
          <a:custGeom>
            <a:avLst/>
            <a:gdLst/>
            <a:ahLst/>
            <a:cxnLst/>
            <a:rect l="l" t="t" r="r" b="b"/>
            <a:pathLst>
              <a:path w="4411344" h="3146878">
                <a:moveTo>
                  <a:pt x="211873" y="0"/>
                </a:moveTo>
                <a:lnTo>
                  <a:pt x="4199471" y="0"/>
                </a:lnTo>
                <a:lnTo>
                  <a:pt x="4205314" y="11242"/>
                </a:lnTo>
                <a:cubicBezTo>
                  <a:pt x="4337510" y="294369"/>
                  <a:pt x="4411344" y="610214"/>
                  <a:pt x="4411344" y="943304"/>
                </a:cubicBezTo>
                <a:cubicBezTo>
                  <a:pt x="4411344" y="2085328"/>
                  <a:pt x="3543413" y="3024636"/>
                  <a:pt x="2431189" y="3137588"/>
                </a:cubicBezTo>
                <a:lnTo>
                  <a:pt x="2247220" y="3146878"/>
                </a:lnTo>
                <a:lnTo>
                  <a:pt x="2164124" y="3146878"/>
                </a:lnTo>
                <a:lnTo>
                  <a:pt x="1980155" y="3137588"/>
                </a:lnTo>
                <a:cubicBezTo>
                  <a:pt x="867932" y="3024636"/>
                  <a:pt x="0" y="2085328"/>
                  <a:pt x="0" y="943304"/>
                </a:cubicBezTo>
                <a:cubicBezTo>
                  <a:pt x="0" y="610214"/>
                  <a:pt x="73835" y="294369"/>
                  <a:pt x="206030" y="11242"/>
                </a:cubicBezTo>
                <a:close/>
              </a:path>
            </a:pathLst>
          </a:custGeom>
        </p:spPr>
      </p:pic>
      <p:sp>
        <p:nvSpPr>
          <p:cNvPr id="382" name="Rectangle 91">
            <a:extLst>
              <a:ext uri="{FF2B5EF4-FFF2-40B4-BE49-F238E27FC236}">
                <a16:creationId xmlns:a16="http://schemas.microsoft.com/office/drawing/2014/main" id="{CD4601C3-018C-4625-8915-EA024C9EB5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9033" y="4357158"/>
            <a:ext cx="723900" cy="177800"/>
          </a:xfrm>
          <a:prstGeom prst="rect">
            <a:avLst/>
          </a:prstGeom>
          <a:solidFill>
            <a:schemeClr val="accent4">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383" name="Group 93">
            <a:extLst>
              <a:ext uri="{FF2B5EF4-FFF2-40B4-BE49-F238E27FC236}">
                <a16:creationId xmlns:a16="http://schemas.microsoft.com/office/drawing/2014/main" id="{9003A917-90D3-4274-926C-172BE7F8CF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9884888">
            <a:off x="-455822" y="254671"/>
            <a:ext cx="6564414" cy="5704814"/>
            <a:chOff x="5281603" y="104899"/>
            <a:chExt cx="6910397" cy="6005491"/>
          </a:xfrm>
        </p:grpSpPr>
        <p:sp>
          <p:nvSpPr>
            <p:cNvPr id="95" name="Freeform 97">
              <a:extLst>
                <a:ext uri="{FF2B5EF4-FFF2-40B4-BE49-F238E27FC236}">
                  <a16:creationId xmlns:a16="http://schemas.microsoft.com/office/drawing/2014/main" id="{0908A0F1-3FD6-4213-9BC1-9AD23A65AF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281603" y="104899"/>
              <a:ext cx="6896713" cy="6005491"/>
            </a:xfrm>
            <a:custGeom>
              <a:avLst/>
              <a:gdLst>
                <a:gd name="connsiteX0" fmla="*/ 3912717 w 6896713"/>
                <a:gd name="connsiteY0" fmla="*/ 0 h 6005491"/>
                <a:gd name="connsiteX1" fmla="*/ 6679426 w 6896713"/>
                <a:gd name="connsiteY1" fmla="*/ 1146008 h 6005491"/>
                <a:gd name="connsiteX2" fmla="*/ 6896713 w 6896713"/>
                <a:gd name="connsiteY2" fmla="*/ 1385085 h 6005491"/>
                <a:gd name="connsiteX3" fmla="*/ 6896713 w 6896713"/>
                <a:gd name="connsiteY3" fmla="*/ 1431256 h 6005491"/>
                <a:gd name="connsiteX4" fmla="*/ 6657442 w 6896713"/>
                <a:gd name="connsiteY4" fmla="*/ 1167992 h 6005491"/>
                <a:gd name="connsiteX5" fmla="*/ 3912717 w 6896713"/>
                <a:gd name="connsiteY5" fmla="*/ 31089 h 6005491"/>
                <a:gd name="connsiteX6" fmla="*/ 31089 w 6896713"/>
                <a:gd name="connsiteY6" fmla="*/ 3912717 h 6005491"/>
                <a:gd name="connsiteX7" fmla="*/ 593046 w 6896713"/>
                <a:gd name="connsiteY7" fmla="*/ 5925483 h 6005491"/>
                <a:gd name="connsiteX8" fmla="*/ 633874 w 6896713"/>
                <a:gd name="connsiteY8" fmla="*/ 5989169 h 6005491"/>
                <a:gd name="connsiteX9" fmla="*/ 607415 w 6896713"/>
                <a:gd name="connsiteY9" fmla="*/ 6005491 h 6005491"/>
                <a:gd name="connsiteX10" fmla="*/ 566458 w 6896713"/>
                <a:gd name="connsiteY10" fmla="*/ 5941603 h 6005491"/>
                <a:gd name="connsiteX11" fmla="*/ 0 w 6896713"/>
                <a:gd name="connsiteY11" fmla="*/ 3912717 h 6005491"/>
                <a:gd name="connsiteX12" fmla="*/ 3912717 w 6896713"/>
                <a:gd name="connsiteY12" fmla="*/ 0 h 6005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96713" h="6005491">
                  <a:moveTo>
                    <a:pt x="3912717" y="0"/>
                  </a:moveTo>
                  <a:cubicBezTo>
                    <a:pt x="4993184" y="0"/>
                    <a:pt x="5971363" y="437946"/>
                    <a:pt x="6679426" y="1146008"/>
                  </a:cubicBezTo>
                  <a:lnTo>
                    <a:pt x="6896713" y="1385085"/>
                  </a:lnTo>
                  <a:lnTo>
                    <a:pt x="6896713" y="1431256"/>
                  </a:lnTo>
                  <a:lnTo>
                    <a:pt x="6657442" y="1167992"/>
                  </a:lnTo>
                  <a:cubicBezTo>
                    <a:pt x="5955006" y="465555"/>
                    <a:pt x="4984599" y="31089"/>
                    <a:pt x="3912717" y="31089"/>
                  </a:cubicBezTo>
                  <a:cubicBezTo>
                    <a:pt x="1768953" y="31089"/>
                    <a:pt x="31089" y="1768953"/>
                    <a:pt x="31089" y="3912717"/>
                  </a:cubicBezTo>
                  <a:cubicBezTo>
                    <a:pt x="31089" y="4649636"/>
                    <a:pt x="236442" y="5338592"/>
                    <a:pt x="593046" y="5925483"/>
                  </a:cubicBezTo>
                  <a:lnTo>
                    <a:pt x="633874" y="5989169"/>
                  </a:lnTo>
                  <a:lnTo>
                    <a:pt x="607415" y="6005491"/>
                  </a:lnTo>
                  <a:lnTo>
                    <a:pt x="566458" y="5941603"/>
                  </a:lnTo>
                  <a:cubicBezTo>
                    <a:pt x="206998" y="5350013"/>
                    <a:pt x="0" y="4655538"/>
                    <a:pt x="0" y="3912717"/>
                  </a:cubicBezTo>
                  <a:cubicBezTo>
                    <a:pt x="0" y="1751783"/>
                    <a:pt x="1751783" y="0"/>
                    <a:pt x="3912717" y="0"/>
                  </a:cubicBezTo>
                  <a:close/>
                </a:path>
              </a:pathLst>
            </a:custGeom>
            <a:solidFill>
              <a:srgbClr val="FFFFFF">
                <a:alpha val="4196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6" name="Group 95">
              <a:extLst>
                <a:ext uri="{FF2B5EF4-FFF2-40B4-BE49-F238E27FC236}">
                  <a16:creationId xmlns:a16="http://schemas.microsoft.com/office/drawing/2014/main" id="{39611E6E-1B0E-4D40-A3C0-E044C8F4C920}"/>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516018" y="331504"/>
              <a:ext cx="6675982" cy="5235326"/>
              <a:chOff x="5516018" y="331504"/>
              <a:chExt cx="6675982" cy="5235326"/>
            </a:xfrm>
          </p:grpSpPr>
          <p:cxnSp>
            <p:nvCxnSpPr>
              <p:cNvPr id="384" name="Straight Connector 96">
                <a:extLst>
                  <a:ext uri="{FF2B5EF4-FFF2-40B4-BE49-F238E27FC236}">
                    <a16:creationId xmlns:a16="http://schemas.microsoft.com/office/drawing/2014/main" id="{1B7BD5D0-1F00-460B-806F-34C2DF0E19E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66830" y="3315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85" name="Straight Connector 97">
                <a:extLst>
                  <a:ext uri="{FF2B5EF4-FFF2-40B4-BE49-F238E27FC236}">
                    <a16:creationId xmlns:a16="http://schemas.microsoft.com/office/drawing/2014/main" id="{548209B3-CCBA-46F1-91E7-3828F7E8076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 flipH="1">
                <a:off x="9408861" y="3383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86" name="Straight Connector 98">
                <a:extLst>
                  <a:ext uri="{FF2B5EF4-FFF2-40B4-BE49-F238E27FC236}">
                    <a16:creationId xmlns:a16="http://schemas.microsoft.com/office/drawing/2014/main" id="{24034130-95FF-47DB-A95E-FE9281E329E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 flipH="1">
                <a:off x="9551700" y="34763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87" name="Straight Connector 99">
                <a:extLst>
                  <a:ext uri="{FF2B5EF4-FFF2-40B4-BE49-F238E27FC236}">
                    <a16:creationId xmlns:a16="http://schemas.microsoft.com/office/drawing/2014/main" id="{E08999E2-C4CB-482E-8DBB-9EC39FD1288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0000" flipH="1">
                <a:off x="9688748" y="36808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88" name="Straight Connector 100">
                <a:extLst>
                  <a:ext uri="{FF2B5EF4-FFF2-40B4-BE49-F238E27FC236}">
                    <a16:creationId xmlns:a16="http://schemas.microsoft.com/office/drawing/2014/main" id="{2881EB8C-6CB6-467F-BB2D-13C703E5054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9824866" y="38922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1164B376-F4C2-467D-8877-304D78CCD20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0000" flipH="1">
                <a:off x="9966867" y="41754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A00A9806-202C-477F-AA54-86D8B280796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80000" flipH="1">
                <a:off x="10104425" y="4458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17DFD2B0-E379-4B54-8D04-63D3FD28ACD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00000" flipH="1">
                <a:off x="10240513" y="47948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D7883862-37A1-4162-B9BE-CA638BE2900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10373882" y="52435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35CC9F65-BE1C-4FB2-A0D0-E536E3B41A3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0" flipH="1">
                <a:off x="10505632" y="570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7C36885F-A845-41CF-9915-6F8A267ADA0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20000" flipH="1">
                <a:off x="10637382" y="62134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41518794-B218-460A-8151-E1FF864A61F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440000" flipH="1">
                <a:off x="10760965" y="69043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FC128C0E-461B-4155-8A85-E470D6DB48F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10888991" y="755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2E896EF3-B10B-48C1-ACEB-C09467A9126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740000" flipH="1">
                <a:off x="11010193" y="81974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8DE5FB59-3CC7-44AE-AF5D-62B8B8F40F3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60000" flipH="1">
                <a:off x="11129014" y="89566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72D6AAA7-0D1C-4662-90B5-66DC52926CC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80000" flipH="1">
                <a:off x="11249872" y="968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1AF776B1-96ED-4DFA-BFD2-ECFC63273EB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11366875" y="10480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CF099073-3E92-4B26-B69F-ABBCCB3EA56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280000" flipH="1">
                <a:off x="11474058" y="11315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C0C178C3-E77E-45CA-817B-F0B4759F8BA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0" flipH="1">
                <a:off x="11583303" y="122179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77388F8B-3248-406A-A08A-A7916D174CB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20000" flipH="1">
                <a:off x="11685344" y="132177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194EC990-2D2F-4538-9F83-5FF86B3BCD1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11787704" y="14176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1F48F577-3CB0-425B-8289-A50608D1D9C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20000" flipH="1">
                <a:off x="11880859" y="15179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D195A170-FE70-45C2-AB7A-A07F0F59498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940000" flipH="1">
                <a:off x="11969252" y="162743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66F9FCB9-B6AF-41C5-9F56-8A5E2CD6D0A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60000" flipH="1">
                <a:off x="12062016" y="173601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7C520A77-997D-42A8-A814-C849545D633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074680" y="1910249"/>
                <a:ext cx="117320" cy="82912"/>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42C69435-2CF9-4BC9-9039-BA544D86BA1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149943" y="2083594"/>
                <a:ext cx="39676" cy="21436"/>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00B27A2F-A3C4-418B-AD81-15B33232576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 flipH="1">
                <a:off x="9127990" y="33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03DE48A8-D15E-431B-89F3-590B5BE3637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 flipH="1">
                <a:off x="8987576" y="33663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1817E595-FBE1-464D-AB48-C3A20CFD2BD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 flipH="1">
                <a:off x="8844859" y="35117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8D03F910-9024-42AE-A93F-894F1EB923B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8706904" y="3657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E26D8103-ED1E-4D35-8D27-7C94C24B134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20000" flipH="1">
                <a:off x="8568008" y="3878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F8BF0FF6-7F39-49F9-AABD-BED0B5E979E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840000" flipH="1">
                <a:off x="8429112" y="4100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433A4524-5E50-4805-B1A5-71C1D51F808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60000" flipH="1">
                <a:off x="8294968" y="4462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76127272-1E70-492B-BB99-C5C2751A392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8160824" y="48237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59F45377-9727-4FA9-AA75-D1E160EAB8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60000" flipH="1">
                <a:off x="8027689" y="53184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287117D6-9106-4086-AF9D-5398BD944F6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80000" flipH="1">
                <a:off x="7894554" y="58132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D127CFB3-78C1-49B1-993B-14522F6AAF4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500000" flipH="1">
                <a:off x="7761419" y="63079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E4228667-5E5B-4F3B-8DA3-3819C03CFDE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7636645" y="6898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C79BA0B6-B80B-465F-9B78-5E44067C201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0" flipH="1">
                <a:off x="7511871" y="75119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813AF67E-2B79-4B05-A01C-F0744FAA5E6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20000" flipH="1">
                <a:off x="7387899" y="81977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8F7A1D85-89A3-4AA4-A586-6B659F40188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040000" flipH="1">
                <a:off x="7268530" y="8931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577A48BA-367C-4C1D-B953-F9653BA7AA0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7152030" y="9765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2FA76DBF-E8F2-4810-BDF4-CD8E6F84CBD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340000" flipH="1">
                <a:off x="7041695" y="10600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3046D349-D436-447D-BDFC-07CAF22CECD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60000" flipH="1">
                <a:off x="6931360" y="114346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6A5B3C6A-67FE-40A0-AE80-8BDED5526E6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80000" flipH="1">
                <a:off x="6819070" y="123586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0B810096-2B79-459C-AA83-63E61EDAA64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6721359" y="133274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6CF5C53D-1C5A-445C-98DF-B53FA2CB5D2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80000" flipH="1">
                <a:off x="6617467" y="1429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6D9162F8-A512-4776-AD65-D630F252157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0" flipH="1">
                <a:off x="6520032" y="15272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F3F9EEC6-E41C-4001-AD8D-3EE1EC87934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120000" flipH="1">
                <a:off x="6429579" y="16416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1FA70F7C-E919-46E2-8299-4FE182E4F63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240000" flipH="1">
                <a:off x="6340532" y="1750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id="{9F73D2C9-75ED-4085-B394-3834452880A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420000" flipH="1">
                <a:off x="6261757" y="18601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D3A893C5-6EA9-496F-AE90-4D292ACE3BF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540000" flipH="1">
                <a:off x="6184144" y="19796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49" name="Straight Connector 148">
                <a:extLst>
                  <a:ext uri="{FF2B5EF4-FFF2-40B4-BE49-F238E27FC236}">
                    <a16:creationId xmlns:a16="http://schemas.microsoft.com/office/drawing/2014/main" id="{CE51AEF3-D335-4ACA-A1D6-483057FDBD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60000" flipH="1">
                <a:off x="6106531" y="20990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id="{9EED7D95-4225-443A-A3FF-A3290626D03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780000" flipH="1">
                <a:off x="6043206" y="222255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51" name="Straight Connector 150">
                <a:extLst>
                  <a:ext uri="{FF2B5EF4-FFF2-40B4-BE49-F238E27FC236}">
                    <a16:creationId xmlns:a16="http://schemas.microsoft.com/office/drawing/2014/main" id="{D7405438-2A7F-42A5-89DB-BE2E08E1270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960000" flipH="1">
                <a:off x="5978913" y="234430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a:extLst>
                  <a:ext uri="{FF2B5EF4-FFF2-40B4-BE49-F238E27FC236}">
                    <a16:creationId xmlns:a16="http://schemas.microsoft.com/office/drawing/2014/main" id="{EF2130F9-C6C6-4EA3-8B03-ECBA2E2A41D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080000" flipH="1">
                <a:off x="5912438" y="24706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a:extLst>
                  <a:ext uri="{FF2B5EF4-FFF2-40B4-BE49-F238E27FC236}">
                    <a16:creationId xmlns:a16="http://schemas.microsoft.com/office/drawing/2014/main" id="{081F3888-3758-4C8F-B4A0-AA14558BA77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0" flipH="1">
                <a:off x="5858875" y="260092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54" name="Straight Connector 153">
                <a:extLst>
                  <a:ext uri="{FF2B5EF4-FFF2-40B4-BE49-F238E27FC236}">
                    <a16:creationId xmlns:a16="http://schemas.microsoft.com/office/drawing/2014/main" id="{AF414BCD-CF97-48F6-A158-CFFC9B67C5E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320000" flipH="1">
                <a:off x="5808182" y="273404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a:extLst>
                  <a:ext uri="{FF2B5EF4-FFF2-40B4-BE49-F238E27FC236}">
                    <a16:creationId xmlns:a16="http://schemas.microsoft.com/office/drawing/2014/main" id="{4889A9B2-5E48-4057-A6D4-B42C2684708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500000" flipH="1">
                <a:off x="5773263" y="28668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56" name="Straight Connector 155">
                <a:extLst>
                  <a:ext uri="{FF2B5EF4-FFF2-40B4-BE49-F238E27FC236}">
                    <a16:creationId xmlns:a16="http://schemas.microsoft.com/office/drawing/2014/main" id="{EC1D78CD-DC9A-4146-AD12-3C20CD13343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620000" flipH="1">
                <a:off x="5735963" y="300206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57" name="Straight Connector 156">
                <a:extLst>
                  <a:ext uri="{FF2B5EF4-FFF2-40B4-BE49-F238E27FC236}">
                    <a16:creationId xmlns:a16="http://schemas.microsoft.com/office/drawing/2014/main" id="{5E2FDA69-EA5A-46D3-88B0-FE7E88DF44A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740000" flipH="1">
                <a:off x="5700105" y="31389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58" name="Straight Connector 157">
                <a:extLst>
                  <a:ext uri="{FF2B5EF4-FFF2-40B4-BE49-F238E27FC236}">
                    <a16:creationId xmlns:a16="http://schemas.microsoft.com/office/drawing/2014/main" id="{9ED9986C-E862-439C-A069-05F03582F9A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860000" flipH="1">
                <a:off x="5665939" y="327548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59" name="Straight Connector 158">
                <a:extLst>
                  <a:ext uri="{FF2B5EF4-FFF2-40B4-BE49-F238E27FC236}">
                    <a16:creationId xmlns:a16="http://schemas.microsoft.com/office/drawing/2014/main" id="{44D74EBB-1EB8-4B89-A619-C331186ABFD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040000" flipH="1">
                <a:off x="5644476" y="341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60" name="Straight Connector 159">
                <a:extLst>
                  <a:ext uri="{FF2B5EF4-FFF2-40B4-BE49-F238E27FC236}">
                    <a16:creationId xmlns:a16="http://schemas.microsoft.com/office/drawing/2014/main" id="{3107C509-3461-4DD0-9856-5147789E973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160000" flipH="1">
                <a:off x="5626530" y="3554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61" name="Straight Connector 160">
                <a:extLst>
                  <a:ext uri="{FF2B5EF4-FFF2-40B4-BE49-F238E27FC236}">
                    <a16:creationId xmlns:a16="http://schemas.microsoft.com/office/drawing/2014/main" id="{F9D1DFD6-1474-4C12-B499-37EFDE81173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280000" flipH="1">
                <a:off x="5616429" y="36918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62" name="Straight Connector 161">
                <a:extLst>
                  <a:ext uri="{FF2B5EF4-FFF2-40B4-BE49-F238E27FC236}">
                    <a16:creationId xmlns:a16="http://schemas.microsoft.com/office/drawing/2014/main" id="{DFD51DDC-E752-4B04-A3D3-7BBF0D3825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0" flipH="1">
                <a:off x="5611319" y="38353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a:extLst>
                  <a:ext uri="{FF2B5EF4-FFF2-40B4-BE49-F238E27FC236}">
                    <a16:creationId xmlns:a16="http://schemas.microsoft.com/office/drawing/2014/main" id="{B4DAEAE5-5002-4C63-9C82-F4C508A85E8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580000" flipH="1">
                <a:off x="5608540" y="397572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a:extLst>
                  <a:ext uri="{FF2B5EF4-FFF2-40B4-BE49-F238E27FC236}">
                    <a16:creationId xmlns:a16="http://schemas.microsoft.com/office/drawing/2014/main" id="{92D7503B-B975-41B5-93D3-2647C123B31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700000" flipH="1">
                <a:off x="5605761" y="41160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a:extLst>
                  <a:ext uri="{FF2B5EF4-FFF2-40B4-BE49-F238E27FC236}">
                    <a16:creationId xmlns:a16="http://schemas.microsoft.com/office/drawing/2014/main" id="{6B458879-3912-47B5-A207-88C551DCED2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820000" flipH="1">
                <a:off x="5624195" y="425421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a:extLst>
                  <a:ext uri="{FF2B5EF4-FFF2-40B4-BE49-F238E27FC236}">
                    <a16:creationId xmlns:a16="http://schemas.microsoft.com/office/drawing/2014/main" id="{676B8D65-79A2-43C9-85D1-D8386039D91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940000" flipH="1">
                <a:off x="5642629" y="43923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a:extLst>
                  <a:ext uri="{FF2B5EF4-FFF2-40B4-BE49-F238E27FC236}">
                    <a16:creationId xmlns:a16="http://schemas.microsoft.com/office/drawing/2014/main" id="{5F05B135-1911-4680-B000-67033E684D6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120000" flipH="1">
                <a:off x="5654818" y="45363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a:extLst>
                  <a:ext uri="{FF2B5EF4-FFF2-40B4-BE49-F238E27FC236}">
                    <a16:creationId xmlns:a16="http://schemas.microsoft.com/office/drawing/2014/main" id="{0B7C0691-A0A7-4C8E-B4EC-D25570CB1CA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240000" flipH="1">
                <a:off x="5684446" y="467136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a:extLst>
                  <a:ext uri="{FF2B5EF4-FFF2-40B4-BE49-F238E27FC236}">
                    <a16:creationId xmlns:a16="http://schemas.microsoft.com/office/drawing/2014/main" id="{7DA8E271-1C16-478D-AFC6-00DA9DAEEAA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360000" flipH="1">
                <a:off x="5714074" y="48087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a:extLst>
                  <a:ext uri="{FF2B5EF4-FFF2-40B4-BE49-F238E27FC236}">
                    <a16:creationId xmlns:a16="http://schemas.microsoft.com/office/drawing/2014/main" id="{79E46B10-59EA-47AD-AB71-821D11A81CC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480000" flipH="1">
                <a:off x="5748464" y="49484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a:extLst>
                  <a:ext uri="{FF2B5EF4-FFF2-40B4-BE49-F238E27FC236}">
                    <a16:creationId xmlns:a16="http://schemas.microsoft.com/office/drawing/2014/main" id="{550DBC8B-14EA-415D-A67E-07157E77B78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60000" flipH="1">
                <a:off x="5792091" y="507760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a:extLst>
                  <a:ext uri="{FF2B5EF4-FFF2-40B4-BE49-F238E27FC236}">
                    <a16:creationId xmlns:a16="http://schemas.microsoft.com/office/drawing/2014/main" id="{DD1050FE-46F7-4936-B479-6976AD8EA0C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780000" flipH="1">
                <a:off x="5847441" y="52112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a:extLst>
                  <a:ext uri="{FF2B5EF4-FFF2-40B4-BE49-F238E27FC236}">
                    <a16:creationId xmlns:a16="http://schemas.microsoft.com/office/drawing/2014/main" id="{637B9661-B55D-4549-B9D0-7740D59D19E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900000" flipH="1">
                <a:off x="5900410" y="53424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a:extLst>
                  <a:ext uri="{FF2B5EF4-FFF2-40B4-BE49-F238E27FC236}">
                    <a16:creationId xmlns:a16="http://schemas.microsoft.com/office/drawing/2014/main" id="{DA4F9569-DD02-44F0-A355-C411F7DA830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020000" flipH="1">
                <a:off x="5955760" y="547369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grpSp>
      </p:grpSp>
      <p:pic>
        <p:nvPicPr>
          <p:cNvPr id="4" name="Picture 3" descr="Neon laser lights aligned to form a triangle">
            <a:extLst>
              <a:ext uri="{FF2B5EF4-FFF2-40B4-BE49-F238E27FC236}">
                <a16:creationId xmlns:a16="http://schemas.microsoft.com/office/drawing/2014/main" id="{197D79C3-CE84-1CC7-1757-7EA2F3D8C554}"/>
              </a:ext>
            </a:extLst>
          </p:cNvPr>
          <p:cNvPicPr>
            <a:picLocks noChangeAspect="1"/>
          </p:cNvPicPr>
          <p:nvPr/>
        </p:nvPicPr>
        <p:blipFill rotWithShape="1">
          <a:blip r:embed="rId4"/>
          <a:srcRect l="19653" r="20203" b="1"/>
          <a:stretch/>
        </p:blipFill>
        <p:spPr>
          <a:xfrm>
            <a:off x="-2334" y="10"/>
            <a:ext cx="5441859" cy="5654930"/>
          </a:xfrm>
          <a:custGeom>
            <a:avLst/>
            <a:gdLst/>
            <a:ahLst/>
            <a:cxnLst/>
            <a:rect l="l" t="t" r="r" b="b"/>
            <a:pathLst>
              <a:path w="5067519" h="5265942">
                <a:moveTo>
                  <a:pt x="0" y="0"/>
                </a:moveTo>
                <a:lnTo>
                  <a:pt x="4097786" y="0"/>
                </a:lnTo>
                <a:lnTo>
                  <a:pt x="4176264" y="71326"/>
                </a:lnTo>
                <a:cubicBezTo>
                  <a:pt x="4726927" y="621989"/>
                  <a:pt x="5067519" y="1382723"/>
                  <a:pt x="5067519" y="2223006"/>
                </a:cubicBezTo>
                <a:cubicBezTo>
                  <a:pt x="5067519" y="3903573"/>
                  <a:pt x="3705150" y="5265942"/>
                  <a:pt x="2024583" y="5265942"/>
                </a:cubicBezTo>
                <a:cubicBezTo>
                  <a:pt x="1315594" y="5265942"/>
                  <a:pt x="663237" y="5023470"/>
                  <a:pt x="145914" y="4616926"/>
                </a:cubicBezTo>
                <a:lnTo>
                  <a:pt x="0" y="4489006"/>
                </a:lnTo>
                <a:close/>
              </a:path>
            </a:pathLst>
          </a:custGeom>
        </p:spPr>
      </p:pic>
    </p:spTree>
    <p:extLst>
      <p:ext uri="{BB962C8B-B14F-4D97-AF65-F5344CB8AC3E}">
        <p14:creationId xmlns:p14="http://schemas.microsoft.com/office/powerpoint/2010/main" val="1098572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96F6C6-8FBC-9566-BBEA-013322A58EE4}"/>
              </a:ext>
            </a:extLst>
          </p:cNvPr>
          <p:cNvSpPr>
            <a:spLocks noGrp="1"/>
          </p:cNvSpPr>
          <p:nvPr>
            <p:ph type="title"/>
          </p:nvPr>
        </p:nvSpPr>
        <p:spPr>
          <a:xfrm>
            <a:off x="4955458" y="639097"/>
            <a:ext cx="6593075" cy="1612490"/>
          </a:xfrm>
        </p:spPr>
        <p:txBody>
          <a:bodyPr>
            <a:normAutofit/>
          </a:bodyPr>
          <a:lstStyle/>
          <a:p>
            <a:r>
              <a:rPr lang="en-US"/>
              <a:t>Introduction</a:t>
            </a:r>
          </a:p>
        </p:txBody>
      </p:sp>
      <p:pic>
        <p:nvPicPr>
          <p:cNvPr id="31" name="Picture 4" descr="Connected lines and dots to form a network">
            <a:extLst>
              <a:ext uri="{FF2B5EF4-FFF2-40B4-BE49-F238E27FC236}">
                <a16:creationId xmlns:a16="http://schemas.microsoft.com/office/drawing/2014/main" id="{1BA7D11F-ABD8-9CA8-3BCE-E0452BB7E93A}"/>
              </a:ext>
            </a:extLst>
          </p:cNvPr>
          <p:cNvPicPr>
            <a:picLocks noChangeAspect="1"/>
          </p:cNvPicPr>
          <p:nvPr/>
        </p:nvPicPr>
        <p:blipFill rotWithShape="1">
          <a:blip r:embed="rId3"/>
          <a:srcRect l="39723" r="22251" b="-2"/>
          <a:stretch/>
        </p:blipFill>
        <p:spPr>
          <a:xfrm>
            <a:off x="20" y="975"/>
            <a:ext cx="4635988" cy="6858000"/>
          </a:xfrm>
          <a:prstGeom prst="rect">
            <a:avLst/>
          </a:prstGeom>
        </p:spPr>
      </p:pic>
      <p:sp>
        <p:nvSpPr>
          <p:cNvPr id="32" name="Content Placeholder 2">
            <a:extLst>
              <a:ext uri="{FF2B5EF4-FFF2-40B4-BE49-F238E27FC236}">
                <a16:creationId xmlns:a16="http://schemas.microsoft.com/office/drawing/2014/main" id="{B48C5A3F-2D1A-1BC3-7E45-F43C7AA2F201}"/>
              </a:ext>
            </a:extLst>
          </p:cNvPr>
          <p:cNvSpPr>
            <a:spLocks noGrp="1"/>
          </p:cNvSpPr>
          <p:nvPr>
            <p:ph idx="1"/>
          </p:nvPr>
        </p:nvSpPr>
        <p:spPr>
          <a:xfrm>
            <a:off x="4955458" y="2251587"/>
            <a:ext cx="6593075" cy="3972232"/>
          </a:xfrm>
        </p:spPr>
        <p:txBody>
          <a:bodyPr>
            <a:normAutofit/>
          </a:bodyPr>
          <a:lstStyle/>
          <a:p>
            <a:pPr>
              <a:buClr>
                <a:prstClr val="white"/>
              </a:buClr>
              <a:buFont typeface="Wingdings"/>
              <a:buChar char="v"/>
            </a:pPr>
            <a:r>
              <a:rPr lang="en-US">
                <a:cs typeface="Calibri" panose="020F0502020204030204"/>
              </a:rPr>
              <a:t>Goal:</a:t>
            </a:r>
          </a:p>
          <a:p>
            <a:pPr lvl="1">
              <a:buClr>
                <a:srgbClr val="FFFFFF"/>
              </a:buClr>
              <a:buFont typeface="Wingdings"/>
              <a:buChar char="v"/>
            </a:pPr>
            <a:r>
              <a:rPr lang="en-US">
                <a:ea typeface="+mn-lt"/>
                <a:cs typeface="+mn-lt"/>
              </a:rPr>
              <a:t>Create a recommendation system that accurately gives anime suggestions to new users based upon their similarity to existing users within the system</a:t>
            </a:r>
            <a:endParaRPr lang="en-US">
              <a:cs typeface="Calibri" panose="020F0502020204030204"/>
            </a:endParaRPr>
          </a:p>
          <a:p>
            <a:pPr>
              <a:buClr>
                <a:srgbClr val="FFFFFF"/>
              </a:buClr>
              <a:buFont typeface="Wingdings"/>
              <a:buChar char="v"/>
            </a:pPr>
            <a:r>
              <a:rPr lang="en-US">
                <a:cs typeface="Calibri" panose="020F0502020204030204"/>
              </a:rPr>
              <a:t>Motivation:</a:t>
            </a:r>
          </a:p>
          <a:p>
            <a:pPr lvl="1">
              <a:buClr>
                <a:srgbClr val="FFFFFF"/>
              </a:buClr>
              <a:buFont typeface="Wingdings"/>
              <a:buChar char="v"/>
            </a:pPr>
            <a:r>
              <a:rPr lang="en-US">
                <a:cs typeface="Calibri" panose="020F0502020204030204"/>
              </a:rPr>
              <a:t>Common interest in anime</a:t>
            </a:r>
          </a:p>
          <a:p>
            <a:pPr lvl="1">
              <a:buClr>
                <a:srgbClr val="FFFFFF"/>
              </a:buClr>
              <a:buFont typeface="Wingdings"/>
              <a:buChar char="v"/>
            </a:pPr>
            <a:r>
              <a:rPr lang="en-US">
                <a:cs typeface="Calibri" panose="020F0502020204030204"/>
              </a:rPr>
              <a:t>Sought to get recommendations of our own</a:t>
            </a:r>
          </a:p>
          <a:p>
            <a:pPr lvl="1">
              <a:buClr>
                <a:srgbClr val="FFFFFF"/>
              </a:buClr>
              <a:buFont typeface="Wingdings"/>
              <a:buChar char="v"/>
            </a:pPr>
            <a:endParaRPr lang="en-US">
              <a:cs typeface="Calibri" panose="020F0502020204030204"/>
            </a:endParaRPr>
          </a:p>
          <a:p>
            <a:pPr>
              <a:buClr>
                <a:srgbClr val="FFFFFF"/>
              </a:buClr>
              <a:buFont typeface="Wingdings"/>
              <a:buChar char="v"/>
            </a:pPr>
            <a:endParaRPr lang="en-US">
              <a:cs typeface="Calibri" panose="020F0502020204030204"/>
            </a:endParaRPr>
          </a:p>
        </p:txBody>
      </p:sp>
    </p:spTree>
    <p:extLst>
      <p:ext uri="{BB962C8B-B14F-4D97-AF65-F5344CB8AC3E}">
        <p14:creationId xmlns:p14="http://schemas.microsoft.com/office/powerpoint/2010/main" val="4231684787"/>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E0D76-2E4B-E484-94B2-09C4393C0C1E}"/>
              </a:ext>
            </a:extLst>
          </p:cNvPr>
          <p:cNvSpPr>
            <a:spLocks noGrp="1"/>
          </p:cNvSpPr>
          <p:nvPr>
            <p:ph type="title"/>
          </p:nvPr>
        </p:nvSpPr>
        <p:spPr/>
        <p:txBody>
          <a:bodyPr/>
          <a:lstStyle/>
          <a:p>
            <a:r>
              <a:rPr lang="en-US"/>
              <a:t>Background and History of Recommendation Systems</a:t>
            </a:r>
          </a:p>
        </p:txBody>
      </p:sp>
      <p:graphicFrame>
        <p:nvGraphicFramePr>
          <p:cNvPr id="13" name="Content Placeholder 2">
            <a:extLst>
              <a:ext uri="{FF2B5EF4-FFF2-40B4-BE49-F238E27FC236}">
                <a16:creationId xmlns:a16="http://schemas.microsoft.com/office/drawing/2014/main" id="{C891C4E6-33A4-1A34-7F19-87BFFAA3C496}"/>
              </a:ext>
            </a:extLst>
          </p:cNvPr>
          <p:cNvGraphicFramePr>
            <a:graphicFrameLocks noGrp="1"/>
          </p:cNvGraphicFramePr>
          <p:nvPr>
            <p:ph idx="1"/>
          </p:nvPr>
        </p:nvGraphicFramePr>
        <p:xfrm>
          <a:off x="685801" y="2142067"/>
          <a:ext cx="10131425" cy="36491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58622291"/>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6544ED-30DC-F858-E224-4D2604BF66CA}"/>
              </a:ext>
            </a:extLst>
          </p:cNvPr>
          <p:cNvSpPr>
            <a:spLocks noGrp="1"/>
          </p:cNvSpPr>
          <p:nvPr>
            <p:ph type="title"/>
          </p:nvPr>
        </p:nvSpPr>
        <p:spPr>
          <a:xfrm>
            <a:off x="685801" y="609600"/>
            <a:ext cx="10131425" cy="1456267"/>
          </a:xfrm>
        </p:spPr>
        <p:txBody>
          <a:bodyPr>
            <a:normAutofit/>
          </a:bodyPr>
          <a:lstStyle/>
          <a:p>
            <a:r>
              <a:rPr lang="en-US"/>
              <a:t>Approach and Implementation</a:t>
            </a:r>
          </a:p>
        </p:txBody>
      </p:sp>
      <p:graphicFrame>
        <p:nvGraphicFramePr>
          <p:cNvPr id="9" name="Content Placeholder 2">
            <a:extLst>
              <a:ext uri="{FF2B5EF4-FFF2-40B4-BE49-F238E27FC236}">
                <a16:creationId xmlns:a16="http://schemas.microsoft.com/office/drawing/2014/main" id="{8D59008D-5202-92C7-AFDE-D3B66EA604EB}"/>
              </a:ext>
            </a:extLst>
          </p:cNvPr>
          <p:cNvGraphicFramePr>
            <a:graphicFrameLocks noGrp="1"/>
          </p:cNvGraphicFramePr>
          <p:nvPr>
            <p:ph idx="1"/>
            <p:extLst>
              <p:ext uri="{D42A27DB-BD31-4B8C-83A1-F6EECF244321}">
                <p14:modId xmlns:p14="http://schemas.microsoft.com/office/powerpoint/2010/main" val="3087508180"/>
              </p:ext>
            </p:extLst>
          </p:nvPr>
        </p:nvGraphicFramePr>
        <p:xfrm>
          <a:off x="685800" y="2406400"/>
          <a:ext cx="10131425" cy="338479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73792451"/>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EB9F7C-3931-8EB7-FA58-56CE74D2918E}"/>
              </a:ext>
            </a:extLst>
          </p:cNvPr>
          <p:cNvSpPr>
            <a:spLocks noGrp="1"/>
          </p:cNvSpPr>
          <p:nvPr>
            <p:ph type="title"/>
          </p:nvPr>
        </p:nvSpPr>
        <p:spPr/>
        <p:txBody>
          <a:bodyPr/>
          <a:lstStyle/>
          <a:p>
            <a:r>
              <a:rPr lang="en-US"/>
              <a:t>Experiment Results and Discussion</a:t>
            </a:r>
          </a:p>
        </p:txBody>
      </p:sp>
      <p:graphicFrame>
        <p:nvGraphicFramePr>
          <p:cNvPr id="14" name="Content Placeholder 2">
            <a:extLst>
              <a:ext uri="{FF2B5EF4-FFF2-40B4-BE49-F238E27FC236}">
                <a16:creationId xmlns:a16="http://schemas.microsoft.com/office/drawing/2014/main" id="{E1FA2FB5-BAD3-CE53-3E1D-4C5FBD2400E4}"/>
              </a:ext>
            </a:extLst>
          </p:cNvPr>
          <p:cNvGraphicFramePr>
            <a:graphicFrameLocks noGrp="1"/>
          </p:cNvGraphicFramePr>
          <p:nvPr>
            <p:ph idx="1"/>
          </p:nvPr>
        </p:nvGraphicFramePr>
        <p:xfrm>
          <a:off x="685801" y="2142067"/>
          <a:ext cx="4851214" cy="36491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 name="Picture 4" descr="Text&#10;&#10;Description automatically generated">
            <a:extLst>
              <a:ext uri="{FF2B5EF4-FFF2-40B4-BE49-F238E27FC236}">
                <a16:creationId xmlns:a16="http://schemas.microsoft.com/office/drawing/2014/main" id="{FF32BC71-48F8-C8C4-D2E7-377AB7F4CCAF}"/>
              </a:ext>
            </a:extLst>
          </p:cNvPr>
          <p:cNvPicPr>
            <a:picLocks noChangeAspect="1"/>
          </p:cNvPicPr>
          <p:nvPr/>
        </p:nvPicPr>
        <p:blipFill>
          <a:blip r:embed="rId7"/>
          <a:stretch>
            <a:fillRect/>
          </a:stretch>
        </p:blipFill>
        <p:spPr>
          <a:xfrm>
            <a:off x="9410442" y="572153"/>
            <a:ext cx="2441697" cy="6169306"/>
          </a:xfrm>
          <a:prstGeom prst="rect">
            <a:avLst/>
          </a:prstGeom>
        </p:spPr>
      </p:pic>
      <p:pic>
        <p:nvPicPr>
          <p:cNvPr id="77" name="Picture 77" descr="Text&#10;&#10;Description automatically generated">
            <a:extLst>
              <a:ext uri="{FF2B5EF4-FFF2-40B4-BE49-F238E27FC236}">
                <a16:creationId xmlns:a16="http://schemas.microsoft.com/office/drawing/2014/main" id="{B8B54696-1BCC-BC26-9A97-D5EAED586D7D}"/>
              </a:ext>
            </a:extLst>
          </p:cNvPr>
          <p:cNvPicPr>
            <a:picLocks noChangeAspect="1"/>
          </p:cNvPicPr>
          <p:nvPr/>
        </p:nvPicPr>
        <p:blipFill>
          <a:blip r:embed="rId8"/>
          <a:stretch>
            <a:fillRect/>
          </a:stretch>
        </p:blipFill>
        <p:spPr>
          <a:xfrm>
            <a:off x="6353959" y="2531359"/>
            <a:ext cx="1895475" cy="1428750"/>
          </a:xfrm>
          <a:prstGeom prst="rect">
            <a:avLst/>
          </a:prstGeom>
        </p:spPr>
      </p:pic>
      <p:pic>
        <p:nvPicPr>
          <p:cNvPr id="13" name="Picture 14" descr="Text&#10;&#10;Description automatically generated">
            <a:extLst>
              <a:ext uri="{FF2B5EF4-FFF2-40B4-BE49-F238E27FC236}">
                <a16:creationId xmlns:a16="http://schemas.microsoft.com/office/drawing/2014/main" id="{C2ACD249-2E67-1933-7955-01169E7CDFD5}"/>
              </a:ext>
            </a:extLst>
          </p:cNvPr>
          <p:cNvPicPr>
            <a:picLocks noChangeAspect="1"/>
          </p:cNvPicPr>
          <p:nvPr/>
        </p:nvPicPr>
        <p:blipFill>
          <a:blip r:embed="rId9"/>
          <a:stretch>
            <a:fillRect/>
          </a:stretch>
        </p:blipFill>
        <p:spPr>
          <a:xfrm>
            <a:off x="5925671" y="4751294"/>
            <a:ext cx="2743200" cy="1210235"/>
          </a:xfrm>
          <a:prstGeom prst="rect">
            <a:avLst/>
          </a:prstGeom>
        </p:spPr>
      </p:pic>
      <p:sp>
        <p:nvSpPr>
          <p:cNvPr id="24" name="TextBox 23">
            <a:extLst>
              <a:ext uri="{FF2B5EF4-FFF2-40B4-BE49-F238E27FC236}">
                <a16:creationId xmlns:a16="http://schemas.microsoft.com/office/drawing/2014/main" id="{F26DEFF1-5177-5C9C-DA38-6E4517C417C8}"/>
              </a:ext>
            </a:extLst>
          </p:cNvPr>
          <p:cNvSpPr txBox="1"/>
          <p:nvPr/>
        </p:nvSpPr>
        <p:spPr>
          <a:xfrm>
            <a:off x="6491468" y="2141316"/>
            <a:ext cx="217989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rPr>
              <a:t>Test User Input</a:t>
            </a:r>
            <a:endParaRPr lang="en-US" dirty="0"/>
          </a:p>
        </p:txBody>
      </p:sp>
      <p:sp>
        <p:nvSpPr>
          <p:cNvPr id="25" name="TextBox 24">
            <a:extLst>
              <a:ext uri="{FF2B5EF4-FFF2-40B4-BE49-F238E27FC236}">
                <a16:creationId xmlns:a16="http://schemas.microsoft.com/office/drawing/2014/main" id="{454C29DF-D274-F6B4-8B8F-6A65E4253297}"/>
              </a:ext>
            </a:extLst>
          </p:cNvPr>
          <p:cNvSpPr txBox="1"/>
          <p:nvPr/>
        </p:nvSpPr>
        <p:spPr>
          <a:xfrm>
            <a:off x="5864505" y="4388733"/>
            <a:ext cx="31541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rPr>
              <a:t>Test User Input Series Names</a:t>
            </a:r>
            <a:endParaRPr lang="en-US" dirty="0"/>
          </a:p>
        </p:txBody>
      </p:sp>
      <p:sp>
        <p:nvSpPr>
          <p:cNvPr id="26" name="TextBox 25">
            <a:extLst>
              <a:ext uri="{FF2B5EF4-FFF2-40B4-BE49-F238E27FC236}">
                <a16:creationId xmlns:a16="http://schemas.microsoft.com/office/drawing/2014/main" id="{3DF7D7F7-F773-01F0-0895-A5185D7C534D}"/>
              </a:ext>
            </a:extLst>
          </p:cNvPr>
          <p:cNvSpPr txBox="1"/>
          <p:nvPr/>
        </p:nvSpPr>
        <p:spPr>
          <a:xfrm>
            <a:off x="9684150" y="202555"/>
            <a:ext cx="31541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rPr>
              <a:t>Recommendations</a:t>
            </a:r>
            <a:endParaRPr lang="en-US" dirty="0"/>
          </a:p>
        </p:txBody>
      </p:sp>
    </p:spTree>
    <p:extLst>
      <p:ext uri="{BB962C8B-B14F-4D97-AF65-F5344CB8AC3E}">
        <p14:creationId xmlns:p14="http://schemas.microsoft.com/office/powerpoint/2010/main" val="2629895418"/>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50068-1EFA-2249-10C5-3AF8A979E4DA}"/>
              </a:ext>
            </a:extLst>
          </p:cNvPr>
          <p:cNvSpPr>
            <a:spLocks noGrp="1"/>
          </p:cNvSpPr>
          <p:nvPr>
            <p:ph type="title"/>
          </p:nvPr>
        </p:nvSpPr>
        <p:spPr/>
        <p:txBody>
          <a:bodyPr/>
          <a:lstStyle/>
          <a:p>
            <a:r>
              <a:rPr lang="en-US"/>
              <a:t>Visualization</a:t>
            </a:r>
          </a:p>
        </p:txBody>
      </p:sp>
      <p:pic>
        <p:nvPicPr>
          <p:cNvPr id="4" name="Picture 4">
            <a:extLst>
              <a:ext uri="{FF2B5EF4-FFF2-40B4-BE49-F238E27FC236}">
                <a16:creationId xmlns:a16="http://schemas.microsoft.com/office/drawing/2014/main" id="{1B341669-8F88-9B73-ECA9-5D04DA431C7A}"/>
              </a:ext>
            </a:extLst>
          </p:cNvPr>
          <p:cNvPicPr>
            <a:picLocks noGrp="1" noChangeAspect="1"/>
          </p:cNvPicPr>
          <p:nvPr>
            <p:ph idx="1"/>
          </p:nvPr>
        </p:nvPicPr>
        <p:blipFill>
          <a:blip r:embed="rId2"/>
          <a:stretch>
            <a:fillRect/>
          </a:stretch>
        </p:blipFill>
        <p:spPr>
          <a:xfrm>
            <a:off x="6261996" y="124909"/>
            <a:ext cx="3314548" cy="6617670"/>
          </a:xfrm>
        </p:spPr>
      </p:pic>
      <p:sp>
        <p:nvSpPr>
          <p:cNvPr id="3" name="TextBox 2">
            <a:extLst>
              <a:ext uri="{FF2B5EF4-FFF2-40B4-BE49-F238E27FC236}">
                <a16:creationId xmlns:a16="http://schemas.microsoft.com/office/drawing/2014/main" id="{A6D11680-5DDC-8E68-4D41-8992F231FF97}"/>
              </a:ext>
            </a:extLst>
          </p:cNvPr>
          <p:cNvSpPr txBox="1"/>
          <p:nvPr/>
        </p:nvSpPr>
        <p:spPr>
          <a:xfrm>
            <a:off x="726141" y="2026023"/>
            <a:ext cx="433891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Wingdings"/>
              <a:buChar char="v"/>
            </a:pPr>
            <a:endParaRPr lang="en-US">
              <a:cs typeface="Calibri" panose="020F0502020204030204"/>
            </a:endParaRPr>
          </a:p>
        </p:txBody>
      </p:sp>
      <p:sp>
        <p:nvSpPr>
          <p:cNvPr id="7" name="TextBox 6">
            <a:extLst>
              <a:ext uri="{FF2B5EF4-FFF2-40B4-BE49-F238E27FC236}">
                <a16:creationId xmlns:a16="http://schemas.microsoft.com/office/drawing/2014/main" id="{29073B9E-7AFB-1FA7-E4BC-9D551BC9CA10}"/>
              </a:ext>
            </a:extLst>
          </p:cNvPr>
          <p:cNvSpPr txBox="1"/>
          <p:nvPr/>
        </p:nvSpPr>
        <p:spPr>
          <a:xfrm>
            <a:off x="726140" y="1999129"/>
            <a:ext cx="4634752" cy="286232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Wingdings,Sans-Serif"/>
              <a:buChar char="v"/>
            </a:pPr>
            <a:r>
              <a:rPr lang="en-US">
                <a:ea typeface="+mn-lt"/>
                <a:cs typeface="+mn-lt"/>
              </a:rPr>
              <a:t>Shown is an example of visualization used for this recommender system</a:t>
            </a:r>
          </a:p>
          <a:p>
            <a:pPr marL="285750" indent="-285750">
              <a:buFont typeface="Wingdings,Sans-Serif"/>
              <a:buChar char="v"/>
            </a:pPr>
            <a:r>
              <a:rPr lang="en-US">
                <a:ea typeface="+mn-lt"/>
                <a:cs typeface="+mn-lt"/>
              </a:rPr>
              <a:t>The high dimensionality of the data requires a different form of visualization than a scatter plot</a:t>
            </a:r>
          </a:p>
          <a:p>
            <a:pPr marL="285750" indent="-285750">
              <a:buFont typeface="Wingdings,Sans-Serif"/>
              <a:buChar char="v"/>
            </a:pPr>
            <a:r>
              <a:rPr lang="en-US">
                <a:ea typeface="+mn-lt"/>
                <a:cs typeface="+mn-lt"/>
              </a:rPr>
              <a:t>This heatmap shows a small sample of the data in the form of users' average ratings for genres</a:t>
            </a:r>
          </a:p>
          <a:p>
            <a:pPr marL="285750" indent="-285750">
              <a:buFont typeface="Wingdings,Sans-Serif"/>
              <a:buChar char="v"/>
            </a:pPr>
            <a:r>
              <a:rPr lang="en-US">
                <a:cs typeface="Calibri" panose="020F0502020204030204"/>
              </a:rPr>
              <a:t>The visualization was attained using the Seaborn and Matplotlib Python modules</a:t>
            </a:r>
          </a:p>
        </p:txBody>
      </p:sp>
    </p:spTree>
    <p:extLst>
      <p:ext uri="{BB962C8B-B14F-4D97-AF65-F5344CB8AC3E}">
        <p14:creationId xmlns:p14="http://schemas.microsoft.com/office/powerpoint/2010/main" val="2415191903"/>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DB642F-C59B-CE18-FBBC-936699AF31B6}"/>
              </a:ext>
            </a:extLst>
          </p:cNvPr>
          <p:cNvSpPr>
            <a:spLocks noGrp="1"/>
          </p:cNvSpPr>
          <p:nvPr>
            <p:ph type="title"/>
          </p:nvPr>
        </p:nvSpPr>
        <p:spPr>
          <a:xfrm>
            <a:off x="4955458" y="639097"/>
            <a:ext cx="6593075" cy="1612490"/>
          </a:xfrm>
        </p:spPr>
        <p:txBody>
          <a:bodyPr>
            <a:normAutofit/>
          </a:bodyPr>
          <a:lstStyle/>
          <a:p>
            <a:r>
              <a:rPr lang="en-US"/>
              <a:t>Conclusion</a:t>
            </a:r>
          </a:p>
        </p:txBody>
      </p:sp>
      <p:pic>
        <p:nvPicPr>
          <p:cNvPr id="5" name="Picture 4">
            <a:extLst>
              <a:ext uri="{FF2B5EF4-FFF2-40B4-BE49-F238E27FC236}">
                <a16:creationId xmlns:a16="http://schemas.microsoft.com/office/drawing/2014/main" id="{6FD6166A-0475-A414-D23E-AA69A427F2BC}"/>
              </a:ext>
            </a:extLst>
          </p:cNvPr>
          <p:cNvPicPr>
            <a:picLocks noChangeAspect="1"/>
          </p:cNvPicPr>
          <p:nvPr/>
        </p:nvPicPr>
        <p:blipFill rotWithShape="1">
          <a:blip r:embed="rId3"/>
          <a:srcRect l="13552" r="48422" b="-2"/>
          <a:stretch/>
        </p:blipFill>
        <p:spPr>
          <a:xfrm>
            <a:off x="20" y="975"/>
            <a:ext cx="4635988" cy="6858000"/>
          </a:xfrm>
          <a:prstGeom prst="rect">
            <a:avLst/>
          </a:prstGeom>
        </p:spPr>
      </p:pic>
      <p:sp>
        <p:nvSpPr>
          <p:cNvPr id="3" name="Content Placeholder 2">
            <a:extLst>
              <a:ext uri="{FF2B5EF4-FFF2-40B4-BE49-F238E27FC236}">
                <a16:creationId xmlns:a16="http://schemas.microsoft.com/office/drawing/2014/main" id="{20EB82D5-7EFD-AA22-38B8-32CBC24ECFD6}"/>
              </a:ext>
            </a:extLst>
          </p:cNvPr>
          <p:cNvSpPr>
            <a:spLocks noGrp="1"/>
          </p:cNvSpPr>
          <p:nvPr>
            <p:ph idx="1"/>
          </p:nvPr>
        </p:nvSpPr>
        <p:spPr>
          <a:xfrm>
            <a:off x="4955458" y="2251587"/>
            <a:ext cx="6593075" cy="3972232"/>
          </a:xfrm>
        </p:spPr>
        <p:txBody>
          <a:bodyPr>
            <a:normAutofit/>
          </a:bodyPr>
          <a:lstStyle/>
          <a:p>
            <a:pPr>
              <a:buFont typeface="Wingdings"/>
              <a:buChar char="v"/>
            </a:pPr>
            <a:r>
              <a:rPr lang="en-US">
                <a:cs typeface="Calibri" panose="020F0502020204030204"/>
              </a:rPr>
              <a:t>Creation of the anime recommender system proved to be successful </a:t>
            </a:r>
          </a:p>
          <a:p>
            <a:pPr>
              <a:buClr>
                <a:srgbClr val="FFFFFF"/>
              </a:buClr>
              <a:buFont typeface="Wingdings"/>
              <a:buChar char="v"/>
            </a:pPr>
            <a:r>
              <a:rPr lang="en-US">
                <a:ea typeface="+mn-lt"/>
                <a:cs typeface="+mn-lt"/>
              </a:rPr>
              <a:t>New users who feed their preferences into the system will likely enjoy the anime they were recommended based on their previous preferences and their high similarity to users they were grouped with</a:t>
            </a:r>
          </a:p>
          <a:p>
            <a:pPr>
              <a:buClr>
                <a:srgbClr val="FFFFFF"/>
              </a:buClr>
              <a:buFont typeface="Wingdings"/>
              <a:buChar char="v"/>
            </a:pPr>
            <a:r>
              <a:rPr lang="en-US">
                <a:cs typeface="Calibri" panose="020F0502020204030204"/>
              </a:rPr>
              <a:t>This system can be readily be expanded upon in the future to act on even larger datasets of user ratings and new anime series/movies and be integrated into a user-friendly GUI program or website.</a:t>
            </a:r>
          </a:p>
          <a:p>
            <a:pPr>
              <a:buClr>
                <a:srgbClr val="FFFFFF"/>
              </a:buClr>
              <a:buFont typeface="Wingdings"/>
              <a:buChar char="v"/>
            </a:pPr>
            <a:endParaRPr lang="en-US">
              <a:cs typeface="Calibri" panose="020F0502020204030204"/>
            </a:endParaRPr>
          </a:p>
        </p:txBody>
      </p:sp>
    </p:spTree>
    <p:extLst>
      <p:ext uri="{BB962C8B-B14F-4D97-AF65-F5344CB8AC3E}">
        <p14:creationId xmlns:p14="http://schemas.microsoft.com/office/powerpoint/2010/main" val="3892835592"/>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0E53EDA-3B94-4F6B-9E86-D3BB9EBB96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1F52D86-3684-C947-5422-ADA04E4B67A5}"/>
              </a:ext>
            </a:extLst>
          </p:cNvPr>
          <p:cNvSpPr>
            <a:spLocks noGrp="1"/>
          </p:cNvSpPr>
          <p:nvPr>
            <p:ph type="title"/>
          </p:nvPr>
        </p:nvSpPr>
        <p:spPr>
          <a:xfrm>
            <a:off x="685799" y="1150076"/>
            <a:ext cx="3659389" cy="4557849"/>
          </a:xfrm>
        </p:spPr>
        <p:txBody>
          <a:bodyPr>
            <a:normAutofit/>
          </a:bodyPr>
          <a:lstStyle/>
          <a:p>
            <a:pPr algn="r"/>
            <a:r>
              <a:rPr lang="en-US"/>
              <a:t>References</a:t>
            </a:r>
          </a:p>
        </p:txBody>
      </p:sp>
      <p:cxnSp>
        <p:nvCxnSpPr>
          <p:cNvPr id="10" name="Straight Connector 9">
            <a:extLst>
              <a:ext uri="{FF2B5EF4-FFF2-40B4-BE49-F238E27FC236}">
                <a16:creationId xmlns:a16="http://schemas.microsoft.com/office/drawing/2014/main" id="{30EFD79F-7790-479B-B7DB-BD0D8C101D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66923" y="1668780"/>
            <a:ext cx="0" cy="352044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C7EFBDE5-080D-FA59-22A4-6165AE7285E7}"/>
              </a:ext>
            </a:extLst>
          </p:cNvPr>
          <p:cNvSpPr>
            <a:spLocks noGrp="1"/>
          </p:cNvSpPr>
          <p:nvPr>
            <p:ph idx="1"/>
          </p:nvPr>
        </p:nvSpPr>
        <p:spPr>
          <a:xfrm>
            <a:off x="4979693" y="1580382"/>
            <a:ext cx="6517543" cy="4557849"/>
          </a:xfrm>
        </p:spPr>
        <p:txBody>
          <a:bodyPr vert="horz" lIns="91440" tIns="45720" rIns="91440" bIns="45720" rtlCol="0">
            <a:normAutofit/>
          </a:bodyPr>
          <a:lstStyle/>
          <a:p>
            <a:pPr>
              <a:lnSpc>
                <a:spcPct val="90000"/>
              </a:lnSpc>
              <a:buNone/>
            </a:pPr>
            <a:r>
              <a:rPr lang="en-US" sz="1300">
                <a:latin typeface="Times New Roman"/>
                <a:ea typeface="+mn-lt"/>
                <a:cs typeface="+mn-lt"/>
              </a:rPr>
              <a:t>Asad, Syed Muhammad. “AI Movies Recommendation System with Clustering Based K-Means Algorithm.” </a:t>
            </a:r>
            <a:r>
              <a:rPr lang="en-US" sz="1300" i="1">
                <a:latin typeface="Times New Roman"/>
                <a:ea typeface="+mn-lt"/>
                <a:cs typeface="+mn-lt"/>
              </a:rPr>
              <a:t>Medium</a:t>
            </a:r>
            <a:r>
              <a:rPr lang="en-US" sz="1300">
                <a:latin typeface="Times New Roman"/>
                <a:ea typeface="+mn-lt"/>
                <a:cs typeface="+mn-lt"/>
              </a:rPr>
              <a:t>, Medium, 19 Aug. 2020, asdkazmi.medium.com/ai-movies-recommendation-system-with-clustering- based-k-means-algorithm-f04467e02fcd.</a:t>
            </a:r>
          </a:p>
          <a:p>
            <a:pPr>
              <a:lnSpc>
                <a:spcPct val="90000"/>
              </a:lnSpc>
              <a:buNone/>
            </a:pPr>
            <a:r>
              <a:rPr lang="en-US" sz="1300">
                <a:latin typeface="Times New Roman"/>
                <a:ea typeface="+mn-lt"/>
                <a:cs typeface="+mn-lt"/>
              </a:rPr>
              <a:t>Dey, Victor. “Collaborative Filtering vs Content-Based Filtering for Recommender Systems.” </a:t>
            </a:r>
            <a:r>
              <a:rPr lang="en-US" sz="1300" i="1">
                <a:latin typeface="Times New Roman"/>
                <a:ea typeface="+mn-lt"/>
                <a:cs typeface="+mn-lt"/>
              </a:rPr>
              <a:t>Analytics India Magazine</a:t>
            </a:r>
            <a:r>
              <a:rPr lang="en-US" sz="1300">
                <a:latin typeface="Times New Roman"/>
                <a:ea typeface="+mn-lt"/>
                <a:cs typeface="+mn-lt"/>
              </a:rPr>
              <a:t>, 25 Aug. 2021, analyticsindiamag.com/collaborative-filtering-vs-content-based-filtering-for- recommender-systems/.</a:t>
            </a:r>
          </a:p>
          <a:p>
            <a:pPr>
              <a:lnSpc>
                <a:spcPct val="90000"/>
              </a:lnSpc>
              <a:buNone/>
            </a:pPr>
            <a:r>
              <a:rPr lang="en-US" sz="1300">
                <a:latin typeface="Times New Roman"/>
                <a:ea typeface="+mn-lt"/>
                <a:cs typeface="+mn-lt"/>
              </a:rPr>
              <a:t>Dwivedi, Rohit. “What Are Recommendation Systems in Machine Learning? | Analytics Steps.” </a:t>
            </a:r>
            <a:r>
              <a:rPr lang="en-US" sz="1300" i="1">
                <a:latin typeface="Times New Roman"/>
                <a:ea typeface="+mn-lt"/>
                <a:cs typeface="+mn-lt"/>
              </a:rPr>
              <a:t>Analytics Steps</a:t>
            </a:r>
            <a:r>
              <a:rPr lang="en-US" sz="1300">
                <a:latin typeface="Times New Roman"/>
                <a:ea typeface="+mn-lt"/>
                <a:cs typeface="+mn-lt"/>
              </a:rPr>
              <a:t>, 16 Apr. 2020, www.analyticssteps.com/blogs/what-are-recommendation-systems-machine- learning.</a:t>
            </a:r>
          </a:p>
          <a:p>
            <a:pPr>
              <a:lnSpc>
                <a:spcPct val="90000"/>
              </a:lnSpc>
              <a:buNone/>
            </a:pPr>
            <a:r>
              <a:rPr lang="en-US" sz="1300">
                <a:latin typeface="Times New Roman"/>
                <a:ea typeface="+mn-lt"/>
                <a:cs typeface="+mn-lt"/>
              </a:rPr>
              <a:t>Grover, Prince. “Various Implementations of Collaborative Filtering.” </a:t>
            </a:r>
            <a:r>
              <a:rPr lang="en-US" sz="1300" i="1">
                <a:latin typeface="Times New Roman"/>
                <a:ea typeface="+mn-lt"/>
                <a:cs typeface="+mn-lt"/>
              </a:rPr>
              <a:t>Towards Data Science</a:t>
            </a:r>
            <a:r>
              <a:rPr lang="en-US" sz="1300">
                <a:latin typeface="Times New Roman"/>
                <a:ea typeface="+mn-lt"/>
                <a:cs typeface="+mn-lt"/>
              </a:rPr>
              <a:t>, Towards Data Science, 28 Dec. 2017, towardsdatascience.com/various-implementations-of-collaborative-filtering- 100385c6dfe0.</a:t>
            </a:r>
          </a:p>
          <a:p>
            <a:pPr>
              <a:lnSpc>
                <a:spcPct val="90000"/>
              </a:lnSpc>
              <a:buNone/>
            </a:pPr>
            <a:r>
              <a:rPr lang="en-US" sz="1300">
                <a:latin typeface="Times New Roman"/>
                <a:ea typeface="+mn-lt"/>
                <a:cs typeface="+mn-lt"/>
              </a:rPr>
              <a:t>Rocca, Baptiste. “Introduction to Recommender Systems.” </a:t>
            </a:r>
            <a:r>
              <a:rPr lang="en-US" sz="1300" i="1">
                <a:latin typeface="Times New Roman"/>
                <a:ea typeface="+mn-lt"/>
                <a:cs typeface="+mn-lt"/>
              </a:rPr>
              <a:t>Medium</a:t>
            </a:r>
            <a:r>
              <a:rPr lang="en-US" sz="1300">
                <a:latin typeface="Times New Roman"/>
                <a:ea typeface="+mn-lt"/>
                <a:cs typeface="+mn-lt"/>
              </a:rPr>
              <a:t>, Towards Data Science, 2 June 2019, towardsdatascience.com/introduction-to-recommender- systems-6c66cf15ada.</a:t>
            </a:r>
          </a:p>
          <a:p>
            <a:pPr>
              <a:lnSpc>
                <a:spcPct val="90000"/>
              </a:lnSpc>
              <a:buNone/>
            </a:pPr>
            <a:r>
              <a:rPr lang="en-US" sz="1300">
                <a:latin typeface="Times New Roman"/>
                <a:ea typeface="+mn-lt"/>
                <a:cs typeface="+mn-lt"/>
              </a:rPr>
              <a:t>Roy, Abhijit. “Introduction to Recommender Systems- 1: Content-Based Filtering and Collaborative Filtering.” </a:t>
            </a:r>
            <a:r>
              <a:rPr lang="en-US" sz="1300" i="1">
                <a:latin typeface="Times New Roman"/>
                <a:ea typeface="+mn-lt"/>
                <a:cs typeface="+mn-lt"/>
              </a:rPr>
              <a:t>Medium</a:t>
            </a:r>
            <a:r>
              <a:rPr lang="en-US" sz="1300">
                <a:latin typeface="Times New Roman"/>
                <a:ea typeface="+mn-lt"/>
                <a:cs typeface="+mn-lt"/>
              </a:rPr>
              <a:t>, 31 July 2020, towardsdatascience.com/introduction-to-recommender-systems-1- 971bd274f421.</a:t>
            </a:r>
          </a:p>
          <a:p>
            <a:pPr>
              <a:lnSpc>
                <a:spcPct val="90000"/>
              </a:lnSpc>
              <a:buFont typeface="Arial" panose="020B0604020202020204" pitchFamily="34" charset="0"/>
              <a:buNone/>
            </a:pPr>
            <a:endParaRPr lang="en-US" sz="1300">
              <a:ea typeface="+mn-lt"/>
              <a:cs typeface="+mn-lt"/>
            </a:endParaRPr>
          </a:p>
          <a:p>
            <a:pPr marL="0" indent="0">
              <a:lnSpc>
                <a:spcPct val="90000"/>
              </a:lnSpc>
              <a:buNone/>
            </a:pPr>
            <a:endParaRPr lang="en-US" sz="1300"/>
          </a:p>
        </p:txBody>
      </p:sp>
    </p:spTree>
    <p:extLst>
      <p:ext uri="{BB962C8B-B14F-4D97-AF65-F5344CB8AC3E}">
        <p14:creationId xmlns:p14="http://schemas.microsoft.com/office/powerpoint/2010/main" val="30475215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3F296A"/>
      </a:dk2>
      <a:lt2>
        <a:srgbClr val="EBEBEB"/>
      </a:lt2>
      <a:accent1>
        <a:srgbClr val="E84574"/>
      </a:accent1>
      <a:accent2>
        <a:srgbClr val="798FF2"/>
      </a:accent2>
      <a:accent3>
        <a:srgbClr val="95C369"/>
      </a:accent3>
      <a:accent4>
        <a:srgbClr val="EE875A"/>
      </a:accent4>
      <a:accent5>
        <a:srgbClr val="C363E8"/>
      </a:accent5>
      <a:accent6>
        <a:srgbClr val="6AADC8"/>
      </a:accent6>
      <a:hlink>
        <a:srgbClr val="FE80C7"/>
      </a:hlink>
      <a:folHlink>
        <a:srgbClr val="FBA3EC"/>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61DDDE80-2DFA-4F2A-B66F-72059846BDAA}"/>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8</Slides>
  <Notes>0</Notes>
  <HiddenSlides>0</HiddenSlide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Celestial</vt:lpstr>
      <vt:lpstr>Anime Recommendation System</vt:lpstr>
      <vt:lpstr>Introduction</vt:lpstr>
      <vt:lpstr>Background and History of Recommendation Systems</vt:lpstr>
      <vt:lpstr>Approach and Implementation</vt:lpstr>
      <vt:lpstr>Experiment Results and Discussion</vt:lpstr>
      <vt:lpstr>Visualization</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55</cp:revision>
  <dcterms:created xsi:type="dcterms:W3CDTF">2022-12-06T18:20:32Z</dcterms:created>
  <dcterms:modified xsi:type="dcterms:W3CDTF">2022-12-12T18:48:47Z</dcterms:modified>
</cp:coreProperties>
</file>