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335" r:id="rId4"/>
    <p:sldId id="289" r:id="rId5"/>
    <p:sldId id="340" r:id="rId6"/>
    <p:sldId id="343" r:id="rId7"/>
    <p:sldId id="344" r:id="rId8"/>
    <p:sldId id="345" r:id="rId9"/>
    <p:sldId id="346" r:id="rId10"/>
    <p:sldId id="339" r:id="rId11"/>
    <p:sldId id="347" r:id="rId12"/>
    <p:sldId id="348" r:id="rId13"/>
    <p:sldId id="349" r:id="rId14"/>
    <p:sldId id="350" r:id="rId15"/>
    <p:sldId id="290" r:id="rId16"/>
  </p:sldIdLst>
  <p:sldSz cx="9144000" cy="5143500" type="screen16x9"/>
  <p:notesSz cx="6858000" cy="9144000"/>
  <p:embeddedFontLst>
    <p:embeddedFont>
      <p:font typeface="DM Serif Display" panose="020B0600000101010101" charset="0"/>
      <p:regular r:id="rId18"/>
      <p:italic r:id="rId19"/>
    </p:embeddedFont>
    <p:embeddedFont>
      <p:font typeface="Fira Sans Extra Condensed Medium" panose="020B0600000101010101" charset="0"/>
      <p:regular r:id="rId20"/>
      <p:bold r:id="rId21"/>
      <p:italic r:id="rId22"/>
      <p:boldItalic r:id="rId23"/>
    </p:embeddedFont>
    <p:embeddedFont>
      <p:font typeface="Open Sans Light" panose="020B0306030504020204" pitchFamily="34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E42"/>
    <a:srgbClr val="B3EB35"/>
    <a:srgbClr val="99FF99"/>
    <a:srgbClr val="7AB769"/>
    <a:srgbClr val="99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4695D-F526-4182-8158-F25F2DA57A02}" v="1" dt="2021-11-09T07:02:19.235"/>
    <p1510:client id="{71D1EF9C-27CD-4E2A-8EF1-448F40F440D3}" v="29" dt="2021-11-09T04:57:37.497"/>
  </p1510:revLst>
</p1510:revInfo>
</file>

<file path=ppt/tableStyles.xml><?xml version="1.0" encoding="utf-8"?>
<a:tblStyleLst xmlns:a="http://schemas.openxmlformats.org/drawingml/2006/main" def="{693F1B77-0B49-4CC3-A65D-8CD5DCF77CA0}">
  <a:tblStyle styleId="{693F1B77-0B49-4CC3-A65D-8CD5DCF77C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79" autoAdjust="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45caf3b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45caf3b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43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45caf3b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45caf3b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769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45caf3b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45caf3b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71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973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45caf3b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45caf3b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10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45caf3b9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45caf3b90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92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49550" y="1472625"/>
            <a:ext cx="42450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70875" y="2901600"/>
            <a:ext cx="50022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None/>
              <a:defRPr>
                <a:solidFill>
                  <a:srgbClr val="CCCCC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578888" y="1536078"/>
            <a:ext cx="7618500" cy="48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869492" y="2202425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133184" y="26174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285884" y="16243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3"/>
          </p:nvPr>
        </p:nvSpPr>
        <p:spPr>
          <a:xfrm>
            <a:off x="3965788" y="21990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4"/>
          </p:nvPr>
        </p:nvSpPr>
        <p:spPr>
          <a:xfrm>
            <a:off x="4240888" y="2612183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5" hasCustomPrompt="1"/>
          </p:nvPr>
        </p:nvSpPr>
        <p:spPr>
          <a:xfrm>
            <a:off x="4483545" y="16209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6"/>
          </p:nvPr>
        </p:nvSpPr>
        <p:spPr>
          <a:xfrm>
            <a:off x="6974340" y="2199050"/>
            <a:ext cx="1444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7"/>
          </p:nvPr>
        </p:nvSpPr>
        <p:spPr>
          <a:xfrm>
            <a:off x="6512506" y="2612198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8" hasCustomPrompt="1"/>
          </p:nvPr>
        </p:nvSpPr>
        <p:spPr>
          <a:xfrm>
            <a:off x="6665206" y="162094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9"/>
          </p:nvPr>
        </p:nvSpPr>
        <p:spPr>
          <a:xfrm>
            <a:off x="725626" y="3784901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3"/>
          </p:nvPr>
        </p:nvSpPr>
        <p:spPr>
          <a:xfrm>
            <a:off x="725625" y="4199959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4" hasCustomPrompt="1"/>
          </p:nvPr>
        </p:nvSpPr>
        <p:spPr>
          <a:xfrm>
            <a:off x="725637" y="321999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5"/>
          </p:nvPr>
        </p:nvSpPr>
        <p:spPr>
          <a:xfrm>
            <a:off x="2870600" y="3781501"/>
            <a:ext cx="112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6"/>
          </p:nvPr>
        </p:nvSpPr>
        <p:spPr>
          <a:xfrm>
            <a:off x="2870596" y="419466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7" hasCustomPrompt="1"/>
          </p:nvPr>
        </p:nvSpPr>
        <p:spPr>
          <a:xfrm>
            <a:off x="2870612" y="321659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8"/>
          </p:nvPr>
        </p:nvSpPr>
        <p:spPr>
          <a:xfrm>
            <a:off x="5015575" y="3781526"/>
            <a:ext cx="91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9"/>
          </p:nvPr>
        </p:nvSpPr>
        <p:spPr>
          <a:xfrm>
            <a:off x="5015575" y="419468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0" hasCustomPrompt="1"/>
          </p:nvPr>
        </p:nvSpPr>
        <p:spPr>
          <a:xfrm>
            <a:off x="5015587" y="321660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737900" y="547725"/>
            <a:ext cx="749700" cy="486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ctrTitle" idx="21"/>
          </p:nvPr>
        </p:nvSpPr>
        <p:spPr>
          <a:xfrm>
            <a:off x="723600" y="470622"/>
            <a:ext cx="1753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99062" y="3110610"/>
            <a:ext cx="7618500" cy="48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1">
  <p:cSld name="CUSTOM_7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-746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160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6"/>
          <p:cNvSpPr/>
          <p:nvPr/>
        </p:nvSpPr>
        <p:spPr>
          <a:xfrm>
            <a:off x="25224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7"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/>
          </p:nvPr>
        </p:nvSpPr>
        <p:spPr>
          <a:xfrm>
            <a:off x="1263150" y="1910650"/>
            <a:ext cx="133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1310100" y="2426522"/>
            <a:ext cx="12444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ctrTitle" idx="2"/>
          </p:nvPr>
        </p:nvSpPr>
        <p:spPr>
          <a:xfrm>
            <a:off x="3902700" y="1910650"/>
            <a:ext cx="133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3"/>
          </p:nvPr>
        </p:nvSpPr>
        <p:spPr>
          <a:xfrm>
            <a:off x="3949650" y="2426522"/>
            <a:ext cx="12444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ctrTitle" idx="4"/>
          </p:nvPr>
        </p:nvSpPr>
        <p:spPr>
          <a:xfrm>
            <a:off x="6589500" y="1910650"/>
            <a:ext cx="133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5"/>
          </p:nvPr>
        </p:nvSpPr>
        <p:spPr>
          <a:xfrm>
            <a:off x="6636450" y="2426522"/>
            <a:ext cx="12444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6" hasCustomPrompt="1"/>
          </p:nvPr>
        </p:nvSpPr>
        <p:spPr>
          <a:xfrm>
            <a:off x="1422605" y="3223975"/>
            <a:ext cx="101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 idx="7" hasCustomPrompt="1"/>
          </p:nvPr>
        </p:nvSpPr>
        <p:spPr>
          <a:xfrm>
            <a:off x="4038680" y="3223975"/>
            <a:ext cx="101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 idx="8" hasCustomPrompt="1"/>
          </p:nvPr>
        </p:nvSpPr>
        <p:spPr>
          <a:xfrm>
            <a:off x="6749255" y="3223975"/>
            <a:ext cx="101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9"/>
          <p:cNvSpPr txBox="1">
            <a:spLocks noGrp="1"/>
          </p:cNvSpPr>
          <p:nvPr>
            <p:ph type="ctrTitle" idx="9"/>
          </p:nvPr>
        </p:nvSpPr>
        <p:spPr>
          <a:xfrm>
            <a:off x="723600" y="470625"/>
            <a:ext cx="2078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098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69" r:id="rId4"/>
    <p:sldLayoutId id="2147483670" r:id="rId5"/>
    <p:sldLayoutId id="214748367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/>
          <p:nvPr/>
        </p:nvSpPr>
        <p:spPr>
          <a:xfrm rot="10800000">
            <a:off x="7782000" y="367900"/>
            <a:ext cx="952500" cy="826275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Google Shape;145;p29"/>
          <p:cNvSpPr/>
          <p:nvPr/>
        </p:nvSpPr>
        <p:spPr>
          <a:xfrm>
            <a:off x="381075" y="3949313"/>
            <a:ext cx="952500" cy="826275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2540502" y="3130200"/>
            <a:ext cx="40647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+mj-ea"/>
                <a:ea typeface="+mj-ea"/>
              </a:rPr>
              <a:t>김상우</a:t>
            </a:r>
            <a:r>
              <a:rPr lang="en-US" altLang="ko-KR" sz="1600" b="1" dirty="0">
                <a:latin typeface="돋움체" pitchFamily="49" charset="-127"/>
                <a:ea typeface="돋움체" pitchFamily="49" charset="-127"/>
              </a:rPr>
              <a:t>,</a:t>
            </a:r>
            <a:r>
              <a:rPr lang="ko-KR" altLang="en-US" sz="1600" b="1" dirty="0">
                <a:latin typeface="돋움체" pitchFamily="49" charset="-127"/>
                <a:ea typeface="돋움체" pitchFamily="49" charset="-127"/>
              </a:rPr>
              <a:t> 이종민</a:t>
            </a:r>
            <a:r>
              <a:rPr lang="en-US" altLang="ko-KR" sz="1600" b="1" dirty="0">
                <a:latin typeface="돋움체" pitchFamily="49" charset="-127"/>
                <a:ea typeface="돋움체" pitchFamily="49" charset="-127"/>
              </a:rPr>
              <a:t>,</a:t>
            </a:r>
            <a:r>
              <a:rPr lang="ko-KR" altLang="en-US" sz="1600" b="1" dirty="0">
                <a:latin typeface="돋움체" pitchFamily="49" charset="-127"/>
                <a:ea typeface="돋움체" pitchFamily="49" charset="-127"/>
              </a:rPr>
              <a:t> 오지선</a:t>
            </a:r>
            <a:r>
              <a:rPr lang="en-US" altLang="ko-KR" sz="1600" b="1" dirty="0">
                <a:latin typeface="돋움체" pitchFamily="49" charset="-127"/>
                <a:ea typeface="돋움체" pitchFamily="49" charset="-127"/>
              </a:rPr>
              <a:t>,</a:t>
            </a:r>
            <a:r>
              <a:rPr lang="ko-KR" altLang="en-US" sz="1600" b="1" dirty="0">
                <a:latin typeface="돋움체" pitchFamily="49" charset="-127"/>
                <a:ea typeface="돋움체" pitchFamily="49" charset="-127"/>
              </a:rPr>
              <a:t> 오윤석 </a:t>
            </a:r>
            <a:r>
              <a:rPr lang="en-US" altLang="ko-KR" sz="1600" b="1" dirty="0">
                <a:latin typeface="돋움체" pitchFamily="49" charset="-127"/>
                <a:ea typeface="돋움체" pitchFamily="49" charset="-127"/>
              </a:rPr>
              <a:t>,</a:t>
            </a:r>
            <a:r>
              <a:rPr lang="ko-KR" altLang="en-US" sz="1600" b="1" dirty="0">
                <a:latin typeface="돋움체" pitchFamily="49" charset="-127"/>
                <a:ea typeface="돋움체" pitchFamily="49" charset="-127"/>
              </a:rPr>
              <a:t>김은영</a:t>
            </a:r>
            <a:endParaRPr sz="16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47" name="Google Shape;147;p29"/>
          <p:cNvSpPr txBox="1">
            <a:spLocks noGrp="1"/>
          </p:cNvSpPr>
          <p:nvPr>
            <p:ph type="ctrTitle"/>
          </p:nvPr>
        </p:nvSpPr>
        <p:spPr>
          <a:xfrm>
            <a:off x="2450352" y="1472625"/>
            <a:ext cx="42450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F3F3F3"/>
                </a:solidFill>
              </a:rPr>
              <a:t>ERP </a:t>
            </a:r>
            <a:r>
              <a:rPr lang="ko-KR" altLang="en-US" dirty="0">
                <a:solidFill>
                  <a:srgbClr val="F3F3F3"/>
                </a:solidFill>
              </a:rPr>
              <a:t>프로그램</a:t>
            </a: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3F3F3"/>
                </a:solidFill>
              </a:rPr>
              <a:t>프로그램 목록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2"/>
          </p:nvPr>
        </p:nvSpPr>
        <p:spPr>
          <a:xfrm flipH="1">
            <a:off x="-746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09</a:t>
            </a:r>
            <a:endParaRPr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3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30">
            <a:extLst>
              <a:ext uri="{FF2B5EF4-FFF2-40B4-BE49-F238E27FC236}">
                <a16:creationId xmlns:a16="http://schemas.microsoft.com/office/drawing/2014/main" id="{6DE883D3-4F9F-4886-B909-00266EAD60DA}"/>
              </a:ext>
            </a:extLst>
          </p:cNvPr>
          <p:cNvSpPr txBox="1">
            <a:spLocks/>
          </p:cNvSpPr>
          <p:nvPr/>
        </p:nvSpPr>
        <p:spPr>
          <a:xfrm>
            <a:off x="129290" y="301792"/>
            <a:ext cx="247025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b="1" dirty="0">
                <a:latin typeface="+mj-ea"/>
                <a:ea typeface="+mj-ea"/>
              </a:rPr>
              <a:t>프로그램 목록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2B58BB4-F49D-4F93-A6BE-4DC3C15E4908}"/>
              </a:ext>
            </a:extLst>
          </p:cNvPr>
          <p:cNvGraphicFramePr>
            <a:graphicFrameLocks noGrp="1"/>
          </p:cNvGraphicFramePr>
          <p:nvPr/>
        </p:nvGraphicFramePr>
        <p:xfrm>
          <a:off x="319790" y="879592"/>
          <a:ext cx="8504423" cy="4028606"/>
        </p:xfrm>
        <a:graphic>
          <a:graphicData uri="http://schemas.openxmlformats.org/drawingml/2006/table">
            <a:tbl>
              <a:tblPr firstRow="1" bandRow="1">
                <a:tableStyleId>{693F1B77-0B49-4CC3-A65D-8CD5DCF77CA0}</a:tableStyleId>
              </a:tblPr>
              <a:tblGrid>
                <a:gridCol w="699694">
                  <a:extLst>
                    <a:ext uri="{9D8B030D-6E8A-4147-A177-3AD203B41FA5}">
                      <a16:colId xmlns:a16="http://schemas.microsoft.com/office/drawing/2014/main" val="144039116"/>
                    </a:ext>
                  </a:extLst>
                </a:gridCol>
                <a:gridCol w="902181">
                  <a:extLst>
                    <a:ext uri="{9D8B030D-6E8A-4147-A177-3AD203B41FA5}">
                      <a16:colId xmlns:a16="http://schemas.microsoft.com/office/drawing/2014/main" val="262276595"/>
                    </a:ext>
                  </a:extLst>
                </a:gridCol>
                <a:gridCol w="1585015">
                  <a:extLst>
                    <a:ext uri="{9D8B030D-6E8A-4147-A177-3AD203B41FA5}">
                      <a16:colId xmlns:a16="http://schemas.microsoft.com/office/drawing/2014/main" val="2144271015"/>
                    </a:ext>
                  </a:extLst>
                </a:gridCol>
                <a:gridCol w="1801407">
                  <a:extLst>
                    <a:ext uri="{9D8B030D-6E8A-4147-A177-3AD203B41FA5}">
                      <a16:colId xmlns:a16="http://schemas.microsoft.com/office/drawing/2014/main" val="3671012259"/>
                    </a:ext>
                  </a:extLst>
                </a:gridCol>
                <a:gridCol w="1758063">
                  <a:extLst>
                    <a:ext uri="{9D8B030D-6E8A-4147-A177-3AD203B41FA5}">
                      <a16:colId xmlns:a16="http://schemas.microsoft.com/office/drawing/2014/main" val="965892778"/>
                    </a:ext>
                  </a:extLst>
                </a:gridCol>
                <a:gridCol w="1758063">
                  <a:extLst>
                    <a:ext uri="{9D8B030D-6E8A-4147-A177-3AD203B41FA5}">
                      <a16:colId xmlns:a16="http://schemas.microsoft.com/office/drawing/2014/main" val="1756032749"/>
                    </a:ext>
                  </a:extLst>
                </a:gridCol>
              </a:tblGrid>
              <a:tr h="29980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개발 컴포넌트 목록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프로그램 파일명</a:t>
                      </a:r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프로그램 파일명</a:t>
                      </a:r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912926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 depth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 depth</a:t>
                      </a:r>
                      <a:endParaRPr lang="ko-KR" altLang="en-US" sz="10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 depth</a:t>
                      </a:r>
                      <a:endParaRPr lang="ko-KR" altLang="en-US" sz="10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model</a:t>
                      </a:r>
                      <a:endParaRPr lang="ko-KR" altLang="en-US" sz="10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jsp</a:t>
                      </a:r>
                      <a:endParaRPr lang="ko-KR" altLang="en-US" sz="10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java</a:t>
                      </a:r>
                      <a:endParaRPr lang="ko-KR" altLang="en-US" sz="1000" b="1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56468"/>
                  </a:ext>
                </a:extLst>
              </a:tr>
              <a:tr h="206910">
                <a:tc rowSpan="1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src</a:t>
                      </a:r>
                      <a:endParaRPr lang="ko-KR" altLang="en-US" sz="1200" b="1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구매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/>
                        <a:t>구매처 </a:t>
                      </a:r>
                      <a:r>
                        <a:rPr lang="ko-KR" altLang="en-US" sz="900" b="1" dirty="0"/>
                        <a:t>목록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Seller.java</a:t>
                      </a:r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r>
                        <a:rPr lang="en-US" altLang="ko-KR" sz="900" dirty="0"/>
                        <a:t>SellerBoardDao.java</a:t>
                      </a:r>
                      <a:endParaRPr lang="ko-KR" altLang="en-US" sz="9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list.jsp</a:t>
                      </a:r>
                      <a:endParaRPr lang="ko-KR" altLang="en-US" sz="9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ListAction.java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8665640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/>
                        <a:t>구매처 </a:t>
                      </a:r>
                      <a:r>
                        <a:rPr lang="ko-KR" altLang="en-US" sz="900" b="1" dirty="0"/>
                        <a:t>정보 등록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writeForm.jsp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WriteForm.java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379012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/>
                        <a:t>구매처 </a:t>
                      </a:r>
                      <a:r>
                        <a:rPr lang="ko-KR" altLang="en-US" sz="900" b="1" dirty="0"/>
                        <a:t>정보 등록 처리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write.jsp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Write.java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52541904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/>
                        <a:t>구매처 </a:t>
                      </a:r>
                      <a:r>
                        <a:rPr lang="ko-KR" altLang="en-US" sz="900" b="1" dirty="0"/>
                        <a:t>정보 수정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updateForm.jsp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UpdateForm.java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2129552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1"/>
                        <a:t>구매처 </a:t>
                      </a:r>
                      <a:r>
                        <a:rPr lang="ko-KR" altLang="en-US" sz="900" b="1" dirty="0"/>
                        <a:t>정보 수정 처리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update.jsp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Update.java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88923069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/>
                        <a:t>구매처 </a:t>
                      </a:r>
                      <a:r>
                        <a:rPr lang="ko-KR" altLang="en-US" sz="900" b="1" dirty="0"/>
                        <a:t>정보 삭제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deleteForm.jsp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DeleteForm.java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0927138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/>
                        <a:t>구매처 </a:t>
                      </a:r>
                      <a:r>
                        <a:rPr lang="ko-KR" altLang="en-US" sz="900" b="1" dirty="0"/>
                        <a:t>정보 삭제 처리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delete.jsp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Delete.java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0194009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상품 목록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Product.java</a:t>
                      </a:r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r>
                        <a:rPr lang="en-US" altLang="ko-KR" sz="900" dirty="0"/>
                        <a:t>ProductBoardDao.java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list.jsp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ListAction.java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96203161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상품 정보 등록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writeForm.jsp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WriteForm.java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5482948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상품 정보 등록 처리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write.jsp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Write.java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7048854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상품 정보 수정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updateForm.jsp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UpdateForm.java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4251579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상품 정보 수정 처리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update.jsp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Update.java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4444737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/>
                        <a:t>구매 </a:t>
                      </a:r>
                      <a:r>
                        <a:rPr lang="ko-KR" altLang="en-US" sz="900" b="1" dirty="0"/>
                        <a:t>목록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PurchaseHistory.java</a:t>
                      </a:r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r>
                        <a:rPr lang="en-US" altLang="ko-KR" sz="900" dirty="0"/>
                        <a:t>PurchaseHistoryBoardDao.java</a:t>
                      </a:r>
                      <a:endParaRPr lang="ko-KR" altLang="en-US" sz="9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list.jsp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ListAction.java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0041939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/>
                        <a:t>구매 </a:t>
                      </a:r>
                      <a:r>
                        <a:rPr lang="ko-KR" altLang="en-US" sz="900" b="1" dirty="0"/>
                        <a:t>등록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writeForm.jsp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WriteForm.java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3646132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/>
                        <a:t>구매등록 </a:t>
                      </a:r>
                      <a:r>
                        <a:rPr lang="ko-KR" altLang="en-US" sz="900" b="1" dirty="0"/>
                        <a:t>처리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write.jsp</a:t>
                      </a:r>
                      <a:endParaRPr lang="ko-KR" altLang="en-US" sz="9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Write.java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59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3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30">
            <a:extLst>
              <a:ext uri="{FF2B5EF4-FFF2-40B4-BE49-F238E27FC236}">
                <a16:creationId xmlns:a16="http://schemas.microsoft.com/office/drawing/2014/main" id="{6DE883D3-4F9F-4886-B909-00266EAD60DA}"/>
              </a:ext>
            </a:extLst>
          </p:cNvPr>
          <p:cNvSpPr txBox="1">
            <a:spLocks/>
          </p:cNvSpPr>
          <p:nvPr/>
        </p:nvSpPr>
        <p:spPr>
          <a:xfrm>
            <a:off x="129290" y="301792"/>
            <a:ext cx="247025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b="1" dirty="0">
                <a:latin typeface="+mj-ea"/>
                <a:ea typeface="+mj-ea"/>
              </a:rPr>
              <a:t>프로그램 목록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2B58BB4-F49D-4F93-A6BE-4DC3C15E4908}"/>
              </a:ext>
            </a:extLst>
          </p:cNvPr>
          <p:cNvGraphicFramePr>
            <a:graphicFrameLocks noGrp="1"/>
          </p:cNvGraphicFramePr>
          <p:nvPr/>
        </p:nvGraphicFramePr>
        <p:xfrm>
          <a:off x="319790" y="879592"/>
          <a:ext cx="8504423" cy="2885606"/>
        </p:xfrm>
        <a:graphic>
          <a:graphicData uri="http://schemas.openxmlformats.org/drawingml/2006/table">
            <a:tbl>
              <a:tblPr firstRow="1" bandRow="1">
                <a:tableStyleId>{693F1B77-0B49-4CC3-A65D-8CD5DCF77CA0}</a:tableStyleId>
              </a:tblPr>
              <a:tblGrid>
                <a:gridCol w="699694">
                  <a:extLst>
                    <a:ext uri="{9D8B030D-6E8A-4147-A177-3AD203B41FA5}">
                      <a16:colId xmlns:a16="http://schemas.microsoft.com/office/drawing/2014/main" val="144039116"/>
                    </a:ext>
                  </a:extLst>
                </a:gridCol>
                <a:gridCol w="902181">
                  <a:extLst>
                    <a:ext uri="{9D8B030D-6E8A-4147-A177-3AD203B41FA5}">
                      <a16:colId xmlns:a16="http://schemas.microsoft.com/office/drawing/2014/main" val="262276595"/>
                    </a:ext>
                  </a:extLst>
                </a:gridCol>
                <a:gridCol w="1585015">
                  <a:extLst>
                    <a:ext uri="{9D8B030D-6E8A-4147-A177-3AD203B41FA5}">
                      <a16:colId xmlns:a16="http://schemas.microsoft.com/office/drawing/2014/main" val="2144271015"/>
                    </a:ext>
                  </a:extLst>
                </a:gridCol>
                <a:gridCol w="1801407">
                  <a:extLst>
                    <a:ext uri="{9D8B030D-6E8A-4147-A177-3AD203B41FA5}">
                      <a16:colId xmlns:a16="http://schemas.microsoft.com/office/drawing/2014/main" val="3671012259"/>
                    </a:ext>
                  </a:extLst>
                </a:gridCol>
                <a:gridCol w="1758063">
                  <a:extLst>
                    <a:ext uri="{9D8B030D-6E8A-4147-A177-3AD203B41FA5}">
                      <a16:colId xmlns:a16="http://schemas.microsoft.com/office/drawing/2014/main" val="965892778"/>
                    </a:ext>
                  </a:extLst>
                </a:gridCol>
                <a:gridCol w="1758063">
                  <a:extLst>
                    <a:ext uri="{9D8B030D-6E8A-4147-A177-3AD203B41FA5}">
                      <a16:colId xmlns:a16="http://schemas.microsoft.com/office/drawing/2014/main" val="1756032749"/>
                    </a:ext>
                  </a:extLst>
                </a:gridCol>
              </a:tblGrid>
              <a:tr h="29980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개발 컴포넌트 목록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프로그램 파일명</a:t>
                      </a:r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프로그램 파일명</a:t>
                      </a:r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912926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 depth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 depth</a:t>
                      </a:r>
                      <a:endParaRPr lang="ko-KR" altLang="en-US" sz="10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 depth</a:t>
                      </a:r>
                      <a:endParaRPr lang="ko-KR" altLang="en-US" sz="10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model</a:t>
                      </a:r>
                      <a:endParaRPr lang="ko-KR" altLang="en-US" sz="10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jsp</a:t>
                      </a:r>
                      <a:endParaRPr lang="ko-KR" altLang="en-US" sz="10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java</a:t>
                      </a:r>
                      <a:endParaRPr lang="ko-KR" altLang="en-US" sz="1000" b="1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56468"/>
                  </a:ext>
                </a:extLst>
              </a:tr>
              <a:tr h="20691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src</a:t>
                      </a:r>
                      <a:endParaRPr lang="ko-KR" altLang="en-US" sz="1200" b="1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판매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판매처 목록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CustomerBoard.java</a:t>
                      </a:r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r>
                        <a:rPr lang="en-US" altLang="ko-KR" sz="900" dirty="0"/>
                        <a:t>CustomerBoardDao.java</a:t>
                      </a:r>
                      <a:endParaRPr lang="ko-KR" altLang="en-US" sz="9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customerList.jsp</a:t>
                      </a:r>
                      <a:endParaRPr lang="ko-KR" altLang="en-US" sz="9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CustomerListAction.java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8665640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판매처 정보 등록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customerWriteForm.jsp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WriteForm.java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379012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판매처 정보 등록 처리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customerWrite.jsp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Write.java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52541904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판매처 정보 수정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customerUpdateForm.jsp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Update.java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2129552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판매처 정보 수정 처리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customerUpdate.jsp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UpdateForm.java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88923069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판매처 정보 삭제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customerDeleteForm.jsp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DeleteForm.java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0927138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판매처 정보 삭제 처리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customerDelete.jsp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Delete.java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0194009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판매 목록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SalesOrderBoard.java</a:t>
                      </a:r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r>
                        <a:rPr lang="en-US" altLang="ko-KR" sz="900" dirty="0"/>
                        <a:t>SalesOrderBoardDao.java</a:t>
                      </a:r>
                      <a:endParaRPr lang="ko-KR" altLang="en-US" sz="9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salesOrderList.jsp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SalesOrderListAction.java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0041939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판매 등록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salesOrderWriteForm.jsp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SalesOrderWriteForm.java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3646132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판매등록 처리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salesOrderWrite.jsp</a:t>
                      </a:r>
                      <a:endParaRPr lang="ko-KR" altLang="en-US" sz="9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SalesOrderWrite.java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59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19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30">
            <a:extLst>
              <a:ext uri="{FF2B5EF4-FFF2-40B4-BE49-F238E27FC236}">
                <a16:creationId xmlns:a16="http://schemas.microsoft.com/office/drawing/2014/main" id="{6DE883D3-4F9F-4886-B909-00266EAD60DA}"/>
              </a:ext>
            </a:extLst>
          </p:cNvPr>
          <p:cNvSpPr txBox="1">
            <a:spLocks/>
          </p:cNvSpPr>
          <p:nvPr/>
        </p:nvSpPr>
        <p:spPr>
          <a:xfrm>
            <a:off x="129290" y="301792"/>
            <a:ext cx="247025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b="1" dirty="0">
                <a:latin typeface="+mj-ea"/>
                <a:ea typeface="+mj-ea"/>
              </a:rPr>
              <a:t>프로그램 목록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2B58BB4-F49D-4F93-A6BE-4DC3C15E4908}"/>
              </a:ext>
            </a:extLst>
          </p:cNvPr>
          <p:cNvGraphicFramePr>
            <a:graphicFrameLocks noGrp="1"/>
          </p:cNvGraphicFramePr>
          <p:nvPr/>
        </p:nvGraphicFramePr>
        <p:xfrm>
          <a:off x="319790" y="879592"/>
          <a:ext cx="8504423" cy="3205646"/>
        </p:xfrm>
        <a:graphic>
          <a:graphicData uri="http://schemas.openxmlformats.org/drawingml/2006/table">
            <a:tbl>
              <a:tblPr firstRow="1" bandRow="1">
                <a:tableStyleId>{693F1B77-0B49-4CC3-A65D-8CD5DCF77CA0}</a:tableStyleId>
              </a:tblPr>
              <a:tblGrid>
                <a:gridCol w="699694">
                  <a:extLst>
                    <a:ext uri="{9D8B030D-6E8A-4147-A177-3AD203B41FA5}">
                      <a16:colId xmlns:a16="http://schemas.microsoft.com/office/drawing/2014/main" val="144039116"/>
                    </a:ext>
                  </a:extLst>
                </a:gridCol>
                <a:gridCol w="902181">
                  <a:extLst>
                    <a:ext uri="{9D8B030D-6E8A-4147-A177-3AD203B41FA5}">
                      <a16:colId xmlns:a16="http://schemas.microsoft.com/office/drawing/2014/main" val="262276595"/>
                    </a:ext>
                  </a:extLst>
                </a:gridCol>
                <a:gridCol w="1585015">
                  <a:extLst>
                    <a:ext uri="{9D8B030D-6E8A-4147-A177-3AD203B41FA5}">
                      <a16:colId xmlns:a16="http://schemas.microsoft.com/office/drawing/2014/main" val="2144271015"/>
                    </a:ext>
                  </a:extLst>
                </a:gridCol>
                <a:gridCol w="1801407">
                  <a:extLst>
                    <a:ext uri="{9D8B030D-6E8A-4147-A177-3AD203B41FA5}">
                      <a16:colId xmlns:a16="http://schemas.microsoft.com/office/drawing/2014/main" val="3671012259"/>
                    </a:ext>
                  </a:extLst>
                </a:gridCol>
                <a:gridCol w="1758063">
                  <a:extLst>
                    <a:ext uri="{9D8B030D-6E8A-4147-A177-3AD203B41FA5}">
                      <a16:colId xmlns:a16="http://schemas.microsoft.com/office/drawing/2014/main" val="965892778"/>
                    </a:ext>
                  </a:extLst>
                </a:gridCol>
                <a:gridCol w="1758063">
                  <a:extLst>
                    <a:ext uri="{9D8B030D-6E8A-4147-A177-3AD203B41FA5}">
                      <a16:colId xmlns:a16="http://schemas.microsoft.com/office/drawing/2014/main" val="1756032749"/>
                    </a:ext>
                  </a:extLst>
                </a:gridCol>
              </a:tblGrid>
              <a:tr h="29980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개발 컴포넌트 목록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프로그램 파일명</a:t>
                      </a:r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프로그램 파일명</a:t>
                      </a:r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912926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 depth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 depth</a:t>
                      </a:r>
                      <a:endParaRPr lang="ko-KR" altLang="en-US" sz="10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 depth</a:t>
                      </a:r>
                      <a:endParaRPr lang="ko-KR" altLang="en-US" sz="10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model</a:t>
                      </a:r>
                      <a:endParaRPr lang="ko-KR" altLang="en-US" sz="10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jsp</a:t>
                      </a:r>
                      <a:endParaRPr lang="ko-KR" altLang="en-US" sz="10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java</a:t>
                      </a:r>
                      <a:endParaRPr lang="ko-KR" altLang="en-US" sz="1000" b="1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56468"/>
                  </a:ext>
                </a:extLst>
              </a:tr>
              <a:tr h="20691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src</a:t>
                      </a:r>
                      <a:endParaRPr lang="ko-KR" altLang="en-US" sz="1200" b="1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재고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재고현황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Product.java</a:t>
                      </a:r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r>
                        <a:rPr lang="en-US" altLang="ko-KR" sz="900" dirty="0"/>
                        <a:t>ProductDao.java</a:t>
                      </a:r>
                      <a:endParaRPr lang="ko-KR" altLang="en-US" sz="9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productList.jsp</a:t>
                      </a:r>
                      <a:endParaRPr lang="ko-KR" altLang="en-US" sz="9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ProductList.java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8665640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상세정보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modifyStockForm.jsp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ModifyStockForm.java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379012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재고 수정 처리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modifyStock.jsp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ModifyStock.java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52541904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재고 변경 내역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modifyStockList.jsp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ModifyStockList.java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2129552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입고내역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InProduct.java</a:t>
                      </a:r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r>
                        <a:rPr lang="en-US" altLang="ko-KR" sz="900" dirty="0"/>
                        <a:t>InProductDao.java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inProductList.jsp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InProductList.java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88923069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출고내역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OutProduct.java</a:t>
                      </a:r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r>
                        <a:rPr lang="en-US" altLang="ko-KR" sz="900" dirty="0"/>
                        <a:t>OutProductDao.java</a:t>
                      </a:r>
                      <a:endParaRPr lang="ko-KR" altLang="en-US" sz="9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outProductList.jsp</a:t>
                      </a:r>
                      <a:endParaRPr lang="ko-KR" altLang="en-US" sz="9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OutProductList.java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927138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회계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매입내역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ExpenseBoard.java</a:t>
                      </a:r>
                      <a:endParaRPr lang="ko-KR" altLang="en-US" sz="9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expenseList.jsp</a:t>
                      </a:r>
                      <a:endParaRPr lang="ko-KR" altLang="en-US" sz="9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96203161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매출내역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ProfitBoard.java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profitList.jsp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5482948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월별 결산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FStatementBoard.java</a:t>
                      </a:r>
                      <a:endParaRPr lang="ko-KR" altLang="en-US" sz="9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4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06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30">
            <a:extLst>
              <a:ext uri="{FF2B5EF4-FFF2-40B4-BE49-F238E27FC236}">
                <a16:creationId xmlns:a16="http://schemas.microsoft.com/office/drawing/2014/main" id="{6DE883D3-4F9F-4886-B909-00266EAD60DA}"/>
              </a:ext>
            </a:extLst>
          </p:cNvPr>
          <p:cNvSpPr txBox="1">
            <a:spLocks/>
          </p:cNvSpPr>
          <p:nvPr/>
        </p:nvSpPr>
        <p:spPr>
          <a:xfrm>
            <a:off x="129290" y="301792"/>
            <a:ext cx="247025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b="1" dirty="0">
                <a:latin typeface="+mj-ea"/>
                <a:ea typeface="+mj-ea"/>
              </a:rPr>
              <a:t>프로그램 목록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2B58BB4-F49D-4F93-A6BE-4DC3C15E4908}"/>
              </a:ext>
            </a:extLst>
          </p:cNvPr>
          <p:cNvGraphicFramePr>
            <a:graphicFrameLocks noGrp="1"/>
          </p:cNvGraphicFramePr>
          <p:nvPr/>
        </p:nvGraphicFramePr>
        <p:xfrm>
          <a:off x="319790" y="879592"/>
          <a:ext cx="8504423" cy="3388526"/>
        </p:xfrm>
        <a:graphic>
          <a:graphicData uri="http://schemas.openxmlformats.org/drawingml/2006/table">
            <a:tbl>
              <a:tblPr firstRow="1" bandRow="1">
                <a:tableStyleId>{693F1B77-0B49-4CC3-A65D-8CD5DCF77CA0}</a:tableStyleId>
              </a:tblPr>
              <a:tblGrid>
                <a:gridCol w="699694">
                  <a:extLst>
                    <a:ext uri="{9D8B030D-6E8A-4147-A177-3AD203B41FA5}">
                      <a16:colId xmlns:a16="http://schemas.microsoft.com/office/drawing/2014/main" val="144039116"/>
                    </a:ext>
                  </a:extLst>
                </a:gridCol>
                <a:gridCol w="902181">
                  <a:extLst>
                    <a:ext uri="{9D8B030D-6E8A-4147-A177-3AD203B41FA5}">
                      <a16:colId xmlns:a16="http://schemas.microsoft.com/office/drawing/2014/main" val="262276595"/>
                    </a:ext>
                  </a:extLst>
                </a:gridCol>
                <a:gridCol w="1585015">
                  <a:extLst>
                    <a:ext uri="{9D8B030D-6E8A-4147-A177-3AD203B41FA5}">
                      <a16:colId xmlns:a16="http://schemas.microsoft.com/office/drawing/2014/main" val="2144271015"/>
                    </a:ext>
                  </a:extLst>
                </a:gridCol>
                <a:gridCol w="1801407">
                  <a:extLst>
                    <a:ext uri="{9D8B030D-6E8A-4147-A177-3AD203B41FA5}">
                      <a16:colId xmlns:a16="http://schemas.microsoft.com/office/drawing/2014/main" val="3671012259"/>
                    </a:ext>
                  </a:extLst>
                </a:gridCol>
                <a:gridCol w="1758063">
                  <a:extLst>
                    <a:ext uri="{9D8B030D-6E8A-4147-A177-3AD203B41FA5}">
                      <a16:colId xmlns:a16="http://schemas.microsoft.com/office/drawing/2014/main" val="965892778"/>
                    </a:ext>
                  </a:extLst>
                </a:gridCol>
                <a:gridCol w="1758063">
                  <a:extLst>
                    <a:ext uri="{9D8B030D-6E8A-4147-A177-3AD203B41FA5}">
                      <a16:colId xmlns:a16="http://schemas.microsoft.com/office/drawing/2014/main" val="1756032749"/>
                    </a:ext>
                  </a:extLst>
                </a:gridCol>
              </a:tblGrid>
              <a:tr h="29980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개발 컴포넌트 목록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프로그램 파일명</a:t>
                      </a:r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프로그램 파일명</a:t>
                      </a:r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912926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 depth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 depth</a:t>
                      </a:r>
                      <a:endParaRPr lang="ko-KR" altLang="en-US" sz="10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 depth</a:t>
                      </a:r>
                      <a:endParaRPr lang="ko-KR" altLang="en-US" sz="10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Model</a:t>
                      </a:r>
                      <a:endParaRPr lang="ko-KR" altLang="en-US" sz="10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jsp</a:t>
                      </a:r>
                      <a:endParaRPr lang="ko-KR" altLang="en-US" sz="10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java</a:t>
                      </a:r>
                      <a:endParaRPr lang="ko-KR" altLang="en-US" sz="1000" b="1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56468"/>
                  </a:ext>
                </a:extLst>
              </a:tr>
              <a:tr h="20691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src</a:t>
                      </a:r>
                      <a:endParaRPr lang="ko-KR" altLang="en-US" sz="1200" b="1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인사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사원 목록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1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Emp.java</a:t>
                      </a:r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r>
                        <a:rPr lang="en-US" altLang="ko-KR" sz="900" dirty="0"/>
                        <a:t>Hr.java</a:t>
                      </a:r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r>
                        <a:rPr lang="en-US" altLang="ko-KR" sz="900" dirty="0"/>
                        <a:t>HrDao.java</a:t>
                      </a:r>
                      <a:endParaRPr lang="ko-KR" altLang="en-US" sz="9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list.jsp</a:t>
                      </a:r>
                      <a:endParaRPr lang="ko-KR" altLang="en-US" sz="9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HrListCommand.java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8665640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사원 등록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insertForm.jsp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HrInsertFormCommand.java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379012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사원 등록 처리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insertResult.jsp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HrInsertCommand.java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52541904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사원 정보 수정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updateForm.jsp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HrUpdateFormCommand.java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2129552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사원 정보 수정 처리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updateResult.jsp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HrUpdateCommand.java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88923069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비밀번호 체크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checkForm.jsp</a:t>
                      </a:r>
                      <a:endParaRPr lang="ko-KR" altLang="en-US" sz="9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HrCheckCommand.java</a:t>
                      </a:r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r>
                        <a:rPr lang="en-US" altLang="ko-KR" sz="900" dirty="0"/>
                        <a:t>HrCheckFormCommand.java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927138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사원 정보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로그인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loginForm.jsp</a:t>
                      </a:r>
                      <a:endParaRPr lang="ko-KR" altLang="en-US" sz="9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LoginFormCommand.java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5482948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로그인 처리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loginResult.jsp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LoginCommand.java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7048854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로그아웃 처리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loginForm.jsp</a:t>
                      </a:r>
                      <a:endParaRPr lang="ko-KR" altLang="en-US" sz="9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LogoutCommand.java</a:t>
                      </a:r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25157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공통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인덱스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index.jsp</a:t>
                      </a:r>
                      <a:endParaRPr lang="ko-KR" altLang="en-US" sz="9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4444737"/>
                  </a:ext>
                </a:extLst>
              </a:tr>
              <a:tr h="2069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메인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main.jsp</a:t>
                      </a:r>
                      <a:endParaRPr lang="ko-KR" altLang="en-US" sz="9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04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80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955D260E-5152-4446-A118-6163C39E04A2}"/>
              </a:ext>
            </a:extLst>
          </p:cNvPr>
          <p:cNvSpPr>
            <a:spLocks noGrp="1"/>
          </p:cNvSpPr>
          <p:nvPr>
            <p:ph type="ctrTitle" idx="9"/>
          </p:nvPr>
        </p:nvSpPr>
        <p:spPr>
          <a:xfrm>
            <a:off x="3883674" y="2098650"/>
            <a:ext cx="2145419" cy="946200"/>
          </a:xfrm>
        </p:spPr>
        <p:txBody>
          <a:bodyPr/>
          <a:lstStyle/>
          <a:p>
            <a:r>
              <a:rPr lang="ko-KR" altLang="en-US" sz="2000" dirty="0"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7602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ctrTitle" idx="6"/>
          </p:nvPr>
        </p:nvSpPr>
        <p:spPr>
          <a:xfrm>
            <a:off x="4004234" y="2199050"/>
            <a:ext cx="1444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개발 일정</a:t>
            </a:r>
            <a:endParaRPr b="1"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title" idx="8"/>
          </p:nvPr>
        </p:nvSpPr>
        <p:spPr>
          <a:xfrm>
            <a:off x="3695100" y="162094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ctrTitle" idx="21"/>
          </p:nvPr>
        </p:nvSpPr>
        <p:spPr>
          <a:xfrm>
            <a:off x="277063" y="280754"/>
            <a:ext cx="1169989" cy="709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latin typeface="+mj-ea"/>
                <a:ea typeface="+mj-ea"/>
              </a:rPr>
              <a:t>목차</a:t>
            </a:r>
            <a:endParaRPr sz="2800" b="1" dirty="0">
              <a:latin typeface="+mj-ea"/>
              <a:ea typeface="+mj-ea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ctrTitle"/>
          </p:nvPr>
        </p:nvSpPr>
        <p:spPr>
          <a:xfrm>
            <a:off x="-100614" y="2202425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프로젝트 소개</a:t>
            </a:r>
            <a:endParaRPr b="1" dirty="0"/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 idx="2"/>
          </p:nvPr>
        </p:nvSpPr>
        <p:spPr>
          <a:xfrm>
            <a:off x="-684222" y="16243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ctrTitle" idx="3"/>
          </p:nvPr>
        </p:nvSpPr>
        <p:spPr>
          <a:xfrm>
            <a:off x="995682" y="21990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업무분담</a:t>
            </a:r>
            <a:endParaRPr b="1"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5"/>
          </p:nvPr>
        </p:nvSpPr>
        <p:spPr>
          <a:xfrm>
            <a:off x="1513439" y="16209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ctrTitle" idx="9"/>
          </p:nvPr>
        </p:nvSpPr>
        <p:spPr>
          <a:xfrm>
            <a:off x="277053" y="3903653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화면구성</a:t>
            </a:r>
            <a:endParaRPr b="1" dirty="0"/>
          </a:p>
        </p:txBody>
      </p:sp>
      <p:sp>
        <p:nvSpPr>
          <p:cNvPr id="164" name="Google Shape;164;p30"/>
          <p:cNvSpPr txBox="1">
            <a:spLocks noGrp="1"/>
          </p:cNvSpPr>
          <p:nvPr>
            <p:ph type="title" idx="14"/>
          </p:nvPr>
        </p:nvSpPr>
        <p:spPr>
          <a:xfrm>
            <a:off x="277064" y="333874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06</a:t>
            </a:r>
            <a:endParaRPr dirty="0"/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5"/>
          </p:nvPr>
        </p:nvSpPr>
        <p:spPr>
          <a:xfrm>
            <a:off x="2422027" y="3900253"/>
            <a:ext cx="112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dk1"/>
                </a:solidFill>
              </a:rPr>
              <a:t>ERD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title" idx="17"/>
          </p:nvPr>
        </p:nvSpPr>
        <p:spPr>
          <a:xfrm>
            <a:off x="2422039" y="3335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ctrTitle" idx="18"/>
          </p:nvPr>
        </p:nvSpPr>
        <p:spPr>
          <a:xfrm>
            <a:off x="4567002" y="3900278"/>
            <a:ext cx="98121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기능분해도</a:t>
            </a:r>
            <a:endParaRPr b="1" dirty="0"/>
          </a:p>
        </p:txBody>
      </p:sp>
      <p:sp>
        <p:nvSpPr>
          <p:cNvPr id="170" name="Google Shape;170;p30"/>
          <p:cNvSpPr txBox="1">
            <a:spLocks noGrp="1"/>
          </p:cNvSpPr>
          <p:nvPr>
            <p:ph type="title" idx="20"/>
          </p:nvPr>
        </p:nvSpPr>
        <p:spPr>
          <a:xfrm>
            <a:off x="4567014" y="333535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08</a:t>
            </a:r>
            <a:endParaRPr dirty="0"/>
          </a:p>
        </p:txBody>
      </p:sp>
      <p:sp>
        <p:nvSpPr>
          <p:cNvPr id="22" name="Google Shape;153;p30">
            <a:extLst>
              <a:ext uri="{FF2B5EF4-FFF2-40B4-BE49-F238E27FC236}">
                <a16:creationId xmlns:a16="http://schemas.microsoft.com/office/drawing/2014/main" id="{B090948A-1C1D-48F2-9D56-7B63997585B2}"/>
              </a:ext>
            </a:extLst>
          </p:cNvPr>
          <p:cNvSpPr txBox="1">
            <a:spLocks/>
          </p:cNvSpPr>
          <p:nvPr/>
        </p:nvSpPr>
        <p:spPr>
          <a:xfrm>
            <a:off x="5803888" y="2161246"/>
            <a:ext cx="1632794" cy="65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b="1" dirty="0"/>
              <a:t>개발환경</a:t>
            </a:r>
            <a:endParaRPr lang="en-US" b="1" dirty="0"/>
          </a:p>
        </p:txBody>
      </p:sp>
      <p:sp>
        <p:nvSpPr>
          <p:cNvPr id="23" name="Google Shape;154;p30">
            <a:extLst>
              <a:ext uri="{FF2B5EF4-FFF2-40B4-BE49-F238E27FC236}">
                <a16:creationId xmlns:a16="http://schemas.microsoft.com/office/drawing/2014/main" id="{F62536D0-7310-4C1C-B3BD-F2D4939F2336}"/>
              </a:ext>
            </a:extLst>
          </p:cNvPr>
          <p:cNvSpPr txBox="1">
            <a:spLocks/>
          </p:cNvSpPr>
          <p:nvPr/>
        </p:nvSpPr>
        <p:spPr>
          <a:xfrm>
            <a:off x="5494754" y="1583143"/>
            <a:ext cx="1982000" cy="65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/>
              <a:t>04</a:t>
            </a:r>
          </a:p>
        </p:txBody>
      </p:sp>
      <p:sp>
        <p:nvSpPr>
          <p:cNvPr id="25" name="Google Shape;153;p30">
            <a:extLst>
              <a:ext uri="{FF2B5EF4-FFF2-40B4-BE49-F238E27FC236}">
                <a16:creationId xmlns:a16="http://schemas.microsoft.com/office/drawing/2014/main" id="{8993A722-5054-4F0F-959A-AC91CBA4D973}"/>
              </a:ext>
            </a:extLst>
          </p:cNvPr>
          <p:cNvSpPr txBox="1">
            <a:spLocks/>
          </p:cNvSpPr>
          <p:nvPr/>
        </p:nvSpPr>
        <p:spPr>
          <a:xfrm>
            <a:off x="7646498" y="2199040"/>
            <a:ext cx="1444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b="1" dirty="0" err="1"/>
              <a:t>메뉴트리</a:t>
            </a:r>
            <a:endParaRPr lang="en-US" b="1" dirty="0"/>
          </a:p>
        </p:txBody>
      </p:sp>
      <p:sp>
        <p:nvSpPr>
          <p:cNvPr id="26" name="Google Shape;154;p30">
            <a:extLst>
              <a:ext uri="{FF2B5EF4-FFF2-40B4-BE49-F238E27FC236}">
                <a16:creationId xmlns:a16="http://schemas.microsoft.com/office/drawing/2014/main" id="{58397C20-81E7-4D30-9C08-B86F9C1625AC}"/>
              </a:ext>
            </a:extLst>
          </p:cNvPr>
          <p:cNvSpPr txBox="1">
            <a:spLocks/>
          </p:cNvSpPr>
          <p:nvPr/>
        </p:nvSpPr>
        <p:spPr>
          <a:xfrm>
            <a:off x="7337364" y="162093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/>
              <a:t>05</a:t>
            </a:r>
          </a:p>
        </p:txBody>
      </p:sp>
      <p:sp>
        <p:nvSpPr>
          <p:cNvPr id="69" name="Google Shape;153;p30">
            <a:extLst>
              <a:ext uri="{FF2B5EF4-FFF2-40B4-BE49-F238E27FC236}">
                <a16:creationId xmlns:a16="http://schemas.microsoft.com/office/drawing/2014/main" id="{33E54F02-E68C-480C-8436-93C2AA1AF7C9}"/>
              </a:ext>
            </a:extLst>
          </p:cNvPr>
          <p:cNvSpPr txBox="1">
            <a:spLocks/>
          </p:cNvSpPr>
          <p:nvPr/>
        </p:nvSpPr>
        <p:spPr>
          <a:xfrm>
            <a:off x="5803888" y="3862762"/>
            <a:ext cx="1632794" cy="65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b="1" dirty="0"/>
              <a:t>프로그램 목록</a:t>
            </a:r>
            <a:endParaRPr lang="en-US" b="1" dirty="0"/>
          </a:p>
        </p:txBody>
      </p:sp>
      <p:sp>
        <p:nvSpPr>
          <p:cNvPr id="70" name="Google Shape;154;p30">
            <a:extLst>
              <a:ext uri="{FF2B5EF4-FFF2-40B4-BE49-F238E27FC236}">
                <a16:creationId xmlns:a16="http://schemas.microsoft.com/office/drawing/2014/main" id="{88A0345E-3F8C-475F-9D4C-A3B932B845C0}"/>
              </a:ext>
            </a:extLst>
          </p:cNvPr>
          <p:cNvSpPr txBox="1">
            <a:spLocks/>
          </p:cNvSpPr>
          <p:nvPr/>
        </p:nvSpPr>
        <p:spPr>
          <a:xfrm>
            <a:off x="5448900" y="3295301"/>
            <a:ext cx="1982000" cy="65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/>
              <a:t>09</a:t>
            </a:r>
          </a:p>
        </p:txBody>
      </p:sp>
      <p:sp>
        <p:nvSpPr>
          <p:cNvPr id="71" name="Google Shape;153;p30">
            <a:extLst>
              <a:ext uri="{FF2B5EF4-FFF2-40B4-BE49-F238E27FC236}">
                <a16:creationId xmlns:a16="http://schemas.microsoft.com/office/drawing/2014/main" id="{0B353559-AFA3-4089-A0A8-620EE83BC4D0}"/>
              </a:ext>
            </a:extLst>
          </p:cNvPr>
          <p:cNvSpPr txBox="1">
            <a:spLocks/>
          </p:cNvSpPr>
          <p:nvPr/>
        </p:nvSpPr>
        <p:spPr>
          <a:xfrm>
            <a:off x="7604922" y="3882349"/>
            <a:ext cx="1444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b="1" dirty="0"/>
              <a:t>시현</a:t>
            </a:r>
            <a:endParaRPr lang="en-US" b="1" dirty="0"/>
          </a:p>
        </p:txBody>
      </p:sp>
      <p:sp>
        <p:nvSpPr>
          <p:cNvPr id="72" name="Google Shape;154;p30">
            <a:extLst>
              <a:ext uri="{FF2B5EF4-FFF2-40B4-BE49-F238E27FC236}">
                <a16:creationId xmlns:a16="http://schemas.microsoft.com/office/drawing/2014/main" id="{DEC8C9BA-7840-431B-BE69-7A4B4B9889BE}"/>
              </a:ext>
            </a:extLst>
          </p:cNvPr>
          <p:cNvSpPr txBox="1">
            <a:spLocks/>
          </p:cNvSpPr>
          <p:nvPr/>
        </p:nvSpPr>
        <p:spPr>
          <a:xfrm>
            <a:off x="7295788" y="3304246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/>
              <a:t>10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ACB95E9-3BB7-429E-BB31-F39887147912}"/>
              </a:ext>
            </a:extLst>
          </p:cNvPr>
          <p:cNvSpPr/>
          <p:nvPr/>
        </p:nvSpPr>
        <p:spPr>
          <a:xfrm>
            <a:off x="4346671" y="4387862"/>
            <a:ext cx="3317533" cy="309838"/>
          </a:xfrm>
          <a:custGeom>
            <a:avLst/>
            <a:gdLst>
              <a:gd name="connsiteX0" fmla="*/ 0 w 3317533"/>
              <a:gd name="connsiteY0" fmla="*/ 249382 h 309838"/>
              <a:gd name="connsiteX1" fmla="*/ 7557 w 3317533"/>
              <a:gd name="connsiteY1" fmla="*/ 211596 h 309838"/>
              <a:gd name="connsiteX2" fmla="*/ 60456 w 3317533"/>
              <a:gd name="connsiteY2" fmla="*/ 136026 h 309838"/>
              <a:gd name="connsiteX3" fmla="*/ 166254 w 3317533"/>
              <a:gd name="connsiteY3" fmla="*/ 75570 h 309838"/>
              <a:gd name="connsiteX4" fmla="*/ 264495 w 3317533"/>
              <a:gd name="connsiteY4" fmla="*/ 52899 h 309838"/>
              <a:gd name="connsiteX5" fmla="*/ 355180 w 3317533"/>
              <a:gd name="connsiteY5" fmla="*/ 68013 h 309838"/>
              <a:gd name="connsiteX6" fmla="*/ 408079 w 3317533"/>
              <a:gd name="connsiteY6" fmla="*/ 113355 h 309838"/>
              <a:gd name="connsiteX7" fmla="*/ 491206 w 3317533"/>
              <a:gd name="connsiteY7" fmla="*/ 211596 h 309838"/>
              <a:gd name="connsiteX8" fmla="*/ 536548 w 3317533"/>
              <a:gd name="connsiteY8" fmla="*/ 241825 h 309838"/>
              <a:gd name="connsiteX9" fmla="*/ 627233 w 3317533"/>
              <a:gd name="connsiteY9" fmla="*/ 264496 h 309838"/>
              <a:gd name="connsiteX10" fmla="*/ 755702 w 3317533"/>
              <a:gd name="connsiteY10" fmla="*/ 234267 h 309838"/>
              <a:gd name="connsiteX11" fmla="*/ 801044 w 3317533"/>
              <a:gd name="connsiteY11" fmla="*/ 196482 h 309838"/>
              <a:gd name="connsiteX12" fmla="*/ 876614 w 3317533"/>
              <a:gd name="connsiteY12" fmla="*/ 158697 h 309838"/>
              <a:gd name="connsiteX13" fmla="*/ 914400 w 3317533"/>
              <a:gd name="connsiteY13" fmla="*/ 120912 h 309838"/>
              <a:gd name="connsiteX14" fmla="*/ 944628 w 3317533"/>
              <a:gd name="connsiteY14" fmla="*/ 98241 h 309838"/>
              <a:gd name="connsiteX15" fmla="*/ 1027755 w 3317533"/>
              <a:gd name="connsiteY15" fmla="*/ 52899 h 309838"/>
              <a:gd name="connsiteX16" fmla="*/ 1239352 w 3317533"/>
              <a:gd name="connsiteY16" fmla="*/ 83127 h 309838"/>
              <a:gd name="connsiteX17" fmla="*/ 1292251 w 3317533"/>
              <a:gd name="connsiteY17" fmla="*/ 128469 h 309838"/>
              <a:gd name="connsiteX18" fmla="*/ 1390492 w 3317533"/>
              <a:gd name="connsiteY18" fmla="*/ 241825 h 309838"/>
              <a:gd name="connsiteX19" fmla="*/ 1443391 w 3317533"/>
              <a:gd name="connsiteY19" fmla="*/ 279610 h 309838"/>
              <a:gd name="connsiteX20" fmla="*/ 1639874 w 3317533"/>
              <a:gd name="connsiteY20" fmla="*/ 309838 h 309838"/>
              <a:gd name="connsiteX21" fmla="*/ 1685216 w 3317533"/>
              <a:gd name="connsiteY21" fmla="*/ 302281 h 309838"/>
              <a:gd name="connsiteX22" fmla="*/ 1738115 w 3317533"/>
              <a:gd name="connsiteY22" fmla="*/ 272053 h 309838"/>
              <a:gd name="connsiteX23" fmla="*/ 1798571 w 3317533"/>
              <a:gd name="connsiteY23" fmla="*/ 241825 h 309838"/>
              <a:gd name="connsiteX24" fmla="*/ 1828800 w 3317533"/>
              <a:gd name="connsiteY24" fmla="*/ 219153 h 309838"/>
              <a:gd name="connsiteX25" fmla="*/ 1866585 w 3317533"/>
              <a:gd name="connsiteY25" fmla="*/ 181368 h 309838"/>
              <a:gd name="connsiteX26" fmla="*/ 1987497 w 3317533"/>
              <a:gd name="connsiteY26" fmla="*/ 143583 h 309838"/>
              <a:gd name="connsiteX27" fmla="*/ 2010168 w 3317533"/>
              <a:gd name="connsiteY27" fmla="*/ 128469 h 309838"/>
              <a:gd name="connsiteX28" fmla="*/ 2274664 w 3317533"/>
              <a:gd name="connsiteY28" fmla="*/ 128469 h 309838"/>
              <a:gd name="connsiteX29" fmla="*/ 2312449 w 3317533"/>
              <a:gd name="connsiteY29" fmla="*/ 151140 h 309838"/>
              <a:gd name="connsiteX30" fmla="*/ 2440919 w 3317533"/>
              <a:gd name="connsiteY30" fmla="*/ 249382 h 309838"/>
              <a:gd name="connsiteX31" fmla="*/ 2486261 w 3317533"/>
              <a:gd name="connsiteY31" fmla="*/ 272053 h 309838"/>
              <a:gd name="connsiteX32" fmla="*/ 2712971 w 3317533"/>
              <a:gd name="connsiteY32" fmla="*/ 249382 h 309838"/>
              <a:gd name="connsiteX33" fmla="*/ 2788542 w 3317533"/>
              <a:gd name="connsiteY33" fmla="*/ 173811 h 309838"/>
              <a:gd name="connsiteX34" fmla="*/ 2848998 w 3317533"/>
              <a:gd name="connsiteY34" fmla="*/ 83127 h 309838"/>
              <a:gd name="connsiteX35" fmla="*/ 2901897 w 3317533"/>
              <a:gd name="connsiteY35" fmla="*/ 45342 h 309838"/>
              <a:gd name="connsiteX36" fmla="*/ 3113494 w 3317533"/>
              <a:gd name="connsiteY36" fmla="*/ 37785 h 309838"/>
              <a:gd name="connsiteX37" fmla="*/ 3234406 w 3317533"/>
              <a:gd name="connsiteY37" fmla="*/ 90684 h 309838"/>
              <a:gd name="connsiteX38" fmla="*/ 3294862 w 3317533"/>
              <a:gd name="connsiteY38" fmla="*/ 37785 h 309838"/>
              <a:gd name="connsiteX39" fmla="*/ 3317533 w 3317533"/>
              <a:gd name="connsiteY39" fmla="*/ 0 h 3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317533" h="309838">
                <a:moveTo>
                  <a:pt x="0" y="249382"/>
                </a:moveTo>
                <a:cubicBezTo>
                  <a:pt x="2519" y="236787"/>
                  <a:pt x="1512" y="222930"/>
                  <a:pt x="7557" y="211596"/>
                </a:cubicBezTo>
                <a:cubicBezTo>
                  <a:pt x="22027" y="184465"/>
                  <a:pt x="33759" y="151281"/>
                  <a:pt x="60456" y="136026"/>
                </a:cubicBezTo>
                <a:cubicBezTo>
                  <a:pt x="95722" y="115874"/>
                  <a:pt x="126604" y="84381"/>
                  <a:pt x="166254" y="75570"/>
                </a:cubicBezTo>
                <a:cubicBezTo>
                  <a:pt x="244406" y="58203"/>
                  <a:pt x="211736" y="66089"/>
                  <a:pt x="264495" y="52899"/>
                </a:cubicBezTo>
                <a:cubicBezTo>
                  <a:pt x="294723" y="57937"/>
                  <a:pt x="325930" y="58872"/>
                  <a:pt x="355180" y="68013"/>
                </a:cubicBezTo>
                <a:cubicBezTo>
                  <a:pt x="366218" y="71462"/>
                  <a:pt x="400040" y="103529"/>
                  <a:pt x="408079" y="113355"/>
                </a:cubicBezTo>
                <a:cubicBezTo>
                  <a:pt x="444136" y="157425"/>
                  <a:pt x="449731" y="177662"/>
                  <a:pt x="491206" y="211596"/>
                </a:cubicBezTo>
                <a:cubicBezTo>
                  <a:pt x="505265" y="223099"/>
                  <a:pt x="518925" y="237419"/>
                  <a:pt x="536548" y="241825"/>
                </a:cubicBezTo>
                <a:lnTo>
                  <a:pt x="627233" y="264496"/>
                </a:lnTo>
                <a:cubicBezTo>
                  <a:pt x="639618" y="262019"/>
                  <a:pt x="736046" y="244851"/>
                  <a:pt x="755702" y="234267"/>
                </a:cubicBezTo>
                <a:cubicBezTo>
                  <a:pt x="773024" y="224939"/>
                  <a:pt x="784360" y="206909"/>
                  <a:pt x="801044" y="196482"/>
                </a:cubicBezTo>
                <a:cubicBezTo>
                  <a:pt x="824926" y="181555"/>
                  <a:pt x="856699" y="178611"/>
                  <a:pt x="876614" y="158697"/>
                </a:cubicBezTo>
                <a:cubicBezTo>
                  <a:pt x="889209" y="146102"/>
                  <a:pt x="901087" y="132746"/>
                  <a:pt x="914400" y="120912"/>
                </a:cubicBezTo>
                <a:cubicBezTo>
                  <a:pt x="923814" y="112544"/>
                  <a:pt x="934148" y="105227"/>
                  <a:pt x="944628" y="98241"/>
                </a:cubicBezTo>
                <a:cubicBezTo>
                  <a:pt x="975993" y="77331"/>
                  <a:pt x="993331" y="70111"/>
                  <a:pt x="1027755" y="52899"/>
                </a:cubicBezTo>
                <a:cubicBezTo>
                  <a:pt x="1098287" y="62975"/>
                  <a:pt x="1169749" y="67901"/>
                  <a:pt x="1239352" y="83127"/>
                </a:cubicBezTo>
                <a:cubicBezTo>
                  <a:pt x="1249550" y="85358"/>
                  <a:pt x="1284924" y="119677"/>
                  <a:pt x="1292251" y="128469"/>
                </a:cubicBezTo>
                <a:cubicBezTo>
                  <a:pt x="1335908" y="180857"/>
                  <a:pt x="1341486" y="200358"/>
                  <a:pt x="1390492" y="241825"/>
                </a:cubicBezTo>
                <a:cubicBezTo>
                  <a:pt x="1407034" y="255822"/>
                  <a:pt x="1423272" y="271562"/>
                  <a:pt x="1443391" y="279610"/>
                </a:cubicBezTo>
                <a:cubicBezTo>
                  <a:pt x="1505412" y="304418"/>
                  <a:pt x="1574796" y="304832"/>
                  <a:pt x="1639874" y="309838"/>
                </a:cubicBezTo>
                <a:cubicBezTo>
                  <a:pt x="1654988" y="307319"/>
                  <a:pt x="1670915" y="307781"/>
                  <a:pt x="1685216" y="302281"/>
                </a:cubicBezTo>
                <a:cubicBezTo>
                  <a:pt x="1704171" y="294991"/>
                  <a:pt x="1720195" y="281610"/>
                  <a:pt x="1738115" y="272053"/>
                </a:cubicBezTo>
                <a:cubicBezTo>
                  <a:pt x="1757995" y="261450"/>
                  <a:pt x="1779110" y="253178"/>
                  <a:pt x="1798571" y="241825"/>
                </a:cubicBezTo>
                <a:cubicBezTo>
                  <a:pt x="1809451" y="235478"/>
                  <a:pt x="1819386" y="227521"/>
                  <a:pt x="1828800" y="219153"/>
                </a:cubicBezTo>
                <a:cubicBezTo>
                  <a:pt x="1842113" y="207319"/>
                  <a:pt x="1850503" y="189026"/>
                  <a:pt x="1866585" y="181368"/>
                </a:cubicBezTo>
                <a:cubicBezTo>
                  <a:pt x="1904709" y="163214"/>
                  <a:pt x="1947193" y="156178"/>
                  <a:pt x="1987497" y="143583"/>
                </a:cubicBezTo>
                <a:cubicBezTo>
                  <a:pt x="1995054" y="138545"/>
                  <a:pt x="2001287" y="130372"/>
                  <a:pt x="2010168" y="128469"/>
                </a:cubicBezTo>
                <a:cubicBezTo>
                  <a:pt x="2084438" y="112554"/>
                  <a:pt x="2215808" y="126017"/>
                  <a:pt x="2274664" y="128469"/>
                </a:cubicBezTo>
                <a:cubicBezTo>
                  <a:pt x="2287259" y="136026"/>
                  <a:pt x="2300570" y="142501"/>
                  <a:pt x="2312449" y="151140"/>
                </a:cubicBezTo>
                <a:cubicBezTo>
                  <a:pt x="2356047" y="182848"/>
                  <a:pt x="2392701" y="225273"/>
                  <a:pt x="2440919" y="249382"/>
                </a:cubicBezTo>
                <a:lnTo>
                  <a:pt x="2486261" y="272053"/>
                </a:lnTo>
                <a:cubicBezTo>
                  <a:pt x="2561831" y="264496"/>
                  <a:pt x="2640743" y="272856"/>
                  <a:pt x="2712971" y="249382"/>
                </a:cubicBezTo>
                <a:cubicBezTo>
                  <a:pt x="2746851" y="238371"/>
                  <a:pt x="2788542" y="173811"/>
                  <a:pt x="2788542" y="173811"/>
                </a:cubicBezTo>
                <a:cubicBezTo>
                  <a:pt x="2812084" y="118879"/>
                  <a:pt x="2803353" y="121164"/>
                  <a:pt x="2848998" y="83127"/>
                </a:cubicBezTo>
                <a:cubicBezTo>
                  <a:pt x="2865645" y="69255"/>
                  <a:pt x="2880539" y="49003"/>
                  <a:pt x="2901897" y="45342"/>
                </a:cubicBezTo>
                <a:cubicBezTo>
                  <a:pt x="2971460" y="33417"/>
                  <a:pt x="3042962" y="40304"/>
                  <a:pt x="3113494" y="37785"/>
                </a:cubicBezTo>
                <a:cubicBezTo>
                  <a:pt x="3213468" y="87772"/>
                  <a:pt x="3171391" y="74930"/>
                  <a:pt x="3234406" y="90684"/>
                </a:cubicBezTo>
                <a:cubicBezTo>
                  <a:pt x="3260627" y="73203"/>
                  <a:pt x="3272758" y="67256"/>
                  <a:pt x="3294862" y="37785"/>
                </a:cubicBezTo>
                <a:cubicBezTo>
                  <a:pt x="3353722" y="-40695"/>
                  <a:pt x="3252914" y="64619"/>
                  <a:pt x="3317533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074C2E-6741-4DAC-948B-A0F49FBBB5DE}"/>
              </a:ext>
            </a:extLst>
          </p:cNvPr>
          <p:cNvGrpSpPr/>
          <p:nvPr/>
        </p:nvGrpSpPr>
        <p:grpSpPr>
          <a:xfrm>
            <a:off x="7239630" y="2954797"/>
            <a:ext cx="373150" cy="291671"/>
            <a:chOff x="7239630" y="2954797"/>
            <a:chExt cx="373150" cy="291671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96B5E85-FDD3-4838-A1E8-A11E9DC3BDDE}"/>
                </a:ext>
              </a:extLst>
            </p:cNvPr>
            <p:cNvSpPr/>
            <p:nvPr/>
          </p:nvSpPr>
          <p:spPr>
            <a:xfrm>
              <a:off x="7239630" y="2954797"/>
              <a:ext cx="136026" cy="226710"/>
            </a:xfrm>
            <a:custGeom>
              <a:avLst/>
              <a:gdLst>
                <a:gd name="connsiteX0" fmla="*/ 136026 w 136026"/>
                <a:gd name="connsiteY0" fmla="*/ 0 h 226710"/>
                <a:gd name="connsiteX1" fmla="*/ 15114 w 136026"/>
                <a:gd name="connsiteY1" fmla="*/ 181368 h 226710"/>
                <a:gd name="connsiteX2" fmla="*/ 0 w 136026"/>
                <a:gd name="connsiteY2" fmla="*/ 226710 h 22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026" h="226710">
                  <a:moveTo>
                    <a:pt x="136026" y="0"/>
                  </a:moveTo>
                  <a:cubicBezTo>
                    <a:pt x="93029" y="60196"/>
                    <a:pt x="52498" y="115226"/>
                    <a:pt x="15114" y="181368"/>
                  </a:cubicBezTo>
                  <a:cubicBezTo>
                    <a:pt x="7275" y="195237"/>
                    <a:pt x="5038" y="211596"/>
                    <a:pt x="0" y="226710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664E8FF6-B828-40AF-ACCE-0626AFE6914D}"/>
                </a:ext>
              </a:extLst>
            </p:cNvPr>
            <p:cNvSpPr/>
            <p:nvPr/>
          </p:nvSpPr>
          <p:spPr>
            <a:xfrm rot="1462438">
              <a:off x="7476754" y="3019758"/>
              <a:ext cx="136026" cy="226710"/>
            </a:xfrm>
            <a:custGeom>
              <a:avLst/>
              <a:gdLst>
                <a:gd name="connsiteX0" fmla="*/ 136026 w 136026"/>
                <a:gd name="connsiteY0" fmla="*/ 0 h 226710"/>
                <a:gd name="connsiteX1" fmla="*/ 15114 w 136026"/>
                <a:gd name="connsiteY1" fmla="*/ 181368 h 226710"/>
                <a:gd name="connsiteX2" fmla="*/ 0 w 136026"/>
                <a:gd name="connsiteY2" fmla="*/ 226710 h 22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026" h="226710">
                  <a:moveTo>
                    <a:pt x="136026" y="0"/>
                  </a:moveTo>
                  <a:cubicBezTo>
                    <a:pt x="93029" y="60196"/>
                    <a:pt x="52498" y="115226"/>
                    <a:pt x="15114" y="181368"/>
                  </a:cubicBezTo>
                  <a:cubicBezTo>
                    <a:pt x="7275" y="195237"/>
                    <a:pt x="5038" y="211596"/>
                    <a:pt x="0" y="226710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0AB750F-59E4-4827-AA55-34C49C0F70EC}"/>
              </a:ext>
            </a:extLst>
          </p:cNvPr>
          <p:cNvGrpSpPr/>
          <p:nvPr/>
        </p:nvGrpSpPr>
        <p:grpSpPr>
          <a:xfrm>
            <a:off x="5308179" y="2983602"/>
            <a:ext cx="373150" cy="291671"/>
            <a:chOff x="7239630" y="2954797"/>
            <a:chExt cx="373150" cy="291671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B75B6E99-17CA-4EDB-A059-F2E71762D14E}"/>
                </a:ext>
              </a:extLst>
            </p:cNvPr>
            <p:cNvSpPr/>
            <p:nvPr/>
          </p:nvSpPr>
          <p:spPr>
            <a:xfrm>
              <a:off x="7239630" y="2954797"/>
              <a:ext cx="136026" cy="226710"/>
            </a:xfrm>
            <a:custGeom>
              <a:avLst/>
              <a:gdLst>
                <a:gd name="connsiteX0" fmla="*/ 136026 w 136026"/>
                <a:gd name="connsiteY0" fmla="*/ 0 h 226710"/>
                <a:gd name="connsiteX1" fmla="*/ 15114 w 136026"/>
                <a:gd name="connsiteY1" fmla="*/ 181368 h 226710"/>
                <a:gd name="connsiteX2" fmla="*/ 0 w 136026"/>
                <a:gd name="connsiteY2" fmla="*/ 226710 h 22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026" h="226710">
                  <a:moveTo>
                    <a:pt x="136026" y="0"/>
                  </a:moveTo>
                  <a:cubicBezTo>
                    <a:pt x="93029" y="60196"/>
                    <a:pt x="52498" y="115226"/>
                    <a:pt x="15114" y="181368"/>
                  </a:cubicBezTo>
                  <a:cubicBezTo>
                    <a:pt x="7275" y="195237"/>
                    <a:pt x="5038" y="211596"/>
                    <a:pt x="0" y="226710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F5B72E14-B1F8-41A4-AED8-283E580B401B}"/>
                </a:ext>
              </a:extLst>
            </p:cNvPr>
            <p:cNvSpPr/>
            <p:nvPr/>
          </p:nvSpPr>
          <p:spPr>
            <a:xfrm rot="1462438">
              <a:off x="7476754" y="3019758"/>
              <a:ext cx="136026" cy="226710"/>
            </a:xfrm>
            <a:custGeom>
              <a:avLst/>
              <a:gdLst>
                <a:gd name="connsiteX0" fmla="*/ 136026 w 136026"/>
                <a:gd name="connsiteY0" fmla="*/ 0 h 226710"/>
                <a:gd name="connsiteX1" fmla="*/ 15114 w 136026"/>
                <a:gd name="connsiteY1" fmla="*/ 181368 h 226710"/>
                <a:gd name="connsiteX2" fmla="*/ 0 w 136026"/>
                <a:gd name="connsiteY2" fmla="*/ 226710 h 22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026" h="226710">
                  <a:moveTo>
                    <a:pt x="136026" y="0"/>
                  </a:moveTo>
                  <a:cubicBezTo>
                    <a:pt x="93029" y="60196"/>
                    <a:pt x="52498" y="115226"/>
                    <a:pt x="15114" y="181368"/>
                  </a:cubicBezTo>
                  <a:cubicBezTo>
                    <a:pt x="7275" y="195237"/>
                    <a:pt x="5038" y="211596"/>
                    <a:pt x="0" y="226710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9894" y="929269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로그인 화면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9894" y="1443805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메인 화면</a:t>
            </a:r>
          </a:p>
        </p:txBody>
      </p:sp>
      <p:cxnSp>
        <p:nvCxnSpPr>
          <p:cNvPr id="5" name="직선 화살표 연결선 4"/>
          <p:cNvCxnSpPr>
            <a:stCxn id="2" idx="2"/>
            <a:endCxn id="6" idx="0"/>
          </p:cNvCxnSpPr>
          <p:nvPr/>
        </p:nvCxnSpPr>
        <p:spPr>
          <a:xfrm>
            <a:off x="4572000" y="1237046"/>
            <a:ext cx="0" cy="20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1899" y="206208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구매</a:t>
            </a:r>
          </a:p>
        </p:txBody>
      </p:sp>
      <p:cxnSp>
        <p:nvCxnSpPr>
          <p:cNvPr id="8" name="꺾인 연결선 7"/>
          <p:cNvCxnSpPr>
            <a:stCxn id="6" idx="2"/>
            <a:endCxn id="9" idx="0"/>
          </p:cNvCxnSpPr>
          <p:nvPr/>
        </p:nvCxnSpPr>
        <p:spPr>
          <a:xfrm rot="5400000">
            <a:off x="2792753" y="282835"/>
            <a:ext cx="310500" cy="324799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1899" y="249623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구매처 목록</a:t>
            </a:r>
          </a:p>
        </p:txBody>
      </p:sp>
      <p:cxnSp>
        <p:nvCxnSpPr>
          <p:cNvPr id="38" name="직선 연결선 37"/>
          <p:cNvCxnSpPr>
            <a:stCxn id="9" idx="2"/>
          </p:cNvCxnSpPr>
          <p:nvPr/>
        </p:nvCxnSpPr>
        <p:spPr>
          <a:xfrm>
            <a:off x="1324005" y="2369859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1899" y="293038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구매처 등록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1324005" y="2804009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1899" y="336453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상품 목록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1324005" y="3238159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1899" y="3784330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상품 등록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324005" y="3657957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41899" y="4198477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구매 내역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324005" y="4072104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1899" y="4612624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구매 등록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324005" y="4486251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70237" y="206208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판매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70237" y="249623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판매처 목록</a:t>
            </a:r>
          </a:p>
        </p:txBody>
      </p:sp>
      <p:cxnSp>
        <p:nvCxnSpPr>
          <p:cNvPr id="57" name="직선 연결선 56"/>
          <p:cNvCxnSpPr>
            <a:stCxn id="55" idx="2"/>
          </p:cNvCxnSpPr>
          <p:nvPr/>
        </p:nvCxnSpPr>
        <p:spPr>
          <a:xfrm>
            <a:off x="2952343" y="2369859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70237" y="293038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판매처 등록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2952343" y="2804009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70237" y="336453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판매 내역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2952343" y="3238159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70237" y="3778679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판매 등록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2952343" y="3652306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6" idx="2"/>
            <a:endCxn id="55" idx="0"/>
          </p:cNvCxnSpPr>
          <p:nvPr/>
        </p:nvCxnSpPr>
        <p:spPr>
          <a:xfrm rot="5400000">
            <a:off x="3606922" y="1097004"/>
            <a:ext cx="310500" cy="1619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87053" y="206208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재고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987053" y="249623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재고 현황</a:t>
            </a:r>
          </a:p>
        </p:txBody>
      </p:sp>
      <p:cxnSp>
        <p:nvCxnSpPr>
          <p:cNvPr id="87" name="직선 연결선 86"/>
          <p:cNvCxnSpPr/>
          <p:nvPr/>
        </p:nvCxnSpPr>
        <p:spPr>
          <a:xfrm>
            <a:off x="4569159" y="2369859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987053" y="293038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입고 내역</a:t>
            </a:r>
          </a:p>
        </p:txBody>
      </p:sp>
      <p:cxnSp>
        <p:nvCxnSpPr>
          <p:cNvPr id="89" name="직선 연결선 88"/>
          <p:cNvCxnSpPr/>
          <p:nvPr/>
        </p:nvCxnSpPr>
        <p:spPr>
          <a:xfrm>
            <a:off x="4569159" y="2804009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87053" y="336453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출고 내역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4569159" y="3238159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87053" y="3778679"/>
            <a:ext cx="1164212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재고 변동 내역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4569159" y="3652306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6" idx="2"/>
            <a:endCxn id="85" idx="0"/>
          </p:cNvCxnSpPr>
          <p:nvPr/>
        </p:nvCxnSpPr>
        <p:spPr>
          <a:xfrm rot="5400000">
            <a:off x="4415330" y="1905412"/>
            <a:ext cx="310500" cy="2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618233" y="206208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회계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618233" y="249623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매입 내역</a:t>
            </a:r>
          </a:p>
        </p:txBody>
      </p:sp>
      <p:cxnSp>
        <p:nvCxnSpPr>
          <p:cNvPr id="99" name="직선 연결선 98"/>
          <p:cNvCxnSpPr>
            <a:stCxn id="97" idx="2"/>
          </p:cNvCxnSpPr>
          <p:nvPr/>
        </p:nvCxnSpPr>
        <p:spPr>
          <a:xfrm>
            <a:off x="6200339" y="2369859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618233" y="293038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매출 내역</a:t>
            </a:r>
          </a:p>
        </p:txBody>
      </p:sp>
      <p:cxnSp>
        <p:nvCxnSpPr>
          <p:cNvPr id="101" name="직선 연결선 100"/>
          <p:cNvCxnSpPr/>
          <p:nvPr/>
        </p:nvCxnSpPr>
        <p:spPr>
          <a:xfrm>
            <a:off x="6200339" y="2804009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18233" y="336453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결산</a:t>
            </a:r>
          </a:p>
        </p:txBody>
      </p:sp>
      <p:cxnSp>
        <p:nvCxnSpPr>
          <p:cNvPr id="103" name="직선 연결선 102"/>
          <p:cNvCxnSpPr/>
          <p:nvPr/>
        </p:nvCxnSpPr>
        <p:spPr>
          <a:xfrm>
            <a:off x="6200339" y="3238159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6" idx="2"/>
            <a:endCxn id="97" idx="0"/>
          </p:cNvCxnSpPr>
          <p:nvPr/>
        </p:nvCxnSpPr>
        <p:spPr>
          <a:xfrm rot="16200000" flipH="1">
            <a:off x="5230919" y="1092662"/>
            <a:ext cx="310500" cy="16283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232208" y="206208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인사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32208" y="249623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사원 목록</a:t>
            </a:r>
          </a:p>
        </p:txBody>
      </p:sp>
      <p:cxnSp>
        <p:nvCxnSpPr>
          <p:cNvPr id="113" name="직선 연결선 112"/>
          <p:cNvCxnSpPr>
            <a:stCxn id="111" idx="2"/>
          </p:cNvCxnSpPr>
          <p:nvPr/>
        </p:nvCxnSpPr>
        <p:spPr>
          <a:xfrm>
            <a:off x="7814314" y="2369859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232208" y="293038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정보 수정</a:t>
            </a:r>
          </a:p>
        </p:txBody>
      </p:sp>
      <p:cxnSp>
        <p:nvCxnSpPr>
          <p:cNvPr id="115" name="직선 연결선 114"/>
          <p:cNvCxnSpPr/>
          <p:nvPr/>
        </p:nvCxnSpPr>
        <p:spPr>
          <a:xfrm>
            <a:off x="7814314" y="2804009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232208" y="3364532"/>
            <a:ext cx="11642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사원 등록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7814314" y="3238159"/>
            <a:ext cx="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6" idx="2"/>
            <a:endCxn id="111" idx="0"/>
          </p:cNvCxnSpPr>
          <p:nvPr/>
        </p:nvCxnSpPr>
        <p:spPr>
          <a:xfrm rot="16200000" flipH="1">
            <a:off x="6037907" y="285675"/>
            <a:ext cx="310500" cy="3242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2" idx="3"/>
          </p:cNvCxnSpPr>
          <p:nvPr/>
        </p:nvCxnSpPr>
        <p:spPr>
          <a:xfrm>
            <a:off x="5154106" y="1083158"/>
            <a:ext cx="262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416550" y="930595"/>
            <a:ext cx="17653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비밀번호 초기화</a:t>
            </a:r>
          </a:p>
        </p:txBody>
      </p:sp>
      <p:sp>
        <p:nvSpPr>
          <p:cNvPr id="60" name="Google Shape;155;p30">
            <a:extLst>
              <a:ext uri="{FF2B5EF4-FFF2-40B4-BE49-F238E27FC236}">
                <a16:creationId xmlns:a16="http://schemas.microsoft.com/office/drawing/2014/main" id="{DAFE96BF-8088-4BAC-A88F-088BBDE600F2}"/>
              </a:ext>
            </a:extLst>
          </p:cNvPr>
          <p:cNvSpPr txBox="1">
            <a:spLocks/>
          </p:cNvSpPr>
          <p:nvPr/>
        </p:nvSpPr>
        <p:spPr>
          <a:xfrm>
            <a:off x="277063" y="280754"/>
            <a:ext cx="2209198" cy="709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/>
              <a:t>메뉴트리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7234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5" grpId="0" animBg="1"/>
      <p:bldP spid="85" grpId="0" animBg="1"/>
      <p:bldP spid="97" grpId="0" animBg="1"/>
      <p:bldP spid="1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 idx="2"/>
          </p:nvPr>
        </p:nvSpPr>
        <p:spPr>
          <a:xfrm flipH="1">
            <a:off x="-746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01</a:t>
            </a:r>
            <a:endParaRPr dirty="0">
              <a:solidFill>
                <a:srgbClr val="F3F3F3"/>
              </a:solidFill>
            </a:endParaRP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6C5BCB80-DAF1-4FB1-B363-70A68A42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66156"/>
              </p:ext>
            </p:extLst>
          </p:nvPr>
        </p:nvGraphicFramePr>
        <p:xfrm>
          <a:off x="1290838" y="92608"/>
          <a:ext cx="7768096" cy="457208"/>
        </p:xfrm>
        <a:graphic>
          <a:graphicData uri="http://schemas.openxmlformats.org/drawingml/2006/table">
            <a:tbl>
              <a:tblPr firstRow="1" bandRow="1">
                <a:tableStyleId>{693F1B77-0B49-4CC3-A65D-8CD5DCF77CA0}</a:tableStyleId>
              </a:tblPr>
              <a:tblGrid>
                <a:gridCol w="6211562">
                  <a:extLst>
                    <a:ext uri="{9D8B030D-6E8A-4147-A177-3AD203B41FA5}">
                      <a16:colId xmlns:a16="http://schemas.microsoft.com/office/drawing/2014/main" val="3575176015"/>
                    </a:ext>
                  </a:extLst>
                </a:gridCol>
                <a:gridCol w="1556534">
                  <a:extLst>
                    <a:ext uri="{9D8B030D-6E8A-4147-A177-3AD203B41FA5}">
                      <a16:colId xmlns:a16="http://schemas.microsoft.com/office/drawing/2014/main" val="3819413766"/>
                    </a:ext>
                  </a:extLst>
                </a:gridCol>
              </a:tblGrid>
              <a:tr h="457208">
                <a:tc>
                  <a:txBody>
                    <a:bodyPr/>
                    <a:lstStyle/>
                    <a:p>
                      <a:pPr lvl="3" algn="ctr" latinLnBrk="1"/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b="1" dirty="0"/>
                        <a:t>12</a:t>
                      </a:r>
                      <a:r>
                        <a:rPr lang="ko-KR" altLang="en-US" b="1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442813"/>
                  </a:ext>
                </a:extLst>
              </a:tr>
            </a:tbl>
          </a:graphicData>
        </a:graphic>
      </p:graphicFrame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C25B9DF1-B304-4858-9213-2E44C9C101E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31285725"/>
              </p:ext>
            </p:extLst>
          </p:nvPr>
        </p:nvGraphicFramePr>
        <p:xfrm>
          <a:off x="1290838" y="549816"/>
          <a:ext cx="7768110" cy="365760"/>
        </p:xfrm>
        <a:graphic>
          <a:graphicData uri="http://schemas.openxmlformats.org/drawingml/2006/table">
            <a:tbl>
              <a:tblPr firstRow="1" bandRow="1">
                <a:tableStyleId>{693F1B77-0B49-4CC3-A65D-8CD5DCF77CA0}</a:tableStyleId>
              </a:tblPr>
              <a:tblGrid>
                <a:gridCol w="221946">
                  <a:extLst>
                    <a:ext uri="{9D8B030D-6E8A-4147-A177-3AD203B41FA5}">
                      <a16:colId xmlns:a16="http://schemas.microsoft.com/office/drawing/2014/main" val="449189340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3234332503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4020682439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274299878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1778171316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66637226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1533303642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1461253104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4153714760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3214006866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3899731720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3546389354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4111934146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2850252318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3302803597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3965997470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1340262444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3940131094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218824413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91656398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1358967493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4251258913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1717065764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3279269930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3805859929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2943874646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783696424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4278517460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1871434525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3656813216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3230983391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618693414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3344531851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2950170773"/>
                    </a:ext>
                  </a:extLst>
                </a:gridCol>
                <a:gridCol w="221946">
                  <a:extLst>
                    <a:ext uri="{9D8B030D-6E8A-4147-A177-3AD203B41FA5}">
                      <a16:colId xmlns:a16="http://schemas.microsoft.com/office/drawing/2014/main" val="2819890885"/>
                    </a:ext>
                  </a:extLst>
                </a:gridCol>
              </a:tblGrid>
              <a:tr h="161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8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9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10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11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12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13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14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15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16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17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18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19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20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21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22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23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24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25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26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27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28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29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30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22860"/>
                  </a:ext>
                </a:extLst>
              </a:tr>
            </a:tbl>
          </a:graphicData>
        </a:graphic>
      </p:graphicFrame>
      <p:graphicFrame>
        <p:nvGraphicFramePr>
          <p:cNvPr id="10" name="표 56">
            <a:extLst>
              <a:ext uri="{FF2B5EF4-FFF2-40B4-BE49-F238E27FC236}">
                <a16:creationId xmlns:a16="http://schemas.microsoft.com/office/drawing/2014/main" id="{06F4C9D0-32CD-4194-B3BF-8527C30C5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90024"/>
              </p:ext>
            </p:extLst>
          </p:nvPr>
        </p:nvGraphicFramePr>
        <p:xfrm>
          <a:off x="0" y="92608"/>
          <a:ext cx="1296617" cy="4998993"/>
        </p:xfrm>
        <a:graphic>
          <a:graphicData uri="http://schemas.openxmlformats.org/drawingml/2006/table">
            <a:tbl>
              <a:tblPr firstRow="1" bandRow="1">
                <a:tableStyleId>{693F1B77-0B49-4CC3-A65D-8CD5DCF77CA0}</a:tableStyleId>
              </a:tblPr>
              <a:tblGrid>
                <a:gridCol w="1296617">
                  <a:extLst>
                    <a:ext uri="{9D8B030D-6E8A-4147-A177-3AD203B41FA5}">
                      <a16:colId xmlns:a16="http://schemas.microsoft.com/office/drawing/2014/main" val="728383238"/>
                    </a:ext>
                  </a:extLst>
                </a:gridCol>
              </a:tblGrid>
              <a:tr h="838473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b="1" dirty="0"/>
                        <a:t>상세구분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92522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/>
                        <a:t>1.</a:t>
                      </a:r>
                      <a:r>
                        <a:rPr lang="ko-KR" altLang="en-US" sz="700" b="1" dirty="0"/>
                        <a:t>프로젝트 기획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849685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프로젝트 주제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564797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페이지 목록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80598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메뉴 트리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831080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주요 화면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139034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업무 분담 및 일정표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90588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/>
                        <a:t>2. </a:t>
                      </a:r>
                      <a:r>
                        <a:rPr lang="ko-KR" altLang="en-US" sz="700" b="1" dirty="0"/>
                        <a:t>기획 및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2078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테이블 설계</a:t>
                      </a:r>
                      <a:r>
                        <a:rPr lang="en-US" altLang="ko-KR" sz="700" dirty="0"/>
                        <a:t>(ERD), </a:t>
                      </a:r>
                      <a:r>
                        <a:rPr lang="ko-KR" altLang="en-US" sz="700" dirty="0"/>
                        <a:t>명세서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81205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상세화면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48578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기능 정의서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15248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프로그램 목록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9735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업무 분담 세분화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65984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/>
                        <a:t>3. </a:t>
                      </a:r>
                      <a:r>
                        <a:rPr lang="ko-KR" altLang="en-US" sz="700" b="1" dirty="0"/>
                        <a:t>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5110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UI</a:t>
                      </a:r>
                      <a:r>
                        <a:rPr lang="ko-KR" altLang="en-US" sz="7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20638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공통 모듈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043433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추가 기능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73531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/>
                        <a:t>4.</a:t>
                      </a:r>
                      <a:r>
                        <a:rPr lang="ko-KR" altLang="en-US" sz="700" b="1" dirty="0"/>
                        <a:t>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87640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디버깅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오류수정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329906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48558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/>
                        <a:t>5.</a:t>
                      </a:r>
                      <a:r>
                        <a:rPr lang="ko-KR" altLang="en-US" sz="700" b="1" dirty="0"/>
                        <a:t>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30983"/>
                  </a:ext>
                </a:extLst>
              </a:tr>
              <a:tr h="18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 완료 보고서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130271"/>
                  </a:ext>
                </a:extLst>
              </a:tr>
            </a:tbl>
          </a:graphicData>
        </a:graphic>
      </p:graphicFrame>
      <p:graphicFrame>
        <p:nvGraphicFramePr>
          <p:cNvPr id="11" name="표 57">
            <a:extLst>
              <a:ext uri="{FF2B5EF4-FFF2-40B4-BE49-F238E27FC236}">
                <a16:creationId xmlns:a16="http://schemas.microsoft.com/office/drawing/2014/main" id="{3468EBB6-D3AD-417A-BBA8-B6C2EC4AEA4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92092202"/>
              </p:ext>
            </p:extLst>
          </p:nvPr>
        </p:nvGraphicFramePr>
        <p:xfrm>
          <a:off x="1290838" y="922026"/>
          <a:ext cx="7761320" cy="4163124"/>
        </p:xfrm>
        <a:graphic>
          <a:graphicData uri="http://schemas.openxmlformats.org/drawingml/2006/table">
            <a:tbl>
              <a:tblPr firstRow="1" bandRow="1">
                <a:tableStyleId>{693F1B77-0B49-4CC3-A65D-8CD5DCF77CA0}</a:tableStyleId>
              </a:tblPr>
              <a:tblGrid>
                <a:gridCol w="221752">
                  <a:extLst>
                    <a:ext uri="{9D8B030D-6E8A-4147-A177-3AD203B41FA5}">
                      <a16:colId xmlns:a16="http://schemas.microsoft.com/office/drawing/2014/main" val="2023813743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1054492316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2950888567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33950726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217486727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1816966590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289549221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2906379733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1804888485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4056480631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1627969349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4082935451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2664754516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3255675389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2973087468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2638749036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2529320499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5473247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3392110503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406684248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3868108718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422769927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2931014429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1744016969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755100632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3213073924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2099580941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97619558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3033448752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4091644756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3484346828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1011211288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348048287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2578718299"/>
                    </a:ext>
                  </a:extLst>
                </a:gridCol>
                <a:gridCol w="221752">
                  <a:extLst>
                    <a:ext uri="{9D8B030D-6E8A-4147-A177-3AD203B41FA5}">
                      <a16:colId xmlns:a16="http://schemas.microsoft.com/office/drawing/2014/main" val="838491946"/>
                    </a:ext>
                  </a:extLst>
                </a:gridCol>
              </a:tblGrid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28966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45289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56403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8343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51550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910696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122908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47714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48938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91206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06691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96887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044655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763499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rgbClr val="85DE4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rgbClr val="85DE4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rgbClr val="85DE4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rgbClr val="85DE4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rgbClr val="85DE4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rgbClr val="85DE4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rgbClr val="85DE4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92083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6445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8430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52785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89828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927384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0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26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3F3F3"/>
                </a:solidFill>
              </a:rPr>
              <a:t>기능분해도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2"/>
          </p:nvPr>
        </p:nvSpPr>
        <p:spPr>
          <a:xfrm flipH="1">
            <a:off x="-746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08</a:t>
            </a:r>
            <a:endParaRPr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6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B3BF37-BCDB-4FF5-8352-AFD79F657445}"/>
              </a:ext>
            </a:extLst>
          </p:cNvPr>
          <p:cNvGraphicFramePr>
            <a:graphicFrameLocks noGrp="1"/>
          </p:cNvGraphicFramePr>
          <p:nvPr/>
        </p:nvGraphicFramePr>
        <p:xfrm>
          <a:off x="196746" y="1119816"/>
          <a:ext cx="8750508" cy="34442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29194">
                  <a:extLst>
                    <a:ext uri="{9D8B030D-6E8A-4147-A177-3AD203B41FA5}">
                      <a16:colId xmlns:a16="http://schemas.microsoft.com/office/drawing/2014/main" val="3270616964"/>
                    </a:ext>
                  </a:extLst>
                </a:gridCol>
                <a:gridCol w="1199213">
                  <a:extLst>
                    <a:ext uri="{9D8B030D-6E8A-4147-A177-3AD203B41FA5}">
                      <a16:colId xmlns:a16="http://schemas.microsoft.com/office/drawing/2014/main" val="504051287"/>
                    </a:ext>
                  </a:extLst>
                </a:gridCol>
                <a:gridCol w="1896255">
                  <a:extLst>
                    <a:ext uri="{9D8B030D-6E8A-4147-A177-3AD203B41FA5}">
                      <a16:colId xmlns:a16="http://schemas.microsoft.com/office/drawing/2014/main" val="4011222179"/>
                    </a:ext>
                  </a:extLst>
                </a:gridCol>
                <a:gridCol w="4425846">
                  <a:extLst>
                    <a:ext uri="{9D8B030D-6E8A-4147-A177-3AD203B41FA5}">
                      <a16:colId xmlns:a16="http://schemas.microsoft.com/office/drawing/2014/main" val="4207950653"/>
                    </a:ext>
                  </a:extLst>
                </a:gridCol>
              </a:tblGrid>
              <a:tr h="19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분류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세부기능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3929"/>
                  </a:ext>
                </a:extLst>
              </a:tr>
              <a:tr h="171437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구매</a:t>
                      </a:r>
                      <a:endParaRPr lang="ko-KR" altLang="en-US" sz="1000" b="1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구매처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구매처 </a:t>
                      </a:r>
                      <a:r>
                        <a:rPr lang="ko-KR" altLang="en-US" sz="1000" dirty="0"/>
                        <a:t>관련 정보들을 등록한다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992214"/>
                  </a:ext>
                </a:extLst>
              </a:tr>
              <a:tr h="1714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/>
                        <a:t>구매처 </a:t>
                      </a:r>
                      <a:r>
                        <a:rPr lang="ko-KR" altLang="en-US" sz="1000" dirty="0"/>
                        <a:t>관련 정보를 잘못 입력했거나 변경사항이 있을 시 수정한다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37334"/>
                  </a:ext>
                </a:extLst>
              </a:tr>
              <a:tr h="1714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삭제하기를 하면 칼럼</a:t>
                      </a:r>
                      <a:r>
                        <a:rPr lang="en-US" altLang="ko-KR" sz="1000" dirty="0"/>
                        <a:t> del </a:t>
                      </a:r>
                      <a:r>
                        <a:rPr lang="ko-KR" altLang="en-US" sz="1000" dirty="0"/>
                        <a:t>이 </a:t>
                      </a:r>
                      <a:r>
                        <a:rPr lang="en-US" altLang="ko-KR" sz="1000" dirty="0"/>
                        <a:t>‘n’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‘y’</a:t>
                      </a:r>
                      <a:r>
                        <a:rPr lang="ko-KR" altLang="en-US" sz="1000" dirty="0"/>
                        <a:t>로 바뀐다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535140"/>
                  </a:ext>
                </a:extLst>
              </a:tr>
              <a:tr h="1714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내용확인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구매처 </a:t>
                      </a:r>
                      <a:r>
                        <a:rPr lang="ko-KR" altLang="en-US" sz="1000" dirty="0"/>
                        <a:t>코드로 정렬하여 정보를 확인한다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289104"/>
                  </a:ext>
                </a:extLst>
              </a:tr>
              <a:tr h="17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업체코드 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업체명 등으로 검색하여 그에 맞는 정보를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988928"/>
                  </a:ext>
                </a:extLst>
              </a:tr>
              <a:tr h="1714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상품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상품 관련 정보들을 등록한다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803239"/>
                  </a:ext>
                </a:extLst>
              </a:tr>
              <a:tr h="1714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상품 관련 정보를 잘못 입력했거나 변경사항이 있을 시 수정한다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221463"/>
                  </a:ext>
                </a:extLst>
              </a:tr>
              <a:tr h="1714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내용확인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상품코드로 정렬하여 정보를 확인한다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395971"/>
                  </a:ext>
                </a:extLst>
              </a:tr>
              <a:tr h="17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상품코드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상품명 등으로 검색하여 그에 맞는 정보를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5462"/>
                  </a:ext>
                </a:extLst>
              </a:tr>
              <a:tr h="1714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구매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구매정보를 </a:t>
                      </a:r>
                      <a:r>
                        <a:rPr lang="ko-KR" altLang="en-US" sz="1000" dirty="0"/>
                        <a:t>등록한다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등록할 </a:t>
                      </a:r>
                      <a:r>
                        <a:rPr lang="ko-KR" altLang="en-US" sz="1000"/>
                        <a:t>때 구매 </a:t>
                      </a:r>
                      <a:r>
                        <a:rPr lang="ko-KR" altLang="en-US" sz="1000" dirty="0"/>
                        <a:t>가능한 수량을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43680"/>
                  </a:ext>
                </a:extLst>
              </a:tr>
              <a:tr h="1714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/>
                        <a:t>구매 </a:t>
                      </a:r>
                      <a:r>
                        <a:rPr lang="ko-KR" altLang="en-US" sz="1000" dirty="0"/>
                        <a:t>관련 정보를 잘못 입력했거나 변경사항이 있을 시 수정한다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240303"/>
                  </a:ext>
                </a:extLst>
              </a:tr>
              <a:tr h="17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내용확인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구매일로 </a:t>
                      </a:r>
                      <a:r>
                        <a:rPr lang="ko-KR" altLang="en-US" sz="1000" dirty="0"/>
                        <a:t>정렬하여 정보를 확인한다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197173"/>
                  </a:ext>
                </a:extLst>
              </a:tr>
              <a:tr h="1714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상품정보 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구매일 </a:t>
                      </a:r>
                      <a:r>
                        <a:rPr lang="ko-KR" altLang="en-US" sz="1000" dirty="0"/>
                        <a:t>등으로 검색하여 그에 맞는 정보를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097367"/>
                  </a:ext>
                </a:extLst>
              </a:tr>
            </a:tbl>
          </a:graphicData>
        </a:graphic>
      </p:graphicFrame>
      <p:sp>
        <p:nvSpPr>
          <p:cNvPr id="5" name="Google Shape;155;p30">
            <a:extLst>
              <a:ext uri="{FF2B5EF4-FFF2-40B4-BE49-F238E27FC236}">
                <a16:creationId xmlns:a16="http://schemas.microsoft.com/office/drawing/2014/main" id="{7CF3A80C-7010-4617-A74D-190D541502A1}"/>
              </a:ext>
            </a:extLst>
          </p:cNvPr>
          <p:cNvSpPr txBox="1">
            <a:spLocks/>
          </p:cNvSpPr>
          <p:nvPr/>
        </p:nvSpPr>
        <p:spPr>
          <a:xfrm>
            <a:off x="129290" y="301792"/>
            <a:ext cx="247025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b="1" dirty="0">
                <a:latin typeface="+mj-ea"/>
                <a:ea typeface="+mj-ea"/>
              </a:rPr>
              <a:t>기능분해도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81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B3BF37-BCDB-4FF5-8352-AFD79F657445}"/>
              </a:ext>
            </a:extLst>
          </p:cNvPr>
          <p:cNvGraphicFramePr>
            <a:graphicFrameLocks noGrp="1"/>
          </p:cNvGraphicFramePr>
          <p:nvPr/>
        </p:nvGraphicFramePr>
        <p:xfrm>
          <a:off x="199556" y="1285820"/>
          <a:ext cx="8744887" cy="252579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23573">
                  <a:extLst>
                    <a:ext uri="{9D8B030D-6E8A-4147-A177-3AD203B41FA5}">
                      <a16:colId xmlns:a16="http://schemas.microsoft.com/office/drawing/2014/main" val="3270616964"/>
                    </a:ext>
                  </a:extLst>
                </a:gridCol>
                <a:gridCol w="1199213">
                  <a:extLst>
                    <a:ext uri="{9D8B030D-6E8A-4147-A177-3AD203B41FA5}">
                      <a16:colId xmlns:a16="http://schemas.microsoft.com/office/drawing/2014/main" val="504051287"/>
                    </a:ext>
                  </a:extLst>
                </a:gridCol>
                <a:gridCol w="1896255">
                  <a:extLst>
                    <a:ext uri="{9D8B030D-6E8A-4147-A177-3AD203B41FA5}">
                      <a16:colId xmlns:a16="http://schemas.microsoft.com/office/drawing/2014/main" val="4011222179"/>
                    </a:ext>
                  </a:extLst>
                </a:gridCol>
                <a:gridCol w="4425846">
                  <a:extLst>
                    <a:ext uri="{9D8B030D-6E8A-4147-A177-3AD203B41FA5}">
                      <a16:colId xmlns:a16="http://schemas.microsoft.com/office/drawing/2014/main" val="4207950653"/>
                    </a:ext>
                  </a:extLst>
                </a:gridCol>
              </a:tblGrid>
              <a:tr h="331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분류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세부기능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3929"/>
                  </a:ext>
                </a:extLst>
              </a:tr>
              <a:tr h="242273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판매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판매처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판매처 관련 정보들을 등록한다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992214"/>
                  </a:ext>
                </a:extLst>
              </a:tr>
              <a:tr h="1477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판매처 관련 정보를 잘못 입력했거나 변경사항이 있을 시 수정한다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37334"/>
                  </a:ext>
                </a:extLst>
              </a:tr>
              <a:tr h="242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삭제하기를 하면 칼럼</a:t>
                      </a:r>
                      <a:r>
                        <a:rPr lang="en-US" altLang="ko-KR" sz="1000" dirty="0"/>
                        <a:t> del </a:t>
                      </a:r>
                      <a:r>
                        <a:rPr lang="ko-KR" altLang="en-US" sz="1000" dirty="0"/>
                        <a:t>이 </a:t>
                      </a:r>
                      <a:r>
                        <a:rPr lang="en-US" altLang="ko-KR" sz="1000" dirty="0"/>
                        <a:t>‘n’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‘y’</a:t>
                      </a:r>
                      <a:r>
                        <a:rPr lang="ko-KR" altLang="en-US" sz="1000" dirty="0"/>
                        <a:t>로 바뀐다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535140"/>
                  </a:ext>
                </a:extLst>
              </a:tr>
              <a:tr h="242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내용확인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판매처 코드로 정렬하여 정보를 확인한다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289104"/>
                  </a:ext>
                </a:extLst>
              </a:tr>
              <a:tr h="242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업체코드 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업체명 등으로 검색하여 그에 맞는 정보를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988928"/>
                  </a:ext>
                </a:extLst>
              </a:tr>
              <a:tr h="242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판매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판매정보를 등록한다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등록할 때 판매 가능한 수량을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803239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판매 관련 정보를 잘못 입력했거나 변경사항이 있을 시 수정한다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221463"/>
                  </a:ext>
                </a:extLst>
              </a:tr>
              <a:tr h="242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내용확인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판매일로 정렬하여 정보를 확인한다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3959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상품정보 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판매일 등으로 검색하여 그에 맞는 정보를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5462"/>
                  </a:ext>
                </a:extLst>
              </a:tr>
            </a:tbl>
          </a:graphicData>
        </a:graphic>
      </p:graphicFrame>
      <p:sp>
        <p:nvSpPr>
          <p:cNvPr id="3" name="Google Shape;155;p30">
            <a:extLst>
              <a:ext uri="{FF2B5EF4-FFF2-40B4-BE49-F238E27FC236}">
                <a16:creationId xmlns:a16="http://schemas.microsoft.com/office/drawing/2014/main" id="{42455BB5-ABB0-43A9-8424-1B4D19122669}"/>
              </a:ext>
            </a:extLst>
          </p:cNvPr>
          <p:cNvSpPr txBox="1">
            <a:spLocks/>
          </p:cNvSpPr>
          <p:nvPr/>
        </p:nvSpPr>
        <p:spPr>
          <a:xfrm>
            <a:off x="129290" y="301792"/>
            <a:ext cx="247025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b="1" dirty="0">
                <a:latin typeface="+mj-ea"/>
                <a:ea typeface="+mj-ea"/>
              </a:rPr>
              <a:t>기능분해도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482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B3BF37-BCDB-4FF5-8352-AFD79F657445}"/>
              </a:ext>
            </a:extLst>
          </p:cNvPr>
          <p:cNvGraphicFramePr>
            <a:graphicFrameLocks noGrp="1"/>
          </p:cNvGraphicFramePr>
          <p:nvPr/>
        </p:nvGraphicFramePr>
        <p:xfrm>
          <a:off x="129290" y="789661"/>
          <a:ext cx="8750508" cy="252579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29194">
                  <a:extLst>
                    <a:ext uri="{9D8B030D-6E8A-4147-A177-3AD203B41FA5}">
                      <a16:colId xmlns:a16="http://schemas.microsoft.com/office/drawing/2014/main" val="3270616964"/>
                    </a:ext>
                  </a:extLst>
                </a:gridCol>
                <a:gridCol w="1204834">
                  <a:extLst>
                    <a:ext uri="{9D8B030D-6E8A-4147-A177-3AD203B41FA5}">
                      <a16:colId xmlns:a16="http://schemas.microsoft.com/office/drawing/2014/main" val="504051287"/>
                    </a:ext>
                  </a:extLst>
                </a:gridCol>
                <a:gridCol w="1890634">
                  <a:extLst>
                    <a:ext uri="{9D8B030D-6E8A-4147-A177-3AD203B41FA5}">
                      <a16:colId xmlns:a16="http://schemas.microsoft.com/office/drawing/2014/main" val="4011222179"/>
                    </a:ext>
                  </a:extLst>
                </a:gridCol>
                <a:gridCol w="4425846">
                  <a:extLst>
                    <a:ext uri="{9D8B030D-6E8A-4147-A177-3AD203B41FA5}">
                      <a16:colId xmlns:a16="http://schemas.microsoft.com/office/drawing/2014/main" val="4207950653"/>
                    </a:ext>
                  </a:extLst>
                </a:gridCol>
              </a:tblGrid>
              <a:tr h="331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분류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세부기능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3929"/>
                  </a:ext>
                </a:extLst>
              </a:tr>
              <a:tr h="24384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재고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재고현황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내용확인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상품코드로 정렬하여 재고를 확인한다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99221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재고의 수량을 수정한다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3733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상품코드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상품명으로 검색하여 그에 맞는 정보를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535140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입고내역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내용확인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입고일의 내림차순으로 정렬하여 입고내역을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28910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입고일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상품정보로 검색하여 그에 맞는 정보를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988928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출고내역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내용확인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출고일의 내림차순으로 정렬하여 출고내역을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803239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출고일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상품정보로 검색하여 그에 맞는 정보를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2214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재고변동 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내용확인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변경일 내림차순으로 정렬하여 재고변동 내역을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395971"/>
                  </a:ext>
                </a:extLst>
              </a:tr>
              <a:tr h="1948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변경일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상품정보로 검색하여 그에 맞는 정보를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5462"/>
                  </a:ext>
                </a:extLst>
              </a:tr>
            </a:tbl>
          </a:graphicData>
        </a:graphic>
      </p:graphicFrame>
      <p:sp>
        <p:nvSpPr>
          <p:cNvPr id="5" name="Google Shape;155;p30">
            <a:extLst>
              <a:ext uri="{FF2B5EF4-FFF2-40B4-BE49-F238E27FC236}">
                <a16:creationId xmlns:a16="http://schemas.microsoft.com/office/drawing/2014/main" id="{7CF3A80C-7010-4617-A74D-190D541502A1}"/>
              </a:ext>
            </a:extLst>
          </p:cNvPr>
          <p:cNvSpPr txBox="1">
            <a:spLocks/>
          </p:cNvSpPr>
          <p:nvPr/>
        </p:nvSpPr>
        <p:spPr>
          <a:xfrm>
            <a:off x="129290" y="301792"/>
            <a:ext cx="247025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b="1" dirty="0">
                <a:latin typeface="+mj-ea"/>
                <a:ea typeface="+mj-ea"/>
              </a:rPr>
              <a:t>기능분해도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6CCF9135-E134-4404-AC6B-F4EFA3869210}"/>
              </a:ext>
            </a:extLst>
          </p:cNvPr>
          <p:cNvGraphicFramePr>
            <a:graphicFrameLocks noGrp="1"/>
          </p:cNvGraphicFramePr>
          <p:nvPr/>
        </p:nvGraphicFramePr>
        <p:xfrm>
          <a:off x="129290" y="3315453"/>
          <a:ext cx="8750508" cy="1463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29194">
                  <a:extLst>
                    <a:ext uri="{9D8B030D-6E8A-4147-A177-3AD203B41FA5}">
                      <a16:colId xmlns:a16="http://schemas.microsoft.com/office/drawing/2014/main" val="3270616964"/>
                    </a:ext>
                  </a:extLst>
                </a:gridCol>
                <a:gridCol w="1204834">
                  <a:extLst>
                    <a:ext uri="{9D8B030D-6E8A-4147-A177-3AD203B41FA5}">
                      <a16:colId xmlns:a16="http://schemas.microsoft.com/office/drawing/2014/main" val="504051287"/>
                    </a:ext>
                  </a:extLst>
                </a:gridCol>
                <a:gridCol w="1890634">
                  <a:extLst>
                    <a:ext uri="{9D8B030D-6E8A-4147-A177-3AD203B41FA5}">
                      <a16:colId xmlns:a16="http://schemas.microsoft.com/office/drawing/2014/main" val="4011222179"/>
                    </a:ext>
                  </a:extLst>
                </a:gridCol>
                <a:gridCol w="4425846">
                  <a:extLst>
                    <a:ext uri="{9D8B030D-6E8A-4147-A177-3AD203B41FA5}">
                      <a16:colId xmlns:a16="http://schemas.microsoft.com/office/drawing/2014/main" val="4207950653"/>
                    </a:ext>
                  </a:extLst>
                </a:gridCol>
              </a:tblGrid>
              <a:tr h="243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회계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매입내역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내용확인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/>
                        <a:t>거래일의 내림차순으로 정렬하여 매입내역을 보여준다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9922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거래일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업체정보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상품정보로 검색하여 그에 맞는 정보를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3733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매출내역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내용확인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/>
                        <a:t>거래일의 내림차순으로 정렬하여 매출내역을 보여준다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28910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거래일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업체정보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상품정보로 검색하여 그에 맞는 정보를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988928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월별결산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내용확인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총 매입 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매출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순이익 정보를 월별로 상품별로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803239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조회하고 싶은 달의 월별결산을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22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7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5;p30">
            <a:extLst>
              <a:ext uri="{FF2B5EF4-FFF2-40B4-BE49-F238E27FC236}">
                <a16:creationId xmlns:a16="http://schemas.microsoft.com/office/drawing/2014/main" id="{7CF3A80C-7010-4617-A74D-190D541502A1}"/>
              </a:ext>
            </a:extLst>
          </p:cNvPr>
          <p:cNvSpPr txBox="1">
            <a:spLocks/>
          </p:cNvSpPr>
          <p:nvPr/>
        </p:nvSpPr>
        <p:spPr>
          <a:xfrm>
            <a:off x="129290" y="301792"/>
            <a:ext cx="247025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b="1" dirty="0">
                <a:latin typeface="+mj-ea"/>
                <a:ea typeface="+mj-ea"/>
              </a:rPr>
              <a:t>기능분해도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F5BF15CE-0771-43F2-8337-15833F220211}"/>
              </a:ext>
            </a:extLst>
          </p:cNvPr>
          <p:cNvGraphicFramePr>
            <a:graphicFrameLocks noGrp="1"/>
          </p:cNvGraphicFramePr>
          <p:nvPr/>
        </p:nvGraphicFramePr>
        <p:xfrm>
          <a:off x="129290" y="1599129"/>
          <a:ext cx="8750508" cy="130659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29194">
                  <a:extLst>
                    <a:ext uri="{9D8B030D-6E8A-4147-A177-3AD203B41FA5}">
                      <a16:colId xmlns:a16="http://schemas.microsoft.com/office/drawing/2014/main" val="3270616964"/>
                    </a:ext>
                  </a:extLst>
                </a:gridCol>
                <a:gridCol w="1204834">
                  <a:extLst>
                    <a:ext uri="{9D8B030D-6E8A-4147-A177-3AD203B41FA5}">
                      <a16:colId xmlns:a16="http://schemas.microsoft.com/office/drawing/2014/main" val="504051287"/>
                    </a:ext>
                  </a:extLst>
                </a:gridCol>
                <a:gridCol w="1890634">
                  <a:extLst>
                    <a:ext uri="{9D8B030D-6E8A-4147-A177-3AD203B41FA5}">
                      <a16:colId xmlns:a16="http://schemas.microsoft.com/office/drawing/2014/main" val="4011222179"/>
                    </a:ext>
                  </a:extLst>
                </a:gridCol>
                <a:gridCol w="4425846">
                  <a:extLst>
                    <a:ext uri="{9D8B030D-6E8A-4147-A177-3AD203B41FA5}">
                      <a16:colId xmlns:a16="http://schemas.microsoft.com/office/drawing/2014/main" val="4207950653"/>
                    </a:ext>
                  </a:extLst>
                </a:gridCol>
              </a:tblGrid>
              <a:tr h="331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분류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세부기능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3929"/>
                  </a:ext>
                </a:extLst>
              </a:tr>
              <a:tr h="243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인사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사원목록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내용확인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사원번호로 정렬하여 사원 정보를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99221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사원번호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이름으로 검색하여 그에 맞는 정보를 보여준다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3733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정보수정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사원 관련 정보를 잘못 입력했거나 변경사항이 있을 시 수정한다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28910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사원등록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사원 관련 정보를 등록하고 초기 비밀번호를 설정해준다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803239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8FD172F6-C3C8-42F0-A0D5-076D463D5619}"/>
              </a:ext>
            </a:extLst>
          </p:cNvPr>
          <p:cNvGraphicFramePr>
            <a:graphicFrameLocks noGrp="1"/>
          </p:cNvGraphicFramePr>
          <p:nvPr/>
        </p:nvGraphicFramePr>
        <p:xfrm>
          <a:off x="129290" y="2909967"/>
          <a:ext cx="8750508" cy="1127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29194">
                  <a:extLst>
                    <a:ext uri="{9D8B030D-6E8A-4147-A177-3AD203B41FA5}">
                      <a16:colId xmlns:a16="http://schemas.microsoft.com/office/drawing/2014/main" val="3270616964"/>
                    </a:ext>
                  </a:extLst>
                </a:gridCol>
                <a:gridCol w="1204834">
                  <a:extLst>
                    <a:ext uri="{9D8B030D-6E8A-4147-A177-3AD203B41FA5}">
                      <a16:colId xmlns:a16="http://schemas.microsoft.com/office/drawing/2014/main" val="504051287"/>
                    </a:ext>
                  </a:extLst>
                </a:gridCol>
                <a:gridCol w="1890634">
                  <a:extLst>
                    <a:ext uri="{9D8B030D-6E8A-4147-A177-3AD203B41FA5}">
                      <a16:colId xmlns:a16="http://schemas.microsoft.com/office/drawing/2014/main" val="4011222179"/>
                    </a:ext>
                  </a:extLst>
                </a:gridCol>
                <a:gridCol w="4425846">
                  <a:extLst>
                    <a:ext uri="{9D8B030D-6E8A-4147-A177-3AD203B41FA5}">
                      <a16:colId xmlns:a16="http://schemas.microsoft.com/office/drawing/2014/main" val="4207950653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사원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사원정보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로그인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/>
                        <a:t>사원 등록된 사원은 로그인이 되고 메인 페이지로 이동한다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9922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로그아웃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로그아웃을 하면 권한이 사라지므로 로그인 페이지로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5351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비밀번호 확인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등록된 사원 정보 중 이메일을 입력하여 잊어버린 비밀번호를 찾는다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9889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비밀번호 초기화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비밀번호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회 틀릴 시에 비밀번호가 초기화되고 새로운 임시 비밀번호를 이메일로 전송한다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53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196221"/>
      </p:ext>
    </p:extLst>
  </p:cSld>
  <p:clrMapOvr>
    <a:masterClrMapping/>
  </p:clrMapOvr>
</p:sld>
</file>

<file path=ppt/theme/theme1.xml><?xml version="1.0" encoding="utf-8"?>
<a:theme xmlns:a="http://schemas.openxmlformats.org/drawingml/2006/main" name="Invesment Business Plan by Slidego">
  <a:themeElements>
    <a:clrScheme name="Simple Light">
      <a:dk1>
        <a:srgbClr val="434343"/>
      </a:dk1>
      <a:lt1>
        <a:srgbClr val="F3F3F3"/>
      </a:lt1>
      <a:dk2>
        <a:srgbClr val="3D4658"/>
      </a:dk2>
      <a:lt2>
        <a:srgbClr val="EEEEEE"/>
      </a:lt2>
      <a:accent1>
        <a:srgbClr val="434343"/>
      </a:accent1>
      <a:accent2>
        <a:srgbClr val="434343"/>
      </a:accent2>
      <a:accent3>
        <a:srgbClr val="434343"/>
      </a:accent3>
      <a:accent4>
        <a:srgbClr val="434343"/>
      </a:accent4>
      <a:accent5>
        <a:srgbClr val="43434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1183</Words>
  <Application>Microsoft Office PowerPoint</Application>
  <PresentationFormat>화면 슬라이드 쇼(16:9)</PresentationFormat>
  <Paragraphs>461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돋움체</vt:lpstr>
      <vt:lpstr>맑은 고딕</vt:lpstr>
      <vt:lpstr>Fira Sans Extra Condensed Medium</vt:lpstr>
      <vt:lpstr>Open Sans Light</vt:lpstr>
      <vt:lpstr>DM Serif Display</vt:lpstr>
      <vt:lpstr>Arial</vt:lpstr>
      <vt:lpstr>Invesment Business Plan by Slidego</vt:lpstr>
      <vt:lpstr>ERP 프로그램</vt:lpstr>
      <vt:lpstr>개발 일정</vt:lpstr>
      <vt:lpstr>PowerPoint 프레젠테이션</vt:lpstr>
      <vt:lpstr>01</vt:lpstr>
      <vt:lpstr>기능분해도</vt:lpstr>
      <vt:lpstr>PowerPoint 프레젠테이션</vt:lpstr>
      <vt:lpstr>PowerPoint 프레젠테이션</vt:lpstr>
      <vt:lpstr>PowerPoint 프레젠테이션</vt:lpstr>
      <vt:lpstr>PowerPoint 프레젠테이션</vt:lpstr>
      <vt:lpstr>프로그램 목록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Business Plan</dc:title>
  <cp:lastModifiedBy>14343</cp:lastModifiedBy>
  <cp:revision>16</cp:revision>
  <dcterms:modified xsi:type="dcterms:W3CDTF">2021-11-21T11:01:01Z</dcterms:modified>
</cp:coreProperties>
</file>