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7" r:id="rId3"/>
    <p:sldId id="269" r:id="rId4"/>
    <p:sldId id="283" r:id="rId5"/>
    <p:sldId id="271" r:id="rId6"/>
    <p:sldId id="272" r:id="rId7"/>
    <p:sldId id="273" r:id="rId8"/>
    <p:sldId id="274" r:id="rId9"/>
    <p:sldId id="282" r:id="rId10"/>
    <p:sldId id="277" r:id="rId11"/>
    <p:sldId id="279" r:id="rId12"/>
    <p:sldId id="278" r:id="rId13"/>
    <p:sldId id="280" r:id="rId14"/>
    <p:sldId id="281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C55"/>
    <a:srgbClr val="F8C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7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7:46.361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1,'947'0,"-924"0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7:55.885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1,'1001'0,"-978"0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8:04.215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0,'2000'0,"-1977"0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8:11.024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0,'1324'0,"-1301"0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0:18:25.403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1,'3156'0,"-3121"0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1,'13344'13344,"-13322"-13321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13:29:00.099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15:01.433"/>
    </inkml:context>
    <inkml:brush xml:id="br0">
      <inkml:brushProperty name="width" value="0.3" units="cm"/>
      <inkml:brushProperty name="height" value="0.6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1,'5039'5039,"-5031"-5031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9:24:26.236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0,'3336'0,"-3314"0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9:24:33.407"/>
    </inkml:context>
    <inkml:brush xml:id="br0">
      <inkml:brushProperty name="width" value="0.2" units="cm"/>
      <inkml:brushProperty name="height" value="0.4" units="cm"/>
      <inkml:brushProperty name="color" value="#FDDC5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1,'2387'0,"-2363"0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6T08:08:54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8.png"/><Relationship Id="rId4" Type="http://schemas.openxmlformats.org/officeDocument/2006/relationships/customXml" Target="../ink/ink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8.png"/><Relationship Id="rId4" Type="http://schemas.openxmlformats.org/officeDocument/2006/relationships/customXml" Target="../ink/ink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8.png"/><Relationship Id="rId4" Type="http://schemas.openxmlformats.org/officeDocument/2006/relationships/customXml" Target="../ink/ink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8.png"/><Relationship Id="rId4" Type="http://schemas.openxmlformats.org/officeDocument/2006/relationships/customXml" Target="../ink/ink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8.png"/><Relationship Id="rId4" Type="http://schemas.openxmlformats.org/officeDocument/2006/relationships/customXml" Target="../ink/ink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7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6.xml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80.png"/><Relationship Id="rId14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12.png"/><Relationship Id="rId4" Type="http://schemas.openxmlformats.org/officeDocument/2006/relationships/customXml" Target="../ink/ink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8.png"/><Relationship Id="rId4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2286229" y="1902350"/>
            <a:ext cx="7298549" cy="1297415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0" b="1" kern="0" dirty="0">
                <a:solidFill>
                  <a:schemeClr val="tx1"/>
                </a:solidFill>
              </a:rPr>
              <a:t>MBTI</a:t>
            </a:r>
            <a:r>
              <a:rPr lang="ko-KR" altLang="en-US" sz="6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6000" b="1" kern="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26C89C-0DEC-4AD9-BE26-9099EBF223B3}"/>
              </a:ext>
            </a:extLst>
          </p:cNvPr>
          <p:cNvSpPr/>
          <p:nvPr/>
        </p:nvSpPr>
        <p:spPr>
          <a:xfrm>
            <a:off x="8256773" y="5393049"/>
            <a:ext cx="3172663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 프로젝트 오지선</a:t>
            </a:r>
            <a:endParaRPr lang="en-US" altLang="ko-KR" sz="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944" y="55728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93841">
              <a:off x="3603914" y="458028"/>
              <a:ext cx="4812480" cy="48124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93841">
                <a:off x="3550274" y="350388"/>
                <a:ext cx="4920120" cy="50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66650"/>
              </p:ext>
            </p:extLst>
          </p:nvPr>
        </p:nvGraphicFramePr>
        <p:xfrm>
          <a:off x="668339" y="1623280"/>
          <a:ext cx="10747808" cy="392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mBoard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/>
                        <a:t>MBTI </a:t>
                      </a:r>
                      <a:r>
                        <a:rPr lang="ko-KR" altLang="en-US" sz="1200" b="1" dirty="0"/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/>
                        <a:t>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2581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subject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VARCHAR2(3000)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img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첨부사진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7579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likes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좋아요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r_count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조회수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906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report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신고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47387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436617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regdate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Sysdate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4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1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33462"/>
              </p:ext>
            </p:extLst>
          </p:nvPr>
        </p:nvGraphicFramePr>
        <p:xfrm>
          <a:off x="668339" y="1623280"/>
          <a:ext cx="10747808" cy="211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bReport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게시글 신고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bore_no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게시글 신고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/>
                        <a:t>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VARCHAR2(50)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CB407FC6-2685-4E46-B46C-C3F633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49965"/>
              </p:ext>
            </p:extLst>
          </p:nvPr>
        </p:nvGraphicFramePr>
        <p:xfrm>
          <a:off x="668339" y="4548554"/>
          <a:ext cx="10747808" cy="118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23274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bLikes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게시글 좋아요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/>
                        <a:t>게시판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70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04388"/>
              </p:ext>
            </p:extLst>
          </p:nvPr>
        </p:nvGraphicFramePr>
        <p:xfrm>
          <a:off x="668339" y="1623280"/>
          <a:ext cx="10747808" cy="362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qBoard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질문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게시판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qbo_no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질문 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2581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subject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VARCHAR2(3000)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7579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regdate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Sysdate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ref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참조 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906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re_step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답글 순서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47387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re_level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게시글 들여쓰기 레벨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4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89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345"/>
              </p:ext>
            </p:extLst>
          </p:nvPr>
        </p:nvGraphicFramePr>
        <p:xfrm>
          <a:off x="668339" y="1623280"/>
          <a:ext cx="10747808" cy="332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/>
                        <a:t>reply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댓글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댓글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02581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mbo_no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/>
                        <a:t>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likes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좋아요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7579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report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'0'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신고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906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regdate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Sysdate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4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20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180"/>
              </p:ext>
            </p:extLst>
          </p:nvPr>
        </p:nvGraphicFramePr>
        <p:xfrm>
          <a:off x="668339" y="1623280"/>
          <a:ext cx="10747808" cy="211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rReport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댓글 신고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댓글 신고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댓글 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VARCHAR2(50)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CB407FC6-2685-4E46-B46C-C3F633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34508"/>
              </p:ext>
            </p:extLst>
          </p:nvPr>
        </p:nvGraphicFramePr>
        <p:xfrm>
          <a:off x="668339" y="4548554"/>
          <a:ext cx="10747808" cy="118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232746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rLikes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댓글 좋아요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re_no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댓글번호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73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07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분해도</a:t>
            </a:r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4C5B6E93-41D1-430A-810C-9C20A5406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3852"/>
              </p:ext>
            </p:extLst>
          </p:nvPr>
        </p:nvGraphicFramePr>
        <p:xfrm>
          <a:off x="1281921" y="1829012"/>
          <a:ext cx="9859950" cy="400114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88049">
                  <a:extLst>
                    <a:ext uri="{9D8B030D-6E8A-4147-A177-3AD203B41FA5}">
                      <a16:colId xmlns:a16="http://schemas.microsoft.com/office/drawing/2014/main" val="3270616964"/>
                    </a:ext>
                  </a:extLst>
                </a:gridCol>
                <a:gridCol w="1350776">
                  <a:extLst>
                    <a:ext uri="{9D8B030D-6E8A-4147-A177-3AD203B41FA5}">
                      <a16:colId xmlns:a16="http://schemas.microsoft.com/office/drawing/2014/main" val="504051287"/>
                    </a:ext>
                  </a:extLst>
                </a:gridCol>
                <a:gridCol w="2135915">
                  <a:extLst>
                    <a:ext uri="{9D8B030D-6E8A-4147-A177-3AD203B41FA5}">
                      <a16:colId xmlns:a16="http://schemas.microsoft.com/office/drawing/2014/main" val="4011222179"/>
                    </a:ext>
                  </a:extLst>
                </a:gridCol>
                <a:gridCol w="4985210">
                  <a:extLst>
                    <a:ext uri="{9D8B030D-6E8A-4147-A177-3AD203B41FA5}">
                      <a16:colId xmlns:a16="http://schemas.microsoft.com/office/drawing/2014/main" val="4207950653"/>
                    </a:ext>
                  </a:extLst>
                </a:gridCol>
              </a:tblGrid>
              <a:tr h="318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세부기능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3929"/>
                  </a:ext>
                </a:extLst>
              </a:tr>
              <a:tr h="283267">
                <a:tc rowSpan="13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92214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7334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35140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89104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88928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03239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221463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395971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462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43680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240303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97173"/>
                  </a:ext>
                </a:extLst>
              </a:tr>
              <a:tr h="2832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09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5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08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프로그램 목록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76B168F7-FA65-42A5-BAD3-16C076C9B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07136"/>
              </p:ext>
            </p:extLst>
          </p:nvPr>
        </p:nvGraphicFramePr>
        <p:xfrm>
          <a:off x="1283274" y="1591885"/>
          <a:ext cx="9751303" cy="4620685"/>
        </p:xfrm>
        <a:graphic>
          <a:graphicData uri="http://schemas.openxmlformats.org/drawingml/2006/table">
            <a:tbl>
              <a:tblPr firstRow="1" bandRow="1"/>
              <a:tblGrid>
                <a:gridCol w="802280">
                  <a:extLst>
                    <a:ext uri="{9D8B030D-6E8A-4147-A177-3AD203B41FA5}">
                      <a16:colId xmlns:a16="http://schemas.microsoft.com/office/drawing/2014/main" val="144039116"/>
                    </a:ext>
                  </a:extLst>
                </a:gridCol>
                <a:gridCol w="1034455">
                  <a:extLst>
                    <a:ext uri="{9D8B030D-6E8A-4147-A177-3AD203B41FA5}">
                      <a16:colId xmlns:a16="http://schemas.microsoft.com/office/drawing/2014/main" val="262276595"/>
                    </a:ext>
                  </a:extLst>
                </a:gridCol>
                <a:gridCol w="1817403">
                  <a:extLst>
                    <a:ext uri="{9D8B030D-6E8A-4147-A177-3AD203B41FA5}">
                      <a16:colId xmlns:a16="http://schemas.microsoft.com/office/drawing/2014/main" val="2144271015"/>
                    </a:ext>
                  </a:extLst>
                </a:gridCol>
                <a:gridCol w="2065521">
                  <a:extLst>
                    <a:ext uri="{9D8B030D-6E8A-4147-A177-3AD203B41FA5}">
                      <a16:colId xmlns:a16="http://schemas.microsoft.com/office/drawing/2014/main" val="3671012259"/>
                    </a:ext>
                  </a:extLst>
                </a:gridCol>
                <a:gridCol w="2015822">
                  <a:extLst>
                    <a:ext uri="{9D8B030D-6E8A-4147-A177-3AD203B41FA5}">
                      <a16:colId xmlns:a16="http://schemas.microsoft.com/office/drawing/2014/main" val="965892778"/>
                    </a:ext>
                  </a:extLst>
                </a:gridCol>
                <a:gridCol w="2015822">
                  <a:extLst>
                    <a:ext uri="{9D8B030D-6E8A-4147-A177-3AD203B41FA5}">
                      <a16:colId xmlns:a16="http://schemas.microsoft.com/office/drawing/2014/main" val="1756032749"/>
                    </a:ext>
                  </a:extLst>
                </a:gridCol>
              </a:tblGrid>
              <a:tr h="325400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컴포넌트 목록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파일명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프로그램 파일명</a:t>
                      </a:r>
                    </a:p>
                  </a:txBody>
                  <a:tcPr anchor="ctr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12926"/>
                  </a:ext>
                </a:extLst>
              </a:tr>
              <a:tr h="3254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 depth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 depth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 depth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Model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Dao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Service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56468"/>
                  </a:ext>
                </a:extLst>
              </a:tr>
              <a:tr h="264659">
                <a:tc rowSpan="1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665640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79012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41904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129552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923069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927138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194009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203161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482948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48854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251579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444737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41939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646132"/>
                  </a:ext>
                </a:extLst>
              </a:tr>
              <a:tr h="2646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59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4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8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reeform 6">
            <a:extLst>
              <a:ext uri="{FF2B5EF4-FFF2-40B4-BE49-F238E27FC236}">
                <a16:creationId xmlns:a16="http://schemas.microsoft.com/office/drawing/2014/main" id="{144A0394-81AD-412C-8EF9-9FAE08FBD460}"/>
              </a:ext>
            </a:extLst>
          </p:cNvPr>
          <p:cNvSpPr>
            <a:spLocks noEditPoints="1"/>
          </p:cNvSpPr>
          <p:nvPr/>
        </p:nvSpPr>
        <p:spPr bwMode="auto">
          <a:xfrm>
            <a:off x="946250" y="1404334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FDDC5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7AB5-8C02-49B7-BB6F-E9354734ECDC}"/>
              </a:ext>
            </a:extLst>
          </p:cNvPr>
          <p:cNvSpPr txBox="1"/>
          <p:nvPr/>
        </p:nvSpPr>
        <p:spPr>
          <a:xfrm>
            <a:off x="1314231" y="13262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4644352" y="21826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5070556" y="23303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타원형 설명선 10">
            <a:extLst>
              <a:ext uri="{FF2B5EF4-FFF2-40B4-BE49-F238E27FC236}">
                <a16:creationId xmlns:a16="http://schemas.microsoft.com/office/drawing/2014/main" id="{5C25080C-147F-4982-B1A3-46B46477193F}"/>
              </a:ext>
            </a:extLst>
          </p:cNvPr>
          <p:cNvSpPr/>
          <p:nvPr/>
        </p:nvSpPr>
        <p:spPr>
          <a:xfrm>
            <a:off x="4644352" y="3099964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EC925B-A61A-4F3F-B8CC-BC5BCE0BF547}"/>
              </a:ext>
            </a:extLst>
          </p:cNvPr>
          <p:cNvSpPr txBox="1"/>
          <p:nvPr/>
        </p:nvSpPr>
        <p:spPr>
          <a:xfrm>
            <a:off x="5078553" y="327859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일정</a:t>
            </a:r>
          </a:p>
        </p:txBody>
      </p:sp>
      <p:sp>
        <p:nvSpPr>
          <p:cNvPr id="16" name="타원형 설명선 10">
            <a:extLst>
              <a:ext uri="{FF2B5EF4-FFF2-40B4-BE49-F238E27FC236}">
                <a16:creationId xmlns:a16="http://schemas.microsoft.com/office/drawing/2014/main" id="{75609517-C885-4952-9C8E-A258EA1E329A}"/>
              </a:ext>
            </a:extLst>
          </p:cNvPr>
          <p:cNvSpPr/>
          <p:nvPr/>
        </p:nvSpPr>
        <p:spPr>
          <a:xfrm>
            <a:off x="4652543" y="408150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03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99A3B2-132C-4413-A36F-A06F035BA7CF}"/>
              </a:ext>
            </a:extLst>
          </p:cNvPr>
          <p:cNvSpPr txBox="1"/>
          <p:nvPr/>
        </p:nvSpPr>
        <p:spPr>
          <a:xfrm>
            <a:off x="5078553" y="42498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환경</a:t>
            </a:r>
          </a:p>
        </p:txBody>
      </p:sp>
      <p:sp>
        <p:nvSpPr>
          <p:cNvPr id="18" name="타원형 설명선 10">
            <a:extLst>
              <a:ext uri="{FF2B5EF4-FFF2-40B4-BE49-F238E27FC236}">
                <a16:creationId xmlns:a16="http://schemas.microsoft.com/office/drawing/2014/main" id="{A52C9EC3-9323-45C2-A07A-514569039AE7}"/>
              </a:ext>
            </a:extLst>
          </p:cNvPr>
          <p:cNvSpPr/>
          <p:nvPr/>
        </p:nvSpPr>
        <p:spPr>
          <a:xfrm>
            <a:off x="4644352" y="5085207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04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ECBC0-E654-4681-A01C-F04C00716064}"/>
              </a:ext>
            </a:extLst>
          </p:cNvPr>
          <p:cNvSpPr txBox="1"/>
          <p:nvPr/>
        </p:nvSpPr>
        <p:spPr>
          <a:xfrm>
            <a:off x="5070362" y="52535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메뉴 트리</a:t>
            </a:r>
          </a:p>
        </p:txBody>
      </p:sp>
      <p:sp>
        <p:nvSpPr>
          <p:cNvPr id="20" name="타원형 설명선 10">
            <a:extLst>
              <a:ext uri="{FF2B5EF4-FFF2-40B4-BE49-F238E27FC236}">
                <a16:creationId xmlns:a16="http://schemas.microsoft.com/office/drawing/2014/main" id="{B5F60366-FEE8-4307-8862-33111E48AD54}"/>
              </a:ext>
            </a:extLst>
          </p:cNvPr>
          <p:cNvSpPr/>
          <p:nvPr/>
        </p:nvSpPr>
        <p:spPr>
          <a:xfrm>
            <a:off x="8274783" y="2159195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05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FB5BCA-DCAE-4794-8CC1-AADDF882C3FB}"/>
              </a:ext>
            </a:extLst>
          </p:cNvPr>
          <p:cNvSpPr txBox="1"/>
          <p:nvPr/>
        </p:nvSpPr>
        <p:spPr>
          <a:xfrm>
            <a:off x="8700793" y="23274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 구성</a:t>
            </a:r>
          </a:p>
        </p:txBody>
      </p:sp>
      <p:sp>
        <p:nvSpPr>
          <p:cNvPr id="24" name="타원형 설명선 10">
            <a:extLst>
              <a:ext uri="{FF2B5EF4-FFF2-40B4-BE49-F238E27FC236}">
                <a16:creationId xmlns:a16="http://schemas.microsoft.com/office/drawing/2014/main" id="{5CFBE2D2-3534-463D-8D56-610AF03016B7}"/>
              </a:ext>
            </a:extLst>
          </p:cNvPr>
          <p:cNvSpPr/>
          <p:nvPr/>
        </p:nvSpPr>
        <p:spPr>
          <a:xfrm>
            <a:off x="8273847" y="3110296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7BCC6-075D-4EF8-9933-A989D471A7BE}"/>
              </a:ext>
            </a:extLst>
          </p:cNvPr>
          <p:cNvSpPr txBox="1"/>
          <p:nvPr/>
        </p:nvSpPr>
        <p:spPr>
          <a:xfrm>
            <a:off x="8699857" y="327859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</p:txBody>
      </p:sp>
      <p:sp>
        <p:nvSpPr>
          <p:cNvPr id="28" name="타원형 설명선 10">
            <a:extLst>
              <a:ext uri="{FF2B5EF4-FFF2-40B4-BE49-F238E27FC236}">
                <a16:creationId xmlns:a16="http://schemas.microsoft.com/office/drawing/2014/main" id="{40E6161C-0280-403A-AB85-6D2DD593C006}"/>
              </a:ext>
            </a:extLst>
          </p:cNvPr>
          <p:cNvSpPr/>
          <p:nvPr/>
        </p:nvSpPr>
        <p:spPr>
          <a:xfrm>
            <a:off x="8282974" y="409583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07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AEEC6-313A-4BAE-A46A-BB5199CBE5CF}"/>
              </a:ext>
            </a:extLst>
          </p:cNvPr>
          <p:cNvSpPr txBox="1"/>
          <p:nvPr/>
        </p:nvSpPr>
        <p:spPr>
          <a:xfrm>
            <a:off x="8672286" y="42562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기능 분해도</a:t>
            </a:r>
          </a:p>
        </p:txBody>
      </p:sp>
      <p:sp>
        <p:nvSpPr>
          <p:cNvPr id="32" name="타원형 설명선 10">
            <a:extLst>
              <a:ext uri="{FF2B5EF4-FFF2-40B4-BE49-F238E27FC236}">
                <a16:creationId xmlns:a16="http://schemas.microsoft.com/office/drawing/2014/main" id="{A901029E-7C12-401E-8F74-31DA94A62993}"/>
              </a:ext>
            </a:extLst>
          </p:cNvPr>
          <p:cNvSpPr/>
          <p:nvPr/>
        </p:nvSpPr>
        <p:spPr>
          <a:xfrm>
            <a:off x="8265656" y="5080327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08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FE8F63-601D-4C3A-80DA-DAD60F1B8453}"/>
              </a:ext>
            </a:extLst>
          </p:cNvPr>
          <p:cNvSpPr txBox="1"/>
          <p:nvPr/>
        </p:nvSpPr>
        <p:spPr>
          <a:xfrm>
            <a:off x="8691666" y="524862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프로그램 목록</a:t>
            </a:r>
          </a:p>
        </p:txBody>
      </p:sp>
    </p:spTree>
    <p:extLst>
      <p:ext uri="{BB962C8B-B14F-4D97-AF65-F5344CB8AC3E}">
        <p14:creationId xmlns:p14="http://schemas.microsoft.com/office/powerpoint/2010/main" val="3489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82115B-DA26-468F-9709-B03C71D52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715" y="1376511"/>
            <a:ext cx="5829726" cy="23867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615FAB-CB32-4611-8180-1684951AD1E5}"/>
              </a:ext>
            </a:extLst>
          </p:cNvPr>
          <p:cNvSpPr txBox="1"/>
          <p:nvPr/>
        </p:nvSpPr>
        <p:spPr>
          <a:xfrm>
            <a:off x="6707908" y="4815284"/>
            <a:ext cx="44550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코로나 시기에 비대면으로 대화 할 수 있는 창구 마련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무수히 많은 </a:t>
            </a:r>
            <a:r>
              <a:rPr lang="en-US" altLang="ko-KR" sz="1400" b="1" dirty="0"/>
              <a:t>MBTI</a:t>
            </a:r>
            <a:r>
              <a:rPr lang="ko-KR" altLang="en-US" sz="1400" b="1" dirty="0"/>
              <a:t>에 관한 정보를 한번에 볼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2AD6E-6E97-426D-9D24-DC71D7A29B74}"/>
              </a:ext>
            </a:extLst>
          </p:cNvPr>
          <p:cNvSpPr txBox="1"/>
          <p:nvPr/>
        </p:nvSpPr>
        <p:spPr>
          <a:xfrm>
            <a:off x="1156197" y="4772591"/>
            <a:ext cx="46179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MBTI </a:t>
            </a:r>
            <a:r>
              <a:rPr lang="ko-KR" altLang="en-US" sz="1400" b="1" dirty="0"/>
              <a:t>붐과 함께 같은 </a:t>
            </a:r>
            <a:r>
              <a:rPr lang="en-US" altLang="ko-KR" sz="1400" b="1" dirty="0"/>
              <a:t>MBTI</a:t>
            </a:r>
            <a:r>
              <a:rPr lang="ko-KR" altLang="en-US" sz="1400" b="1" dirty="0"/>
              <a:t>끼리 소속감을 가지게 됨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혈액형보다 과학적이고  </a:t>
            </a:r>
            <a:r>
              <a:rPr lang="en-US" altLang="ko-KR" sz="1400" b="1" dirty="0"/>
              <a:t>MBTI</a:t>
            </a:r>
            <a:r>
              <a:rPr lang="ko-KR" altLang="en-US" sz="1400" b="1" dirty="0"/>
              <a:t>를 아는 것 만으로도 </a:t>
            </a:r>
            <a:endParaRPr lang="en-US" altLang="ko-KR" sz="1400" b="1" dirty="0"/>
          </a:p>
          <a:p>
            <a:r>
              <a:rPr lang="ko-KR" altLang="en-US" sz="1400" b="1" dirty="0"/>
              <a:t>상대를 이해할 수 있다 것을 긍정적으로 받아들임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MBTI</a:t>
            </a:r>
            <a:r>
              <a:rPr lang="ko-KR" altLang="en-US" sz="1400" b="1" dirty="0"/>
              <a:t>에 관한 정보가 무수히 많지만 한번에 보기 어려움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ko-KR" altLang="en-US" sz="1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793BC68-91B5-42C3-AEA8-876C7818EC3B}"/>
              </a:ext>
            </a:extLst>
          </p:cNvPr>
          <p:cNvSpPr/>
          <p:nvPr/>
        </p:nvSpPr>
        <p:spPr>
          <a:xfrm>
            <a:off x="984120" y="4826140"/>
            <a:ext cx="158981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E80335E-C7FB-4E94-814A-5E48F2D1770D}"/>
              </a:ext>
            </a:extLst>
          </p:cNvPr>
          <p:cNvSpPr/>
          <p:nvPr/>
        </p:nvSpPr>
        <p:spPr>
          <a:xfrm>
            <a:off x="984120" y="5241261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6F423AE-64F2-4F2F-B646-9855510AC611}"/>
              </a:ext>
            </a:extLst>
          </p:cNvPr>
          <p:cNvSpPr/>
          <p:nvPr/>
        </p:nvSpPr>
        <p:spPr>
          <a:xfrm>
            <a:off x="985741" y="5914867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9AA8474-C1F7-4FC9-8C45-9F37BA1A3A4C}"/>
              </a:ext>
            </a:extLst>
          </p:cNvPr>
          <p:cNvSpPr/>
          <p:nvPr/>
        </p:nvSpPr>
        <p:spPr>
          <a:xfrm>
            <a:off x="6550548" y="4875759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3769EA4-5C46-45A9-82F3-43BCA6FFFD4A}"/>
              </a:ext>
            </a:extLst>
          </p:cNvPr>
          <p:cNvSpPr/>
          <p:nvPr/>
        </p:nvSpPr>
        <p:spPr>
          <a:xfrm>
            <a:off x="6548037" y="5318405"/>
            <a:ext cx="157360" cy="163084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57210-00C7-4512-BF99-D566026730D2}"/>
              </a:ext>
            </a:extLst>
          </p:cNvPr>
          <p:cNvSpPr txBox="1"/>
          <p:nvPr/>
        </p:nvSpPr>
        <p:spPr>
          <a:xfrm>
            <a:off x="668339" y="429812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프로젝트 계기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9D01B-8568-427A-A2BD-9946FD2745CD}"/>
              </a:ext>
            </a:extLst>
          </p:cNvPr>
          <p:cNvSpPr txBox="1"/>
          <p:nvPr/>
        </p:nvSpPr>
        <p:spPr>
          <a:xfrm>
            <a:off x="6310618" y="429650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기대 효과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B4E22365-CC3A-4F7E-AAFB-895165A67BF9}"/>
                  </a:ext>
                </a:extLst>
              </p14:cNvPr>
              <p14:cNvContentPartPr/>
              <p14:nvPr/>
            </p14:nvContentPartPr>
            <p14:xfrm>
              <a:off x="802953" y="4581076"/>
              <a:ext cx="1209240" cy="3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B4E22365-CC3A-4F7E-AAFB-895165A67B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7313" y="4509076"/>
                <a:ext cx="1280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AC0489EB-E892-4197-AFAD-ADB7D7F9A197}"/>
                  </a:ext>
                </a:extLst>
              </p14:cNvPr>
              <p14:cNvContentPartPr/>
              <p14:nvPr/>
            </p14:nvContentPartPr>
            <p14:xfrm>
              <a:off x="6418953" y="4571716"/>
              <a:ext cx="868320" cy="3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AC0489EB-E892-4197-AFAD-ADB7D7F9A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3313" y="4500076"/>
                <a:ext cx="9399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0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r>
              <a:rPr lang="ko-KR" altLang="en-US" sz="600" kern="0" dirty="0">
                <a:solidFill>
                  <a:prstClr val="white">
                    <a:lumMod val="75000"/>
                  </a:prstClr>
                </a:solidFill>
              </a:rPr>
              <a:t>헐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일정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67FB628D-47E7-435B-A795-6842358C1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68963"/>
              </p:ext>
            </p:extLst>
          </p:nvPr>
        </p:nvGraphicFramePr>
        <p:xfrm>
          <a:off x="881344" y="1341581"/>
          <a:ext cx="10266956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4406">
                  <a:extLst>
                    <a:ext uri="{9D8B030D-6E8A-4147-A177-3AD203B41FA5}">
                      <a16:colId xmlns:a16="http://schemas.microsoft.com/office/drawing/2014/main" val="2853458623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2201114205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511464865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545735373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1775585274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50135350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1724155799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040276255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4222303298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313080996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629378081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564691968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1001473461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374438060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624772752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38584565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9049829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557510245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1317570739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2284306498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669541904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44270983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2601429233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798769002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541502197"/>
                    </a:ext>
                  </a:extLst>
                </a:gridCol>
                <a:gridCol w="341702">
                  <a:extLst>
                    <a:ext uri="{9D8B030D-6E8A-4147-A177-3AD203B41FA5}">
                      <a16:colId xmlns:a16="http://schemas.microsoft.com/office/drawing/2014/main" val="3120139417"/>
                    </a:ext>
                  </a:extLst>
                </a:gridCol>
              </a:tblGrid>
              <a:tr h="22802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상세 일정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gridSpan="1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12</a:t>
                      </a:r>
                      <a:r>
                        <a:rPr lang="ko-KR" altLang="en-US" sz="900" b="1" dirty="0"/>
                        <a:t>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</a:t>
                      </a:r>
                      <a:r>
                        <a:rPr lang="ko-KR" altLang="en-US" sz="900" b="1" dirty="0"/>
                        <a:t>월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51207"/>
                  </a:ext>
                </a:extLst>
              </a:tr>
              <a:tr h="22802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45782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프로젝트 기획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9536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프로젝트 주제 설정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89099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페이지 목록 설정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994374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메뉴 트리 설정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9154937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주요 화면 구성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974288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일정표 작성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505630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기획 및 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25041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테이블 설계 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 명세서 작성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55053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상세 화면 구성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34592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기능 정의서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957343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프로그램 목록 설정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3538082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개발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3449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UI </a:t>
                      </a:r>
                      <a:r>
                        <a:rPr lang="ko-KR" altLang="en-US" sz="900" b="1" dirty="0"/>
                        <a:t>구현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1595180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공통 모듈 개발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7342926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추가 기능 개발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0545366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/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8304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디버깅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/>
                        <a:t>오류 수정</a:t>
                      </a:r>
                      <a:r>
                        <a:rPr lang="en-US" altLang="ko-KR" sz="900" b="1" dirty="0"/>
                        <a:t>)</a:t>
                      </a:r>
                      <a:endParaRPr lang="ko-KR" altLang="en-US" sz="9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807979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</a:t>
                      </a:r>
                      <a:r>
                        <a:rPr lang="ko-KR" altLang="en-US" sz="900" b="1" dirty="0"/>
                        <a:t>테스트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5608843"/>
                  </a:ext>
                </a:extLst>
              </a:tr>
              <a:tr h="228025">
                <a:tc gridSpan="2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/>
                        <a:t>5. </a:t>
                      </a:r>
                      <a:r>
                        <a:rPr lang="ko-KR" altLang="en-US" sz="1000" b="1" dirty="0"/>
                        <a:t>완료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75617"/>
                  </a:ext>
                </a:extLst>
              </a:tr>
              <a:tr h="1190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/>
                        <a:t>  </a:t>
                      </a:r>
                      <a:r>
                        <a:rPr lang="ko-KR" altLang="en-US" sz="900" b="1" dirty="0"/>
                        <a:t>보고서 작성 </a:t>
                      </a:r>
                      <a:r>
                        <a:rPr lang="en-US" altLang="ko-KR" sz="900" b="1" dirty="0"/>
                        <a:t>/ </a:t>
                      </a:r>
                      <a:r>
                        <a:rPr lang="ko-KR" altLang="en-US" sz="900" b="1" dirty="0"/>
                        <a:t>문서화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64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8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03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환경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5F6B0ED-8889-4530-B90A-841440AA147F}"/>
              </a:ext>
            </a:extLst>
          </p:cNvPr>
          <p:cNvGrpSpPr/>
          <p:nvPr/>
        </p:nvGrpSpPr>
        <p:grpSpPr>
          <a:xfrm>
            <a:off x="1332287" y="2860623"/>
            <a:ext cx="3474230" cy="1771631"/>
            <a:chOff x="1169759" y="2653068"/>
            <a:chExt cx="3474230" cy="1771631"/>
          </a:xfrm>
        </p:grpSpPr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D8BF1303-C97C-416C-ABD5-CCD91FB64D24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FE6DC5B-0429-4683-AA6E-22AA16435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8DC6E03-3131-43AC-9F82-4F1BC6ADA408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90EA36E6-C188-45D2-B4B9-737C0A65841D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17049B4-D2B5-400C-A0CA-F1B54463CE17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D3B5699D-9AF6-46AA-BAFC-9D0073A39A19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D59E641-6664-4E47-A5CC-52606FB6F850}"/>
                </a:ext>
              </a:extLst>
            </p:cNvPr>
            <p:cNvCxnSpPr>
              <a:cxnSpLocks/>
              <a:stCxn id="65" idx="0"/>
              <a:endCxn id="67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원호 66">
              <a:extLst>
                <a:ext uri="{FF2B5EF4-FFF2-40B4-BE49-F238E27FC236}">
                  <a16:creationId xmlns:a16="http://schemas.microsoft.com/office/drawing/2014/main" id="{FEF392DD-15A6-4FC9-87B2-41AD21592E4D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ED03821-0004-4BC2-973D-F6B993F92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B2256DD-25A4-4A7A-9A6C-921BF1359CA7}"/>
              </a:ext>
            </a:extLst>
          </p:cNvPr>
          <p:cNvGrpSpPr/>
          <p:nvPr/>
        </p:nvGrpSpPr>
        <p:grpSpPr>
          <a:xfrm>
            <a:off x="3332538" y="2856783"/>
            <a:ext cx="3329767" cy="1771631"/>
            <a:chOff x="3170010" y="2649228"/>
            <a:chExt cx="3329767" cy="1771631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F6D7929-E9B9-487A-A62C-75AE7C1082E0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DD206D21-B7EB-4EF2-8555-DAED97D2851F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7416E2F-3FC0-4285-BFC8-0A23804D44E2}"/>
                </a:ext>
              </a:extLst>
            </p:cNvPr>
            <p:cNvCxnSpPr>
              <a:cxnSpLocks/>
              <a:stCxn id="71" idx="0"/>
              <a:endCxn id="73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C137F89B-A65D-4F7C-9F1D-77776A20186D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D11AD1D-0BCF-4466-A5C9-0012B922C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7518AC1-C3C2-4EBA-B686-A695651890F9}"/>
              </a:ext>
            </a:extLst>
          </p:cNvPr>
          <p:cNvGrpSpPr/>
          <p:nvPr/>
        </p:nvGrpSpPr>
        <p:grpSpPr>
          <a:xfrm>
            <a:off x="5188326" y="2852943"/>
            <a:ext cx="3329767" cy="1771631"/>
            <a:chOff x="5025798" y="2645388"/>
            <a:chExt cx="3329767" cy="1771631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7FB0D2A-BBEE-4832-B0AD-8BAD6A0CD632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원호 76">
              <a:extLst>
                <a:ext uri="{FF2B5EF4-FFF2-40B4-BE49-F238E27FC236}">
                  <a16:creationId xmlns:a16="http://schemas.microsoft.com/office/drawing/2014/main" id="{69D62C56-2BB2-4CD7-A631-AB10009585CB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E954ECC-B63A-4DCA-9383-AF3C78A7901F}"/>
                </a:ext>
              </a:extLst>
            </p:cNvPr>
            <p:cNvCxnSpPr>
              <a:cxnSpLocks/>
              <a:stCxn id="77" idx="0"/>
              <a:endCxn id="79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419EAAEA-03B5-4B02-B6CE-3A3B05A9CE10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72A1347-6C40-490E-ACE2-CF4D580AF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24CA826-7A97-4224-8361-22F525D6A263}"/>
              </a:ext>
            </a:extLst>
          </p:cNvPr>
          <p:cNvGrpSpPr/>
          <p:nvPr/>
        </p:nvGrpSpPr>
        <p:grpSpPr>
          <a:xfrm>
            <a:off x="7044114" y="2849103"/>
            <a:ext cx="2144713" cy="1771631"/>
            <a:chOff x="6997755" y="2075490"/>
            <a:chExt cx="2144713" cy="1771631"/>
          </a:xfrm>
        </p:grpSpPr>
        <p:sp>
          <p:nvSpPr>
            <p:cNvPr id="82" name="원호 81">
              <a:extLst>
                <a:ext uri="{FF2B5EF4-FFF2-40B4-BE49-F238E27FC236}">
                  <a16:creationId xmlns:a16="http://schemas.microsoft.com/office/drawing/2014/main" id="{C8BCE46E-2345-453D-B87E-70F9E290782A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A755DF8-1188-4793-8B76-F7CC163DCEFB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F708F004-9B27-4F89-82D5-9703796B2E95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FEE055D-F8B3-4031-8549-65346F4A5EC5}"/>
                </a:ext>
              </a:extLst>
            </p:cNvPr>
            <p:cNvCxnSpPr>
              <a:cxnSpLocks/>
              <a:stCxn id="84" idx="0"/>
              <a:endCxn id="82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C26F65E5-A316-408D-8E28-367E35D90B36}"/>
              </a:ext>
            </a:extLst>
          </p:cNvPr>
          <p:cNvSpPr/>
          <p:nvPr/>
        </p:nvSpPr>
        <p:spPr>
          <a:xfrm>
            <a:off x="3261871" y="449983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4348C34-037F-42FB-9B83-727FCA50C3BB}"/>
              </a:ext>
            </a:extLst>
          </p:cNvPr>
          <p:cNvSpPr/>
          <p:nvPr/>
        </p:nvSpPr>
        <p:spPr>
          <a:xfrm>
            <a:off x="5088816" y="449215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3DA6D5C-1AD9-4113-9091-2581FC5BF9DE}"/>
              </a:ext>
            </a:extLst>
          </p:cNvPr>
          <p:cNvSpPr/>
          <p:nvPr/>
        </p:nvSpPr>
        <p:spPr>
          <a:xfrm>
            <a:off x="6915761" y="448447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99F5402-D705-4A4C-AF99-6F4F0717C6EC}"/>
              </a:ext>
            </a:extLst>
          </p:cNvPr>
          <p:cNvGrpSpPr/>
          <p:nvPr/>
        </p:nvGrpSpPr>
        <p:grpSpPr>
          <a:xfrm rot="10800000">
            <a:off x="9044364" y="2849103"/>
            <a:ext cx="1597995" cy="1762838"/>
            <a:chOff x="10625816" y="4555975"/>
            <a:chExt cx="1597995" cy="1762838"/>
          </a:xfrm>
        </p:grpSpPr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A9F7EB16-8D48-4791-BCCC-7F560761277A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1EB115B-EA71-4CAA-AC2A-329F41E5A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D89538F-C569-4917-944D-36044A090610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6244F576-F43E-494E-9DEF-1964E43E8C8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CC5662D-C54C-4944-9B4C-2CCA1AFF9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DDC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FB6E7A29-44E1-4CD5-8AB0-7940D770E5DC}"/>
              </a:ext>
            </a:extLst>
          </p:cNvPr>
          <p:cNvSpPr/>
          <p:nvPr/>
        </p:nvSpPr>
        <p:spPr>
          <a:xfrm>
            <a:off x="9169426" y="447679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B616432-8A6D-4BA4-8101-D2F0E8271510}"/>
              </a:ext>
            </a:extLst>
          </p:cNvPr>
          <p:cNvSpPr/>
          <p:nvPr/>
        </p:nvSpPr>
        <p:spPr>
          <a:xfrm>
            <a:off x="2628750" y="2754813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1549996-DB14-4C64-A914-6390898C7A57}"/>
              </a:ext>
            </a:extLst>
          </p:cNvPr>
          <p:cNvSpPr/>
          <p:nvPr/>
        </p:nvSpPr>
        <p:spPr>
          <a:xfrm>
            <a:off x="4786070" y="2721362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84E8BBB9-2F55-424C-BB70-E984CD2C7FD7}"/>
              </a:ext>
            </a:extLst>
          </p:cNvPr>
          <p:cNvSpPr/>
          <p:nvPr/>
        </p:nvSpPr>
        <p:spPr>
          <a:xfrm>
            <a:off x="6630969" y="2727533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D2D209F-2CB4-46C5-AB3C-4E3B9F5F0CC9}"/>
              </a:ext>
            </a:extLst>
          </p:cNvPr>
          <p:cNvSpPr/>
          <p:nvPr/>
        </p:nvSpPr>
        <p:spPr>
          <a:xfrm>
            <a:off x="8504566" y="2719141"/>
            <a:ext cx="255482" cy="255482"/>
          </a:xfrm>
          <a:prstGeom prst="ellipse">
            <a:avLst/>
          </a:prstGeom>
          <a:solidFill>
            <a:srgbClr val="FDD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E1702A-C40F-42FB-9DD6-389383B56E40}"/>
              </a:ext>
            </a:extLst>
          </p:cNvPr>
          <p:cNvSpPr txBox="1"/>
          <p:nvPr/>
        </p:nvSpPr>
        <p:spPr>
          <a:xfrm>
            <a:off x="1561942" y="3098869"/>
            <a:ext cx="116089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OS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/>
              <a:t>MS </a:t>
            </a:r>
          </a:p>
          <a:p>
            <a:pPr algn="ctr"/>
            <a:r>
              <a:rPr lang="en-US" altLang="ko-KR" sz="1400" b="1" dirty="0"/>
              <a:t>Window 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CB433B4-D2B8-4CD2-84C8-8D5802B95F1F}"/>
              </a:ext>
            </a:extLst>
          </p:cNvPr>
          <p:cNvSpPr txBox="1"/>
          <p:nvPr/>
        </p:nvSpPr>
        <p:spPr>
          <a:xfrm>
            <a:off x="3648430" y="3102543"/>
            <a:ext cx="867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DB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en-US" altLang="ko-KR" sz="1400" b="1" dirty="0"/>
              <a:t>ORACLE</a:t>
            </a:r>
          </a:p>
          <a:p>
            <a:pPr algn="ctr"/>
            <a:endParaRPr lang="en-US" altLang="ko-KR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AFCDD96-E756-4372-BC23-266C05CE163B}"/>
              </a:ext>
            </a:extLst>
          </p:cNvPr>
          <p:cNvSpPr txBox="1"/>
          <p:nvPr/>
        </p:nvSpPr>
        <p:spPr>
          <a:xfrm>
            <a:off x="5394959" y="3098869"/>
            <a:ext cx="121533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Server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b="1" dirty="0"/>
              <a:t>Apache </a:t>
            </a:r>
          </a:p>
          <a:p>
            <a:pPr algn="ctr"/>
            <a:r>
              <a:rPr lang="en-US" altLang="ko-KR" sz="1400" b="1" dirty="0"/>
              <a:t>Tomcat v9.0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17A72A5-783E-4472-A353-C9A115956262}"/>
              </a:ext>
            </a:extLst>
          </p:cNvPr>
          <p:cNvSpPr txBox="1"/>
          <p:nvPr/>
        </p:nvSpPr>
        <p:spPr>
          <a:xfrm>
            <a:off x="6989629" y="3162236"/>
            <a:ext cx="171213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Tool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700" dirty="0"/>
          </a:p>
          <a:p>
            <a:pPr algn="ctr"/>
            <a:r>
              <a:rPr lang="en-US" altLang="ko-KR" sz="1400" b="1" dirty="0"/>
              <a:t>Spring Tool Suite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7AF8DA-81DA-4A16-9F49-F4361F2F8131}"/>
              </a:ext>
            </a:extLst>
          </p:cNvPr>
          <p:cNvSpPr txBox="1"/>
          <p:nvPr/>
        </p:nvSpPr>
        <p:spPr>
          <a:xfrm>
            <a:off x="9085527" y="3162236"/>
            <a:ext cx="136768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Language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b="1" dirty="0"/>
          </a:p>
          <a:p>
            <a:pPr algn="ctr"/>
            <a:endParaRPr lang="en-US" altLang="ko-KR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0770789-2C7B-491B-8803-6CEDCF1DB8E8}"/>
                  </a:ext>
                </a:extLst>
              </p14:cNvPr>
              <p14:cNvContentPartPr/>
              <p14:nvPr/>
            </p14:nvContentPartPr>
            <p14:xfrm>
              <a:off x="1974424" y="3375260"/>
              <a:ext cx="3495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0770789-2C7B-491B-8803-6CEDCF1DB8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8424" y="3303620"/>
                <a:ext cx="421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3F731ED-D0CD-439B-A2C7-FAE527225414}"/>
                  </a:ext>
                </a:extLst>
              </p14:cNvPr>
              <p14:cNvContentPartPr/>
              <p14:nvPr/>
            </p14:nvContentPartPr>
            <p14:xfrm>
              <a:off x="3910144" y="3423500"/>
              <a:ext cx="36900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3F731ED-D0CD-439B-A2C7-FAE5272254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4144" y="3351860"/>
                <a:ext cx="44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B4DDEA0F-3ED5-4C40-A817-FF200EE2C0F5}"/>
                  </a:ext>
                </a:extLst>
              </p14:cNvPr>
              <p14:cNvContentPartPr/>
              <p14:nvPr/>
            </p14:nvContentPartPr>
            <p14:xfrm>
              <a:off x="5632024" y="3404420"/>
              <a:ext cx="728640" cy="36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B4DDEA0F-3ED5-4C40-A817-FF200EE2C0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6384" y="3332420"/>
                <a:ext cx="80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9DB874DC-571A-4059-B331-014B5B4E7FAE}"/>
                  </a:ext>
                </a:extLst>
              </p14:cNvPr>
              <p14:cNvContentPartPr/>
              <p14:nvPr/>
            </p14:nvContentPartPr>
            <p14:xfrm>
              <a:off x="7635784" y="3472460"/>
              <a:ext cx="485640" cy="36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9DB874DC-571A-4059-B331-014B5B4E7F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00144" y="3400460"/>
                <a:ext cx="557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7B7433E4-01AD-4263-8810-27F0BD07E001}"/>
                  </a:ext>
                </a:extLst>
              </p14:cNvPr>
              <p14:cNvContentPartPr/>
              <p14:nvPr/>
            </p14:nvContentPartPr>
            <p14:xfrm>
              <a:off x="9192424" y="3491900"/>
              <a:ext cx="1149120" cy="36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7B7433E4-01AD-4263-8810-27F0BD07E0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56784" y="3420260"/>
                <a:ext cx="12207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145014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bg2">
                    <a:lumMod val="50000"/>
                  </a:schemeClr>
                </a:solidFill>
              </a:rPr>
              <a:t>MBTI is science </a:t>
            </a:r>
            <a:r>
              <a:rPr lang="en-US" altLang="ko-KR" sz="600" kern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3600" kern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04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메뉴 트리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6C2239-DA3A-4225-9810-91D36D942C93}"/>
              </a:ext>
            </a:extLst>
          </p:cNvPr>
          <p:cNvGrpSpPr/>
          <p:nvPr/>
        </p:nvGrpSpPr>
        <p:grpSpPr>
          <a:xfrm>
            <a:off x="2829123" y="1634900"/>
            <a:ext cx="6797668" cy="4574098"/>
            <a:chOff x="2829123" y="1634900"/>
            <a:chExt cx="6797668" cy="4574098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7E0FBB9-3105-4932-8A18-94ACB1747DD3}"/>
                </a:ext>
              </a:extLst>
            </p:cNvPr>
            <p:cNvCxnSpPr>
              <a:cxnSpLocks/>
            </p:cNvCxnSpPr>
            <p:nvPr/>
          </p:nvCxnSpPr>
          <p:spPr>
            <a:xfrm>
              <a:off x="9075906" y="1646019"/>
              <a:ext cx="0" cy="182080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CD36B42-9C8C-4471-9BEF-323CC045A06E}"/>
                </a:ext>
              </a:extLst>
            </p:cNvPr>
            <p:cNvGrpSpPr/>
            <p:nvPr/>
          </p:nvGrpSpPr>
          <p:grpSpPr>
            <a:xfrm>
              <a:off x="2829123" y="1634900"/>
              <a:ext cx="6797668" cy="4574098"/>
              <a:chOff x="2829123" y="1634900"/>
              <a:chExt cx="6797668" cy="4574098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0A0F3C0-1A84-48D0-A9CA-924123899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6889" y="2246267"/>
                <a:ext cx="1247460" cy="1182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A36C671D-99A6-4B3E-B471-9F9E4047F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0727" y="6193651"/>
                <a:ext cx="1233620" cy="336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9A8BE85B-28F4-4C87-B5B9-A250C3D6FB6E}"/>
                  </a:ext>
                </a:extLst>
              </p:cNvPr>
              <p:cNvCxnSpPr/>
              <p:nvPr/>
            </p:nvCxnSpPr>
            <p:spPr>
              <a:xfrm>
                <a:off x="5980619" y="2252177"/>
                <a:ext cx="0" cy="570806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379DDBC6-7CF2-4B00-921C-8A0FE23C3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0619" y="2822983"/>
                <a:ext cx="623727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8FB8895-7BF9-4FC5-A4CC-997B795A3B03}"/>
                  </a:ext>
                </a:extLst>
              </p:cNvPr>
              <p:cNvCxnSpPr/>
              <p:nvPr/>
            </p:nvCxnSpPr>
            <p:spPr>
              <a:xfrm flipV="1">
                <a:off x="5992229" y="5655744"/>
                <a:ext cx="0" cy="547264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1F3DD77F-F9B8-41B0-97E7-06DD92F8F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0619" y="5661734"/>
                <a:ext cx="59903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0636987A-D597-4314-9732-AB1A3A202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3808" y="1634900"/>
                <a:ext cx="4255835" cy="1111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D0AA5248-68A6-4F0F-B1F0-FA1CC44E2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68758" y="3466820"/>
                <a:ext cx="550885" cy="904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B31A0929-07C0-4128-BC0C-F076268BB24D}"/>
                  </a:ext>
                </a:extLst>
              </p:cNvPr>
              <p:cNvCxnSpPr/>
              <p:nvPr/>
            </p:nvCxnSpPr>
            <p:spPr>
              <a:xfrm flipH="1">
                <a:off x="9075905" y="2258088"/>
                <a:ext cx="55088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2D1AAD67-E784-4CC9-9643-C14087B83F13}"/>
                  </a:ext>
                </a:extLst>
              </p:cNvPr>
              <p:cNvCxnSpPr/>
              <p:nvPr/>
            </p:nvCxnSpPr>
            <p:spPr>
              <a:xfrm flipH="1">
                <a:off x="9075905" y="2825851"/>
                <a:ext cx="55088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D9177160-C71F-42F6-BC08-12911B741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9123" y="1634900"/>
                <a:ext cx="1263379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1460A15-8F5B-4160-B54F-F459B662E686}"/>
                  </a:ext>
                </a:extLst>
              </p:cNvPr>
              <p:cNvCxnSpPr/>
              <p:nvPr/>
            </p:nvCxnSpPr>
            <p:spPr>
              <a:xfrm>
                <a:off x="3501957" y="1646019"/>
                <a:ext cx="0" cy="456297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484ED08B-5AB3-4D9D-A613-A5DA515A42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1957" y="6197019"/>
                <a:ext cx="597464" cy="1197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869F3CDE-F2AF-4006-AF66-5A52E286E1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8119" y="5529763"/>
                <a:ext cx="597464" cy="1197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F0CCA89F-52F8-4A63-B013-D6F2B51BA2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2531" y="4884769"/>
                <a:ext cx="597464" cy="1197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40033C98-C8A0-48C6-93A4-55ABDE646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1957" y="4239642"/>
                <a:ext cx="597464" cy="1197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7D650D3F-4115-41F6-9D75-909DC3349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7616" y="3564782"/>
                <a:ext cx="597464" cy="1197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47E61296-131F-42DD-B8A4-F6818B8ED6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1957" y="2918982"/>
                <a:ext cx="597464" cy="1197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E7D7495F-BF2A-4A4D-95C9-A0F67194E2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4367" y="2244422"/>
                <a:ext cx="597464" cy="11979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34EF140-C514-4D20-8D66-09B8A4C16719}"/>
              </a:ext>
            </a:extLst>
          </p:cNvPr>
          <p:cNvSpPr/>
          <p:nvPr/>
        </p:nvSpPr>
        <p:spPr>
          <a:xfrm>
            <a:off x="1084714" y="1436636"/>
            <a:ext cx="1739200" cy="418765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메 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E67E817-3E12-4CC9-9C41-A8D6B04A5DEC}"/>
              </a:ext>
            </a:extLst>
          </p:cNvPr>
          <p:cNvSpPr/>
          <p:nvPr/>
        </p:nvSpPr>
        <p:spPr>
          <a:xfrm>
            <a:off x="3986722" y="1478345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마이페이지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F12AD52-AC08-453C-9A10-E1AF14B52148}"/>
              </a:ext>
            </a:extLst>
          </p:cNvPr>
          <p:cNvSpPr/>
          <p:nvPr/>
        </p:nvSpPr>
        <p:spPr>
          <a:xfrm>
            <a:off x="3991752" y="2082308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342BE64-6D42-476C-B374-3B36624974F3}"/>
              </a:ext>
            </a:extLst>
          </p:cNvPr>
          <p:cNvSpPr/>
          <p:nvPr/>
        </p:nvSpPr>
        <p:spPr>
          <a:xfrm>
            <a:off x="3991752" y="2747688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917B685-D8EE-4335-9C45-883207D053CA}"/>
              </a:ext>
            </a:extLst>
          </p:cNvPr>
          <p:cNvSpPr/>
          <p:nvPr/>
        </p:nvSpPr>
        <p:spPr>
          <a:xfrm>
            <a:off x="3986722" y="3394558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MBTI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검사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D7F9C30-AE29-4F8F-9EAA-D006E3F04890}"/>
              </a:ext>
            </a:extLst>
          </p:cNvPr>
          <p:cNvSpPr/>
          <p:nvPr/>
        </p:nvSpPr>
        <p:spPr>
          <a:xfrm>
            <a:off x="3993478" y="4072610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WHY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29FEE15-789B-4367-9079-CD9443EB81EE}"/>
              </a:ext>
            </a:extLst>
          </p:cNvPr>
          <p:cNvSpPr/>
          <p:nvPr/>
        </p:nvSpPr>
        <p:spPr>
          <a:xfrm>
            <a:off x="3993478" y="4715783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질문 있어요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A536FC6-DEB1-47A7-B68B-9CA25AA18061}"/>
              </a:ext>
            </a:extLst>
          </p:cNvPr>
          <p:cNvSpPr/>
          <p:nvPr/>
        </p:nvSpPr>
        <p:spPr>
          <a:xfrm>
            <a:off x="3997668" y="5365828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MBTI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게시판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052C4E6-9C70-49C1-98CE-B65BB208DF58}"/>
              </a:ext>
            </a:extLst>
          </p:cNvPr>
          <p:cNvSpPr/>
          <p:nvPr/>
        </p:nvSpPr>
        <p:spPr>
          <a:xfrm>
            <a:off x="3986722" y="6011928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회원 관리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D077B73-8ED2-4418-80C2-495EAD800E7C}"/>
              </a:ext>
            </a:extLst>
          </p:cNvPr>
          <p:cNvSpPr/>
          <p:nvPr/>
        </p:nvSpPr>
        <p:spPr>
          <a:xfrm>
            <a:off x="6463309" y="2096420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내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MBTI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9C26D6-44F4-4CAA-BEA1-B3D27A250734}"/>
              </a:ext>
            </a:extLst>
          </p:cNvPr>
          <p:cNvSpPr/>
          <p:nvPr/>
        </p:nvSpPr>
        <p:spPr>
          <a:xfrm>
            <a:off x="6462530" y="2637545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797853C-E48B-4AB3-80E4-7E167CBB7929}"/>
              </a:ext>
            </a:extLst>
          </p:cNvPr>
          <p:cNvSpPr/>
          <p:nvPr/>
        </p:nvSpPr>
        <p:spPr>
          <a:xfrm>
            <a:off x="6462529" y="5478197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신고 접수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A5F204-3F10-475A-BB9A-924EA95F4718}"/>
              </a:ext>
            </a:extLst>
          </p:cNvPr>
          <p:cNvSpPr/>
          <p:nvPr/>
        </p:nvSpPr>
        <p:spPr>
          <a:xfrm>
            <a:off x="6466051" y="6026904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회원 탈퇴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9DF21AA-4B75-4D98-9DAC-FF4FE45C35CA}"/>
              </a:ext>
            </a:extLst>
          </p:cNvPr>
          <p:cNvSpPr/>
          <p:nvPr/>
        </p:nvSpPr>
        <p:spPr>
          <a:xfrm>
            <a:off x="9498831" y="1483904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내가 작성한 글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D9FBCAA-EB30-43B7-B21B-EE680A367FFB}"/>
              </a:ext>
            </a:extLst>
          </p:cNvPr>
          <p:cNvSpPr/>
          <p:nvPr/>
        </p:nvSpPr>
        <p:spPr>
          <a:xfrm>
            <a:off x="9497129" y="2096890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좋아요 한 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F0D9EF2-C186-4384-8E0D-9C9AFD83DF23}"/>
              </a:ext>
            </a:extLst>
          </p:cNvPr>
          <p:cNvSpPr/>
          <p:nvPr/>
        </p:nvSpPr>
        <p:spPr>
          <a:xfrm>
            <a:off x="9505979" y="2660869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정보 수정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167831-ABB7-4FF6-B6D3-02B7BCF252A9}"/>
              </a:ext>
            </a:extLst>
          </p:cNvPr>
          <p:cNvSpPr/>
          <p:nvPr/>
        </p:nvSpPr>
        <p:spPr>
          <a:xfrm>
            <a:off x="9505979" y="3264474"/>
            <a:ext cx="1567645" cy="324228"/>
          </a:xfrm>
          <a:prstGeom prst="rect">
            <a:avLst/>
          </a:prstGeom>
          <a:solidFill>
            <a:srgbClr val="FDDC5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11651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7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8" y="-236168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400" y="-344163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05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094543" y="915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화면구성</a:t>
            </a:r>
          </a:p>
        </p:txBody>
      </p:sp>
    </p:spTree>
    <p:extLst>
      <p:ext uri="{BB962C8B-B14F-4D97-AF65-F5344CB8AC3E}">
        <p14:creationId xmlns:p14="http://schemas.microsoft.com/office/powerpoint/2010/main" val="427788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15B9BB-F4FB-4C1C-B1D3-95247B6C86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9374" y="1296344"/>
            <a:ext cx="8570163" cy="52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15" y="24167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MBTI is science </a:t>
            </a: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.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14:cNvPr>
              <p14:cNvContentPartPr/>
              <p14:nvPr/>
            </p14:nvContentPartPr>
            <p14:xfrm>
              <a:off x="12110584" y="5680532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CD6B863-0A52-4B92-9803-44CD184EC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56584" y="557253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0FB434-95E3-4002-859B-09C77D7BC486}"/>
              </a:ext>
            </a:extLst>
          </p:cNvPr>
          <p:cNvSpPr/>
          <p:nvPr/>
        </p:nvSpPr>
        <p:spPr>
          <a:xfrm>
            <a:off x="4325678" y="379380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BD89D51-855E-4F9A-BAEF-9643B9383B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타원형 설명선 10">
            <a:extLst>
              <a:ext uri="{FF2B5EF4-FFF2-40B4-BE49-F238E27FC236}">
                <a16:creationId xmlns:a16="http://schemas.microsoft.com/office/drawing/2014/main" id="{DD5DD4A8-08D7-49C4-8AFC-87A595B8FF5A}"/>
              </a:ext>
            </a:extLst>
          </p:cNvPr>
          <p:cNvSpPr/>
          <p:nvPr/>
        </p:nvSpPr>
        <p:spPr>
          <a:xfrm>
            <a:off x="668339" y="767851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FDDC5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06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E63AE-5E44-4DAC-B8B4-C4ED94F96D18}"/>
              </a:ext>
            </a:extLst>
          </p:cNvPr>
          <p:cNvSpPr txBox="1"/>
          <p:nvPr/>
        </p:nvSpPr>
        <p:spPr>
          <a:xfrm>
            <a:off x="1101385" y="906335"/>
            <a:ext cx="24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 / </a:t>
            </a:r>
            <a:r>
              <a:rPr lang="ko-KR" altLang="en-US" b="1" dirty="0"/>
              <a:t>테이블명세서</a:t>
            </a:r>
          </a:p>
          <a:p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14:cNvPr>
              <p14:cNvContentPartPr/>
              <p14:nvPr/>
            </p14:nvContentPartPr>
            <p14:xfrm rot="18888656">
              <a:off x="5187396" y="-236169"/>
              <a:ext cx="1817197" cy="1817197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FA27A69-C045-4EAF-B2BC-24BA489115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88656">
                <a:off x="5133398" y="-344164"/>
                <a:ext cx="1924832" cy="203282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3068FF-11CC-4DD1-8C8D-AD9097006AC3}"/>
              </a:ext>
            </a:extLst>
          </p:cNvPr>
          <p:cNvSpPr/>
          <p:nvPr/>
        </p:nvSpPr>
        <p:spPr>
          <a:xfrm>
            <a:off x="4325678" y="369018"/>
            <a:ext cx="3540639" cy="388471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chemeClr val="tx1"/>
                </a:solidFill>
              </a:rPr>
              <a:t>MBTI</a:t>
            </a:r>
            <a:r>
              <a:rPr lang="ko-KR" altLang="en-US" sz="2000" b="1" kern="0" dirty="0">
                <a:solidFill>
                  <a:schemeClr val="tx1"/>
                </a:solidFill>
              </a:rPr>
              <a:t>는 과학입니다</a:t>
            </a:r>
            <a:endParaRPr lang="en-US" altLang="ko-KR" sz="2000" b="1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FDFBDA4C-C4EA-44FE-9EA9-B4E2FC6931AE}"/>
              </a:ext>
            </a:extLst>
          </p:cNvPr>
          <p:cNvGraphicFramePr>
            <a:graphicFrameLocks noGrp="1"/>
          </p:cNvGraphicFramePr>
          <p:nvPr/>
        </p:nvGraphicFramePr>
        <p:xfrm>
          <a:off x="668339" y="1623280"/>
          <a:ext cx="10747808" cy="241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/>
                        <a:t>member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FK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password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VARCHAR2(30)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VARCHAR2(50)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73910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CHAR(1)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‘N’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삭제여부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175790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regdate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Sysdate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등록날짜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034924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CB407FC6-2685-4E46-B46C-C3F63354E45E}"/>
              </a:ext>
            </a:extLst>
          </p:cNvPr>
          <p:cNvGraphicFramePr>
            <a:graphicFrameLocks noGrp="1"/>
          </p:cNvGraphicFramePr>
          <p:nvPr/>
        </p:nvGraphicFramePr>
        <p:xfrm>
          <a:off x="668339" y="4479020"/>
          <a:ext cx="10747808" cy="151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443">
                  <a:extLst>
                    <a:ext uri="{9D8B030D-6E8A-4147-A177-3AD203B41FA5}">
                      <a16:colId xmlns:a16="http://schemas.microsoft.com/office/drawing/2014/main" val="49216272"/>
                    </a:ext>
                  </a:extLst>
                </a:gridCol>
                <a:gridCol w="2067359">
                  <a:extLst>
                    <a:ext uri="{9D8B030D-6E8A-4147-A177-3AD203B41FA5}">
                      <a16:colId xmlns:a16="http://schemas.microsoft.com/office/drawing/2014/main" val="412348258"/>
                    </a:ext>
                  </a:extLst>
                </a:gridCol>
                <a:gridCol w="2301441">
                  <a:extLst>
                    <a:ext uri="{9D8B030D-6E8A-4147-A177-3AD203B41FA5}">
                      <a16:colId xmlns:a16="http://schemas.microsoft.com/office/drawing/2014/main" val="1286693038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3046532563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499564609"/>
                    </a:ext>
                  </a:extLst>
                </a:gridCol>
                <a:gridCol w="1034473">
                  <a:extLst>
                    <a:ext uri="{9D8B030D-6E8A-4147-A177-3AD203B41FA5}">
                      <a16:colId xmlns:a16="http://schemas.microsoft.com/office/drawing/2014/main" val="2422159098"/>
                    </a:ext>
                  </a:extLst>
                </a:gridCol>
                <a:gridCol w="2272146">
                  <a:extLst>
                    <a:ext uri="{9D8B030D-6E8A-4147-A177-3AD203B41FA5}">
                      <a16:colId xmlns:a16="http://schemas.microsoft.com/office/drawing/2014/main" val="1875526818"/>
                    </a:ext>
                  </a:extLst>
                </a:gridCol>
              </a:tblGrid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테이블명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 err="1"/>
                        <a:t>mbti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/>
                        <a:t>엔티티 </a:t>
                      </a:r>
                      <a:r>
                        <a:rPr lang="ko-KR" altLang="en-US" sz="1200" b="1" dirty="0" err="1"/>
                        <a:t>타입명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/>
                        <a:t>MBTI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1371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여부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속성명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C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9090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985791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mbti_name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VARCHAR2(50)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 </a:t>
                      </a:r>
                      <a:r>
                        <a:rPr lang="ko-KR" altLang="en-US" sz="1200" dirty="0" err="1"/>
                        <a:t>한글명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901275"/>
                  </a:ext>
                </a:extLst>
              </a:tr>
              <a:tr h="30228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err="1"/>
                        <a:t>mbti_count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MBTI</a:t>
                      </a:r>
                      <a:r>
                        <a:rPr lang="ko-KR" altLang="en-US" sz="1200" dirty="0"/>
                        <a:t>별 회원 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DDC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45338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1007</Words>
  <Application>Microsoft Office PowerPoint</Application>
  <PresentationFormat>와이드스크린</PresentationFormat>
  <Paragraphs>612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야놀자 야체 B</vt:lpstr>
      <vt:lpstr>Arial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Oh Jisun</cp:lastModifiedBy>
  <cp:revision>28</cp:revision>
  <dcterms:created xsi:type="dcterms:W3CDTF">2021-10-12T06:04:13Z</dcterms:created>
  <dcterms:modified xsi:type="dcterms:W3CDTF">2021-12-27T10:02:46Z</dcterms:modified>
</cp:coreProperties>
</file>