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1DFF"/>
    <a:srgbClr val="C73EFF"/>
    <a:srgbClr val="F95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FD33E6-DBEB-D444-B53B-E984821D1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4EB323-E72F-454F-AE98-0D8626E92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D335A2-3E0C-DC47-ACA6-0A646933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3E7C-B023-7742-A6F5-B6592420D760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312E4C-7A6F-AA49-901B-628DB2054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91897E-E578-E74A-AA5E-19F113D9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A11D-7B06-7E4F-8BE3-51AA8B5266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8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29E1A4-3E29-544D-B4E9-1F2EBEBC5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C4841A-DFC6-1144-B566-1392C6358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6B3BC8-B393-1948-8F5F-E024779A5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3E7C-B023-7742-A6F5-B6592420D760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AE7015-8719-8B4A-86B1-BB1DFF92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18C17E-F691-5F4B-8C94-21B8640E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A11D-7B06-7E4F-8BE3-51AA8B5266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36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50C9704-833F-AF4D-A20C-1137679BF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BDE7D3-0156-CA43-BD81-021930E22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4ADE81-53D8-014C-B859-4EE65C1D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3E7C-B023-7742-A6F5-B6592420D760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1EB94F-B517-C84D-87D4-87284C79C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9C07F4-EB7D-D14D-873B-25270139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A11D-7B06-7E4F-8BE3-51AA8B5266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61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E5761B-0F0E-5741-92F7-30CFF6BD5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C47100-6619-ED4A-9F37-D18797E73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2C6DB2-E5CD-6D4E-A86D-F0F32E1D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3E7C-B023-7742-A6F5-B6592420D760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F5B1B4-B917-5B43-AFB9-E5C621CD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019825-1C42-B048-B11B-103DA36B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A11D-7B06-7E4F-8BE3-51AA8B5266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31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70CBFB-A897-A446-A255-613C3DDF9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2C2D96-DB47-F24E-911B-6C9CD93A0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A56A84-D568-374C-B66D-CC3E5D63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3E7C-B023-7742-A6F5-B6592420D760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022DB2-B72E-684C-910D-62281A7E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7BA6AA-5090-3342-B15E-56A930F98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A11D-7B06-7E4F-8BE3-51AA8B5266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76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8EACA7-6DF2-C749-BDE1-898743ED7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7DE754-10D6-B64D-BECE-78332A821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38F9A7-5110-B247-820C-76D3CBDCF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4ECD28-F440-2947-9D49-A1E5F03E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3E7C-B023-7742-A6F5-B6592420D760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FA3D4F-80E8-8647-9DB9-F6105D8B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90E01E-374A-EC45-9ACA-86650A42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A11D-7B06-7E4F-8BE3-51AA8B5266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8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D7966A-DF04-C04D-ACA9-A4D99250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57AEB0-A002-574B-8F6F-FFE0D1F68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1991B2-264B-E744-9D0C-D7C3D56AF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68390C4-4BC2-DB43-87E7-87C08996B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90EE90-7B33-0C40-819C-9FCC940B5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7C54B3-09DA-094F-BF7A-EC4847F41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3E7C-B023-7742-A6F5-B6592420D760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7E48AC7-1140-474E-BDFA-0783FB2D3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11B81D1-20D2-3A4C-8775-E70E9C4B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A11D-7B06-7E4F-8BE3-51AA8B5266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5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D21759-5397-BB45-8214-84F5B933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BE37A5-5254-0545-9151-9223BA2A3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3E7C-B023-7742-A6F5-B6592420D760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B61C786-9CB0-6244-8FCE-2A69767E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EFF106-C48F-304D-84B3-FFBA8B3F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A11D-7B06-7E4F-8BE3-51AA8B5266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07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062156E-88D3-4145-A22E-63B2FBC57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3E7C-B023-7742-A6F5-B6592420D760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ECF0BD-C231-5E4B-A64A-32EB9393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936B66-1ED9-6E42-996A-CB643AADE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A11D-7B06-7E4F-8BE3-51AA8B5266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605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EBCE80-06EE-3C4B-AD5B-33EC1840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9A036E-9938-EB4D-A8EC-73341752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3B8E66-2EF2-0447-84D4-F6086F3A6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885138-26DD-7E4F-BF86-1C910849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3E7C-B023-7742-A6F5-B6592420D760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29BBCA-9D3E-EC4B-B5AF-47DCB162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1429CC-CE72-F046-AEA9-FC73CA7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A11D-7B06-7E4F-8BE3-51AA8B5266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61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B3405-7D22-7C4E-974D-1B87EEE34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91F3194-BA82-A946-A7A2-3662EF565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2ACC92-09A2-6049-9298-BC926B0B2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0FB244-1400-F647-BB01-B5E876836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3E7C-B023-7742-A6F5-B6592420D760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67C08A-1352-0D4E-A55D-CA396DC5F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AEA047-26D3-C34D-9039-FCDC40CE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A11D-7B06-7E4F-8BE3-51AA8B5266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03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13EEF24-F593-014E-BA79-5890984B1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6A4896-644C-574D-9C87-A4A2DCF31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33B6E6-B722-5942-A573-9C5BCB1D4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C3E7C-B023-7742-A6F5-B6592420D760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39146C-A521-C742-933F-6BB859006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8D41D3-D9A3-9E43-B18C-C0D1C35A4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4A11D-7B06-7E4F-8BE3-51AA8B5266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24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>
            <a:extLst>
              <a:ext uri="{FF2B5EF4-FFF2-40B4-BE49-F238E27FC236}">
                <a16:creationId xmlns:a16="http://schemas.microsoft.com/office/drawing/2014/main" id="{11194A61-8ECB-FF40-B994-23E902F3EF1D}"/>
              </a:ext>
            </a:extLst>
          </p:cNvPr>
          <p:cNvSpPr txBox="1"/>
          <p:nvPr/>
        </p:nvSpPr>
        <p:spPr>
          <a:xfrm>
            <a:off x="1011126" y="526269"/>
            <a:ext cx="420571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200" b="1" dirty="0"/>
              <a:t>Input data 1</a:t>
            </a:r>
          </a:p>
          <a:p>
            <a:pPr>
              <a:spcAft>
                <a:spcPts val="600"/>
              </a:spcAft>
              <a:tabLst>
                <a:tab pos="263525" algn="l"/>
              </a:tabLst>
            </a:pPr>
            <a:r>
              <a:rPr lang="en-US" sz="1200" dirty="0"/>
              <a:t>r : radius of circumscribing circle (in blue)</a:t>
            </a:r>
            <a:br>
              <a:rPr lang="en-US" sz="1200" dirty="0"/>
            </a:br>
            <a:r>
              <a:rPr lang="en-US" sz="1200" dirty="0"/>
              <a:t>n : number of vertices (numbered from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200" dirty="0"/>
              <a:t> to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n-1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dirty="0"/>
              <a:t>m : step to connect edges,  vertex </a:t>
            </a:r>
            <a:r>
              <a:rPr lang="en-US" sz="1200" i="1" dirty="0"/>
              <a:t>i</a:t>
            </a:r>
            <a:r>
              <a:rPr lang="en-US" sz="1200" dirty="0"/>
              <a:t> is linked to vertex (</a:t>
            </a:r>
            <a:r>
              <a:rPr lang="en-US" sz="1200" i="1" dirty="0"/>
              <a:t>I + m) % n</a:t>
            </a:r>
            <a:br>
              <a:rPr lang="en-US" sz="1200" dirty="0"/>
            </a:br>
            <a:r>
              <a:rPr lang="en-US" sz="1200" dirty="0"/>
              <a:t>	1 corresponds to a convex polygon (orange)</a:t>
            </a:r>
            <a:br>
              <a:rPr lang="en-US" sz="1200" dirty="0"/>
            </a:br>
            <a:r>
              <a:rPr lang="en-US" sz="1200" dirty="0"/>
              <a:t>	n/2 is the  “narrowest” concave polygon (in black + red)</a:t>
            </a:r>
          </a:p>
          <a:p>
            <a:pPr>
              <a:spcAft>
                <a:spcPts val="600"/>
              </a:spcAft>
              <a:tabLst>
                <a:tab pos="263525" algn="l"/>
              </a:tabLst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Case 1: the star is drawn with internal segments (as done</a:t>
            </a:r>
            <a:br>
              <a:rPr lang="en-US" sz="12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by hand we tracing a 5-points star, i.e. pentagram) </a:t>
            </a:r>
          </a:p>
          <a:p>
            <a:pPr>
              <a:spcAft>
                <a:spcPts val="600"/>
              </a:spcAft>
              <a:tabLst>
                <a:tab pos="2635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Case 2: the star is drawn without internal segments.</a:t>
            </a:r>
          </a:p>
          <a:p>
            <a:pPr>
              <a:spcAft>
                <a:spcPts val="600"/>
              </a:spcAft>
              <a:tabLst>
                <a:tab pos="263525" algn="l"/>
              </a:tabLst>
            </a:pPr>
            <a:r>
              <a:rPr lang="en-US" sz="1200" b="1" dirty="0"/>
              <a:t>Input data 2</a:t>
            </a:r>
          </a:p>
          <a:p>
            <a:pPr>
              <a:spcAft>
                <a:spcPts val="600"/>
              </a:spcAft>
              <a:tabLst>
                <a:tab pos="263525" algn="l"/>
              </a:tabLst>
            </a:pPr>
            <a:r>
              <a:rPr lang="en-US" sz="1200" dirty="0"/>
              <a:t>r : radius of circumscribing circle (in blue)</a:t>
            </a:r>
            <a:br>
              <a:rPr lang="en-US" sz="1200" dirty="0"/>
            </a:br>
            <a:r>
              <a:rPr lang="en-US" sz="1200" dirty="0"/>
              <a:t>n : number of vertices</a:t>
            </a:r>
            <a:br>
              <a:rPr lang="en-US" sz="1200" dirty="0"/>
            </a:br>
            <a:r>
              <a:rPr lang="en-US" sz="1200" dirty="0"/>
              <a:t>u = length of the edge</a:t>
            </a:r>
          </a:p>
          <a:p>
            <a:pPr>
              <a:spcAft>
                <a:spcPts val="600"/>
              </a:spcAft>
              <a:tabLst>
                <a:tab pos="263525" algn="l"/>
              </a:tabLst>
            </a:pPr>
            <a:r>
              <a:rPr lang="en-US" sz="1200" dirty="0">
                <a:solidFill>
                  <a:srgbClr val="C73EFF"/>
                </a:solidFill>
              </a:rPr>
              <a:t>Case 3 : from u compute angles 𝜃 and 𝜌 and then as Case 2</a:t>
            </a:r>
          </a:p>
          <a:p>
            <a:pPr>
              <a:spcAft>
                <a:spcPts val="600"/>
              </a:spcAft>
              <a:tabLst>
                <a:tab pos="263525" algn="l"/>
              </a:tabLst>
            </a:pPr>
            <a:r>
              <a:rPr lang="en-US" sz="1200" b="1" dirty="0"/>
              <a:t>Angles (in degrees) and lengths</a:t>
            </a:r>
            <a:br>
              <a:rPr lang="en-US" sz="1200" b="1" dirty="0"/>
            </a:br>
            <a:r>
              <a:rPr lang="en-US" sz="1200" b="1" dirty="0"/>
              <a:t>(colors corresponds to values needed In the above cases)</a:t>
            </a:r>
          </a:p>
          <a:p>
            <a:pPr>
              <a:spcAft>
                <a:spcPts val="200"/>
              </a:spcAft>
              <a:tabLst>
                <a:tab pos="263525" algn="l"/>
              </a:tabLst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𝛼 = 360 / n</a:t>
            </a:r>
          </a:p>
          <a:p>
            <a:pPr>
              <a:spcAft>
                <a:spcPts val="200"/>
              </a:spcAft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𝛽 = 𝛼 * (m + 1) / 2  </a:t>
            </a:r>
            <a:r>
              <a:rPr lang="en-US" sz="1200" dirty="0"/>
              <a:t>or </a:t>
            </a:r>
            <a:r>
              <a:rPr lang="en-US" sz="1200" dirty="0">
                <a:solidFill>
                  <a:srgbClr val="C73EFF"/>
                </a:solidFill>
              </a:rPr>
              <a:t>𝛽 = 𝛾 – 𝜌</a:t>
            </a:r>
          </a:p>
          <a:p>
            <a:pPr>
              <a:spcAft>
                <a:spcPts val="200"/>
              </a:spcAft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𝛾 = 𝛼 * m </a:t>
            </a:r>
          </a:p>
          <a:p>
            <a:pPr>
              <a:spcAft>
                <a:spcPts val="200"/>
              </a:spcAft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𝛿 = (n – 2) / n * 180</a:t>
            </a:r>
          </a:p>
          <a:p>
            <a:pPr>
              <a:spcAft>
                <a:spcPts val="200"/>
              </a:spcAft>
            </a:pPr>
            <a:r>
              <a:rPr lang="en-US" sz="1200" dirty="0">
                <a:solidFill>
                  <a:srgbClr val="FF0000"/>
                </a:solidFill>
              </a:rPr>
              <a:t>𝜃 = 180 – 𝛾  </a:t>
            </a:r>
            <a:r>
              <a:rPr lang="en-US" sz="1200" dirty="0"/>
              <a:t>or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C73EFF"/>
                </a:solidFill>
              </a:rPr>
              <a:t>𝜃 = 𝛿 - 2 * 𝜌</a:t>
            </a:r>
          </a:p>
          <a:p>
            <a:pPr>
              <a:spcAft>
                <a:spcPts val="200"/>
              </a:spcAft>
            </a:pPr>
            <a:r>
              <a:rPr lang="en-US" sz="1200" dirty="0">
                <a:solidFill>
                  <a:srgbClr val="FF0000"/>
                </a:solidFill>
              </a:rPr>
              <a:t>𝜌 = (𝛿 - 𝜃) / 2 </a:t>
            </a:r>
            <a:r>
              <a:rPr lang="en-US" sz="1200" dirty="0"/>
              <a:t>or</a:t>
            </a:r>
            <a:r>
              <a:rPr lang="en-US" sz="1200" i="1" dirty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C73EFF"/>
                </a:solidFill>
              </a:rPr>
              <a:t>𝜌 = acos(s / (2 * u))</a:t>
            </a:r>
          </a:p>
          <a:p>
            <a:pPr>
              <a:spcAft>
                <a:spcPts val="200"/>
              </a:spcAft>
            </a:pPr>
            <a:r>
              <a:rPr lang="en-US" sz="1200" dirty="0">
                <a:solidFill>
                  <a:srgbClr val="FF0000"/>
                </a:solidFill>
              </a:rPr>
              <a:t>𝜆 = 180 – (𝛼 + 𝜃) / 2</a:t>
            </a:r>
          </a:p>
          <a:p>
            <a:pPr>
              <a:spcAft>
                <a:spcPts val="200"/>
              </a:spcAft>
            </a:pPr>
            <a:r>
              <a:rPr lang="en-US" sz="1200" dirty="0">
                <a:solidFill>
                  <a:srgbClr val="FF0000"/>
                </a:solidFill>
              </a:rPr>
              <a:t>𝜎 = 180 – 2 * 𝜌</a:t>
            </a:r>
          </a:p>
          <a:p>
            <a:pPr>
              <a:spcAft>
                <a:spcPts val="200"/>
              </a:spcAft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 = 2 * r * sin(𝛼 / 2)</a:t>
            </a:r>
          </a:p>
          <a:p>
            <a:pPr>
              <a:spcAft>
                <a:spcPts val="200"/>
              </a:spcAft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  = 2 * r * sin(𝛾 / 2)</a:t>
            </a:r>
          </a:p>
          <a:p>
            <a:pPr>
              <a:spcAft>
                <a:spcPts val="200"/>
              </a:spcAft>
            </a:pPr>
            <a:r>
              <a:rPr lang="en-US" sz="1200" dirty="0">
                <a:solidFill>
                  <a:srgbClr val="FF0000"/>
                </a:solidFill>
              </a:rPr>
              <a:t>u = sin(𝛼 / 2) * r / sin(𝜆)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AE858E5-409C-5D4D-982C-83F52E447243}"/>
              </a:ext>
            </a:extLst>
          </p:cNvPr>
          <p:cNvSpPr txBox="1"/>
          <p:nvPr/>
        </p:nvSpPr>
        <p:spPr>
          <a:xfrm>
            <a:off x="6601869" y="6273709"/>
            <a:ext cx="3765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200" i="1" dirty="0"/>
              <a:t>Example: a {7/3} star polygon with its angles and lengths</a:t>
            </a:r>
            <a:endParaRPr lang="en-US" sz="1200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D3AC7504-1699-B84B-B9D4-8CB1C9ACC5F8}"/>
              </a:ext>
            </a:extLst>
          </p:cNvPr>
          <p:cNvGrpSpPr/>
          <p:nvPr/>
        </p:nvGrpSpPr>
        <p:grpSpPr>
          <a:xfrm>
            <a:off x="5219976" y="692455"/>
            <a:ext cx="6052165" cy="5625420"/>
            <a:chOff x="5219976" y="414163"/>
            <a:chExt cx="6052165" cy="5625420"/>
          </a:xfrm>
        </p:grpSpPr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E4190BF3-228F-7945-840D-2F8B3FFA5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5527" y="414163"/>
              <a:ext cx="5359400" cy="5524500"/>
            </a:xfrm>
            <a:prstGeom prst="rect">
              <a:avLst/>
            </a:prstGeom>
          </p:spPr>
        </p:pic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D3DA2EC5-7C24-D943-8F58-AD4BB6179279}"/>
                </a:ext>
              </a:extLst>
            </p:cNvPr>
            <p:cNvSpPr/>
            <p:nvPr/>
          </p:nvSpPr>
          <p:spPr>
            <a:xfrm rot="18258872">
              <a:off x="8361724" y="2845074"/>
              <a:ext cx="290945" cy="290946"/>
            </a:xfrm>
            <a:prstGeom prst="arc">
              <a:avLst>
                <a:gd name="adj1" fmla="val 16200000"/>
                <a:gd name="adj2" fmla="val 867928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72DC67D8-BA12-CA4E-B20A-5DD6F24CB4CF}"/>
                </a:ext>
              </a:extLst>
            </p:cNvPr>
            <p:cNvSpPr txBox="1"/>
            <p:nvPr/>
          </p:nvSpPr>
          <p:spPr>
            <a:xfrm>
              <a:off x="8370940" y="2612496"/>
              <a:ext cx="277640" cy="27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𝛼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5CC07EE4-4040-5046-AB56-AB7F60590D15}"/>
                </a:ext>
              </a:extLst>
            </p:cNvPr>
            <p:cNvSpPr txBox="1"/>
            <p:nvPr/>
          </p:nvSpPr>
          <p:spPr>
            <a:xfrm>
              <a:off x="9684257" y="2784549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>
                  <a:solidFill>
                    <a:schemeClr val="accent1">
                      <a:lumMod val="75000"/>
                    </a:schemeClr>
                  </a:solidFill>
                </a:rPr>
                <a:t>r</a:t>
              </a:r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4C191390-C70B-DB4A-9A3D-40755B1604AE}"/>
                </a:ext>
              </a:extLst>
            </p:cNvPr>
            <p:cNvSpPr/>
            <p:nvPr/>
          </p:nvSpPr>
          <p:spPr>
            <a:xfrm rot="15891221">
              <a:off x="10112292" y="4378246"/>
              <a:ext cx="1015662" cy="984470"/>
            </a:xfrm>
            <a:prstGeom prst="arc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B799B330-09D7-C340-BA08-CC3700EE230A}"/>
                </a:ext>
              </a:extLst>
            </p:cNvPr>
            <p:cNvSpPr txBox="1"/>
            <p:nvPr/>
          </p:nvSpPr>
          <p:spPr>
            <a:xfrm>
              <a:off x="10234132" y="4182042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𝛿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2F0B7B3D-964F-E64E-9743-E153CE8557FB}"/>
                </a:ext>
              </a:extLst>
            </p:cNvPr>
            <p:cNvSpPr txBox="1"/>
            <p:nvPr/>
          </p:nvSpPr>
          <p:spPr>
            <a:xfrm>
              <a:off x="6253261" y="3448821"/>
              <a:ext cx="2455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>
                  <a:solidFill>
                    <a:schemeClr val="accent4">
                      <a:lumMod val="75000"/>
                    </a:schemeClr>
                  </a:solidFill>
                </a:rPr>
                <a:t>s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FA817BBA-D4CB-E94F-BF19-A73BFE696D5D}"/>
                </a:ext>
              </a:extLst>
            </p:cNvPr>
            <p:cNvSpPr txBox="1"/>
            <p:nvPr/>
          </p:nvSpPr>
          <p:spPr>
            <a:xfrm>
              <a:off x="8405808" y="4861101"/>
              <a:ext cx="15799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𝜃</a:t>
              </a:r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2CCA31F7-FA69-9C4A-A208-1F05957FB1C8}"/>
                </a:ext>
              </a:extLst>
            </p:cNvPr>
            <p:cNvSpPr/>
            <p:nvPr/>
          </p:nvSpPr>
          <p:spPr>
            <a:xfrm rot="801052">
              <a:off x="8314757" y="5285926"/>
              <a:ext cx="478635" cy="464410"/>
            </a:xfrm>
            <a:prstGeom prst="arc">
              <a:avLst>
                <a:gd name="adj1" fmla="val 16200000"/>
                <a:gd name="adj2" fmla="val 21435662"/>
              </a:avLst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177B8265-156E-604F-A1EA-66BABD2D81A0}"/>
                </a:ext>
              </a:extLst>
            </p:cNvPr>
            <p:cNvSpPr/>
            <p:nvPr/>
          </p:nvSpPr>
          <p:spPr>
            <a:xfrm rot="16543360">
              <a:off x="8150846" y="5329131"/>
              <a:ext cx="478635" cy="464410"/>
            </a:xfrm>
            <a:prstGeom prst="arc">
              <a:avLst>
                <a:gd name="adj1" fmla="val 16200000"/>
                <a:gd name="adj2" fmla="val 21435662"/>
              </a:avLst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EACED446-CCC2-D844-8004-8CAF7832B259}"/>
                </a:ext>
              </a:extLst>
            </p:cNvPr>
            <p:cNvSpPr txBox="1"/>
            <p:nvPr/>
          </p:nvSpPr>
          <p:spPr>
            <a:xfrm>
              <a:off x="7982710" y="513810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𝜌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413B86CD-86D4-E94A-ABF5-F406EFFBC631}"/>
                </a:ext>
              </a:extLst>
            </p:cNvPr>
            <p:cNvSpPr txBox="1"/>
            <p:nvPr/>
          </p:nvSpPr>
          <p:spPr>
            <a:xfrm>
              <a:off x="6470796" y="4966428"/>
              <a:ext cx="2762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𝛾</a:t>
              </a: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0F2C2EB8-5D97-C042-8D2B-BDE3C7FE0E9B}"/>
                </a:ext>
              </a:extLst>
            </p:cNvPr>
            <p:cNvSpPr/>
            <p:nvPr/>
          </p:nvSpPr>
          <p:spPr>
            <a:xfrm rot="18862555">
              <a:off x="8368349" y="5150315"/>
              <a:ext cx="290945" cy="290946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0A253AAA-C16D-7744-A049-E2102F56D196}"/>
                </a:ext>
              </a:extLst>
            </p:cNvPr>
            <p:cNvSpPr/>
            <p:nvPr/>
          </p:nvSpPr>
          <p:spPr>
            <a:xfrm rot="5678451" flipH="1">
              <a:off x="6693881" y="4293576"/>
              <a:ext cx="393530" cy="348727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377D33F8-4DA8-1A4D-AAF5-8F6279289CA1}"/>
                </a:ext>
              </a:extLst>
            </p:cNvPr>
            <p:cNvSpPr txBox="1"/>
            <p:nvPr/>
          </p:nvSpPr>
          <p:spPr>
            <a:xfrm>
              <a:off x="7045067" y="4097385"/>
              <a:ext cx="25691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𝜃</a:t>
              </a: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D024739A-BD69-0247-9B28-2E91A7A212C0}"/>
                </a:ext>
              </a:extLst>
            </p:cNvPr>
            <p:cNvSpPr txBox="1"/>
            <p:nvPr/>
          </p:nvSpPr>
          <p:spPr>
            <a:xfrm>
              <a:off x="8532655" y="3406359"/>
              <a:ext cx="2762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𝛾</a:t>
              </a:r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75673BF2-0C19-664B-8A7D-E0FFEFBBB982}"/>
                </a:ext>
              </a:extLst>
            </p:cNvPr>
            <p:cNvSpPr/>
            <p:nvPr/>
          </p:nvSpPr>
          <p:spPr>
            <a:xfrm rot="6698035">
              <a:off x="8050182" y="2697498"/>
              <a:ext cx="806633" cy="812079"/>
            </a:xfrm>
            <a:prstGeom prst="arc">
              <a:avLst>
                <a:gd name="adj1" fmla="val 14779814"/>
                <a:gd name="adj2" fmla="val 1205715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00C1392D-B798-7C43-A803-AFB629E667F4}"/>
                </a:ext>
              </a:extLst>
            </p:cNvPr>
            <p:cNvSpPr txBox="1"/>
            <p:nvPr/>
          </p:nvSpPr>
          <p:spPr>
            <a:xfrm>
              <a:off x="7738921" y="3155432"/>
              <a:ext cx="235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5803F088-5E53-5F4E-8D6A-04C2B17DE7DE}"/>
                </a:ext>
              </a:extLst>
            </p:cNvPr>
            <p:cNvSpPr txBox="1"/>
            <p:nvPr/>
          </p:nvSpPr>
          <p:spPr>
            <a:xfrm>
              <a:off x="8729908" y="5138608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𝜌</a:t>
              </a:r>
            </a:p>
          </p:txBody>
        </p: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CF1B5C60-B2B5-9D46-86D6-CAA4D478C8C2}"/>
                </a:ext>
              </a:extLst>
            </p:cNvPr>
            <p:cNvSpPr txBox="1"/>
            <p:nvPr/>
          </p:nvSpPr>
          <p:spPr>
            <a:xfrm>
              <a:off x="5536498" y="2804279"/>
              <a:ext cx="2762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𝛽</a:t>
              </a:r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C93724B9-000B-2A42-8C43-3CF5B5016121}"/>
                </a:ext>
              </a:extLst>
            </p:cNvPr>
            <p:cNvSpPr/>
            <p:nvPr/>
          </p:nvSpPr>
          <p:spPr>
            <a:xfrm rot="6153786">
              <a:off x="6178073" y="4213063"/>
              <a:ext cx="806633" cy="812079"/>
            </a:xfrm>
            <a:prstGeom prst="arc">
              <a:avLst>
                <a:gd name="adj1" fmla="val 14779814"/>
                <a:gd name="adj2" fmla="val 1205715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9C775FDF-78A0-3F4E-BC16-567CB6BE6E48}"/>
                </a:ext>
              </a:extLst>
            </p:cNvPr>
            <p:cNvSpPr/>
            <p:nvPr/>
          </p:nvSpPr>
          <p:spPr>
            <a:xfrm rot="11199376">
              <a:off x="5790506" y="2409212"/>
              <a:ext cx="590573" cy="621198"/>
            </a:xfrm>
            <a:prstGeom prst="arc">
              <a:avLst>
                <a:gd name="adj1" fmla="val 15353615"/>
                <a:gd name="adj2" fmla="val 1155635"/>
              </a:avLst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7" name="Connecteur droit avec flèche 66">
              <a:extLst>
                <a:ext uri="{FF2B5EF4-FFF2-40B4-BE49-F238E27FC236}">
                  <a16:creationId xmlns:a16="http://schemas.microsoft.com/office/drawing/2014/main" id="{9E082244-73A1-9044-9E4F-6DF74C0DFBD1}"/>
                </a:ext>
              </a:extLst>
            </p:cNvPr>
            <p:cNvCxnSpPr>
              <a:cxnSpLocks/>
            </p:cNvCxnSpPr>
            <p:nvPr/>
          </p:nvCxnSpPr>
          <p:spPr>
            <a:xfrm>
              <a:off x="7398972" y="888650"/>
              <a:ext cx="1102436" cy="481056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000A67A7-90A7-ED4D-8E75-B76DBE0D5FEB}"/>
                </a:ext>
              </a:extLst>
            </p:cNvPr>
            <p:cNvSpPr txBox="1"/>
            <p:nvPr/>
          </p:nvSpPr>
          <p:spPr>
            <a:xfrm>
              <a:off x="5937244" y="2013470"/>
              <a:ext cx="277640" cy="27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𝛼</a:t>
              </a:r>
            </a:p>
          </p:txBody>
        </p:sp>
        <p:sp>
          <p:nvSpPr>
            <p:cNvPr id="97" name="Arc 96">
              <a:extLst>
                <a:ext uri="{FF2B5EF4-FFF2-40B4-BE49-F238E27FC236}">
                  <a16:creationId xmlns:a16="http://schemas.microsoft.com/office/drawing/2014/main" id="{63FD0A42-B8A7-314A-933D-8BAB7758148E}"/>
                </a:ext>
              </a:extLst>
            </p:cNvPr>
            <p:cNvSpPr/>
            <p:nvPr/>
          </p:nvSpPr>
          <p:spPr>
            <a:xfrm rot="20318335">
              <a:off x="5876476" y="2282574"/>
              <a:ext cx="290945" cy="290946"/>
            </a:xfrm>
            <a:prstGeom prst="arc">
              <a:avLst>
                <a:gd name="adj1" fmla="val 16200000"/>
                <a:gd name="adj2" fmla="val 867928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B5EE2D6E-2D99-DD47-AFE6-580883781C61}"/>
                </a:ext>
              </a:extLst>
            </p:cNvPr>
            <p:cNvCxnSpPr>
              <a:cxnSpLocks/>
            </p:cNvCxnSpPr>
            <p:nvPr/>
          </p:nvCxnSpPr>
          <p:spPr>
            <a:xfrm>
              <a:off x="9226809" y="2583312"/>
              <a:ext cx="1720029" cy="0"/>
            </a:xfrm>
            <a:prstGeom prst="line">
              <a:avLst/>
            </a:prstGeom>
            <a:ln w="19050">
              <a:solidFill>
                <a:srgbClr val="F95A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ZoneTexte 100">
              <a:extLst>
                <a:ext uri="{FF2B5EF4-FFF2-40B4-BE49-F238E27FC236}">
                  <a16:creationId xmlns:a16="http://schemas.microsoft.com/office/drawing/2014/main" id="{0258FBB0-B90A-C545-AB8E-8C56CF68361C}"/>
                </a:ext>
              </a:extLst>
            </p:cNvPr>
            <p:cNvSpPr txBox="1"/>
            <p:nvPr/>
          </p:nvSpPr>
          <p:spPr>
            <a:xfrm>
              <a:off x="9961530" y="232828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>
                  <a:solidFill>
                    <a:srgbClr val="B21DFF"/>
                  </a:solidFill>
                </a:rPr>
                <a:t>u</a:t>
              </a:r>
            </a:p>
          </p:txBody>
        </p:sp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253F73A2-392A-2B45-8E0A-A8EA9DDB2A58}"/>
                </a:ext>
              </a:extLst>
            </p:cNvPr>
            <p:cNvSpPr/>
            <p:nvPr/>
          </p:nvSpPr>
          <p:spPr>
            <a:xfrm rot="368944">
              <a:off x="9060758" y="2152718"/>
              <a:ext cx="590573" cy="621198"/>
            </a:xfrm>
            <a:prstGeom prst="arc">
              <a:avLst>
                <a:gd name="adj1" fmla="val 15353615"/>
                <a:gd name="adj2" fmla="val 1155635"/>
              </a:avLst>
            </a:prstGeom>
            <a:ln w="12700">
              <a:solidFill>
                <a:srgbClr val="F95A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ZoneTexte 102">
              <a:extLst>
                <a:ext uri="{FF2B5EF4-FFF2-40B4-BE49-F238E27FC236}">
                  <a16:creationId xmlns:a16="http://schemas.microsoft.com/office/drawing/2014/main" id="{05740327-FAD3-314B-8AD0-7EC199C5FB1C}"/>
                </a:ext>
              </a:extLst>
            </p:cNvPr>
            <p:cNvSpPr txBox="1"/>
            <p:nvPr/>
          </p:nvSpPr>
          <p:spPr>
            <a:xfrm>
              <a:off x="9551818" y="2073430"/>
              <a:ext cx="2762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𝜎</a:t>
              </a:r>
              <a:endParaRPr lang="fr-FR" sz="1200" dirty="0"/>
            </a:p>
          </p:txBody>
        </p: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04953508-A992-654A-AB6F-7F590CC02D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9976" y="2594365"/>
              <a:ext cx="856088" cy="635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798E8769-94F2-F243-A881-BED52CD7F3DB}"/>
                </a:ext>
              </a:extLst>
            </p:cNvPr>
            <p:cNvCxnSpPr>
              <a:cxnSpLocks/>
            </p:cNvCxnSpPr>
            <p:nvPr/>
          </p:nvCxnSpPr>
          <p:spPr>
            <a:xfrm>
              <a:off x="5829013" y="1833846"/>
              <a:ext cx="184570" cy="73926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9EFFF767-7ECB-4941-A255-183C406DA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7917" y="4718332"/>
              <a:ext cx="532225" cy="62558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1DB89DD7-1C3F-5B49-875B-45A47EE32E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4325" y="2583312"/>
              <a:ext cx="722484" cy="57759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Arc 117">
              <a:extLst>
                <a:ext uri="{FF2B5EF4-FFF2-40B4-BE49-F238E27FC236}">
                  <a16:creationId xmlns:a16="http://schemas.microsoft.com/office/drawing/2014/main" id="{4F630D0B-6DB7-6D40-A981-290747920ED4}"/>
                </a:ext>
              </a:extLst>
            </p:cNvPr>
            <p:cNvSpPr/>
            <p:nvPr/>
          </p:nvSpPr>
          <p:spPr>
            <a:xfrm rot="7117275">
              <a:off x="8981710" y="2302798"/>
              <a:ext cx="527210" cy="524250"/>
            </a:xfrm>
            <a:prstGeom prst="arc">
              <a:avLst>
                <a:gd name="adj1" fmla="val 14779814"/>
                <a:gd name="adj2" fmla="val 1205715"/>
              </a:avLst>
            </a:prstGeom>
            <a:ln w="12700">
              <a:solidFill>
                <a:srgbClr val="B21D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9" name="ZoneTexte 118">
              <a:extLst>
                <a:ext uri="{FF2B5EF4-FFF2-40B4-BE49-F238E27FC236}">
                  <a16:creationId xmlns:a16="http://schemas.microsoft.com/office/drawing/2014/main" id="{ED110B71-98FB-9E44-911D-0EEE26CB0628}"/>
                </a:ext>
              </a:extLst>
            </p:cNvPr>
            <p:cNvSpPr txBox="1"/>
            <p:nvPr/>
          </p:nvSpPr>
          <p:spPr>
            <a:xfrm>
              <a:off x="9370231" y="2657601"/>
              <a:ext cx="2762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𝜆</a:t>
              </a:r>
              <a:endParaRPr lang="fr-FR" sz="1200" dirty="0"/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E5BBCEDA-AE25-4840-A074-8E86019181A8}"/>
                </a:ext>
              </a:extLst>
            </p:cNvPr>
            <p:cNvSpPr txBox="1"/>
            <p:nvPr/>
          </p:nvSpPr>
          <p:spPr>
            <a:xfrm>
              <a:off x="8372773" y="576258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602A7F1D-241E-D845-92DD-A7C3D4777429}"/>
                </a:ext>
              </a:extLst>
            </p:cNvPr>
            <p:cNvSpPr txBox="1"/>
            <p:nvPr/>
          </p:nvSpPr>
          <p:spPr>
            <a:xfrm>
              <a:off x="10470596" y="475246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BF3A5A71-8EAF-A340-AF13-C5A29EFD5A56}"/>
                </a:ext>
              </a:extLst>
            </p:cNvPr>
            <p:cNvSpPr txBox="1"/>
            <p:nvPr/>
          </p:nvSpPr>
          <p:spPr>
            <a:xfrm>
              <a:off x="11008927" y="244418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51AC7301-E462-7E46-A30B-04CE855FF324}"/>
                </a:ext>
              </a:extLst>
            </p:cNvPr>
            <p:cNvSpPr txBox="1"/>
            <p:nvPr/>
          </p:nvSpPr>
          <p:spPr>
            <a:xfrm>
              <a:off x="9564895" y="56908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F648E80F-C072-BA4F-AD1A-A824D6187A83}"/>
                </a:ext>
              </a:extLst>
            </p:cNvPr>
            <p:cNvSpPr txBox="1"/>
            <p:nvPr/>
          </p:nvSpPr>
          <p:spPr>
            <a:xfrm>
              <a:off x="7191887" y="56908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C8025810-7758-8949-9734-959CA0F0C053}"/>
                </a:ext>
              </a:extLst>
            </p:cNvPr>
            <p:cNvSpPr txBox="1"/>
            <p:nvPr/>
          </p:nvSpPr>
          <p:spPr>
            <a:xfrm>
              <a:off x="5742275" y="231027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8A928157-0775-D44C-B9AF-ADA0CF668965}"/>
                </a:ext>
              </a:extLst>
            </p:cNvPr>
            <p:cNvSpPr txBox="1"/>
            <p:nvPr/>
          </p:nvSpPr>
          <p:spPr>
            <a:xfrm>
              <a:off x="6207429" y="467816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4C87BCCD-5BB1-AC48-A4DA-486F66381B37}"/>
                </a:ext>
              </a:extLst>
            </p:cNvPr>
            <p:cNvSpPr/>
            <p:nvPr/>
          </p:nvSpPr>
          <p:spPr>
            <a:xfrm>
              <a:off x="7943258" y="2902481"/>
              <a:ext cx="280556" cy="334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5B7280C5-7DC2-0E45-A272-D7EF541A7C1C}"/>
                </a:ext>
              </a:extLst>
            </p:cNvPr>
            <p:cNvSpPr/>
            <p:nvPr/>
          </p:nvSpPr>
          <p:spPr>
            <a:xfrm rot="13773088">
              <a:off x="8165998" y="2790276"/>
              <a:ext cx="590573" cy="621198"/>
            </a:xfrm>
            <a:prstGeom prst="arc">
              <a:avLst>
                <a:gd name="adj1" fmla="val 15353615"/>
                <a:gd name="adj2" fmla="val 1155635"/>
              </a:avLst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EF4E8080-E86A-1E41-89B4-E0E7ED41573C}"/>
                </a:ext>
              </a:extLst>
            </p:cNvPr>
            <p:cNvSpPr txBox="1"/>
            <p:nvPr/>
          </p:nvSpPr>
          <p:spPr>
            <a:xfrm>
              <a:off x="7942940" y="2927448"/>
              <a:ext cx="2083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𝛽</a:t>
              </a:r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A8BB8E90-8B85-9E4F-A8E2-CA5C1B6433D8}"/>
              </a:ext>
            </a:extLst>
          </p:cNvPr>
          <p:cNvSpPr txBox="1"/>
          <p:nvPr/>
        </p:nvSpPr>
        <p:spPr>
          <a:xfrm>
            <a:off x="3101009" y="251792"/>
            <a:ext cx="634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Regular Star Polygons (important angles and lengths)</a:t>
            </a:r>
          </a:p>
        </p:txBody>
      </p:sp>
    </p:spTree>
    <p:extLst>
      <p:ext uri="{BB962C8B-B14F-4D97-AF65-F5344CB8AC3E}">
        <p14:creationId xmlns:p14="http://schemas.microsoft.com/office/powerpoint/2010/main" val="17363016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16743</TotalTime>
  <Words>59</Words>
  <Application>Microsoft Macintosh PowerPoint</Application>
  <PresentationFormat>Grand écran</PresentationFormat>
  <Paragraphs>45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Daniel Diaz</dc:creator>
  <cp:lastModifiedBy>Daniel Diaz</cp:lastModifiedBy>
  <cp:revision>186</cp:revision>
  <cp:lastPrinted>2019-10-14T06:52:14Z</cp:lastPrinted>
  <dcterms:created xsi:type="dcterms:W3CDTF">2019-10-12T09:25:20Z</dcterms:created>
  <dcterms:modified xsi:type="dcterms:W3CDTF">2019-10-28T11:43:32Z</dcterms:modified>
</cp:coreProperties>
</file>