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5" r:id="rId3"/>
  </p:sldMasterIdLst>
  <p:notesMasterIdLst>
    <p:notesMasterId r:id="rId33"/>
  </p:notesMasterIdLst>
  <p:sldIdLst>
    <p:sldId id="2076137150" r:id="rId4"/>
    <p:sldId id="313" r:id="rId5"/>
    <p:sldId id="278" r:id="rId6"/>
    <p:sldId id="2126" r:id="rId7"/>
    <p:sldId id="1891" r:id="rId8"/>
    <p:sldId id="2076137151" r:id="rId9"/>
    <p:sldId id="1720" r:id="rId10"/>
    <p:sldId id="281" r:id="rId11"/>
    <p:sldId id="1917" r:id="rId12"/>
    <p:sldId id="1919" r:id="rId13"/>
    <p:sldId id="2076137174" r:id="rId14"/>
    <p:sldId id="2076137153" r:id="rId15"/>
    <p:sldId id="280" r:id="rId16"/>
    <p:sldId id="2076137175" r:id="rId17"/>
    <p:sldId id="2076137181" r:id="rId18"/>
    <p:sldId id="2076137176" r:id="rId19"/>
    <p:sldId id="277" r:id="rId20"/>
    <p:sldId id="2076137178" r:id="rId21"/>
    <p:sldId id="2076137179" r:id="rId22"/>
    <p:sldId id="283" r:id="rId23"/>
    <p:sldId id="284" r:id="rId24"/>
    <p:sldId id="285" r:id="rId25"/>
    <p:sldId id="286" r:id="rId26"/>
    <p:sldId id="2076137152" r:id="rId27"/>
    <p:sldId id="2076137144" r:id="rId28"/>
    <p:sldId id="2076137157" r:id="rId29"/>
    <p:sldId id="2076137173" r:id="rId30"/>
    <p:sldId id="2076137180" r:id="rId31"/>
    <p:sldId id="261"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37687" autoAdjust="0"/>
  </p:normalViewPr>
  <p:slideViewPr>
    <p:cSldViewPr snapToGrid="0">
      <p:cViewPr>
        <p:scale>
          <a:sx n="57" d="100"/>
          <a:sy n="57" d="100"/>
        </p:scale>
        <p:origin x="1016" y="-1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280" units="cm"/>
          <inkml:channel name="Y" type="integer" min="-720" max="720" units="cm"/>
          <inkml:channel name="T" type="integer" max="2.14748E9" units="dev"/>
        </inkml:traceFormat>
        <inkml:channelProperties>
          <inkml:channelProperty channel="X" name="resolution" value="41.42395" units="1/cm"/>
          <inkml:channelProperty channel="Y" name="resolution" value="83.23699" units="1/cm"/>
          <inkml:channelProperty channel="T" name="resolution" value="1" units="1/dev"/>
        </inkml:channelProperties>
      </inkml:inkSource>
      <inkml:timestamp xml:id="ts0" timeString="2021-02-17T22:58:17.031"/>
    </inkml:context>
    <inkml:brush xml:id="br0">
      <inkml:brushProperty name="width" value="0.05292" units="cm"/>
      <inkml:brushProperty name="height" value="0.05292" units="cm"/>
      <inkml:brushProperty name="color" value="#FF0000"/>
    </inkml:brush>
  </inkml:definitions>
  <inkml:trace contextRef="#ctx0" brushRef="#br0">8652 3149 0,'0'26'62,"-27"-26"-30,-25 0-32,-28-26 15,1-1-15,-106-26 16,-186-53 0,-317-105-1,424 211 1,52-27-16,-185-26 15,27-53 1,132 54 15,-80-28-15,80 54 0,53 26-1,-27 0 1,27 0-1,26 0 1,-26 79 0,26-79-1,-105 132 1,105-52 0,0-54-1,27 27 1,-1 27-1,28 25 1,-1-25 15,0 52-15,0 27 0,-26 26-1,0-53 1,52 1-1,54-81 1,-27 28 0,-27 52-1,54-79 1,0-26 0,-1 25-1,-26 81 1,53-80-1,0 0 17,0 26-17,0 53 1,132 80 0,1-106-1,-1 0 1,-53-54-1,54 28 1,78 52 0,133 27-1,80-53 1,-107 0 0,54-27-1,-107 0 1,239-79-1,-133 0 17,-52 0-17,-80 0 1,-53 0 0,53 0-1,80-79 1,-54 52-1,-26 1 1,-52 0 0,-81 26-1,266-53 1,-292 26 0,80-26-16,0-26 15,-27-27 1,-26 27-1,0-27 1,0-26 15,-1-1-15,-25 54 0,-54 0-1,27-54 1,27-26-1,-28 107 1,-25-160 0,-1 0-1,-26 106 1,0 1 0,0-1-1,0 53 1,0 0-1,0-26 17,-53-54-17,1 27 1,-54-26 0,0 26-1,-53 53 1,106 27-1,-79 26 1,-27 0 0,27 0-1,52 0 1,54 0 0,-27 0-1,-53 26 1,-26 1-1,0 26 17,52 26-17,54-52 32</inkml:trace>
  <inkml:trace contextRef="#ctx0" brushRef="#br0" timeOffset="7169.46">12515 8784 0,'26'-26'62,"-26"-1"-46,27 27-1,-1 0-15,186-26 32,0-1-17,449-52 1,-502 79-1,370 0 1,370 26 15,-316 54-15,-28 52 0,-158-26-1,-132-53 1,-107-27-1,28-26 1,52 0 0,159 0-1,-292 0 1,1 0-16,27 0 16,52 0-1,106 0 1,-185-79-1,-27 79 1,-53-27 47,1 27 46,-27 27-93,-79 26-16,26-27 15,0 27-15,-106 53 16,-79-53-1,-212 212 1,53-133 15,159-106-15,53 1 0,26-27-1,-26 0-15,-238-27 16,237 27-1,-475-158 1,290-1 0,160 132-1,-54-52 1,80 53 0,0-1-1,53 27 1,-1 0-1,-26 0 1,-79 0 0,-132 79 15,211-79-15,80 0-1,-106 53 1,26-26-1,106 26 1,26-53 0,-52 53-1,0-27 1,26 1 0,0-27-1,26 26 1,1 0 46,26-52 32,0-27-78,0 27-16,0-1 15,0 1-15,0-27 16,0 26 0,26-105-1,-26 53-15,53-54 16,-53 107-1,27-1 48</inkml:trace>
  <inkml:trace contextRef="#ctx0" brushRef="#br0" timeOffset="19450.09">25374 11642 0,'0'-27'78,"-27"27"-63,1 0-15,-1 0 47,1 0-31,-80 0 15,53 0-15,0 27-1,27-1 1,-1-26 15,54 0 313,-1 0-344,1 0 78,-1 0-47,0 0-15,1 0 0,-1 0-1,1 0 32,-1 0 78,1 0-125,-1 0 16,1 0-1,-1 0-15,1 0 16,25 0 0</inkml:trace>
  <inkml:trace contextRef="#ctx0" brushRef="#br0" timeOffset="24922.6">24977 10292 0,'26'0'140,"1"0"-124,-1 0-16,53-26 15,-52 26-15,-1 0 16,1-27-16,-1 27 16,1 0-16,-1 0 109,-52 0 188,-1 53-281,-26-53-16,27 0 15,-1 27 1,-25-1-16,25-26 15,1 0 1,-54 0-16,27 27 16,0-1-16,0-26 31,27 0-15</inkml:trace>
  <inkml:trace contextRef="#ctx0" brushRef="#br0" timeOffset="27739.69">24871 8916 0,'26'0'94,"1"0"-79,-1 0 1,1 0 15,-1 0-15,1 0-1,-1 0 1,80 0 0,-27 0-1,-52 0 1,-54 0 281,1 0-282,-1 0 1,1 0-16,-1 27 78,1-27-62,0 26 15,-1-26-15,-26 0-1,27 27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08611-47ED-4EB8-BC75-142F98086542}" type="datetimeFigureOut">
              <a:rPr lang="fr-CA" smtClean="0"/>
              <a:t>2021-11-28</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B4BD9-8179-438A-BB24-9E768B9C2078}" type="slidenum">
              <a:rPr lang="fr-CA" smtClean="0"/>
              <a:t>‹N°›</a:t>
            </a:fld>
            <a:endParaRPr lang="fr-CA"/>
          </a:p>
        </p:txBody>
      </p:sp>
    </p:spTree>
    <p:extLst>
      <p:ext uri="{BB962C8B-B14F-4D97-AF65-F5344CB8AC3E}">
        <p14:creationId xmlns:p14="http://schemas.microsoft.com/office/powerpoint/2010/main" val="387647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cli/azure/aks#az_aks_creat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Hello,</a:t>
            </a:r>
          </a:p>
          <a:p>
            <a:r>
              <a:rPr lang="en-US" dirty="0"/>
              <a:t>I hope you are fine; I am Hamida Rebai, I will present today a session about services Fabric and microservices.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You will learn today, the basics of service Fabric, local deployment and remotely in the cloud.</a:t>
            </a:r>
          </a:p>
          <a:p>
            <a:endParaRPr lang="en-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D7BF1-8325-4B37-937F-AB813C8AC31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316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Store a GitHub URL (URL for a publicly available Git repo).</a:t>
            </a:r>
          </a:p>
          <a:p>
            <a:pPr marL="171450" indent="-171450">
              <a:buFont typeface="Arial" panose="020B0604020202020204" pitchFamily="34" charset="0"/>
              <a:buChar char="•"/>
            </a:pPr>
            <a:r>
              <a:rPr lang="en-US" dirty="0"/>
              <a:t>Deploy code from the public URL by using the master branch to the web app created earlier.</a:t>
            </a:r>
          </a:p>
          <a:p>
            <a:pPr marL="171450" indent="-171450">
              <a:buFont typeface="Arial" panose="020B0604020202020204" pitchFamily="34" charset="0"/>
              <a:buChar char="•"/>
            </a:pPr>
            <a:r>
              <a:rPr lang="en-US" dirty="0"/>
              <a:t>Print out the fully qualified domain name (FQDN) by using string concatenation and the web app name variable.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11/28/2021 9:01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8298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D7BF1-8325-4B37-937F-AB813C8AC31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2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D7BF1-8325-4B37-937F-AB813C8AC31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878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45E74FF-B95A-3049-B6BA-741949CDE00C}" type="slidenum">
              <a:rPr lang="en-US" smtClean="0"/>
              <a:t>13</a:t>
            </a:fld>
            <a:endParaRPr lang="en-US"/>
          </a:p>
        </p:txBody>
      </p:sp>
    </p:spTree>
    <p:extLst>
      <p:ext uri="{BB962C8B-B14F-4D97-AF65-F5344CB8AC3E}">
        <p14:creationId xmlns:p14="http://schemas.microsoft.com/office/powerpoint/2010/main" val="1242752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D7BF1-8325-4B37-937F-AB813C8AC31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5660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Store a GitHub URL (URL for a publicly available Git repo).</a:t>
            </a:r>
          </a:p>
          <a:p>
            <a:pPr marL="171450" indent="-171450">
              <a:buFont typeface="Arial" panose="020B0604020202020204" pitchFamily="34" charset="0"/>
              <a:buChar char="•"/>
            </a:pPr>
            <a:r>
              <a:rPr lang="en-US" dirty="0"/>
              <a:t>Deploy code from the public URL by using the master branch to the web app created earlier.</a:t>
            </a:r>
          </a:p>
          <a:p>
            <a:pPr marL="171450" indent="-171450">
              <a:buFont typeface="Arial" panose="020B0604020202020204" pitchFamily="34" charset="0"/>
              <a:buChar char="•"/>
            </a:pPr>
            <a:r>
              <a:rPr lang="en-US" dirty="0"/>
              <a:t>Print out the fully qualified domain name (FQDN) by using string concatenation and the web app name variable.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11/28/2021 11:16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9172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D7BF1-8325-4B37-937F-AB813C8AC31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4752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Azure Kubernetes Service (AKS) simplifies deploying a managed Kubernetes cluster in Azure by offloading the operational overhead to Azure. As a hosted Kubernetes service, Azure handles critical tasks, like health monitoring and maintenance. Since Kubernetes masters are managed by Azure, you only manage and maintain the agent nodes. Thus, AKS is free; you only pay for the agent nodes within your clusters, not for the masters.</a:t>
            </a:r>
          </a:p>
          <a:p>
            <a:endParaRPr lang="fr-CA" dirty="0"/>
          </a:p>
        </p:txBody>
      </p:sp>
      <p:sp>
        <p:nvSpPr>
          <p:cNvPr id="4" name="Espace réservé du numéro de diapositive 3"/>
          <p:cNvSpPr>
            <a:spLocks noGrp="1"/>
          </p:cNvSpPr>
          <p:nvPr>
            <p:ph type="sldNum" sz="quarter" idx="5"/>
          </p:nvPr>
        </p:nvSpPr>
        <p:spPr/>
        <p:txBody>
          <a:bodyPr/>
          <a:lstStyle/>
          <a:p>
            <a:fld id="{9A3B06B8-70DD-4A3D-9EFA-853E0AD17C4F}" type="slidenum">
              <a:rPr lang="en-US" smtClean="0"/>
              <a:t>17</a:t>
            </a:fld>
            <a:endParaRPr lang="en-US"/>
          </a:p>
        </p:txBody>
      </p:sp>
    </p:spTree>
    <p:extLst>
      <p:ext uri="{BB962C8B-B14F-4D97-AF65-F5344CB8AC3E}">
        <p14:creationId xmlns:p14="http://schemas.microsoft.com/office/powerpoint/2010/main" val="2205189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Create an AKS cluster using the </a:t>
            </a:r>
            <a:r>
              <a:rPr lang="en-US" b="0" i="0" u="sng" dirty="0" err="1">
                <a:solidFill>
                  <a:srgbClr val="292929"/>
                </a:solidFill>
                <a:effectLst/>
                <a:latin typeface="charter"/>
                <a:hlinkClick r:id="rId3"/>
              </a:rPr>
              <a:t>az</a:t>
            </a:r>
            <a:r>
              <a:rPr lang="en-US" b="0" i="0" u="sng" dirty="0">
                <a:solidFill>
                  <a:srgbClr val="292929"/>
                </a:solidFill>
                <a:effectLst/>
                <a:latin typeface="charter"/>
                <a:hlinkClick r:id="rId3"/>
              </a:rPr>
              <a:t> </a:t>
            </a:r>
            <a:r>
              <a:rPr lang="en-US" b="0" i="0" u="sng" dirty="0" err="1">
                <a:solidFill>
                  <a:srgbClr val="292929"/>
                </a:solidFill>
                <a:effectLst/>
                <a:latin typeface="charter"/>
                <a:hlinkClick r:id="rId3"/>
              </a:rPr>
              <a:t>aks</a:t>
            </a:r>
            <a:r>
              <a:rPr lang="en-US" b="0" i="0" u="sng" dirty="0">
                <a:solidFill>
                  <a:srgbClr val="292929"/>
                </a:solidFill>
                <a:effectLst/>
                <a:latin typeface="charter"/>
                <a:hlinkClick r:id="rId3"/>
              </a:rPr>
              <a:t> create</a:t>
            </a:r>
            <a:r>
              <a:rPr lang="en-US" b="0" i="0" dirty="0">
                <a:solidFill>
                  <a:srgbClr val="292929"/>
                </a:solidFill>
                <a:effectLst/>
                <a:latin typeface="charter"/>
              </a:rPr>
              <a:t> command. The following example creates a cluster named </a:t>
            </a:r>
            <a:r>
              <a:rPr lang="en-US" b="0" i="1" dirty="0" err="1">
                <a:solidFill>
                  <a:srgbClr val="292929"/>
                </a:solidFill>
                <a:effectLst/>
                <a:latin typeface="charter"/>
              </a:rPr>
              <a:t>myAKSCluster</a:t>
            </a:r>
            <a:r>
              <a:rPr lang="en-US" b="0" i="0" dirty="0">
                <a:solidFill>
                  <a:srgbClr val="292929"/>
                </a:solidFill>
                <a:effectLst/>
                <a:latin typeface="charter"/>
              </a:rPr>
              <a:t> with one node:</a:t>
            </a:r>
          </a:p>
          <a:p>
            <a:endParaRPr lang="fr-CA" dirty="0"/>
          </a:p>
        </p:txBody>
      </p:sp>
      <p:sp>
        <p:nvSpPr>
          <p:cNvPr id="4" name="Espace réservé du numéro de diapositive 3"/>
          <p:cNvSpPr>
            <a:spLocks noGrp="1"/>
          </p:cNvSpPr>
          <p:nvPr>
            <p:ph type="sldNum" sz="quarter" idx="5"/>
          </p:nvPr>
        </p:nvSpPr>
        <p:spPr/>
        <p:txBody>
          <a:bodyPr/>
          <a:lstStyle/>
          <a:p>
            <a:fld id="{9A3B06B8-70DD-4A3D-9EFA-853E0AD17C4F}" type="slidenum">
              <a:rPr lang="en-US" smtClean="0"/>
              <a:t>18</a:t>
            </a:fld>
            <a:endParaRPr lang="en-US"/>
          </a:p>
        </p:txBody>
      </p:sp>
    </p:spTree>
    <p:extLst>
      <p:ext uri="{BB962C8B-B14F-4D97-AF65-F5344CB8AC3E}">
        <p14:creationId xmlns:p14="http://schemas.microsoft.com/office/powerpoint/2010/main" val="297605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D7BF1-8325-4B37-937F-AB813C8AC31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793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err="1"/>
              <a:t>Who</a:t>
            </a:r>
            <a:r>
              <a:rPr lang="fr-CA" dirty="0"/>
              <a:t> </a:t>
            </a:r>
            <a:r>
              <a:rPr lang="fr-CA" dirty="0" err="1"/>
              <a:t>I’m</a:t>
            </a:r>
            <a:r>
              <a:rPr lang="fr-CA" dirty="0"/>
              <a:t>?</a:t>
            </a:r>
          </a:p>
          <a:p>
            <a:r>
              <a:rPr lang="fr-CA" dirty="0" err="1"/>
              <a:t>I’m</a:t>
            </a:r>
            <a:r>
              <a:rPr lang="fr-CA" dirty="0"/>
              <a:t> Microsoft MVP in </a:t>
            </a:r>
            <a:r>
              <a:rPr lang="fr-CA" dirty="0" err="1"/>
              <a:t>developer</a:t>
            </a:r>
            <a:r>
              <a:rPr lang="fr-CA" dirty="0"/>
              <a:t> technologies, a software </a:t>
            </a:r>
            <a:r>
              <a:rPr lang="fr-CA" dirty="0" err="1"/>
              <a:t>architect</a:t>
            </a:r>
            <a:r>
              <a:rPr lang="fr-CA" dirty="0"/>
              <a:t>, a membrer and a speaker in </a:t>
            </a:r>
            <a:r>
              <a:rPr lang="fr-CA" dirty="0" err="1"/>
              <a:t>dotnetfoundation</a:t>
            </a:r>
            <a:r>
              <a:rPr lang="fr-CA" dirty="0"/>
              <a:t>.</a:t>
            </a:r>
          </a:p>
          <a:p>
            <a:r>
              <a:rPr lang="fr-CA" dirty="0" err="1"/>
              <a:t>I’m</a:t>
            </a:r>
            <a:r>
              <a:rPr lang="fr-CA" dirty="0"/>
              <a:t> </a:t>
            </a:r>
            <a:r>
              <a:rPr lang="fr-CA" dirty="0" err="1"/>
              <a:t>also</a:t>
            </a:r>
            <a:r>
              <a:rPr lang="fr-CA" dirty="0"/>
              <a:t> MCT and Azure </a:t>
            </a:r>
            <a:r>
              <a:rPr lang="fr-CA" dirty="0" err="1"/>
              <a:t>certified</a:t>
            </a:r>
            <a:r>
              <a:rPr lang="fr-CA" dirty="0"/>
              <a:t>. </a:t>
            </a:r>
          </a:p>
          <a:p>
            <a:r>
              <a:rPr lang="fr-CA" dirty="0"/>
              <a:t>You can follow me on medium blog, LinkedIn, </a:t>
            </a:r>
            <a:r>
              <a:rPr lang="fr-CA" dirty="0" err="1"/>
              <a:t>youtube</a:t>
            </a:r>
            <a:r>
              <a:rPr lang="fr-CA" dirty="0"/>
              <a:t> or twitter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If you have questions during the presentation, you can use the chat option on the right, I will answer you in the end of this session.</a:t>
            </a:r>
          </a:p>
          <a:p>
            <a:endParaRPr lang="en-CA" dirty="0"/>
          </a:p>
        </p:txBody>
      </p:sp>
      <p:sp>
        <p:nvSpPr>
          <p:cNvPr id="4" name="Espace réservé du numéro de diapositive 3"/>
          <p:cNvSpPr>
            <a:spLocks noGrp="1"/>
          </p:cNvSpPr>
          <p:nvPr>
            <p:ph type="sldNum" sz="quarter" idx="5"/>
          </p:nvPr>
        </p:nvSpPr>
        <p:spPr/>
        <p:txBody>
          <a:bodyPr/>
          <a:lstStyle/>
          <a:p>
            <a:fld id="{EDC4E5E3-5945-42E1-95B7-2F0223F6C280}" type="slidenum">
              <a:rPr lang="en-US" smtClean="0"/>
              <a:t>2</a:t>
            </a:fld>
            <a:endParaRPr lang="en-US"/>
          </a:p>
        </p:txBody>
      </p:sp>
    </p:spTree>
    <p:extLst>
      <p:ext uri="{BB962C8B-B14F-4D97-AF65-F5344CB8AC3E}">
        <p14:creationId xmlns:p14="http://schemas.microsoft.com/office/powerpoint/2010/main" val="129112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D7BF1-8325-4B37-937F-AB813C8AC31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427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Service Fabric allows you to create and manage scalable and reliable applications, composed of microservices. These distributed microservices run at very high density on a shared pool of virtual machines, which corresponds to a cluster. Service Fabric represents the next generation platform for building and managing these cloud-level, tier 1 enterprise applications running in containers and works with other providers such as AWS and OpenStack.</a:t>
            </a:r>
          </a:p>
          <a:p>
            <a:endParaRPr lang="en-CA" dirty="0"/>
          </a:p>
        </p:txBody>
      </p:sp>
      <p:sp>
        <p:nvSpPr>
          <p:cNvPr id="4" name="Espace réservé du numéro de diapositive 3"/>
          <p:cNvSpPr>
            <a:spLocks noGrp="1"/>
          </p:cNvSpPr>
          <p:nvPr>
            <p:ph type="sldNum" sz="quarter" idx="5"/>
          </p:nvPr>
        </p:nvSpPr>
        <p:spPr/>
        <p:txBody>
          <a:bodyPr/>
          <a:lstStyle/>
          <a:p>
            <a:fld id="{47AD7BF1-8325-4B37-937F-AB813C8AC311}" type="slidenum">
              <a:rPr lang="en-CA" smtClean="0"/>
              <a:t>25</a:t>
            </a:fld>
            <a:endParaRPr lang="en-CA"/>
          </a:p>
        </p:txBody>
      </p:sp>
    </p:spTree>
    <p:extLst>
      <p:ext uri="{BB962C8B-B14F-4D97-AF65-F5344CB8AC3E}">
        <p14:creationId xmlns:p14="http://schemas.microsoft.com/office/powerpoint/2010/main" val="2065644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err="1"/>
              <a:t>We</a:t>
            </a:r>
            <a:r>
              <a:rPr lang="fr-CA" dirty="0"/>
              <a:t> </a:t>
            </a:r>
            <a:r>
              <a:rPr lang="fr-CA" dirty="0" err="1"/>
              <a:t>will</a:t>
            </a:r>
            <a:r>
              <a:rPr lang="fr-CA" dirty="0"/>
              <a:t> </a:t>
            </a:r>
            <a:r>
              <a:rPr lang="fr-CA" dirty="0" err="1"/>
              <a:t>see</a:t>
            </a:r>
            <a:r>
              <a:rPr lang="fr-CA" dirty="0"/>
              <a:t> how </a:t>
            </a:r>
            <a:r>
              <a:rPr lang="fr-CA" dirty="0" err="1"/>
              <a:t>we</a:t>
            </a:r>
            <a:r>
              <a:rPr lang="fr-CA" dirty="0"/>
              <a:t> can </a:t>
            </a:r>
            <a:r>
              <a:rPr lang="fr-CA" dirty="0" err="1"/>
              <a:t>create</a:t>
            </a:r>
            <a:r>
              <a:rPr lang="fr-CA" dirty="0"/>
              <a:t> a local service </a:t>
            </a:r>
            <a:r>
              <a:rPr lang="fr-CA" dirty="0" err="1"/>
              <a:t>fabric</a:t>
            </a:r>
            <a:r>
              <a:rPr lang="fr-CA" dirty="0"/>
              <a:t> cluster </a:t>
            </a:r>
            <a:r>
              <a:rPr lang="fr-CA" dirty="0" err="1"/>
              <a:t>using</a:t>
            </a:r>
            <a:r>
              <a:rPr lang="fr-CA" dirty="0"/>
              <a:t> SDK service, </a:t>
            </a:r>
            <a:r>
              <a:rPr lang="fr-CA" dirty="0" err="1"/>
              <a:t>this</a:t>
            </a:r>
            <a:r>
              <a:rPr lang="fr-CA" dirty="0"/>
              <a:t> cluster </a:t>
            </a:r>
            <a:r>
              <a:rPr lang="fr-CA" dirty="0" err="1"/>
              <a:t>will</a:t>
            </a:r>
            <a:r>
              <a:rPr lang="fr-CA" dirty="0"/>
              <a:t> </a:t>
            </a:r>
            <a:r>
              <a:rPr lang="fr-CA" dirty="0" err="1"/>
              <a:t>allow</a:t>
            </a:r>
            <a:r>
              <a:rPr lang="fr-CA" dirty="0"/>
              <a:t> us to </a:t>
            </a:r>
            <a:r>
              <a:rPr lang="fr-CA" dirty="0" err="1"/>
              <a:t>create</a:t>
            </a:r>
            <a:r>
              <a:rPr lang="fr-CA" dirty="0"/>
              <a:t> service </a:t>
            </a:r>
            <a:r>
              <a:rPr lang="fr-CA" dirty="0" err="1"/>
              <a:t>fabric</a:t>
            </a:r>
            <a:r>
              <a:rPr lang="fr-CA" dirty="0"/>
              <a:t> application </a:t>
            </a:r>
            <a:r>
              <a:rPr lang="fr-CA" dirty="0" err="1"/>
              <a:t>using</a:t>
            </a:r>
            <a:r>
              <a:rPr lang="fr-CA" dirty="0"/>
              <a:t> Visual Studio and </a:t>
            </a:r>
            <a:r>
              <a:rPr lang="fr-CA" dirty="0" err="1"/>
              <a:t>deploy</a:t>
            </a:r>
            <a:r>
              <a:rPr lang="fr-CA" dirty="0"/>
              <a:t> </a:t>
            </a:r>
            <a:r>
              <a:rPr lang="fr-CA" dirty="0" err="1"/>
              <a:t>it</a:t>
            </a:r>
            <a:r>
              <a:rPr lang="fr-CA" dirty="0"/>
              <a:t> </a:t>
            </a:r>
            <a:r>
              <a:rPr lang="fr-CA" dirty="0" err="1"/>
              <a:t>locally</a:t>
            </a:r>
            <a:r>
              <a:rPr lang="fr-CA" dirty="0"/>
              <a:t> </a:t>
            </a:r>
            <a:r>
              <a:rPr lang="fr-CA" dirty="0" err="1"/>
              <a:t>after</a:t>
            </a:r>
            <a:r>
              <a:rPr lang="fr-CA" dirty="0"/>
              <a:t> </a:t>
            </a:r>
            <a:r>
              <a:rPr lang="fr-CA" dirty="0" err="1"/>
              <a:t>we</a:t>
            </a:r>
            <a:r>
              <a:rPr lang="fr-CA" dirty="0"/>
              <a:t> </a:t>
            </a:r>
            <a:r>
              <a:rPr lang="fr-CA" dirty="0" err="1"/>
              <a:t>will</a:t>
            </a:r>
            <a:r>
              <a:rPr lang="fr-CA" dirty="0"/>
              <a:t> </a:t>
            </a:r>
            <a:r>
              <a:rPr lang="fr-CA" dirty="0" err="1"/>
              <a:t>deploy</a:t>
            </a:r>
            <a:r>
              <a:rPr lang="fr-CA" dirty="0"/>
              <a:t> on Service </a:t>
            </a:r>
            <a:r>
              <a:rPr lang="fr-CA" dirty="0" err="1"/>
              <a:t>Fabric</a:t>
            </a:r>
            <a:r>
              <a:rPr lang="fr-CA" dirty="0"/>
              <a:t> cluster in </a:t>
            </a:r>
            <a:r>
              <a:rPr lang="fr-CA" dirty="0" err="1"/>
              <a:t>Microsfot</a:t>
            </a:r>
            <a:r>
              <a:rPr lang="fr-CA" dirty="0"/>
              <a:t> Azure.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Service Fabric cluster</a:t>
            </a:r>
            <a:r>
              <a:rPr lang="en-US" sz="1200" dirty="0"/>
              <a:t>:  a network-connected set of virtual machines (VMs) into which your microservices are deployed and managed.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a:t>
            </a:r>
            <a:r>
              <a:rPr lang="en-US" sz="1200" b="1" dirty="0"/>
              <a:t>cluster</a:t>
            </a:r>
            <a:r>
              <a:rPr lang="en-US" sz="1200" dirty="0"/>
              <a:t> is a set of nodes that are VMs, node numbers depends from the use of clusters, in development phase, one node is used but in production, you need to have more than 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Every </a:t>
            </a:r>
            <a:r>
              <a:rPr lang="en-US" sz="1200" b="1" dirty="0"/>
              <a:t>node</a:t>
            </a:r>
            <a:r>
              <a:rPr lang="en-US" sz="1200" dirty="0"/>
              <a:t> has an operating system windows or </a:t>
            </a:r>
            <a:r>
              <a:rPr lang="en-US" sz="1200" dirty="0" err="1"/>
              <a:t>linux</a:t>
            </a:r>
            <a:r>
              <a:rPr lang="en-US" sz="1200" dirty="0"/>
              <a:t> with a runtime. A node can host multiples applications it depend from the resource available in the virtual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CA" dirty="0"/>
          </a:p>
        </p:txBody>
      </p:sp>
      <p:sp>
        <p:nvSpPr>
          <p:cNvPr id="4" name="Espace réservé du numéro de diapositive 3"/>
          <p:cNvSpPr>
            <a:spLocks noGrp="1"/>
          </p:cNvSpPr>
          <p:nvPr>
            <p:ph type="sldNum" sz="quarter" idx="5"/>
          </p:nvPr>
        </p:nvSpPr>
        <p:spPr/>
        <p:txBody>
          <a:bodyPr/>
          <a:lstStyle/>
          <a:p>
            <a:fld id="{47AD7BF1-8325-4B37-937F-AB813C8AC311}" type="slidenum">
              <a:rPr lang="en-CA" smtClean="0"/>
              <a:t>26</a:t>
            </a:fld>
            <a:endParaRPr lang="en-CA"/>
          </a:p>
        </p:txBody>
      </p:sp>
    </p:spTree>
    <p:extLst>
      <p:ext uri="{BB962C8B-B14F-4D97-AF65-F5344CB8AC3E}">
        <p14:creationId xmlns:p14="http://schemas.microsoft.com/office/powerpoint/2010/main" val="2065827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D7BF1-8325-4B37-937F-AB813C8AC31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40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fld id="{932B89C5-8A49-4822-B710-47EB692915D2}" type="slidenum">
              <a:rPr lang="en-CA" smtClean="0"/>
              <a:t>29</a:t>
            </a:fld>
            <a:endParaRPr lang="en-CA"/>
          </a:p>
        </p:txBody>
      </p:sp>
    </p:spTree>
    <p:extLst>
      <p:ext uri="{BB962C8B-B14F-4D97-AF65-F5344CB8AC3E}">
        <p14:creationId xmlns:p14="http://schemas.microsoft.com/office/powerpoint/2010/main" val="226290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This </a:t>
            </a:r>
            <a:r>
              <a:rPr lang="fr-CA" dirty="0" err="1"/>
              <a:t>is</a:t>
            </a:r>
            <a:r>
              <a:rPr lang="fr-CA" dirty="0"/>
              <a:t> </a:t>
            </a:r>
            <a:r>
              <a:rPr lang="fr-CA" dirty="0" err="1"/>
              <a:t>our</a:t>
            </a:r>
            <a:r>
              <a:rPr lang="fr-CA"/>
              <a:t> agenda</a:t>
            </a:r>
            <a:endParaRPr lang="fr-CA" dirty="0"/>
          </a:p>
        </p:txBody>
      </p:sp>
      <p:sp>
        <p:nvSpPr>
          <p:cNvPr id="4" name="Espace réservé du numéro de diapositive 3"/>
          <p:cNvSpPr>
            <a:spLocks noGrp="1"/>
          </p:cNvSpPr>
          <p:nvPr>
            <p:ph type="sldNum" sz="quarter" idx="5"/>
          </p:nvPr>
        </p:nvSpPr>
        <p:spPr/>
        <p:txBody>
          <a:bodyPr/>
          <a:lstStyle/>
          <a:p>
            <a:fld id="{045E74FF-B95A-3049-B6BA-741949CDE00C}" type="slidenum">
              <a:rPr lang="en-US" smtClean="0"/>
              <a:t>3</a:t>
            </a:fld>
            <a:endParaRPr lang="en-US"/>
          </a:p>
        </p:txBody>
      </p:sp>
    </p:spTree>
    <p:extLst>
      <p:ext uri="{BB962C8B-B14F-4D97-AF65-F5344CB8AC3E}">
        <p14:creationId xmlns:p14="http://schemas.microsoft.com/office/powerpoint/2010/main" val="3029729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In a changing market, one of the main challenges of maintaining the competitiveness of digital businesses remains IT agility. However, in their current state, computer systems are struggling to adapt to the latest technological developments such as mobility or the Internet of Things and to their new requirements. With a large number of interdependencies of services linked to the life cycle of an IT project, each modification of the source code of a classic monolithic application can destabilize it in maintenance.</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For this reason, companies have resorted to more optimized, scalable architectures, ensuring continuous availability and less costly in terms of resource consumption and in particular oriented "microservices". This change is essential facing the aggressive competition, and in particular that of start-ups which are not yet congested by rigid infrastructure.</a:t>
            </a:r>
          </a:p>
          <a:p>
            <a:endParaRPr lang="en-CA"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11/28/2021 8:45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65555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This table summarizes the modern Patterns and technologies to be used for implementing solutions deployed to any cloud provider like containers. There are many models, most of which are linked or come from the domain-driven design. </a:t>
            </a:r>
            <a:endParaRPr lang="en-CA" dirty="0"/>
          </a:p>
        </p:txBody>
      </p:sp>
      <p:sp>
        <p:nvSpPr>
          <p:cNvPr id="4" name="Espace réservé du numéro de diapositive 3"/>
          <p:cNvSpPr>
            <a:spLocks noGrp="1"/>
          </p:cNvSpPr>
          <p:nvPr>
            <p:ph type="sldNum" sz="quarter" idx="5"/>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125702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D7BF1-8325-4B37-937F-AB813C8AC311}"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99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a:t>
            </a:r>
            <a:r>
              <a:rPr lang="en-US" sz="882" b="0" i="0" kern="1200" dirty="0">
                <a:solidFill>
                  <a:schemeClr val="tx1"/>
                </a:solidFill>
                <a:effectLst/>
                <a:latin typeface="Segoe UI Light" pitchFamily="34" charset="0"/>
                <a:ea typeface="+mn-ea"/>
                <a:cs typeface="+mn-cs"/>
              </a:rPr>
              <a:t>not only adds the power of Microsoft Azure to your application, such as security, load balancing, autoscaling, and automated management. You can also take advantage of its DevOps capabilities, such as continuous deployment from VSTS, GitHub, Docker Hub, and other sources; and package management, staging environments, custom domain, and SSL certificates.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App Service, you pay for the Azure compute resources that you use. The compute resources you use is determined by the </a:t>
            </a:r>
            <a:r>
              <a:rPr lang="en-US" sz="882" b="0" i="1" kern="1200" dirty="0">
                <a:solidFill>
                  <a:schemeClr val="tx1"/>
                </a:solidFill>
                <a:effectLst/>
                <a:latin typeface="Segoe UI Light" pitchFamily="34" charset="0"/>
                <a:ea typeface="+mn-ea"/>
                <a:cs typeface="+mn-cs"/>
              </a:rPr>
              <a:t>App Service plan</a:t>
            </a:r>
            <a:r>
              <a:rPr lang="en-US" sz="882" b="0" i="0" kern="1200" dirty="0">
                <a:solidFill>
                  <a:schemeClr val="tx1"/>
                </a:solidFill>
                <a:effectLst/>
                <a:latin typeface="Segoe UI Light" pitchFamily="34" charset="0"/>
                <a:ea typeface="+mn-ea"/>
                <a:cs typeface="+mn-cs"/>
              </a:rPr>
              <a:t> that you run your apps 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11/28/2021 9:28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3229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noProof="0" dirty="0"/>
              <a:t>Let’s prepare our </a:t>
            </a:r>
            <a:r>
              <a:rPr lang="en-CA" noProof="0" dirty="0" err="1"/>
              <a:t>environement</a:t>
            </a:r>
            <a:r>
              <a:rPr lang="en-CA" noProof="0" dirty="0"/>
              <a:t> for running containers locally</a:t>
            </a:r>
          </a:p>
          <a:p>
            <a:r>
              <a:rPr lang="en-CA" noProof="0" dirty="0"/>
              <a:t>We need to install Docker Desktop it is free</a:t>
            </a:r>
          </a:p>
          <a:p>
            <a:r>
              <a:rPr lang="en-CA" b="0" i="0" noProof="0" dirty="0">
                <a:solidFill>
                  <a:srgbClr val="080E14"/>
                </a:solidFill>
                <a:effectLst/>
                <a:latin typeface="Proxima Nova ZD"/>
              </a:rPr>
              <a:t>This week, 8 November, Microsoft made generally available to users worldwide its latest versions of Visual Studio and .NET. </a:t>
            </a:r>
          </a:p>
          <a:p>
            <a:r>
              <a:rPr lang="en-CA" b="0" i="0" noProof="0" dirty="0">
                <a:solidFill>
                  <a:srgbClr val="080E14"/>
                </a:solidFill>
                <a:effectLst/>
                <a:latin typeface="Proxima Nova ZD"/>
              </a:rPr>
              <a:t>Users can download Visual Studio 2022 and .NET 6.</a:t>
            </a:r>
          </a:p>
          <a:p>
            <a:r>
              <a:rPr lang="en-CA" b="0" i="0" noProof="0" dirty="0">
                <a:solidFill>
                  <a:srgbClr val="080E14"/>
                </a:solidFill>
                <a:effectLst/>
                <a:latin typeface="Proxima Nova ZD"/>
              </a:rPr>
              <a:t>We will use in this session the latest version of Visual Studio.</a:t>
            </a:r>
          </a:p>
          <a:p>
            <a:r>
              <a:rPr lang="en-CA" noProof="0" dirty="0"/>
              <a:t>We need an azure account to be able to create an azure container registry. </a:t>
            </a:r>
          </a:p>
          <a:p>
            <a:endParaRPr lang="en-CA" noProof="0" dirty="0"/>
          </a:p>
          <a:p>
            <a:endParaRPr lang="fr-CA" dirty="0"/>
          </a:p>
        </p:txBody>
      </p:sp>
      <p:sp>
        <p:nvSpPr>
          <p:cNvPr id="4" name="Espace réservé du numéro de diapositive 3"/>
          <p:cNvSpPr>
            <a:spLocks noGrp="1"/>
          </p:cNvSpPr>
          <p:nvPr>
            <p:ph type="sldNum" sz="quarter" idx="5"/>
          </p:nvPr>
        </p:nvSpPr>
        <p:spPr/>
        <p:txBody>
          <a:bodyPr/>
          <a:lstStyle/>
          <a:p>
            <a:fld id="{045E74FF-B95A-3049-B6BA-741949CDE00C}" type="slidenum">
              <a:rPr lang="en-US" smtClean="0"/>
              <a:t>8</a:t>
            </a:fld>
            <a:endParaRPr lang="en-US"/>
          </a:p>
        </p:txBody>
      </p:sp>
    </p:spTree>
    <p:extLst>
      <p:ext uri="{BB962C8B-B14F-4D97-AF65-F5344CB8AC3E}">
        <p14:creationId xmlns:p14="http://schemas.microsoft.com/office/powerpoint/2010/main" val="196921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using the randomly generated web app name as the name of the plan and the FREE tier.</a:t>
            </a:r>
          </a:p>
          <a:p>
            <a:pPr marL="171450" indent="-171450">
              <a:buFont typeface="Arial" panose="020B0604020202020204" pitchFamily="34" charset="0"/>
              <a:buChar char="•"/>
            </a:pPr>
            <a:r>
              <a:rPr lang="en-US" dirty="0"/>
              <a:t>Create a new web app using the App Service plan created earlier and the randomly generated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11/28/2021 9:01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0178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09EFFA-6B19-4FC1-B7F3-B690769BEC7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90D1B092-E2DE-440B-8289-BAF481969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C8498E97-CEB5-4BC7-BA0E-142E3DE4BB5E}"/>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5" name="Espace réservé du pied de page 4">
            <a:extLst>
              <a:ext uri="{FF2B5EF4-FFF2-40B4-BE49-F238E27FC236}">
                <a16:creationId xmlns:a16="http://schemas.microsoft.com/office/drawing/2014/main" id="{061EF60F-2579-4BB0-82AA-C64902E99E8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5718BC1-EEC0-4FB9-A053-2B04352CB049}"/>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41267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24F668-D98A-4597-9191-4B520C4BDAD6}"/>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A8992B67-0250-4A77-835E-5EDBD2DAEA4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2818C76-666C-4532-8E21-46EEF5BF246E}"/>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5" name="Espace réservé du pied de page 4">
            <a:extLst>
              <a:ext uri="{FF2B5EF4-FFF2-40B4-BE49-F238E27FC236}">
                <a16:creationId xmlns:a16="http://schemas.microsoft.com/office/drawing/2014/main" id="{DABAD2B7-4CC0-412F-9267-77DFB407D42F}"/>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82C61AE-5AA8-4E7A-9E72-9ACC4D774734}"/>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133574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36998CC-2136-4244-A61B-BBBEBAE8A99E}"/>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133DA871-D912-4754-86D3-28A9D47F42F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C1D2B3E8-9970-4528-8B61-79EB50D738F2}"/>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5" name="Espace réservé du pied de page 4">
            <a:extLst>
              <a:ext uri="{FF2B5EF4-FFF2-40B4-BE49-F238E27FC236}">
                <a16:creationId xmlns:a16="http://schemas.microsoft.com/office/drawing/2014/main" id="{20CA12A2-06C4-499B-958E-9FC3C14D97A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BE737E0-1E14-48A3-9A13-276DE5FB84B9}"/>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3802087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Picture Placeholder 6"/>
          <p:cNvSpPr>
            <a:spLocks noGrp="1"/>
          </p:cNvSpPr>
          <p:nvPr>
            <p:ph type="pic" sz="quarter" idx="10"/>
          </p:nvPr>
        </p:nvSpPr>
        <p:spPr>
          <a:xfrm>
            <a:off x="5646737" y="0"/>
            <a:ext cx="6545263" cy="6858000"/>
          </a:xfrm>
          <a:prstGeom prst="rect">
            <a:avLst/>
          </a:prstGeom>
        </p:spPr>
        <p:txBody>
          <a:bodyPr/>
          <a:lstStyle/>
          <a:p>
            <a:endParaRPr lang="id-ID"/>
          </a:p>
        </p:txBody>
      </p:sp>
    </p:spTree>
    <p:extLst>
      <p:ext uri="{BB962C8B-B14F-4D97-AF65-F5344CB8AC3E}">
        <p14:creationId xmlns:p14="http://schemas.microsoft.com/office/powerpoint/2010/main" val="1702048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67792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4FCBE-D015-4DF4-9D5A-787C00929E1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a:extLst>
              <a:ext uri="{FF2B5EF4-FFF2-40B4-BE49-F238E27FC236}">
                <a16:creationId xmlns:a16="http://schemas.microsoft.com/office/drawing/2014/main" id="{C0433C00-1AAC-4505-A301-6C2C021BD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CA"/>
          </a:p>
        </p:txBody>
      </p:sp>
      <p:sp>
        <p:nvSpPr>
          <p:cNvPr id="4" name="Espace réservé de la date 3">
            <a:extLst>
              <a:ext uri="{FF2B5EF4-FFF2-40B4-BE49-F238E27FC236}">
                <a16:creationId xmlns:a16="http://schemas.microsoft.com/office/drawing/2014/main" id="{5300D6B9-BD19-4276-A600-CEA57A47A265}"/>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5" name="Espace réservé du pied de page 4">
            <a:extLst>
              <a:ext uri="{FF2B5EF4-FFF2-40B4-BE49-F238E27FC236}">
                <a16:creationId xmlns:a16="http://schemas.microsoft.com/office/drawing/2014/main" id="{7B11F067-6271-421A-B6B9-B17B9FCA5DC2}"/>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CD426699-9ADD-47B2-8F27-7598C2C47456}"/>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957378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DBEC11-E378-49C7-B722-E24C4A04CA65}"/>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7EC0784F-54F5-4ABC-A2A5-CD47AC02E5D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AB2EBB79-D697-450B-BA3F-674F8F4EC654}"/>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5" name="Espace réservé du pied de page 4">
            <a:extLst>
              <a:ext uri="{FF2B5EF4-FFF2-40B4-BE49-F238E27FC236}">
                <a16:creationId xmlns:a16="http://schemas.microsoft.com/office/drawing/2014/main" id="{CCF66566-CB4B-4D8C-8731-CE568A01B057}"/>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8C4999AD-3BDC-42E3-9B05-C77454E00F0E}"/>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2090651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32F098-07EC-48C7-8C6B-DA9BFAD106DF}"/>
              </a:ext>
            </a:extLst>
          </p:cNvPr>
          <p:cNvSpPr>
            <a:spLocks noGrp="1"/>
          </p:cNvSpPr>
          <p:nvPr>
            <p:ph type="title"/>
          </p:nvPr>
        </p:nvSpPr>
        <p:spPr>
          <a:xfrm>
            <a:off x="831851" y="1709740"/>
            <a:ext cx="10515600" cy="2852737"/>
          </a:xfrm>
        </p:spPr>
        <p:txBody>
          <a:bodyPr anchor="b"/>
          <a:lstStyle>
            <a:lvl1pPr>
              <a:defRPr sz="6000"/>
            </a:lvl1pPr>
          </a:lstStyle>
          <a:p>
            <a:r>
              <a:rPr lang="fr-FR"/>
              <a:t>Modifiez le style du titre</a:t>
            </a:r>
            <a:endParaRPr lang="en-CA"/>
          </a:p>
        </p:txBody>
      </p:sp>
      <p:sp>
        <p:nvSpPr>
          <p:cNvPr id="3" name="Espace réservé du texte 2">
            <a:extLst>
              <a:ext uri="{FF2B5EF4-FFF2-40B4-BE49-F238E27FC236}">
                <a16:creationId xmlns:a16="http://schemas.microsoft.com/office/drawing/2014/main" id="{5A29C931-6438-4BA5-B2ED-F9E591F7490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656BBE9-7B45-4E91-BD6D-012D650389FE}"/>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5" name="Espace réservé du pied de page 4">
            <a:extLst>
              <a:ext uri="{FF2B5EF4-FFF2-40B4-BE49-F238E27FC236}">
                <a16:creationId xmlns:a16="http://schemas.microsoft.com/office/drawing/2014/main" id="{6CC677DE-17A8-47F5-AF7F-01E56E115DBD}"/>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DBA53BF3-C691-44D2-A2C3-D64C9B1761D3}"/>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1123281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E8A58-374C-49AA-8F3D-D52048939B48}"/>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E0C6EDFE-8261-4074-95B3-FC6FE718410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a:extLst>
              <a:ext uri="{FF2B5EF4-FFF2-40B4-BE49-F238E27FC236}">
                <a16:creationId xmlns:a16="http://schemas.microsoft.com/office/drawing/2014/main" id="{BC41508A-C8CE-48E0-B577-02CD68D6BE1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a:extLst>
              <a:ext uri="{FF2B5EF4-FFF2-40B4-BE49-F238E27FC236}">
                <a16:creationId xmlns:a16="http://schemas.microsoft.com/office/drawing/2014/main" id="{F7DD9C88-9DDB-434F-870A-C9700A212F0F}"/>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6" name="Espace réservé du pied de page 5">
            <a:extLst>
              <a:ext uri="{FF2B5EF4-FFF2-40B4-BE49-F238E27FC236}">
                <a16:creationId xmlns:a16="http://schemas.microsoft.com/office/drawing/2014/main" id="{4DD89277-9FE9-49DA-80D7-65FCCEDC0FC7}"/>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511AF819-39A8-4E4E-856E-2E090E4DCC27}"/>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2290718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971C42-03D3-4780-8646-BE4004DE1390}"/>
              </a:ext>
            </a:extLst>
          </p:cNvPr>
          <p:cNvSpPr>
            <a:spLocks noGrp="1"/>
          </p:cNvSpPr>
          <p:nvPr>
            <p:ph type="title"/>
          </p:nvPr>
        </p:nvSpPr>
        <p:spPr>
          <a:xfrm>
            <a:off x="839788" y="365127"/>
            <a:ext cx="10515600" cy="1325563"/>
          </a:xfrm>
        </p:spPr>
        <p:txBody>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BA12AFE3-4E94-4771-9105-5127BFD18C5E}"/>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A9CBA28-FE60-4A43-BBE2-DD36F8F1CB0E}"/>
              </a:ext>
            </a:extLst>
          </p:cNvPr>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a:extLst>
              <a:ext uri="{FF2B5EF4-FFF2-40B4-BE49-F238E27FC236}">
                <a16:creationId xmlns:a16="http://schemas.microsoft.com/office/drawing/2014/main" id="{9FDD800F-BC79-4ABD-87E3-B3E23C55233E}"/>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8FD3CFD-431C-4FA2-8C11-262008980EB3}"/>
              </a:ext>
            </a:extLst>
          </p:cNvPr>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a:extLst>
              <a:ext uri="{FF2B5EF4-FFF2-40B4-BE49-F238E27FC236}">
                <a16:creationId xmlns:a16="http://schemas.microsoft.com/office/drawing/2014/main" id="{C156D330-641E-4847-A1FC-5F99E645DC55}"/>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8" name="Espace réservé du pied de page 7">
            <a:extLst>
              <a:ext uri="{FF2B5EF4-FFF2-40B4-BE49-F238E27FC236}">
                <a16:creationId xmlns:a16="http://schemas.microsoft.com/office/drawing/2014/main" id="{71596E72-09A7-4B53-A1E1-BDB04551E04E}"/>
              </a:ext>
            </a:extLst>
          </p:cNvPr>
          <p:cNvSpPr>
            <a:spLocks noGrp="1"/>
          </p:cNvSpPr>
          <p:nvPr>
            <p:ph type="ftr" sz="quarter" idx="11"/>
          </p:nvPr>
        </p:nvSpPr>
        <p:spPr/>
        <p:txBody>
          <a:bodyPr/>
          <a:lstStyle/>
          <a:p>
            <a:endParaRPr lang="en-CA"/>
          </a:p>
        </p:txBody>
      </p:sp>
      <p:sp>
        <p:nvSpPr>
          <p:cNvPr id="9" name="Espace réservé du numéro de diapositive 8">
            <a:extLst>
              <a:ext uri="{FF2B5EF4-FFF2-40B4-BE49-F238E27FC236}">
                <a16:creationId xmlns:a16="http://schemas.microsoft.com/office/drawing/2014/main" id="{9BF10747-1F28-49DD-B849-8E30AA82C548}"/>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1977122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F4EC7-52D9-4CD5-917D-CA3D7C730EAC}"/>
              </a:ext>
            </a:extLst>
          </p:cNvPr>
          <p:cNvSpPr>
            <a:spLocks noGrp="1"/>
          </p:cNvSpPr>
          <p:nvPr>
            <p:ph type="title"/>
          </p:nvPr>
        </p:nvSpPr>
        <p:spPr/>
        <p:txBody>
          <a:bodyPr/>
          <a:lstStyle/>
          <a:p>
            <a:r>
              <a:rPr lang="fr-FR"/>
              <a:t>Modifiez le style du titre</a:t>
            </a:r>
            <a:endParaRPr lang="en-CA"/>
          </a:p>
        </p:txBody>
      </p:sp>
      <p:sp>
        <p:nvSpPr>
          <p:cNvPr id="3" name="Espace réservé de la date 2">
            <a:extLst>
              <a:ext uri="{FF2B5EF4-FFF2-40B4-BE49-F238E27FC236}">
                <a16:creationId xmlns:a16="http://schemas.microsoft.com/office/drawing/2014/main" id="{2E11D8FA-BF6C-4AA2-89EE-8ACF0E571C00}"/>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4" name="Espace réservé du pied de page 3">
            <a:extLst>
              <a:ext uri="{FF2B5EF4-FFF2-40B4-BE49-F238E27FC236}">
                <a16:creationId xmlns:a16="http://schemas.microsoft.com/office/drawing/2014/main" id="{234D2D57-EA23-41EB-A9F6-33E77FF4D320}"/>
              </a:ext>
            </a:extLst>
          </p:cNvPr>
          <p:cNvSpPr>
            <a:spLocks noGrp="1"/>
          </p:cNvSpPr>
          <p:nvPr>
            <p:ph type="ftr" sz="quarter" idx="11"/>
          </p:nvPr>
        </p:nvSpPr>
        <p:spPr/>
        <p:txBody>
          <a:bodyPr/>
          <a:lstStyle/>
          <a:p>
            <a:endParaRPr lang="en-CA"/>
          </a:p>
        </p:txBody>
      </p:sp>
      <p:sp>
        <p:nvSpPr>
          <p:cNvPr id="5" name="Espace réservé du numéro de diapositive 4">
            <a:extLst>
              <a:ext uri="{FF2B5EF4-FFF2-40B4-BE49-F238E27FC236}">
                <a16:creationId xmlns:a16="http://schemas.microsoft.com/office/drawing/2014/main" id="{ADF94E6D-3B0B-484D-8A3F-BD41B5DCA512}"/>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164484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E6310-2EB1-4B2C-8E18-B36ABC578392}"/>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33D0A21-6968-45AE-A7D8-849F90E480F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88F1EFB-A7D2-4F6D-A339-1F75A69FDB62}"/>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5" name="Espace réservé du pied de page 4">
            <a:extLst>
              <a:ext uri="{FF2B5EF4-FFF2-40B4-BE49-F238E27FC236}">
                <a16:creationId xmlns:a16="http://schemas.microsoft.com/office/drawing/2014/main" id="{A8BACF10-4FEE-4D2A-BECC-9A9CD5D7F7B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4E3E90A-02D3-458B-93BA-4C558DBA9A99}"/>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2884719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26E42A2-8E89-44FA-8FB7-A67E0A4EE381}"/>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3" name="Espace réservé du pied de page 2">
            <a:extLst>
              <a:ext uri="{FF2B5EF4-FFF2-40B4-BE49-F238E27FC236}">
                <a16:creationId xmlns:a16="http://schemas.microsoft.com/office/drawing/2014/main" id="{856AF609-27AA-45E4-A007-09F2A76C3FC3}"/>
              </a:ext>
            </a:extLst>
          </p:cNvPr>
          <p:cNvSpPr>
            <a:spLocks noGrp="1"/>
          </p:cNvSpPr>
          <p:nvPr>
            <p:ph type="ftr" sz="quarter" idx="11"/>
          </p:nvPr>
        </p:nvSpPr>
        <p:spPr/>
        <p:txBody>
          <a:bodyPr/>
          <a:lstStyle/>
          <a:p>
            <a:endParaRPr lang="en-CA"/>
          </a:p>
        </p:txBody>
      </p:sp>
      <p:sp>
        <p:nvSpPr>
          <p:cNvPr id="4" name="Espace réservé du numéro de diapositive 3">
            <a:extLst>
              <a:ext uri="{FF2B5EF4-FFF2-40B4-BE49-F238E27FC236}">
                <a16:creationId xmlns:a16="http://schemas.microsoft.com/office/drawing/2014/main" id="{B2F3A068-2FB6-40DD-96B2-F9EFD6245F94}"/>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223323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261AB4-120E-4E72-B602-43CEA6DE059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a:extLst>
              <a:ext uri="{FF2B5EF4-FFF2-40B4-BE49-F238E27FC236}">
                <a16:creationId xmlns:a16="http://schemas.microsoft.com/office/drawing/2014/main" id="{B7BB3CBF-E64F-4314-B165-CDBFE5884FA7}"/>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a:extLst>
              <a:ext uri="{FF2B5EF4-FFF2-40B4-BE49-F238E27FC236}">
                <a16:creationId xmlns:a16="http://schemas.microsoft.com/office/drawing/2014/main" id="{6B1AE289-254E-419D-88A0-05DC28327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E8D076-7ECE-401F-A8D8-655442F5E9CF}"/>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6" name="Espace réservé du pied de page 5">
            <a:extLst>
              <a:ext uri="{FF2B5EF4-FFF2-40B4-BE49-F238E27FC236}">
                <a16:creationId xmlns:a16="http://schemas.microsoft.com/office/drawing/2014/main" id="{769E9573-E5A9-4F40-A1FC-03A44EBDA534}"/>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52CC9168-DE02-4B20-98E6-62A7F8B1D3F6}"/>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2961559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E1531-CB61-48CF-9D07-A32552113F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a:extLst>
              <a:ext uri="{FF2B5EF4-FFF2-40B4-BE49-F238E27FC236}">
                <a16:creationId xmlns:a16="http://schemas.microsoft.com/office/drawing/2014/main" id="{F57321AA-E385-4B32-9690-4AB21453D22C}"/>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a:extLst>
              <a:ext uri="{FF2B5EF4-FFF2-40B4-BE49-F238E27FC236}">
                <a16:creationId xmlns:a16="http://schemas.microsoft.com/office/drawing/2014/main" id="{4BC31EE7-3F5E-4DAA-B4F5-400277657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B466C6A-B5CA-4192-AD4E-A7584570A03E}"/>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6" name="Espace réservé du pied de page 5">
            <a:extLst>
              <a:ext uri="{FF2B5EF4-FFF2-40B4-BE49-F238E27FC236}">
                <a16:creationId xmlns:a16="http://schemas.microsoft.com/office/drawing/2014/main" id="{3C7392B2-D4B4-4F6A-8E20-19423596F9C2}"/>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BF61AA9-C9C7-46AB-B86C-5F345EF03E35}"/>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2914818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E4648-C3E9-498B-B73E-4D289483C4BA}"/>
              </a:ext>
            </a:extLst>
          </p:cNvPr>
          <p:cNvSpPr>
            <a:spLocks noGrp="1"/>
          </p:cNvSpPr>
          <p:nvPr>
            <p:ph type="title"/>
          </p:nvPr>
        </p:nvSpPr>
        <p:spPr/>
        <p:txBody>
          <a:bodyPr/>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22AB17CE-30CF-4C09-974D-77EE12F81F7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CE76D767-4560-41CB-899C-EB894CE02A47}"/>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5" name="Espace réservé du pied de page 4">
            <a:extLst>
              <a:ext uri="{FF2B5EF4-FFF2-40B4-BE49-F238E27FC236}">
                <a16:creationId xmlns:a16="http://schemas.microsoft.com/office/drawing/2014/main" id="{68324171-3C27-4ADC-A4A8-D324C9063413}"/>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B3BE6B0F-2DD1-45C4-B2D6-AEA91EC9B810}"/>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36620705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8900872-B2D2-405A-BC3B-62FDB1EBA172}"/>
              </a:ext>
            </a:extLst>
          </p:cNvPr>
          <p:cNvSpPr>
            <a:spLocks noGrp="1"/>
          </p:cNvSpPr>
          <p:nvPr>
            <p:ph type="title" orient="vert"/>
          </p:nvPr>
        </p:nvSpPr>
        <p:spPr>
          <a:xfrm>
            <a:off x="8724901" y="365125"/>
            <a:ext cx="2628900" cy="5811838"/>
          </a:xfrm>
        </p:spPr>
        <p:txBody>
          <a:bodyPr vert="eaVert"/>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6CA09CD0-ADF5-4ACF-A6C5-62C0C230AAE8}"/>
              </a:ext>
            </a:extLst>
          </p:cNvPr>
          <p:cNvSpPr>
            <a:spLocks noGrp="1"/>
          </p:cNvSpPr>
          <p:nvPr>
            <p:ph type="body" orient="vert" idx="1"/>
          </p:nvPr>
        </p:nvSpPr>
        <p:spPr>
          <a:xfrm>
            <a:off x="838201"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33F41911-0E0C-4905-ABE2-671FC7ABB539}"/>
              </a:ext>
            </a:extLst>
          </p:cNvPr>
          <p:cNvSpPr>
            <a:spLocks noGrp="1"/>
          </p:cNvSpPr>
          <p:nvPr>
            <p:ph type="dt" sz="half" idx="10"/>
          </p:nvPr>
        </p:nvSpPr>
        <p:spPr/>
        <p:txBody>
          <a:bodyPr/>
          <a:lstStyle/>
          <a:p>
            <a:fld id="{CAC6F4F0-D962-4D5B-9E12-6637DFD182D6}" type="datetimeFigureOut">
              <a:rPr lang="en-CA" smtClean="0"/>
              <a:t>2021-11-28</a:t>
            </a:fld>
            <a:endParaRPr lang="en-CA"/>
          </a:p>
        </p:txBody>
      </p:sp>
      <p:sp>
        <p:nvSpPr>
          <p:cNvPr id="5" name="Espace réservé du pied de page 4">
            <a:extLst>
              <a:ext uri="{FF2B5EF4-FFF2-40B4-BE49-F238E27FC236}">
                <a16:creationId xmlns:a16="http://schemas.microsoft.com/office/drawing/2014/main" id="{EB580249-F52C-46BC-9CE2-303DAE66EFAC}"/>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42395E7E-A3FD-4A05-A379-F75FF391F042}"/>
              </a:ext>
            </a:extLst>
          </p:cNvPr>
          <p:cNvSpPr>
            <a:spLocks noGrp="1"/>
          </p:cNvSpPr>
          <p:nvPr>
            <p:ph type="sldNum" sz="quarter" idx="12"/>
          </p:nvPr>
        </p:nvSpPr>
        <p:spPr/>
        <p:txBody>
          <a:bodyPr/>
          <a:lstStyle/>
          <a:p>
            <a:fld id="{0EFDBB62-51A6-458B-9095-D34BA3CCCFDF}" type="slidenum">
              <a:rPr lang="en-CA" smtClean="0"/>
              <a:t>‹N°›</a:t>
            </a:fld>
            <a:endParaRPr lang="en-CA"/>
          </a:p>
        </p:txBody>
      </p:sp>
    </p:spTree>
    <p:extLst>
      <p:ext uri="{BB962C8B-B14F-4D97-AF65-F5344CB8AC3E}">
        <p14:creationId xmlns:p14="http://schemas.microsoft.com/office/powerpoint/2010/main" val="982251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352650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6810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ection Title Plain">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3074" name="Picture 2" descr="DeveloperWeek">
            <a:extLst>
              <a:ext uri="{FF2B5EF4-FFF2-40B4-BE49-F238E27FC236}">
                <a16:creationId xmlns:a16="http://schemas.microsoft.com/office/drawing/2014/main" id="{857AB53B-ED97-4E65-A8D7-1B919FE8C9B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8661" y="371475"/>
            <a:ext cx="4193339" cy="9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032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9062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3946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BC312-8DD8-44B1-968C-31D27F27457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7BB06AFD-1402-4B6C-A488-326EAC594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0AED788-CE47-43F9-B1E8-AFACA732902E}"/>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5" name="Espace réservé du pied de page 4">
            <a:extLst>
              <a:ext uri="{FF2B5EF4-FFF2-40B4-BE49-F238E27FC236}">
                <a16:creationId xmlns:a16="http://schemas.microsoft.com/office/drawing/2014/main" id="{EF3D36BA-BD43-42EC-B1A5-EBD64E37699A}"/>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17648CA-1CDB-4E8F-9A42-D0FEE4856945}"/>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2955260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66325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emo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04699"/>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bg1"/>
                </a:solidFill>
                <a:latin typeface="+mn-lt"/>
              </a:defRPr>
            </a:lvl1pPr>
          </a:lstStyle>
          <a:p>
            <a:pPr lvl="0"/>
            <a:r>
              <a:rPr lang="en-US" dirty="0"/>
              <a:t>Speaker name</a:t>
            </a:r>
          </a:p>
        </p:txBody>
      </p:sp>
      <p:pic>
        <p:nvPicPr>
          <p:cNvPr id="7" name="Picture 2" descr="DeveloperWeek">
            <a:extLst>
              <a:ext uri="{FF2B5EF4-FFF2-40B4-BE49-F238E27FC236}">
                <a16:creationId xmlns:a16="http://schemas.microsoft.com/office/drawing/2014/main" id="{78FBE3C9-3A9F-4D3A-856B-551065F171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8661" y="371475"/>
            <a:ext cx="4193339" cy="9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3272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4246893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Picture Placeholder 6"/>
          <p:cNvSpPr>
            <a:spLocks noGrp="1"/>
          </p:cNvSpPr>
          <p:nvPr>
            <p:ph type="pic" sz="quarter" idx="10"/>
          </p:nvPr>
        </p:nvSpPr>
        <p:spPr>
          <a:xfrm>
            <a:off x="5646737" y="0"/>
            <a:ext cx="6545263" cy="6858000"/>
          </a:xfrm>
          <a:prstGeom prst="rect">
            <a:avLst/>
          </a:prstGeom>
        </p:spPr>
        <p:txBody>
          <a:bodyPr/>
          <a:lstStyle/>
          <a:p>
            <a:endParaRPr lang="id-ID"/>
          </a:p>
        </p:txBody>
      </p:sp>
    </p:spTree>
    <p:extLst>
      <p:ext uri="{BB962C8B-B14F-4D97-AF65-F5344CB8AC3E}">
        <p14:creationId xmlns:p14="http://schemas.microsoft.com/office/powerpoint/2010/main" val="1163888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Question">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0B78BD"/>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2">
            <a:alphaModFix/>
          </a:blip>
          <a:srcRect l="28831" r="30600"/>
          <a:stretch/>
        </p:blipFill>
        <p:spPr>
          <a:xfrm>
            <a:off x="0" y="0"/>
            <a:ext cx="2377440" cy="6858000"/>
          </a:xfrm>
          <a:prstGeom prst="rect">
            <a:avLst/>
          </a:prstGeom>
          <a:noFill/>
          <a:ln>
            <a:noFill/>
          </a:ln>
        </p:spPr>
      </p:pic>
      <p:pic>
        <p:nvPicPr>
          <p:cNvPr id="7" name="Immagine 6">
            <a:extLst>
              <a:ext uri="{FF2B5EF4-FFF2-40B4-BE49-F238E27FC236}">
                <a16:creationId xmlns:a16="http://schemas.microsoft.com/office/drawing/2014/main" id="{E06A4069-F726-4503-98B9-94A133FC05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06202" y="5106572"/>
            <a:ext cx="1075006" cy="1075006"/>
          </a:xfrm>
          <a:prstGeom prst="rect">
            <a:avLst/>
          </a:prstGeom>
        </p:spPr>
      </p:pic>
    </p:spTree>
    <p:extLst>
      <p:ext uri="{BB962C8B-B14F-4D97-AF65-F5344CB8AC3E}">
        <p14:creationId xmlns:p14="http://schemas.microsoft.com/office/powerpoint/2010/main" val="3993531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56707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623285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652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046359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81013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B8FA51-6BC0-4DA2-9C42-0283A8316845}"/>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B2098571-042A-40BD-8D64-D13CD02E0C8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DD67CE00-0051-4109-9F70-86B77EF011F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3325AE38-60DF-4F5C-8843-81197E60A2C6}"/>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6" name="Espace réservé du pied de page 5">
            <a:extLst>
              <a:ext uri="{FF2B5EF4-FFF2-40B4-BE49-F238E27FC236}">
                <a16:creationId xmlns:a16="http://schemas.microsoft.com/office/drawing/2014/main" id="{FA2BF46E-1F52-4EA3-BEF8-469A1E770825}"/>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64E4192-AEF4-4C5B-A51C-26D4ACBAF241}"/>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11583118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724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2619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12138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844108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18887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4689623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4860929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042167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3221529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9303876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0498B2-C46D-4E19-975E-8C68F97AA11B}"/>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30366334-A866-41EA-989C-F5CA098DC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C280497-F8A8-41BD-A7A3-6927E7639E7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2B2A2467-C2ED-4E58-9C3D-1BC9CB5EE2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75F2CB6-64A6-43E8-8747-B981F0AF057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0D85F6E3-1FC5-4187-AC17-2097C0D8E3FA}"/>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8" name="Espace réservé du pied de page 7">
            <a:extLst>
              <a:ext uri="{FF2B5EF4-FFF2-40B4-BE49-F238E27FC236}">
                <a16:creationId xmlns:a16="http://schemas.microsoft.com/office/drawing/2014/main" id="{B1BC1CFB-8593-43E3-8F94-E94498C6E420}"/>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93C1475C-9520-46BE-A0EF-E45D1DDFE3B4}"/>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18476334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218982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7515342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9450705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8780717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6602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8121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3787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57483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880259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54197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CEAF8-8492-48A8-AFAC-C069CFD9DFAF}"/>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D39C475D-3744-4880-B889-6C2FF1CA605C}"/>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4" name="Espace réservé du pied de page 3">
            <a:extLst>
              <a:ext uri="{FF2B5EF4-FFF2-40B4-BE49-F238E27FC236}">
                <a16:creationId xmlns:a16="http://schemas.microsoft.com/office/drawing/2014/main" id="{2DB98385-3557-46C1-AB33-3CE7DC0BC5C4}"/>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D764C705-30F3-42C6-9BA3-0396AED8485A}"/>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2458351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9938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45486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25957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7316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53293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8747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719623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40852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57445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62336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09633F4-A0A6-4FA4-BB47-120E34196348}"/>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3" name="Espace réservé du pied de page 2">
            <a:extLst>
              <a:ext uri="{FF2B5EF4-FFF2-40B4-BE49-F238E27FC236}">
                <a16:creationId xmlns:a16="http://schemas.microsoft.com/office/drawing/2014/main" id="{6D9760A5-6003-4AC1-8BAE-34876A56799C}"/>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ACF4414E-1D86-4CF3-948A-E83C2C9140CA}"/>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312487046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7797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7521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127789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046586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11/28/2021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‹N°›</a:t>
            </a:fld>
            <a:endParaRPr lang="en-US"/>
          </a:p>
        </p:txBody>
      </p:sp>
    </p:spTree>
    <p:extLst>
      <p:ext uri="{BB962C8B-B14F-4D97-AF65-F5344CB8AC3E}">
        <p14:creationId xmlns:p14="http://schemas.microsoft.com/office/powerpoint/2010/main" val="36378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390BFF-AF66-4985-8709-66F4DF8150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300B40DC-6808-407A-BFD5-FFCDA6DB5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B39D53CD-C909-4371-B66C-C5C1624BC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5E1D32D-55DA-4499-B66A-E15EE63B26D3}"/>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6" name="Espace réservé du pied de page 5">
            <a:extLst>
              <a:ext uri="{FF2B5EF4-FFF2-40B4-BE49-F238E27FC236}">
                <a16:creationId xmlns:a16="http://schemas.microsoft.com/office/drawing/2014/main" id="{94FF28EC-E1E5-45C4-919F-9DB96784FB4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A5F6329-D09F-47C3-874D-FF4A59EE5F0B}"/>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127302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76E4B-46A8-4F7C-9A17-302F7C1A925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B67399E5-AC42-4E09-AB12-8AFEEBC6C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79FFFD46-073F-4D75-BDC2-C8E0990D7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CD39214-2524-4740-9FE4-99A7F512AFD9}"/>
              </a:ext>
            </a:extLst>
          </p:cNvPr>
          <p:cNvSpPr>
            <a:spLocks noGrp="1"/>
          </p:cNvSpPr>
          <p:nvPr>
            <p:ph type="dt" sz="half" idx="10"/>
          </p:nvPr>
        </p:nvSpPr>
        <p:spPr/>
        <p:txBody>
          <a:bodyPr/>
          <a:lstStyle/>
          <a:p>
            <a:fld id="{603C7520-A49B-4B14-A6FC-6D938CD9BA4C}" type="datetimeFigureOut">
              <a:rPr lang="fr-CA" smtClean="0"/>
              <a:t>2021-11-28</a:t>
            </a:fld>
            <a:endParaRPr lang="fr-CA"/>
          </a:p>
        </p:txBody>
      </p:sp>
      <p:sp>
        <p:nvSpPr>
          <p:cNvPr id="6" name="Espace réservé du pied de page 5">
            <a:extLst>
              <a:ext uri="{FF2B5EF4-FFF2-40B4-BE49-F238E27FC236}">
                <a16:creationId xmlns:a16="http://schemas.microsoft.com/office/drawing/2014/main" id="{6EA37DEB-09D7-412B-ADFE-CF2A174B848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0EF10CE-D2B9-4845-8CFD-FC6480C5FA2C}"/>
              </a:ext>
            </a:extLst>
          </p:cNvPr>
          <p:cNvSpPr>
            <a:spLocks noGrp="1"/>
          </p:cNvSpPr>
          <p:nvPr>
            <p:ph type="sldNum" sz="quarter" idx="12"/>
          </p:nvPr>
        </p:nvSpPr>
        <p:spPr/>
        <p:txBody>
          <a:bodyPr/>
          <a:lstStyle/>
          <a:p>
            <a:fld id="{B581373A-588D-42DB-9F74-117BCAD02D2C}" type="slidenum">
              <a:rPr lang="fr-CA" smtClean="0"/>
              <a:t>‹N°›</a:t>
            </a:fld>
            <a:endParaRPr lang="fr-CA"/>
          </a:p>
        </p:txBody>
      </p:sp>
    </p:spTree>
    <p:extLst>
      <p:ext uri="{BB962C8B-B14F-4D97-AF65-F5344CB8AC3E}">
        <p14:creationId xmlns:p14="http://schemas.microsoft.com/office/powerpoint/2010/main" val="21008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9" Type="http://schemas.openxmlformats.org/officeDocument/2006/relationships/slideLayout" Target="../slideLayouts/slideLayout73.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38" Type="http://schemas.openxmlformats.org/officeDocument/2006/relationships/slideLayout" Target="../slideLayouts/slideLayout7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41" Type="http://schemas.openxmlformats.org/officeDocument/2006/relationships/theme" Target="../theme/theme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slideLayout" Target="../slideLayouts/slideLayout71.xml"/><Relationship Id="rId40" Type="http://schemas.openxmlformats.org/officeDocument/2006/relationships/slideLayout" Target="../slideLayouts/slideLayout7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slideLayout" Target="../slideLayouts/slideLayout70.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00DFC4B-C40D-4010-AE41-18E011D5C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2A5E3CA2-4E52-4E79-BC64-8C008644B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2E590300-9628-427C-9697-3E8696FF1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C7520-A49B-4B14-A6FC-6D938CD9BA4C}" type="datetimeFigureOut">
              <a:rPr lang="fr-CA" smtClean="0"/>
              <a:t>2021-11-28</a:t>
            </a:fld>
            <a:endParaRPr lang="fr-CA"/>
          </a:p>
        </p:txBody>
      </p:sp>
      <p:sp>
        <p:nvSpPr>
          <p:cNvPr id="5" name="Espace réservé du pied de page 4">
            <a:extLst>
              <a:ext uri="{FF2B5EF4-FFF2-40B4-BE49-F238E27FC236}">
                <a16:creationId xmlns:a16="http://schemas.microsoft.com/office/drawing/2014/main" id="{0AE554C5-C780-4849-8B37-F88959E49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A3A81857-AEEB-493F-B815-5B1D2F867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1373A-588D-42DB-9F74-117BCAD02D2C}" type="slidenum">
              <a:rPr lang="fr-CA" smtClean="0"/>
              <a:t>‹N°›</a:t>
            </a:fld>
            <a:endParaRPr lang="fr-CA"/>
          </a:p>
        </p:txBody>
      </p:sp>
    </p:spTree>
    <p:extLst>
      <p:ext uri="{BB962C8B-B14F-4D97-AF65-F5344CB8AC3E}">
        <p14:creationId xmlns:p14="http://schemas.microsoft.com/office/powerpoint/2010/main" val="301788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0D9E179-DC8A-4F63-9755-B4A83F58467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464EBB52-07CB-4B20-92E0-815FF92167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DF25669E-284E-485C-9810-B321F9B0150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6F4F0-D962-4D5B-9E12-6637DFD182D6}" type="datetimeFigureOut">
              <a:rPr lang="en-CA" smtClean="0"/>
              <a:t>2021-11-28</a:t>
            </a:fld>
            <a:endParaRPr lang="en-CA"/>
          </a:p>
        </p:txBody>
      </p:sp>
      <p:sp>
        <p:nvSpPr>
          <p:cNvPr id="5" name="Espace réservé du pied de page 4">
            <a:extLst>
              <a:ext uri="{FF2B5EF4-FFF2-40B4-BE49-F238E27FC236}">
                <a16:creationId xmlns:a16="http://schemas.microsoft.com/office/drawing/2014/main" id="{6A12739F-A917-4456-90BB-EBD877A3047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a:extLst>
              <a:ext uri="{FF2B5EF4-FFF2-40B4-BE49-F238E27FC236}">
                <a16:creationId xmlns:a16="http://schemas.microsoft.com/office/drawing/2014/main" id="{1A3D8CC2-DE33-4F3A-BDF6-07DF689C630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DBB62-51A6-458B-9095-D34BA3CCCFDF}" type="slidenum">
              <a:rPr lang="en-CA" smtClean="0"/>
              <a:t>‹N°›</a:t>
            </a:fld>
            <a:endParaRPr lang="en-CA"/>
          </a:p>
        </p:txBody>
      </p:sp>
    </p:spTree>
    <p:extLst>
      <p:ext uri="{BB962C8B-B14F-4D97-AF65-F5344CB8AC3E}">
        <p14:creationId xmlns:p14="http://schemas.microsoft.com/office/powerpoint/2010/main" val="17624184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 id="2147483676" r:id="rId14"/>
    <p:sldLayoutId id="2147483677" r:id="rId15"/>
    <p:sldLayoutId id="2147483678" r:id="rId16"/>
    <p:sldLayoutId id="2147483679" r:id="rId17"/>
    <p:sldLayoutId id="2147483681" r:id="rId18"/>
    <p:sldLayoutId id="2147483682" r:id="rId19"/>
    <p:sldLayoutId id="2147483683" r:id="rId20"/>
    <p:sldLayoutId id="214748372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625069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 id="2147483717" r:id="rId32"/>
    <p:sldLayoutId id="2147483718" r:id="rId33"/>
    <p:sldLayoutId id="2147483719" r:id="rId34"/>
    <p:sldLayoutId id="2147483720" r:id="rId35"/>
    <p:sldLayoutId id="2147483721" r:id="rId36"/>
    <p:sldLayoutId id="2147483722" r:id="rId37"/>
    <p:sldLayoutId id="2147483723" r:id="rId38"/>
    <p:sldLayoutId id="2147483724" r:id="rId39"/>
    <p:sldLayoutId id="2147483725"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5.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hamida-rebai-trabelsi-09b8525/" TargetMode="External"/><Relationship Id="rId3" Type="http://schemas.openxmlformats.org/officeDocument/2006/relationships/image" Target="../media/image10.png"/><Relationship Id="rId7" Type="http://schemas.openxmlformats.org/officeDocument/2006/relationships/hyperlink" Target="https://didourebai.medium.com/" TargetMode="External"/><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s://www.youtube.com/channel/UC31YxrncpmMma2_UuaWxkK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0.xml"/><Relationship Id="rId6" Type="http://schemas.openxmlformats.org/officeDocument/2006/relationships/image" Target="NULL"/><Relationship Id="rId5" Type="http://schemas.openxmlformats.org/officeDocument/2006/relationships/customXml" Target="../ink/ink1.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8" Type="http://schemas.openxmlformats.org/officeDocument/2006/relationships/hyperlink" Target="mailto:didourebai@gmail.com" TargetMode="External"/><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34.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39.png"/><Relationship Id="rId4" Type="http://schemas.openxmlformats.org/officeDocument/2006/relationships/image" Target="../media/image35.png"/><Relationship Id="rId9" Type="http://schemas.openxmlformats.org/officeDocument/2006/relationships/hyperlink" Target="https://www.linkedin.com/in/hamida-rebai-trabelsi-09b852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0.xml"/><Relationship Id="rId1" Type="http://schemas.openxmlformats.org/officeDocument/2006/relationships/tags" Target="../tags/tag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cloud-shell/quickstart" TargetMode="External"/><Relationship Id="rId2" Type="http://schemas.openxmlformats.org/officeDocument/2006/relationships/notesSlide" Target="../notesSlides/notesSlide8.xml"/><Relationship Id="rId1" Type="http://schemas.openxmlformats.org/officeDocument/2006/relationships/slideLayout" Target="../slideLayouts/slideLayout7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6683CD7-FA36-4CD7-BE34-FB473FEE8EE9}"/>
              </a:ext>
            </a:extLst>
          </p:cNvPr>
          <p:cNvSpPr>
            <a:spLocks noGrp="1"/>
          </p:cNvSpPr>
          <p:nvPr>
            <p:ph type="title"/>
          </p:nvPr>
        </p:nvSpPr>
        <p:spPr>
          <a:xfrm>
            <a:off x="838200" y="2209782"/>
            <a:ext cx="10515600" cy="2057272"/>
          </a:xfrm>
        </p:spPr>
        <p:txBody>
          <a:bodyPr/>
          <a:lstStyle/>
          <a:p>
            <a:pPr algn="ctr"/>
            <a:r>
              <a:rPr lang="en-US" b="1" dirty="0">
                <a:solidFill>
                  <a:schemeClr val="bg1"/>
                </a:solidFill>
              </a:rPr>
              <a:t>Developing Solutions for Microsoft Azure</a:t>
            </a:r>
            <a:endParaRPr lang="en-CA" b="1" dirty="0">
              <a:solidFill>
                <a:schemeClr val="bg1"/>
              </a:solidFill>
            </a:endParaRPr>
          </a:p>
        </p:txBody>
      </p:sp>
      <p:sp>
        <p:nvSpPr>
          <p:cNvPr id="5" name="Espace réservé du texte 4">
            <a:extLst>
              <a:ext uri="{FF2B5EF4-FFF2-40B4-BE49-F238E27FC236}">
                <a16:creationId xmlns:a16="http://schemas.microsoft.com/office/drawing/2014/main" id="{16593901-B6AA-4AD6-BC50-A677034ADC5A}"/>
              </a:ext>
            </a:extLst>
          </p:cNvPr>
          <p:cNvSpPr>
            <a:spLocks noGrp="1"/>
          </p:cNvSpPr>
          <p:nvPr>
            <p:ph type="body" idx="1"/>
          </p:nvPr>
        </p:nvSpPr>
        <p:spPr>
          <a:xfrm>
            <a:off x="838200" y="5148197"/>
            <a:ext cx="10515600" cy="1304710"/>
          </a:xfrm>
        </p:spPr>
        <p:txBody>
          <a:bodyPr>
            <a:normAutofit lnSpcReduction="10000"/>
          </a:bodyPr>
          <a:lstStyle/>
          <a:p>
            <a:pPr algn="r"/>
            <a:r>
              <a:rPr lang="en-CA" b="1" dirty="0">
                <a:solidFill>
                  <a:schemeClr val="bg1"/>
                </a:solidFill>
              </a:rPr>
              <a:t>Hamida REBAI – Microsoft MVP – Architect</a:t>
            </a:r>
          </a:p>
          <a:p>
            <a:pPr algn="r"/>
            <a:r>
              <a:rPr lang="en-CA" b="1" dirty="0">
                <a:solidFill>
                  <a:schemeClr val="bg1"/>
                </a:solidFill>
              </a:rPr>
              <a:t>@</a:t>
            </a:r>
            <a:r>
              <a:rPr lang="en-CA" b="1" dirty="0" err="1">
                <a:solidFill>
                  <a:schemeClr val="bg1"/>
                </a:solidFill>
              </a:rPr>
              <a:t>rebaihamida</a:t>
            </a:r>
            <a:endParaRPr lang="en-CA" b="1" dirty="0">
              <a:solidFill>
                <a:schemeClr val="bg1"/>
              </a:solidFill>
            </a:endParaRPr>
          </a:p>
          <a:p>
            <a:pPr algn="r"/>
            <a:r>
              <a:rPr lang="en-CA" b="1" dirty="0">
                <a:solidFill>
                  <a:schemeClr val="bg1"/>
                </a:solidFill>
              </a:rPr>
              <a:t>didourebai@gmail.com</a:t>
            </a:r>
          </a:p>
          <a:p>
            <a:endParaRPr lang="en-CA" dirty="0"/>
          </a:p>
        </p:txBody>
      </p:sp>
      <p:pic>
        <p:nvPicPr>
          <p:cNvPr id="7" name="Image 6">
            <a:extLst>
              <a:ext uri="{FF2B5EF4-FFF2-40B4-BE49-F238E27FC236}">
                <a16:creationId xmlns:a16="http://schemas.microsoft.com/office/drawing/2014/main" id="{60D15D91-17C0-4A1B-9171-FBFBE0C28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86" y="405093"/>
            <a:ext cx="2289053" cy="923546"/>
          </a:xfrm>
          <a:prstGeom prst="rect">
            <a:avLst/>
          </a:prstGeom>
        </p:spPr>
      </p:pic>
      <p:pic>
        <p:nvPicPr>
          <p:cNvPr id="14" name="Image 13">
            <a:extLst>
              <a:ext uri="{FF2B5EF4-FFF2-40B4-BE49-F238E27FC236}">
                <a16:creationId xmlns:a16="http://schemas.microsoft.com/office/drawing/2014/main" id="{824F3D32-6F9D-4228-9FBF-F4479B88A4D1}"/>
              </a:ext>
            </a:extLst>
          </p:cNvPr>
          <p:cNvPicPr>
            <a:picLocks noChangeAspect="1"/>
          </p:cNvPicPr>
          <p:nvPr/>
        </p:nvPicPr>
        <p:blipFill>
          <a:blip r:embed="rId5"/>
          <a:stretch>
            <a:fillRect/>
          </a:stretch>
        </p:blipFill>
        <p:spPr>
          <a:xfrm>
            <a:off x="155840" y="5148197"/>
            <a:ext cx="1609483" cy="1609483"/>
          </a:xfrm>
          <a:prstGeom prst="rect">
            <a:avLst/>
          </a:prstGeom>
        </p:spPr>
      </p:pic>
    </p:spTree>
    <p:extLst>
      <p:ext uri="{BB962C8B-B14F-4D97-AF65-F5344CB8AC3E}">
        <p14:creationId xmlns:p14="http://schemas.microsoft.com/office/powerpoint/2010/main" val="121825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Deploy a web app with Azure CLI</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2437590"/>
          </a:xfrm>
        </p:spPr>
        <p:txBody>
          <a:bodyPr/>
          <a:lstStyle/>
          <a:p>
            <a:r>
              <a:rPr lang="en-US" sz="1800" dirty="0">
                <a:solidFill>
                  <a:srgbClr val="008000"/>
                </a:solidFill>
              </a:rPr>
              <a:t># store a repository url as a shell variable</a:t>
            </a:r>
            <a:endParaRPr lang="en-US" sz="1800" dirty="0">
              <a:solidFill>
                <a:srgbClr val="000000"/>
              </a:solidFill>
            </a:endParaRPr>
          </a:p>
          <a:p>
            <a:r>
              <a:rPr lang="en-US" sz="1800" dirty="0" err="1">
                <a:solidFill>
                  <a:srgbClr val="0000FF"/>
                </a:solidFill>
              </a:rPr>
              <a:t>gitrepo</a:t>
            </a:r>
            <a:r>
              <a:rPr lang="en-US" sz="1800" dirty="0">
                <a:solidFill>
                  <a:srgbClr val="0000FF"/>
                </a:solidFill>
              </a:rPr>
              <a:t>=</a:t>
            </a:r>
            <a:r>
              <a:rPr lang="en-US" sz="1800" dirty="0">
                <a:solidFill>
                  <a:srgbClr val="A31515"/>
                </a:solidFill>
              </a:rPr>
              <a:t>https://github.com/didourebai/MCTWestAfrica</a:t>
            </a:r>
            <a:br>
              <a:rPr lang="en-US" sz="1800" dirty="0">
                <a:solidFill>
                  <a:srgbClr val="000000"/>
                </a:solidFill>
              </a:rPr>
            </a:br>
            <a:r>
              <a:rPr lang="en-US" sz="1800" dirty="0">
                <a:solidFill>
                  <a:srgbClr val="008000"/>
                </a:solidFill>
              </a:rPr>
              <a:t># deploy code from a Git repository</a:t>
            </a:r>
            <a:endParaRPr lang="en-US" sz="1800" dirty="0">
              <a:solidFill>
                <a:srgbClr val="000000"/>
              </a:solidFill>
            </a:endParaRPr>
          </a:p>
          <a:p>
            <a:r>
              <a:rPr lang="en-US" sz="1800" dirty="0" err="1">
                <a:solidFill>
                  <a:srgbClr val="0000FF"/>
                </a:solidFill>
              </a:rPr>
              <a:t>az</a:t>
            </a:r>
            <a:r>
              <a:rPr lang="en-US" sz="1800" dirty="0">
                <a:solidFill>
                  <a:srgbClr val="0000FF"/>
                </a:solidFill>
              </a:rPr>
              <a:t> webapp deployment source config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--repo-url </a:t>
            </a:r>
            <a:r>
              <a:rPr lang="en-US" sz="1800" dirty="0">
                <a:solidFill>
                  <a:srgbClr val="A31515"/>
                </a:solidFill>
              </a:rPr>
              <a:t>$gitrepo </a:t>
            </a:r>
            <a:r>
              <a:rPr lang="en-US" sz="1800" dirty="0">
                <a:solidFill>
                  <a:srgbClr val="001080"/>
                </a:solidFill>
              </a:rPr>
              <a:t>--branch </a:t>
            </a:r>
            <a:r>
              <a:rPr lang="en-US" sz="1800" dirty="0">
                <a:solidFill>
                  <a:srgbClr val="A31515"/>
                </a:solidFill>
              </a:rPr>
              <a:t>master </a:t>
            </a:r>
            <a:r>
              <a:rPr lang="en-US" sz="1800" dirty="0">
                <a:solidFill>
                  <a:srgbClr val="001080"/>
                </a:solidFill>
              </a:rPr>
              <a:t>--manual-integration</a:t>
            </a:r>
            <a:endParaRPr lang="en-US" sz="1800" dirty="0">
              <a:solidFill>
                <a:srgbClr val="000000"/>
              </a:solidFill>
            </a:endParaRPr>
          </a:p>
          <a:p>
            <a:br>
              <a:rPr lang="en-US" sz="1800" dirty="0">
                <a:solidFill>
                  <a:srgbClr val="000000"/>
                </a:solidFill>
              </a:rPr>
            </a:br>
            <a:r>
              <a:rPr lang="en-US" sz="1800" dirty="0">
                <a:solidFill>
                  <a:srgbClr val="008000"/>
                </a:solidFill>
              </a:rPr>
              <a:t># print out the FQDN for the Web App</a:t>
            </a:r>
            <a:endParaRPr lang="en-US" sz="1800" dirty="0">
              <a:solidFill>
                <a:srgbClr val="000000"/>
              </a:solidFill>
            </a:endParaRPr>
          </a:p>
          <a:p>
            <a:r>
              <a:rPr lang="en-US" sz="1800" dirty="0">
                <a:solidFill>
                  <a:srgbClr val="0000FF"/>
                </a:solidFill>
              </a:rPr>
              <a:t>echo </a:t>
            </a:r>
            <a:r>
              <a:rPr lang="en-US" sz="1800" dirty="0">
                <a:solidFill>
                  <a:srgbClr val="A31515"/>
                </a:solidFill>
              </a:rPr>
              <a:t>http://$webappname.azurewebsites.net</a:t>
            </a:r>
          </a:p>
        </p:txBody>
      </p:sp>
    </p:spTree>
    <p:custDataLst>
      <p:tags r:id="rId1"/>
    </p:custDataLst>
    <p:extLst>
      <p:ext uri="{BB962C8B-B14F-4D97-AF65-F5344CB8AC3E}">
        <p14:creationId xmlns:p14="http://schemas.microsoft.com/office/powerpoint/2010/main" val="35806510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6683CD7-FA36-4CD7-BE34-FB473FEE8EE9}"/>
              </a:ext>
            </a:extLst>
          </p:cNvPr>
          <p:cNvSpPr>
            <a:spLocks noGrp="1"/>
          </p:cNvSpPr>
          <p:nvPr>
            <p:ph type="title"/>
          </p:nvPr>
        </p:nvSpPr>
        <p:spPr>
          <a:xfrm>
            <a:off x="838200" y="2575542"/>
            <a:ext cx="10515600" cy="2057272"/>
          </a:xfrm>
        </p:spPr>
        <p:txBody>
          <a:bodyPr/>
          <a:lstStyle/>
          <a:p>
            <a:pPr algn="ctr"/>
            <a:r>
              <a:rPr lang="en-US" b="1" dirty="0">
                <a:solidFill>
                  <a:schemeClr val="bg1"/>
                </a:solidFill>
              </a:rPr>
              <a:t>Demo: Create Azure App Service Web Apps</a:t>
            </a:r>
          </a:p>
        </p:txBody>
      </p:sp>
      <p:pic>
        <p:nvPicPr>
          <p:cNvPr id="7" name="Image 6">
            <a:extLst>
              <a:ext uri="{FF2B5EF4-FFF2-40B4-BE49-F238E27FC236}">
                <a16:creationId xmlns:a16="http://schemas.microsoft.com/office/drawing/2014/main" id="{60D15D91-17C0-4A1B-9171-FBFBE0C28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86" y="405093"/>
            <a:ext cx="2289053" cy="923546"/>
          </a:xfrm>
          <a:prstGeom prst="rect">
            <a:avLst/>
          </a:prstGeom>
        </p:spPr>
      </p:pic>
    </p:spTree>
    <p:extLst>
      <p:ext uri="{BB962C8B-B14F-4D97-AF65-F5344CB8AC3E}">
        <p14:creationId xmlns:p14="http://schemas.microsoft.com/office/powerpoint/2010/main" val="315900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6683CD7-FA36-4CD7-BE34-FB473FEE8EE9}"/>
              </a:ext>
            </a:extLst>
          </p:cNvPr>
          <p:cNvSpPr>
            <a:spLocks noGrp="1"/>
          </p:cNvSpPr>
          <p:nvPr>
            <p:ph type="title"/>
          </p:nvPr>
        </p:nvSpPr>
        <p:spPr>
          <a:xfrm>
            <a:off x="838200" y="1906469"/>
            <a:ext cx="10515600" cy="2057272"/>
          </a:xfrm>
        </p:spPr>
        <p:txBody>
          <a:bodyPr/>
          <a:lstStyle/>
          <a:p>
            <a:pPr algn="ctr"/>
            <a:r>
              <a:rPr lang="en-US" b="1" dirty="0">
                <a:solidFill>
                  <a:schemeClr val="bg1"/>
                </a:solidFill>
              </a:rPr>
              <a:t>Azure Container Registry</a:t>
            </a:r>
          </a:p>
        </p:txBody>
      </p:sp>
      <p:pic>
        <p:nvPicPr>
          <p:cNvPr id="7" name="Image 6">
            <a:extLst>
              <a:ext uri="{FF2B5EF4-FFF2-40B4-BE49-F238E27FC236}">
                <a16:creationId xmlns:a16="http://schemas.microsoft.com/office/drawing/2014/main" id="{60D15D91-17C0-4A1B-9171-FBFBE0C28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86" y="405093"/>
            <a:ext cx="2289053" cy="923546"/>
          </a:xfrm>
          <a:prstGeom prst="rect">
            <a:avLst/>
          </a:prstGeom>
        </p:spPr>
      </p:pic>
    </p:spTree>
    <p:extLst>
      <p:ext uri="{BB962C8B-B14F-4D97-AF65-F5344CB8AC3E}">
        <p14:creationId xmlns:p14="http://schemas.microsoft.com/office/powerpoint/2010/main" val="84321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F0E4B1-D7AF-4847-93F3-67C9FE0740C9}"/>
              </a:ext>
            </a:extLst>
          </p:cNvPr>
          <p:cNvSpPr>
            <a:spLocks noGrp="1"/>
          </p:cNvSpPr>
          <p:nvPr>
            <p:ph type="title"/>
          </p:nvPr>
        </p:nvSpPr>
        <p:spPr/>
        <p:txBody>
          <a:bodyPr>
            <a:normAutofit/>
          </a:bodyPr>
          <a:lstStyle/>
          <a:p>
            <a:r>
              <a:rPr lang="en-CA" dirty="0"/>
              <a:t>Build and store images by using Azure Container Registry</a:t>
            </a:r>
            <a:endParaRPr lang="fr-CA" dirty="0"/>
          </a:p>
        </p:txBody>
      </p:sp>
      <p:sp>
        <p:nvSpPr>
          <p:cNvPr id="3" name="Espace réservé du contenu 2">
            <a:extLst>
              <a:ext uri="{FF2B5EF4-FFF2-40B4-BE49-F238E27FC236}">
                <a16:creationId xmlns:a16="http://schemas.microsoft.com/office/drawing/2014/main" id="{07AAE0EE-17ED-47F3-ACBC-56C739FA0AEF}"/>
              </a:ext>
            </a:extLst>
          </p:cNvPr>
          <p:cNvSpPr>
            <a:spLocks noGrp="1"/>
          </p:cNvSpPr>
          <p:nvPr>
            <p:ph idx="1"/>
          </p:nvPr>
        </p:nvSpPr>
        <p:spPr/>
        <p:txBody>
          <a:bodyPr/>
          <a:lstStyle/>
          <a:p>
            <a:r>
              <a:rPr lang="fr-CA" dirty="0" err="1"/>
              <a:t>What</a:t>
            </a:r>
            <a:r>
              <a:rPr lang="fr-CA" dirty="0"/>
              <a:t> </a:t>
            </a:r>
            <a:r>
              <a:rPr lang="fr-CA" dirty="0" err="1"/>
              <a:t>is</a:t>
            </a:r>
            <a:r>
              <a:rPr lang="fr-CA" dirty="0"/>
              <a:t> Container </a:t>
            </a:r>
            <a:r>
              <a:rPr lang="fr-CA" dirty="0" err="1"/>
              <a:t>Registry</a:t>
            </a:r>
            <a:r>
              <a:rPr lang="fr-CA" dirty="0"/>
              <a:t>?</a:t>
            </a:r>
          </a:p>
          <a:p>
            <a:pPr lvl="1"/>
            <a:r>
              <a:rPr lang="en-US" b="0" i="0" dirty="0">
                <a:solidFill>
                  <a:srgbClr val="171717"/>
                </a:solidFill>
                <a:effectLst/>
                <a:latin typeface="Segoe UI" panose="020B0502040204020203" pitchFamily="34" charset="0"/>
              </a:rPr>
              <a:t>Azure service that you can use to create your own private Docker registries. </a:t>
            </a:r>
          </a:p>
          <a:p>
            <a:pPr lvl="1"/>
            <a:r>
              <a:rPr lang="en-US" dirty="0">
                <a:solidFill>
                  <a:srgbClr val="171717"/>
                </a:solidFill>
                <a:latin typeface="Segoe UI" panose="020B0502040204020203" pitchFamily="34" charset="0"/>
              </a:rPr>
              <a:t>Similar to </a:t>
            </a:r>
            <a:r>
              <a:rPr lang="fr-CA" b="0" i="0" dirty="0">
                <a:solidFill>
                  <a:srgbClr val="171717"/>
                </a:solidFill>
                <a:effectLst/>
                <a:latin typeface="Segoe UI" panose="020B0502040204020203" pitchFamily="34" charset="0"/>
              </a:rPr>
              <a:t>Docker Hub</a:t>
            </a:r>
            <a:r>
              <a:rPr lang="en-US" dirty="0">
                <a:solidFill>
                  <a:srgbClr val="171717"/>
                </a:solidFill>
                <a:latin typeface="Segoe UI" panose="020B0502040204020203" pitchFamily="34" charset="0"/>
              </a:rPr>
              <a:t> but </a:t>
            </a:r>
            <a:r>
              <a:rPr lang="en-US" b="0" i="0" dirty="0">
                <a:solidFill>
                  <a:srgbClr val="171717"/>
                </a:solidFill>
                <a:effectLst/>
                <a:latin typeface="Segoe UI" panose="020B0502040204020203" pitchFamily="34" charset="0"/>
              </a:rPr>
              <a:t>offers a few unique benefits: Container Registry runs in Azure, </a:t>
            </a:r>
            <a:r>
              <a:rPr lang="en-US" dirty="0">
                <a:solidFill>
                  <a:srgbClr val="171717"/>
                </a:solidFill>
                <a:latin typeface="Segoe UI" panose="020B0502040204020203" pitchFamily="34" charset="0"/>
              </a:rPr>
              <a:t>Container Registry is highly scalable, providing enhanced throughput for Docker pulls that can span many nodes concurrently. </a:t>
            </a:r>
            <a:endParaRPr lang="fr-CA" dirty="0"/>
          </a:p>
          <a:p>
            <a:r>
              <a:rPr lang="fr-CA" dirty="0"/>
              <a:t>Use Container </a:t>
            </a:r>
            <a:r>
              <a:rPr lang="fr-CA" dirty="0" err="1"/>
              <a:t>Registry</a:t>
            </a:r>
            <a:endParaRPr lang="fr-CA" dirty="0"/>
          </a:p>
          <a:p>
            <a:pPr lvl="1"/>
            <a:r>
              <a:rPr lang="fr-CA" dirty="0" err="1"/>
              <a:t>Create</a:t>
            </a:r>
            <a:r>
              <a:rPr lang="fr-CA" dirty="0"/>
              <a:t> a </a:t>
            </a:r>
            <a:r>
              <a:rPr lang="en-US" dirty="0"/>
              <a:t>registry by using either the Azure portal or the Azure CLI.</a:t>
            </a:r>
          </a:p>
          <a:p>
            <a:pPr lvl="1"/>
            <a:r>
              <a:rPr lang="en-US" dirty="0"/>
              <a:t>Store and host images, and build images.</a:t>
            </a:r>
            <a:endParaRPr lang="fr-CA" dirty="0"/>
          </a:p>
        </p:txBody>
      </p:sp>
    </p:spTree>
    <p:extLst>
      <p:ext uri="{BB962C8B-B14F-4D97-AF65-F5344CB8AC3E}">
        <p14:creationId xmlns:p14="http://schemas.microsoft.com/office/powerpoint/2010/main" val="3627696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6683CD7-FA36-4CD7-BE34-FB473FEE8EE9}"/>
              </a:ext>
            </a:extLst>
          </p:cNvPr>
          <p:cNvSpPr>
            <a:spLocks noGrp="1"/>
          </p:cNvSpPr>
          <p:nvPr>
            <p:ph type="title"/>
          </p:nvPr>
        </p:nvSpPr>
        <p:spPr>
          <a:xfrm>
            <a:off x="838200" y="2151796"/>
            <a:ext cx="10515600" cy="2057272"/>
          </a:xfrm>
        </p:spPr>
        <p:txBody>
          <a:bodyPr/>
          <a:lstStyle/>
          <a:p>
            <a:pPr algn="ctr"/>
            <a:r>
              <a:rPr lang="en-US" b="1" dirty="0">
                <a:solidFill>
                  <a:schemeClr val="bg1"/>
                </a:solidFill>
              </a:rPr>
              <a:t>Demo: Create an ACR with Azure Portal</a:t>
            </a:r>
          </a:p>
        </p:txBody>
      </p:sp>
      <p:pic>
        <p:nvPicPr>
          <p:cNvPr id="7" name="Image 6">
            <a:extLst>
              <a:ext uri="{FF2B5EF4-FFF2-40B4-BE49-F238E27FC236}">
                <a16:creationId xmlns:a16="http://schemas.microsoft.com/office/drawing/2014/main" id="{60D15D91-17C0-4A1B-9171-FBFBE0C28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86" y="405093"/>
            <a:ext cx="2289053" cy="923546"/>
          </a:xfrm>
          <a:prstGeom prst="rect">
            <a:avLst/>
          </a:prstGeom>
        </p:spPr>
      </p:pic>
    </p:spTree>
    <p:extLst>
      <p:ext uri="{BB962C8B-B14F-4D97-AF65-F5344CB8AC3E}">
        <p14:creationId xmlns:p14="http://schemas.microsoft.com/office/powerpoint/2010/main" val="182952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Create an ACR with Azure CLI</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267630" y="1436688"/>
            <a:ext cx="11597268" cy="1231106"/>
          </a:xfrm>
        </p:spPr>
        <p:txBody>
          <a:bodyPr/>
          <a:lstStyle/>
          <a:p>
            <a:r>
              <a:rPr lang="en-US" sz="3600" dirty="0" err="1">
                <a:solidFill>
                  <a:schemeClr val="tx2"/>
                </a:solidFill>
              </a:rPr>
              <a:t>az</a:t>
            </a:r>
            <a:r>
              <a:rPr lang="en-US" sz="3600" dirty="0">
                <a:solidFill>
                  <a:schemeClr val="tx2"/>
                </a:solidFill>
              </a:rPr>
              <a:t> </a:t>
            </a:r>
            <a:r>
              <a:rPr lang="en-US" sz="3600" dirty="0" err="1">
                <a:solidFill>
                  <a:schemeClr val="tx2"/>
                </a:solidFill>
              </a:rPr>
              <a:t>acr</a:t>
            </a:r>
            <a:r>
              <a:rPr lang="en-US" sz="3600" dirty="0">
                <a:solidFill>
                  <a:schemeClr val="tx2"/>
                </a:solidFill>
              </a:rPr>
              <a:t> </a:t>
            </a:r>
            <a:r>
              <a:rPr lang="en-US" sz="3600" b="1" dirty="0">
                <a:solidFill>
                  <a:srgbClr val="FF0000"/>
                </a:solidFill>
              </a:rPr>
              <a:t>create</a:t>
            </a:r>
            <a:r>
              <a:rPr lang="en-US" sz="3600" dirty="0">
                <a:solidFill>
                  <a:schemeClr val="tx2"/>
                </a:solidFill>
              </a:rPr>
              <a:t> </a:t>
            </a:r>
            <a:r>
              <a:rPr lang="en-US" sz="4000" dirty="0">
                <a:solidFill>
                  <a:srgbClr val="00B050"/>
                </a:solidFill>
                <a:latin typeface="Calibri" panose="020F0502020204030204"/>
                <a:cs typeface="+mn-cs"/>
              </a:rPr>
              <a:t>--resource-group </a:t>
            </a:r>
            <a:r>
              <a:rPr lang="en-US" sz="3600" dirty="0" err="1">
                <a:solidFill>
                  <a:schemeClr val="tx2"/>
                </a:solidFill>
              </a:rPr>
              <a:t>mctwestrg</a:t>
            </a:r>
            <a:r>
              <a:rPr lang="en-US" sz="3600" dirty="0">
                <a:solidFill>
                  <a:schemeClr val="tx2"/>
                </a:solidFill>
              </a:rPr>
              <a:t>  </a:t>
            </a:r>
            <a:r>
              <a:rPr lang="en-US" sz="4000" dirty="0">
                <a:solidFill>
                  <a:srgbClr val="00B050"/>
                </a:solidFill>
                <a:latin typeface="Calibri" panose="020F0502020204030204"/>
                <a:cs typeface="+mn-cs"/>
              </a:rPr>
              <a:t>--name</a:t>
            </a:r>
            <a:r>
              <a:rPr lang="en-US" sz="3600" dirty="0">
                <a:solidFill>
                  <a:schemeClr val="tx2"/>
                </a:solidFill>
              </a:rPr>
              <a:t> </a:t>
            </a:r>
            <a:r>
              <a:rPr lang="en-US" sz="3600" dirty="0" err="1">
                <a:solidFill>
                  <a:schemeClr val="tx2"/>
                </a:solidFill>
              </a:rPr>
              <a:t>acrdemoapp</a:t>
            </a:r>
            <a:r>
              <a:rPr lang="en-US" sz="3600" dirty="0">
                <a:solidFill>
                  <a:schemeClr val="tx2"/>
                </a:solidFill>
              </a:rPr>
              <a:t> </a:t>
            </a:r>
            <a:r>
              <a:rPr lang="en-US" sz="4000" dirty="0">
                <a:solidFill>
                  <a:srgbClr val="00B050"/>
                </a:solidFill>
                <a:latin typeface="Calibri" panose="020F0502020204030204"/>
                <a:cs typeface="+mn-cs"/>
              </a:rPr>
              <a:t>--</a:t>
            </a:r>
            <a:r>
              <a:rPr lang="en-US" sz="4000" dirty="0" err="1">
                <a:solidFill>
                  <a:srgbClr val="00B050"/>
                </a:solidFill>
                <a:latin typeface="Calibri" panose="020F0502020204030204"/>
                <a:cs typeface="+mn-cs"/>
              </a:rPr>
              <a:t>sku</a:t>
            </a:r>
            <a:r>
              <a:rPr lang="en-US" sz="4000" dirty="0">
                <a:solidFill>
                  <a:srgbClr val="00B050"/>
                </a:solidFill>
                <a:latin typeface="Calibri" panose="020F0502020204030204"/>
                <a:cs typeface="+mn-cs"/>
              </a:rPr>
              <a:t> </a:t>
            </a:r>
            <a:r>
              <a:rPr lang="en-US" sz="3600" dirty="0">
                <a:solidFill>
                  <a:schemeClr val="tx2"/>
                </a:solidFill>
              </a:rPr>
              <a:t>Basic </a:t>
            </a:r>
            <a:r>
              <a:rPr lang="en-US" sz="4000" dirty="0">
                <a:solidFill>
                  <a:srgbClr val="00B050"/>
                </a:solidFill>
                <a:latin typeface="Calibri" panose="020F0502020204030204"/>
                <a:cs typeface="+mn-cs"/>
              </a:rPr>
              <a:t>--admin-enabled </a:t>
            </a:r>
            <a:r>
              <a:rPr lang="en-US" sz="3600" dirty="0">
                <a:solidFill>
                  <a:schemeClr val="tx2"/>
                </a:solidFill>
              </a:rPr>
              <a:t>true</a:t>
            </a:r>
          </a:p>
        </p:txBody>
      </p:sp>
    </p:spTree>
    <p:custDataLst>
      <p:tags r:id="rId1"/>
    </p:custDataLst>
    <p:extLst>
      <p:ext uri="{BB962C8B-B14F-4D97-AF65-F5344CB8AC3E}">
        <p14:creationId xmlns:p14="http://schemas.microsoft.com/office/powerpoint/2010/main" val="27515422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6683CD7-FA36-4CD7-BE34-FB473FEE8EE9}"/>
              </a:ext>
            </a:extLst>
          </p:cNvPr>
          <p:cNvSpPr>
            <a:spLocks noGrp="1"/>
          </p:cNvSpPr>
          <p:nvPr>
            <p:ph type="title"/>
          </p:nvPr>
        </p:nvSpPr>
        <p:spPr>
          <a:xfrm>
            <a:off x="838200" y="2151796"/>
            <a:ext cx="10515600" cy="2057272"/>
          </a:xfrm>
        </p:spPr>
        <p:txBody>
          <a:bodyPr/>
          <a:lstStyle/>
          <a:p>
            <a:pPr algn="ctr"/>
            <a:r>
              <a:rPr lang="en-US" b="1" dirty="0">
                <a:solidFill>
                  <a:schemeClr val="bg1"/>
                </a:solidFill>
              </a:rPr>
              <a:t>Azure Kubernetes Services</a:t>
            </a:r>
          </a:p>
        </p:txBody>
      </p:sp>
      <p:pic>
        <p:nvPicPr>
          <p:cNvPr id="7" name="Image 6">
            <a:extLst>
              <a:ext uri="{FF2B5EF4-FFF2-40B4-BE49-F238E27FC236}">
                <a16:creationId xmlns:a16="http://schemas.microsoft.com/office/drawing/2014/main" id="{60D15D91-17C0-4A1B-9171-FBFBE0C28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86" y="405093"/>
            <a:ext cx="2289053" cy="923546"/>
          </a:xfrm>
          <a:prstGeom prst="rect">
            <a:avLst/>
          </a:prstGeom>
        </p:spPr>
      </p:pic>
    </p:spTree>
    <p:extLst>
      <p:ext uri="{BB962C8B-B14F-4D97-AF65-F5344CB8AC3E}">
        <p14:creationId xmlns:p14="http://schemas.microsoft.com/office/powerpoint/2010/main" val="633418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E75C1-A73E-47A2-A963-EBE18CBA6B24}"/>
              </a:ext>
            </a:extLst>
          </p:cNvPr>
          <p:cNvSpPr>
            <a:spLocks noGrp="1"/>
          </p:cNvSpPr>
          <p:nvPr>
            <p:ph type="title"/>
          </p:nvPr>
        </p:nvSpPr>
        <p:spPr/>
        <p:txBody>
          <a:bodyPr/>
          <a:lstStyle/>
          <a:p>
            <a:r>
              <a:rPr lang="fr-CA" dirty="0"/>
              <a:t>Azure </a:t>
            </a:r>
            <a:r>
              <a:rPr lang="fr-CA" dirty="0" err="1"/>
              <a:t>Kubernetes</a:t>
            </a:r>
            <a:r>
              <a:rPr lang="fr-CA" dirty="0"/>
              <a:t> Services</a:t>
            </a:r>
          </a:p>
        </p:txBody>
      </p:sp>
      <p:sp>
        <p:nvSpPr>
          <p:cNvPr id="3" name="Espace réservé du contenu 2">
            <a:extLst>
              <a:ext uri="{FF2B5EF4-FFF2-40B4-BE49-F238E27FC236}">
                <a16:creationId xmlns:a16="http://schemas.microsoft.com/office/drawing/2014/main" id="{109F804D-CAC7-4A1B-BC45-6A60A1A90F0A}"/>
              </a:ext>
            </a:extLst>
          </p:cNvPr>
          <p:cNvSpPr>
            <a:spLocks noGrp="1"/>
          </p:cNvSpPr>
          <p:nvPr>
            <p:ph idx="1"/>
          </p:nvPr>
        </p:nvSpPr>
        <p:spPr/>
        <p:txBody>
          <a:bodyPr/>
          <a:lstStyle/>
          <a:p>
            <a:pPr algn="just"/>
            <a:r>
              <a:rPr lang="en-US" dirty="0"/>
              <a:t>Azure Kubernetes Service (AKS) is a managed Kubernetes service that lets you quickly deploy and manage clusters. </a:t>
            </a:r>
          </a:p>
          <a:p>
            <a:endParaRPr lang="fr-CA" dirty="0"/>
          </a:p>
        </p:txBody>
      </p:sp>
      <p:pic>
        <p:nvPicPr>
          <p:cNvPr id="4" name="Picture 2" descr="Getting Start with Azure Kubernetes Service (AKS) – INFRAKLOUD.COM">
            <a:extLst>
              <a:ext uri="{FF2B5EF4-FFF2-40B4-BE49-F238E27FC236}">
                <a16:creationId xmlns:a16="http://schemas.microsoft.com/office/drawing/2014/main" id="{14F0868C-A767-42DC-9881-21C45D23A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775" y="321430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6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B68C7-E110-4160-835A-B73CA155EF34}"/>
              </a:ext>
            </a:extLst>
          </p:cNvPr>
          <p:cNvSpPr>
            <a:spLocks noGrp="1"/>
          </p:cNvSpPr>
          <p:nvPr>
            <p:ph type="title"/>
          </p:nvPr>
        </p:nvSpPr>
        <p:spPr/>
        <p:txBody>
          <a:bodyPr/>
          <a:lstStyle/>
          <a:p>
            <a:r>
              <a:rPr lang="en-US" dirty="0"/>
              <a:t>Create AKS cluster using Azure CLI</a:t>
            </a:r>
            <a:endParaRPr lang="fr-CA" dirty="0"/>
          </a:p>
        </p:txBody>
      </p:sp>
      <p:sp>
        <p:nvSpPr>
          <p:cNvPr id="3" name="Espace réservé du contenu 2">
            <a:extLst>
              <a:ext uri="{FF2B5EF4-FFF2-40B4-BE49-F238E27FC236}">
                <a16:creationId xmlns:a16="http://schemas.microsoft.com/office/drawing/2014/main" id="{4C919FD8-0DFB-47F3-B07D-69E40D2DB55E}"/>
              </a:ext>
            </a:extLst>
          </p:cNvPr>
          <p:cNvSpPr>
            <a:spLocks noGrp="1"/>
          </p:cNvSpPr>
          <p:nvPr>
            <p:ph idx="1"/>
          </p:nvPr>
        </p:nvSpPr>
        <p:spPr/>
        <p:txBody>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CA" sz="4000" b="1" i="0" u="none" strike="noStrike" kern="1200" cap="none" spc="0" normalizeH="0" baseline="0" noProof="0" dirty="0" err="1">
                <a:ln>
                  <a:noFill/>
                </a:ln>
                <a:solidFill>
                  <a:srgbClr val="0B78BD"/>
                </a:solidFill>
                <a:effectLst/>
                <a:uLnTx/>
                <a:uFillTx/>
                <a:latin typeface="Calibri" panose="020F0502020204030204"/>
                <a:ea typeface="+mn-ea"/>
                <a:cs typeface="+mn-cs"/>
              </a:rPr>
              <a:t>az</a:t>
            </a:r>
            <a:r>
              <a:rPr kumimoji="0" lang="en-CA" sz="4000" b="1" i="0" u="none" strike="noStrike" kern="1200" cap="none" spc="0" normalizeH="0" baseline="0" noProof="0" dirty="0">
                <a:ln>
                  <a:noFill/>
                </a:ln>
                <a:solidFill>
                  <a:srgbClr val="0B78BD"/>
                </a:solidFill>
                <a:effectLst/>
                <a:uLnTx/>
                <a:uFillTx/>
                <a:latin typeface="Calibri" panose="020F0502020204030204"/>
                <a:ea typeface="+mn-ea"/>
                <a:cs typeface="+mn-cs"/>
              </a:rPr>
              <a:t> </a:t>
            </a:r>
            <a:r>
              <a:rPr kumimoji="0" lang="en-CA" sz="4000" b="1" i="0" u="none" strike="noStrike" kern="1200" cap="none" spc="0" normalizeH="0" baseline="0" noProof="0" dirty="0" err="1">
                <a:ln>
                  <a:noFill/>
                </a:ln>
                <a:solidFill>
                  <a:srgbClr val="0B78BD"/>
                </a:solidFill>
                <a:effectLst/>
                <a:uLnTx/>
                <a:uFillTx/>
                <a:latin typeface="Calibri" panose="020F0502020204030204"/>
                <a:ea typeface="+mn-ea"/>
                <a:cs typeface="+mn-cs"/>
              </a:rPr>
              <a:t>aks</a:t>
            </a:r>
            <a:r>
              <a:rPr kumimoji="0" lang="en-CA" sz="4000" b="1" i="0" u="none" strike="noStrike" kern="1200" cap="none" spc="0" normalizeH="0" baseline="0" noProof="0" dirty="0">
                <a:ln>
                  <a:noFill/>
                </a:ln>
                <a:solidFill>
                  <a:srgbClr val="0B78BD"/>
                </a:solidFill>
                <a:effectLst/>
                <a:uLnTx/>
                <a:uFillTx/>
                <a:latin typeface="Calibri" panose="020F0502020204030204"/>
                <a:ea typeface="+mn-ea"/>
                <a:cs typeface="+mn-cs"/>
              </a:rPr>
              <a:t> </a:t>
            </a:r>
            <a:r>
              <a:rPr kumimoji="0" lang="en-CA" sz="4000" b="1" i="0" u="none" strike="noStrike" kern="1200" cap="none" spc="0" normalizeH="0" baseline="0" noProof="0" dirty="0">
                <a:ln>
                  <a:noFill/>
                </a:ln>
                <a:solidFill>
                  <a:srgbClr val="FF0000"/>
                </a:solidFill>
                <a:effectLst/>
                <a:uLnTx/>
                <a:uFillTx/>
                <a:latin typeface="Calibri" panose="020F0502020204030204"/>
                <a:ea typeface="+mn-ea"/>
                <a:cs typeface="+mn-cs"/>
              </a:rPr>
              <a:t>create</a:t>
            </a:r>
            <a:r>
              <a:rPr kumimoji="0" lang="en-CA" sz="4000" b="0" i="0" u="none" strike="noStrike" kern="1200" cap="none" spc="0" normalizeH="0" baseline="0" noProof="0" dirty="0">
                <a:ln>
                  <a:noFill/>
                </a:ln>
                <a:solidFill>
                  <a:srgbClr val="0B78BD"/>
                </a:solidFill>
                <a:effectLst/>
                <a:uLnTx/>
                <a:uFillTx/>
                <a:latin typeface="Calibri" panose="020F0502020204030204"/>
                <a:ea typeface="+mn-ea"/>
                <a:cs typeface="+mn-cs"/>
              </a:rPr>
              <a:t> </a:t>
            </a:r>
            <a:r>
              <a:rPr kumimoji="0" lang="en-CA" sz="4000" b="0" i="0" u="none" strike="noStrike" kern="1200" cap="none" spc="0" normalizeH="0" baseline="0" noProof="0" dirty="0">
                <a:ln>
                  <a:noFill/>
                </a:ln>
                <a:solidFill>
                  <a:srgbClr val="00B050"/>
                </a:solidFill>
                <a:effectLst/>
                <a:uLnTx/>
                <a:uFillTx/>
                <a:latin typeface="Calibri" panose="020F0502020204030204"/>
                <a:ea typeface="+mn-ea"/>
                <a:cs typeface="+mn-cs"/>
              </a:rPr>
              <a:t>--resource-group </a:t>
            </a:r>
            <a:r>
              <a:rPr kumimoji="0" lang="en-CA" sz="4000" b="0" i="0" u="none" strike="noStrike" kern="1200" cap="none" spc="0" normalizeH="0" baseline="0" noProof="0" dirty="0" err="1">
                <a:ln>
                  <a:noFill/>
                </a:ln>
                <a:solidFill>
                  <a:srgbClr val="0B78BD"/>
                </a:solidFill>
                <a:effectLst/>
                <a:uLnTx/>
                <a:uFillTx/>
                <a:latin typeface="Calibri" panose="020F0502020204030204"/>
                <a:ea typeface="+mn-ea"/>
                <a:cs typeface="+mn-cs"/>
              </a:rPr>
              <a:t>aksgr</a:t>
            </a:r>
            <a:r>
              <a:rPr kumimoji="0" lang="en-CA" sz="4000" b="0" i="0" u="none" strike="noStrike" kern="1200" cap="none" spc="0" normalizeH="0" baseline="0" noProof="0" dirty="0">
                <a:ln>
                  <a:noFill/>
                </a:ln>
                <a:solidFill>
                  <a:srgbClr val="0B78BD"/>
                </a:solidFill>
                <a:effectLst/>
                <a:uLnTx/>
                <a:uFillTx/>
                <a:latin typeface="Calibri" panose="020F0502020204030204"/>
                <a:ea typeface="+mn-ea"/>
                <a:cs typeface="+mn-cs"/>
              </a:rPr>
              <a:t> </a:t>
            </a:r>
            <a:r>
              <a:rPr kumimoji="0" lang="en-CA" sz="4000" b="0" i="0" u="none" strike="noStrike" kern="1200" cap="none" spc="0" normalizeH="0" baseline="0" noProof="0" dirty="0">
                <a:ln>
                  <a:noFill/>
                </a:ln>
                <a:solidFill>
                  <a:srgbClr val="00B050"/>
                </a:solidFill>
                <a:effectLst/>
                <a:uLnTx/>
                <a:uFillTx/>
                <a:latin typeface="Calibri" panose="020F0502020204030204"/>
                <a:ea typeface="+mn-ea"/>
                <a:cs typeface="+mn-cs"/>
              </a:rPr>
              <a:t>--name </a:t>
            </a:r>
            <a:r>
              <a:rPr kumimoji="0" lang="en-CA" sz="4000" b="0" i="0" u="none" strike="noStrike" kern="1200" cap="none" spc="0" normalizeH="0" baseline="0" noProof="0" dirty="0" err="1">
                <a:ln>
                  <a:noFill/>
                </a:ln>
                <a:solidFill>
                  <a:srgbClr val="0B78BD"/>
                </a:solidFill>
                <a:effectLst/>
                <a:uLnTx/>
                <a:uFillTx/>
                <a:latin typeface="Calibri" panose="020F0502020204030204"/>
                <a:ea typeface="+mn-ea"/>
                <a:cs typeface="+mn-cs"/>
              </a:rPr>
              <a:t>myAKSCluster</a:t>
            </a:r>
            <a:r>
              <a:rPr kumimoji="0" lang="en-CA" sz="4000" b="0" i="0" u="none" strike="noStrike" kern="1200" cap="none" spc="0" normalizeH="0" baseline="0" noProof="0" dirty="0">
                <a:ln>
                  <a:noFill/>
                </a:ln>
                <a:solidFill>
                  <a:srgbClr val="0B78BD"/>
                </a:solidFill>
                <a:effectLst/>
                <a:uLnTx/>
                <a:uFillTx/>
                <a:latin typeface="Calibri" panose="020F0502020204030204"/>
                <a:ea typeface="+mn-ea"/>
                <a:cs typeface="+mn-cs"/>
              </a:rPr>
              <a:t> </a:t>
            </a:r>
            <a:r>
              <a:rPr kumimoji="0" lang="en-CA" sz="4000" b="0" i="0" u="none" strike="noStrike" kern="1200" cap="none" spc="0" normalizeH="0" baseline="0" noProof="0" dirty="0">
                <a:ln>
                  <a:noFill/>
                </a:ln>
                <a:solidFill>
                  <a:srgbClr val="00B050"/>
                </a:solidFill>
                <a:effectLst/>
                <a:uLnTx/>
                <a:uFillTx/>
                <a:latin typeface="Calibri" panose="020F0502020204030204"/>
                <a:ea typeface="+mn-ea"/>
                <a:cs typeface="+mn-cs"/>
              </a:rPr>
              <a:t>--node-count </a:t>
            </a:r>
            <a:r>
              <a:rPr kumimoji="0" lang="en-CA" sz="4000" b="0" i="0" u="none" strike="noStrike" kern="1200" cap="none" spc="0" normalizeH="0" baseline="0" noProof="0" dirty="0">
                <a:ln>
                  <a:noFill/>
                </a:ln>
                <a:solidFill>
                  <a:srgbClr val="0B78BD"/>
                </a:solidFill>
                <a:effectLst/>
                <a:uLnTx/>
                <a:uFillTx/>
                <a:latin typeface="Calibri" panose="020F0502020204030204"/>
                <a:ea typeface="+mn-ea"/>
                <a:cs typeface="+mn-cs"/>
              </a:rPr>
              <a:t>1 </a:t>
            </a:r>
            <a:r>
              <a:rPr kumimoji="0" lang="en-CA" sz="4000" b="0" i="0" u="none" strike="noStrike" kern="1200" cap="none" spc="0" normalizeH="0" baseline="0" noProof="0" dirty="0">
                <a:ln>
                  <a:noFill/>
                </a:ln>
                <a:solidFill>
                  <a:srgbClr val="00B050"/>
                </a:solidFill>
                <a:effectLst/>
                <a:uLnTx/>
                <a:uFillTx/>
                <a:latin typeface="Calibri" panose="020F0502020204030204"/>
                <a:ea typeface="+mn-ea"/>
                <a:cs typeface="+mn-cs"/>
              </a:rPr>
              <a:t>-- generate-</a:t>
            </a:r>
            <a:r>
              <a:rPr kumimoji="0" lang="en-CA" sz="4000" b="0" i="0" u="none" strike="noStrike" kern="1200" cap="none" spc="0" normalizeH="0" baseline="0" noProof="0" dirty="0" err="1">
                <a:ln>
                  <a:noFill/>
                </a:ln>
                <a:solidFill>
                  <a:srgbClr val="00B050"/>
                </a:solidFill>
                <a:effectLst/>
                <a:uLnTx/>
                <a:uFillTx/>
                <a:latin typeface="Calibri" panose="020F0502020204030204"/>
                <a:ea typeface="+mn-ea"/>
                <a:cs typeface="+mn-cs"/>
              </a:rPr>
              <a:t>ssh</a:t>
            </a:r>
            <a:r>
              <a:rPr kumimoji="0" lang="en-CA" sz="4000" b="0" i="0" u="none" strike="noStrike" kern="1200" cap="none" spc="0" normalizeH="0" baseline="0" noProof="0" dirty="0">
                <a:ln>
                  <a:noFill/>
                </a:ln>
                <a:solidFill>
                  <a:srgbClr val="00B050"/>
                </a:solidFill>
                <a:effectLst/>
                <a:uLnTx/>
                <a:uFillTx/>
                <a:latin typeface="Calibri" panose="020F0502020204030204"/>
                <a:ea typeface="+mn-ea"/>
                <a:cs typeface="+mn-cs"/>
              </a:rPr>
              <a:t>-keys --attach-</a:t>
            </a:r>
            <a:r>
              <a:rPr kumimoji="0" lang="en-CA" sz="4000" b="0" i="0" u="none" strike="noStrike" kern="1200" cap="none" spc="0" normalizeH="0" baseline="0" noProof="0" dirty="0" err="1">
                <a:ln>
                  <a:noFill/>
                </a:ln>
                <a:solidFill>
                  <a:srgbClr val="00B050"/>
                </a:solidFill>
                <a:effectLst/>
                <a:uLnTx/>
                <a:uFillTx/>
                <a:latin typeface="Calibri" panose="020F0502020204030204"/>
                <a:ea typeface="+mn-ea"/>
                <a:cs typeface="+mn-cs"/>
              </a:rPr>
              <a:t>acr</a:t>
            </a:r>
            <a:r>
              <a:rPr kumimoji="0" lang="en-CA" sz="4000" b="0" i="0" u="none" strike="noStrike" kern="1200" cap="none" spc="0" normalizeH="0" baseline="0" noProof="0" dirty="0">
                <a:ln>
                  <a:noFill/>
                </a:ln>
                <a:solidFill>
                  <a:srgbClr val="0B78BD"/>
                </a:solidFill>
                <a:effectLst/>
                <a:uLnTx/>
                <a:uFillTx/>
                <a:latin typeface="Calibri" panose="020F0502020204030204"/>
                <a:ea typeface="+mn-ea"/>
                <a:cs typeface="+mn-cs"/>
              </a:rPr>
              <a:t> </a:t>
            </a:r>
            <a:r>
              <a:rPr kumimoji="0" lang="en-CA" sz="4000" b="1" i="0" u="none" strike="noStrike" kern="1200" cap="none" spc="0" normalizeH="0" baseline="0" noProof="0" dirty="0" err="1">
                <a:ln>
                  <a:noFill/>
                </a:ln>
                <a:solidFill>
                  <a:srgbClr val="0B78BD"/>
                </a:solidFill>
                <a:effectLst/>
                <a:uLnTx/>
                <a:uFillTx/>
                <a:latin typeface="Calibri" panose="020F0502020204030204"/>
                <a:ea typeface="+mn-ea"/>
                <a:cs typeface="+mn-cs"/>
              </a:rPr>
              <a:t>aksprojectcontainer</a:t>
            </a:r>
            <a:endParaRPr kumimoji="0" lang="en-CA" sz="4000" b="1" i="0" u="none" strike="noStrike" kern="1200" cap="none" spc="0" normalizeH="0" baseline="0" noProof="0" dirty="0">
              <a:ln>
                <a:noFill/>
              </a:ln>
              <a:solidFill>
                <a:srgbClr val="0B78BD"/>
              </a:solidFill>
              <a:effectLst/>
              <a:uLnTx/>
              <a:uFillTx/>
              <a:latin typeface="Calibri" panose="020F0502020204030204"/>
              <a:ea typeface="+mn-ea"/>
              <a:cs typeface="+mn-cs"/>
            </a:endParaRPr>
          </a:p>
          <a:p>
            <a:endParaRPr lang="fr-CA" dirty="0"/>
          </a:p>
        </p:txBody>
      </p:sp>
    </p:spTree>
    <p:extLst>
      <p:ext uri="{BB962C8B-B14F-4D97-AF65-F5344CB8AC3E}">
        <p14:creationId xmlns:p14="http://schemas.microsoft.com/office/powerpoint/2010/main" val="719397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6683CD7-FA36-4CD7-BE34-FB473FEE8EE9}"/>
              </a:ext>
            </a:extLst>
          </p:cNvPr>
          <p:cNvSpPr>
            <a:spLocks noGrp="1"/>
          </p:cNvSpPr>
          <p:nvPr>
            <p:ph type="title"/>
          </p:nvPr>
        </p:nvSpPr>
        <p:spPr>
          <a:xfrm>
            <a:off x="838200" y="2151796"/>
            <a:ext cx="10515600" cy="2057272"/>
          </a:xfrm>
        </p:spPr>
        <p:txBody>
          <a:bodyPr/>
          <a:lstStyle/>
          <a:p>
            <a:pPr algn="ctr"/>
            <a:r>
              <a:rPr lang="en-US" b="1" dirty="0">
                <a:solidFill>
                  <a:schemeClr val="bg1"/>
                </a:solidFill>
              </a:rPr>
              <a:t>Demo: Create  and deploy Kubernetes application </a:t>
            </a:r>
          </a:p>
        </p:txBody>
      </p:sp>
      <p:pic>
        <p:nvPicPr>
          <p:cNvPr id="7" name="Image 6">
            <a:extLst>
              <a:ext uri="{FF2B5EF4-FFF2-40B4-BE49-F238E27FC236}">
                <a16:creationId xmlns:a16="http://schemas.microsoft.com/office/drawing/2014/main" id="{60D15D91-17C0-4A1B-9171-FBFBE0C28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86" y="405093"/>
            <a:ext cx="2289053" cy="923546"/>
          </a:xfrm>
          <a:prstGeom prst="rect">
            <a:avLst/>
          </a:prstGeom>
        </p:spPr>
      </p:pic>
    </p:spTree>
    <p:extLst>
      <p:ext uri="{BB962C8B-B14F-4D97-AF65-F5344CB8AC3E}">
        <p14:creationId xmlns:p14="http://schemas.microsoft.com/office/powerpoint/2010/main" val="124998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8477C919-B9A5-45FD-B5C9-452C1731B7A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135" r="18135"/>
          <a:stretch/>
        </p:blipFill>
        <p:spPr>
          <a:xfrm>
            <a:off x="5563537" y="10277"/>
            <a:ext cx="6545263" cy="6858000"/>
          </a:xfrm>
          <a:solidFill>
            <a:schemeClr val="bg1">
              <a:lumMod val="85000"/>
            </a:schemeClr>
          </a:solidFill>
        </p:spPr>
      </p:pic>
      <p:sp>
        <p:nvSpPr>
          <p:cNvPr id="5" name="Rectangle 4">
            <a:extLst>
              <a:ext uri="{C183D7F6-B498-43B3-948B-1728B52AA6E4}">
                <adec:decorative xmlns:adec="http://schemas.microsoft.com/office/drawing/2017/decorative" val="1"/>
              </a:ext>
            </a:extLst>
          </p:cNvPr>
          <p:cNvSpPr/>
          <p:nvPr/>
        </p:nvSpPr>
        <p:spPr>
          <a:xfrm>
            <a:off x="10845800" y="0"/>
            <a:ext cx="1346200" cy="68580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6" name="Triangle 4">
            <a:extLst>
              <a:ext uri="{C183D7F6-B498-43B3-948B-1728B52AA6E4}">
                <adec:decorative xmlns:adec="http://schemas.microsoft.com/office/drawing/2017/decorative" val="1"/>
              </a:ext>
            </a:extLst>
          </p:cNvPr>
          <p:cNvSpPr/>
          <p:nvPr/>
        </p:nvSpPr>
        <p:spPr>
          <a:xfrm rot="16200000">
            <a:off x="10342644" y="3272980"/>
            <a:ext cx="694270" cy="312042"/>
          </a:xfrm>
          <a:prstGeom prst="triangle">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5400000">
            <a:off x="9473324" y="3259723"/>
            <a:ext cx="4091153" cy="338554"/>
          </a:xfrm>
          <a:prstGeom prst="rect">
            <a:avLst/>
          </a:prstGeom>
          <a:noFill/>
        </p:spPr>
        <p:txBody>
          <a:bodyPr wrap="square" rtlCol="0">
            <a:spAutoFit/>
          </a:bodyPr>
          <a:lstStyle/>
          <a:p>
            <a:pPr algn="ctr"/>
            <a:r>
              <a:rPr lang="en-GB" sz="1600" spc="600" dirty="0">
                <a:solidFill>
                  <a:schemeClr val="bg1"/>
                </a:solidFill>
                <a:latin typeface="Montserrat" charset="0"/>
                <a:ea typeface="Montserrat" charset="0"/>
                <a:cs typeface="Montserrat" charset="0"/>
              </a:rPr>
              <a:t>Microsoft MVP</a:t>
            </a:r>
            <a:endParaRPr lang="id-ID" sz="1600" spc="600" dirty="0">
              <a:solidFill>
                <a:schemeClr val="bg1"/>
              </a:solidFill>
              <a:latin typeface="Montserrat" charset="0"/>
              <a:ea typeface="Montserrat" charset="0"/>
              <a:cs typeface="Montserrat" charset="0"/>
            </a:endParaRPr>
          </a:p>
        </p:txBody>
      </p:sp>
      <p:sp>
        <p:nvSpPr>
          <p:cNvPr id="9" name="TextBox 8">
            <a:extLst>
              <a:ext uri="{FF2B5EF4-FFF2-40B4-BE49-F238E27FC236}">
                <a16:creationId xmlns:a16="http://schemas.microsoft.com/office/drawing/2014/main" id="{496B91FD-8A59-41E4-8E33-8242C3D4AF94}"/>
              </a:ext>
            </a:extLst>
          </p:cNvPr>
          <p:cNvSpPr txBox="1"/>
          <p:nvPr/>
        </p:nvSpPr>
        <p:spPr>
          <a:xfrm>
            <a:off x="712747" y="818082"/>
            <a:ext cx="4312676" cy="1631216"/>
          </a:xfrm>
          <a:prstGeom prst="rect">
            <a:avLst/>
          </a:prstGeom>
          <a:noFill/>
        </p:spPr>
        <p:txBody>
          <a:bodyPr wrap="square" rtlCol="0">
            <a:spAutoFit/>
          </a:bodyPr>
          <a:lstStyle/>
          <a:p>
            <a:pPr algn="ctr"/>
            <a:r>
              <a:rPr lang="fr-CA" sz="4000" b="1" i="1" spc="-150" dirty="0">
                <a:solidFill>
                  <a:schemeClr val="accent3"/>
                </a:solidFill>
                <a:latin typeface="Montserrat" charset="0"/>
                <a:ea typeface="Montserrat" charset="0"/>
                <a:cs typeface="Montserrat" charset="0"/>
              </a:rPr>
              <a:t>Microsoft MVP &amp; MCT</a:t>
            </a:r>
            <a:endParaRPr lang="id-ID" sz="4000" b="1" i="1" spc="-150" dirty="0">
              <a:solidFill>
                <a:schemeClr val="accent3"/>
              </a:solidFill>
              <a:latin typeface="Montserrat" charset="0"/>
              <a:ea typeface="Montserrat" charset="0"/>
              <a:cs typeface="Montserrat" charset="0"/>
            </a:endParaRPr>
          </a:p>
          <a:p>
            <a:pPr algn="r"/>
            <a:r>
              <a:rPr lang="en-GB" sz="2000" b="1" i="1" spc="-150" dirty="0">
                <a:solidFill>
                  <a:schemeClr val="bg1"/>
                </a:solidFill>
                <a:latin typeface="Montserrat" charset="0"/>
                <a:ea typeface="Montserrat" charset="0"/>
                <a:cs typeface="Montserrat" charset="0"/>
              </a:rPr>
              <a:t>Software Architect</a:t>
            </a:r>
            <a:endParaRPr lang="en-US" sz="2000" b="1" i="1" spc="-150" dirty="0">
              <a:solidFill>
                <a:schemeClr val="bg1"/>
              </a:solidFill>
              <a:latin typeface="Montserrat" charset="0"/>
              <a:ea typeface="Montserrat" charset="0"/>
              <a:cs typeface="Montserrat" charset="0"/>
            </a:endParaRPr>
          </a:p>
        </p:txBody>
      </p:sp>
      <p:pic>
        <p:nvPicPr>
          <p:cNvPr id="16" name="Image 15">
            <a:extLst>
              <a:ext uri="{FF2B5EF4-FFF2-40B4-BE49-F238E27FC236}">
                <a16:creationId xmlns:a16="http://schemas.microsoft.com/office/drawing/2014/main" id="{00A8C068-820C-489C-9A0A-BD4AB2C92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5408" y="5141145"/>
            <a:ext cx="926984" cy="1460317"/>
          </a:xfrm>
          <a:prstGeom prst="rect">
            <a:avLst/>
          </a:prstGeom>
        </p:spPr>
      </p:pic>
      <p:pic>
        <p:nvPicPr>
          <p:cNvPr id="2054" name="Picture 6" descr="Microsoft Certified: Azure Developer Associate">
            <a:extLst>
              <a:ext uri="{FF2B5EF4-FFF2-40B4-BE49-F238E27FC236}">
                <a16:creationId xmlns:a16="http://schemas.microsoft.com/office/drawing/2014/main" id="{5307E345-76B7-4D20-9B51-C375C2AA9D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0938" y="5375777"/>
            <a:ext cx="1328281" cy="1328281"/>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 19">
            <a:extLst>
              <a:ext uri="{FF2B5EF4-FFF2-40B4-BE49-F238E27FC236}">
                <a16:creationId xmlns:a16="http://schemas.microsoft.com/office/drawing/2014/main" id="{D4370664-0D38-4E3C-9DFE-A54E62A44E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0160" y="5498829"/>
            <a:ext cx="1094757" cy="1094757"/>
          </a:xfrm>
          <a:prstGeom prst="rect">
            <a:avLst/>
          </a:prstGeom>
        </p:spPr>
      </p:pic>
      <p:grpSp>
        <p:nvGrpSpPr>
          <p:cNvPr id="2" name="Groupe 1">
            <a:extLst>
              <a:ext uri="{FF2B5EF4-FFF2-40B4-BE49-F238E27FC236}">
                <a16:creationId xmlns:a16="http://schemas.microsoft.com/office/drawing/2014/main" id="{3A0AB7FB-EC8B-4999-BA99-BD7050D78EB8}"/>
              </a:ext>
            </a:extLst>
          </p:cNvPr>
          <p:cNvGrpSpPr/>
          <p:nvPr/>
        </p:nvGrpSpPr>
        <p:grpSpPr>
          <a:xfrm>
            <a:off x="775747" y="2271750"/>
            <a:ext cx="3853472" cy="3008772"/>
            <a:chOff x="633837" y="3031146"/>
            <a:chExt cx="3853472" cy="3008772"/>
          </a:xfrm>
        </p:grpSpPr>
        <p:sp>
          <p:nvSpPr>
            <p:cNvPr id="8" name="TextBox 7">
              <a:extLst>
                <a:ext uri="{FF2B5EF4-FFF2-40B4-BE49-F238E27FC236}">
                  <a16:creationId xmlns:a16="http://schemas.microsoft.com/office/drawing/2014/main" id="{924175F9-8E9C-4E2C-AFA4-6153FC3FDC12}"/>
                </a:ext>
              </a:extLst>
            </p:cNvPr>
            <p:cNvSpPr txBox="1"/>
            <p:nvPr/>
          </p:nvSpPr>
          <p:spPr>
            <a:xfrm>
              <a:off x="633837" y="3031146"/>
              <a:ext cx="3853472" cy="3008772"/>
            </a:xfrm>
            <a:prstGeom prst="rect">
              <a:avLst/>
            </a:prstGeom>
            <a:noFill/>
          </p:spPr>
          <p:txBody>
            <a:bodyPr wrap="square" rtlCol="0">
              <a:spAutoFit/>
            </a:bodyPr>
            <a:lstStyle/>
            <a:p>
              <a:pPr>
                <a:lnSpc>
                  <a:spcPct val="150000"/>
                </a:lnSpc>
              </a:pPr>
              <a:r>
                <a:rPr lang="en-GB" sz="1600" dirty="0">
                  <a:solidFill>
                    <a:schemeClr val="bg1">
                      <a:lumMod val="65000"/>
                    </a:schemeClr>
                  </a:solidFill>
                  <a:cs typeface="Aharoni" panose="02010803020104030203" pitchFamily="2" charset="-79"/>
                </a:rPr>
                <a:t>Microsoft MVP in Developer Technologies</a:t>
              </a:r>
            </a:p>
            <a:p>
              <a:pPr>
                <a:lnSpc>
                  <a:spcPct val="150000"/>
                </a:lnSpc>
              </a:pPr>
              <a:r>
                <a:rPr lang="en-GB" sz="1600" dirty="0">
                  <a:solidFill>
                    <a:schemeClr val="bg1">
                      <a:lumMod val="65000"/>
                    </a:schemeClr>
                  </a:solidFill>
                  <a:cs typeface="Aharoni" panose="02010803020104030203" pitchFamily="2" charset="-79"/>
                </a:rPr>
                <a:t>Member and Speaker at </a:t>
              </a:r>
              <a:r>
                <a:rPr lang="en-GB" sz="1600" dirty="0" err="1">
                  <a:solidFill>
                    <a:schemeClr val="bg1">
                      <a:lumMod val="65000"/>
                    </a:schemeClr>
                  </a:solidFill>
                  <a:cs typeface="Aharoni" panose="02010803020104030203" pitchFamily="2" charset="-79"/>
                </a:rPr>
                <a:t>dotnetfoundation</a:t>
              </a:r>
              <a:endParaRPr lang="en-GB" sz="1600" dirty="0">
                <a:solidFill>
                  <a:schemeClr val="bg1">
                    <a:lumMod val="65000"/>
                  </a:schemeClr>
                </a:solidFill>
                <a:cs typeface="Aharoni" panose="02010803020104030203" pitchFamily="2" charset="-79"/>
              </a:endParaRPr>
            </a:p>
            <a:p>
              <a:pPr>
                <a:lnSpc>
                  <a:spcPct val="150000"/>
                </a:lnSpc>
              </a:pPr>
              <a:r>
                <a:rPr lang="en-GB" sz="1600" dirty="0">
                  <a:solidFill>
                    <a:schemeClr val="bg1">
                      <a:lumMod val="65000"/>
                    </a:schemeClr>
                  </a:solidFill>
                  <a:cs typeface="Aharoni" panose="02010803020104030203" pitchFamily="2" charset="-79"/>
                </a:rPr>
                <a:t>Blogger and Technical writer</a:t>
              </a:r>
            </a:p>
            <a:p>
              <a:pPr>
                <a:lnSpc>
                  <a:spcPct val="150000"/>
                </a:lnSpc>
              </a:pPr>
              <a:endParaRPr lang="en-GB" sz="1600" dirty="0">
                <a:solidFill>
                  <a:schemeClr val="bg1">
                    <a:lumMod val="65000"/>
                  </a:schemeClr>
                </a:solidFill>
                <a:cs typeface="Aharoni" panose="02010803020104030203" pitchFamily="2" charset="-79"/>
              </a:endParaRPr>
            </a:p>
            <a:p>
              <a:pPr>
                <a:lnSpc>
                  <a:spcPct val="150000"/>
                </a:lnSpc>
              </a:pPr>
              <a:r>
                <a:rPr lang="en-GB" sz="1600" dirty="0">
                  <a:solidFill>
                    <a:schemeClr val="bg1">
                      <a:lumMod val="65000"/>
                    </a:schemeClr>
                  </a:solidFill>
                  <a:cs typeface="Aharoni" panose="02010803020104030203" pitchFamily="2" charset="-79"/>
                </a:rPr>
                <a:t>	</a:t>
              </a:r>
              <a:r>
                <a:rPr lang="en-CA" sz="1600" dirty="0">
                  <a:hlinkClick r:id="rId7"/>
                </a:rPr>
                <a:t>Rebai Hamida – Medium</a:t>
              </a:r>
              <a:endParaRPr lang="en-GB" sz="1600" dirty="0">
                <a:solidFill>
                  <a:schemeClr val="bg1">
                    <a:lumMod val="65000"/>
                  </a:schemeClr>
                </a:solidFill>
                <a:cs typeface="Aharoni" panose="02010803020104030203" pitchFamily="2" charset="-79"/>
              </a:endParaRPr>
            </a:p>
            <a:p>
              <a:pPr>
                <a:lnSpc>
                  <a:spcPct val="150000"/>
                </a:lnSpc>
              </a:pPr>
              <a:r>
                <a:rPr lang="en-GB" sz="1600" dirty="0">
                  <a:solidFill>
                    <a:schemeClr val="bg1">
                      <a:lumMod val="65000"/>
                    </a:schemeClr>
                  </a:solidFill>
                  <a:cs typeface="Aharoni" panose="02010803020104030203" pitchFamily="2" charset="-79"/>
                </a:rPr>
                <a:t>	</a:t>
              </a:r>
              <a:r>
                <a:rPr lang="en-CA" sz="1600" dirty="0">
                  <a:hlinkClick r:id="rId8"/>
                </a:rPr>
                <a:t>Hamida Rebai </a:t>
              </a:r>
              <a:r>
                <a:rPr lang="en-CA" sz="1600" dirty="0" err="1">
                  <a:hlinkClick r:id="rId8"/>
                </a:rPr>
                <a:t>Trabelsi</a:t>
              </a:r>
              <a:r>
                <a:rPr lang="en-CA" sz="1600" dirty="0">
                  <a:hlinkClick r:id="rId8"/>
                </a:rPr>
                <a:t> | LinkedIn</a:t>
              </a:r>
              <a:endParaRPr lang="en-CA" sz="1600" dirty="0"/>
            </a:p>
            <a:p>
              <a:pPr>
                <a:lnSpc>
                  <a:spcPct val="150000"/>
                </a:lnSpc>
              </a:pPr>
              <a:r>
                <a:rPr lang="en-CA" sz="1600" dirty="0"/>
                <a:t>	</a:t>
              </a:r>
              <a:r>
                <a:rPr lang="en-CA" sz="1600" dirty="0" err="1">
                  <a:hlinkClick r:id="rId9"/>
                </a:rPr>
                <a:t>Rebaï</a:t>
              </a:r>
              <a:r>
                <a:rPr lang="en-CA" sz="1600" dirty="0">
                  <a:hlinkClick r:id="rId9"/>
                </a:rPr>
                <a:t> Hamida - YouTube</a:t>
              </a:r>
              <a:endParaRPr lang="en-GB" sz="1600" dirty="0">
                <a:solidFill>
                  <a:schemeClr val="bg1">
                    <a:lumMod val="65000"/>
                  </a:schemeClr>
                </a:solidFill>
                <a:cs typeface="Aharoni" panose="02010803020104030203" pitchFamily="2" charset="-79"/>
              </a:endParaRPr>
            </a:p>
            <a:p>
              <a:pPr>
                <a:lnSpc>
                  <a:spcPct val="150000"/>
                </a:lnSpc>
              </a:pPr>
              <a:endParaRPr lang="en-CA" sz="1600" dirty="0"/>
            </a:p>
          </p:txBody>
        </p:sp>
        <p:pic>
          <p:nvPicPr>
            <p:cNvPr id="2058" name="Picture 10" descr="Résultat de recherche d'images pour &quot;linkedin icon&quot;">
              <a:extLst>
                <a:ext uri="{FF2B5EF4-FFF2-40B4-BE49-F238E27FC236}">
                  <a16:creationId xmlns:a16="http://schemas.microsoft.com/office/drawing/2014/main" id="{328A538B-7DD9-45C5-B313-C3D4A3C3B5D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2398" y="4965022"/>
              <a:ext cx="352475" cy="3524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ésultat de recherche d'images pour &quot;medium icon&quot;">
              <a:extLst>
                <a:ext uri="{FF2B5EF4-FFF2-40B4-BE49-F238E27FC236}">
                  <a16:creationId xmlns:a16="http://schemas.microsoft.com/office/drawing/2014/main" id="{B4A259E9-95EA-4D23-9F5D-A7EC6EB0350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27241" y="4509983"/>
              <a:ext cx="413649" cy="41364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ésultat de recherche d'images pour &quot;youtube icon&quot;">
              <a:extLst>
                <a:ext uri="{FF2B5EF4-FFF2-40B4-BE49-F238E27FC236}">
                  <a16:creationId xmlns:a16="http://schemas.microsoft.com/office/drawing/2014/main" id="{72271D47-4787-44A8-A83C-EEA6C6FE05C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90226" y="5295213"/>
              <a:ext cx="487680" cy="4876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7387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F9D03-6155-49E6-899B-A413870A85B6}"/>
              </a:ext>
            </a:extLst>
          </p:cNvPr>
          <p:cNvSpPr>
            <a:spLocks noGrp="1"/>
          </p:cNvSpPr>
          <p:nvPr>
            <p:ph type="title"/>
          </p:nvPr>
        </p:nvSpPr>
        <p:spPr/>
        <p:txBody>
          <a:bodyPr>
            <a:noAutofit/>
          </a:bodyPr>
          <a:lstStyle/>
          <a:p>
            <a:r>
              <a:rPr lang="en-US" sz="3600" dirty="0"/>
              <a:t>Deploy an Azure Kubernetes Service cluster and run an application using the Azure CLI</a:t>
            </a:r>
            <a:endParaRPr lang="fr-CA" sz="3600" dirty="0"/>
          </a:p>
        </p:txBody>
      </p:sp>
      <p:sp>
        <p:nvSpPr>
          <p:cNvPr id="3" name="Espace réservé du contenu 2">
            <a:extLst>
              <a:ext uri="{FF2B5EF4-FFF2-40B4-BE49-F238E27FC236}">
                <a16:creationId xmlns:a16="http://schemas.microsoft.com/office/drawing/2014/main" id="{0AF8EB15-0DAB-4D0B-9CEB-C5C5014D8DB5}"/>
              </a:ext>
            </a:extLst>
          </p:cNvPr>
          <p:cNvSpPr>
            <a:spLocks noGrp="1"/>
          </p:cNvSpPr>
          <p:nvPr>
            <p:ph idx="1"/>
          </p:nvPr>
        </p:nvSpPr>
        <p:spPr/>
        <p:txBody>
          <a:bodyPr>
            <a:normAutofit/>
          </a:bodyPr>
          <a:lstStyle/>
          <a:p>
            <a:r>
              <a:rPr lang="en-US" sz="2400" dirty="0"/>
              <a:t>1- Open </a:t>
            </a:r>
            <a:r>
              <a:rPr lang="en-US" sz="2400" dirty="0" err="1"/>
              <a:t>CloudShell</a:t>
            </a:r>
            <a:r>
              <a:rPr lang="en-US" sz="2400" dirty="0"/>
              <a:t> My Dashboard — Microsoft Azure and connect to your cluster as bellow:</a:t>
            </a:r>
          </a:p>
          <a:p>
            <a:r>
              <a:rPr lang="en-US" sz="2400" dirty="0" err="1"/>
              <a:t>az</a:t>
            </a:r>
            <a:r>
              <a:rPr lang="en-US" sz="2400" dirty="0"/>
              <a:t> account set — subscription </a:t>
            </a:r>
            <a:r>
              <a:rPr lang="en-US" sz="2400" dirty="0" err="1"/>
              <a:t>yoursubscription</a:t>
            </a:r>
            <a:endParaRPr lang="en-US" sz="2400" dirty="0"/>
          </a:p>
          <a:p>
            <a:r>
              <a:rPr lang="en-US" sz="2400" dirty="0" err="1"/>
              <a:t>az</a:t>
            </a:r>
            <a:r>
              <a:rPr lang="en-US" sz="2400" dirty="0"/>
              <a:t> </a:t>
            </a:r>
            <a:r>
              <a:rPr lang="en-US" sz="2400" dirty="0" err="1"/>
              <a:t>aks</a:t>
            </a:r>
            <a:r>
              <a:rPr lang="en-US" sz="2400" dirty="0"/>
              <a:t> get-credentials — resource-group </a:t>
            </a:r>
            <a:r>
              <a:rPr lang="en-US" sz="2400" dirty="0" err="1"/>
              <a:t>aksgr</a:t>
            </a:r>
            <a:r>
              <a:rPr lang="en-US" sz="2400" dirty="0"/>
              <a:t> — name </a:t>
            </a:r>
            <a:r>
              <a:rPr lang="en-US" sz="2400" dirty="0" err="1"/>
              <a:t>myAKSCluster</a:t>
            </a:r>
            <a:endParaRPr lang="en-US" sz="2400" dirty="0"/>
          </a:p>
          <a:p>
            <a:pPr marL="0" indent="0">
              <a:buNone/>
            </a:pPr>
            <a:r>
              <a:rPr lang="en-US" sz="2400" dirty="0"/>
              <a:t>You can find these commands when you open Azure Portal and your cluster:</a:t>
            </a:r>
          </a:p>
          <a:p>
            <a:endParaRPr lang="fr-CA" sz="2400" dirty="0"/>
          </a:p>
        </p:txBody>
      </p:sp>
      <p:pic>
        <p:nvPicPr>
          <p:cNvPr id="4" name="Image 3">
            <a:extLst>
              <a:ext uri="{FF2B5EF4-FFF2-40B4-BE49-F238E27FC236}">
                <a16:creationId xmlns:a16="http://schemas.microsoft.com/office/drawing/2014/main" id="{F5B01239-4F6A-4944-859F-B5BD853FF5CC}"/>
              </a:ext>
            </a:extLst>
          </p:cNvPr>
          <p:cNvPicPr>
            <a:picLocks noChangeAspect="1"/>
          </p:cNvPicPr>
          <p:nvPr/>
        </p:nvPicPr>
        <p:blipFill>
          <a:blip r:embed="rId2"/>
          <a:stretch>
            <a:fillRect/>
          </a:stretch>
        </p:blipFill>
        <p:spPr>
          <a:xfrm>
            <a:off x="2155580" y="4514850"/>
            <a:ext cx="9639300" cy="2343150"/>
          </a:xfrm>
          <a:prstGeom prst="rect">
            <a:avLst/>
          </a:prstGeom>
        </p:spPr>
      </p:pic>
    </p:spTree>
    <p:extLst>
      <p:ext uri="{BB962C8B-B14F-4D97-AF65-F5344CB8AC3E}">
        <p14:creationId xmlns:p14="http://schemas.microsoft.com/office/powerpoint/2010/main" val="414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C5DF49-4782-47CB-B55E-7AA79579FDDE}"/>
              </a:ext>
            </a:extLst>
          </p:cNvPr>
          <p:cNvSpPr>
            <a:spLocks noGrp="1"/>
          </p:cNvSpPr>
          <p:nvPr>
            <p:ph type="title"/>
          </p:nvPr>
        </p:nvSpPr>
        <p:spPr/>
        <p:txBody>
          <a:bodyPr>
            <a:noAutofit/>
          </a:bodyPr>
          <a:lstStyle/>
          <a:p>
            <a:r>
              <a:rPr lang="en-US" sz="3600" dirty="0"/>
              <a:t>Deploy an Azure Kubernetes Service cluster and run an application using the Azure CLI</a:t>
            </a:r>
            <a:endParaRPr lang="fr-CA" sz="3600" dirty="0"/>
          </a:p>
        </p:txBody>
      </p:sp>
      <p:sp>
        <p:nvSpPr>
          <p:cNvPr id="3" name="Espace réservé du contenu 2">
            <a:extLst>
              <a:ext uri="{FF2B5EF4-FFF2-40B4-BE49-F238E27FC236}">
                <a16:creationId xmlns:a16="http://schemas.microsoft.com/office/drawing/2014/main" id="{C0D93F28-D04D-401A-A843-FA4A911F5AF6}"/>
              </a:ext>
            </a:extLst>
          </p:cNvPr>
          <p:cNvSpPr>
            <a:spLocks noGrp="1"/>
          </p:cNvSpPr>
          <p:nvPr>
            <p:ph idx="1"/>
          </p:nvPr>
        </p:nvSpPr>
        <p:spPr/>
        <p:txBody>
          <a:bodyPr/>
          <a:lstStyle/>
          <a:p>
            <a:r>
              <a:rPr lang="en-US" dirty="0"/>
              <a:t>2- Create an empty file called: azure-demo-</a:t>
            </a:r>
            <a:r>
              <a:rPr lang="en-US" dirty="0" err="1"/>
              <a:t>deployment.yaml</a:t>
            </a:r>
            <a:endParaRPr lang="en-US" dirty="0"/>
          </a:p>
          <a:p>
            <a:endParaRPr lang="en-US" dirty="0"/>
          </a:p>
          <a:p>
            <a:r>
              <a:rPr lang="en-US" dirty="0"/>
              <a:t>3- Copy this content to the empty file created, we will describe it after.</a:t>
            </a:r>
          </a:p>
          <a:p>
            <a:endParaRPr lang="fr-CA" dirty="0"/>
          </a:p>
        </p:txBody>
      </p:sp>
    </p:spTree>
    <p:extLst>
      <p:ext uri="{BB962C8B-B14F-4D97-AF65-F5344CB8AC3E}">
        <p14:creationId xmlns:p14="http://schemas.microsoft.com/office/powerpoint/2010/main" val="67508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C5DF49-4782-47CB-B55E-7AA79579FDDE}"/>
              </a:ext>
            </a:extLst>
          </p:cNvPr>
          <p:cNvSpPr>
            <a:spLocks noGrp="1"/>
          </p:cNvSpPr>
          <p:nvPr>
            <p:ph type="title"/>
          </p:nvPr>
        </p:nvSpPr>
        <p:spPr/>
        <p:txBody>
          <a:bodyPr>
            <a:noAutofit/>
          </a:bodyPr>
          <a:lstStyle/>
          <a:p>
            <a:r>
              <a:rPr lang="en-US" sz="3600" dirty="0"/>
              <a:t>Deploy an Azure Kubernetes Service cluster and run an application using the Azure CLI</a:t>
            </a:r>
            <a:endParaRPr lang="fr-CA" sz="3600" dirty="0"/>
          </a:p>
        </p:txBody>
      </p:sp>
      <p:sp>
        <p:nvSpPr>
          <p:cNvPr id="3" name="Espace réservé du contenu 2">
            <a:extLst>
              <a:ext uri="{FF2B5EF4-FFF2-40B4-BE49-F238E27FC236}">
                <a16:creationId xmlns:a16="http://schemas.microsoft.com/office/drawing/2014/main" id="{C0D93F28-D04D-401A-A843-FA4A911F5AF6}"/>
              </a:ext>
            </a:extLst>
          </p:cNvPr>
          <p:cNvSpPr>
            <a:spLocks noGrp="1"/>
          </p:cNvSpPr>
          <p:nvPr>
            <p:ph idx="1"/>
          </p:nvPr>
        </p:nvSpPr>
        <p:spPr>
          <a:xfrm>
            <a:off x="838200" y="1825625"/>
            <a:ext cx="5052646" cy="4351338"/>
          </a:xfrm>
        </p:spPr>
        <p:txBody>
          <a:bodyPr>
            <a:normAutofit/>
          </a:bodyPr>
          <a:lstStyle/>
          <a:p>
            <a:pPr marL="0" indent="0">
              <a:buNone/>
            </a:pPr>
            <a:r>
              <a:rPr lang="en-CA" sz="2000" b="1" dirty="0" err="1">
                <a:solidFill>
                  <a:schemeClr val="accent1"/>
                </a:solidFill>
              </a:rPr>
              <a:t>apiVersion</a:t>
            </a:r>
            <a:r>
              <a:rPr lang="en-CA" sz="2000" b="1" dirty="0"/>
              <a:t>: apps/v1</a:t>
            </a:r>
          </a:p>
          <a:p>
            <a:pPr marL="0" indent="0">
              <a:buNone/>
            </a:pPr>
            <a:r>
              <a:rPr lang="en-CA" sz="2000" b="1" dirty="0">
                <a:solidFill>
                  <a:schemeClr val="accent1"/>
                </a:solidFill>
              </a:rPr>
              <a:t>kind</a:t>
            </a:r>
            <a:r>
              <a:rPr lang="en-CA" sz="2000" b="1" dirty="0"/>
              <a:t>: Deployment</a:t>
            </a:r>
          </a:p>
          <a:p>
            <a:pPr marL="0" indent="0">
              <a:buNone/>
            </a:pPr>
            <a:r>
              <a:rPr lang="en-CA" sz="2000" b="1" dirty="0">
                <a:solidFill>
                  <a:schemeClr val="accent1"/>
                </a:solidFill>
              </a:rPr>
              <a:t>metadata</a:t>
            </a:r>
            <a:r>
              <a:rPr lang="en-CA" sz="2000" b="1" dirty="0"/>
              <a:t>:</a:t>
            </a:r>
          </a:p>
          <a:p>
            <a:pPr marL="0" indent="0">
              <a:buNone/>
            </a:pPr>
            <a:r>
              <a:rPr lang="en-CA" sz="2000" b="1" dirty="0">
                <a:solidFill>
                  <a:schemeClr val="accent1"/>
                </a:solidFill>
              </a:rPr>
              <a:t>name</a:t>
            </a:r>
            <a:r>
              <a:rPr lang="en-CA" sz="2000" b="1" dirty="0"/>
              <a:t>: demo-</a:t>
            </a:r>
            <a:r>
              <a:rPr lang="en-CA" sz="2000" b="1" dirty="0" err="1"/>
              <a:t>kubernetes</a:t>
            </a:r>
            <a:r>
              <a:rPr lang="en-CA" sz="2000" b="1" dirty="0"/>
              <a:t>-deployment</a:t>
            </a:r>
          </a:p>
          <a:p>
            <a:pPr marL="0" indent="0">
              <a:buNone/>
            </a:pPr>
            <a:r>
              <a:rPr lang="en-CA" sz="2000" b="1" dirty="0">
                <a:solidFill>
                  <a:schemeClr val="accent1"/>
                </a:solidFill>
              </a:rPr>
              <a:t>spec</a:t>
            </a:r>
            <a:r>
              <a:rPr lang="en-CA" sz="2000" b="1" dirty="0"/>
              <a:t>:</a:t>
            </a:r>
          </a:p>
          <a:p>
            <a:pPr marL="0" indent="0">
              <a:buNone/>
            </a:pPr>
            <a:r>
              <a:rPr lang="en-CA" sz="2000" b="1" dirty="0">
                <a:solidFill>
                  <a:schemeClr val="accent1"/>
                </a:solidFill>
              </a:rPr>
              <a:t>selector</a:t>
            </a:r>
            <a:r>
              <a:rPr lang="en-CA" sz="2000" b="1" dirty="0"/>
              <a:t>:</a:t>
            </a:r>
          </a:p>
          <a:p>
            <a:pPr marL="0" indent="0">
              <a:buNone/>
            </a:pPr>
            <a:r>
              <a:rPr lang="en-CA" sz="2000" b="1" dirty="0" err="1">
                <a:solidFill>
                  <a:schemeClr val="accent1"/>
                </a:solidFill>
              </a:rPr>
              <a:t>matchLabels</a:t>
            </a:r>
            <a:r>
              <a:rPr lang="en-CA" sz="2000" b="1" dirty="0"/>
              <a:t>:</a:t>
            </a:r>
          </a:p>
          <a:p>
            <a:pPr marL="0" indent="0">
              <a:buNone/>
            </a:pPr>
            <a:r>
              <a:rPr lang="en-CA" sz="2000" b="1" dirty="0">
                <a:solidFill>
                  <a:schemeClr val="accent1"/>
                </a:solidFill>
              </a:rPr>
              <a:t>app</a:t>
            </a:r>
            <a:r>
              <a:rPr lang="en-CA" sz="2000" b="1" dirty="0"/>
              <a:t>: demo-</a:t>
            </a:r>
            <a:r>
              <a:rPr lang="en-CA" sz="2000" b="1" dirty="0" err="1"/>
              <a:t>kubernetes</a:t>
            </a:r>
            <a:r>
              <a:rPr lang="en-CA" sz="2000" b="1" dirty="0"/>
              <a:t>-pod</a:t>
            </a:r>
          </a:p>
          <a:p>
            <a:pPr marL="0" indent="0">
              <a:buNone/>
            </a:pPr>
            <a:r>
              <a:rPr lang="en-CA" sz="2000" b="1" dirty="0">
                <a:solidFill>
                  <a:schemeClr val="accent1"/>
                </a:solidFill>
              </a:rPr>
              <a:t>replicas</a:t>
            </a:r>
            <a:r>
              <a:rPr lang="en-CA" sz="2000" b="1" dirty="0"/>
              <a:t>: 1</a:t>
            </a:r>
          </a:p>
          <a:p>
            <a:pPr marL="0" indent="0">
              <a:buNone/>
            </a:pPr>
            <a:r>
              <a:rPr lang="en-CA" sz="2000" b="1" dirty="0">
                <a:solidFill>
                  <a:schemeClr val="accent1"/>
                </a:solidFill>
              </a:rPr>
              <a:t>template</a:t>
            </a:r>
            <a:r>
              <a:rPr lang="en-CA" sz="2000" b="1" dirty="0"/>
              <a:t>:</a:t>
            </a:r>
          </a:p>
        </p:txBody>
      </p:sp>
      <p:sp>
        <p:nvSpPr>
          <p:cNvPr id="4" name="Espace réservé du contenu 2">
            <a:extLst>
              <a:ext uri="{FF2B5EF4-FFF2-40B4-BE49-F238E27FC236}">
                <a16:creationId xmlns:a16="http://schemas.microsoft.com/office/drawing/2014/main" id="{20649A53-D0DB-470B-822A-39EF32B279C0}"/>
              </a:ext>
            </a:extLst>
          </p:cNvPr>
          <p:cNvSpPr txBox="1">
            <a:spLocks/>
          </p:cNvSpPr>
          <p:nvPr/>
        </p:nvSpPr>
        <p:spPr>
          <a:xfrm>
            <a:off x="6301156" y="1851758"/>
            <a:ext cx="5052646"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b="1" dirty="0">
                <a:solidFill>
                  <a:schemeClr val="accent1"/>
                </a:solidFill>
              </a:rPr>
              <a:t>metadata</a:t>
            </a:r>
            <a:r>
              <a:rPr lang="en-CA" b="1" dirty="0"/>
              <a:t>:</a:t>
            </a:r>
          </a:p>
          <a:p>
            <a:pPr marL="0" indent="0">
              <a:buFont typeface="Arial" panose="020B0604020202020204" pitchFamily="34" charset="0"/>
              <a:buNone/>
            </a:pPr>
            <a:r>
              <a:rPr lang="en-CA" b="1" dirty="0">
                <a:solidFill>
                  <a:schemeClr val="accent1"/>
                </a:solidFill>
              </a:rPr>
              <a:t>labels</a:t>
            </a:r>
            <a:r>
              <a:rPr lang="en-CA" b="1" dirty="0"/>
              <a:t>:</a:t>
            </a:r>
          </a:p>
          <a:p>
            <a:pPr marL="0" indent="0">
              <a:buFont typeface="Arial" panose="020B0604020202020204" pitchFamily="34" charset="0"/>
              <a:buNone/>
            </a:pPr>
            <a:r>
              <a:rPr lang="en-CA" b="1" dirty="0">
                <a:solidFill>
                  <a:schemeClr val="accent1"/>
                </a:solidFill>
              </a:rPr>
              <a:t>app</a:t>
            </a:r>
            <a:r>
              <a:rPr lang="en-CA" b="1" dirty="0"/>
              <a:t>: demo-</a:t>
            </a:r>
            <a:r>
              <a:rPr lang="en-CA" b="1" dirty="0" err="1"/>
              <a:t>kubernetes</a:t>
            </a:r>
            <a:r>
              <a:rPr lang="en-CA" b="1" dirty="0"/>
              <a:t>-pod</a:t>
            </a:r>
          </a:p>
          <a:p>
            <a:pPr marL="0" indent="0">
              <a:buFont typeface="Arial" panose="020B0604020202020204" pitchFamily="34" charset="0"/>
              <a:buNone/>
            </a:pPr>
            <a:r>
              <a:rPr lang="en-CA" b="1" dirty="0">
                <a:solidFill>
                  <a:schemeClr val="accent1"/>
                </a:solidFill>
              </a:rPr>
              <a:t>spec</a:t>
            </a:r>
            <a:r>
              <a:rPr lang="en-CA" b="1" dirty="0"/>
              <a:t>:</a:t>
            </a:r>
          </a:p>
          <a:p>
            <a:pPr marL="0" indent="0">
              <a:buFont typeface="Arial" panose="020B0604020202020204" pitchFamily="34" charset="0"/>
              <a:buNone/>
            </a:pPr>
            <a:r>
              <a:rPr lang="en-CA" b="1" dirty="0">
                <a:solidFill>
                  <a:schemeClr val="accent1"/>
                </a:solidFill>
              </a:rPr>
              <a:t>containers</a:t>
            </a:r>
            <a:r>
              <a:rPr lang="en-CA" b="1" dirty="0"/>
              <a:t>:</a:t>
            </a:r>
          </a:p>
          <a:p>
            <a:pPr marL="0" indent="0">
              <a:buFont typeface="Arial" panose="020B0604020202020204" pitchFamily="34" charset="0"/>
              <a:buNone/>
            </a:pPr>
            <a:r>
              <a:rPr lang="en-CA" b="1" dirty="0"/>
              <a:t>-- </a:t>
            </a:r>
            <a:r>
              <a:rPr lang="en-CA" b="1" dirty="0">
                <a:solidFill>
                  <a:schemeClr val="accent1"/>
                </a:solidFill>
              </a:rPr>
              <a:t>name</a:t>
            </a:r>
            <a:r>
              <a:rPr lang="en-CA" b="1" dirty="0"/>
              <a:t>: </a:t>
            </a:r>
            <a:r>
              <a:rPr lang="en-CA" b="1" dirty="0" err="1"/>
              <a:t>aksprojectcontainer</a:t>
            </a:r>
            <a:endParaRPr lang="en-CA" b="1" dirty="0"/>
          </a:p>
          <a:p>
            <a:pPr marL="0" indent="0">
              <a:buFont typeface="Arial" panose="020B0604020202020204" pitchFamily="34" charset="0"/>
              <a:buNone/>
            </a:pPr>
            <a:r>
              <a:rPr lang="en-CA" b="1" dirty="0">
                <a:solidFill>
                  <a:schemeClr val="accent1"/>
                </a:solidFill>
              </a:rPr>
              <a:t>image</a:t>
            </a:r>
            <a:r>
              <a:rPr lang="en-CA" b="1" dirty="0"/>
              <a:t>: aksprojectcontainer.azurecr.io/</a:t>
            </a:r>
            <a:r>
              <a:rPr lang="en-CA" b="1" dirty="0" err="1"/>
              <a:t>aksproject:latest</a:t>
            </a:r>
            <a:endParaRPr lang="en-CA" b="1" dirty="0"/>
          </a:p>
          <a:p>
            <a:pPr marL="0" indent="0">
              <a:buFont typeface="Arial" panose="020B0604020202020204" pitchFamily="34" charset="0"/>
              <a:buNone/>
            </a:pPr>
            <a:r>
              <a:rPr lang="en-CA" b="1" dirty="0">
                <a:solidFill>
                  <a:schemeClr val="accent1"/>
                </a:solidFill>
              </a:rPr>
              <a:t>ports</a:t>
            </a:r>
            <a:r>
              <a:rPr lang="en-CA" b="1" dirty="0"/>
              <a:t>:</a:t>
            </a:r>
          </a:p>
          <a:p>
            <a:pPr marL="0" indent="0">
              <a:buFont typeface="Arial" panose="020B0604020202020204" pitchFamily="34" charset="0"/>
              <a:buNone/>
            </a:pPr>
            <a:r>
              <a:rPr lang="en-CA" b="1" dirty="0"/>
              <a:t>-- </a:t>
            </a:r>
            <a:r>
              <a:rPr lang="en-CA" b="1" dirty="0" err="1">
                <a:solidFill>
                  <a:schemeClr val="accent1"/>
                </a:solidFill>
              </a:rPr>
              <a:t>containerPort</a:t>
            </a:r>
            <a:r>
              <a:rPr lang="en-CA" b="1" dirty="0"/>
              <a:t>: 80</a:t>
            </a:r>
            <a:endParaRPr lang="fr-CA" dirty="0"/>
          </a:p>
        </p:txBody>
      </p:sp>
    </p:spTree>
    <p:extLst>
      <p:ext uri="{BB962C8B-B14F-4D97-AF65-F5344CB8AC3E}">
        <p14:creationId xmlns:p14="http://schemas.microsoft.com/office/powerpoint/2010/main" val="3537311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6CDDAC-E266-4662-8AF5-9E0D624E504C}"/>
              </a:ext>
            </a:extLst>
          </p:cNvPr>
          <p:cNvSpPr>
            <a:spLocks noGrp="1"/>
          </p:cNvSpPr>
          <p:nvPr>
            <p:ph type="title"/>
          </p:nvPr>
        </p:nvSpPr>
        <p:spPr/>
        <p:txBody>
          <a:bodyPr>
            <a:noAutofit/>
          </a:bodyPr>
          <a:lstStyle/>
          <a:p>
            <a:r>
              <a:rPr lang="en-US" sz="3600" dirty="0"/>
              <a:t>Deploy an Azure Kubernetes Service cluster and run an application using the Azure CLI</a:t>
            </a:r>
            <a:endParaRPr lang="fr-CA" sz="3600" dirty="0"/>
          </a:p>
        </p:txBody>
      </p:sp>
      <p:sp>
        <p:nvSpPr>
          <p:cNvPr id="3" name="Espace réservé du contenu 2">
            <a:extLst>
              <a:ext uri="{FF2B5EF4-FFF2-40B4-BE49-F238E27FC236}">
                <a16:creationId xmlns:a16="http://schemas.microsoft.com/office/drawing/2014/main" id="{8396EC20-2F82-43E7-B2CC-E2C3821F7815}"/>
              </a:ext>
            </a:extLst>
          </p:cNvPr>
          <p:cNvSpPr>
            <a:spLocks noGrp="1"/>
          </p:cNvSpPr>
          <p:nvPr>
            <p:ph idx="1"/>
          </p:nvPr>
        </p:nvSpPr>
        <p:spPr/>
        <p:txBody>
          <a:bodyPr>
            <a:normAutofit fontScale="92500"/>
          </a:bodyPr>
          <a:lstStyle/>
          <a:p>
            <a:r>
              <a:rPr lang="en-US" dirty="0"/>
              <a:t>4- Run the application and deploy it in the cluster using the </a:t>
            </a:r>
            <a:r>
              <a:rPr lang="en-US" dirty="0" err="1"/>
              <a:t>kubectl</a:t>
            </a:r>
            <a:r>
              <a:rPr lang="en-US" dirty="0"/>
              <a:t> apply command and specify the name of your YAML manifest.</a:t>
            </a:r>
          </a:p>
          <a:p>
            <a:r>
              <a:rPr lang="en-US" b="1" dirty="0" err="1"/>
              <a:t>kubectl</a:t>
            </a:r>
            <a:r>
              <a:rPr lang="en-US" b="1" dirty="0"/>
              <a:t> apply -f azure-demo-</a:t>
            </a:r>
            <a:r>
              <a:rPr lang="en-US" b="1" dirty="0" err="1"/>
              <a:t>deployment.yaml</a:t>
            </a:r>
            <a:endParaRPr lang="en-US" b="1" dirty="0"/>
          </a:p>
          <a:p>
            <a:r>
              <a:rPr lang="en-US" dirty="0"/>
              <a:t>We will use </a:t>
            </a:r>
            <a:r>
              <a:rPr lang="en-US" b="1" dirty="0" err="1"/>
              <a:t>kubectl</a:t>
            </a:r>
            <a:r>
              <a:rPr lang="en-US" b="1" dirty="0"/>
              <a:t> get deployments </a:t>
            </a:r>
            <a:r>
              <a:rPr lang="en-US" dirty="0"/>
              <a:t>to verify if the deployment was created or not.</a:t>
            </a:r>
          </a:p>
          <a:p>
            <a:r>
              <a:rPr lang="en-US" dirty="0"/>
              <a:t>When the application runs, a Kubernetes service exposes the application front end to the internet. This process can take a few minutes to complete.</a:t>
            </a:r>
          </a:p>
          <a:p>
            <a:r>
              <a:rPr lang="en-US" dirty="0"/>
              <a:t>5- we will use </a:t>
            </a:r>
            <a:r>
              <a:rPr lang="en-US" b="1" dirty="0" err="1"/>
              <a:t>kubectl</a:t>
            </a:r>
            <a:r>
              <a:rPr lang="en-US" b="1" dirty="0"/>
              <a:t> get service </a:t>
            </a:r>
            <a:r>
              <a:rPr lang="en-US" dirty="0"/>
              <a:t>command with the --watch argument.</a:t>
            </a:r>
          </a:p>
          <a:p>
            <a:r>
              <a:rPr lang="en-US" dirty="0" err="1"/>
              <a:t>kubectl</a:t>
            </a:r>
            <a:r>
              <a:rPr lang="en-US" dirty="0"/>
              <a:t> get service demo-</a:t>
            </a:r>
            <a:r>
              <a:rPr lang="en-US" dirty="0" err="1"/>
              <a:t>kubernetes</a:t>
            </a:r>
            <a:r>
              <a:rPr lang="en-US" dirty="0"/>
              <a:t>-deployment — watch</a:t>
            </a:r>
            <a:endParaRPr lang="en-CA" dirty="0"/>
          </a:p>
          <a:p>
            <a:pPr marL="0" indent="0">
              <a:buNone/>
            </a:pPr>
            <a:endParaRPr lang="fr-CA" dirty="0"/>
          </a:p>
        </p:txBody>
      </p:sp>
    </p:spTree>
    <p:extLst>
      <p:ext uri="{BB962C8B-B14F-4D97-AF65-F5344CB8AC3E}">
        <p14:creationId xmlns:p14="http://schemas.microsoft.com/office/powerpoint/2010/main" val="1024064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6683CD7-FA36-4CD7-BE34-FB473FEE8EE9}"/>
              </a:ext>
            </a:extLst>
          </p:cNvPr>
          <p:cNvSpPr>
            <a:spLocks noGrp="1"/>
          </p:cNvSpPr>
          <p:nvPr>
            <p:ph type="title"/>
          </p:nvPr>
        </p:nvSpPr>
        <p:spPr>
          <a:xfrm>
            <a:off x="838200" y="2148822"/>
            <a:ext cx="10515600" cy="2057272"/>
          </a:xfrm>
        </p:spPr>
        <p:txBody>
          <a:bodyPr>
            <a:normAutofit/>
          </a:bodyPr>
          <a:lstStyle/>
          <a:p>
            <a:pPr algn="ctr"/>
            <a:r>
              <a:rPr lang="en-US" b="1" dirty="0">
                <a:solidFill>
                  <a:schemeClr val="bg1"/>
                </a:solidFill>
              </a:rPr>
              <a:t>Service Fabric</a:t>
            </a:r>
          </a:p>
        </p:txBody>
      </p:sp>
      <p:pic>
        <p:nvPicPr>
          <p:cNvPr id="7" name="Image 6">
            <a:extLst>
              <a:ext uri="{FF2B5EF4-FFF2-40B4-BE49-F238E27FC236}">
                <a16:creationId xmlns:a16="http://schemas.microsoft.com/office/drawing/2014/main" id="{60D15D91-17C0-4A1B-9171-FBFBE0C28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86" y="405093"/>
            <a:ext cx="2289053" cy="923546"/>
          </a:xfrm>
          <a:prstGeom prst="rect">
            <a:avLst/>
          </a:prstGeom>
        </p:spPr>
      </p:pic>
    </p:spTree>
    <p:extLst>
      <p:ext uri="{BB962C8B-B14F-4D97-AF65-F5344CB8AC3E}">
        <p14:creationId xmlns:p14="http://schemas.microsoft.com/office/powerpoint/2010/main" val="3708109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e 27">
            <a:extLst>
              <a:ext uri="{FF2B5EF4-FFF2-40B4-BE49-F238E27FC236}">
                <a16:creationId xmlns:a16="http://schemas.microsoft.com/office/drawing/2014/main" id="{0B91627C-44FB-4400-AC5C-22441CD920D1}"/>
              </a:ext>
            </a:extLst>
          </p:cNvPr>
          <p:cNvGrpSpPr/>
          <p:nvPr/>
        </p:nvGrpSpPr>
        <p:grpSpPr>
          <a:xfrm>
            <a:off x="4445654" y="1340069"/>
            <a:ext cx="3883489" cy="3889585"/>
            <a:chOff x="4154677" y="0"/>
            <a:chExt cx="3883489" cy="3889585"/>
          </a:xfrm>
        </p:grpSpPr>
        <p:pic>
          <p:nvPicPr>
            <p:cNvPr id="23" name="Image 22">
              <a:extLst>
                <a:ext uri="{FF2B5EF4-FFF2-40B4-BE49-F238E27FC236}">
                  <a16:creationId xmlns:a16="http://schemas.microsoft.com/office/drawing/2014/main" id="{EE666928-9768-4BCC-830B-80C885489DE5}"/>
                </a:ext>
              </a:extLst>
            </p:cNvPr>
            <p:cNvPicPr>
              <a:picLocks noChangeAspect="1"/>
            </p:cNvPicPr>
            <p:nvPr/>
          </p:nvPicPr>
          <p:blipFill>
            <a:blip r:embed="rId3"/>
            <a:stretch>
              <a:fillRect/>
            </a:stretch>
          </p:blipFill>
          <p:spPr>
            <a:xfrm>
              <a:off x="4154677" y="0"/>
              <a:ext cx="3883489" cy="3889585"/>
            </a:xfrm>
            <a:prstGeom prst="rect">
              <a:avLst/>
            </a:prstGeom>
          </p:spPr>
        </p:pic>
        <p:sp>
          <p:nvSpPr>
            <p:cNvPr id="24" name="Rectangle 23">
              <a:extLst>
                <a:ext uri="{FF2B5EF4-FFF2-40B4-BE49-F238E27FC236}">
                  <a16:creationId xmlns:a16="http://schemas.microsoft.com/office/drawing/2014/main" id="{0A216785-E16C-4250-84F0-AE91F33CDCB6}"/>
                </a:ext>
              </a:extLst>
            </p:cNvPr>
            <p:cNvSpPr/>
            <p:nvPr/>
          </p:nvSpPr>
          <p:spPr>
            <a:xfrm>
              <a:off x="5058837" y="1129184"/>
              <a:ext cx="2665336" cy="1323439"/>
            </a:xfrm>
            <a:prstGeom prst="rect">
              <a:avLst/>
            </a:prstGeom>
          </p:spPr>
          <p:txBody>
            <a:bodyPr wrap="square">
              <a:spAutoFit/>
            </a:bodyPr>
            <a:lstStyle/>
            <a:p>
              <a:r>
                <a:rPr lang="en-CA" sz="2000" b="1" dirty="0"/>
                <a:t>Service Fabric is a large-scale microservices execution platform</a:t>
              </a:r>
            </a:p>
          </p:txBody>
        </p:sp>
      </p:grpSp>
      <p:grpSp>
        <p:nvGrpSpPr>
          <p:cNvPr id="29" name="Groupe 28">
            <a:extLst>
              <a:ext uri="{FF2B5EF4-FFF2-40B4-BE49-F238E27FC236}">
                <a16:creationId xmlns:a16="http://schemas.microsoft.com/office/drawing/2014/main" id="{45C283B3-5DEA-43D2-8F80-3DA3E9336C3B}"/>
              </a:ext>
            </a:extLst>
          </p:cNvPr>
          <p:cNvGrpSpPr/>
          <p:nvPr/>
        </p:nvGrpSpPr>
        <p:grpSpPr>
          <a:xfrm>
            <a:off x="7982208" y="1330316"/>
            <a:ext cx="3883489" cy="3889585"/>
            <a:chOff x="7724173" y="-68642"/>
            <a:chExt cx="3883489" cy="3889585"/>
          </a:xfrm>
        </p:grpSpPr>
        <p:pic>
          <p:nvPicPr>
            <p:cNvPr id="25" name="Image 24">
              <a:extLst>
                <a:ext uri="{FF2B5EF4-FFF2-40B4-BE49-F238E27FC236}">
                  <a16:creationId xmlns:a16="http://schemas.microsoft.com/office/drawing/2014/main" id="{567F0FE3-9E4E-4535-9E40-4006F0CA1051}"/>
                </a:ext>
              </a:extLst>
            </p:cNvPr>
            <p:cNvPicPr>
              <a:picLocks noChangeAspect="1"/>
            </p:cNvPicPr>
            <p:nvPr/>
          </p:nvPicPr>
          <p:blipFill>
            <a:blip r:embed="rId4"/>
            <a:stretch>
              <a:fillRect/>
            </a:stretch>
          </p:blipFill>
          <p:spPr>
            <a:xfrm>
              <a:off x="7724173" y="-68642"/>
              <a:ext cx="3883489" cy="3889585"/>
            </a:xfrm>
            <a:prstGeom prst="rect">
              <a:avLst/>
            </a:prstGeom>
          </p:spPr>
        </p:pic>
        <p:sp>
          <p:nvSpPr>
            <p:cNvPr id="26" name="Rectangle 25">
              <a:extLst>
                <a:ext uri="{FF2B5EF4-FFF2-40B4-BE49-F238E27FC236}">
                  <a16:creationId xmlns:a16="http://schemas.microsoft.com/office/drawing/2014/main" id="{576E4CC2-6E77-4C24-9798-704E7D519AC6}"/>
                </a:ext>
              </a:extLst>
            </p:cNvPr>
            <p:cNvSpPr/>
            <p:nvPr/>
          </p:nvSpPr>
          <p:spPr>
            <a:xfrm>
              <a:off x="8735029" y="1129184"/>
              <a:ext cx="2120654" cy="1015663"/>
            </a:xfrm>
            <a:prstGeom prst="rect">
              <a:avLst/>
            </a:prstGeom>
          </p:spPr>
          <p:txBody>
            <a:bodyPr wrap="square">
              <a:spAutoFit/>
            </a:bodyPr>
            <a:lstStyle/>
            <a:p>
              <a:r>
                <a:rPr lang="en-CA" sz="2000" b="1" dirty="0"/>
                <a:t>Azure Service Fabric is a Microsoft PaaS</a:t>
              </a:r>
            </a:p>
          </p:txBody>
        </p:sp>
      </p:grpSp>
      <p:grpSp>
        <p:nvGrpSpPr>
          <p:cNvPr id="34" name="Groupe 33">
            <a:extLst>
              <a:ext uri="{FF2B5EF4-FFF2-40B4-BE49-F238E27FC236}">
                <a16:creationId xmlns:a16="http://schemas.microsoft.com/office/drawing/2014/main" id="{C05FF06D-5845-4306-BA60-093102718C79}"/>
              </a:ext>
            </a:extLst>
          </p:cNvPr>
          <p:cNvGrpSpPr/>
          <p:nvPr/>
        </p:nvGrpSpPr>
        <p:grpSpPr>
          <a:xfrm>
            <a:off x="5487791" y="5142080"/>
            <a:ext cx="1419339" cy="1419339"/>
            <a:chOff x="4171708" y="5066013"/>
            <a:chExt cx="1419339" cy="1419339"/>
          </a:xfrm>
        </p:grpSpPr>
        <p:sp>
          <p:nvSpPr>
            <p:cNvPr id="32" name="Oval 19">
              <a:extLst>
                <a:ext uri="{FF2B5EF4-FFF2-40B4-BE49-F238E27FC236}">
                  <a16:creationId xmlns:a16="http://schemas.microsoft.com/office/drawing/2014/main" id="{476582A3-54DA-411E-92CD-11AA9F918F5A}"/>
                </a:ext>
              </a:extLst>
            </p:cNvPr>
            <p:cNvSpPr/>
            <p:nvPr/>
          </p:nvSpPr>
          <p:spPr bwMode="auto">
            <a:xfrm>
              <a:off x="4171708" y="5066013"/>
              <a:ext cx="1419339" cy="1419339"/>
            </a:xfrm>
            <a:prstGeom prst="ellipse">
              <a:avLst/>
            </a:prstGeom>
            <a:solidFill>
              <a:srgbClr val="FFFFFF"/>
            </a:solidFill>
            <a:ln w="9525" cap="flat" cmpd="sng" algn="ctr">
              <a:solidFill>
                <a:srgbClr val="FFFFFF">
                  <a:lumMod val="75000"/>
                </a:srgbClr>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a:solidFill>
                  <a:srgbClr val="0078D7"/>
                </a:solidFill>
                <a:latin typeface="Segoe UI Semilight"/>
                <a:ea typeface="Segoe UI" pitchFamily="34" charset="0"/>
                <a:cs typeface="Segoe UI" pitchFamily="34" charset="0"/>
              </a:endParaRPr>
            </a:p>
          </p:txBody>
        </p:sp>
        <p:pic>
          <p:nvPicPr>
            <p:cNvPr id="33" name="Graphic 29">
              <a:extLst>
                <a:ext uri="{FF2B5EF4-FFF2-40B4-BE49-F238E27FC236}">
                  <a16:creationId xmlns:a16="http://schemas.microsoft.com/office/drawing/2014/main" id="{14B83A33-0093-4D76-A1DD-E628851BEB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59388" y="5245946"/>
              <a:ext cx="1043978" cy="1059471"/>
            </a:xfrm>
            <a:prstGeom prst="rect">
              <a:avLst/>
            </a:prstGeom>
          </p:spPr>
        </p:pic>
      </p:grpSp>
      <p:sp>
        <p:nvSpPr>
          <p:cNvPr id="35" name="Titre 34">
            <a:extLst>
              <a:ext uri="{FF2B5EF4-FFF2-40B4-BE49-F238E27FC236}">
                <a16:creationId xmlns:a16="http://schemas.microsoft.com/office/drawing/2014/main" id="{7F44FB11-E5B5-48AD-A0FC-854BE6A0383B}"/>
              </a:ext>
            </a:extLst>
          </p:cNvPr>
          <p:cNvSpPr>
            <a:spLocks noGrp="1"/>
          </p:cNvSpPr>
          <p:nvPr>
            <p:ph type="title"/>
          </p:nvPr>
        </p:nvSpPr>
        <p:spPr/>
        <p:txBody>
          <a:bodyPr/>
          <a:lstStyle/>
          <a:p>
            <a:r>
              <a:rPr lang="en-CA" dirty="0"/>
              <a:t>Service Fabric overview </a:t>
            </a:r>
          </a:p>
        </p:txBody>
      </p:sp>
      <p:grpSp>
        <p:nvGrpSpPr>
          <p:cNvPr id="3" name="Groupe 2">
            <a:extLst>
              <a:ext uri="{FF2B5EF4-FFF2-40B4-BE49-F238E27FC236}">
                <a16:creationId xmlns:a16="http://schemas.microsoft.com/office/drawing/2014/main" id="{4DA1B75D-806C-4F1E-8285-AE19FC2DFBB5}"/>
              </a:ext>
            </a:extLst>
          </p:cNvPr>
          <p:cNvGrpSpPr/>
          <p:nvPr/>
        </p:nvGrpSpPr>
        <p:grpSpPr>
          <a:xfrm>
            <a:off x="953644" y="1782237"/>
            <a:ext cx="4581334" cy="5084426"/>
            <a:chOff x="953644" y="1782237"/>
            <a:chExt cx="4581334" cy="5084426"/>
          </a:xfrm>
        </p:grpSpPr>
        <p:grpSp>
          <p:nvGrpSpPr>
            <p:cNvPr id="2" name="Groupe 1">
              <a:extLst>
                <a:ext uri="{FF2B5EF4-FFF2-40B4-BE49-F238E27FC236}">
                  <a16:creationId xmlns:a16="http://schemas.microsoft.com/office/drawing/2014/main" id="{B71C20A0-104E-4BD3-88C0-7EFCCA6780E8}"/>
                </a:ext>
              </a:extLst>
            </p:cNvPr>
            <p:cNvGrpSpPr/>
            <p:nvPr/>
          </p:nvGrpSpPr>
          <p:grpSpPr>
            <a:xfrm>
              <a:off x="953644" y="1782237"/>
              <a:ext cx="4581334" cy="5084426"/>
              <a:chOff x="953644" y="1782237"/>
              <a:chExt cx="4581334" cy="5084426"/>
            </a:xfrm>
          </p:grpSpPr>
          <p:grpSp>
            <p:nvGrpSpPr>
              <p:cNvPr id="27" name="Groupe 26">
                <a:extLst>
                  <a:ext uri="{FF2B5EF4-FFF2-40B4-BE49-F238E27FC236}">
                    <a16:creationId xmlns:a16="http://schemas.microsoft.com/office/drawing/2014/main" id="{438CBF34-F9AC-42A7-A62D-1DD7FB5D2DD5}"/>
                  </a:ext>
                </a:extLst>
              </p:cNvPr>
              <p:cNvGrpSpPr/>
              <p:nvPr/>
            </p:nvGrpSpPr>
            <p:grpSpPr>
              <a:xfrm>
                <a:off x="953644" y="1782237"/>
                <a:ext cx="3293525" cy="3293525"/>
                <a:chOff x="708130" y="361524"/>
                <a:chExt cx="3293525" cy="3293525"/>
              </a:xfrm>
            </p:grpSpPr>
            <p:pic>
              <p:nvPicPr>
                <p:cNvPr id="21" name="Image 20">
                  <a:extLst>
                    <a:ext uri="{FF2B5EF4-FFF2-40B4-BE49-F238E27FC236}">
                      <a16:creationId xmlns:a16="http://schemas.microsoft.com/office/drawing/2014/main" id="{893F9E3D-388C-4F3A-BB28-4ACC92CAC298}"/>
                    </a:ext>
                  </a:extLst>
                </p:cNvPr>
                <p:cNvPicPr>
                  <a:picLocks noChangeAspect="1"/>
                </p:cNvPicPr>
                <p:nvPr/>
              </p:nvPicPr>
              <p:blipFill>
                <a:blip r:embed="rId7"/>
                <a:stretch>
                  <a:fillRect/>
                </a:stretch>
              </p:blipFill>
              <p:spPr>
                <a:xfrm>
                  <a:off x="708130" y="361524"/>
                  <a:ext cx="3293525" cy="3293525"/>
                </a:xfrm>
                <a:prstGeom prst="rect">
                  <a:avLst/>
                </a:prstGeom>
                <a:ln>
                  <a:noFill/>
                </a:ln>
                <a:effectLst>
                  <a:outerShdw blurRad="292100" dist="139700" dir="2700000" algn="tl" rotWithShape="0">
                    <a:srgbClr val="333333">
                      <a:alpha val="65000"/>
                    </a:srgbClr>
                  </a:outerShdw>
                </a:effectLst>
              </p:spPr>
            </p:pic>
            <p:sp>
              <p:nvSpPr>
                <p:cNvPr id="22" name="Rectangle 21">
                  <a:extLst>
                    <a:ext uri="{FF2B5EF4-FFF2-40B4-BE49-F238E27FC236}">
                      <a16:creationId xmlns:a16="http://schemas.microsoft.com/office/drawing/2014/main" id="{1FDCC906-C2FB-4B25-A56C-E386CF73D54B}"/>
                    </a:ext>
                  </a:extLst>
                </p:cNvPr>
                <p:cNvSpPr/>
                <p:nvPr/>
              </p:nvSpPr>
              <p:spPr>
                <a:xfrm>
                  <a:off x="1240871" y="1436960"/>
                  <a:ext cx="2379945" cy="1015663"/>
                </a:xfrm>
                <a:prstGeom prst="rect">
                  <a:avLst/>
                </a:prstGeom>
              </p:spPr>
              <p:txBody>
                <a:bodyPr wrap="square">
                  <a:spAutoFit/>
                </a:bodyPr>
                <a:lstStyle/>
                <a:p>
                  <a:r>
                    <a:rPr lang="en-US" sz="2000" b="1" dirty="0"/>
                    <a:t>Service Fabric is a distributed systems platform </a:t>
                  </a:r>
                </a:p>
              </p:txBody>
            </p:sp>
          </p:grpSp>
          <p:pic>
            <p:nvPicPr>
              <p:cNvPr id="37" name="Image 36">
                <a:extLst>
                  <a:ext uri="{FF2B5EF4-FFF2-40B4-BE49-F238E27FC236}">
                    <a16:creationId xmlns:a16="http://schemas.microsoft.com/office/drawing/2014/main" id="{85249A54-C30B-4D2B-9450-FD1498079273}"/>
                  </a:ext>
                </a:extLst>
              </p:cNvPr>
              <p:cNvPicPr>
                <a:picLocks noChangeAspect="1"/>
              </p:cNvPicPr>
              <p:nvPr/>
            </p:nvPicPr>
            <p:blipFill>
              <a:blip r:embed="rId7"/>
              <a:stretch>
                <a:fillRect/>
              </a:stretch>
            </p:blipFill>
            <p:spPr>
              <a:xfrm>
                <a:off x="2241453" y="3573138"/>
                <a:ext cx="3293525" cy="3293525"/>
              </a:xfrm>
              <a:prstGeom prst="rect">
                <a:avLst/>
              </a:prstGeom>
              <a:ln>
                <a:noFill/>
              </a:ln>
              <a:effectLst>
                <a:outerShdw blurRad="292100" dist="139700" dir="2700000" algn="tl" rotWithShape="0">
                  <a:srgbClr val="333333">
                    <a:alpha val="65000"/>
                  </a:srgbClr>
                </a:outerShdw>
              </a:effectLst>
            </p:spPr>
          </p:pic>
        </p:grpSp>
        <p:sp>
          <p:nvSpPr>
            <p:cNvPr id="38" name="Rectangle 37">
              <a:extLst>
                <a:ext uri="{FF2B5EF4-FFF2-40B4-BE49-F238E27FC236}">
                  <a16:creationId xmlns:a16="http://schemas.microsoft.com/office/drawing/2014/main" id="{A6CB1743-6F74-4A97-88C3-4CA75A7FE65C}"/>
                </a:ext>
              </a:extLst>
            </p:cNvPr>
            <p:cNvSpPr/>
            <p:nvPr/>
          </p:nvSpPr>
          <p:spPr>
            <a:xfrm>
              <a:off x="2802328" y="4867897"/>
              <a:ext cx="2486978" cy="923330"/>
            </a:xfrm>
            <a:prstGeom prst="rect">
              <a:avLst/>
            </a:prstGeom>
          </p:spPr>
          <p:txBody>
            <a:bodyPr wrap="square">
              <a:spAutoFit/>
            </a:bodyPr>
            <a:lstStyle/>
            <a:p>
              <a:r>
                <a:rPr lang="en-CA" b="1" dirty="0"/>
                <a:t>Service Fabric can be deployed on Azure or AWS or OpenStack</a:t>
              </a:r>
            </a:p>
          </p:txBody>
        </p:sp>
      </p:grpSp>
      <p:grpSp>
        <p:nvGrpSpPr>
          <p:cNvPr id="39" name="Groupe 38">
            <a:extLst>
              <a:ext uri="{FF2B5EF4-FFF2-40B4-BE49-F238E27FC236}">
                <a16:creationId xmlns:a16="http://schemas.microsoft.com/office/drawing/2014/main" id="{6B0919EC-9FD6-4604-ABD0-7569220B5953}"/>
              </a:ext>
            </a:extLst>
          </p:cNvPr>
          <p:cNvGrpSpPr/>
          <p:nvPr/>
        </p:nvGrpSpPr>
        <p:grpSpPr>
          <a:xfrm>
            <a:off x="7447927" y="3197287"/>
            <a:ext cx="3883489" cy="3889585"/>
            <a:chOff x="7724173" y="-68642"/>
            <a:chExt cx="3883489" cy="3889585"/>
          </a:xfrm>
        </p:grpSpPr>
        <p:pic>
          <p:nvPicPr>
            <p:cNvPr id="40" name="Image 39">
              <a:extLst>
                <a:ext uri="{FF2B5EF4-FFF2-40B4-BE49-F238E27FC236}">
                  <a16:creationId xmlns:a16="http://schemas.microsoft.com/office/drawing/2014/main" id="{4E5F0309-B164-40DB-83B8-319FE7091BA4}"/>
                </a:ext>
              </a:extLst>
            </p:cNvPr>
            <p:cNvPicPr>
              <a:picLocks noChangeAspect="1"/>
            </p:cNvPicPr>
            <p:nvPr/>
          </p:nvPicPr>
          <p:blipFill>
            <a:blip r:embed="rId4"/>
            <a:stretch>
              <a:fillRect/>
            </a:stretch>
          </p:blipFill>
          <p:spPr>
            <a:xfrm>
              <a:off x="7724173" y="-68642"/>
              <a:ext cx="3883489" cy="3889585"/>
            </a:xfrm>
            <a:prstGeom prst="rect">
              <a:avLst/>
            </a:prstGeom>
          </p:spPr>
        </p:pic>
        <p:sp>
          <p:nvSpPr>
            <p:cNvPr id="41" name="Rectangle 40">
              <a:extLst>
                <a:ext uri="{FF2B5EF4-FFF2-40B4-BE49-F238E27FC236}">
                  <a16:creationId xmlns:a16="http://schemas.microsoft.com/office/drawing/2014/main" id="{379B65CD-6C69-4DD5-9376-74AB112F9BBB}"/>
                </a:ext>
              </a:extLst>
            </p:cNvPr>
            <p:cNvSpPr/>
            <p:nvPr/>
          </p:nvSpPr>
          <p:spPr>
            <a:xfrm>
              <a:off x="8735029" y="1129184"/>
              <a:ext cx="1797220" cy="1323439"/>
            </a:xfrm>
            <a:prstGeom prst="rect">
              <a:avLst/>
            </a:prstGeom>
          </p:spPr>
          <p:txBody>
            <a:bodyPr wrap="square">
              <a:spAutoFit/>
            </a:bodyPr>
            <a:lstStyle/>
            <a:p>
              <a:r>
                <a:rPr lang="en-CA" sz="2000" b="1" dirty="0"/>
                <a:t>Service Fabric is not only an Orchestrator for Container</a:t>
              </a:r>
            </a:p>
          </p:txBody>
        </p:sp>
      </p:grpSp>
    </p:spTree>
    <p:extLst>
      <p:ext uri="{BB962C8B-B14F-4D97-AF65-F5344CB8AC3E}">
        <p14:creationId xmlns:p14="http://schemas.microsoft.com/office/powerpoint/2010/main" val="2775651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B86BFCCF-3CBC-4D36-B9B8-70381B419827}"/>
              </a:ext>
            </a:extLst>
          </p:cNvPr>
          <p:cNvSpPr>
            <a:spLocks noGrp="1"/>
          </p:cNvSpPr>
          <p:nvPr>
            <p:ph type="body" sz="quarter" idx="10"/>
          </p:nvPr>
        </p:nvSpPr>
        <p:spPr>
          <a:xfrm>
            <a:off x="269238" y="1569321"/>
            <a:ext cx="11653523" cy="2321276"/>
          </a:xfrm>
        </p:spPr>
        <p:txBody>
          <a:bodyPr/>
          <a:lstStyle/>
          <a:p>
            <a:r>
              <a:rPr lang="en-US" sz="3200" b="1" dirty="0"/>
              <a:t>Service Fabric cluster</a:t>
            </a:r>
            <a:r>
              <a:rPr lang="en-US" sz="3200" dirty="0"/>
              <a:t>:  a network-connected set of virtual machines (VMs) into which your microservices are deployed and managed.</a:t>
            </a:r>
          </a:p>
          <a:p>
            <a:r>
              <a:rPr lang="en-US" sz="3200" b="1" dirty="0"/>
              <a:t>The nodes </a:t>
            </a:r>
            <a:r>
              <a:rPr lang="en-US" sz="3200" dirty="0"/>
              <a:t>are the VMs that belong to the Service Fabric cluster</a:t>
            </a:r>
            <a:r>
              <a:rPr lang="en-US" dirty="0"/>
              <a:t>.</a:t>
            </a:r>
          </a:p>
          <a:p>
            <a:endParaRPr lang="en-CA" dirty="0"/>
          </a:p>
        </p:txBody>
      </p:sp>
      <p:sp>
        <p:nvSpPr>
          <p:cNvPr id="3" name="Titre 2">
            <a:extLst>
              <a:ext uri="{FF2B5EF4-FFF2-40B4-BE49-F238E27FC236}">
                <a16:creationId xmlns:a16="http://schemas.microsoft.com/office/drawing/2014/main" id="{F4F6C3FD-71E3-4985-8D4B-FF1D667CB344}"/>
              </a:ext>
            </a:extLst>
          </p:cNvPr>
          <p:cNvSpPr>
            <a:spLocks noGrp="1"/>
          </p:cNvSpPr>
          <p:nvPr>
            <p:ph type="title"/>
          </p:nvPr>
        </p:nvSpPr>
        <p:spPr/>
        <p:txBody>
          <a:bodyPr/>
          <a:lstStyle/>
          <a:p>
            <a:r>
              <a:rPr lang="en-CA" dirty="0"/>
              <a:t>Service Fabric Cluster structure</a:t>
            </a:r>
          </a:p>
        </p:txBody>
      </p:sp>
      <p:pic>
        <p:nvPicPr>
          <p:cNvPr id="5" name="Image 4">
            <a:extLst>
              <a:ext uri="{FF2B5EF4-FFF2-40B4-BE49-F238E27FC236}">
                <a16:creationId xmlns:a16="http://schemas.microsoft.com/office/drawing/2014/main" id="{F999B590-28B6-4C32-9EE6-C55A3B763015}"/>
              </a:ext>
            </a:extLst>
          </p:cNvPr>
          <p:cNvPicPr>
            <a:picLocks noChangeAspect="1"/>
          </p:cNvPicPr>
          <p:nvPr/>
        </p:nvPicPr>
        <p:blipFill>
          <a:blip r:embed="rId3"/>
          <a:stretch>
            <a:fillRect/>
          </a:stretch>
        </p:blipFill>
        <p:spPr>
          <a:xfrm>
            <a:off x="2842176" y="3285015"/>
            <a:ext cx="6507645" cy="3207858"/>
          </a:xfrm>
          <a:prstGeom prst="rect">
            <a:avLst/>
          </a:prstGeom>
        </p:spPr>
      </p:pic>
    </p:spTree>
    <p:extLst>
      <p:ext uri="{BB962C8B-B14F-4D97-AF65-F5344CB8AC3E}">
        <p14:creationId xmlns:p14="http://schemas.microsoft.com/office/powerpoint/2010/main" val="21217748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6683CD7-FA36-4CD7-BE34-FB473FEE8EE9}"/>
              </a:ext>
            </a:extLst>
          </p:cNvPr>
          <p:cNvSpPr>
            <a:spLocks noGrp="1"/>
          </p:cNvSpPr>
          <p:nvPr>
            <p:ph type="title"/>
          </p:nvPr>
        </p:nvSpPr>
        <p:spPr>
          <a:xfrm>
            <a:off x="838200" y="2575542"/>
            <a:ext cx="10515600" cy="2057272"/>
          </a:xfrm>
        </p:spPr>
        <p:txBody>
          <a:bodyPr>
            <a:normAutofit fontScale="90000"/>
          </a:bodyPr>
          <a:lstStyle/>
          <a:p>
            <a:pPr algn="ctr"/>
            <a:r>
              <a:rPr lang="en-US" b="1" dirty="0">
                <a:solidFill>
                  <a:schemeClr val="bg1"/>
                </a:solidFill>
              </a:rPr>
              <a:t>Demo: Create  and Deploy a Service Fabric application to a cluster in Azure</a:t>
            </a:r>
          </a:p>
        </p:txBody>
      </p:sp>
      <p:pic>
        <p:nvPicPr>
          <p:cNvPr id="7" name="Image 6">
            <a:extLst>
              <a:ext uri="{FF2B5EF4-FFF2-40B4-BE49-F238E27FC236}">
                <a16:creationId xmlns:a16="http://schemas.microsoft.com/office/drawing/2014/main" id="{60D15D91-17C0-4A1B-9171-FBFBE0C28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86" y="405093"/>
            <a:ext cx="2289053" cy="923546"/>
          </a:xfrm>
          <a:prstGeom prst="rect">
            <a:avLst/>
          </a:prstGeom>
        </p:spPr>
      </p:pic>
    </p:spTree>
    <p:extLst>
      <p:ext uri="{BB962C8B-B14F-4D97-AF65-F5344CB8AC3E}">
        <p14:creationId xmlns:p14="http://schemas.microsoft.com/office/powerpoint/2010/main" val="105437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BF3E2D8-6260-4E4C-B593-2D9FC9009C5F}"/>
              </a:ext>
            </a:extLst>
          </p:cNvPr>
          <p:cNvPicPr>
            <a:picLocks noChangeAspect="1"/>
          </p:cNvPicPr>
          <p:nvPr/>
        </p:nvPicPr>
        <p:blipFill>
          <a:blip r:embed="rId2"/>
          <a:stretch>
            <a:fillRect/>
          </a:stretch>
        </p:blipFill>
        <p:spPr>
          <a:xfrm>
            <a:off x="211495" y="368548"/>
            <a:ext cx="7952381" cy="6400000"/>
          </a:xfrm>
          <a:prstGeom prst="rect">
            <a:avLst/>
          </a:prstGeom>
        </p:spPr>
      </p:pic>
      <p:pic>
        <p:nvPicPr>
          <p:cNvPr id="1026" name="Picture 2">
            <a:extLst>
              <a:ext uri="{FF2B5EF4-FFF2-40B4-BE49-F238E27FC236}">
                <a16:creationId xmlns:a16="http://schemas.microsoft.com/office/drawing/2014/main" id="{3CD61E66-E597-4EB1-9C52-79A800BC7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282" y="408304"/>
            <a:ext cx="1948336" cy="26396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 coins arrondis 6">
            <a:extLst>
              <a:ext uri="{FF2B5EF4-FFF2-40B4-BE49-F238E27FC236}">
                <a16:creationId xmlns:a16="http://schemas.microsoft.com/office/drawing/2014/main" id="{10CBA8FF-0AD4-484B-A978-FBF3AE4A6F03}"/>
              </a:ext>
            </a:extLst>
          </p:cNvPr>
          <p:cNvSpPr/>
          <p:nvPr/>
        </p:nvSpPr>
        <p:spPr>
          <a:xfrm>
            <a:off x="10086820" y="596348"/>
            <a:ext cx="459993" cy="556591"/>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CA"/>
          </a:p>
        </p:txBody>
      </p:sp>
      <p:pic>
        <p:nvPicPr>
          <p:cNvPr id="9" name="Image 8">
            <a:extLst>
              <a:ext uri="{FF2B5EF4-FFF2-40B4-BE49-F238E27FC236}">
                <a16:creationId xmlns:a16="http://schemas.microsoft.com/office/drawing/2014/main" id="{22AC239A-92C7-47D2-A4BF-E7BF984F51E9}"/>
              </a:ext>
            </a:extLst>
          </p:cNvPr>
          <p:cNvPicPr>
            <a:picLocks noChangeAspect="1"/>
          </p:cNvPicPr>
          <p:nvPr/>
        </p:nvPicPr>
        <p:blipFill>
          <a:blip r:embed="rId4"/>
          <a:stretch>
            <a:fillRect/>
          </a:stretch>
        </p:blipFill>
        <p:spPr>
          <a:xfrm>
            <a:off x="8810629" y="3077802"/>
            <a:ext cx="2552381" cy="3304762"/>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Encre 9">
                <a:extLst>
                  <a:ext uri="{FF2B5EF4-FFF2-40B4-BE49-F238E27FC236}">
                    <a16:creationId xmlns:a16="http://schemas.microsoft.com/office/drawing/2014/main" id="{ACFA8C34-5F23-4DF7-8543-2EA5FD2DC904}"/>
                  </a:ext>
                </a:extLst>
              </p14:cNvPr>
              <p14:cNvContentPartPr/>
              <p14:nvPr/>
            </p14:nvContentPartPr>
            <p14:xfrm>
              <a:off x="771480" y="866880"/>
              <a:ext cx="8382240" cy="3333960"/>
            </p14:xfrm>
          </p:contentPart>
        </mc:Choice>
        <mc:Fallback xmlns="">
          <p:pic>
            <p:nvPicPr>
              <p:cNvPr id="10" name="Encre 9">
                <a:extLst>
                  <a:ext uri="{FF2B5EF4-FFF2-40B4-BE49-F238E27FC236}">
                    <a16:creationId xmlns:a16="http://schemas.microsoft.com/office/drawing/2014/main" id="{ACFA8C34-5F23-4DF7-8543-2EA5FD2DC904}"/>
                  </a:ext>
                </a:extLst>
              </p:cNvPr>
              <p:cNvPicPr/>
              <p:nvPr/>
            </p:nvPicPr>
            <p:blipFill>
              <a:blip r:embed="rId6"/>
              <a:stretch>
                <a:fillRect/>
              </a:stretch>
            </p:blipFill>
            <p:spPr>
              <a:xfrm>
                <a:off x="762120" y="857520"/>
                <a:ext cx="8400960" cy="3352680"/>
              </a:xfrm>
              <a:prstGeom prst="rect">
                <a:avLst/>
              </a:prstGeom>
            </p:spPr>
          </p:pic>
        </mc:Fallback>
      </mc:AlternateContent>
      <p:pic>
        <p:nvPicPr>
          <p:cNvPr id="12" name="Image 11">
            <a:extLst>
              <a:ext uri="{FF2B5EF4-FFF2-40B4-BE49-F238E27FC236}">
                <a16:creationId xmlns:a16="http://schemas.microsoft.com/office/drawing/2014/main" id="{C2571E1A-DF9C-4CF8-9DE6-5E0A3B4EE0B0}"/>
              </a:ext>
            </a:extLst>
          </p:cNvPr>
          <p:cNvPicPr>
            <a:picLocks noChangeAspect="1"/>
          </p:cNvPicPr>
          <p:nvPr/>
        </p:nvPicPr>
        <p:blipFill>
          <a:blip r:embed="rId7"/>
          <a:stretch>
            <a:fillRect/>
          </a:stretch>
        </p:blipFill>
        <p:spPr>
          <a:xfrm>
            <a:off x="8381511" y="3019100"/>
            <a:ext cx="3410616" cy="3333960"/>
          </a:xfrm>
          <a:prstGeom prst="rect">
            <a:avLst/>
          </a:prstGeom>
        </p:spPr>
      </p:pic>
      <p:pic>
        <p:nvPicPr>
          <p:cNvPr id="14" name="Image 13">
            <a:extLst>
              <a:ext uri="{FF2B5EF4-FFF2-40B4-BE49-F238E27FC236}">
                <a16:creationId xmlns:a16="http://schemas.microsoft.com/office/drawing/2014/main" id="{CE6B3799-AEDC-4AE0-8F3B-1B43D74EBAF0}"/>
              </a:ext>
            </a:extLst>
          </p:cNvPr>
          <p:cNvPicPr>
            <a:picLocks noChangeAspect="1"/>
          </p:cNvPicPr>
          <p:nvPr/>
        </p:nvPicPr>
        <p:blipFill>
          <a:blip r:embed="rId8"/>
          <a:stretch>
            <a:fillRect/>
          </a:stretch>
        </p:blipFill>
        <p:spPr>
          <a:xfrm>
            <a:off x="8634438" y="3047985"/>
            <a:ext cx="2904762" cy="3276190"/>
          </a:xfrm>
          <a:prstGeom prst="rect">
            <a:avLst/>
          </a:prstGeom>
        </p:spPr>
      </p:pic>
    </p:spTree>
    <p:extLst>
      <p:ext uri="{BB962C8B-B14F-4D97-AF65-F5344CB8AC3E}">
        <p14:creationId xmlns:p14="http://schemas.microsoft.com/office/powerpoint/2010/main" val="369921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689928-B287-4F6F-9288-1DE7ADE2F318}"/>
              </a:ext>
            </a:extLst>
          </p:cNvPr>
          <p:cNvSpPr>
            <a:spLocks noGrp="1"/>
          </p:cNvSpPr>
          <p:nvPr>
            <p:ph type="title"/>
          </p:nvPr>
        </p:nvSpPr>
        <p:spPr/>
        <p:txBody>
          <a:bodyPr>
            <a:normAutofit fontScale="90000"/>
          </a:bodyPr>
          <a:lstStyle/>
          <a:p>
            <a:r>
              <a:rPr lang="it-IT" dirty="0"/>
              <a:t>Questions</a:t>
            </a:r>
          </a:p>
        </p:txBody>
      </p:sp>
      <p:pic>
        <p:nvPicPr>
          <p:cNvPr id="1026" name="Picture 2" descr="Question Mark Icon On White Puzzle">
            <a:extLst>
              <a:ext uri="{FF2B5EF4-FFF2-40B4-BE49-F238E27FC236}">
                <a16:creationId xmlns:a16="http://schemas.microsoft.com/office/drawing/2014/main" id="{1E039C44-686C-486A-BBA6-C4A604DF1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7441" y="1284141"/>
            <a:ext cx="4134522" cy="413452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4182754D-C82A-4F3D-9BE5-1B8462717F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043" y="395793"/>
            <a:ext cx="1996965" cy="859644"/>
          </a:xfrm>
          <a:prstGeom prst="rect">
            <a:avLst/>
          </a:prstGeom>
        </p:spPr>
      </p:pic>
      <p:pic>
        <p:nvPicPr>
          <p:cNvPr id="4" name="Image 3">
            <a:extLst>
              <a:ext uri="{FF2B5EF4-FFF2-40B4-BE49-F238E27FC236}">
                <a16:creationId xmlns:a16="http://schemas.microsoft.com/office/drawing/2014/main" id="{333D97C3-62B9-4374-BFB8-44F9380A295C}"/>
              </a:ext>
            </a:extLst>
          </p:cNvPr>
          <p:cNvPicPr>
            <a:picLocks noChangeAspect="1"/>
          </p:cNvPicPr>
          <p:nvPr/>
        </p:nvPicPr>
        <p:blipFill>
          <a:blip r:embed="rId5"/>
          <a:stretch>
            <a:fillRect/>
          </a:stretch>
        </p:blipFill>
        <p:spPr>
          <a:xfrm>
            <a:off x="10360626" y="432105"/>
            <a:ext cx="1422071" cy="1422071"/>
          </a:xfrm>
          <a:prstGeom prst="rect">
            <a:avLst/>
          </a:prstGeom>
        </p:spPr>
      </p:pic>
      <p:pic>
        <p:nvPicPr>
          <p:cNvPr id="9" name="Image 8">
            <a:extLst>
              <a:ext uri="{FF2B5EF4-FFF2-40B4-BE49-F238E27FC236}">
                <a16:creationId xmlns:a16="http://schemas.microsoft.com/office/drawing/2014/main" id="{DC577A9B-83E1-49EB-8969-3E819D82360F}"/>
              </a:ext>
            </a:extLst>
          </p:cNvPr>
          <p:cNvPicPr>
            <a:picLocks noChangeAspect="1"/>
          </p:cNvPicPr>
          <p:nvPr/>
        </p:nvPicPr>
        <p:blipFill>
          <a:blip r:embed="rId6"/>
          <a:stretch>
            <a:fillRect/>
          </a:stretch>
        </p:blipFill>
        <p:spPr>
          <a:xfrm>
            <a:off x="10462783" y="1879228"/>
            <a:ext cx="1422070" cy="1422070"/>
          </a:xfrm>
          <a:prstGeom prst="rect">
            <a:avLst/>
          </a:prstGeom>
        </p:spPr>
      </p:pic>
      <p:pic>
        <p:nvPicPr>
          <p:cNvPr id="10" name="Image 9">
            <a:extLst>
              <a:ext uri="{FF2B5EF4-FFF2-40B4-BE49-F238E27FC236}">
                <a16:creationId xmlns:a16="http://schemas.microsoft.com/office/drawing/2014/main" id="{105B043E-07D9-4A00-9EDB-D00DDBF8BE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62783" y="3351402"/>
            <a:ext cx="1665886" cy="1665886"/>
          </a:xfrm>
          <a:prstGeom prst="rect">
            <a:avLst/>
          </a:prstGeom>
        </p:spPr>
      </p:pic>
      <p:sp>
        <p:nvSpPr>
          <p:cNvPr id="12" name="ZoneTexte 11">
            <a:extLst>
              <a:ext uri="{FF2B5EF4-FFF2-40B4-BE49-F238E27FC236}">
                <a16:creationId xmlns:a16="http://schemas.microsoft.com/office/drawing/2014/main" id="{928AD4C3-B91E-42D0-8F5E-09DD1D396B89}"/>
              </a:ext>
            </a:extLst>
          </p:cNvPr>
          <p:cNvSpPr txBox="1"/>
          <p:nvPr/>
        </p:nvSpPr>
        <p:spPr>
          <a:xfrm>
            <a:off x="2811518" y="4999354"/>
            <a:ext cx="6092890" cy="1448217"/>
          </a:xfrm>
          <a:prstGeom prst="rect">
            <a:avLst/>
          </a:prstGeom>
          <a:noFill/>
        </p:spPr>
        <p:txBody>
          <a:bodyPr wrap="square">
            <a:spAutoFit/>
          </a:bodyPr>
          <a:lstStyle/>
          <a:p>
            <a:pPr marL="457200" indent="-457200">
              <a:lnSpc>
                <a:spcPct val="170000"/>
              </a:lnSpc>
              <a:spcBef>
                <a:spcPts val="0"/>
              </a:spcBef>
            </a:pPr>
            <a:r>
              <a:rPr lang="en-US" sz="1800" dirty="0"/>
              <a:t>Twitter: @rebaihamida   </a:t>
            </a:r>
          </a:p>
          <a:p>
            <a:pPr marL="457200" indent="-457200">
              <a:lnSpc>
                <a:spcPct val="170000"/>
              </a:lnSpc>
              <a:spcBef>
                <a:spcPts val="0"/>
              </a:spcBef>
            </a:pPr>
            <a:r>
              <a:rPr lang="en-US" sz="1800" dirty="0">
                <a:hlinkClick r:id="rId8">
                  <a:extLst>
                    <a:ext uri="{A12FA001-AC4F-418D-AE19-62706E023703}">
                      <ahyp:hlinkClr xmlns:ahyp="http://schemas.microsoft.com/office/drawing/2018/hyperlinkcolor" val="tx"/>
                    </a:ext>
                  </a:extLst>
                </a:hlinkClick>
              </a:rPr>
              <a:t>didourebai@gmail.com</a:t>
            </a:r>
            <a:endParaRPr lang="en-US" sz="1800" dirty="0"/>
          </a:p>
          <a:p>
            <a:pPr marL="457200" indent="-457200">
              <a:lnSpc>
                <a:spcPct val="170000"/>
              </a:lnSpc>
              <a:spcBef>
                <a:spcPts val="0"/>
              </a:spcBef>
            </a:pPr>
            <a:r>
              <a:rPr lang="en-US" sz="1800" dirty="0">
                <a:hlinkClick r:id="rId9">
                  <a:extLst>
                    <a:ext uri="{A12FA001-AC4F-418D-AE19-62706E023703}">
                      <ahyp:hlinkClr xmlns:ahyp="http://schemas.microsoft.com/office/drawing/2018/hyperlinkcolor" val="tx"/>
                    </a:ext>
                  </a:extLst>
                </a:hlinkClick>
              </a:rPr>
              <a:t>https://www.linkedin.com/in/hamida-rebai-trabelsi-09b8525/</a:t>
            </a:r>
            <a:endParaRPr lang="en-CA" dirty="0"/>
          </a:p>
        </p:txBody>
      </p:sp>
      <p:pic>
        <p:nvPicPr>
          <p:cNvPr id="11" name="Picture 2" descr="Microsoft Certified Trainer 2021-2022">
            <a:extLst>
              <a:ext uri="{FF2B5EF4-FFF2-40B4-BE49-F238E27FC236}">
                <a16:creationId xmlns:a16="http://schemas.microsoft.com/office/drawing/2014/main" id="{D4CB94B3-38CB-47B5-B5C5-678C8C2436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62783" y="4968080"/>
            <a:ext cx="1636571" cy="163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45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CA4CB5-A921-427C-A620-1500EFB19B35}"/>
              </a:ext>
            </a:extLst>
          </p:cNvPr>
          <p:cNvSpPr>
            <a:spLocks noGrp="1"/>
          </p:cNvSpPr>
          <p:nvPr>
            <p:ph type="title"/>
          </p:nvPr>
        </p:nvSpPr>
        <p:spPr/>
        <p:txBody>
          <a:bodyPr/>
          <a:lstStyle/>
          <a:p>
            <a:r>
              <a:rPr lang="fr-CA" dirty="0"/>
              <a:t>Agenda</a:t>
            </a:r>
          </a:p>
        </p:txBody>
      </p:sp>
      <p:sp>
        <p:nvSpPr>
          <p:cNvPr id="3" name="Espace réservé du contenu 2">
            <a:extLst>
              <a:ext uri="{FF2B5EF4-FFF2-40B4-BE49-F238E27FC236}">
                <a16:creationId xmlns:a16="http://schemas.microsoft.com/office/drawing/2014/main" id="{1E0C07CE-10E5-47B4-B9EC-850569FE891D}"/>
              </a:ext>
            </a:extLst>
          </p:cNvPr>
          <p:cNvSpPr>
            <a:spLocks noGrp="1"/>
          </p:cNvSpPr>
          <p:nvPr>
            <p:ph idx="1"/>
          </p:nvPr>
        </p:nvSpPr>
        <p:spPr/>
        <p:txBody>
          <a:bodyPr>
            <a:normAutofit fontScale="92500" lnSpcReduction="20000"/>
          </a:bodyPr>
          <a:lstStyle/>
          <a:p>
            <a:r>
              <a:rPr lang="en-US" dirty="0"/>
              <a:t>Digital transformation and business needs</a:t>
            </a:r>
          </a:p>
          <a:p>
            <a:r>
              <a:rPr lang="en-US" dirty="0"/>
              <a:t>Azure App Service Web Apps</a:t>
            </a:r>
          </a:p>
          <a:p>
            <a:r>
              <a:rPr lang="en-US" dirty="0"/>
              <a:t>Prepare the environment</a:t>
            </a:r>
          </a:p>
          <a:p>
            <a:r>
              <a:rPr lang="en-US" dirty="0"/>
              <a:t>Demo: Create Azure App Service Web Apps</a:t>
            </a:r>
          </a:p>
          <a:p>
            <a:r>
              <a:rPr lang="fr-CA" dirty="0"/>
              <a:t>Azure Container </a:t>
            </a:r>
            <a:r>
              <a:rPr lang="fr-CA" dirty="0" err="1"/>
              <a:t>Registry</a:t>
            </a:r>
            <a:endParaRPr lang="fr-CA" dirty="0"/>
          </a:p>
          <a:p>
            <a:r>
              <a:rPr lang="en-US" dirty="0"/>
              <a:t>Demo: Create an ACR with Azure Portal and Azure CLI</a:t>
            </a:r>
          </a:p>
          <a:p>
            <a:r>
              <a:rPr lang="en-US" dirty="0"/>
              <a:t>Azure Kubernetes Services</a:t>
            </a:r>
          </a:p>
          <a:p>
            <a:r>
              <a:rPr lang="en-US" dirty="0"/>
              <a:t>Demo: Create  and deploy Kubernetes application </a:t>
            </a:r>
          </a:p>
          <a:p>
            <a:r>
              <a:rPr lang="en-US" dirty="0"/>
              <a:t>Azure Service Fabric</a:t>
            </a:r>
          </a:p>
          <a:p>
            <a:r>
              <a:rPr lang="en-US" dirty="0"/>
              <a:t>Demo: Create  and Deploy a Service Fabric application to a cluster in Azure</a:t>
            </a:r>
          </a:p>
          <a:p>
            <a:endParaRPr lang="en-US" dirty="0"/>
          </a:p>
          <a:p>
            <a:endParaRPr lang="en-US" dirty="0"/>
          </a:p>
          <a:p>
            <a:endParaRPr lang="en-US" dirty="0"/>
          </a:p>
          <a:p>
            <a:endParaRPr lang="fr-CA" dirty="0"/>
          </a:p>
        </p:txBody>
      </p:sp>
    </p:spTree>
    <p:extLst>
      <p:ext uri="{BB962C8B-B14F-4D97-AF65-F5344CB8AC3E}">
        <p14:creationId xmlns:p14="http://schemas.microsoft.com/office/powerpoint/2010/main" val="288013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55F46D0-BCBF-934B-876C-AD3F3AF134B2}"/>
              </a:ext>
            </a:extLst>
          </p:cNvPr>
          <p:cNvSpPr>
            <a:spLocks noGrp="1"/>
          </p:cNvSpPr>
          <p:nvPr>
            <p:ph type="body" sz="quarter" idx="13"/>
          </p:nvPr>
        </p:nvSpPr>
        <p:spPr>
          <a:xfrm>
            <a:off x="2187575" y="1911962"/>
            <a:ext cx="9419208" cy="430887"/>
          </a:xfrm>
        </p:spPr>
        <p:txBody>
          <a:bodyPr>
            <a:normAutofit fontScale="92500" lnSpcReduction="10000"/>
          </a:bodyPr>
          <a:lstStyle/>
          <a:p>
            <a:r>
              <a:rPr lang="en-US" dirty="0"/>
              <a:t>Faster delivery of features.</a:t>
            </a:r>
            <a:endParaRPr lang="en-US" dirty="0">
              <a:cs typeface="Segoe UI"/>
            </a:endParaRPr>
          </a:p>
        </p:txBody>
      </p:sp>
      <p:sp>
        <p:nvSpPr>
          <p:cNvPr id="4" name="Title 3">
            <a:extLst>
              <a:ext uri="{FF2B5EF4-FFF2-40B4-BE49-F238E27FC236}">
                <a16:creationId xmlns:a16="http://schemas.microsoft.com/office/drawing/2014/main" id="{F4C2EB79-8317-324A-BD16-6FD3B07EE48D}"/>
              </a:ext>
            </a:extLst>
          </p:cNvPr>
          <p:cNvSpPr>
            <a:spLocks noGrp="1"/>
          </p:cNvSpPr>
          <p:nvPr>
            <p:ph type="title"/>
          </p:nvPr>
        </p:nvSpPr>
        <p:spPr/>
        <p:txBody>
          <a:bodyPr/>
          <a:lstStyle/>
          <a:p>
            <a:r>
              <a:rPr lang="en-US" dirty="0"/>
              <a:t>Digital transformation and business needs</a:t>
            </a:r>
          </a:p>
        </p:txBody>
      </p:sp>
      <p:sp>
        <p:nvSpPr>
          <p:cNvPr id="6" name="Text Placeholder 5">
            <a:extLst>
              <a:ext uri="{FF2B5EF4-FFF2-40B4-BE49-F238E27FC236}">
                <a16:creationId xmlns:a16="http://schemas.microsoft.com/office/drawing/2014/main" id="{141887EF-ECF1-8C41-9B0E-3E27B4E8B8DA}"/>
              </a:ext>
            </a:extLst>
          </p:cNvPr>
          <p:cNvSpPr>
            <a:spLocks noGrp="1"/>
          </p:cNvSpPr>
          <p:nvPr>
            <p:ph type="body" sz="quarter" idx="20"/>
          </p:nvPr>
        </p:nvSpPr>
        <p:spPr>
          <a:xfrm>
            <a:off x="2173694" y="2964357"/>
            <a:ext cx="9419208" cy="430887"/>
          </a:xfrm>
        </p:spPr>
        <p:txBody>
          <a:bodyPr>
            <a:normAutofit fontScale="92500" lnSpcReduction="10000"/>
          </a:bodyPr>
          <a:lstStyle/>
          <a:p>
            <a:r>
              <a:rPr lang="en-US" dirty="0"/>
              <a:t>Hight availability of services</a:t>
            </a:r>
          </a:p>
        </p:txBody>
      </p:sp>
      <p:sp>
        <p:nvSpPr>
          <p:cNvPr id="7" name="Text Placeholder 6">
            <a:extLst>
              <a:ext uri="{FF2B5EF4-FFF2-40B4-BE49-F238E27FC236}">
                <a16:creationId xmlns:a16="http://schemas.microsoft.com/office/drawing/2014/main" id="{F0FE02AC-CF5B-BE45-839F-A919DD954AB2}"/>
              </a:ext>
            </a:extLst>
          </p:cNvPr>
          <p:cNvSpPr>
            <a:spLocks noGrp="1"/>
          </p:cNvSpPr>
          <p:nvPr>
            <p:ph type="body" sz="quarter" idx="22"/>
          </p:nvPr>
        </p:nvSpPr>
        <p:spPr>
          <a:xfrm>
            <a:off x="2173694" y="3801309"/>
            <a:ext cx="9419208" cy="861774"/>
          </a:xfrm>
        </p:spPr>
        <p:txBody>
          <a:bodyPr/>
          <a:lstStyle/>
          <a:p>
            <a:r>
              <a:rPr lang="en-US"/>
              <a:t>Prepare a qualitative model for estimating migration costs.</a:t>
            </a:r>
            <a:endParaRPr lang="en-US" dirty="0">
              <a:cs typeface="Segoe UI"/>
            </a:endParaRPr>
          </a:p>
        </p:txBody>
      </p:sp>
      <p:sp>
        <p:nvSpPr>
          <p:cNvPr id="8" name="Text Placeholder 7">
            <a:extLst>
              <a:ext uri="{FF2B5EF4-FFF2-40B4-BE49-F238E27FC236}">
                <a16:creationId xmlns:a16="http://schemas.microsoft.com/office/drawing/2014/main" id="{CB4336E1-871C-9641-B586-549E73AA56FF}"/>
              </a:ext>
            </a:extLst>
          </p:cNvPr>
          <p:cNvSpPr>
            <a:spLocks noGrp="1"/>
          </p:cNvSpPr>
          <p:nvPr>
            <p:ph type="body" sz="quarter" idx="24"/>
          </p:nvPr>
        </p:nvSpPr>
        <p:spPr>
          <a:xfrm>
            <a:off x="2173694" y="4853704"/>
            <a:ext cx="9419208" cy="861774"/>
          </a:xfrm>
        </p:spPr>
        <p:txBody>
          <a:bodyPr/>
          <a:lstStyle/>
          <a:p>
            <a:r>
              <a:rPr lang="en-US"/>
              <a:t>Perform the migration by limiting the impacts on the company</a:t>
            </a:r>
            <a:endParaRPr lang="en-US" dirty="0">
              <a:cs typeface="Segoe UI"/>
            </a:endParaRPr>
          </a:p>
        </p:txBody>
      </p:sp>
    </p:spTree>
    <p:custDataLst>
      <p:tags r:id="rId1"/>
    </p:custDataLst>
    <p:extLst>
      <p:ext uri="{BB962C8B-B14F-4D97-AF65-F5344CB8AC3E}">
        <p14:creationId xmlns:p14="http://schemas.microsoft.com/office/powerpoint/2010/main" val="28954287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au 3">
            <a:extLst>
              <a:ext uri="{FF2B5EF4-FFF2-40B4-BE49-F238E27FC236}">
                <a16:creationId xmlns:a16="http://schemas.microsoft.com/office/drawing/2014/main" id="{3B18E660-E1DC-4C00-A999-CE6D8D8373FC}"/>
              </a:ext>
            </a:extLst>
          </p:cNvPr>
          <p:cNvGraphicFramePr>
            <a:graphicFrameLocks noGrp="1"/>
          </p:cNvGraphicFramePr>
          <p:nvPr/>
        </p:nvGraphicFramePr>
        <p:xfrm>
          <a:off x="417793" y="471236"/>
          <a:ext cx="11334415" cy="6027798"/>
        </p:xfrm>
        <a:graphic>
          <a:graphicData uri="http://schemas.openxmlformats.org/drawingml/2006/table">
            <a:tbl>
              <a:tblPr firstRow="1" bandRow="1">
                <a:tableStyleId>{5C22544A-7EE6-4342-B048-85BDC9FD1C3A}</a:tableStyleId>
              </a:tblPr>
              <a:tblGrid>
                <a:gridCol w="5139277">
                  <a:extLst>
                    <a:ext uri="{9D8B030D-6E8A-4147-A177-3AD203B41FA5}">
                      <a16:colId xmlns:a16="http://schemas.microsoft.com/office/drawing/2014/main" val="1484441094"/>
                    </a:ext>
                  </a:extLst>
                </a:gridCol>
                <a:gridCol w="6195138">
                  <a:extLst>
                    <a:ext uri="{9D8B030D-6E8A-4147-A177-3AD203B41FA5}">
                      <a16:colId xmlns:a16="http://schemas.microsoft.com/office/drawing/2014/main" val="22817024"/>
                    </a:ext>
                  </a:extLst>
                </a:gridCol>
              </a:tblGrid>
              <a:tr h="632826">
                <a:tc>
                  <a:txBody>
                    <a:bodyPr/>
                    <a:lstStyle/>
                    <a:p>
                      <a:pPr algn="ctr"/>
                      <a:r>
                        <a:rPr lang="en-CA" sz="2800" dirty="0"/>
                        <a:t>Patterns</a:t>
                      </a:r>
                    </a:p>
                  </a:txBody>
                  <a:tcPr/>
                </a:tc>
                <a:tc>
                  <a:txBody>
                    <a:bodyPr/>
                    <a:lstStyle/>
                    <a:p>
                      <a:pPr algn="ctr"/>
                      <a:r>
                        <a:rPr lang="en-CA" sz="2800" b="1" kern="1200" dirty="0">
                          <a:solidFill>
                            <a:schemeClr val="lt1"/>
                          </a:solidFill>
                          <a:latin typeface="+mn-lt"/>
                          <a:ea typeface="+mn-ea"/>
                          <a:cs typeface="+mn-cs"/>
                        </a:rPr>
                        <a:t>Technologies</a:t>
                      </a:r>
                    </a:p>
                  </a:txBody>
                  <a:tcPr/>
                </a:tc>
                <a:extLst>
                  <a:ext uri="{0D108BD9-81ED-4DB2-BD59-A6C34878D82A}">
                    <a16:rowId xmlns:a16="http://schemas.microsoft.com/office/drawing/2014/main" val="1464493334"/>
                  </a:ext>
                </a:extLst>
              </a:tr>
              <a:tr h="5394972">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467141620"/>
                  </a:ext>
                </a:extLst>
              </a:tr>
            </a:tbl>
          </a:graphicData>
        </a:graphic>
      </p:graphicFrame>
      <p:sp>
        <p:nvSpPr>
          <p:cNvPr id="53" name="Rectangle 52">
            <a:extLst>
              <a:ext uri="{FF2B5EF4-FFF2-40B4-BE49-F238E27FC236}">
                <a16:creationId xmlns:a16="http://schemas.microsoft.com/office/drawing/2014/main" id="{755B2AD1-9B4F-46BD-9E24-8E9C3D47AEDD}"/>
              </a:ext>
            </a:extLst>
          </p:cNvPr>
          <p:cNvSpPr/>
          <p:nvPr/>
        </p:nvSpPr>
        <p:spPr>
          <a:xfrm>
            <a:off x="1458079" y="1215101"/>
            <a:ext cx="2892991" cy="633625"/>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3529" b="0" i="0" u="none" strike="noStrike" kern="0" cap="none" spc="0" normalizeH="0" baseline="0" noProof="0" dirty="0">
                <a:ln>
                  <a:noFill/>
                </a:ln>
                <a:solidFill>
                  <a:srgbClr val="505050"/>
                </a:solidFill>
                <a:effectLst/>
                <a:uLnTx/>
                <a:uFillTx/>
              </a:rPr>
              <a:t>Microservices</a:t>
            </a:r>
          </a:p>
        </p:txBody>
      </p:sp>
      <p:sp>
        <p:nvSpPr>
          <p:cNvPr id="54" name="Rectangle 53">
            <a:extLst>
              <a:ext uri="{FF2B5EF4-FFF2-40B4-BE49-F238E27FC236}">
                <a16:creationId xmlns:a16="http://schemas.microsoft.com/office/drawing/2014/main" id="{78B861FB-4A0C-468D-885D-56A87D13A205}"/>
              </a:ext>
            </a:extLst>
          </p:cNvPr>
          <p:cNvSpPr/>
          <p:nvPr/>
        </p:nvSpPr>
        <p:spPr>
          <a:xfrm>
            <a:off x="2401704" y="1658658"/>
            <a:ext cx="2887521" cy="512935"/>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505050"/>
                </a:solidFill>
                <a:effectLst/>
                <a:uLnTx/>
                <a:uFillTx/>
              </a:rPr>
              <a:t>Bounded Context</a:t>
            </a:r>
          </a:p>
        </p:txBody>
      </p:sp>
      <p:sp>
        <p:nvSpPr>
          <p:cNvPr id="55" name="Rectangle 54">
            <a:extLst>
              <a:ext uri="{FF2B5EF4-FFF2-40B4-BE49-F238E27FC236}">
                <a16:creationId xmlns:a16="http://schemas.microsoft.com/office/drawing/2014/main" id="{9413B43D-B1EE-410B-9BF4-E49A4C4C7A10}"/>
              </a:ext>
            </a:extLst>
          </p:cNvPr>
          <p:cNvSpPr/>
          <p:nvPr/>
        </p:nvSpPr>
        <p:spPr>
          <a:xfrm>
            <a:off x="1308675" y="2456043"/>
            <a:ext cx="2396838" cy="573280"/>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3137" b="0" i="0" u="none" strike="noStrike" kern="0" cap="none" spc="0" normalizeH="0" baseline="0" noProof="0" dirty="0">
                <a:ln>
                  <a:noFill/>
                </a:ln>
                <a:solidFill>
                  <a:srgbClr val="505050"/>
                </a:solidFill>
                <a:effectLst/>
                <a:uLnTx/>
                <a:uFillTx/>
              </a:rPr>
              <a:t>API Gateway</a:t>
            </a:r>
          </a:p>
        </p:txBody>
      </p:sp>
      <p:sp>
        <p:nvSpPr>
          <p:cNvPr id="56" name="Rectangle 55">
            <a:extLst>
              <a:ext uri="{FF2B5EF4-FFF2-40B4-BE49-F238E27FC236}">
                <a16:creationId xmlns:a16="http://schemas.microsoft.com/office/drawing/2014/main" id="{FA362604-5509-4161-AB3E-63C3C7E29C1D}"/>
              </a:ext>
            </a:extLst>
          </p:cNvPr>
          <p:cNvSpPr/>
          <p:nvPr/>
        </p:nvSpPr>
        <p:spPr>
          <a:xfrm>
            <a:off x="2047187" y="3242448"/>
            <a:ext cx="1461613" cy="452590"/>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solidFill>
                  <a:srgbClr val="505050"/>
                </a:solidFill>
                <a:effectLst/>
                <a:uLnTx/>
                <a:uFillTx/>
              </a:rPr>
              <a:t>Event Bus</a:t>
            </a:r>
          </a:p>
        </p:txBody>
      </p:sp>
      <p:sp>
        <p:nvSpPr>
          <p:cNvPr id="57" name="Rectangle 56">
            <a:extLst>
              <a:ext uri="{FF2B5EF4-FFF2-40B4-BE49-F238E27FC236}">
                <a16:creationId xmlns:a16="http://schemas.microsoft.com/office/drawing/2014/main" id="{61BC58D7-6EB9-4A6E-864A-F29081AEBEE3}"/>
              </a:ext>
            </a:extLst>
          </p:cNvPr>
          <p:cNvSpPr/>
          <p:nvPr/>
        </p:nvSpPr>
        <p:spPr>
          <a:xfrm>
            <a:off x="721329" y="4289654"/>
            <a:ext cx="1694382" cy="452590"/>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solidFill>
                  <a:srgbClr val="505050"/>
                </a:solidFill>
                <a:effectLst/>
                <a:uLnTx/>
                <a:uFillTx/>
              </a:rPr>
              <a:t>Commands</a:t>
            </a:r>
          </a:p>
        </p:txBody>
      </p:sp>
      <p:sp>
        <p:nvSpPr>
          <p:cNvPr id="58" name="Rectangle 57">
            <a:extLst>
              <a:ext uri="{FF2B5EF4-FFF2-40B4-BE49-F238E27FC236}">
                <a16:creationId xmlns:a16="http://schemas.microsoft.com/office/drawing/2014/main" id="{91CB053D-F149-4D61-97B2-2CD9F87CE349}"/>
              </a:ext>
            </a:extLst>
          </p:cNvPr>
          <p:cNvSpPr/>
          <p:nvPr/>
        </p:nvSpPr>
        <p:spPr>
          <a:xfrm>
            <a:off x="1045652" y="3016154"/>
            <a:ext cx="1034167" cy="452590"/>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solidFill>
                  <a:srgbClr val="505050"/>
                </a:solidFill>
                <a:effectLst/>
                <a:uLnTx/>
                <a:uFillTx/>
              </a:rPr>
              <a:t>Events</a:t>
            </a:r>
          </a:p>
        </p:txBody>
      </p:sp>
      <p:sp>
        <p:nvSpPr>
          <p:cNvPr id="59" name="Rectangle 58">
            <a:extLst>
              <a:ext uri="{FF2B5EF4-FFF2-40B4-BE49-F238E27FC236}">
                <a16:creationId xmlns:a16="http://schemas.microsoft.com/office/drawing/2014/main" id="{705545A3-47D8-4B00-884C-4BD260171DDB}"/>
              </a:ext>
            </a:extLst>
          </p:cNvPr>
          <p:cNvSpPr/>
          <p:nvPr/>
        </p:nvSpPr>
        <p:spPr>
          <a:xfrm>
            <a:off x="1245974" y="5685647"/>
            <a:ext cx="1835943" cy="392245"/>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solidFill>
                  <a:srgbClr val="505050"/>
                </a:solidFill>
                <a:effectLst/>
                <a:uLnTx/>
                <a:uFillTx/>
              </a:rPr>
              <a:t>Domain Events</a:t>
            </a:r>
          </a:p>
        </p:txBody>
      </p:sp>
      <p:sp>
        <p:nvSpPr>
          <p:cNvPr id="60" name="Rectangle 59">
            <a:extLst>
              <a:ext uri="{FF2B5EF4-FFF2-40B4-BE49-F238E27FC236}">
                <a16:creationId xmlns:a16="http://schemas.microsoft.com/office/drawing/2014/main" id="{E860BF5E-E71B-4174-84C4-B78A11F1B846}"/>
              </a:ext>
            </a:extLst>
          </p:cNvPr>
          <p:cNvSpPr/>
          <p:nvPr/>
        </p:nvSpPr>
        <p:spPr>
          <a:xfrm>
            <a:off x="1588210" y="6049635"/>
            <a:ext cx="1194271" cy="392245"/>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solidFill>
                  <a:srgbClr val="505050"/>
                </a:solidFill>
                <a:effectLst/>
                <a:uLnTx/>
                <a:uFillTx/>
              </a:rPr>
              <a:t>Mediator</a:t>
            </a:r>
          </a:p>
        </p:txBody>
      </p:sp>
      <p:sp>
        <p:nvSpPr>
          <p:cNvPr id="61" name="Rectangle 60">
            <a:extLst>
              <a:ext uri="{FF2B5EF4-FFF2-40B4-BE49-F238E27FC236}">
                <a16:creationId xmlns:a16="http://schemas.microsoft.com/office/drawing/2014/main" id="{0BB8D7EC-DDE0-48B7-B5EE-28B15BD26F8F}"/>
              </a:ext>
            </a:extLst>
          </p:cNvPr>
          <p:cNvSpPr/>
          <p:nvPr/>
        </p:nvSpPr>
        <p:spPr>
          <a:xfrm>
            <a:off x="1468754" y="5293402"/>
            <a:ext cx="1451806" cy="392245"/>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solidFill>
                  <a:srgbClr val="505050"/>
                </a:solidFill>
                <a:effectLst/>
                <a:uLnTx/>
                <a:uFillTx/>
              </a:rPr>
              <a:t>Aggregates</a:t>
            </a:r>
          </a:p>
        </p:txBody>
      </p:sp>
      <p:sp>
        <p:nvSpPr>
          <p:cNvPr id="62" name="Rectangle 61">
            <a:extLst>
              <a:ext uri="{FF2B5EF4-FFF2-40B4-BE49-F238E27FC236}">
                <a16:creationId xmlns:a16="http://schemas.microsoft.com/office/drawing/2014/main" id="{4901A283-1CA4-4184-979B-B9B305937232}"/>
              </a:ext>
            </a:extLst>
          </p:cNvPr>
          <p:cNvSpPr/>
          <p:nvPr/>
        </p:nvSpPr>
        <p:spPr>
          <a:xfrm>
            <a:off x="2912514" y="5475397"/>
            <a:ext cx="1428800" cy="331899"/>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dirty="0">
                <a:ln>
                  <a:noFill/>
                </a:ln>
                <a:solidFill>
                  <a:srgbClr val="505050"/>
                </a:solidFill>
                <a:effectLst/>
                <a:uLnTx/>
                <a:uFillTx/>
              </a:rPr>
              <a:t>Domain Entity</a:t>
            </a:r>
          </a:p>
        </p:txBody>
      </p:sp>
      <p:sp>
        <p:nvSpPr>
          <p:cNvPr id="63" name="Rectangle 62">
            <a:extLst>
              <a:ext uri="{FF2B5EF4-FFF2-40B4-BE49-F238E27FC236}">
                <a16:creationId xmlns:a16="http://schemas.microsoft.com/office/drawing/2014/main" id="{B3A72B9F-C578-49C2-8D03-1A85AC581D3A}"/>
              </a:ext>
            </a:extLst>
          </p:cNvPr>
          <p:cNvSpPr/>
          <p:nvPr/>
        </p:nvSpPr>
        <p:spPr>
          <a:xfrm>
            <a:off x="2326711" y="4968787"/>
            <a:ext cx="1770002" cy="362072"/>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765" b="0" i="0" u="none" strike="noStrike" kern="0" cap="none" spc="0" normalizeH="0" baseline="0" noProof="0" dirty="0">
                <a:ln>
                  <a:noFill/>
                </a:ln>
                <a:solidFill>
                  <a:srgbClr val="505050"/>
                </a:solidFill>
                <a:effectLst/>
                <a:uLnTx/>
                <a:uFillTx/>
              </a:rPr>
              <a:t>CQRS simplified</a:t>
            </a:r>
          </a:p>
        </p:txBody>
      </p:sp>
      <p:sp>
        <p:nvSpPr>
          <p:cNvPr id="64" name="Rectangle 63">
            <a:extLst>
              <a:ext uri="{FF2B5EF4-FFF2-40B4-BE49-F238E27FC236}">
                <a16:creationId xmlns:a16="http://schemas.microsoft.com/office/drawing/2014/main" id="{EB44F2E0-32C6-4ED6-9009-68244EBFEA3D}"/>
              </a:ext>
            </a:extLst>
          </p:cNvPr>
          <p:cNvSpPr/>
          <p:nvPr/>
        </p:nvSpPr>
        <p:spPr>
          <a:xfrm>
            <a:off x="982951" y="4686299"/>
            <a:ext cx="2709691" cy="392245"/>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solidFill>
                  <a:srgbClr val="505050"/>
                </a:solidFill>
                <a:effectLst/>
                <a:uLnTx/>
                <a:uFillTx/>
              </a:rPr>
              <a:t>Domain-Driven Design</a:t>
            </a:r>
          </a:p>
        </p:txBody>
      </p:sp>
      <p:sp>
        <p:nvSpPr>
          <p:cNvPr id="65" name="Rectangle 64">
            <a:extLst>
              <a:ext uri="{FF2B5EF4-FFF2-40B4-BE49-F238E27FC236}">
                <a16:creationId xmlns:a16="http://schemas.microsoft.com/office/drawing/2014/main" id="{F3278309-AFAE-494F-A9D7-C90E58576875}"/>
              </a:ext>
            </a:extLst>
          </p:cNvPr>
          <p:cNvSpPr/>
          <p:nvPr/>
        </p:nvSpPr>
        <p:spPr>
          <a:xfrm>
            <a:off x="3522394" y="3228963"/>
            <a:ext cx="1861337" cy="362072"/>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765" b="0" i="0" u="none" strike="noStrike" kern="0" cap="none" spc="0" normalizeH="0" baseline="0" noProof="0" dirty="0">
                <a:ln>
                  <a:noFill/>
                </a:ln>
                <a:solidFill>
                  <a:srgbClr val="505050"/>
                </a:solidFill>
                <a:effectLst/>
                <a:uLnTx/>
                <a:uFillTx/>
              </a:rPr>
              <a:t>Message Brokers</a:t>
            </a:r>
          </a:p>
        </p:txBody>
      </p:sp>
      <p:sp>
        <p:nvSpPr>
          <p:cNvPr id="66" name="Rectangle 65">
            <a:extLst>
              <a:ext uri="{FF2B5EF4-FFF2-40B4-BE49-F238E27FC236}">
                <a16:creationId xmlns:a16="http://schemas.microsoft.com/office/drawing/2014/main" id="{9859B5CA-DB01-476B-971B-FF4B1035BB71}"/>
              </a:ext>
            </a:extLst>
          </p:cNvPr>
          <p:cNvSpPr/>
          <p:nvPr/>
        </p:nvSpPr>
        <p:spPr>
          <a:xfrm>
            <a:off x="2286123" y="2916850"/>
            <a:ext cx="2679707" cy="392245"/>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solidFill>
                  <a:srgbClr val="505050"/>
                </a:solidFill>
                <a:effectLst/>
                <a:uLnTx/>
                <a:uFillTx/>
              </a:rPr>
              <a:t>Async. communication</a:t>
            </a:r>
          </a:p>
        </p:txBody>
      </p:sp>
      <p:sp>
        <p:nvSpPr>
          <p:cNvPr id="67" name="Rectangle 66">
            <a:extLst>
              <a:ext uri="{FF2B5EF4-FFF2-40B4-BE49-F238E27FC236}">
                <a16:creationId xmlns:a16="http://schemas.microsoft.com/office/drawing/2014/main" id="{BD6B9FB5-450C-45CC-BD1A-FA67C349CAF0}"/>
              </a:ext>
            </a:extLst>
          </p:cNvPr>
          <p:cNvSpPr/>
          <p:nvPr/>
        </p:nvSpPr>
        <p:spPr>
          <a:xfrm>
            <a:off x="734574" y="1755533"/>
            <a:ext cx="1621716" cy="392245"/>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solidFill>
                  <a:srgbClr val="505050"/>
                </a:solidFill>
                <a:effectLst/>
                <a:uLnTx/>
                <a:uFillTx/>
              </a:rPr>
              <a:t>Autonomous</a:t>
            </a:r>
          </a:p>
        </p:txBody>
      </p:sp>
      <p:sp>
        <p:nvSpPr>
          <p:cNvPr id="68" name="Rectangle 67">
            <a:extLst>
              <a:ext uri="{FF2B5EF4-FFF2-40B4-BE49-F238E27FC236}">
                <a16:creationId xmlns:a16="http://schemas.microsoft.com/office/drawing/2014/main" id="{5E271857-0BDA-41F6-997E-7D9E2DE7CD57}"/>
              </a:ext>
            </a:extLst>
          </p:cNvPr>
          <p:cNvSpPr/>
          <p:nvPr/>
        </p:nvSpPr>
        <p:spPr>
          <a:xfrm>
            <a:off x="4117113" y="2639758"/>
            <a:ext cx="1262222" cy="362072"/>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765" b="0" i="0" u="none" strike="noStrike" kern="0" cap="none" spc="0" normalizeH="0" baseline="0" noProof="0" dirty="0">
                <a:ln>
                  <a:noFill/>
                </a:ln>
                <a:solidFill>
                  <a:srgbClr val="505050"/>
                </a:solidFill>
                <a:effectLst/>
                <a:uLnTx/>
                <a:uFillTx/>
              </a:rPr>
              <a:t>Decoupled</a:t>
            </a:r>
          </a:p>
        </p:txBody>
      </p:sp>
      <p:sp>
        <p:nvSpPr>
          <p:cNvPr id="69" name="Rectangle 68">
            <a:extLst>
              <a:ext uri="{FF2B5EF4-FFF2-40B4-BE49-F238E27FC236}">
                <a16:creationId xmlns:a16="http://schemas.microsoft.com/office/drawing/2014/main" id="{C1E81597-82D8-4D23-B0E8-F3181A465CD9}"/>
              </a:ext>
            </a:extLst>
          </p:cNvPr>
          <p:cNvSpPr/>
          <p:nvPr/>
        </p:nvSpPr>
        <p:spPr>
          <a:xfrm>
            <a:off x="3508951" y="2287590"/>
            <a:ext cx="1228403" cy="452590"/>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solidFill>
                  <a:srgbClr val="505050"/>
                </a:solidFill>
                <a:effectLst/>
                <a:uLnTx/>
                <a:uFillTx/>
              </a:rPr>
              <a:t>Isolated</a:t>
            </a:r>
          </a:p>
        </p:txBody>
      </p:sp>
      <p:sp>
        <p:nvSpPr>
          <p:cNvPr id="70" name="Rectangle 69">
            <a:extLst>
              <a:ext uri="{FF2B5EF4-FFF2-40B4-BE49-F238E27FC236}">
                <a16:creationId xmlns:a16="http://schemas.microsoft.com/office/drawing/2014/main" id="{1489827A-3CF7-4A5D-9AA6-9F5EFB4A72DF}"/>
              </a:ext>
            </a:extLst>
          </p:cNvPr>
          <p:cNvSpPr/>
          <p:nvPr/>
        </p:nvSpPr>
        <p:spPr>
          <a:xfrm>
            <a:off x="786871" y="3683394"/>
            <a:ext cx="1924888" cy="362072"/>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765" b="0" i="0" u="none" strike="noStrike" kern="0" cap="none" spc="0" normalizeH="0" baseline="0" noProof="0" dirty="0">
                <a:ln>
                  <a:noFill/>
                </a:ln>
                <a:solidFill>
                  <a:srgbClr val="505050"/>
                </a:solidFill>
                <a:effectLst/>
                <a:uLnTx/>
                <a:uFillTx/>
              </a:rPr>
              <a:t>Service Discovery</a:t>
            </a:r>
          </a:p>
        </p:txBody>
      </p:sp>
      <p:sp>
        <p:nvSpPr>
          <p:cNvPr id="71" name="Rectangle 70">
            <a:extLst>
              <a:ext uri="{FF2B5EF4-FFF2-40B4-BE49-F238E27FC236}">
                <a16:creationId xmlns:a16="http://schemas.microsoft.com/office/drawing/2014/main" id="{F7D657C7-2603-4DB0-8010-70D611C10DB6}"/>
              </a:ext>
            </a:extLst>
          </p:cNvPr>
          <p:cNvSpPr/>
          <p:nvPr/>
        </p:nvSpPr>
        <p:spPr>
          <a:xfrm>
            <a:off x="2547502" y="3931485"/>
            <a:ext cx="2261125" cy="301727"/>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372" b="0" i="0" u="none" strike="noStrike" kern="0" cap="none" spc="0" normalizeH="0" baseline="0" noProof="0" dirty="0">
                <a:ln>
                  <a:noFill/>
                </a:ln>
                <a:solidFill>
                  <a:srgbClr val="505050"/>
                </a:solidFill>
                <a:effectLst/>
                <a:uLnTx/>
                <a:uFillTx/>
              </a:rPr>
              <a:t>Transient Failures Handling</a:t>
            </a:r>
          </a:p>
        </p:txBody>
      </p:sp>
      <p:sp>
        <p:nvSpPr>
          <p:cNvPr id="72" name="Rectangle 71">
            <a:extLst>
              <a:ext uri="{FF2B5EF4-FFF2-40B4-BE49-F238E27FC236}">
                <a16:creationId xmlns:a16="http://schemas.microsoft.com/office/drawing/2014/main" id="{13C8BA8B-D5BE-4AB8-A39E-C17F804048CD}"/>
              </a:ext>
            </a:extLst>
          </p:cNvPr>
          <p:cNvSpPr/>
          <p:nvPr/>
        </p:nvSpPr>
        <p:spPr>
          <a:xfrm>
            <a:off x="3740170" y="4186675"/>
            <a:ext cx="1041333" cy="331899"/>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dirty="0">
                <a:ln>
                  <a:noFill/>
                </a:ln>
                <a:solidFill>
                  <a:srgbClr val="505050"/>
                </a:solidFill>
                <a:effectLst/>
                <a:uLnTx/>
                <a:uFillTx/>
              </a:rPr>
              <a:t>Resiliency</a:t>
            </a:r>
          </a:p>
        </p:txBody>
      </p:sp>
      <p:sp>
        <p:nvSpPr>
          <p:cNvPr id="73" name="Rectangle 72">
            <a:extLst>
              <a:ext uri="{FF2B5EF4-FFF2-40B4-BE49-F238E27FC236}">
                <a16:creationId xmlns:a16="http://schemas.microsoft.com/office/drawing/2014/main" id="{8704C6BD-01A0-4E36-9918-057F00848B7F}"/>
              </a:ext>
            </a:extLst>
          </p:cNvPr>
          <p:cNvSpPr/>
          <p:nvPr/>
        </p:nvSpPr>
        <p:spPr>
          <a:xfrm>
            <a:off x="3280165" y="3613833"/>
            <a:ext cx="1757242" cy="392245"/>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solidFill>
                  <a:srgbClr val="505050"/>
                </a:solidFill>
                <a:effectLst/>
                <a:uLnTx/>
                <a:uFillTx/>
              </a:rPr>
              <a:t>Health Checks</a:t>
            </a:r>
          </a:p>
        </p:txBody>
      </p:sp>
      <p:sp>
        <p:nvSpPr>
          <p:cNvPr id="74" name="Rectangle 73">
            <a:extLst>
              <a:ext uri="{FF2B5EF4-FFF2-40B4-BE49-F238E27FC236}">
                <a16:creationId xmlns:a16="http://schemas.microsoft.com/office/drawing/2014/main" id="{7B5A1F70-D360-48DC-BEF1-10852E833B0C}"/>
              </a:ext>
            </a:extLst>
          </p:cNvPr>
          <p:cNvSpPr/>
          <p:nvPr/>
        </p:nvSpPr>
        <p:spPr>
          <a:xfrm>
            <a:off x="2877813" y="4450444"/>
            <a:ext cx="2649221" cy="301727"/>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372" b="0" i="0" u="none" strike="noStrike" kern="0" cap="none" spc="0" normalizeH="0" baseline="0" noProof="0" dirty="0">
                <a:ln>
                  <a:noFill/>
                </a:ln>
                <a:solidFill>
                  <a:srgbClr val="505050"/>
                </a:solidFill>
                <a:effectLst/>
                <a:uLnTx/>
                <a:uFillTx/>
              </a:rPr>
              <a:t>Retries with Exponential Backoff</a:t>
            </a:r>
          </a:p>
        </p:txBody>
      </p:sp>
      <p:sp>
        <p:nvSpPr>
          <p:cNvPr id="75" name="Rectangle 74">
            <a:extLst>
              <a:ext uri="{FF2B5EF4-FFF2-40B4-BE49-F238E27FC236}">
                <a16:creationId xmlns:a16="http://schemas.microsoft.com/office/drawing/2014/main" id="{09FF98F3-3335-4056-9422-77C418F80B6D}"/>
              </a:ext>
            </a:extLst>
          </p:cNvPr>
          <p:cNvSpPr/>
          <p:nvPr/>
        </p:nvSpPr>
        <p:spPr>
          <a:xfrm>
            <a:off x="4118930" y="4678991"/>
            <a:ext cx="1379392" cy="301727"/>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372" b="0" i="0" u="none" strike="noStrike" kern="0" cap="none" spc="0" normalizeH="0" baseline="0" noProof="0" dirty="0">
                <a:ln>
                  <a:noFill/>
                </a:ln>
                <a:solidFill>
                  <a:srgbClr val="505050"/>
                </a:solidFill>
                <a:effectLst/>
                <a:uLnTx/>
                <a:uFillTx/>
              </a:rPr>
              <a:t>Circuit Breakers</a:t>
            </a:r>
          </a:p>
        </p:txBody>
      </p:sp>
      <p:sp>
        <p:nvSpPr>
          <p:cNvPr id="76" name="Rectangle 75">
            <a:extLst>
              <a:ext uri="{FF2B5EF4-FFF2-40B4-BE49-F238E27FC236}">
                <a16:creationId xmlns:a16="http://schemas.microsoft.com/office/drawing/2014/main" id="{57940DAE-4C67-4CE3-86FC-EEF2D18F6023}"/>
              </a:ext>
            </a:extLst>
          </p:cNvPr>
          <p:cNvSpPr/>
          <p:nvPr/>
        </p:nvSpPr>
        <p:spPr>
          <a:xfrm>
            <a:off x="2108465" y="2045814"/>
            <a:ext cx="3262541" cy="362072"/>
          </a:xfrm>
          <a:prstGeom prst="rect">
            <a:avLst/>
          </a:prstGeom>
        </p:spPr>
        <p:txBody>
          <a:bodyPr wrap="none">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1765" b="0" i="0" u="none" strike="noStrike" kern="0" cap="none" spc="0" normalizeH="0" baseline="0" noProof="0" dirty="0">
                <a:ln>
                  <a:noFill/>
                </a:ln>
                <a:solidFill>
                  <a:srgbClr val="505050"/>
                </a:solidFill>
                <a:effectLst/>
                <a:uLnTx/>
                <a:uFillTx/>
              </a:rPr>
              <a:t>Nomad &amp; addressable services</a:t>
            </a:r>
          </a:p>
        </p:txBody>
      </p:sp>
      <p:sp>
        <p:nvSpPr>
          <p:cNvPr id="77" name="Rectangle 76">
            <a:extLst>
              <a:ext uri="{FF2B5EF4-FFF2-40B4-BE49-F238E27FC236}">
                <a16:creationId xmlns:a16="http://schemas.microsoft.com/office/drawing/2014/main" id="{0CE968E7-07FC-4838-803F-5F6D8EFB2E4E}"/>
              </a:ext>
            </a:extLst>
          </p:cNvPr>
          <p:cNvSpPr/>
          <p:nvPr/>
        </p:nvSpPr>
        <p:spPr>
          <a:xfrm>
            <a:off x="6757185" y="1191174"/>
            <a:ext cx="3849211" cy="633625"/>
          </a:xfrm>
          <a:prstGeom prst="rect">
            <a:avLst/>
          </a:prstGeom>
        </p:spPr>
        <p:txBody>
          <a:bodyPr wrap="none">
            <a:spAutoFit/>
          </a:bodyPr>
          <a:lstStyle/>
          <a:p>
            <a:pPr defTabSz="914367">
              <a:defRPr/>
            </a:pPr>
            <a:r>
              <a:rPr lang="en-US" sz="3529" dirty="0">
                <a:solidFill>
                  <a:srgbClr val="505050"/>
                </a:solidFill>
                <a:latin typeface="Segoe UI"/>
              </a:rPr>
              <a:t>Docker Containers</a:t>
            </a:r>
          </a:p>
        </p:txBody>
      </p:sp>
      <p:sp>
        <p:nvSpPr>
          <p:cNvPr id="78" name="Rectangle 77">
            <a:extLst>
              <a:ext uri="{FF2B5EF4-FFF2-40B4-BE49-F238E27FC236}">
                <a16:creationId xmlns:a16="http://schemas.microsoft.com/office/drawing/2014/main" id="{4958B1EC-4AC8-4AB4-890A-605DB4237708}"/>
              </a:ext>
            </a:extLst>
          </p:cNvPr>
          <p:cNvSpPr/>
          <p:nvPr/>
        </p:nvSpPr>
        <p:spPr>
          <a:xfrm>
            <a:off x="8875999" y="1848395"/>
            <a:ext cx="2333225" cy="512935"/>
          </a:xfrm>
          <a:prstGeom prst="rect">
            <a:avLst/>
          </a:prstGeom>
        </p:spPr>
        <p:txBody>
          <a:bodyPr wrap="none">
            <a:spAutoFit/>
          </a:bodyPr>
          <a:lstStyle/>
          <a:p>
            <a:pPr defTabSz="914367">
              <a:defRPr/>
            </a:pPr>
            <a:r>
              <a:rPr lang="en-US" sz="2745" dirty="0">
                <a:solidFill>
                  <a:srgbClr val="505050"/>
                </a:solidFill>
                <a:latin typeface="Segoe UI"/>
              </a:rPr>
              <a:t>Docker Image</a:t>
            </a:r>
          </a:p>
        </p:txBody>
      </p:sp>
      <p:sp>
        <p:nvSpPr>
          <p:cNvPr id="79" name="Rectangle 78">
            <a:extLst>
              <a:ext uri="{FF2B5EF4-FFF2-40B4-BE49-F238E27FC236}">
                <a16:creationId xmlns:a16="http://schemas.microsoft.com/office/drawing/2014/main" id="{67CC736F-CA88-46C3-A2E4-1C300F80DDB7}"/>
              </a:ext>
            </a:extLst>
          </p:cNvPr>
          <p:cNvSpPr/>
          <p:nvPr/>
        </p:nvSpPr>
        <p:spPr>
          <a:xfrm>
            <a:off x="9174807" y="2382197"/>
            <a:ext cx="1926586" cy="392245"/>
          </a:xfrm>
          <a:prstGeom prst="rect">
            <a:avLst/>
          </a:prstGeom>
        </p:spPr>
        <p:txBody>
          <a:bodyPr wrap="none">
            <a:spAutoFit/>
          </a:bodyPr>
          <a:lstStyle/>
          <a:p>
            <a:pPr defTabSz="914367">
              <a:defRPr/>
            </a:pPr>
            <a:r>
              <a:rPr lang="en-US" sz="1961" dirty="0">
                <a:solidFill>
                  <a:srgbClr val="505050"/>
                </a:solidFill>
                <a:latin typeface="Segoe UI"/>
              </a:rPr>
              <a:t>Docker Registry</a:t>
            </a:r>
          </a:p>
        </p:txBody>
      </p:sp>
      <p:sp>
        <p:nvSpPr>
          <p:cNvPr id="80" name="Rectangle 79">
            <a:extLst>
              <a:ext uri="{FF2B5EF4-FFF2-40B4-BE49-F238E27FC236}">
                <a16:creationId xmlns:a16="http://schemas.microsoft.com/office/drawing/2014/main" id="{E38F3FEC-369C-4A36-B0B8-01D1FDA0BC2B}"/>
              </a:ext>
            </a:extLst>
          </p:cNvPr>
          <p:cNvSpPr/>
          <p:nvPr/>
        </p:nvSpPr>
        <p:spPr>
          <a:xfrm>
            <a:off x="9415557" y="2761536"/>
            <a:ext cx="1762207" cy="452590"/>
          </a:xfrm>
          <a:prstGeom prst="rect">
            <a:avLst/>
          </a:prstGeom>
        </p:spPr>
        <p:txBody>
          <a:bodyPr wrap="none">
            <a:spAutoFit/>
          </a:bodyPr>
          <a:lstStyle/>
          <a:p>
            <a:pPr defTabSz="914367">
              <a:defRPr/>
            </a:pPr>
            <a:r>
              <a:rPr lang="en-US" sz="2353" dirty="0">
                <a:solidFill>
                  <a:srgbClr val="505050"/>
                </a:solidFill>
                <a:latin typeface="Segoe UI"/>
              </a:rPr>
              <a:t>Docker Hub</a:t>
            </a:r>
          </a:p>
        </p:txBody>
      </p:sp>
      <p:sp>
        <p:nvSpPr>
          <p:cNvPr id="81" name="Rectangle 80">
            <a:extLst>
              <a:ext uri="{FF2B5EF4-FFF2-40B4-BE49-F238E27FC236}">
                <a16:creationId xmlns:a16="http://schemas.microsoft.com/office/drawing/2014/main" id="{9FA63987-DD09-4F53-B80A-F1399B0C960F}"/>
              </a:ext>
            </a:extLst>
          </p:cNvPr>
          <p:cNvSpPr/>
          <p:nvPr/>
        </p:nvSpPr>
        <p:spPr>
          <a:xfrm>
            <a:off x="8576378" y="3174389"/>
            <a:ext cx="2932466" cy="392245"/>
          </a:xfrm>
          <a:prstGeom prst="rect">
            <a:avLst/>
          </a:prstGeom>
        </p:spPr>
        <p:txBody>
          <a:bodyPr wrap="none">
            <a:spAutoFit/>
          </a:bodyPr>
          <a:lstStyle/>
          <a:p>
            <a:pPr defTabSz="914367">
              <a:defRPr/>
            </a:pPr>
            <a:r>
              <a:rPr lang="en-US" sz="1961" dirty="0">
                <a:solidFill>
                  <a:srgbClr val="505050"/>
                </a:solidFill>
                <a:latin typeface="Segoe UI"/>
              </a:rPr>
              <a:t>Azure Container Registry</a:t>
            </a:r>
          </a:p>
        </p:txBody>
      </p:sp>
      <p:sp>
        <p:nvSpPr>
          <p:cNvPr id="82" name="Rectangle 81">
            <a:extLst>
              <a:ext uri="{FF2B5EF4-FFF2-40B4-BE49-F238E27FC236}">
                <a16:creationId xmlns:a16="http://schemas.microsoft.com/office/drawing/2014/main" id="{7D4D6F98-82E9-4938-8A53-D2D1127F3389}"/>
              </a:ext>
            </a:extLst>
          </p:cNvPr>
          <p:cNvSpPr/>
          <p:nvPr/>
        </p:nvSpPr>
        <p:spPr>
          <a:xfrm>
            <a:off x="7326509" y="2191782"/>
            <a:ext cx="1549490" cy="392245"/>
          </a:xfrm>
          <a:prstGeom prst="rect">
            <a:avLst/>
          </a:prstGeom>
        </p:spPr>
        <p:txBody>
          <a:bodyPr wrap="none">
            <a:spAutoFit/>
          </a:bodyPr>
          <a:lstStyle/>
          <a:p>
            <a:pPr defTabSz="914367">
              <a:defRPr/>
            </a:pPr>
            <a:r>
              <a:rPr lang="en-US" sz="1961" dirty="0">
                <a:solidFill>
                  <a:srgbClr val="505050"/>
                </a:solidFill>
                <a:latin typeface="Segoe UI"/>
              </a:rPr>
              <a:t>Docker Host</a:t>
            </a:r>
          </a:p>
        </p:txBody>
      </p:sp>
      <p:sp>
        <p:nvSpPr>
          <p:cNvPr id="83" name="Rectangle 82">
            <a:extLst>
              <a:ext uri="{FF2B5EF4-FFF2-40B4-BE49-F238E27FC236}">
                <a16:creationId xmlns:a16="http://schemas.microsoft.com/office/drawing/2014/main" id="{5FF71278-2F4C-446C-A15D-8D5E53D7502F}"/>
              </a:ext>
            </a:extLst>
          </p:cNvPr>
          <p:cNvSpPr/>
          <p:nvPr/>
        </p:nvSpPr>
        <p:spPr>
          <a:xfrm>
            <a:off x="6243850" y="4566816"/>
            <a:ext cx="3878755" cy="512935"/>
          </a:xfrm>
          <a:prstGeom prst="rect">
            <a:avLst/>
          </a:prstGeom>
        </p:spPr>
        <p:txBody>
          <a:bodyPr wrap="none">
            <a:spAutoFit/>
          </a:bodyPr>
          <a:lstStyle/>
          <a:p>
            <a:pPr defTabSz="914367">
              <a:defRPr/>
            </a:pPr>
            <a:r>
              <a:rPr lang="en-US" sz="2745" dirty="0">
                <a:solidFill>
                  <a:srgbClr val="505050"/>
                </a:solidFill>
                <a:latin typeface="Segoe UI"/>
              </a:rPr>
              <a:t>Azure Container Service</a:t>
            </a:r>
          </a:p>
        </p:txBody>
      </p:sp>
      <p:sp>
        <p:nvSpPr>
          <p:cNvPr id="84" name="Rectangle 83">
            <a:extLst>
              <a:ext uri="{FF2B5EF4-FFF2-40B4-BE49-F238E27FC236}">
                <a16:creationId xmlns:a16="http://schemas.microsoft.com/office/drawing/2014/main" id="{61958F39-1827-4D3E-9DA0-36F87A1B105E}"/>
              </a:ext>
            </a:extLst>
          </p:cNvPr>
          <p:cNvSpPr/>
          <p:nvPr/>
        </p:nvSpPr>
        <p:spPr>
          <a:xfrm>
            <a:off x="6478983" y="4119399"/>
            <a:ext cx="3279514" cy="512935"/>
          </a:xfrm>
          <a:prstGeom prst="rect">
            <a:avLst/>
          </a:prstGeom>
        </p:spPr>
        <p:txBody>
          <a:bodyPr wrap="none">
            <a:spAutoFit/>
          </a:bodyPr>
          <a:lstStyle/>
          <a:p>
            <a:pPr defTabSz="914367">
              <a:defRPr/>
            </a:pPr>
            <a:r>
              <a:rPr lang="en-US" sz="2745" dirty="0">
                <a:solidFill>
                  <a:srgbClr val="505050"/>
                </a:solidFill>
                <a:latin typeface="Segoe UI"/>
              </a:rPr>
              <a:t>Azure Service Fabric</a:t>
            </a:r>
          </a:p>
        </p:txBody>
      </p:sp>
      <p:sp>
        <p:nvSpPr>
          <p:cNvPr id="85" name="Rectangle 84">
            <a:extLst>
              <a:ext uri="{FF2B5EF4-FFF2-40B4-BE49-F238E27FC236}">
                <a16:creationId xmlns:a16="http://schemas.microsoft.com/office/drawing/2014/main" id="{DE8D3307-1BA7-4001-983A-851FC3B79043}"/>
              </a:ext>
            </a:extLst>
          </p:cNvPr>
          <p:cNvSpPr/>
          <p:nvPr/>
        </p:nvSpPr>
        <p:spPr>
          <a:xfrm>
            <a:off x="7213355" y="4999894"/>
            <a:ext cx="1678855" cy="452590"/>
          </a:xfrm>
          <a:prstGeom prst="rect">
            <a:avLst/>
          </a:prstGeom>
        </p:spPr>
        <p:txBody>
          <a:bodyPr wrap="none">
            <a:spAutoFit/>
          </a:bodyPr>
          <a:lstStyle/>
          <a:p>
            <a:pPr defTabSz="914367">
              <a:defRPr/>
            </a:pPr>
            <a:r>
              <a:rPr lang="en-US" sz="2353" dirty="0">
                <a:solidFill>
                  <a:srgbClr val="505050"/>
                </a:solidFill>
                <a:latin typeface="Segoe UI"/>
              </a:rPr>
              <a:t>Kubernetes</a:t>
            </a:r>
          </a:p>
        </p:txBody>
      </p:sp>
      <p:sp>
        <p:nvSpPr>
          <p:cNvPr id="86" name="Rectangle 85">
            <a:extLst>
              <a:ext uri="{FF2B5EF4-FFF2-40B4-BE49-F238E27FC236}">
                <a16:creationId xmlns:a16="http://schemas.microsoft.com/office/drawing/2014/main" id="{94D8E36F-0359-4713-AD7F-7C29483B1785}"/>
              </a:ext>
            </a:extLst>
          </p:cNvPr>
          <p:cNvSpPr/>
          <p:nvPr/>
        </p:nvSpPr>
        <p:spPr>
          <a:xfrm>
            <a:off x="7213354" y="5412466"/>
            <a:ext cx="2092410" cy="452590"/>
          </a:xfrm>
          <a:prstGeom prst="rect">
            <a:avLst/>
          </a:prstGeom>
        </p:spPr>
        <p:txBody>
          <a:bodyPr wrap="none">
            <a:spAutoFit/>
          </a:bodyPr>
          <a:lstStyle/>
          <a:p>
            <a:pPr defTabSz="914367">
              <a:defRPr/>
            </a:pPr>
            <a:r>
              <a:rPr lang="en-US" sz="2353" dirty="0">
                <a:solidFill>
                  <a:srgbClr val="505050"/>
                </a:solidFill>
                <a:latin typeface="Segoe UI"/>
              </a:rPr>
              <a:t>Docker Swarm</a:t>
            </a:r>
          </a:p>
        </p:txBody>
      </p:sp>
      <p:sp>
        <p:nvSpPr>
          <p:cNvPr id="87" name="Rectangle 86">
            <a:extLst>
              <a:ext uri="{FF2B5EF4-FFF2-40B4-BE49-F238E27FC236}">
                <a16:creationId xmlns:a16="http://schemas.microsoft.com/office/drawing/2014/main" id="{5872DD75-88FE-463B-BF09-B4085A79F9FD}"/>
              </a:ext>
            </a:extLst>
          </p:cNvPr>
          <p:cNvSpPr/>
          <p:nvPr/>
        </p:nvSpPr>
        <p:spPr>
          <a:xfrm>
            <a:off x="7213354" y="5819466"/>
            <a:ext cx="2029109" cy="452590"/>
          </a:xfrm>
          <a:prstGeom prst="rect">
            <a:avLst/>
          </a:prstGeom>
        </p:spPr>
        <p:txBody>
          <a:bodyPr wrap="none">
            <a:spAutoFit/>
          </a:bodyPr>
          <a:lstStyle/>
          <a:p>
            <a:pPr defTabSz="914367">
              <a:defRPr/>
            </a:pPr>
            <a:r>
              <a:rPr lang="en-US" sz="2353" dirty="0">
                <a:solidFill>
                  <a:srgbClr val="505050"/>
                </a:solidFill>
                <a:latin typeface="Segoe UI"/>
              </a:rPr>
              <a:t>Mesos DC/OS</a:t>
            </a:r>
          </a:p>
        </p:txBody>
      </p:sp>
      <p:sp>
        <p:nvSpPr>
          <p:cNvPr id="88" name="Rectangle 87">
            <a:extLst>
              <a:ext uri="{FF2B5EF4-FFF2-40B4-BE49-F238E27FC236}">
                <a16:creationId xmlns:a16="http://schemas.microsoft.com/office/drawing/2014/main" id="{897C6055-28CE-4FC1-BBC8-79A009DD47EF}"/>
              </a:ext>
            </a:extLst>
          </p:cNvPr>
          <p:cNvSpPr/>
          <p:nvPr/>
        </p:nvSpPr>
        <p:spPr>
          <a:xfrm>
            <a:off x="5648909" y="1784614"/>
            <a:ext cx="2752813" cy="512935"/>
          </a:xfrm>
          <a:prstGeom prst="rect">
            <a:avLst/>
          </a:prstGeom>
        </p:spPr>
        <p:txBody>
          <a:bodyPr wrap="none">
            <a:spAutoFit/>
          </a:bodyPr>
          <a:lstStyle/>
          <a:p>
            <a:pPr defTabSz="914367">
              <a:defRPr/>
            </a:pPr>
            <a:r>
              <a:rPr lang="en-US" sz="2745" dirty="0">
                <a:solidFill>
                  <a:srgbClr val="505050"/>
                </a:solidFill>
                <a:latin typeface="Segoe UI"/>
              </a:rPr>
              <a:t>Linux Containers</a:t>
            </a:r>
          </a:p>
        </p:txBody>
      </p:sp>
      <p:sp>
        <p:nvSpPr>
          <p:cNvPr id="89" name="Rectangle 88">
            <a:extLst>
              <a:ext uri="{FF2B5EF4-FFF2-40B4-BE49-F238E27FC236}">
                <a16:creationId xmlns:a16="http://schemas.microsoft.com/office/drawing/2014/main" id="{C091B088-B34D-4533-A391-12738CED7431}"/>
              </a:ext>
            </a:extLst>
          </p:cNvPr>
          <p:cNvSpPr/>
          <p:nvPr/>
        </p:nvSpPr>
        <p:spPr>
          <a:xfrm>
            <a:off x="5648907" y="2474897"/>
            <a:ext cx="3467842" cy="512935"/>
          </a:xfrm>
          <a:prstGeom prst="rect">
            <a:avLst/>
          </a:prstGeom>
        </p:spPr>
        <p:txBody>
          <a:bodyPr wrap="none">
            <a:spAutoFit/>
          </a:bodyPr>
          <a:lstStyle/>
          <a:p>
            <a:pPr defTabSz="914367">
              <a:defRPr/>
            </a:pPr>
            <a:r>
              <a:rPr lang="en-US" sz="2745" dirty="0">
                <a:solidFill>
                  <a:srgbClr val="505050"/>
                </a:solidFill>
                <a:latin typeface="Segoe UI"/>
              </a:rPr>
              <a:t>Windows  Containers</a:t>
            </a:r>
          </a:p>
        </p:txBody>
      </p:sp>
      <p:sp>
        <p:nvSpPr>
          <p:cNvPr id="90" name="Rectangle 89">
            <a:extLst>
              <a:ext uri="{FF2B5EF4-FFF2-40B4-BE49-F238E27FC236}">
                <a16:creationId xmlns:a16="http://schemas.microsoft.com/office/drawing/2014/main" id="{24F84F80-EDE5-44AA-9C24-5F6FA75E42B7}"/>
              </a:ext>
            </a:extLst>
          </p:cNvPr>
          <p:cNvSpPr/>
          <p:nvPr/>
        </p:nvSpPr>
        <p:spPr>
          <a:xfrm>
            <a:off x="10122605" y="4782381"/>
            <a:ext cx="1204077" cy="362072"/>
          </a:xfrm>
          <a:prstGeom prst="rect">
            <a:avLst/>
          </a:prstGeom>
        </p:spPr>
        <p:txBody>
          <a:bodyPr wrap="none">
            <a:spAutoFit/>
          </a:bodyPr>
          <a:lstStyle/>
          <a:p>
            <a:pPr defTabSz="914367">
              <a:defRPr/>
            </a:pPr>
            <a:r>
              <a:rPr lang="en-US" sz="1765" dirty="0" err="1">
                <a:solidFill>
                  <a:srgbClr val="505050"/>
                </a:solidFill>
                <a:latin typeface="Segoe UI"/>
              </a:rPr>
              <a:t>RabbitMQ</a:t>
            </a:r>
            <a:endParaRPr lang="en-US" sz="1765" dirty="0">
              <a:solidFill>
                <a:srgbClr val="505050"/>
              </a:solidFill>
              <a:latin typeface="Segoe UI"/>
            </a:endParaRPr>
          </a:p>
        </p:txBody>
      </p:sp>
      <p:sp>
        <p:nvSpPr>
          <p:cNvPr id="91" name="Rectangle 90">
            <a:extLst>
              <a:ext uri="{FF2B5EF4-FFF2-40B4-BE49-F238E27FC236}">
                <a16:creationId xmlns:a16="http://schemas.microsoft.com/office/drawing/2014/main" id="{398864BA-9665-4E27-96F9-EB362E72B18E}"/>
              </a:ext>
            </a:extLst>
          </p:cNvPr>
          <p:cNvSpPr/>
          <p:nvPr/>
        </p:nvSpPr>
        <p:spPr>
          <a:xfrm>
            <a:off x="6085001" y="3297990"/>
            <a:ext cx="2142697" cy="392245"/>
          </a:xfrm>
          <a:prstGeom prst="rect">
            <a:avLst/>
          </a:prstGeom>
        </p:spPr>
        <p:txBody>
          <a:bodyPr wrap="none">
            <a:spAutoFit/>
          </a:bodyPr>
          <a:lstStyle/>
          <a:p>
            <a:pPr defTabSz="914367">
              <a:defRPr/>
            </a:pPr>
            <a:r>
              <a:rPr lang="en-US" sz="1961" dirty="0">
                <a:solidFill>
                  <a:srgbClr val="505050"/>
                </a:solidFill>
                <a:latin typeface="Segoe UI"/>
              </a:rPr>
              <a:t>Azure Service Bus</a:t>
            </a:r>
          </a:p>
        </p:txBody>
      </p:sp>
      <p:sp>
        <p:nvSpPr>
          <p:cNvPr id="92" name="Rectangle 91">
            <a:extLst>
              <a:ext uri="{FF2B5EF4-FFF2-40B4-BE49-F238E27FC236}">
                <a16:creationId xmlns:a16="http://schemas.microsoft.com/office/drawing/2014/main" id="{ED45CDC0-E367-40D4-98C1-B143B961C03F}"/>
              </a:ext>
            </a:extLst>
          </p:cNvPr>
          <p:cNvSpPr/>
          <p:nvPr/>
        </p:nvSpPr>
        <p:spPr>
          <a:xfrm>
            <a:off x="9763207" y="5043628"/>
            <a:ext cx="1417423" cy="362072"/>
          </a:xfrm>
          <a:prstGeom prst="rect">
            <a:avLst/>
          </a:prstGeom>
        </p:spPr>
        <p:txBody>
          <a:bodyPr wrap="none">
            <a:spAutoFit/>
          </a:bodyPr>
          <a:lstStyle/>
          <a:p>
            <a:pPr defTabSz="914367">
              <a:defRPr/>
            </a:pPr>
            <a:r>
              <a:rPr lang="en-US" sz="1765" dirty="0" err="1">
                <a:solidFill>
                  <a:srgbClr val="505050"/>
                </a:solidFill>
                <a:latin typeface="Segoe UI"/>
              </a:rPr>
              <a:t>NServiceBus</a:t>
            </a:r>
            <a:endParaRPr lang="en-US" sz="1765" dirty="0">
              <a:solidFill>
                <a:srgbClr val="505050"/>
              </a:solidFill>
              <a:latin typeface="Segoe UI"/>
            </a:endParaRPr>
          </a:p>
        </p:txBody>
      </p:sp>
      <p:sp>
        <p:nvSpPr>
          <p:cNvPr id="93" name="Rectangle 92">
            <a:extLst>
              <a:ext uri="{FF2B5EF4-FFF2-40B4-BE49-F238E27FC236}">
                <a16:creationId xmlns:a16="http://schemas.microsoft.com/office/drawing/2014/main" id="{CD790AF4-5BB6-4FD7-91DA-2A90A04D271D}"/>
              </a:ext>
            </a:extLst>
          </p:cNvPr>
          <p:cNvSpPr/>
          <p:nvPr/>
        </p:nvSpPr>
        <p:spPr>
          <a:xfrm>
            <a:off x="9708958" y="5327879"/>
            <a:ext cx="1336837" cy="362072"/>
          </a:xfrm>
          <a:prstGeom prst="rect">
            <a:avLst/>
          </a:prstGeom>
        </p:spPr>
        <p:txBody>
          <a:bodyPr wrap="none">
            <a:spAutoFit/>
          </a:bodyPr>
          <a:lstStyle/>
          <a:p>
            <a:pPr defTabSz="914367">
              <a:defRPr/>
            </a:pPr>
            <a:r>
              <a:rPr lang="en-US" sz="1765" dirty="0" err="1">
                <a:solidFill>
                  <a:srgbClr val="505050"/>
                </a:solidFill>
                <a:latin typeface="Segoe UI"/>
              </a:rPr>
              <a:t>MassTransit</a:t>
            </a:r>
            <a:endParaRPr lang="en-US" sz="1765" dirty="0">
              <a:solidFill>
                <a:srgbClr val="505050"/>
              </a:solidFill>
              <a:latin typeface="Segoe UI"/>
            </a:endParaRPr>
          </a:p>
        </p:txBody>
      </p:sp>
      <p:sp>
        <p:nvSpPr>
          <p:cNvPr id="94" name="Rectangle 93">
            <a:extLst>
              <a:ext uri="{FF2B5EF4-FFF2-40B4-BE49-F238E27FC236}">
                <a16:creationId xmlns:a16="http://schemas.microsoft.com/office/drawing/2014/main" id="{7AAE0CCE-050B-47E7-BDC8-638AE89E0249}"/>
              </a:ext>
            </a:extLst>
          </p:cNvPr>
          <p:cNvSpPr/>
          <p:nvPr/>
        </p:nvSpPr>
        <p:spPr>
          <a:xfrm>
            <a:off x="6313980" y="2890990"/>
            <a:ext cx="2365534" cy="392245"/>
          </a:xfrm>
          <a:prstGeom prst="rect">
            <a:avLst/>
          </a:prstGeom>
        </p:spPr>
        <p:txBody>
          <a:bodyPr wrap="none">
            <a:spAutoFit/>
          </a:bodyPr>
          <a:lstStyle/>
          <a:p>
            <a:pPr defTabSz="914367">
              <a:defRPr/>
            </a:pPr>
            <a:r>
              <a:rPr lang="en-US" sz="1961" dirty="0">
                <a:solidFill>
                  <a:srgbClr val="505050"/>
                </a:solidFill>
                <a:latin typeface="Segoe UI"/>
              </a:rPr>
              <a:t>Hyper-V Containers</a:t>
            </a:r>
          </a:p>
        </p:txBody>
      </p:sp>
      <p:sp>
        <p:nvSpPr>
          <p:cNvPr id="95" name="Rectangle 94">
            <a:extLst>
              <a:ext uri="{FF2B5EF4-FFF2-40B4-BE49-F238E27FC236}">
                <a16:creationId xmlns:a16="http://schemas.microsoft.com/office/drawing/2014/main" id="{0E6F2287-719C-4631-9C06-CD07F67289B0}"/>
              </a:ext>
            </a:extLst>
          </p:cNvPr>
          <p:cNvSpPr/>
          <p:nvPr/>
        </p:nvSpPr>
        <p:spPr>
          <a:xfrm>
            <a:off x="9807863" y="5692341"/>
            <a:ext cx="977593" cy="362072"/>
          </a:xfrm>
          <a:prstGeom prst="rect">
            <a:avLst/>
          </a:prstGeom>
        </p:spPr>
        <p:txBody>
          <a:bodyPr wrap="none">
            <a:spAutoFit/>
          </a:bodyPr>
          <a:lstStyle/>
          <a:p>
            <a:pPr defTabSz="914367">
              <a:defRPr/>
            </a:pPr>
            <a:r>
              <a:rPr lang="en-US" sz="1765" dirty="0">
                <a:solidFill>
                  <a:srgbClr val="505050"/>
                </a:solidFill>
                <a:latin typeface="Segoe UI"/>
              </a:rPr>
              <a:t>Brighter</a:t>
            </a:r>
          </a:p>
        </p:txBody>
      </p:sp>
      <p:sp>
        <p:nvSpPr>
          <p:cNvPr id="96" name="Rectangle 95">
            <a:extLst>
              <a:ext uri="{FF2B5EF4-FFF2-40B4-BE49-F238E27FC236}">
                <a16:creationId xmlns:a16="http://schemas.microsoft.com/office/drawing/2014/main" id="{DDF2D886-F17C-42AA-8BAB-DEA2C0AF7B91}"/>
              </a:ext>
            </a:extLst>
          </p:cNvPr>
          <p:cNvSpPr/>
          <p:nvPr/>
        </p:nvSpPr>
        <p:spPr>
          <a:xfrm>
            <a:off x="9741418" y="4111933"/>
            <a:ext cx="1802815" cy="362072"/>
          </a:xfrm>
          <a:prstGeom prst="rect">
            <a:avLst/>
          </a:prstGeom>
        </p:spPr>
        <p:txBody>
          <a:bodyPr wrap="none">
            <a:spAutoFit/>
          </a:bodyPr>
          <a:lstStyle/>
          <a:p>
            <a:pPr defTabSz="914367">
              <a:defRPr/>
            </a:pPr>
            <a:r>
              <a:rPr lang="en-US" sz="1765" dirty="0" err="1">
                <a:solidFill>
                  <a:srgbClr val="505050"/>
                </a:solidFill>
                <a:latin typeface="Segoe UI"/>
              </a:rPr>
              <a:t>Stateful</a:t>
            </a:r>
            <a:r>
              <a:rPr lang="en-US" sz="1765" dirty="0">
                <a:solidFill>
                  <a:srgbClr val="505050"/>
                </a:solidFill>
                <a:latin typeface="Segoe UI"/>
              </a:rPr>
              <a:t> Services</a:t>
            </a:r>
          </a:p>
        </p:txBody>
      </p:sp>
      <p:sp>
        <p:nvSpPr>
          <p:cNvPr id="97" name="Rectangle 96">
            <a:extLst>
              <a:ext uri="{FF2B5EF4-FFF2-40B4-BE49-F238E27FC236}">
                <a16:creationId xmlns:a16="http://schemas.microsoft.com/office/drawing/2014/main" id="{A1E76FD9-644C-43B7-B2A6-D6128034969A}"/>
              </a:ext>
            </a:extLst>
          </p:cNvPr>
          <p:cNvSpPr/>
          <p:nvPr/>
        </p:nvSpPr>
        <p:spPr>
          <a:xfrm>
            <a:off x="9741417" y="4340098"/>
            <a:ext cx="815730" cy="362072"/>
          </a:xfrm>
          <a:prstGeom prst="rect">
            <a:avLst/>
          </a:prstGeom>
        </p:spPr>
        <p:txBody>
          <a:bodyPr wrap="none">
            <a:spAutoFit/>
          </a:bodyPr>
          <a:lstStyle/>
          <a:p>
            <a:pPr defTabSz="914367">
              <a:defRPr/>
            </a:pPr>
            <a:r>
              <a:rPr lang="en-US" sz="1765" dirty="0">
                <a:solidFill>
                  <a:srgbClr val="505050"/>
                </a:solidFill>
                <a:latin typeface="Segoe UI"/>
              </a:rPr>
              <a:t>Actors</a:t>
            </a:r>
          </a:p>
        </p:txBody>
      </p:sp>
      <p:sp>
        <p:nvSpPr>
          <p:cNvPr id="98" name="Rectangle 97">
            <a:extLst>
              <a:ext uri="{FF2B5EF4-FFF2-40B4-BE49-F238E27FC236}">
                <a16:creationId xmlns:a16="http://schemas.microsoft.com/office/drawing/2014/main" id="{5B3A3192-558C-4C84-8E80-570720DE19B2}"/>
              </a:ext>
            </a:extLst>
          </p:cNvPr>
          <p:cNvSpPr/>
          <p:nvPr/>
        </p:nvSpPr>
        <p:spPr>
          <a:xfrm>
            <a:off x="6635928" y="3559603"/>
            <a:ext cx="2877589" cy="633625"/>
          </a:xfrm>
          <a:prstGeom prst="rect">
            <a:avLst/>
          </a:prstGeom>
        </p:spPr>
        <p:txBody>
          <a:bodyPr wrap="none">
            <a:spAutoFit/>
          </a:bodyPr>
          <a:lstStyle/>
          <a:p>
            <a:pPr defTabSz="914367">
              <a:defRPr/>
            </a:pPr>
            <a:r>
              <a:rPr lang="en-US" sz="3529" dirty="0">
                <a:solidFill>
                  <a:srgbClr val="505050"/>
                </a:solidFill>
                <a:latin typeface="Segoe UI"/>
              </a:rPr>
              <a:t>Orchestrators</a:t>
            </a:r>
          </a:p>
        </p:txBody>
      </p:sp>
      <p:sp>
        <p:nvSpPr>
          <p:cNvPr id="99" name="Rectangle 98">
            <a:extLst>
              <a:ext uri="{FF2B5EF4-FFF2-40B4-BE49-F238E27FC236}">
                <a16:creationId xmlns:a16="http://schemas.microsoft.com/office/drawing/2014/main" id="{B4914AE0-A2EC-437D-AD4E-3D259862B3D7}"/>
              </a:ext>
            </a:extLst>
          </p:cNvPr>
          <p:cNvSpPr/>
          <p:nvPr/>
        </p:nvSpPr>
        <p:spPr>
          <a:xfrm>
            <a:off x="9571131" y="5938079"/>
            <a:ext cx="704469" cy="392245"/>
          </a:xfrm>
          <a:prstGeom prst="rect">
            <a:avLst/>
          </a:prstGeom>
        </p:spPr>
        <p:txBody>
          <a:bodyPr wrap="none">
            <a:spAutoFit/>
          </a:bodyPr>
          <a:lstStyle/>
          <a:p>
            <a:pPr defTabSz="914367">
              <a:defRPr/>
            </a:pPr>
            <a:r>
              <a:rPr lang="en-US" sz="1961" dirty="0">
                <a:solidFill>
                  <a:srgbClr val="505050"/>
                </a:solidFill>
                <a:latin typeface="Segoe UI"/>
              </a:rPr>
              <a:t>Polly</a:t>
            </a:r>
          </a:p>
        </p:txBody>
      </p:sp>
    </p:spTree>
    <p:extLst>
      <p:ext uri="{BB962C8B-B14F-4D97-AF65-F5344CB8AC3E}">
        <p14:creationId xmlns:p14="http://schemas.microsoft.com/office/powerpoint/2010/main" val="8081752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6683CD7-FA36-4CD7-BE34-FB473FEE8EE9}"/>
              </a:ext>
            </a:extLst>
          </p:cNvPr>
          <p:cNvSpPr>
            <a:spLocks noGrp="1"/>
          </p:cNvSpPr>
          <p:nvPr>
            <p:ph type="title"/>
          </p:nvPr>
        </p:nvSpPr>
        <p:spPr>
          <a:xfrm>
            <a:off x="838200" y="1904982"/>
            <a:ext cx="10515600" cy="2057272"/>
          </a:xfrm>
        </p:spPr>
        <p:txBody>
          <a:bodyPr/>
          <a:lstStyle/>
          <a:p>
            <a:pPr algn="ctr"/>
            <a:r>
              <a:rPr lang="en-US" b="1" dirty="0">
                <a:solidFill>
                  <a:schemeClr val="bg1"/>
                </a:solidFill>
              </a:rPr>
              <a:t>Azure App Service Web Apps</a:t>
            </a:r>
          </a:p>
        </p:txBody>
      </p:sp>
      <p:pic>
        <p:nvPicPr>
          <p:cNvPr id="7" name="Image 6">
            <a:extLst>
              <a:ext uri="{FF2B5EF4-FFF2-40B4-BE49-F238E27FC236}">
                <a16:creationId xmlns:a16="http://schemas.microsoft.com/office/drawing/2014/main" id="{60D15D91-17C0-4A1B-9171-FBFBE0C28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686" y="405093"/>
            <a:ext cx="2289053" cy="923546"/>
          </a:xfrm>
          <a:prstGeom prst="rect">
            <a:avLst/>
          </a:prstGeom>
        </p:spPr>
      </p:pic>
    </p:spTree>
    <p:extLst>
      <p:ext uri="{BB962C8B-B14F-4D97-AF65-F5344CB8AC3E}">
        <p14:creationId xmlns:p14="http://schemas.microsoft.com/office/powerpoint/2010/main" val="150345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App Service</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6"/>
            <a:ext cx="6920571" cy="4140113"/>
          </a:xfrm>
        </p:spPr>
        <p:txBody>
          <a:bodyPr/>
          <a:lstStyle/>
          <a:p>
            <a:r>
              <a:rPr lang="en-US" dirty="0">
                <a:latin typeface="+mn-lt"/>
              </a:rPr>
              <a:t>Service for hosting web applications, REST APIs, and mobile backends can be developed in many of languages.</a:t>
            </a:r>
          </a:p>
          <a:p>
            <a:r>
              <a:rPr lang="en-US" dirty="0">
                <a:latin typeface="+mn-lt"/>
              </a:rPr>
              <a:t>Applications can execute and scale in a fully managed, sandbox environment</a:t>
            </a:r>
          </a:p>
        </p:txBody>
      </p:sp>
      <p:pic>
        <p:nvPicPr>
          <p:cNvPr id="3" name="Image 2">
            <a:extLst>
              <a:ext uri="{FF2B5EF4-FFF2-40B4-BE49-F238E27FC236}">
                <a16:creationId xmlns:a16="http://schemas.microsoft.com/office/drawing/2014/main" id="{E8A2182D-7B8C-423F-B295-9B53C0C463A1}"/>
              </a:ext>
            </a:extLst>
          </p:cNvPr>
          <p:cNvPicPr>
            <a:picLocks noChangeAspect="1"/>
          </p:cNvPicPr>
          <p:nvPr/>
        </p:nvPicPr>
        <p:blipFill>
          <a:blip r:embed="rId4"/>
          <a:stretch>
            <a:fillRect/>
          </a:stretch>
        </p:blipFill>
        <p:spPr>
          <a:xfrm>
            <a:off x="7616283" y="814039"/>
            <a:ext cx="3990500" cy="5375857"/>
          </a:xfrm>
          <a:prstGeom prst="rect">
            <a:avLst/>
          </a:prstGeom>
        </p:spPr>
      </p:pic>
    </p:spTree>
    <p:custDataLst>
      <p:tags r:id="rId1"/>
    </p:custDataLst>
    <p:extLst>
      <p:ext uri="{BB962C8B-B14F-4D97-AF65-F5344CB8AC3E}">
        <p14:creationId xmlns:p14="http://schemas.microsoft.com/office/powerpoint/2010/main" val="9501384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DEE60-ADDE-4208-8A41-247D604BCE3A}"/>
              </a:ext>
            </a:extLst>
          </p:cNvPr>
          <p:cNvSpPr>
            <a:spLocks noGrp="1"/>
          </p:cNvSpPr>
          <p:nvPr>
            <p:ph type="title"/>
          </p:nvPr>
        </p:nvSpPr>
        <p:spPr/>
        <p:txBody>
          <a:bodyPr>
            <a:normAutofit/>
          </a:bodyPr>
          <a:lstStyle/>
          <a:p>
            <a:r>
              <a:rPr lang="en-US" dirty="0"/>
              <a:t>Prepare the environment</a:t>
            </a:r>
            <a:endParaRPr lang="fr-CA" dirty="0"/>
          </a:p>
        </p:txBody>
      </p:sp>
      <p:sp>
        <p:nvSpPr>
          <p:cNvPr id="3" name="Espace réservé du contenu 2">
            <a:extLst>
              <a:ext uri="{FF2B5EF4-FFF2-40B4-BE49-F238E27FC236}">
                <a16:creationId xmlns:a16="http://schemas.microsoft.com/office/drawing/2014/main" id="{B36C05AD-8781-43AC-B488-EE0CDF74A8D2}"/>
              </a:ext>
            </a:extLst>
          </p:cNvPr>
          <p:cNvSpPr>
            <a:spLocks noGrp="1"/>
          </p:cNvSpPr>
          <p:nvPr>
            <p:ph idx="1"/>
          </p:nvPr>
        </p:nvSpPr>
        <p:spPr>
          <a:xfrm>
            <a:off x="584200" y="1435503"/>
            <a:ext cx="11018520" cy="3533275"/>
          </a:xfrm>
        </p:spPr>
        <p:txBody>
          <a:bodyPr/>
          <a:lstStyle/>
          <a:p>
            <a:r>
              <a:rPr lang="fr-CA" dirty="0"/>
              <a:t>Install Docker Desktop</a:t>
            </a:r>
          </a:p>
          <a:p>
            <a:r>
              <a:rPr lang="fr-CA" dirty="0"/>
              <a:t>Install Visual Studio 2022 (or 2019)</a:t>
            </a:r>
          </a:p>
          <a:p>
            <a:r>
              <a:rPr lang="en-US" dirty="0"/>
              <a:t>Azure account: you should be able to create Azure Services</a:t>
            </a:r>
          </a:p>
          <a:p>
            <a:r>
              <a:rPr lang="en-US" dirty="0"/>
              <a:t>Use the Bash environment in </a:t>
            </a:r>
            <a:r>
              <a:rPr lang="en-US" dirty="0">
                <a:hlinkClick r:id="rId3"/>
              </a:rPr>
              <a:t>Azure Cloud Shell</a:t>
            </a:r>
            <a:r>
              <a:rPr lang="en-US" dirty="0"/>
              <a:t>.</a:t>
            </a:r>
          </a:p>
          <a:p>
            <a:r>
              <a:rPr lang="en-US" dirty="0"/>
              <a:t>Install the Microsoft Azure Service Fabric SDK</a:t>
            </a:r>
          </a:p>
          <a:p>
            <a:endParaRPr lang="en-US" dirty="0"/>
          </a:p>
          <a:p>
            <a:endParaRPr lang="fr-CA" dirty="0"/>
          </a:p>
        </p:txBody>
      </p:sp>
      <p:pic>
        <p:nvPicPr>
          <p:cNvPr id="1026" name="Picture 2">
            <a:extLst>
              <a:ext uri="{FF2B5EF4-FFF2-40B4-BE49-F238E27FC236}">
                <a16:creationId xmlns:a16="http://schemas.microsoft.com/office/drawing/2014/main" id="{3061557D-C986-4AD3-A4BB-F8BDC496C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230" y="4370215"/>
            <a:ext cx="3295031" cy="248778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E04322E-7FF6-4A5D-8F8D-5C32E1D70FCC}"/>
              </a:ext>
            </a:extLst>
          </p:cNvPr>
          <p:cNvPicPr>
            <a:picLocks noChangeAspect="1"/>
          </p:cNvPicPr>
          <p:nvPr/>
        </p:nvPicPr>
        <p:blipFill>
          <a:blip r:embed="rId5"/>
          <a:stretch>
            <a:fillRect/>
          </a:stretch>
        </p:blipFill>
        <p:spPr>
          <a:xfrm>
            <a:off x="5672853" y="4402638"/>
            <a:ext cx="2048059" cy="2114843"/>
          </a:xfrm>
          <a:prstGeom prst="rect">
            <a:avLst/>
          </a:prstGeom>
        </p:spPr>
      </p:pic>
      <p:pic>
        <p:nvPicPr>
          <p:cNvPr id="9" name="Picture 2">
            <a:extLst>
              <a:ext uri="{FF2B5EF4-FFF2-40B4-BE49-F238E27FC236}">
                <a16:creationId xmlns:a16="http://schemas.microsoft.com/office/drawing/2014/main" id="{92A611E0-C54A-45CA-8D4F-68341E08FE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6924" y="4370215"/>
            <a:ext cx="2398477" cy="239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6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a:xfrm>
            <a:off x="588263" y="457200"/>
            <a:ext cx="11018520" cy="1107996"/>
          </a:xfrm>
        </p:spPr>
        <p:txBody>
          <a:bodyPr/>
          <a:lstStyle/>
          <a:p>
            <a:r>
              <a:rPr lang="en-US" dirty="0"/>
              <a:t>Create a web app with Azure command-line interface (CLI)</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753209"/>
            <a:ext cx="11018520" cy="4376583"/>
          </a:xfrm>
        </p:spPr>
        <p:txBody>
          <a:bodyPr/>
          <a:lstStyle/>
          <a:p>
            <a:r>
              <a:rPr lang="en-US" sz="1800" dirty="0">
                <a:solidFill>
                  <a:srgbClr val="008000"/>
                </a:solidFill>
              </a:rPr>
              <a:t># generate a unique name and store as a shell variable</a:t>
            </a:r>
            <a:endParaRPr lang="en-US" sz="1800" dirty="0">
              <a:solidFill>
                <a:srgbClr val="000000"/>
              </a:solidFill>
            </a:endParaRPr>
          </a:p>
          <a:p>
            <a:r>
              <a:rPr lang="en-US" sz="1800" dirty="0">
                <a:solidFill>
                  <a:srgbClr val="0000FF"/>
                </a:solidFill>
              </a:rPr>
              <a:t>webappname=</a:t>
            </a:r>
            <a:r>
              <a:rPr lang="en-US" sz="1800" dirty="0">
                <a:solidFill>
                  <a:srgbClr val="A31515"/>
                </a:solidFill>
              </a:rPr>
              <a:t>mywebapp$RANDOM</a:t>
            </a:r>
          </a:p>
          <a:p>
            <a:br>
              <a:rPr lang="en-US" sz="1800" dirty="0">
                <a:solidFill>
                  <a:srgbClr val="000000"/>
                </a:solidFill>
              </a:rPr>
            </a:br>
            <a:r>
              <a:rPr lang="en-US" sz="1800" dirty="0">
                <a:solidFill>
                  <a:srgbClr val="008000"/>
                </a:solidFill>
              </a:rPr>
              <a:t># create a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--location </a:t>
            </a:r>
            <a:r>
              <a:rPr lang="en-US" sz="1800" dirty="0" err="1">
                <a:solidFill>
                  <a:srgbClr val="A31515"/>
                </a:solidFill>
              </a:rPr>
              <a:t>canadacenter</a:t>
            </a:r>
            <a:r>
              <a:rPr lang="en-US" sz="1800" dirty="0">
                <a:solidFill>
                  <a:srgbClr val="A31515"/>
                </a:solidFill>
              </a:rPr>
              <a:t> </a:t>
            </a:r>
            <a:r>
              <a:rPr lang="en-US" sz="1800" dirty="0">
                <a:solidFill>
                  <a:srgbClr val="001080"/>
                </a:solidFill>
              </a:rPr>
              <a:t>--name </a:t>
            </a:r>
            <a:r>
              <a:rPr lang="en-US" sz="1800" dirty="0">
                <a:solidFill>
                  <a:srgbClr val="A31515"/>
                </a:solidFill>
              </a:rPr>
              <a:t>myResourceGroup</a:t>
            </a:r>
            <a:endParaRPr lang="en-US" sz="1800" dirty="0">
              <a:solidFill>
                <a:srgbClr val="000000"/>
              </a:solidFill>
            </a:endParaRPr>
          </a:p>
          <a:p>
            <a:br>
              <a:rPr lang="en-US" sz="1800" dirty="0">
                <a:solidFill>
                  <a:srgbClr val="000000"/>
                </a:solidFill>
              </a:rPr>
            </a:br>
            <a:r>
              <a:rPr lang="en-US" sz="1800" dirty="0">
                <a:solidFill>
                  <a:srgbClr val="008000"/>
                </a:solidFill>
              </a:rPr>
              <a:t># create an App Service plan</a:t>
            </a:r>
            <a:endParaRPr lang="en-US" sz="1800" dirty="0">
              <a:solidFill>
                <a:srgbClr val="000000"/>
              </a:solidFill>
            </a:endParaRPr>
          </a:p>
          <a:p>
            <a:r>
              <a:rPr lang="en-US" sz="1800" dirty="0">
                <a:solidFill>
                  <a:srgbClr val="0000FF"/>
                </a:solidFill>
              </a:rPr>
              <a:t>az appservice plan create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--sku </a:t>
            </a:r>
            <a:r>
              <a:rPr lang="en-US" sz="1800" dirty="0">
                <a:solidFill>
                  <a:srgbClr val="A31515"/>
                </a:solidFill>
              </a:rPr>
              <a:t>FREE</a:t>
            </a:r>
            <a:endParaRPr lang="en-US" sz="1800" dirty="0">
              <a:solidFill>
                <a:srgbClr val="000000"/>
              </a:solidFill>
            </a:endParaRPr>
          </a:p>
          <a:p>
            <a:br>
              <a:rPr lang="en-US" sz="1800" dirty="0">
                <a:solidFill>
                  <a:srgbClr val="000000"/>
                </a:solidFill>
              </a:rPr>
            </a:br>
            <a:r>
              <a:rPr lang="en-US" sz="1800" dirty="0">
                <a:solidFill>
                  <a:srgbClr val="008000"/>
                </a:solidFill>
              </a:rPr>
              <a:t># create a Web App</a:t>
            </a:r>
            <a:endParaRPr lang="en-US" sz="1800" dirty="0">
              <a:solidFill>
                <a:srgbClr val="000000"/>
              </a:solidFill>
            </a:endParaRPr>
          </a:p>
          <a:p>
            <a:r>
              <a:rPr lang="en-US" sz="1800" dirty="0">
                <a:solidFill>
                  <a:srgbClr val="0000FF"/>
                </a:solidFill>
              </a:rPr>
              <a:t>az webapp create </a:t>
            </a:r>
            <a:r>
              <a:rPr lang="en-US" sz="1800" dirty="0">
                <a:solidFill>
                  <a:srgbClr val="001080"/>
                </a:solidFill>
              </a:rPr>
              <a:t>--name </a:t>
            </a:r>
            <a:r>
              <a:rPr lang="en-US" sz="1800" dirty="0">
                <a:solidFill>
                  <a:srgbClr val="A31515"/>
                </a:solidFill>
              </a:rPr>
              <a:t>$webappname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myResourceGroup `</a:t>
            </a:r>
            <a:endParaRPr lang="en-US" sz="1800" dirty="0">
              <a:solidFill>
                <a:srgbClr val="000000"/>
              </a:solidFill>
            </a:endParaRPr>
          </a:p>
          <a:p>
            <a:r>
              <a:rPr lang="en-US" sz="1800" dirty="0">
                <a:solidFill>
                  <a:srgbClr val="0000FF"/>
                </a:solidFill>
              </a:rPr>
              <a:t>    </a:t>
            </a:r>
            <a:r>
              <a:rPr lang="en-US" sz="1800" dirty="0">
                <a:solidFill>
                  <a:srgbClr val="001080"/>
                </a:solidFill>
              </a:rPr>
              <a:t>--plan </a:t>
            </a:r>
            <a:r>
              <a:rPr lang="en-US" sz="1800" dirty="0">
                <a:solidFill>
                  <a:srgbClr val="A31515"/>
                </a:solidFill>
              </a:rPr>
              <a:t>$webappname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42924296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0.9|2.4|1.2|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2187</Words>
  <Application>Microsoft Office PowerPoint</Application>
  <PresentationFormat>Grand écran</PresentationFormat>
  <Paragraphs>249</Paragraphs>
  <Slides>29</Slides>
  <Notes>24</Notes>
  <HiddenSlides>0</HiddenSlides>
  <MMClips>0</MMClips>
  <ScaleCrop>false</ScaleCrop>
  <HeadingPairs>
    <vt:vector size="6" baseType="variant">
      <vt:variant>
        <vt:lpstr>Polices utilisées</vt:lpstr>
      </vt:variant>
      <vt:variant>
        <vt:i4>13</vt:i4>
      </vt:variant>
      <vt:variant>
        <vt:lpstr>Thème</vt:lpstr>
      </vt:variant>
      <vt:variant>
        <vt:i4>3</vt:i4>
      </vt:variant>
      <vt:variant>
        <vt:lpstr>Titres des diapositives</vt:lpstr>
      </vt:variant>
      <vt:variant>
        <vt:i4>29</vt:i4>
      </vt:variant>
    </vt:vector>
  </HeadingPairs>
  <TitlesOfParts>
    <vt:vector size="45" baseType="lpstr">
      <vt:lpstr>Arial</vt:lpstr>
      <vt:lpstr>Calibri</vt:lpstr>
      <vt:lpstr>Calibri Light</vt:lpstr>
      <vt:lpstr>charter</vt:lpstr>
      <vt:lpstr>Consolas</vt:lpstr>
      <vt:lpstr>Montserrat</vt:lpstr>
      <vt:lpstr>Poppins</vt:lpstr>
      <vt:lpstr>Proxima Nova ZD</vt:lpstr>
      <vt:lpstr>Segoe UI</vt:lpstr>
      <vt:lpstr>Segoe UI Light</vt:lpstr>
      <vt:lpstr>Segoe UI Semibold</vt:lpstr>
      <vt:lpstr>Segoe UI Semilight</vt:lpstr>
      <vt:lpstr>Wingdings</vt:lpstr>
      <vt:lpstr>Thème Office</vt:lpstr>
      <vt:lpstr>1_Thème Office</vt:lpstr>
      <vt:lpstr>WHITE TEMPLATE</vt:lpstr>
      <vt:lpstr>Developing Solutions for Microsoft Azure</vt:lpstr>
      <vt:lpstr>Présentation PowerPoint</vt:lpstr>
      <vt:lpstr>Agenda</vt:lpstr>
      <vt:lpstr>Digital transformation and business needs</vt:lpstr>
      <vt:lpstr>Présentation PowerPoint</vt:lpstr>
      <vt:lpstr>Azure App Service Web Apps</vt:lpstr>
      <vt:lpstr>App Service</vt:lpstr>
      <vt:lpstr>Prepare the environment</vt:lpstr>
      <vt:lpstr>Create a web app with Azure command-line interface (CLI)</vt:lpstr>
      <vt:lpstr>Deploy a web app with Azure CLI</vt:lpstr>
      <vt:lpstr>Demo: Create Azure App Service Web Apps</vt:lpstr>
      <vt:lpstr>Azure Container Registry</vt:lpstr>
      <vt:lpstr>Build and store images by using Azure Container Registry</vt:lpstr>
      <vt:lpstr>Demo: Create an ACR with Azure Portal</vt:lpstr>
      <vt:lpstr>Create an ACR with Azure CLI</vt:lpstr>
      <vt:lpstr>Azure Kubernetes Services</vt:lpstr>
      <vt:lpstr>Azure Kubernetes Services</vt:lpstr>
      <vt:lpstr>Create AKS cluster using Azure CLI</vt:lpstr>
      <vt:lpstr>Demo: Create  and deploy Kubernetes application </vt:lpstr>
      <vt:lpstr>Deploy an Azure Kubernetes Service cluster and run an application using the Azure CLI</vt:lpstr>
      <vt:lpstr>Deploy an Azure Kubernetes Service cluster and run an application using the Azure CLI</vt:lpstr>
      <vt:lpstr>Deploy an Azure Kubernetes Service cluster and run an application using the Azure CLI</vt:lpstr>
      <vt:lpstr>Deploy an Azure Kubernetes Service cluster and run an application using the Azure CLI</vt:lpstr>
      <vt:lpstr>Service Fabric</vt:lpstr>
      <vt:lpstr>Service Fabric overview </vt:lpstr>
      <vt:lpstr>Service Fabric Cluster structure</vt:lpstr>
      <vt:lpstr>Demo: Create  and Deploy a Service Fabric application to a cluster in Azure</vt:lpstr>
      <vt:lpstr>Présentation PowerPoint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Solutions for Microsoft Azure</dc:title>
  <dc:creator>Hamida REBAÏ</dc:creator>
  <cp:lastModifiedBy>Hamida REBAÏ</cp:lastModifiedBy>
  <cp:revision>44</cp:revision>
  <dcterms:created xsi:type="dcterms:W3CDTF">2021-11-28T02:17:35Z</dcterms:created>
  <dcterms:modified xsi:type="dcterms:W3CDTF">2021-11-28T16:33:42Z</dcterms:modified>
</cp:coreProperties>
</file>