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70" r:id="rId4"/>
  </p:sldMasterIdLst>
  <p:notesMasterIdLst>
    <p:notesMasterId r:id="rId89"/>
  </p:notesMasterIdLst>
  <p:handoutMasterIdLst>
    <p:handoutMasterId r:id="rId90"/>
  </p:handoutMasterIdLst>
  <p:sldIdLst>
    <p:sldId id="258" r:id="rId5"/>
    <p:sldId id="500" r:id="rId6"/>
    <p:sldId id="257" r:id="rId7"/>
    <p:sldId id="259" r:id="rId8"/>
    <p:sldId id="260" r:id="rId9"/>
    <p:sldId id="261" r:id="rId10"/>
    <p:sldId id="564" r:id="rId11"/>
    <p:sldId id="315" r:id="rId12"/>
    <p:sldId id="307" r:id="rId13"/>
    <p:sldId id="565" r:id="rId14"/>
    <p:sldId id="263" r:id="rId15"/>
    <p:sldId id="264" r:id="rId16"/>
    <p:sldId id="266" r:id="rId17"/>
    <p:sldId id="566" r:id="rId18"/>
    <p:sldId id="267" r:id="rId19"/>
    <p:sldId id="567" r:id="rId20"/>
    <p:sldId id="269" r:id="rId21"/>
    <p:sldId id="270" r:id="rId22"/>
    <p:sldId id="355" r:id="rId23"/>
    <p:sldId id="568" r:id="rId24"/>
    <p:sldId id="310" r:id="rId25"/>
    <p:sldId id="271" r:id="rId26"/>
    <p:sldId id="354" r:id="rId27"/>
    <p:sldId id="273" r:id="rId28"/>
    <p:sldId id="274" r:id="rId29"/>
    <p:sldId id="319" r:id="rId30"/>
    <p:sldId id="320" r:id="rId31"/>
    <p:sldId id="321" r:id="rId32"/>
    <p:sldId id="569" r:id="rId33"/>
    <p:sldId id="324" r:id="rId34"/>
    <p:sldId id="570" r:id="rId35"/>
    <p:sldId id="323" r:id="rId36"/>
    <p:sldId id="582" r:id="rId37"/>
    <p:sldId id="358" r:id="rId38"/>
    <p:sldId id="588" r:id="rId39"/>
    <p:sldId id="325" r:id="rId40"/>
    <p:sldId id="326" r:id="rId41"/>
    <p:sldId id="327" r:id="rId42"/>
    <p:sldId id="328" r:id="rId43"/>
    <p:sldId id="329" r:id="rId44"/>
    <p:sldId id="330" r:id="rId45"/>
    <p:sldId id="276" r:id="rId46"/>
    <p:sldId id="275" r:id="rId47"/>
    <p:sldId id="360" r:id="rId48"/>
    <p:sldId id="571" r:id="rId49"/>
    <p:sldId id="341" r:id="rId50"/>
    <p:sldId id="281" r:id="rId51"/>
    <p:sldId id="283" r:id="rId52"/>
    <p:sldId id="284" r:id="rId53"/>
    <p:sldId id="312" r:id="rId54"/>
    <p:sldId id="313" r:id="rId55"/>
    <p:sldId id="286" r:id="rId56"/>
    <p:sldId id="581" r:id="rId57"/>
    <p:sldId id="361" r:id="rId58"/>
    <p:sldId id="331" r:id="rId59"/>
    <p:sldId id="573" r:id="rId60"/>
    <p:sldId id="334" r:id="rId61"/>
    <p:sldId id="333" r:id="rId62"/>
    <p:sldId id="574" r:id="rId63"/>
    <p:sldId id="359" r:id="rId64"/>
    <p:sldId id="575" r:id="rId65"/>
    <p:sldId id="336" r:id="rId66"/>
    <p:sldId id="337" r:id="rId67"/>
    <p:sldId id="583" r:id="rId68"/>
    <p:sldId id="584" r:id="rId69"/>
    <p:sldId id="585" r:id="rId70"/>
    <p:sldId id="586" r:id="rId71"/>
    <p:sldId id="587" r:id="rId72"/>
    <p:sldId id="294" r:id="rId73"/>
    <p:sldId id="295" r:id="rId74"/>
    <p:sldId id="296" r:id="rId75"/>
    <p:sldId id="297" r:id="rId76"/>
    <p:sldId id="298" r:id="rId77"/>
    <p:sldId id="299" r:id="rId78"/>
    <p:sldId id="577" r:id="rId79"/>
    <p:sldId id="578" r:id="rId80"/>
    <p:sldId id="340" r:id="rId81"/>
    <p:sldId id="300" r:id="rId82"/>
    <p:sldId id="579" r:id="rId83"/>
    <p:sldId id="301" r:id="rId84"/>
    <p:sldId id="580" r:id="rId85"/>
    <p:sldId id="303" r:id="rId86"/>
    <p:sldId id="304" r:id="rId87"/>
    <p:sldId id="305" r:id="rId88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0C4"/>
    <a:srgbClr val="1790BB"/>
    <a:srgbClr val="EEB500"/>
    <a:srgbClr val="15597E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4343" autoAdjust="0"/>
  </p:normalViewPr>
  <p:slideViewPr>
    <p:cSldViewPr snapToGrid="0">
      <p:cViewPr varScale="1">
        <p:scale>
          <a:sx n="106" d="100"/>
          <a:sy n="106" d="100"/>
        </p:scale>
        <p:origin x="1554" y="36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D49EF8-898A-43CF-8115-CF9C16974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C48B55-38FF-41B6-8FF6-B9D3DF085C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46E0C081-6C28-45D5-926D-E7D0332FD0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C27AB8D9-DC51-4159-AC1B-7650B654D1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A5FA261-7CD4-4F86-9CAA-9551A96283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965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D2E5BC-99E4-47B1-9858-361B71FDF7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4CAD8B-22CC-4ED2-9DDB-7835118D6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B79190B-AFB9-474D-B98C-C0708B801C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7B95D36-E15C-43CF-91C2-95EBD3A84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1D20A3-C83F-4799-8502-F9A096B0C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BBC17-0042-4C28-A056-5045F927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2867880-99AF-4C66-9376-8F6F203C7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173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75B4598-BC0E-4DB8-A95A-E7AB53842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4B973C0-185F-4E87-9F71-3186D7C4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BD079A8-8E9A-4988-AE7A-5D2F9DA15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7B24F59C-5B77-4B48-9EE4-9672C9FC033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702116A-2846-4ECE-9725-D4FF7476F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97826-145F-4DB1-8815-38A6E3DC3E0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34BF4B3-EC5E-4C54-8529-635751903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0D54016-46EE-4A0C-9EB2-AC270205D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HY강B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90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0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30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330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225CB6-3D6B-4EC3-A2D1-96AADB44F2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003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C2A8AE-9D1F-47A7-A9C9-E3367DF0F5C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E990BDA-24D7-40C2-891B-3EB6DB9C2D3C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53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3889-C7E5-4DA6-98B7-6A6953EBC42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4C0CD2D7-47C0-4A38-ABAE-42C3E8918330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414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26BE79D-C4F8-4218-930E-0DAC3FC1F3D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58EF943-78D3-4762-9BCF-C9DBA176A1AF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384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F2C69B9-4EAF-4D6D-9765-C3C2D7FDAFC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1C7ADF50-5092-409D-BD5A-54A548E5AA62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2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66066E-F22E-4F39-BC1A-9E0D14A9F4E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AE98EC2-CD21-410B-BA14-582EC0737D0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8D8DD2-DD53-4911-98FF-DFF28C1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09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C6ED-8617-4CE3-B598-333AB7AF035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AC6E714F-EEF4-4C7F-BF05-B12010CDF7D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81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5576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8A91D-B724-45AB-920E-9AB3882E4AF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EB45F88-6B8A-4A46-8D4C-C960B8776C8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447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9472D52-1253-486A-A595-C6227FE4F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4DF03D8-D1A1-4432-9E19-062FBAF21AE6}" type="datetime1">
              <a:rPr lang="zh-CN" altLang="en-US"/>
              <a:pPr>
                <a:defRPr/>
              </a:pPr>
              <a:t>2022/12/6</a:t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  <a:pPr>
                <a:defRPr/>
              </a:pPr>
              <a:t>18:11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A22F6B2-C573-4141-B80B-2C8DFE82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83DBB5-9155-4468-B350-D22B71CE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4954CF0A-E828-4178-BDEA-193972518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55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62981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文件系统              </a:t>
            </a:r>
            <a:fld id="{3ADC308F-3021-4E45-904A-C76DB5FC6ED9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dirty="0">
                <a:solidFill>
                  <a:srgbClr val="9900CC"/>
                </a:solidFill>
              </a:rPr>
              <a:t>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1145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8574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13083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7002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897647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510733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4459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939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2022/12/6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操作系统</a:t>
            </a:r>
            <a:r>
              <a:rPr lang="en-US" altLang="zh-CN" dirty="0"/>
              <a:t>-</a:t>
            </a:r>
            <a:r>
              <a:rPr lang="zh-CN" altLang="en-US" dirty="0"/>
              <a:t>调度与死锁      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fld id="{46CF3431-28D1-4ECC-85A9-AA09C1510C2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0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2022/12/6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5466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8420AF-E983-4C20-A77C-0CC752A7C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54502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:a16="http://schemas.microsoft.com/office/drawing/2014/main" id="{435A433D-2B89-4861-9A75-C3EC7218E2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3CC0-506B-4B8E-8EBA-248C3B94AB3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–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设备管理             </a:t>
            </a:r>
            <a:fld id="{DDE57272-9809-4013-862F-06891AD8133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9969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0E69DE-8AFA-49B6-BC0B-E7F17E5A8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97093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E191-3AFB-49CB-B553-00DED847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26586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34AC5F-8415-4103-8540-FC356D4BC08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7853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E1407B64-AF78-4C50-BD15-2257E399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41914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E9632-33C0-4F8D-8F67-2DB3A5E29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07364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A8252-14E2-46AC-A469-04A460DEB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71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6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36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3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39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5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>
            <a:extLst>
              <a:ext uri="{FF2B5EF4-FFF2-40B4-BE49-F238E27FC236}">
                <a16:creationId xmlns:a16="http://schemas.microsoft.com/office/drawing/2014/main" id="{EBDD816A-46D5-46A3-AAD0-AFD72FF9D4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>
            <a:extLst>
              <a:ext uri="{FF2B5EF4-FFF2-40B4-BE49-F238E27FC236}">
                <a16:creationId xmlns:a16="http://schemas.microsoft.com/office/drawing/2014/main" id="{1F31C563-026B-4416-BAE7-05B0A1BBD7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>
            <a:extLst>
              <a:ext uri="{FF2B5EF4-FFF2-40B4-BE49-F238E27FC236}">
                <a16:creationId xmlns:a16="http://schemas.microsoft.com/office/drawing/2014/main" id="{083BEDEA-B716-490C-8FCB-FB124BD7BD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>
            <a:extLst>
              <a:ext uri="{FF2B5EF4-FFF2-40B4-BE49-F238E27FC236}">
                <a16:creationId xmlns:a16="http://schemas.microsoft.com/office/drawing/2014/main" id="{27E3146E-6D08-464B-BDC7-7C425E19EB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030" name="Picture 143" descr="sdrfsf">
            <a:extLst>
              <a:ext uri="{FF2B5EF4-FFF2-40B4-BE49-F238E27FC236}">
                <a16:creationId xmlns:a16="http://schemas.microsoft.com/office/drawing/2014/main" id="{363D355B-566E-4411-863A-0C7E73FE9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>
            <a:extLst>
              <a:ext uri="{FF2B5EF4-FFF2-40B4-BE49-F238E27FC236}">
                <a16:creationId xmlns:a16="http://schemas.microsoft.com/office/drawing/2014/main" id="{80216E9E-0E1A-47C5-814E-747F5D5D7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>
            <a:extLst>
              <a:ext uri="{FF2B5EF4-FFF2-40B4-BE49-F238E27FC236}">
                <a16:creationId xmlns:a16="http://schemas.microsoft.com/office/drawing/2014/main" id="{24B3752B-4FE6-4BEF-AFCC-DA0BCE39A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>
            <a:extLst>
              <a:ext uri="{FF2B5EF4-FFF2-40B4-BE49-F238E27FC236}">
                <a16:creationId xmlns:a16="http://schemas.microsoft.com/office/drawing/2014/main" id="{BC3AA172-E38B-46FA-819F-CAC5729AD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>
            <a:extLst>
              <a:ext uri="{FF2B5EF4-FFF2-40B4-BE49-F238E27FC236}">
                <a16:creationId xmlns:a16="http://schemas.microsoft.com/office/drawing/2014/main" id="{14523EA2-B546-4AB9-950F-F06745625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>
            <a:extLst>
              <a:ext uri="{FF2B5EF4-FFF2-40B4-BE49-F238E27FC236}">
                <a16:creationId xmlns:a16="http://schemas.microsoft.com/office/drawing/2014/main" id="{BE4EB95E-AF54-47E1-882E-BB27C4BA9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12">
            <a:extLst>
              <a:ext uri="{FF2B5EF4-FFF2-40B4-BE49-F238E27FC236}">
                <a16:creationId xmlns:a16="http://schemas.microsoft.com/office/drawing/2014/main" id="{4811B497-FF2B-4638-8F89-CF6378BA85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E5FBE372-34EA-42C2-A9FA-C453C7264D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9632267-F4EB-4005-AFC6-E6A42021C9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1F2E6D57-0998-43D9-BD24-69EABC3A21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F228607D-4AE5-45D8-9E7D-9CBC9E19B6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533DEAE8-6E28-46D4-8059-E830B617F5B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65C5AA5E-0A97-4619-9EED-7A2C40911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AutoShape 22">
            <a:extLst>
              <a:ext uri="{FF2B5EF4-FFF2-40B4-BE49-F238E27FC236}">
                <a16:creationId xmlns:a16="http://schemas.microsoft.com/office/drawing/2014/main" id="{3ABBAA1A-32A4-48E8-9215-2771DE962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1032C8C-B2C0-49C3-A36C-CB8C2929F64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66F3DB6C-CFE4-4CE9-96B2-85A71645AA6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6" r:id="rId2"/>
    <p:sldLayoutId id="2147483752" r:id="rId3"/>
    <p:sldLayoutId id="2147483753" r:id="rId4"/>
    <p:sldLayoutId id="2147483767" r:id="rId5"/>
    <p:sldLayoutId id="2147483754" r:id="rId6"/>
    <p:sldLayoutId id="2147483755" r:id="rId7"/>
    <p:sldLayoutId id="2147483756" r:id="rId8"/>
    <p:sldLayoutId id="2147483768" r:id="rId9"/>
    <p:sldLayoutId id="2147483769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>
            <a:extLst>
              <a:ext uri="{FF2B5EF4-FFF2-40B4-BE49-F238E27FC236}">
                <a16:creationId xmlns:a16="http://schemas.microsoft.com/office/drawing/2014/main" id="{27C33B14-6703-4757-8457-7D885548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>
            <a:extLst>
              <a:ext uri="{FF2B5EF4-FFF2-40B4-BE49-F238E27FC236}">
                <a16:creationId xmlns:a16="http://schemas.microsoft.com/office/drawing/2014/main" id="{37DD9094-13E4-4945-A2F8-F79D9AA88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FC531BB-864F-46A8-B652-569ED67F7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5609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">
            <a:extLst>
              <a:ext uri="{FF2B5EF4-FFF2-40B4-BE49-F238E27FC236}">
                <a16:creationId xmlns:a16="http://schemas.microsoft.com/office/drawing/2014/main" id="{90D9F1F6-762F-4497-871A-ACD2C569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365375"/>
            <a:ext cx="7029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       文件系统</a:t>
            </a:r>
            <a:endParaRPr kumimoji="0" lang="en-US" altLang="zh-CN" sz="3600" dirty="0">
              <a:solidFill>
                <a:srgbClr val="00339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/>
            <a:r>
              <a:rPr kumimoji="0" lang="en-US" altLang="zh-CN" sz="3600" dirty="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7   File System</a:t>
            </a:r>
            <a:endParaRPr kumimoji="0" lang="zh-CN" altLang="en-US" sz="3600" dirty="0">
              <a:solidFill>
                <a:srgbClr val="00339A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92E73-B07D-4124-B06E-20F59A9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71DFF-6F39-42BA-96A1-E90D48C4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1" name="Picture 2050" descr="12_1">
            <a:extLst>
              <a:ext uri="{FF2B5EF4-FFF2-40B4-BE49-F238E27FC236}">
                <a16:creationId xmlns:a16="http://schemas.microsoft.com/office/drawing/2014/main" id="{9D0D0903-5E0D-45E5-A8AE-71A9F9D0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988"/>
            <a:ext cx="78486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054">
            <a:extLst>
              <a:ext uri="{FF2B5EF4-FFF2-40B4-BE49-F238E27FC236}">
                <a16:creationId xmlns:a16="http://schemas.microsoft.com/office/drawing/2014/main" id="{6A7B04BE-F06F-46C8-A3A4-E19B8DF2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2590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7053-FDA2-4A3F-BD46-511EBCD4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F14F0A2-95AD-4260-853D-5E8CC756B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b="1" dirty="0"/>
              <a:t>文件操作和使用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对记录的操作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对文件的操作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设置和修改用户对文件的存取权限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建立，改变和删除目录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文件共享和设置访问路径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文件的创建，</a:t>
            </a:r>
            <a:r>
              <a:rPr lang="zh-CN" altLang="en-US" b="1" dirty="0">
                <a:solidFill>
                  <a:srgbClr val="FF0000"/>
                </a:solidFill>
              </a:rPr>
              <a:t>打开</a:t>
            </a:r>
            <a:r>
              <a:rPr lang="zh-CN" altLang="en-US" b="1" dirty="0"/>
              <a:t>，读写，</a:t>
            </a:r>
            <a:r>
              <a:rPr lang="zh-CN" altLang="en-US" b="1" dirty="0">
                <a:solidFill>
                  <a:srgbClr val="FF0000"/>
                </a:solidFill>
              </a:rPr>
              <a:t>关闭</a:t>
            </a:r>
            <a:r>
              <a:rPr lang="zh-CN" altLang="en-US" b="1" dirty="0"/>
              <a:t>和删除和设置读</a:t>
            </a:r>
            <a:r>
              <a:rPr lang="en-US" altLang="zh-CN" b="1" dirty="0"/>
              <a:t>/</a:t>
            </a:r>
            <a:r>
              <a:rPr lang="zh-CN" altLang="en-US" b="1" dirty="0"/>
              <a:t>写位置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F8242812-EA52-4011-A9A8-930468EAB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B028CCE-A0DD-4E08-BDE9-28D5EDA4F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8229600" cy="428746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 b="1"/>
              <a:t>文件的逻辑结构（文件的组织）：从用户角度看到的文件的全貌，也就是它的记录结构。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/>
              <a:t>文件的物理结构（文件的存储结构）：文件在外存上的存储组织形式。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C61B-D65F-45E1-8C4F-5E604094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6F28F24-77AA-4336-8C67-C0AF2E125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 b="1"/>
              <a:t>逻辑结构的类型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选取文件的逻辑结构应遵循的原则：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修改时少变动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便于查找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占据最小的存储空间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便于用户操作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文件逻辑结构的类型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流式文件：它是有序字符的集合，文件长度等于该文件所包含的字符数。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6858B0-AD92-4456-B3CC-E58C7032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A2008-C70C-4B9C-8D94-13ECB913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顺序文件</a:t>
            </a:r>
          </a:p>
          <a:p>
            <a:endParaRPr lang="zh-CN" altLang="en-US" dirty="0"/>
          </a:p>
        </p:txBody>
      </p:sp>
      <p:pic>
        <p:nvPicPr>
          <p:cNvPr id="16387" name="Picture 1026" descr="12_3a">
            <a:extLst>
              <a:ext uri="{FF2B5EF4-FFF2-40B4-BE49-F238E27FC236}">
                <a16:creationId xmlns:a16="http://schemas.microsoft.com/office/drawing/2014/main" id="{A136BCBA-D755-40A3-88DC-B9283A7C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66" y="1954234"/>
            <a:ext cx="6053591" cy="564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6B2A7-4490-453B-A47D-BF491FCE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17E7DC70-BAC9-471E-94F9-425404B6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顺序文件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dirty="0"/>
              <a:t>连续结构：按记录生成的先后顺序连续排列的逻辑结构。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dirty="0"/>
              <a:t>顺序结构：把文件中的键按规定的顺序排列起来。</a:t>
            </a:r>
          </a:p>
        </p:txBody>
      </p:sp>
      <p:pic>
        <p:nvPicPr>
          <p:cNvPr id="17412" name="Picture 5" descr="12_3b">
            <a:extLst>
              <a:ext uri="{FF2B5EF4-FFF2-40B4-BE49-F238E27FC236}">
                <a16:creationId xmlns:a16="http://schemas.microsoft.com/office/drawing/2014/main" id="{B3EFF7D7-6E5E-4F46-9FB7-A18F8FF4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6019800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284E-BC96-4C45-9FD0-A20D57D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ACC401B3-5709-45A6-B011-0DF822E96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索引文件：把记录按键和记录名排列成行列式结构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R1		R2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Rn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K1	1		0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K2	0		1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Km	1		1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r>
              <a:rPr lang="en-US" altLang="zh-CN" sz="2400"/>
              <a:t>		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：键 </a:t>
            </a:r>
            <a:r>
              <a:rPr lang="en-US" altLang="zh-CN" sz="2400"/>
              <a:t>Ki </a:t>
            </a:r>
            <a:r>
              <a:rPr lang="zh-CN" altLang="en-US" sz="2400"/>
              <a:t>在记录 </a:t>
            </a:r>
            <a:r>
              <a:rPr lang="en-US" altLang="zh-CN" sz="2400"/>
              <a:t>Rj </a:t>
            </a:r>
            <a:r>
              <a:rPr lang="zh-CN" altLang="en-US" sz="2400"/>
              <a:t>中		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0</a:t>
            </a:r>
            <a:r>
              <a:rPr lang="zh-CN" altLang="en-US" sz="2400"/>
              <a:t>：不在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1CB7-AC4E-4F94-94BC-F2EBA738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E56695A2-3519-4349-92E2-F6DBB8787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以键</a:t>
            </a:r>
            <a:r>
              <a:rPr lang="en-US" altLang="zh-CN"/>
              <a:t>Ki </a:t>
            </a:r>
            <a:r>
              <a:rPr lang="zh-CN" altLang="en-US"/>
              <a:t>为队首，以包含键</a:t>
            </a:r>
            <a:r>
              <a:rPr lang="en-US" altLang="zh-CN"/>
              <a:t>Ki </a:t>
            </a:r>
            <a:r>
              <a:rPr lang="zh-CN" altLang="en-US"/>
              <a:t>的记录为队列元素来构成一个记录队列。</a:t>
            </a:r>
            <a:endParaRPr lang="en-US" altLang="zh-CN"/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K1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&gt;Ri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&gt;Rj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&gt;Rk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K2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&gt;Rl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&gt;Rm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&gt;Rn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		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Km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&gt;Rx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&gt;Ry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&gt;Rz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en-US" altLang="zh-CN" sz="2400"/>
              <a:t>&gt;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en-US" altLang="zh-CN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C4D3-9A84-4EDA-9E5B-D92C7DF7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0484" name="Rectangle 10">
            <a:extLst>
              <a:ext uri="{FF2B5EF4-FFF2-40B4-BE49-F238E27FC236}">
                <a16:creationId xmlns:a16="http://schemas.microsoft.com/office/drawing/2014/main" id="{E9FDBD8B-5CD9-4827-9E55-B67B0E95E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把含有相同键的记录指针全部指向该键，适合于给定键后的记录搜索。</a:t>
            </a:r>
            <a:endParaRPr lang="zh-CN" altLang="en-US" sz="2800" b="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</a:rPr>
              <a:t>K1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			         Ri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   </a:t>
            </a:r>
            <a:r>
              <a:rPr lang="zh-CN" altLang="en-US" sz="2800" dirty="0">
                <a:latin typeface="Times New Roman" panose="02020603050405020304" pitchFamily="18" charset="0"/>
              </a:rPr>
              <a:t>含</a:t>
            </a:r>
            <a:r>
              <a:rPr lang="en-US" altLang="zh-CN" sz="2800" dirty="0">
                <a:latin typeface="Times New Roman" panose="02020603050405020304" pitchFamily="18" charset="0"/>
              </a:rPr>
              <a:t>K1</a:t>
            </a:r>
            <a:r>
              <a:rPr lang="zh-CN" altLang="en-US" sz="2800" dirty="0">
                <a:latin typeface="Times New Roman" panose="02020603050405020304" pitchFamily="18" charset="0"/>
              </a:rPr>
              <a:t>的记录指针		</a:t>
            </a:r>
            <a:r>
              <a:rPr lang="en-US" altLang="zh-CN" sz="2800" dirty="0" err="1">
                <a:latin typeface="Times New Roman" panose="02020603050405020304" pitchFamily="18" charset="0"/>
              </a:rPr>
              <a:t>Rj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			        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Rk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……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dirty="0"/>
          </a:p>
        </p:txBody>
      </p:sp>
      <p:grpSp>
        <p:nvGrpSpPr>
          <p:cNvPr id="20483" name="Group 11">
            <a:extLst>
              <a:ext uri="{FF2B5EF4-FFF2-40B4-BE49-F238E27FC236}">
                <a16:creationId xmlns:a16="http://schemas.microsoft.com/office/drawing/2014/main" id="{35648D56-116B-462C-962D-2F550A905E41}"/>
              </a:ext>
            </a:extLst>
          </p:cNvPr>
          <p:cNvGrpSpPr>
            <a:grpSpLocks/>
          </p:cNvGrpSpPr>
          <p:nvPr/>
        </p:nvGrpSpPr>
        <p:grpSpPr bwMode="auto">
          <a:xfrm>
            <a:off x="1001486" y="2405742"/>
            <a:ext cx="3733800" cy="3505200"/>
            <a:chOff x="1104" y="864"/>
            <a:chExt cx="2304" cy="2208"/>
          </a:xfrm>
        </p:grpSpPr>
        <p:sp>
          <p:nvSpPr>
            <p:cNvPr id="20486" name="Rectangle 3">
              <a:extLst>
                <a:ext uri="{FF2B5EF4-FFF2-40B4-BE49-F238E27FC236}">
                  <a16:creationId xmlns:a16="http://schemas.microsoft.com/office/drawing/2014/main" id="{C8464A80-D3DD-47C8-AA32-9A4FD034F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864"/>
              <a:ext cx="1824" cy="220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20487" name="Line 4">
              <a:extLst>
                <a:ext uri="{FF2B5EF4-FFF2-40B4-BE49-F238E27FC236}">
                  <a16:creationId xmlns:a16="http://schemas.microsoft.com/office/drawing/2014/main" id="{98193581-78F7-4FBA-8426-423E73283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48"/>
              <a:ext cx="1824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5">
              <a:extLst>
                <a:ext uri="{FF2B5EF4-FFF2-40B4-BE49-F238E27FC236}">
                  <a16:creationId xmlns:a16="http://schemas.microsoft.com/office/drawing/2014/main" id="{6813B9CC-92BC-41A9-9B8F-4B0006D3E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1824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6">
              <a:extLst>
                <a:ext uri="{FF2B5EF4-FFF2-40B4-BE49-F238E27FC236}">
                  <a16:creationId xmlns:a16="http://schemas.microsoft.com/office/drawing/2014/main" id="{8034A52F-64D0-49E5-B1AD-5490D595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4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Line 7">
              <a:extLst>
                <a:ext uri="{FF2B5EF4-FFF2-40B4-BE49-F238E27FC236}">
                  <a16:creationId xmlns:a16="http://schemas.microsoft.com/office/drawing/2014/main" id="{246C5D05-0D5E-4787-AE95-1231B514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72"/>
              <a:ext cx="4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8">
              <a:extLst>
                <a:ext uri="{FF2B5EF4-FFF2-40B4-BE49-F238E27FC236}">
                  <a16:creationId xmlns:a16="http://schemas.microsoft.com/office/drawing/2014/main" id="{ABEDEEF9-3FC0-4FF9-BA89-CBF0F97C8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04"/>
              <a:ext cx="432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C72D-010D-4D43-BC51-2ED4164B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72E73-8178-40EE-8841-C0E2858C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7" name="图片 4">
            <a:extLst>
              <a:ext uri="{FF2B5EF4-FFF2-40B4-BE49-F238E27FC236}">
                <a16:creationId xmlns:a16="http://schemas.microsoft.com/office/drawing/2014/main" id="{76C5B3FA-D86D-42B3-B992-5B2D0BB2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133600"/>
            <a:ext cx="6699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esedded">
            <a:extLst>
              <a:ext uri="{FF2B5EF4-FFF2-40B4-BE49-F238E27FC236}">
                <a16:creationId xmlns:a16="http://schemas.microsoft.com/office/drawing/2014/main" id="{4E5801DD-862E-4A14-B89B-A70E82D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1">
            <a:extLst>
              <a:ext uri="{FF2B5EF4-FFF2-40B4-BE49-F238E27FC236}">
                <a16:creationId xmlns:a16="http://schemas.microsoft.com/office/drawing/2014/main" id="{F658AA1F-C043-4550-8F97-B4E13CA4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07963"/>
            <a:ext cx="178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1300163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 录</a:t>
            </a:r>
          </a:p>
        </p:txBody>
      </p:sp>
      <p:sp>
        <p:nvSpPr>
          <p:cNvPr id="24580" name="椭圆 24">
            <a:extLst>
              <a:ext uri="{FF2B5EF4-FFF2-40B4-BE49-F238E27FC236}">
                <a16:creationId xmlns:a16="http://schemas.microsoft.com/office/drawing/2014/main" id="{0C1AC036-03C5-40FE-9492-D3BDF4E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130175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F04E84F-CB45-488D-B980-1485248A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116793"/>
            <a:ext cx="3876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文件的逻辑结构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D05F4A7A-F30D-4770-BE6F-06DE41EC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7" y="2917347"/>
            <a:ext cx="32702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文件的物理结构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D1A8DF9E-C468-460F-8C2E-4CE1EE25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3729693"/>
            <a:ext cx="36264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目录管理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139633A-A514-46B4-BCA8-9B22CAD3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75509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5" name="椭圆 24">
            <a:extLst>
              <a:ext uri="{FF2B5EF4-FFF2-40B4-BE49-F238E27FC236}">
                <a16:creationId xmlns:a16="http://schemas.microsoft.com/office/drawing/2014/main" id="{C958CAFC-CAF6-4838-A5F0-9AFA63FF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3755093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E74E056-9F4B-4CCA-A77B-03FCC2C3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1176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7" name="椭圆 24">
            <a:extLst>
              <a:ext uri="{FF2B5EF4-FFF2-40B4-BE49-F238E27FC236}">
                <a16:creationId xmlns:a16="http://schemas.microsoft.com/office/drawing/2014/main" id="{2A8F8DF6-2A13-4C34-AF91-151B0023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117675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B64829D-CECB-444A-9523-8ECCD196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91689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9" name="椭圆 24">
            <a:extLst>
              <a:ext uri="{FF2B5EF4-FFF2-40B4-BE49-F238E27FC236}">
                <a16:creationId xmlns:a16="http://schemas.microsoft.com/office/drawing/2014/main" id="{AE02257C-874E-46E5-9579-58EAF4FF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916893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74A8E81-22AC-4A61-9FAA-2B50AE74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28746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4FDEED5C-4F09-446E-BD4F-CA106B5F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4548843"/>
            <a:ext cx="3846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文件存储空间管理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6" name="圆角矩形 41">
            <a:extLst>
              <a:ext uri="{FF2B5EF4-FFF2-40B4-BE49-F238E27FC236}">
                <a16:creationId xmlns:a16="http://schemas.microsoft.com/office/drawing/2014/main" id="{34239424-761B-437B-AE5C-E4B54D1C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456154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93" name="椭圆 24">
            <a:extLst>
              <a:ext uri="{FF2B5EF4-FFF2-40B4-BE49-F238E27FC236}">
                <a16:creationId xmlns:a16="http://schemas.microsoft.com/office/drawing/2014/main" id="{A4B7DAE8-990D-4737-996B-AAE23C9E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4561543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C19901AF-D20B-47D1-8D95-44C4B28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7" y="1291293"/>
            <a:ext cx="3349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文件系统的概念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E3C88EAD-0FDB-4954-9B0B-9697A9D8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5377518"/>
            <a:ext cx="3846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文件共享与保护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0" name="圆角矩形 41">
            <a:extLst>
              <a:ext uri="{FF2B5EF4-FFF2-40B4-BE49-F238E27FC236}">
                <a16:creationId xmlns:a16="http://schemas.microsoft.com/office/drawing/2014/main" id="{653E679C-C443-4A00-8C6E-427B7A86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5390218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1" name="椭圆 24">
            <a:extLst>
              <a:ext uri="{FF2B5EF4-FFF2-40B4-BE49-F238E27FC236}">
                <a16:creationId xmlns:a16="http://schemas.microsoft.com/office/drawing/2014/main" id="{A787595E-AF77-4885-B5B1-CE6CD522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5390218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9298DD6E-8F30-43D5-9A4A-67BF3BF9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6171268"/>
            <a:ext cx="38465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文件系统层次结构模型</a:t>
            </a: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lvl="0" eaLnBrk="1" latinLnBrk="1" hangingPunct="1">
              <a:defRPr/>
            </a:pPr>
            <a:endParaRPr lang="zh-CN" altLang="en-US" sz="2800" dirty="0">
              <a:solidFill>
                <a:srgbClr val="15597E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5" name="圆角矩形 41">
            <a:extLst>
              <a:ext uri="{FF2B5EF4-FFF2-40B4-BE49-F238E27FC236}">
                <a16:creationId xmlns:a16="http://schemas.microsoft.com/office/drawing/2014/main" id="{CDE0FDD6-3C04-4376-9C97-567B4B40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6183968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7" name="椭圆 24">
            <a:extLst>
              <a:ext uri="{FF2B5EF4-FFF2-40B4-BE49-F238E27FC236}">
                <a16:creationId xmlns:a16="http://schemas.microsoft.com/office/drawing/2014/main" id="{735F0B7E-CEE8-4D11-A931-DC595009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6183968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FE4C-8B6C-442E-BAAD-12D89BC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E37FBE09-ECBB-44B6-9896-EC25C34F0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索引顺序结构</a:t>
            </a:r>
            <a:endParaRPr lang="zh-CN" altLang="en-US" sz="3600"/>
          </a:p>
        </p:txBody>
      </p:sp>
      <p:pic>
        <p:nvPicPr>
          <p:cNvPr id="22531" name="Picture 2" descr="12_3c">
            <a:extLst>
              <a:ext uri="{FF2B5EF4-FFF2-40B4-BE49-F238E27FC236}">
                <a16:creationId xmlns:a16="http://schemas.microsoft.com/office/drawing/2014/main" id="{32D3C36F-8055-44E1-82E2-8AE7580C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377950"/>
            <a:ext cx="7620000" cy="66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6BDB-C082-401F-9720-A87A07F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4414807-0A29-427C-94DE-E6F652FD0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zh-CN">
                <a:latin typeface="Times New Roman" panose="02020603050405020304" pitchFamily="18" charset="0"/>
              </a:rPr>
              <a:t>Hash </a:t>
            </a:r>
            <a:r>
              <a:rPr lang="zh-CN" altLang="en-US">
                <a:latin typeface="Times New Roman" panose="02020603050405020304" pitchFamily="18" charset="0"/>
              </a:rPr>
              <a:t>结构</a:t>
            </a:r>
          </a:p>
        </p:txBody>
      </p:sp>
      <p:pic>
        <p:nvPicPr>
          <p:cNvPr id="23557" name="图片 1">
            <a:extLst>
              <a:ext uri="{FF2B5EF4-FFF2-40B4-BE49-F238E27FC236}">
                <a16:creationId xmlns:a16="http://schemas.microsoft.com/office/drawing/2014/main" id="{B17A3847-C466-4517-B6A5-BABEAA51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2" y="1957412"/>
            <a:ext cx="602297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C7700-01B1-4586-A5A8-3C646755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EAAE26AB-7C8B-4283-B0B2-38F934028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dirty="0"/>
              <a:t>存取方法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顺序存取法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记录的读写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定长：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Read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rptr</a:t>
            </a:r>
            <a:r>
              <a:rPr lang="zh-CN" altLang="en-US" b="1" dirty="0"/>
              <a:t>，</a:t>
            </a:r>
            <a:r>
              <a:rPr lang="en-US" altLang="zh-CN" b="1" dirty="0"/>
              <a:t>L</a:t>
            </a:r>
            <a:r>
              <a:rPr lang="zh-CN" altLang="en-US" b="1" dirty="0"/>
              <a:t>）； </a:t>
            </a:r>
            <a:r>
              <a:rPr lang="en-US" altLang="zh-CN" b="1" dirty="0" err="1"/>
              <a:t>rptr</a:t>
            </a:r>
            <a:r>
              <a:rPr lang="en-US" altLang="zh-CN" b="1" dirty="0"/>
              <a:t>=</a:t>
            </a:r>
            <a:r>
              <a:rPr lang="en-US" altLang="zh-CN" b="1" dirty="0" err="1"/>
              <a:t>rptr+L</a:t>
            </a:r>
            <a:r>
              <a:rPr lang="zh-CN" altLang="en-US" b="1" dirty="0"/>
              <a:t>；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Write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wptr</a:t>
            </a:r>
            <a:r>
              <a:rPr lang="zh-CN" altLang="en-US" b="1" dirty="0"/>
              <a:t>，</a:t>
            </a:r>
            <a:r>
              <a:rPr lang="en-US" altLang="zh-CN" b="1" dirty="0"/>
              <a:t>L</a:t>
            </a:r>
            <a:r>
              <a:rPr lang="zh-CN" altLang="en-US" b="1" dirty="0"/>
              <a:t>）；</a:t>
            </a:r>
            <a:r>
              <a:rPr lang="en-US" altLang="zh-CN" b="1" dirty="0" err="1"/>
              <a:t>wptr</a:t>
            </a:r>
            <a:r>
              <a:rPr lang="en-US" altLang="zh-CN" b="1" dirty="0"/>
              <a:t>=</a:t>
            </a:r>
            <a:r>
              <a:rPr lang="en-US" altLang="zh-CN" b="1" dirty="0" err="1"/>
              <a:t>wptr+L</a:t>
            </a:r>
            <a:r>
              <a:rPr lang="zh-CN" altLang="en-US" b="1" dirty="0"/>
              <a:t>；</a:t>
            </a:r>
          </a:p>
          <a:p>
            <a:pPr lvl="3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dirty="0"/>
              <a:t>不定长：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Read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T</a:t>
            </a:r>
            <a:r>
              <a:rPr lang="zh-CN" altLang="en-US" b="1" dirty="0"/>
              <a:t>，</a:t>
            </a:r>
            <a:r>
              <a:rPr lang="en-US" altLang="zh-CN" b="1" dirty="0" err="1"/>
              <a:t>rptr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）；</a:t>
            </a:r>
            <a:r>
              <a:rPr lang="en-US" altLang="zh-CN" b="1" dirty="0" err="1"/>
              <a:t>rptr</a:t>
            </a:r>
            <a:r>
              <a:rPr lang="en-US" altLang="zh-CN" b="1" dirty="0"/>
              <a:t>=rptr+1</a:t>
            </a:r>
            <a:r>
              <a:rPr lang="zh-CN" altLang="en-US" b="1" dirty="0"/>
              <a:t>；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Read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rptr</a:t>
            </a:r>
            <a:r>
              <a:rPr lang="zh-CN" altLang="en-US" b="1" dirty="0"/>
              <a:t>，</a:t>
            </a:r>
            <a:r>
              <a:rPr lang="en-US" altLang="zh-CN" b="1" dirty="0"/>
              <a:t>T</a:t>
            </a:r>
            <a:r>
              <a:rPr lang="zh-CN" altLang="en-US" b="1" dirty="0"/>
              <a:t>）；</a:t>
            </a:r>
            <a:r>
              <a:rPr lang="en-US" altLang="zh-CN" b="1" dirty="0" err="1"/>
              <a:t>rptr</a:t>
            </a:r>
            <a:r>
              <a:rPr lang="en-US" altLang="zh-CN" b="1" dirty="0"/>
              <a:t>=</a:t>
            </a:r>
            <a:r>
              <a:rPr lang="en-US" altLang="zh-CN" b="1" dirty="0" err="1"/>
              <a:t>rptr+T</a:t>
            </a:r>
            <a:r>
              <a:rPr lang="zh-CN" altLang="en-US" b="1" dirty="0"/>
              <a:t>；</a:t>
            </a:r>
          </a:p>
          <a:p>
            <a:pPr lvl="4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Write</a:t>
            </a:r>
            <a:r>
              <a:rPr lang="zh-CN" altLang="en-US" b="1" dirty="0"/>
              <a:t>（</a:t>
            </a:r>
            <a:r>
              <a:rPr lang="en-US" altLang="zh-CN" b="1" dirty="0"/>
              <a:t>F</a:t>
            </a:r>
            <a:r>
              <a:rPr lang="zh-CN" altLang="en-US" b="1" dirty="0"/>
              <a:t>，</a:t>
            </a:r>
            <a:r>
              <a:rPr lang="en-US" altLang="zh-CN" b="1" dirty="0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wptr</a:t>
            </a:r>
            <a:r>
              <a:rPr lang="zh-CN" altLang="en-US" b="1" dirty="0"/>
              <a:t>，</a:t>
            </a:r>
            <a:r>
              <a:rPr lang="en-US" altLang="zh-CN" b="1" dirty="0"/>
              <a:t>T+1</a:t>
            </a:r>
            <a:r>
              <a:rPr lang="zh-CN" altLang="en-US" b="1" dirty="0"/>
              <a:t>）；</a:t>
            </a:r>
            <a:r>
              <a:rPr lang="en-US" altLang="zh-CN" b="1" dirty="0" err="1"/>
              <a:t>ptr</a:t>
            </a:r>
            <a:r>
              <a:rPr lang="en-US" altLang="zh-CN" b="1" dirty="0"/>
              <a:t>=wptr+T+1</a:t>
            </a:r>
            <a:r>
              <a:rPr lang="zh-CN" altLang="en-US" b="1" dirty="0"/>
              <a:t>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13D6-A42E-41F7-88A1-39EADDB2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7AF25-6D7E-4635-BB41-6D58B550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3" name="图片 4">
            <a:extLst>
              <a:ext uri="{FF2B5EF4-FFF2-40B4-BE49-F238E27FC236}">
                <a16:creationId xmlns:a16="http://schemas.microsoft.com/office/drawing/2014/main" id="{5AE9E1CE-65F9-4A69-8EFF-213335DF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55788"/>
            <a:ext cx="72009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842B-F412-4FE9-BEED-EF0D935A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B404C0C2-68E4-42FE-852D-7AC994F1F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直接存取法（随机存取法）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允许用户随意存取文件中的任一记录，根据记录的编号或地址。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定长记录文件：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变长记录文件：采用索引表的组织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38DE2-382A-4F0E-8FF8-E440AF62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	</a:t>
            </a:r>
            <a:r>
              <a:rPr lang="zh-CN" altLang="en-US" dirty="0"/>
              <a:t>文件的逻辑结构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DC2073E0-D4BE-4D42-8FBC-B6BE20A5F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按键存取法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文件的存取是根据文件内容而不是记录的编号或地址。首先搜索到记录的逻辑位置，再将其转换到相应的物理地址后进行存取。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线性搜索法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散列法（</a:t>
            </a:r>
            <a:r>
              <a:rPr lang="en-US" altLang="zh-CN"/>
              <a:t>hash</a:t>
            </a:r>
            <a:r>
              <a:rPr lang="zh-CN" altLang="en-US"/>
              <a:t>法）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二分搜索法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7D1AC28-7A8A-4089-9BD4-DB4BD5E91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0829"/>
            <a:ext cx="7010400" cy="1136559"/>
          </a:xfrm>
        </p:spPr>
        <p:txBody>
          <a:bodyPr/>
          <a:lstStyle/>
          <a:p>
            <a:pPr eaLnBrk="1" hangingPunct="1"/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外存分配方法（文件的物理结构）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8C8EE0A-DD74-4F25-8E28-33D8204DA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连续分配（顺序文件）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分配与回收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分配：把一个逻辑上连续的文件信息依次存放在物理块中。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回收： 碎片整理问题。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特点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优点：能很快进行存取。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缺点：不便于记录的增，删操作，不能动态增长，存在碎片问题。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4C6A3-9B4F-4C6D-887B-3F20CA7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9E48-66D0-4D55-AD3A-945BA905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2" descr="12_7">
            <a:extLst>
              <a:ext uri="{FF2B5EF4-FFF2-40B4-BE49-F238E27FC236}">
                <a16:creationId xmlns:a16="http://schemas.microsoft.com/office/drawing/2014/main" id="{8C0F6A91-2F95-474F-9C0F-24B08523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5088"/>
            <a:ext cx="8001000" cy="66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>
            <a:extLst>
              <a:ext uri="{FF2B5EF4-FFF2-40B4-BE49-F238E27FC236}">
                <a16:creationId xmlns:a16="http://schemas.microsoft.com/office/drawing/2014/main" id="{349E10A7-D5E9-4956-9005-69E7C61F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8B60B-BF17-446B-93B4-CB9F2BC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842A7-1E59-4256-A5D2-5177E890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3" name="Picture 2" descr="12_8">
            <a:extLst>
              <a:ext uri="{FF2B5EF4-FFF2-40B4-BE49-F238E27FC236}">
                <a16:creationId xmlns:a16="http://schemas.microsoft.com/office/drawing/2014/main" id="{4BDFA4C3-B160-42ED-A852-FB7A2AA1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61400" cy="621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>
            <a:extLst>
              <a:ext uri="{FF2B5EF4-FFF2-40B4-BE49-F238E27FC236}">
                <a16:creationId xmlns:a16="http://schemas.microsoft.com/office/drawing/2014/main" id="{6C145C25-B157-4099-8723-3AA41E84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9814D2F0-FB60-4839-8751-4E1C43A4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9DAC-F399-4ED6-82C4-729A101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09B19AA-B431-4071-9811-598FA2238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链接分配（串联文件）</a:t>
            </a:r>
            <a:endParaRPr lang="zh-CN" altLang="en-US" sz="4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隐式链接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在文件的目录中记录该文件的第一和最后一个盘块的指针，每个块中的指针指向文件的下一物理块号。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优点：文件可动态增长，不需指明文件长度，便于增删记录，节约空间。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缺点：只适合顺序存取，不宜于直接存取，查找效率低。由于设置链接字而破坏了物理信息的完整。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改进：将几个盘块组成簇（</a:t>
            </a:r>
            <a:r>
              <a:rPr lang="en-US" altLang="zh-CN">
                <a:latin typeface="Times New Roman" panose="02020603050405020304" pitchFamily="18" charset="0"/>
              </a:rPr>
              <a:t>cluster</a:t>
            </a:r>
            <a:r>
              <a:rPr lang="zh-CN" altLang="en-US">
                <a:latin typeface="Times New Roman" panose="02020603050405020304" pitchFamily="18" charset="0"/>
              </a:rPr>
              <a:t>），以簇为单位分配。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4102421-A200-4430-84D6-CB8498523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6CD352B-52DB-40B3-A99E-C5EC435FB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文件系统的引入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软件资源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软件资源：各种系统程序，以及标准子程序库和应用程序，数据。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 软件资源都是一组相关联的信息（程序和数据）的集合。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引入文件系统的原因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79E2-3A7E-433B-B27A-256B8F5E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6ADD1-048D-4EE6-A9FB-89CE96A2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2" descr="12_9">
            <a:extLst>
              <a:ext uri="{FF2B5EF4-FFF2-40B4-BE49-F238E27FC236}">
                <a16:creationId xmlns:a16="http://schemas.microsoft.com/office/drawing/2014/main" id="{443FC974-580D-4BF6-87C2-75C27608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838"/>
            <a:ext cx="8001000" cy="669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>
            <a:extLst>
              <a:ext uri="{FF2B5EF4-FFF2-40B4-BE49-F238E27FC236}">
                <a16:creationId xmlns:a16="http://schemas.microsoft.com/office/drawing/2014/main" id="{74706076-4FBE-41D1-A3D0-9FABEBDC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B8054888-4F3E-4F4D-AAED-50BD99F7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72200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846C9-1472-4917-AA18-0C539FF1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ADE12-4DF1-49BB-B204-3B9BDB15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显示链接</a:t>
            </a:r>
          </a:p>
        </p:txBody>
      </p:sp>
      <p:pic>
        <p:nvPicPr>
          <p:cNvPr id="34819" name="图片 4">
            <a:extLst>
              <a:ext uri="{FF2B5EF4-FFF2-40B4-BE49-F238E27FC236}">
                <a16:creationId xmlns:a16="http://schemas.microsoft.com/office/drawing/2014/main" id="{A50E0771-600F-43D9-97AB-24B93DAFD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335121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5">
            <a:extLst>
              <a:ext uri="{FF2B5EF4-FFF2-40B4-BE49-F238E27FC236}">
                <a16:creationId xmlns:a16="http://schemas.microsoft.com/office/drawing/2014/main" id="{4E829294-CA25-41EB-A952-F2884EAF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287388"/>
            <a:ext cx="428625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62F6-2426-4B92-8C3F-89DFEA58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829"/>
            <a:ext cx="6414940" cy="1080559"/>
          </a:xfrm>
        </p:spPr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BE2AD370-153D-4F21-87F6-618D99846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04" y="1229821"/>
            <a:ext cx="8453535" cy="5300025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sz="2000" dirty="0">
                <a:latin typeface="Times New Roman" pitchFamily="18" charset="0"/>
              </a:rPr>
              <a:t>显示链接</a:t>
            </a:r>
          </a:p>
          <a:p>
            <a:pPr lvl="2" eaLnBrk="1" hangingPunct="1">
              <a:defRPr/>
            </a:pPr>
            <a:r>
              <a:rPr lang="zh-CN" altLang="en-US" sz="2000" dirty="0">
                <a:latin typeface="Times New Roman" pitchFamily="18" charset="0"/>
              </a:rPr>
              <a:t>将链接文件各物理块的指针显示地放在内存的一张链接表中。在</a:t>
            </a:r>
            <a:r>
              <a:rPr lang="en-US" altLang="zh-CN" sz="2000" dirty="0">
                <a:latin typeface="Times New Roman" pitchFamily="18" charset="0"/>
              </a:rPr>
              <a:t>FCB</a:t>
            </a:r>
            <a:r>
              <a:rPr lang="zh-CN" altLang="en-US" sz="2000" dirty="0">
                <a:latin typeface="Times New Roman" pitchFamily="18" charset="0"/>
              </a:rPr>
              <a:t>的物理地址中填写其首指针所对应的盘块号。</a:t>
            </a:r>
          </a:p>
          <a:p>
            <a:pPr lvl="2" eaLnBrk="1" hangingPunct="1">
              <a:defRPr/>
            </a:pPr>
            <a:r>
              <a:rPr lang="en-US" altLang="zh-CN" sz="2000" dirty="0">
                <a:latin typeface="Times New Roman" pitchFamily="18" charset="0"/>
              </a:rPr>
              <a:t>FAT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</a:rPr>
              <a:t>File Allocation Table</a:t>
            </a:r>
            <a:r>
              <a:rPr lang="zh-CN" altLang="en-US" sz="2000" dirty="0">
                <a:latin typeface="Times New Roman" pitchFamily="18" charset="0"/>
              </a:rPr>
              <a:t>）：文件分配表，整个磁盘设置一张，放在内存中。</a:t>
            </a:r>
          </a:p>
          <a:p>
            <a:pPr lvl="3" eaLnBrk="1" hangingPunct="1">
              <a:defRPr/>
            </a:pPr>
            <a:r>
              <a:rPr lang="en-US" altLang="zh-CN" dirty="0">
                <a:latin typeface="Times New Roman" pitchFamily="18" charset="0"/>
              </a:rPr>
              <a:t>FAT12:12</a:t>
            </a:r>
            <a:r>
              <a:rPr lang="zh-CN" altLang="en-US" dirty="0">
                <a:latin typeface="Times New Roman" pitchFamily="18" charset="0"/>
              </a:rPr>
              <a:t>位，每块</a:t>
            </a:r>
            <a:r>
              <a:rPr lang="en-US" altLang="zh-CN" dirty="0">
                <a:latin typeface="Times New Roman" pitchFamily="18" charset="0"/>
              </a:rPr>
              <a:t>512B</a:t>
            </a:r>
            <a:r>
              <a:rPr lang="zh-CN" altLang="en-US" dirty="0">
                <a:latin typeface="Times New Roman" pitchFamily="18" charset="0"/>
              </a:rPr>
              <a:t>，每个</a:t>
            </a:r>
            <a:r>
              <a:rPr lang="en-US" altLang="zh-CN" dirty="0">
                <a:latin typeface="Times New Roman" pitchFamily="18" charset="0"/>
              </a:rPr>
              <a:t>FAT</a:t>
            </a:r>
            <a:r>
              <a:rPr lang="zh-CN" altLang="en-US" dirty="0">
                <a:latin typeface="Times New Roman" pitchFamily="18" charset="0"/>
              </a:rPr>
              <a:t>表表示</a:t>
            </a:r>
            <a:r>
              <a:rPr lang="en-US" altLang="zh-CN" dirty="0">
                <a:latin typeface="Times New Roman" pitchFamily="18" charset="0"/>
              </a:rPr>
              <a:t>2M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2^12</a:t>
            </a:r>
            <a:r>
              <a:rPr lang="zh-CN" altLang="en-US" dirty="0">
                <a:latin typeface="Times New Roman" pitchFamily="18" charset="0"/>
              </a:rPr>
              <a:t>*</a:t>
            </a:r>
            <a:r>
              <a:rPr lang="en-US" altLang="zh-CN" dirty="0">
                <a:latin typeface="Times New Roman" pitchFamily="18" charset="0"/>
              </a:rPr>
              <a:t>2^8</a:t>
            </a:r>
            <a:r>
              <a:rPr lang="zh-CN" altLang="en-US" dirty="0">
                <a:latin typeface="Times New Roman" pitchFamily="18" charset="0"/>
              </a:rPr>
              <a:t>），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个逻辑分区共</a:t>
            </a:r>
            <a:r>
              <a:rPr lang="en-US" altLang="zh-CN" dirty="0">
                <a:latin typeface="Times New Roman" pitchFamily="18" charset="0"/>
              </a:rPr>
              <a:t>8M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</a:endParaRPr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itchFamily="18" charset="0"/>
              </a:rPr>
              <a:t>簇：</a:t>
            </a:r>
            <a:r>
              <a:rPr lang="en-US" altLang="zh-CN" dirty="0">
                <a:latin typeface="Times New Roman" pitchFamily="18" charset="0"/>
              </a:rPr>
              <a:t>1K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2K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4K</a:t>
            </a:r>
          </a:p>
          <a:p>
            <a:pPr lvl="3" eaLnBrk="1" hangingPunct="1">
              <a:defRPr/>
            </a:pPr>
            <a:r>
              <a:rPr lang="en-US" altLang="zh-CN" dirty="0">
                <a:latin typeface="Times New Roman" pitchFamily="18" charset="0"/>
              </a:rPr>
              <a:t>FAT16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位，每簇盘块数可为：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，最大分区</a:t>
            </a:r>
            <a:r>
              <a:rPr lang="en-US" altLang="zh-CN" dirty="0">
                <a:latin typeface="Times New Roman" pitchFamily="18" charset="0"/>
              </a:rPr>
              <a:t>2G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2^16</a:t>
            </a:r>
            <a:r>
              <a:rPr lang="zh-CN" altLang="en-US" dirty="0">
                <a:latin typeface="Times New Roman" pitchFamily="18" charset="0"/>
              </a:rPr>
              <a:t>*</a:t>
            </a:r>
            <a:r>
              <a:rPr lang="en-US" altLang="zh-CN" dirty="0">
                <a:latin typeface="Times New Roman" pitchFamily="18" charset="0"/>
              </a:rPr>
              <a:t>2^6*2^9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</a:endParaRPr>
          </a:p>
          <a:p>
            <a:pPr lvl="3" eaLnBrk="1" hangingPunct="1">
              <a:defRPr/>
            </a:pPr>
            <a:r>
              <a:rPr lang="en-US" altLang="zh-CN" dirty="0">
                <a:latin typeface="Times New Roman" pitchFamily="18" charset="0"/>
              </a:rPr>
              <a:t>FAT32: 32</a:t>
            </a:r>
            <a:r>
              <a:rPr lang="zh-CN" altLang="en-US" dirty="0">
                <a:latin typeface="Times New Roman" pitchFamily="18" charset="0"/>
              </a:rPr>
              <a:t>位，每簇盘块数为</a:t>
            </a:r>
            <a:r>
              <a:rPr lang="en-US" altLang="zh-CN" dirty="0">
                <a:latin typeface="Times New Roman" pitchFamily="18" charset="0"/>
              </a:rPr>
              <a:t>8, 4KB</a:t>
            </a:r>
            <a:r>
              <a:rPr lang="zh-CN" altLang="en-US" dirty="0">
                <a:latin typeface="Times New Roman" pitchFamily="18" charset="0"/>
              </a:rPr>
              <a:t>，最大分区</a:t>
            </a:r>
            <a:r>
              <a:rPr lang="en-US" altLang="zh-CN" dirty="0">
                <a:latin typeface="Times New Roman" pitchFamily="18" charset="0"/>
              </a:rPr>
              <a:t>2T(2^32*2^9)</a:t>
            </a:r>
          </a:p>
          <a:p>
            <a:pPr lvl="3" eaLnBrk="1" hangingPunct="1">
              <a:defRPr/>
            </a:pPr>
            <a:r>
              <a:rPr lang="en-US" altLang="zh-CN" dirty="0">
                <a:latin typeface="Times New Roman" pitchFamily="18" charset="0"/>
              </a:rPr>
              <a:t>NTFS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</a:rPr>
              <a:t>64</a:t>
            </a:r>
            <a:r>
              <a:rPr lang="zh-CN" altLang="en-US" dirty="0">
                <a:latin typeface="Times New Roman" pitchFamily="18" charset="0"/>
              </a:rPr>
              <a:t>位，</a:t>
            </a:r>
            <a:r>
              <a:rPr lang="en-US" altLang="zh-CN" dirty="0">
                <a:latin typeface="Times New Roman" pitchFamily="18" charset="0"/>
              </a:rPr>
              <a:t>512B</a:t>
            </a:r>
            <a:r>
              <a:rPr lang="zh-CN" altLang="en-US" dirty="0">
                <a:latin typeface="Times New Roman" pitchFamily="18" charset="0"/>
              </a:rPr>
              <a:t>至</a:t>
            </a:r>
            <a:r>
              <a:rPr lang="en-US" altLang="zh-CN" dirty="0">
                <a:latin typeface="Times New Roman" pitchFamily="18" charset="0"/>
              </a:rPr>
              <a:t>64KB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MFT(1KB)</a:t>
            </a:r>
          </a:p>
          <a:p>
            <a:pPr lvl="2" eaLnBrk="1" hangingPunct="1">
              <a:defRPr/>
            </a:pPr>
            <a:r>
              <a:rPr lang="zh-CN" altLang="en-US" sz="2000" dirty="0">
                <a:latin typeface="Times New Roman" pitchFamily="18" charset="0"/>
              </a:rPr>
              <a:t>缺点：不能直接存取；</a:t>
            </a:r>
            <a:r>
              <a:rPr lang="en-US" altLang="zh-CN" sz="2000" dirty="0">
                <a:latin typeface="Times New Roman" pitchFamily="18" charset="0"/>
              </a:rPr>
              <a:t>FAT</a:t>
            </a:r>
            <a:r>
              <a:rPr lang="zh-CN" altLang="en-US" sz="2000" dirty="0">
                <a:latin typeface="Times New Roman" pitchFamily="18" charset="0"/>
              </a:rPr>
              <a:t>占较大内存空间。</a:t>
            </a:r>
          </a:p>
          <a:p>
            <a:pPr lvl="2" eaLnBrk="1" hangingPunct="1">
              <a:defRPr/>
            </a:pP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FAT32</a:t>
            </a:r>
            <a:r>
              <a:rPr lang="zh-CN" altLang="en-US"/>
              <a:t>的最大分区说明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首先，表项数最多是</a:t>
            </a:r>
            <a:r>
              <a:rPr lang="en-US" altLang="zh-CN" b="1" dirty="0"/>
              <a:t>2^28</a:t>
            </a:r>
            <a:r>
              <a:rPr lang="zh-CN" altLang="en-US" b="1" dirty="0"/>
              <a:t>而不是</a:t>
            </a:r>
            <a:r>
              <a:rPr lang="en-US" altLang="zh-CN" b="1" dirty="0"/>
              <a:t>2^32</a:t>
            </a:r>
            <a:r>
              <a:rPr lang="zh-CN" altLang="en-US" b="1" dirty="0"/>
              <a:t>，最高</a:t>
            </a:r>
            <a:r>
              <a:rPr lang="en-US" altLang="zh-CN" b="1" dirty="0"/>
              <a:t>4</a:t>
            </a:r>
            <a:r>
              <a:rPr lang="zh-CN" altLang="en-US" b="1" dirty="0"/>
              <a:t>位是不用的，所以，当</a:t>
            </a:r>
            <a:r>
              <a:rPr lang="en-US" altLang="zh-CN" b="1" dirty="0"/>
              <a:t>cluster</a:t>
            </a:r>
            <a:r>
              <a:rPr lang="zh-CN" altLang="en-US" b="1" dirty="0"/>
              <a:t>是</a:t>
            </a:r>
            <a:r>
              <a:rPr lang="en-US" altLang="zh-CN" b="1" dirty="0"/>
              <a:t>4K</a:t>
            </a:r>
            <a:r>
              <a:rPr lang="zh-CN" altLang="en-US" b="1" dirty="0"/>
              <a:t>是，最大分区大小应该是</a:t>
            </a:r>
            <a:r>
              <a:rPr lang="en-US" altLang="zh-CN" b="1" dirty="0"/>
              <a:t>1TB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真正限制</a:t>
            </a:r>
            <a:r>
              <a:rPr lang="en-US" altLang="zh-CN" b="1" dirty="0"/>
              <a:t>FAT32</a:t>
            </a:r>
            <a:r>
              <a:rPr lang="zh-CN" altLang="en-US" b="1" dirty="0"/>
              <a:t>分区大小的是引导扇区里的总扇区数（</a:t>
            </a:r>
            <a:r>
              <a:rPr lang="en-US" altLang="zh-CN" b="1" dirty="0"/>
              <a:t>MRB</a:t>
            </a:r>
            <a:r>
              <a:rPr lang="zh-CN" altLang="en-US" b="1" dirty="0"/>
              <a:t>格式化造成），这个数最大是</a:t>
            </a:r>
            <a:r>
              <a:rPr lang="en-US" altLang="zh-CN" b="1" dirty="0"/>
              <a:t>2^32-1</a:t>
            </a:r>
            <a:r>
              <a:rPr lang="zh-CN" altLang="en-US" b="1" dirty="0"/>
              <a:t>，所以</a:t>
            </a:r>
            <a:r>
              <a:rPr lang="en-US" altLang="zh-CN" b="1" dirty="0"/>
              <a:t>FAT32</a:t>
            </a:r>
            <a:r>
              <a:rPr lang="zh-CN" altLang="en-US" b="1" dirty="0"/>
              <a:t>分区的理论最大尺寸就是</a:t>
            </a:r>
            <a:r>
              <a:rPr lang="en-US" altLang="zh-CN" b="1" dirty="0"/>
              <a:t>512*</a:t>
            </a:r>
            <a:r>
              <a:rPr lang="zh-CN" altLang="en-US" b="1" dirty="0"/>
              <a:t>（</a:t>
            </a:r>
            <a:r>
              <a:rPr lang="en-US" altLang="zh-CN" b="1" dirty="0"/>
              <a:t>2^32-1</a:t>
            </a:r>
            <a:r>
              <a:rPr lang="zh-CN" altLang="en-US" b="1" dirty="0"/>
              <a:t>），也就是</a:t>
            </a:r>
            <a:r>
              <a:rPr lang="en-US" altLang="zh-CN" b="1" dirty="0"/>
              <a:t>2TB</a:t>
            </a:r>
            <a:r>
              <a:rPr lang="zh-CN" altLang="en-US" b="1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2170209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7E59-82CD-4C50-B7C9-F339A28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EA7AB-7D03-4F2B-99E2-B18B7F01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3" name="图片 4">
            <a:extLst>
              <a:ext uri="{FF2B5EF4-FFF2-40B4-BE49-F238E27FC236}">
                <a16:creationId xmlns:a16="http://schemas.microsoft.com/office/drawing/2014/main" id="{89DD85D2-A9E5-41E6-9DF1-730ABEE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27" y="1366887"/>
            <a:ext cx="5376862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矩形 5">
            <a:extLst>
              <a:ext uri="{FF2B5EF4-FFF2-40B4-BE49-F238E27FC236}">
                <a16:creationId xmlns:a16="http://schemas.microsoft.com/office/drawing/2014/main" id="{6BB99B28-6998-44CA-89D1-C834D4245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5693984"/>
            <a:ext cx="537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/>
              <a:t>FAT</a:t>
            </a:r>
            <a:r>
              <a:rPr lang="zh-CN" altLang="en-US" sz="2400" b="0" dirty="0"/>
              <a:t>中簇的大小与最大分区的对应关系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BF8D8-E1C5-4D65-AF82-17F1A9E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exFAT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530EC-C350-487A-9B4F-3CB704F9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23947"/>
          </a:xfrm>
        </p:spPr>
        <p:txBody>
          <a:bodyPr/>
          <a:lstStyle/>
          <a:p>
            <a:r>
              <a:rPr lang="en-US" altLang="zh-CN" sz="1800" dirty="0" err="1"/>
              <a:t>exFAT</a:t>
            </a:r>
            <a:r>
              <a:rPr lang="zh-CN" altLang="en-US" sz="1800" dirty="0"/>
              <a:t>是</a:t>
            </a:r>
            <a:r>
              <a:rPr lang="en-US" altLang="zh-CN" sz="1800" dirty="0"/>
              <a:t>Microsoft</a:t>
            </a:r>
            <a:r>
              <a:rPr lang="zh-CN" altLang="en-US" sz="1800" dirty="0"/>
              <a:t>在</a:t>
            </a:r>
            <a:r>
              <a:rPr lang="en-US" altLang="zh-CN" sz="1800" dirty="0"/>
              <a:t>Windows </a:t>
            </a:r>
            <a:r>
              <a:rPr lang="en-US" altLang="zh-CN" sz="1800" dirty="0" err="1"/>
              <a:t>Embeded</a:t>
            </a:r>
            <a:r>
              <a:rPr lang="en-US" altLang="zh-CN" sz="1800" dirty="0"/>
              <a:t> 5.0</a:t>
            </a:r>
            <a:r>
              <a:rPr lang="zh-CN" altLang="en-US" sz="1800" dirty="0"/>
              <a:t>以上中引入的一种适合于闪存</a:t>
            </a:r>
            <a:r>
              <a:rPr lang="en-US" altLang="zh-CN" sz="1800" dirty="0"/>
              <a:t>U</a:t>
            </a:r>
            <a:r>
              <a:rPr lang="zh-CN" altLang="en-US" sz="1800" dirty="0"/>
              <a:t>盘的文件系统，为了解决</a:t>
            </a:r>
            <a:r>
              <a:rPr lang="en-US" altLang="zh-CN" sz="1800" dirty="0"/>
              <a:t>FAT32</a:t>
            </a:r>
            <a:r>
              <a:rPr lang="zh-CN" altLang="en-US" sz="1800" dirty="0"/>
              <a:t>等不支持</a:t>
            </a:r>
            <a:r>
              <a:rPr lang="en-US" altLang="zh-CN" sz="1800" dirty="0"/>
              <a:t>4G</a:t>
            </a:r>
            <a:r>
              <a:rPr lang="zh-CN" altLang="en-US" sz="1800" dirty="0"/>
              <a:t>及其更大的文件而推出。对于闪存，</a:t>
            </a:r>
            <a:r>
              <a:rPr lang="en-US" altLang="zh-CN" sz="1800" dirty="0"/>
              <a:t>NTFS</a:t>
            </a:r>
            <a:r>
              <a:rPr lang="zh-CN" altLang="en-US" sz="1800" dirty="0"/>
              <a:t>文件系统不适合使用，</a:t>
            </a:r>
            <a:r>
              <a:rPr lang="en-US" altLang="zh-CN" sz="1800" dirty="0" err="1"/>
              <a:t>exFAT</a:t>
            </a:r>
            <a:r>
              <a:rPr lang="zh-CN" altLang="en-US" sz="1800" dirty="0"/>
              <a:t>更为适用。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exFAT</a:t>
            </a:r>
            <a:r>
              <a:rPr lang="zh-CN" altLang="en-US" sz="1800" dirty="0"/>
              <a:t>支持</a:t>
            </a:r>
            <a:r>
              <a:rPr lang="en-US" altLang="zh-CN" sz="1800" dirty="0"/>
              <a:t>Mac</a:t>
            </a:r>
            <a:r>
              <a:rPr lang="zh-CN" altLang="en-US" sz="1800" dirty="0"/>
              <a:t>系统。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B24C2E-993E-4A6F-9ACF-C40F0268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9" y="2288690"/>
            <a:ext cx="7454212" cy="38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F6F3-433E-4661-B400-EF4F6F3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6BF69BD-037A-4DC2-988C-DE1EBFA20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索引文件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要求为每一文件建立一张索引表。每个表目指出文件逻辑记录所在的物理块号。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特点：方便地进行随机存取；增加了索引表的空间开销，增加一次访问操作。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串联文件方式组织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多重索引方式组织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4E4D-8FB9-4272-B36B-DC211373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C10E-D376-47D0-9B7E-DC888658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1" name="Picture 2" descr="12_11">
            <a:extLst>
              <a:ext uri="{FF2B5EF4-FFF2-40B4-BE49-F238E27FC236}">
                <a16:creationId xmlns:a16="http://schemas.microsoft.com/office/drawing/2014/main" id="{93B5C32C-E0A1-45A0-AA8A-B5E468C7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823200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137FA-6993-4C7A-98E7-4C59EA91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E9609-E964-4521-B183-6BE7CEAB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Picture 2" descr="12_12">
            <a:extLst>
              <a:ext uri="{FF2B5EF4-FFF2-40B4-BE49-F238E27FC236}">
                <a16:creationId xmlns:a16="http://schemas.microsoft.com/office/drawing/2014/main" id="{442BDBA6-4240-4215-8D04-AE6F1C02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08781"/>
            <a:ext cx="8826500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073A-4CFF-46FB-B106-49A362CB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5A069DD-A7FA-4695-9C27-D71DDFB12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综合组织方式（增量式索引）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把索引表的头几项设计为直接寻址方式，存放物理块号，后几项设计成多重索引。综合组织方式适用于顺序存取和随机存取。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直接地址：	</a:t>
            </a:r>
            <a:r>
              <a:rPr lang="en-US" altLang="zh-CN" dirty="0" err="1">
                <a:latin typeface="Times New Roman" panose="02020603050405020304" pitchFamily="18" charset="0"/>
              </a:rPr>
              <a:t>iaddr</a:t>
            </a:r>
            <a:r>
              <a:rPr lang="en-US" altLang="zh-CN" dirty="0">
                <a:latin typeface="Times New Roman" panose="02020603050405020304" pitchFamily="18" charset="0"/>
              </a:rPr>
              <a:t>(0) — </a:t>
            </a:r>
            <a:r>
              <a:rPr lang="en-US" altLang="zh-CN" dirty="0" err="1">
                <a:latin typeface="Times New Roman" panose="02020603050405020304" pitchFamily="18" charset="0"/>
              </a:rPr>
              <a:t>iaddr</a:t>
            </a:r>
            <a:r>
              <a:rPr lang="en-US" altLang="zh-CN" dirty="0">
                <a:latin typeface="Times New Roman" panose="02020603050405020304" pitchFamily="18" charset="0"/>
              </a:rPr>
              <a:t>(9)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一次间接地址：	</a:t>
            </a:r>
            <a:r>
              <a:rPr lang="en-US" altLang="zh-CN" dirty="0" err="1">
                <a:latin typeface="Times New Roman" panose="02020603050405020304" pitchFamily="18" charset="0"/>
              </a:rPr>
              <a:t>iaddr</a:t>
            </a:r>
            <a:r>
              <a:rPr lang="en-US" altLang="zh-CN" dirty="0">
                <a:latin typeface="Times New Roman" panose="02020603050405020304" pitchFamily="18" charset="0"/>
              </a:rPr>
              <a:t>(10) 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二次间接地址：	</a:t>
            </a:r>
            <a:r>
              <a:rPr lang="en-US" altLang="zh-CN" dirty="0" err="1">
                <a:latin typeface="Times New Roman" panose="02020603050405020304" pitchFamily="18" charset="0"/>
              </a:rPr>
              <a:t>iaddr</a:t>
            </a:r>
            <a:r>
              <a:rPr lang="en-US" altLang="zh-CN" dirty="0">
                <a:latin typeface="Times New Roman" panose="02020603050405020304" pitchFamily="18" charset="0"/>
              </a:rPr>
              <a:t>(11)	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三次间接地址：	</a:t>
            </a:r>
            <a:r>
              <a:rPr lang="en-US" altLang="zh-CN" dirty="0" err="1">
                <a:latin typeface="Times New Roman" panose="02020603050405020304" pitchFamily="18" charset="0"/>
              </a:rPr>
              <a:t>iaddr</a:t>
            </a:r>
            <a:r>
              <a:rPr lang="en-US" altLang="zh-CN" dirty="0">
                <a:latin typeface="Times New Roman" panose="02020603050405020304" pitchFamily="18" charset="0"/>
              </a:rPr>
              <a:t>(12)	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CAA4-E582-4657-896A-15E93FE6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169ED1F-25E6-489F-BCDB-202D4787C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8229600" cy="4759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文件及文件系统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数据项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记录：一组相关数据项的集合。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文件：文件是一个具有符号名字的一组相关联元素的有序集合。</a:t>
            </a:r>
          </a:p>
        </p:txBody>
      </p:sp>
      <p:pic>
        <p:nvPicPr>
          <p:cNvPr id="6149" name="图片 1">
            <a:extLst>
              <a:ext uri="{FF2B5EF4-FFF2-40B4-BE49-F238E27FC236}">
                <a16:creationId xmlns:a16="http://schemas.microsoft.com/office/drawing/2014/main" id="{C3235E30-24BD-4980-91A0-57B45BDE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4645025"/>
            <a:ext cx="49561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684E-F500-48B9-87EA-14BD148E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EC0A4-3D39-4043-9E58-376A246B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3" name="Picture 2" descr="12_13">
            <a:extLst>
              <a:ext uri="{FF2B5EF4-FFF2-40B4-BE49-F238E27FC236}">
                <a16:creationId xmlns:a16="http://schemas.microsoft.com/office/drawing/2014/main" id="{80B631A2-7612-4848-99D1-A3803042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065713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3">
            <a:extLst>
              <a:ext uri="{FF2B5EF4-FFF2-40B4-BE49-F238E27FC236}">
                <a16:creationId xmlns:a16="http://schemas.microsoft.com/office/drawing/2014/main" id="{70042C83-46B4-433C-82D3-077330F4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477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B7BCE-7BEA-4A32-A6AE-808C9A3E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外存分配方法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12DF1-8FF5-4F70-8E2D-148AE03A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6" name="页脚占位符 4">
            <a:extLst>
              <a:ext uri="{FF2B5EF4-FFF2-40B4-BE49-F238E27FC236}">
                <a16:creationId xmlns:a16="http://schemas.microsoft.com/office/drawing/2014/main" id="{B8C1F15C-0A0E-4E8C-B75D-A3A2A011B6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文件系统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1B214E12-83C1-4B25-B5B4-DA01CDACEF11}" type="slidenum">
              <a:rPr lang="zh-CN" altLang="en-US" smtClean="0"/>
              <a:pPr>
                <a:defRPr/>
              </a:pPr>
              <a:t>41</a:t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FDC4801A-0EAD-4AF9-AEF7-BA58FE45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Rectangle 3">
            <a:extLst>
              <a:ext uri="{FF2B5EF4-FFF2-40B4-BE49-F238E27FC236}">
                <a16:creationId xmlns:a16="http://schemas.microsoft.com/office/drawing/2014/main" id="{F7D34CA0-7DDC-4D2A-AADF-A760C053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5887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5B13B93-758B-4F4F-A4C6-F72E3CFC0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F2ED5C0-7F1D-4A23-85D5-339776D33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一个文件的说明信息称为该文件的目录。用户向系统提供符号名，系统根据文件的符号名找到它的物理地址。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功能：实现文件的按名存取，实现符号名与具体物理地址之间的转换，文件的共享和保护。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B53D2-E128-4A7D-96F4-027EC354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938ED1B8-1B83-4191-AFB7-A6A3ACC5D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66887"/>
            <a:ext cx="8518849" cy="4759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b="1" dirty="0"/>
              <a:t>文件控制块和索引结点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文件的组成：文件说明（</a:t>
            </a:r>
            <a:r>
              <a:rPr lang="en-US" altLang="zh-CN" b="1" dirty="0"/>
              <a:t>FCB</a:t>
            </a:r>
            <a:r>
              <a:rPr lang="zh-CN" altLang="en-US" b="1" dirty="0"/>
              <a:t>）和文件体。</a:t>
            </a:r>
            <a:r>
              <a:rPr lang="en-US" altLang="zh-CN" b="1" dirty="0"/>
              <a:t>FCB</a:t>
            </a:r>
            <a:r>
              <a:rPr lang="zh-CN" altLang="en-US" b="1" dirty="0"/>
              <a:t>即为文件的目录。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文件控制块（</a:t>
            </a:r>
            <a:r>
              <a:rPr lang="en-US" altLang="zh-CN" b="1" dirty="0"/>
              <a:t>File Control Block</a:t>
            </a:r>
            <a:r>
              <a:rPr lang="zh-CN" altLang="en-US" b="1" dirty="0"/>
              <a:t>）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基本信息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存取控制信息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b="1" dirty="0"/>
              <a:t>使用信息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A59F5DB9-3425-416D-B17D-24883BCE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800" b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D6BF9-0995-4C45-BF05-7047815DE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19" y="3886312"/>
            <a:ext cx="4681494" cy="17085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5BA6-0627-4871-9D90-1F89AA33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8030FCBE-FF29-441F-A228-4AB98E6D7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/>
              <a:t>文件系统结构</a:t>
            </a:r>
            <a:endParaRPr lang="en-US" altLang="zh-CN" b="1" dirty="0"/>
          </a:p>
          <a:p>
            <a:pPr lvl="2"/>
            <a:r>
              <a:rPr lang="zh-CN" altLang="en-US" b="1" dirty="0"/>
              <a:t>文件系统采用目录来组织文件。</a:t>
            </a:r>
          </a:p>
          <a:p>
            <a:pPr lvl="2"/>
            <a:r>
              <a:rPr lang="zh-CN" altLang="en-US" b="1" dirty="0"/>
              <a:t>目录是</a:t>
            </a:r>
            <a:r>
              <a:rPr lang="en-US" altLang="zh-CN" b="1" dirty="0"/>
              <a:t>FCB</a:t>
            </a:r>
            <a:r>
              <a:rPr lang="zh-CN" altLang="en-US" b="1" dirty="0"/>
              <a:t>的有序集合，通过目录将所有的</a:t>
            </a:r>
            <a:r>
              <a:rPr lang="en-US" altLang="zh-CN" b="1" dirty="0"/>
              <a:t>FCB</a:t>
            </a:r>
            <a:r>
              <a:rPr lang="zh-CN" altLang="en-US" b="1" dirty="0"/>
              <a:t>分层分类地组织在一起，方便了文件的检索操作。</a:t>
            </a:r>
          </a:p>
          <a:p>
            <a:pPr lvl="2"/>
            <a:r>
              <a:rPr lang="zh-CN" altLang="en-US" b="1" dirty="0"/>
              <a:t>目录本身需要长久保存的，也需以文件的形式存在，即目录文件，内容是一组</a:t>
            </a:r>
            <a:r>
              <a:rPr lang="en-US" altLang="zh-CN" b="1" dirty="0"/>
              <a:t>FCB</a:t>
            </a:r>
            <a:r>
              <a:rPr lang="zh-CN" altLang="en-US" b="1" dirty="0"/>
              <a:t>列表，每个表项（目录项）是一个文件的</a:t>
            </a:r>
            <a:r>
              <a:rPr lang="en-US" altLang="zh-CN" b="1" dirty="0"/>
              <a:t>FCB</a:t>
            </a:r>
            <a:r>
              <a:rPr lang="zh-CN" altLang="en-US" b="1" dirty="0"/>
              <a:t>。</a:t>
            </a:r>
          </a:p>
          <a:p>
            <a:pPr lvl="2"/>
            <a:r>
              <a:rPr lang="zh-CN" altLang="en-US" b="1" dirty="0"/>
              <a:t>由于目录本身也是文件，因此目录的</a:t>
            </a:r>
            <a:r>
              <a:rPr lang="en-US" altLang="zh-CN" b="1" dirty="0"/>
              <a:t>FCB</a:t>
            </a:r>
            <a:r>
              <a:rPr lang="zh-CN" altLang="en-US" b="1" dirty="0"/>
              <a:t>也可以作为另一个目录中的目录项，从而构成目录的层次关系。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2E359-494F-4610-A9ED-437ACF5C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A07C0F8E-5810-4ACE-9AAF-FA8CD6891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581188" y="1667097"/>
            <a:ext cx="7453327" cy="3377601"/>
          </a:xfrm>
        </p:spPr>
        <p:txBody>
          <a:bodyPr/>
          <a:lstStyle/>
          <a:p>
            <a:pPr lvl="2" eaLnBrk="1" hangingPunct="1">
              <a:spcBef>
                <a:spcPct val="50000"/>
              </a:spcBef>
            </a:pPr>
            <a:r>
              <a:rPr lang="zh-CN" altLang="en-US" sz="2800" b="1" dirty="0"/>
              <a:t>索引结点（</a:t>
            </a:r>
            <a:r>
              <a:rPr lang="en-US" altLang="zh-CN" sz="2800" b="1" dirty="0"/>
              <a:t>Index Node</a:t>
            </a:r>
            <a:r>
              <a:rPr lang="zh-CN" altLang="en-US" sz="2800" b="1" dirty="0"/>
              <a:t>）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800" b="1" dirty="0"/>
              <a:t>文件目录的缺陷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800" b="1" dirty="0"/>
              <a:t>索引结点的引入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800" b="1" dirty="0"/>
              <a:t>目录：文件名和指向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结点的指针</a:t>
            </a:r>
          </a:p>
          <a:p>
            <a:pPr lvl="3" eaLnBrk="1" hangingPunct="1">
              <a:spcBef>
                <a:spcPct val="50000"/>
              </a:spcBef>
            </a:pPr>
            <a:r>
              <a:rPr lang="en-US" altLang="zh-CN" sz="2800" b="1" dirty="0" err="1"/>
              <a:t>i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结点：文件描述信息。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69624-39A3-4E2F-8B48-D0338763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37" y="1402597"/>
            <a:ext cx="3713293" cy="179276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4C8FBA1-81F1-47A1-BC00-E0769720C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华文新魏" panose="02010800040101010101" pitchFamily="2" charset="-122"/>
              </a:rPr>
              <a:t>UNIX</a:t>
            </a:r>
            <a:r>
              <a:rPr lang="zh-CN" altLang="en-US" sz="3600">
                <a:ea typeface="华文新魏" panose="02010800040101010101" pitchFamily="2" charset="-122"/>
              </a:rPr>
              <a:t>的</a:t>
            </a:r>
            <a:r>
              <a:rPr lang="en-US" altLang="zh-CN" sz="3600">
                <a:ea typeface="华文新魏" panose="02010800040101010101" pitchFamily="2" charset="-122"/>
              </a:rPr>
              <a:t>inode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0FD1817-9CD5-406C-AF2B-E0415229E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di-mode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文件属性，如文件类型、存取权限。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nlike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连接该索引节点的目录项数（共享数）。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uid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文件主用户标识。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di-gid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文件同组用户标识。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di-size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文件大小（以字节计数）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di-add[13]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存放文件所在物理块号的索引表。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atime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文件最近被访问的时间。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mtime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文件最近被修改的时间。</a:t>
            </a:r>
          </a:p>
          <a:p>
            <a:pPr algn="just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di-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ctime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文件最近创建的时间。</a:t>
            </a: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20EE-3014-40D0-B2BF-7D4AC148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0A6798B-FCA3-4D1F-84C7-6C94550F6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单级目录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目录内容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文件访问过程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创建和删除文件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存在的问题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重名问题、别名问题</a:t>
            </a:r>
            <a:endParaRPr lang="en-US" altLang="zh-CN" dirty="0"/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文件数量过多时，查找效率低。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C1420F65-36F4-4612-B763-56CB90D8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07" y="5559071"/>
            <a:ext cx="6960507" cy="12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9FCD-1176-4A06-9D7F-1A213939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BB1A6349-5FB0-489E-B4DE-02705BDC0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66887"/>
            <a:ext cx="8403771" cy="4759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两级目录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结构：系统由主目录（</a:t>
            </a:r>
            <a:r>
              <a:rPr lang="en-US" altLang="zh-CN" sz="2800" dirty="0"/>
              <a:t>MFD</a:t>
            </a:r>
            <a:r>
              <a:rPr lang="zh-CN" altLang="en-US" sz="2800" dirty="0"/>
              <a:t>）和用户目录（</a:t>
            </a:r>
            <a:r>
              <a:rPr lang="en-US" altLang="zh-CN" sz="2800" dirty="0"/>
              <a:t>UFD</a:t>
            </a:r>
            <a:r>
              <a:rPr lang="zh-CN" altLang="en-US" sz="2800" dirty="0"/>
              <a:t>）构成。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文件的查找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文件的建立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文件的删除</a:t>
            </a: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0CEDD1AC-A276-4665-82A6-8CEDA6F8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36838"/>
            <a:ext cx="56848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E5EF-8937-43CA-B57A-A221E854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22C1EE45-CD8E-4730-88BB-D6A0759ED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树型目录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多级树型目录结构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文件路径名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工作目录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增加和删除目录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特点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672C3-B128-45BA-BB2C-78472437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FB59F935-A903-4BDF-82A9-86EE6DF07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文件的类型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按文件的性质和用途分为：系统文件，库文件，用户文件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按组织形式分为：普通文件，目录文件，特殊文件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按文件的保护方式：只读文件，只写文件，可执行文件。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13EC-E9DB-4AEA-88F7-CE3FD18A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B8611-837E-4D09-9637-ED36E4C6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3251" name="Picture 2" descr="12_4">
            <a:extLst>
              <a:ext uri="{FF2B5EF4-FFF2-40B4-BE49-F238E27FC236}">
                <a16:creationId xmlns:a16="http://schemas.microsoft.com/office/drawing/2014/main" id="{4C046603-2C66-46AE-A2A6-3A70A3F9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88900"/>
            <a:ext cx="8350250" cy="738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DDFA-F4FF-420E-B15C-7A3F1D9A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7F7D9-8DBB-456D-A5C0-7A3D32DC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275" name="Picture 2" descr="12_5">
            <a:extLst>
              <a:ext uri="{FF2B5EF4-FFF2-40B4-BE49-F238E27FC236}">
                <a16:creationId xmlns:a16="http://schemas.microsoft.com/office/drawing/2014/main" id="{3BA68185-BB63-43C2-862E-567A0D1D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4368800" cy="717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1BB-E98E-409D-8352-D3DB3D8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43013089-9305-4E48-883C-2906510DF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目录的查询技术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过程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根据文件名找到其</a:t>
            </a:r>
            <a:r>
              <a:rPr lang="en-US" altLang="zh-CN" sz="2400" dirty="0"/>
              <a:t>FCB</a:t>
            </a:r>
            <a:r>
              <a:rPr lang="zh-CN" altLang="en-US" sz="2400" dirty="0"/>
              <a:t>或索引结点；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查找</a:t>
            </a:r>
            <a:r>
              <a:rPr lang="en-US" altLang="zh-CN" sz="2400" dirty="0"/>
              <a:t>FCB</a:t>
            </a:r>
            <a:r>
              <a:rPr lang="zh-CN" altLang="en-US" sz="2400" dirty="0"/>
              <a:t>或索引结点中的文件物理地址（盘块号），换算为物理位置；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 dirty="0"/>
              <a:t>启动磁盘驱动程序，将文件读入内存。</a:t>
            </a:r>
          </a:p>
        </p:txBody>
      </p:sp>
      <p:sp>
        <p:nvSpPr>
          <p:cNvPr id="55302" name="矩形 1">
            <a:extLst>
              <a:ext uri="{FF2B5EF4-FFF2-40B4-BE49-F238E27FC236}">
                <a16:creationId xmlns:a16="http://schemas.microsoft.com/office/drawing/2014/main" id="{3DFFA8AE-C405-4DF8-A8EF-A5A02992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6477000"/>
            <a:ext cx="306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</a:rPr>
              <a:t>查找</a:t>
            </a:r>
            <a:r>
              <a:rPr lang="en-US" altLang="zh-CN" sz="2000">
                <a:solidFill>
                  <a:srgbClr val="002060"/>
                </a:solidFill>
              </a:rPr>
              <a:t>/usr/ast/mbox</a:t>
            </a:r>
            <a:r>
              <a:rPr lang="zh-CN" altLang="en-US" sz="2000">
                <a:solidFill>
                  <a:srgbClr val="002060"/>
                </a:solidFill>
              </a:rPr>
              <a:t>的步骤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1BB-E98E-409D-8352-D3DB3D8E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43013089-9305-4E48-883C-2906510DF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dirty="0"/>
              <a:t>目录的查询技术</a:t>
            </a:r>
          </a:p>
          <a:p>
            <a:pPr lvl="1" eaLnBrk="1" hangingPunct="1">
              <a:spcBef>
                <a:spcPct val="50000"/>
              </a:spcBef>
            </a:pPr>
            <a:endParaRPr lang="zh-CN" altLang="en-US" sz="2400" dirty="0"/>
          </a:p>
        </p:txBody>
      </p:sp>
      <p:pic>
        <p:nvPicPr>
          <p:cNvPr id="55301" name="Picture 4">
            <a:extLst>
              <a:ext uri="{FF2B5EF4-FFF2-40B4-BE49-F238E27FC236}">
                <a16:creationId xmlns:a16="http://schemas.microsoft.com/office/drawing/2014/main" id="{0B7F19B6-12A6-496F-A2D3-4D708601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52" y="2221730"/>
            <a:ext cx="6810674" cy="373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>
            <a:extLst>
              <a:ext uri="{FF2B5EF4-FFF2-40B4-BE49-F238E27FC236}">
                <a16:creationId xmlns:a16="http://schemas.microsoft.com/office/drawing/2014/main" id="{3DFFA8AE-C405-4DF8-A8EF-A5A02992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583982"/>
            <a:ext cx="306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</a:rPr>
              <a:t>查找</a:t>
            </a:r>
            <a:r>
              <a:rPr lang="en-US" altLang="zh-CN" sz="2000">
                <a:solidFill>
                  <a:srgbClr val="002060"/>
                </a:solidFill>
              </a:rPr>
              <a:t>/usr/ast/mbox</a:t>
            </a:r>
            <a:r>
              <a:rPr lang="zh-CN" altLang="en-US" sz="2000">
                <a:solidFill>
                  <a:srgbClr val="002060"/>
                </a:solidFill>
              </a:rPr>
              <a:t>的步骤</a:t>
            </a:r>
          </a:p>
        </p:txBody>
      </p:sp>
    </p:spTree>
    <p:extLst>
      <p:ext uri="{BB962C8B-B14F-4D97-AF65-F5344CB8AC3E}">
        <p14:creationId xmlns:p14="http://schemas.microsoft.com/office/powerpoint/2010/main" val="615620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006-33BD-4766-BC71-0FE5281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/>
              <a:t>文件目录管理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F399F22E-4353-4A0C-960A-BF05E658A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sz="2800"/>
              <a:t>文件检索方法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zh-CN" altLang="en-US" sz="2400"/>
              <a:t>顺序查找法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zh-CN" altLang="en-US" sz="2400"/>
              <a:t>二分查找法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/>
              <a:t>Hash </a:t>
            </a:r>
            <a:r>
              <a:rPr lang="zh-CN" altLang="en-US" sz="2400"/>
              <a:t>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9AD1B094-A809-46D3-8941-848A8E716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2B61A94-C780-42A6-A730-D3C5FCBD6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系统应能自动地为用户分配存储空间，管理系统和用户的存储空间，实现按名存取。</a:t>
            </a: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文件存储空间的管理包括空闲块的组织分配和回收。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4F5F-8ABA-40A3-B0B0-71DFF0A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277402D-2802-4680-9FFE-34EE2353F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空闲表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空闲表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把一个连续未分配区域称为“空闲文件”，系统为所有“空闲文件”单独建立一个目录。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表目内容：序号，第一个空白块号，空白块个数。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空间分配和回收</a:t>
            </a: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58373" name="图片 2">
            <a:extLst>
              <a:ext uri="{FF2B5EF4-FFF2-40B4-BE49-F238E27FC236}">
                <a16:creationId xmlns:a16="http://schemas.microsoft.com/office/drawing/2014/main" id="{34439FB6-8AF2-4DAF-9A59-4EA5BE98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95" y="4291013"/>
            <a:ext cx="403383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8D649-8BEC-401C-A554-57DB96E1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0308561-5026-4EA6-9BDD-4015D9EC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空闲块链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空闲盘块链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分配和释放顺序：从头分配，从尾回收。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空闲盘区链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分配：首次适应算法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回收：拼接问题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 dirty="0"/>
          </a:p>
        </p:txBody>
      </p:sp>
      <p:graphicFrame>
        <p:nvGraphicFramePr>
          <p:cNvPr id="59397" name="Object 4">
            <a:extLst>
              <a:ext uri="{FF2B5EF4-FFF2-40B4-BE49-F238E27FC236}">
                <a16:creationId xmlns:a16="http://schemas.microsoft.com/office/drawing/2014/main" id="{D795B049-349A-4CD9-ADB8-0B363D8ED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4470400"/>
          <a:ext cx="763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9860" imgH="429306" progId="Visio.Drawing.11">
                  <p:embed/>
                </p:oleObj>
              </mc:Choice>
              <mc:Fallback>
                <p:oleObj name="Visio" r:id="rId2" imgW="4239860" imgH="429306" progId="Visio.Drawing.11">
                  <p:embed/>
                  <p:pic>
                    <p:nvPicPr>
                      <p:cNvPr id="59397" name="Object 4">
                        <a:extLst>
                          <a:ext uri="{FF2B5EF4-FFF2-40B4-BE49-F238E27FC236}">
                            <a16:creationId xmlns:a16="http://schemas.microsoft.com/office/drawing/2014/main" id="{D795B049-349A-4CD9-ADB8-0B363D8ED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470400"/>
                        <a:ext cx="7632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161A-DE50-49DD-825B-28ACE0A5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FCC3079-05A5-4F60-8494-32AC98F11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位示图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为文件存储器存储空间建立一张位示图，用以反映整个空间的分配情况。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简单，速度快，占一定的空间。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盘块号与位示图行列的转换：</a:t>
            </a:r>
          </a:p>
        </p:txBody>
      </p:sp>
      <p:pic>
        <p:nvPicPr>
          <p:cNvPr id="60421" name="图片 1">
            <a:extLst>
              <a:ext uri="{FF2B5EF4-FFF2-40B4-BE49-F238E27FC236}">
                <a16:creationId xmlns:a16="http://schemas.microsoft.com/office/drawing/2014/main" id="{EDCB48D9-4BF6-43C1-901E-2D5851B0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005263"/>
            <a:ext cx="63055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F60F-A6AA-4C58-9806-78E7AF71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3200A09-A462-44B9-8977-E0E498624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成组链接法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实现方法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对所有的空白块从尾倒着向前分组，第一组</a:t>
            </a:r>
            <a:r>
              <a:rPr lang="en-US" altLang="zh-CN" sz="2400" dirty="0">
                <a:latin typeface="Times New Roman" panose="02020603050405020304" pitchFamily="18" charset="0"/>
              </a:rPr>
              <a:t>99 </a:t>
            </a:r>
            <a:r>
              <a:rPr lang="zh-CN" altLang="en-US" sz="2400" dirty="0">
                <a:latin typeface="Times New Roman" panose="02020603050405020304" pitchFamily="18" charset="0"/>
              </a:rPr>
              <a:t>块，随后每组</a:t>
            </a:r>
            <a:r>
              <a:rPr lang="en-US" altLang="zh-CN" sz="2400" dirty="0">
                <a:latin typeface="Times New Roman" panose="02020603050405020304" pitchFamily="18" charset="0"/>
              </a:rPr>
              <a:t>100 </a:t>
            </a:r>
            <a:r>
              <a:rPr lang="zh-CN" altLang="en-US" sz="2400" dirty="0">
                <a:latin typeface="Times New Roman" panose="02020603050405020304" pitchFamily="18" charset="0"/>
              </a:rPr>
              <a:t>块，每组的块数及相应块号记录在前一组的第一块中。最后一组（不足</a:t>
            </a:r>
            <a:r>
              <a:rPr lang="en-US" altLang="zh-CN" sz="2400" dirty="0">
                <a:latin typeface="Times New Roman" panose="02020603050405020304" pitchFamily="18" charset="0"/>
              </a:rPr>
              <a:t>100 </a:t>
            </a:r>
            <a:r>
              <a:rPr lang="zh-CN" altLang="en-US" sz="2400" dirty="0">
                <a:latin typeface="Times New Roman" panose="02020603050405020304" pitchFamily="18" charset="0"/>
              </a:rPr>
              <a:t>块）的数据登记在空闲盘块栈（卷资源表）中。第二组的</a:t>
            </a:r>
            <a:r>
              <a:rPr lang="en-US" altLang="zh-CN" sz="2400" dirty="0">
                <a:latin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</a:rPr>
              <a:t>号单元的值仍为</a:t>
            </a:r>
            <a:r>
              <a:rPr lang="en-US" altLang="zh-CN" sz="2400" dirty="0">
                <a:latin typeface="Times New Roman" panose="02020603050405020304" pitchFamily="18" charset="0"/>
              </a:rPr>
              <a:t>100 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</a:rPr>
              <a:t>号单元值为</a:t>
            </a:r>
            <a:r>
              <a:rPr lang="en-US" altLang="zh-CN" sz="2400" dirty="0">
                <a:latin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</a:rPr>
              <a:t>（文卷卷尾标志），表示无空闲块可分配。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D37C-4DC1-467A-AB1A-02875C2D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CBE6B233-7922-48BC-9336-7AA1AF3644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文件系统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OS</a:t>
            </a:r>
            <a:r>
              <a:rPr lang="zh-CN" altLang="en-US" dirty="0"/>
              <a:t>中负责管理和存取文件信息的软件机构。负责文件的建立，撤消，存入，读写，修改和复制，还负责完成对文件的按名存取和进行存取控制。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使用文件系统的优点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使用的方便性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数据的安全性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接口的统一性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A43DA-7FFB-44E8-97CF-56865840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B150D-598B-4CEC-A0B7-C5BC6671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7" name="图片 4">
            <a:extLst>
              <a:ext uri="{FF2B5EF4-FFF2-40B4-BE49-F238E27FC236}">
                <a16:creationId xmlns:a16="http://schemas.microsoft.com/office/drawing/2014/main" id="{FE11B1AB-A6D1-4339-8864-C1755EEA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54075"/>
            <a:ext cx="798195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2346508-244D-4668-A857-7315AA04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F30E095-C8C9-4501-A2A3-856E84DC0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3492" name="Group 55">
            <a:extLst>
              <a:ext uri="{FF2B5EF4-FFF2-40B4-BE49-F238E27FC236}">
                <a16:creationId xmlns:a16="http://schemas.microsoft.com/office/drawing/2014/main" id="{0639E536-7430-426A-B566-6B92D2A292CD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58763"/>
            <a:ext cx="6045200" cy="5867400"/>
            <a:chOff x="1040" y="480"/>
            <a:chExt cx="3808" cy="3696"/>
          </a:xfrm>
        </p:grpSpPr>
        <p:grpSp>
          <p:nvGrpSpPr>
            <p:cNvPr id="63493" name="Group 5">
              <a:extLst>
                <a:ext uri="{FF2B5EF4-FFF2-40B4-BE49-F238E27FC236}">
                  <a16:creationId xmlns:a16="http://schemas.microsoft.com/office/drawing/2014/main" id="{23D8C3ED-FF22-4159-9069-390190F9B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480"/>
              <a:ext cx="3808" cy="1919"/>
              <a:chOff x="1491" y="4566"/>
              <a:chExt cx="9975" cy="6399"/>
            </a:xfrm>
          </p:grpSpPr>
          <p:sp>
            <p:nvSpPr>
              <p:cNvPr id="63498" name="Text Box 6">
                <a:extLst>
                  <a:ext uri="{FF2B5EF4-FFF2-40B4-BE49-F238E27FC236}">
                    <a16:creationId xmlns:a16="http://schemas.microsoft.com/office/drawing/2014/main" id="{836A7D6C-26AD-4FD2-A478-79CDA1240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4566"/>
                <a:ext cx="1155" cy="10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39</a:t>
                </a:r>
              </a:p>
            </p:txBody>
          </p:sp>
          <p:sp>
            <p:nvSpPr>
              <p:cNvPr id="63499" name="Text Box 7">
                <a:extLst>
                  <a:ext uri="{FF2B5EF4-FFF2-40B4-BE49-F238E27FC236}">
                    <a16:creationId xmlns:a16="http://schemas.microsoft.com/office/drawing/2014/main" id="{1D44712C-1ECA-44C9-8FF9-E5412328E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565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50</a:t>
                </a:r>
              </a:p>
            </p:txBody>
          </p:sp>
          <p:sp>
            <p:nvSpPr>
              <p:cNvPr id="63500" name="Text Box 8">
                <a:extLst>
                  <a:ext uri="{FF2B5EF4-FFF2-40B4-BE49-F238E27FC236}">
                    <a16:creationId xmlns:a16="http://schemas.microsoft.com/office/drawing/2014/main" id="{C2F6E937-91BC-41CD-8B73-394DE9155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6276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49</a:t>
                </a:r>
              </a:p>
            </p:txBody>
          </p:sp>
          <p:sp>
            <p:nvSpPr>
              <p:cNvPr id="63501" name="Text Box 9">
                <a:extLst>
                  <a:ext uri="{FF2B5EF4-FFF2-40B4-BE49-F238E27FC236}">
                    <a16:creationId xmlns:a16="http://schemas.microsoft.com/office/drawing/2014/main" id="{2B14B9CA-DDE1-4A49-84F4-4FA5BC4AD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6903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2" name="Text Box 10">
                <a:extLst>
                  <a:ext uri="{FF2B5EF4-FFF2-40B4-BE49-F238E27FC236}">
                    <a16:creationId xmlns:a16="http://schemas.microsoft.com/office/drawing/2014/main" id="{D694D84A-D836-4017-A5CF-C821125BD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7524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12</a:t>
                </a:r>
              </a:p>
            </p:txBody>
          </p:sp>
          <p:sp>
            <p:nvSpPr>
              <p:cNvPr id="63503" name="Text Box 11">
                <a:extLst>
                  <a:ext uri="{FF2B5EF4-FFF2-40B4-BE49-F238E27FC236}">
                    <a16:creationId xmlns:a16="http://schemas.microsoft.com/office/drawing/2014/main" id="{D24ADF78-560A-4DD2-AC06-D9B4CA0B2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7527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12</a:t>
                </a:r>
              </a:p>
            </p:txBody>
          </p:sp>
          <p:sp>
            <p:nvSpPr>
              <p:cNvPr id="63504" name="Text Box 12">
                <a:extLst>
                  <a:ext uri="{FF2B5EF4-FFF2-40B4-BE49-F238E27FC236}">
                    <a16:creationId xmlns:a16="http://schemas.microsoft.com/office/drawing/2014/main" id="{2F1C4634-32B6-412C-9E4C-5439C7455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8778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5" name="Text Box 13">
                <a:extLst>
                  <a:ext uri="{FF2B5EF4-FFF2-40B4-BE49-F238E27FC236}">
                    <a16:creationId xmlns:a16="http://schemas.microsoft.com/office/drawing/2014/main" id="{86E032E7-3535-4746-8A27-9841B3C52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033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6" name="Text Box 14">
                <a:extLst>
                  <a:ext uri="{FF2B5EF4-FFF2-40B4-BE49-F238E27FC236}">
                    <a16:creationId xmlns:a16="http://schemas.microsoft.com/office/drawing/2014/main" id="{D9C9B92E-9094-4156-812D-E6EC85F14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9714"/>
                <a:ext cx="1155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07" name="Text Box 15">
                <a:extLst>
                  <a:ext uri="{FF2B5EF4-FFF2-40B4-BE49-F238E27FC236}">
                    <a16:creationId xmlns:a16="http://schemas.microsoft.com/office/drawing/2014/main" id="{930A786D-0BEF-4FD2-910A-810E07E60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4566"/>
                <a:ext cx="1155" cy="10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100</a:t>
                </a:r>
              </a:p>
            </p:txBody>
          </p:sp>
          <p:sp>
            <p:nvSpPr>
              <p:cNvPr id="63508" name="Text Box 16">
                <a:extLst>
                  <a:ext uri="{FF2B5EF4-FFF2-40B4-BE49-F238E27FC236}">
                    <a16:creationId xmlns:a16="http://schemas.microsoft.com/office/drawing/2014/main" id="{4575D3F6-A3E7-40A6-90DB-11DF610D9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565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150</a:t>
                </a:r>
              </a:p>
            </p:txBody>
          </p:sp>
          <p:sp>
            <p:nvSpPr>
              <p:cNvPr id="63509" name="Text Box 17">
                <a:extLst>
                  <a:ext uri="{FF2B5EF4-FFF2-40B4-BE49-F238E27FC236}">
                    <a16:creationId xmlns:a16="http://schemas.microsoft.com/office/drawing/2014/main" id="{E9B2A76C-29D2-4142-8C62-CF728FE98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6276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149</a:t>
                </a:r>
              </a:p>
            </p:txBody>
          </p:sp>
          <p:sp>
            <p:nvSpPr>
              <p:cNvPr id="63510" name="Text Box 18">
                <a:extLst>
                  <a:ext uri="{FF2B5EF4-FFF2-40B4-BE49-F238E27FC236}">
                    <a16:creationId xmlns:a16="http://schemas.microsoft.com/office/drawing/2014/main" id="{7AF51BB9-FFB8-431B-B9A9-A32A5031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6900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1" name="Text Box 19">
                <a:extLst>
                  <a:ext uri="{FF2B5EF4-FFF2-40B4-BE49-F238E27FC236}">
                    <a16:creationId xmlns:a16="http://schemas.microsoft.com/office/drawing/2014/main" id="{B7D3E7A8-C68A-4C2B-B48C-6F74940E4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7527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51</a:t>
                </a:r>
              </a:p>
            </p:txBody>
          </p:sp>
          <p:sp>
            <p:nvSpPr>
              <p:cNvPr id="63512" name="Text Box 20">
                <a:extLst>
                  <a:ext uri="{FF2B5EF4-FFF2-40B4-BE49-F238E27FC236}">
                    <a16:creationId xmlns:a16="http://schemas.microsoft.com/office/drawing/2014/main" id="{95832997-DE8E-45AD-B205-3CA629CD8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8781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3" name="Text Box 21">
                <a:extLst>
                  <a:ext uri="{FF2B5EF4-FFF2-40B4-BE49-F238E27FC236}">
                    <a16:creationId xmlns:a16="http://schemas.microsoft.com/office/drawing/2014/main" id="{53B60DEB-96D2-45F9-8B2E-7B57583A1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1033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4" name="Text Box 22">
                <a:extLst>
                  <a:ext uri="{FF2B5EF4-FFF2-40B4-BE49-F238E27FC236}">
                    <a16:creationId xmlns:a16="http://schemas.microsoft.com/office/drawing/2014/main" id="{88F9A407-747F-4964-8A5F-FD523E51D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9717"/>
                <a:ext cx="1155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5" name="Text Box 23">
                <a:extLst>
                  <a:ext uri="{FF2B5EF4-FFF2-40B4-BE49-F238E27FC236}">
                    <a16:creationId xmlns:a16="http://schemas.microsoft.com/office/drawing/2014/main" id="{BC2A8B1F-EF51-422A-9B59-17A52F44F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4566"/>
                <a:ext cx="1155" cy="10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100</a:t>
                </a:r>
              </a:p>
            </p:txBody>
          </p:sp>
          <p:sp>
            <p:nvSpPr>
              <p:cNvPr id="63516" name="Text Box 24">
                <a:extLst>
                  <a:ext uri="{FF2B5EF4-FFF2-40B4-BE49-F238E27FC236}">
                    <a16:creationId xmlns:a16="http://schemas.microsoft.com/office/drawing/2014/main" id="{FB1F71E8-615F-4B62-865E-4EFC053BA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565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250</a:t>
                </a:r>
              </a:p>
            </p:txBody>
          </p:sp>
          <p:sp>
            <p:nvSpPr>
              <p:cNvPr id="63517" name="Text Box 25">
                <a:extLst>
                  <a:ext uri="{FF2B5EF4-FFF2-40B4-BE49-F238E27FC236}">
                    <a16:creationId xmlns:a16="http://schemas.microsoft.com/office/drawing/2014/main" id="{8A22DF72-6A7F-43D0-A14E-5AF4ED4C6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6279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249</a:t>
                </a:r>
              </a:p>
            </p:txBody>
          </p:sp>
          <p:sp>
            <p:nvSpPr>
              <p:cNvPr id="63518" name="Text Box 26">
                <a:extLst>
                  <a:ext uri="{FF2B5EF4-FFF2-40B4-BE49-F238E27FC236}">
                    <a16:creationId xmlns:a16="http://schemas.microsoft.com/office/drawing/2014/main" id="{953386A5-00EA-41A7-9471-EC5BF6784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6903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19" name="Text Box 27">
                <a:extLst>
                  <a:ext uri="{FF2B5EF4-FFF2-40B4-BE49-F238E27FC236}">
                    <a16:creationId xmlns:a16="http://schemas.microsoft.com/office/drawing/2014/main" id="{73A78EE7-4D09-4116-B8D9-5DDBC42D7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1" y="7530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151</a:t>
                </a:r>
              </a:p>
            </p:txBody>
          </p:sp>
          <p:sp>
            <p:nvSpPr>
              <p:cNvPr id="63520" name="Text Box 28">
                <a:extLst>
                  <a:ext uri="{FF2B5EF4-FFF2-40B4-BE49-F238E27FC236}">
                    <a16:creationId xmlns:a16="http://schemas.microsoft.com/office/drawing/2014/main" id="{1A9BD1B1-9EB2-4C26-ABA0-41A941D87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8781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1" name="Text Box 29">
                <a:extLst>
                  <a:ext uri="{FF2B5EF4-FFF2-40B4-BE49-F238E27FC236}">
                    <a16:creationId xmlns:a16="http://schemas.microsoft.com/office/drawing/2014/main" id="{66387E19-D471-4979-A48B-9094C666B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1033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2" name="Text Box 30">
                <a:extLst>
                  <a:ext uri="{FF2B5EF4-FFF2-40B4-BE49-F238E27FC236}">
                    <a16:creationId xmlns:a16="http://schemas.microsoft.com/office/drawing/2014/main" id="{2885F188-D7BD-4FC0-A8BE-2096E3F13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9717"/>
                <a:ext cx="1155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3" name="Text Box 31">
                <a:extLst>
                  <a:ext uri="{FF2B5EF4-FFF2-40B4-BE49-F238E27FC236}">
                    <a16:creationId xmlns:a16="http://schemas.microsoft.com/office/drawing/2014/main" id="{9F5DA146-A414-4E62-8FBE-D09889D4E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4566"/>
                <a:ext cx="1155" cy="10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100</a:t>
                </a:r>
              </a:p>
            </p:txBody>
          </p:sp>
          <p:sp>
            <p:nvSpPr>
              <p:cNvPr id="63524" name="Text Box 32">
                <a:extLst>
                  <a:ext uri="{FF2B5EF4-FFF2-40B4-BE49-F238E27FC236}">
                    <a16:creationId xmlns:a16="http://schemas.microsoft.com/office/drawing/2014/main" id="{69DF6B94-12F0-459E-8B67-1AA0123AE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5658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</a:p>
            </p:txBody>
          </p:sp>
          <p:sp>
            <p:nvSpPr>
              <p:cNvPr id="63525" name="Text Box 33">
                <a:extLst>
                  <a:ext uri="{FF2B5EF4-FFF2-40B4-BE49-F238E27FC236}">
                    <a16:creationId xmlns:a16="http://schemas.microsoft.com/office/drawing/2014/main" id="{FF9F1CA3-665B-4999-963D-28664DDE1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6279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349</a:t>
                </a:r>
              </a:p>
            </p:txBody>
          </p:sp>
          <p:sp>
            <p:nvSpPr>
              <p:cNvPr id="63526" name="Text Box 34">
                <a:extLst>
                  <a:ext uri="{FF2B5EF4-FFF2-40B4-BE49-F238E27FC236}">
                    <a16:creationId xmlns:a16="http://schemas.microsoft.com/office/drawing/2014/main" id="{6D4801A2-D4BE-4FF8-8C2A-2D573E5EE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6903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7" name="Text Box 35">
                <a:extLst>
                  <a:ext uri="{FF2B5EF4-FFF2-40B4-BE49-F238E27FC236}">
                    <a16:creationId xmlns:a16="http://schemas.microsoft.com/office/drawing/2014/main" id="{6C530599-91EB-4D24-AD90-2D16BB677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6" y="7530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4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251</a:t>
                </a:r>
              </a:p>
            </p:txBody>
          </p:sp>
          <p:sp>
            <p:nvSpPr>
              <p:cNvPr id="63528" name="Text Box 36">
                <a:extLst>
                  <a:ext uri="{FF2B5EF4-FFF2-40B4-BE49-F238E27FC236}">
                    <a16:creationId xmlns:a16="http://schemas.microsoft.com/office/drawing/2014/main" id="{790D1A30-488F-45E2-AE78-D3C85E858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1" y="8778"/>
                <a:ext cx="1155" cy="6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29" name="Text Box 37">
                <a:extLst>
                  <a:ext uri="{FF2B5EF4-FFF2-40B4-BE49-F238E27FC236}">
                    <a16:creationId xmlns:a16="http://schemas.microsoft.com/office/drawing/2014/main" id="{504B6C65-6016-48E3-AF01-C7244A026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1" y="10335"/>
                <a:ext cx="1155" cy="62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30" name="Text Box 38">
                <a:extLst>
                  <a:ext uri="{FF2B5EF4-FFF2-40B4-BE49-F238E27FC236}">
                    <a16:creationId xmlns:a16="http://schemas.microsoft.com/office/drawing/2014/main" id="{6BF73609-FDB0-485C-B244-3F17799F8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1" y="9714"/>
                <a:ext cx="1155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531" name="Line 39">
                <a:extLst>
                  <a:ext uri="{FF2B5EF4-FFF2-40B4-BE49-F238E27FC236}">
                    <a16:creationId xmlns:a16="http://schemas.microsoft.com/office/drawing/2014/main" id="{44C4C620-7B2A-465D-B787-9212D8938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6" y="5190"/>
                <a:ext cx="105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2" name="Line 40">
                <a:extLst>
                  <a:ext uri="{FF2B5EF4-FFF2-40B4-BE49-F238E27FC236}">
                    <a16:creationId xmlns:a16="http://schemas.microsoft.com/office/drawing/2014/main" id="{DF681EA4-1A08-4236-B73C-B2DBBD1B5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1" y="5190"/>
                <a:ext cx="105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3" name="Line 41">
                <a:extLst>
                  <a:ext uri="{FF2B5EF4-FFF2-40B4-BE49-F238E27FC236}">
                    <a16:creationId xmlns:a16="http://schemas.microsoft.com/office/drawing/2014/main" id="{7E8FE7FD-17C5-45B6-8EA3-65527B6FE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56" y="5190"/>
                <a:ext cx="1050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4" name="Line 42">
                <a:extLst>
                  <a:ext uri="{FF2B5EF4-FFF2-40B4-BE49-F238E27FC236}">
                    <a16:creationId xmlns:a16="http://schemas.microsoft.com/office/drawing/2014/main" id="{B713EB25-350C-4358-A239-1A09B4242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6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5" name="Line 43">
                <a:extLst>
                  <a:ext uri="{FF2B5EF4-FFF2-40B4-BE49-F238E27FC236}">
                    <a16:creationId xmlns:a16="http://schemas.microsoft.com/office/drawing/2014/main" id="{97B22D43-F67E-421F-9AE8-4DBCEFA32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6" name="Line 44">
                <a:extLst>
                  <a:ext uri="{FF2B5EF4-FFF2-40B4-BE49-F238E27FC236}">
                    <a16:creationId xmlns:a16="http://schemas.microsoft.com/office/drawing/2014/main" id="{2BC45B1C-85DB-4B43-8674-74CD69619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6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7" name="Line 45">
                <a:extLst>
                  <a:ext uri="{FF2B5EF4-FFF2-40B4-BE49-F238E27FC236}">
                    <a16:creationId xmlns:a16="http://schemas.microsoft.com/office/drawing/2014/main" id="{3661231E-DC10-4896-947B-270DA1F52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1" y="6594"/>
                <a:ext cx="1050" cy="26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8" name="Line 46">
                <a:extLst>
                  <a:ext uri="{FF2B5EF4-FFF2-40B4-BE49-F238E27FC236}">
                    <a16:creationId xmlns:a16="http://schemas.microsoft.com/office/drawing/2014/main" id="{5CF6812E-71E7-4B89-A30D-B03B772C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6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39" name="Line 47">
                <a:extLst>
                  <a:ext uri="{FF2B5EF4-FFF2-40B4-BE49-F238E27FC236}">
                    <a16:creationId xmlns:a16="http://schemas.microsoft.com/office/drawing/2014/main" id="{C75EA27E-95D5-4CD1-9FB1-82481207C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40" name="Line 48">
                <a:extLst>
                  <a:ext uri="{FF2B5EF4-FFF2-40B4-BE49-F238E27FC236}">
                    <a16:creationId xmlns:a16="http://schemas.microsoft.com/office/drawing/2014/main" id="{CBDBBA74-DB55-4E68-BD89-F71D37272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6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  <p:sp>
            <p:nvSpPr>
              <p:cNvPr id="63541" name="Line 49">
                <a:extLst>
                  <a:ext uri="{FF2B5EF4-FFF2-40B4-BE49-F238E27FC236}">
                    <a16:creationId xmlns:a16="http://schemas.microsoft.com/office/drawing/2014/main" id="{B6868E0F-D107-4D35-83D5-6446F2D2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61" y="7842"/>
                <a:ext cx="1050" cy="28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/>
              <a:lstStyle/>
              <a:p>
                <a:endParaRPr lang="zh-CN" altLang="en-US"/>
              </a:p>
            </p:txBody>
          </p:sp>
        </p:grpSp>
        <p:grpSp>
          <p:nvGrpSpPr>
            <p:cNvPr id="63494" name="Group 50">
              <a:extLst>
                <a:ext uri="{FF2B5EF4-FFF2-40B4-BE49-F238E27FC236}">
                  <a16:creationId xmlns:a16="http://schemas.microsoft.com/office/drawing/2014/main" id="{D85593A9-966C-4EC1-9FAF-87983C41F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2448"/>
              <a:ext cx="3760" cy="1728"/>
              <a:chOff x="1701" y="11586"/>
              <a:chExt cx="9660" cy="3900"/>
            </a:xfrm>
          </p:grpSpPr>
          <p:sp>
            <p:nvSpPr>
              <p:cNvPr id="63495" name="Text Box 51">
                <a:extLst>
                  <a:ext uri="{FF2B5EF4-FFF2-40B4-BE49-F238E27FC236}">
                    <a16:creationId xmlns:a16="http://schemas.microsoft.com/office/drawing/2014/main" id="{F0B263E9-15B3-422C-B2C9-28E4AFA6F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2210"/>
                <a:ext cx="4515" cy="32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分配算法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=1 THEN 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IF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第一个单元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=0 THEN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等待 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ELSE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复制第一个单元对应块到专用块，并分配之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ELSE 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分配第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个单元对应块，空闲块数减</a:t>
                </a:r>
                <a:r>
                  <a:rPr kumimoji="0" lang="en-US" altLang="zh-CN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63496" name="Text Box 52">
                <a:extLst>
                  <a:ext uri="{FF2B5EF4-FFF2-40B4-BE49-F238E27FC236}">
                    <a16:creationId xmlns:a16="http://schemas.microsoft.com/office/drawing/2014/main" id="{1EEC28C9-68E0-4448-9657-8575D409F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6" y="12210"/>
                <a:ext cx="5145" cy="32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归还算法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IF 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&lt;100 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THEN 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专用块的空闲块数加一，第</a:t>
                </a: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空闲块数</a:t>
                </a: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个单元置归还块号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ELSE </a:t>
                </a: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复制专用块到归还块，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专用块的空闲块数置一，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第一单元置归还块号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zh-CN" sz="10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497" name="Text Box 53">
                <a:extLst>
                  <a:ext uri="{FF2B5EF4-FFF2-40B4-BE49-F238E27FC236}">
                    <a16:creationId xmlns:a16="http://schemas.microsoft.com/office/drawing/2014/main" id="{908554B5-03F0-4CAB-90D6-CB2A61266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1586"/>
                <a:ext cx="966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kumimoji="0"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磁盘</a:t>
                </a:r>
                <a:r>
                  <a:rPr kumimoji="0"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en-US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专用块</a:t>
                </a:r>
                <a:r>
                  <a:rPr kumimoji="0" lang="zh-CN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  <a:sym typeface="Wingdings" panose="05000000000000000000" pitchFamily="2" charset="2"/>
                  </a:rPr>
                  <a:t></a:t>
                </a:r>
                <a:r>
                  <a:rPr kumimoji="0" lang="zh-CN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(内存</a:t>
                </a:r>
                <a:r>
                  <a:rPr kumimoji="0" lang="en-US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kumimoji="0" lang="zh-CN" altLang="zh-CN" sz="2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专用块</a:t>
                </a:r>
                <a:endParaRPr kumimoji="0"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A73ED-5600-4B86-B0F4-A210C370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014F61A-34AA-4687-B298-8A770B4C0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分配和释放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系统工作后，把磁盘文件卷的卷资源复制到内存指定区域。资源表中登记空闲块号的区域是一种栈结构。其中，记载总块数作为该空白块栈的指针</a:t>
            </a:r>
            <a:r>
              <a:rPr lang="en-US" altLang="zh-CN">
                <a:latin typeface="Times New Roman" panose="02020603050405020304" pitchFamily="18" charset="0"/>
              </a:rPr>
              <a:t>ptr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分配时，</a:t>
            </a:r>
            <a:r>
              <a:rPr lang="en-US" altLang="zh-CN">
                <a:latin typeface="Times New Roman" panose="02020603050405020304" pitchFamily="18" charset="0"/>
              </a:rPr>
              <a:t>ptr-1</a:t>
            </a:r>
            <a:r>
              <a:rPr lang="zh-CN" altLang="en-US">
                <a:latin typeface="Times New Roman" panose="02020603050405020304" pitchFamily="18" charset="0"/>
              </a:rPr>
              <a:t>，然后取出对应项作为这次申请得到的物理块。如此下去，直到栈底。当</a:t>
            </a:r>
            <a:r>
              <a:rPr lang="en-US" altLang="zh-CN">
                <a:latin typeface="Times New Roman" panose="02020603050405020304" pitchFamily="18" charset="0"/>
              </a:rPr>
              <a:t>ptr=0 </a:t>
            </a:r>
            <a:r>
              <a:rPr lang="zh-CN" altLang="en-US">
                <a:latin typeface="Times New Roman" panose="02020603050405020304" pitchFamily="18" charset="0"/>
              </a:rPr>
              <a:t>时，续入下一组的块号及总数，并把该块分配出去。当</a:t>
            </a:r>
            <a:r>
              <a:rPr lang="en-US" altLang="zh-CN">
                <a:latin typeface="Times New Roman" panose="02020603050405020304" pitchFamily="18" charset="0"/>
              </a:rPr>
              <a:t>ptr=0</a:t>
            </a:r>
            <a:r>
              <a:rPr lang="zh-CN" altLang="en-US">
                <a:latin typeface="Times New Roman" panose="02020603050405020304" pitchFamily="18" charset="0"/>
              </a:rPr>
              <a:t>，且相应此表目中的值为</a:t>
            </a:r>
            <a:r>
              <a:rPr lang="en-US" altLang="zh-CN">
                <a:latin typeface="Times New Roman" panose="02020603050405020304" pitchFamily="18" charset="0"/>
              </a:rPr>
              <a:t>0 </a:t>
            </a:r>
            <a:r>
              <a:rPr lang="zh-CN" altLang="en-US">
                <a:latin typeface="Times New Roman" panose="02020603050405020304" pitchFamily="18" charset="0"/>
              </a:rPr>
              <a:t>时，表示遇到卷尾标志。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当回收时，先登记块号，然后</a:t>
            </a:r>
            <a:r>
              <a:rPr lang="en-US" altLang="zh-CN">
                <a:latin typeface="Times New Roman" panose="02020603050405020304" pitchFamily="18" charset="0"/>
              </a:rPr>
              <a:t>ptr +1</a:t>
            </a:r>
            <a:r>
              <a:rPr lang="zh-CN" altLang="en-US">
                <a:latin typeface="Times New Roman" panose="02020603050405020304" pitchFamily="18" charset="0"/>
              </a:rPr>
              <a:t>，当填满一组后，再回收一块时，把前一组的内容记入该块内，</a:t>
            </a:r>
            <a:r>
              <a:rPr lang="en-US" altLang="zh-CN">
                <a:latin typeface="Times New Roman" panose="02020603050405020304" pitchFamily="18" charset="0"/>
              </a:rPr>
              <a:t>ptr=0</a:t>
            </a:r>
            <a:r>
              <a:rPr lang="zh-CN" altLang="en-US">
                <a:latin typeface="Times New Roman" panose="02020603050405020304" pitchFamily="18" charset="0"/>
              </a:rPr>
              <a:t>，并把这一块的块号记入相应表目中。</a:t>
            </a:r>
            <a:endParaRPr lang="zh-CN" altLang="en-US"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A8B8-567C-479F-BC34-8B644355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文件存储空间管理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BAF26D-C2E3-452F-A734-FA4549E25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特点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空白块号的登记不占用额外空间。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 绝大部分分配和释放工作都在主存进行。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把总块数作为空白块栈的指针使用，是理想的存储结构。效率高。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1828800"/>
            <a:ext cx="533400" cy="3505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操作系统</a:t>
            </a:r>
            <a:r>
              <a:rPr kumimoji="0" lang="en-US" altLang="zh-CN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|</a:t>
            </a: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文件系统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1BBC93A-381E-4ABC-9BEA-2AA8FA3E86E9}" type="slidenum">
              <a:rPr kumimoji="0" lang="zh-CN" altLang="en-US" sz="2000" b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8" cy="657225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文件共享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34400" cy="2662238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有向无循环图： 一个目录中的表目直接指向另一个目录表目，在要访问的表目之间直接建立一条链接，在链接时需要把被共享文件的物理地址拷贝到各用户目录下。</a:t>
            </a: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60728"/>
            <a:ext cx="6553200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117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1828800"/>
            <a:ext cx="533400" cy="3505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操作系统</a:t>
            </a:r>
            <a:r>
              <a:rPr kumimoji="0" lang="en-US" altLang="zh-CN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|</a:t>
            </a: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文件系统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CFF5F4-FE7A-4DB6-9436-2307818F7087}" type="slidenum">
              <a:rPr kumimoji="0" lang="zh-CN" altLang="en-US" sz="2000" b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609600"/>
            <a:ext cx="7620000" cy="5486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基于索引结点的共享方法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将文件的物理地址及属性不放在目录中，放在索引结点，在文件目录中设置索引结点的指针。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用索引结点实现文件共享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指向相同的索引结点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链接计数器</a:t>
            </a:r>
            <a:r>
              <a:rPr lang="en-US" altLang="zh-CN" dirty="0"/>
              <a:t>count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文件共享的过程</a:t>
            </a:r>
          </a:p>
        </p:txBody>
      </p:sp>
    </p:spTree>
    <p:extLst>
      <p:ext uri="{BB962C8B-B14F-4D97-AF65-F5344CB8AC3E}">
        <p14:creationId xmlns:p14="http://schemas.microsoft.com/office/powerpoint/2010/main" val="819061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1828800"/>
            <a:ext cx="533400" cy="3505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操作系统</a:t>
            </a:r>
            <a:r>
              <a:rPr kumimoji="0" lang="en-US" altLang="zh-CN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|</a:t>
            </a: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文件系统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422560E-6748-49B0-9E49-F619B7BE8FCA}" type="slidenum">
              <a:rPr kumimoji="0" lang="zh-CN" altLang="en-US" sz="2000" b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8371" name="Picture 1026" descr="D:\My Documents\yie_document\讲稿\操作系统\备份\chapter7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6400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1027" descr="D:\My Documents\yie_document\讲稿\操作系统\备份\chapter7_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6248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3" name="Group 1030"/>
          <p:cNvGrpSpPr>
            <a:grpSpLocks/>
          </p:cNvGrpSpPr>
          <p:nvPr/>
        </p:nvGrpSpPr>
        <p:grpSpPr bwMode="auto">
          <a:xfrm>
            <a:off x="1066800" y="228600"/>
            <a:ext cx="609600" cy="2362200"/>
            <a:chOff x="672" y="144"/>
            <a:chExt cx="384" cy="1488"/>
          </a:xfrm>
        </p:grpSpPr>
        <p:sp>
          <p:nvSpPr>
            <p:cNvPr id="58378" name="Text Box 1028"/>
            <p:cNvSpPr txBox="1">
              <a:spLocks noChangeArrowheads="1"/>
            </p:cNvSpPr>
            <p:nvPr/>
          </p:nvSpPr>
          <p:spPr bwMode="auto">
            <a:xfrm>
              <a:off x="710" y="192"/>
              <a:ext cx="346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</a:rPr>
                <a:t>基于索引的共享</a:t>
              </a:r>
            </a:p>
          </p:txBody>
        </p:sp>
        <p:sp>
          <p:nvSpPr>
            <p:cNvPr id="58379" name="Rectangle 1029"/>
            <p:cNvSpPr>
              <a:spLocks noChangeArrowheads="1"/>
            </p:cNvSpPr>
            <p:nvPr/>
          </p:nvSpPr>
          <p:spPr bwMode="auto">
            <a:xfrm>
              <a:off x="672" y="144"/>
              <a:ext cx="384" cy="14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000000"/>
                </a:solidFill>
              </a:endParaRPr>
            </a:p>
          </p:txBody>
        </p:sp>
      </p:grpSp>
      <p:sp>
        <p:nvSpPr>
          <p:cNvPr id="58374" name="Line 1031"/>
          <p:cNvSpPr>
            <a:spLocks noChangeShapeType="1"/>
          </p:cNvSpPr>
          <p:nvPr/>
        </p:nvSpPr>
        <p:spPr bwMode="auto">
          <a:xfrm>
            <a:off x="1676400" y="12954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5" name="Rectangle 1032"/>
          <p:cNvSpPr>
            <a:spLocks noChangeArrowheads="1"/>
          </p:cNvSpPr>
          <p:nvPr/>
        </p:nvSpPr>
        <p:spPr bwMode="auto">
          <a:xfrm>
            <a:off x="1066800" y="3505200"/>
            <a:ext cx="685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共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享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的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链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接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过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程</a:t>
            </a:r>
          </a:p>
        </p:txBody>
      </p:sp>
      <p:sp>
        <p:nvSpPr>
          <p:cNvPr id="58376" name="Line 1033"/>
          <p:cNvSpPr>
            <a:spLocks noChangeShapeType="1"/>
          </p:cNvSpPr>
          <p:nvPr/>
        </p:nvSpPr>
        <p:spPr bwMode="auto">
          <a:xfrm>
            <a:off x="1752600" y="4953000"/>
            <a:ext cx="838200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7" name="Line 1034"/>
          <p:cNvSpPr>
            <a:spLocks noChangeShapeType="1"/>
          </p:cNvSpPr>
          <p:nvPr/>
        </p:nvSpPr>
        <p:spPr bwMode="auto">
          <a:xfrm>
            <a:off x="609600" y="32766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7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1828800"/>
            <a:ext cx="533400" cy="3505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  <a:defRPr kumimoji="1" sz="36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操作系统</a:t>
            </a:r>
            <a:r>
              <a:rPr kumimoji="0" lang="en-US" altLang="zh-CN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|</a:t>
            </a:r>
            <a:r>
              <a:rPr kumimoji="0" lang="zh-CN" altLang="en-US" sz="2000" b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文件系统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999B29F-24BD-4161-9260-99D296340BCC}" type="slidenum">
              <a:rPr kumimoji="0" lang="zh-CN" altLang="en-US" sz="2000" b="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zh-CN" altLang="en-US" sz="2000" b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783" y="554433"/>
            <a:ext cx="8424863" cy="607030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 </a:t>
            </a:r>
            <a:r>
              <a:rPr lang="zh-CN" altLang="en-US" sz="3200" b="1" dirty="0"/>
              <a:t>利用符号链实现文件共享</a:t>
            </a:r>
          </a:p>
          <a:p>
            <a:pPr lvl="1" eaLnBrk="1" hangingPunct="1"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b="1" dirty="0"/>
              <a:t>允许一个文件有多个父目录，但其中</a:t>
            </a:r>
            <a:r>
              <a:rPr lang="zh-CN" altLang="en-US" sz="2400" b="1" dirty="0">
                <a:solidFill>
                  <a:srgbClr val="FF0000"/>
                </a:solidFill>
              </a:rPr>
              <a:t>只有一个</a:t>
            </a:r>
            <a:r>
              <a:rPr lang="zh-CN" altLang="en-US" sz="2400" b="1" dirty="0"/>
              <a:t>是主（属主）父目录，其他的父目录都是通过符号链与之相链接（链接父目录）</a:t>
            </a:r>
            <a:endParaRPr lang="en-US" altLang="zh-CN" sz="2400" b="1" dirty="0"/>
          </a:p>
          <a:p>
            <a:pPr lvl="1" eaLnBrk="1" hangingPunct="1"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b="1" dirty="0"/>
              <a:t>实现</a:t>
            </a:r>
          </a:p>
          <a:p>
            <a:pPr lvl="2"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b="1" dirty="0"/>
              <a:t>B</a:t>
            </a:r>
            <a:r>
              <a:rPr lang="zh-CN" altLang="en-US" b="1" dirty="0"/>
              <a:t>共享</a:t>
            </a:r>
            <a:r>
              <a:rPr lang="en-US" altLang="zh-CN" b="1" dirty="0"/>
              <a:t>C</a:t>
            </a:r>
            <a:r>
              <a:rPr lang="zh-CN" altLang="en-US" b="1" dirty="0"/>
              <a:t>的文件</a:t>
            </a:r>
            <a:r>
              <a:rPr lang="en-US" altLang="zh-CN" b="1" dirty="0"/>
              <a:t>F</a:t>
            </a:r>
            <a:r>
              <a:rPr lang="zh-CN" altLang="en-US" b="1" dirty="0"/>
              <a:t>，由系统创建</a:t>
            </a:r>
            <a:r>
              <a:rPr lang="en-US" altLang="zh-CN" b="1" dirty="0"/>
              <a:t>LINK</a:t>
            </a:r>
            <a:r>
              <a:rPr lang="zh-CN" altLang="en-US" b="1" dirty="0"/>
              <a:t>类型的新文件（也命名为</a:t>
            </a:r>
            <a:r>
              <a:rPr lang="en-US" altLang="zh-CN" b="1" dirty="0"/>
              <a:t>F</a:t>
            </a:r>
            <a:r>
              <a:rPr lang="zh-CN" altLang="en-US" b="1" dirty="0"/>
              <a:t>），它包含被</a:t>
            </a:r>
            <a:r>
              <a:rPr lang="en-US" altLang="zh-CN" b="1" dirty="0"/>
              <a:t>C</a:t>
            </a:r>
            <a:r>
              <a:rPr lang="zh-CN" altLang="en-US" b="1" dirty="0"/>
              <a:t>的</a:t>
            </a:r>
            <a:r>
              <a:rPr lang="en-US" altLang="zh-CN" b="1" dirty="0"/>
              <a:t>F</a:t>
            </a:r>
            <a:r>
              <a:rPr lang="zh-CN" altLang="en-US" b="1" dirty="0"/>
              <a:t>文件的路径名（符号链），并写入</a:t>
            </a:r>
            <a:r>
              <a:rPr lang="en-US" altLang="zh-CN" b="1" dirty="0"/>
              <a:t>B</a:t>
            </a:r>
            <a:r>
              <a:rPr lang="zh-CN" altLang="en-US" b="1" dirty="0"/>
              <a:t>的用户目录中。</a:t>
            </a:r>
          </a:p>
          <a:p>
            <a:pPr lvl="2" eaLnBrk="1" hangingPunct="1">
              <a:lnSpc>
                <a:spcPts val="2600"/>
              </a:lnSpc>
              <a:spcBef>
                <a:spcPct val="50000"/>
              </a:spcBef>
            </a:pPr>
            <a:r>
              <a:rPr lang="zh-CN" altLang="en-US" b="1" dirty="0"/>
              <a:t>只有文件主才拥有指向索引结点的指针，其它共享用户通过路径名访问（可以解决指针悬空的问题）。</a:t>
            </a:r>
          </a:p>
          <a:p>
            <a:pPr lvl="1" eaLnBrk="1" hangingPunct="1">
              <a:lnSpc>
                <a:spcPts val="2600"/>
              </a:lnSpc>
              <a:spcBef>
                <a:spcPct val="50000"/>
              </a:spcBef>
            </a:pPr>
            <a:r>
              <a:rPr lang="zh-CN" altLang="en-US" sz="2400" b="1" dirty="0"/>
              <a:t>问题</a:t>
            </a:r>
          </a:p>
          <a:p>
            <a:pPr lvl="2" eaLnBrk="1" hangingPunct="1">
              <a:lnSpc>
                <a:spcPts val="2600"/>
              </a:lnSpc>
              <a:spcBef>
                <a:spcPct val="50000"/>
              </a:spcBef>
            </a:pPr>
            <a:r>
              <a:rPr lang="zh-CN" altLang="en-US" b="1" dirty="0"/>
              <a:t>访问速度慢；链接文件也要建立索引结点；同一文件有不同的文件名，导致多个副本存在。</a:t>
            </a:r>
          </a:p>
        </p:txBody>
      </p:sp>
    </p:spTree>
    <p:extLst>
      <p:ext uri="{BB962C8B-B14F-4D97-AF65-F5344CB8AC3E}">
        <p14:creationId xmlns:p14="http://schemas.microsoft.com/office/powerpoint/2010/main" val="23203524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1828800"/>
            <a:ext cx="533400" cy="3505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操作系统</a:t>
            </a:r>
            <a:r>
              <a:rPr kumimoji="0" lang="en-US" altLang="zh-CN" sz="200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|</a:t>
            </a:r>
            <a:r>
              <a:rPr kumimoji="0" lang="zh-CN" altLang="en-US" sz="200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文件系统</a:t>
            </a:r>
          </a:p>
          <a:p>
            <a:pPr eaLnBrk="1" hangingPunct="1"/>
            <a:endParaRPr kumimoji="0" lang="zh-CN" altLang="en-US" sz="200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fld id="{D34BDB1B-397C-4222-BC69-EDDE385A93EC}" type="slidenum">
              <a:rPr kumimoji="0" lang="zh-CN" altLang="en-US" sz="2000" smtClean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pPr eaLnBrk="1" hangingPunct="1"/>
              <a:t>68</a:t>
            </a:fld>
            <a:endParaRPr kumimoji="0" lang="zh-CN" altLang="en-US" sz="200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75"/>
            <a:ext cx="91440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89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0C7B6F57-7F6F-4863-B5EE-09BFADAA1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7.7 </a:t>
            </a:r>
            <a:r>
              <a:rPr lang="zh-CN" altLang="en-US" sz="3600" dirty="0"/>
              <a:t>文件存取控制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CE3015E-B33E-4518-BC1A-CDE045CFA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文件保护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文件保护机构的功能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存取验证模块的基本任务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审定用户的存取权限；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比较用户存取权限和本次存取要求；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比较本次存取要求和被访问文件的存取保护信息。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A82D-0FF4-4306-9B28-5D431293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3AE21B56-37C6-40CA-980D-2BFCA8373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文件系统的功能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实现按名存取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文件的逻辑结构和物理结构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文件信息的检索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文件的共享和保护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外存空间管理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E9F6-662E-4871-9F42-13C84632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55C953FA-352C-469B-902B-5011D0DD3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4400" b="0" dirty="0"/>
              <a:t> </a:t>
            </a:r>
            <a:r>
              <a:rPr lang="zh-CN" altLang="en-US" dirty="0"/>
              <a:t>访问（存取控制）矩阵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实现方法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用一个二维矩阵来实现存取控制，一维是所有的用户或进程，另一维列出全部文件。每个元素表示某一用户对某一文件的存取控制权限。</a:t>
            </a:r>
          </a:p>
          <a:p>
            <a:pPr lvl="2" eaLnBrk="1" hangingPunct="1">
              <a:spcBef>
                <a:spcPct val="50000"/>
              </a:spcBef>
            </a:pPr>
            <a:endParaRPr lang="en-US" altLang="zh-CN" dirty="0"/>
          </a:p>
        </p:txBody>
      </p:sp>
      <p:pic>
        <p:nvPicPr>
          <p:cNvPr id="73733" name="图片 1">
            <a:extLst>
              <a:ext uri="{FF2B5EF4-FFF2-40B4-BE49-F238E27FC236}">
                <a16:creationId xmlns:a16="http://schemas.microsoft.com/office/drawing/2014/main" id="{DA60B480-36CA-418F-B86D-999DBBF4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81" y="4101430"/>
            <a:ext cx="662463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C002-E9C8-4181-AB53-4F72EB3E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EE67BA92-F6F5-43A9-BA67-50D0511B9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存取控制表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把有存取要求的</a:t>
            </a:r>
            <a:r>
              <a:rPr lang="zh-CN" altLang="en-US" dirty="0">
                <a:solidFill>
                  <a:srgbClr val="FF0000"/>
                </a:solidFill>
              </a:rPr>
              <a:t>用户</a:t>
            </a:r>
            <a:r>
              <a:rPr lang="zh-CN" altLang="en-US" dirty="0"/>
              <a:t>按某种关系或工程项目的类别</a:t>
            </a:r>
            <a:r>
              <a:rPr lang="zh-CN" altLang="en-US" dirty="0">
                <a:solidFill>
                  <a:srgbClr val="FF0000"/>
                </a:solidFill>
              </a:rPr>
              <a:t>分为若干组</a:t>
            </a:r>
            <a:r>
              <a:rPr lang="zh-CN" altLang="en-US" dirty="0"/>
              <a:t>，同时规定</a:t>
            </a:r>
            <a:r>
              <a:rPr lang="zh-CN" altLang="en-US" dirty="0">
                <a:solidFill>
                  <a:srgbClr val="FF0000"/>
                </a:solidFill>
              </a:rPr>
              <a:t>每组的存取权限</a:t>
            </a:r>
            <a:r>
              <a:rPr lang="zh-CN" altLang="en-US" dirty="0"/>
              <a:t>，得到文件的存取控制表。</a:t>
            </a:r>
          </a:p>
        </p:txBody>
      </p:sp>
      <p:pic>
        <p:nvPicPr>
          <p:cNvPr id="74757" name="图片 1">
            <a:extLst>
              <a:ext uri="{FF2B5EF4-FFF2-40B4-BE49-F238E27FC236}">
                <a16:creationId xmlns:a16="http://schemas.microsoft.com/office/drawing/2014/main" id="{687F2867-8C40-431A-99F9-835E71B2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097213"/>
            <a:ext cx="4598987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图片 2">
            <a:extLst>
              <a:ext uri="{FF2B5EF4-FFF2-40B4-BE49-F238E27FC236}">
                <a16:creationId xmlns:a16="http://schemas.microsoft.com/office/drawing/2014/main" id="{7412D281-AE5D-4354-AAE6-9FFE1B19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92600"/>
            <a:ext cx="52816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D8F4-8A5A-4605-9C06-E318D736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F7DCB5EE-1ACF-44D7-B12B-71927C4015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访问权限表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以用户或用户组为单位建立存取控制表，称为用户权限表。将一个</a:t>
            </a:r>
            <a:r>
              <a:rPr lang="zh-CN" altLang="en-US" dirty="0">
                <a:solidFill>
                  <a:srgbClr val="FF0000"/>
                </a:solidFill>
              </a:rPr>
              <a:t>用户（组）</a:t>
            </a:r>
            <a:r>
              <a:rPr lang="zh-CN" altLang="en-US" dirty="0"/>
              <a:t>所要存取的文件名</a:t>
            </a:r>
            <a:r>
              <a:rPr lang="zh-CN" altLang="en-US" dirty="0">
                <a:solidFill>
                  <a:srgbClr val="FF0000"/>
                </a:solidFill>
              </a:rPr>
              <a:t>集中</a:t>
            </a:r>
            <a:r>
              <a:rPr lang="zh-CN" altLang="en-US" dirty="0"/>
              <a:t>起来存入一张表中，每个表目指明用户对相应文件的存取权限。</a:t>
            </a:r>
          </a:p>
        </p:txBody>
      </p:sp>
      <p:pic>
        <p:nvPicPr>
          <p:cNvPr id="75781" name="图片 1">
            <a:extLst>
              <a:ext uri="{FF2B5EF4-FFF2-40B4-BE49-F238E27FC236}">
                <a16:creationId xmlns:a16="http://schemas.microsoft.com/office/drawing/2014/main" id="{188D5236-B58C-40E1-81BF-146219A5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47" y="3653518"/>
            <a:ext cx="54229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9630D-A442-4D20-B9F6-22FD2323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61646EE3-0FB8-427C-8C5B-B8D7DC928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分级安全管理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系统级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防止用户非法进入系统：注册、登录等。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用户级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用户分类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/>
              <a:t>文件主、伙伴和一般用户。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/>
              <a:t>超级用户、系统操作员、用户和顾客。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文件访问权限：建立</a:t>
            </a:r>
            <a:r>
              <a:rPr lang="en-US" altLang="zh-CN"/>
              <a:t>(C)</a:t>
            </a:r>
            <a:r>
              <a:rPr lang="zh-CN" altLang="en-US"/>
              <a:t>、删除</a:t>
            </a:r>
            <a:r>
              <a:rPr lang="en-US" altLang="zh-CN"/>
              <a:t>(D)</a:t>
            </a:r>
            <a:r>
              <a:rPr lang="zh-CN" altLang="en-US"/>
              <a:t>、打开</a:t>
            </a:r>
            <a:r>
              <a:rPr lang="en-US" altLang="zh-CN"/>
              <a:t>(O)</a:t>
            </a:r>
            <a:r>
              <a:rPr lang="zh-CN" altLang="en-US"/>
              <a:t>、读</a:t>
            </a:r>
            <a:r>
              <a:rPr lang="en-US" altLang="zh-CN"/>
              <a:t>(R)</a:t>
            </a:r>
            <a:r>
              <a:rPr lang="zh-CN" altLang="en-US"/>
              <a:t>、写</a:t>
            </a:r>
            <a:r>
              <a:rPr lang="en-US" altLang="zh-CN"/>
              <a:t>(W)</a:t>
            </a:r>
            <a:r>
              <a:rPr lang="zh-CN" altLang="en-US"/>
              <a:t>、查询</a:t>
            </a:r>
            <a:r>
              <a:rPr lang="en-US" altLang="zh-CN"/>
              <a:t>(S)</a:t>
            </a:r>
            <a:r>
              <a:rPr lang="zh-CN" altLang="en-US"/>
              <a:t>、修改</a:t>
            </a:r>
            <a:r>
              <a:rPr lang="en-US" altLang="zh-CN"/>
              <a:t>(M)</a:t>
            </a:r>
            <a:r>
              <a:rPr lang="zh-CN" altLang="en-US"/>
              <a:t>和父权</a:t>
            </a:r>
            <a:r>
              <a:rPr lang="en-US" altLang="zh-CN"/>
              <a:t>(P)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E0025-62D7-409E-99CD-F02DADA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文件存取控制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A93DC55A-7EE1-4C3E-8E7D-C23A56F95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/>
              <a:t>目录级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只有系统核心具有写目录的权利。保护系统目录，与用户权限无关。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/>
              <a:t>文件级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/>
              <a:t>通过对文件属性的设置，来控制用户对文件的访问（用户访问权、目录访问权和文件属性）。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6E09B629-FFD2-4C12-98F5-353730184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7. 8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文件系统性能的改善</a:t>
            </a:r>
            <a:r>
              <a:rPr lang="zh-CN" altLang="en-US" dirty="0"/>
              <a:t> 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E493ADC-B9B3-4209-960D-7234BED40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文件访问速度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数据的共享性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文件系统使用的方便性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数据的安全性</a:t>
            </a:r>
            <a:endParaRPr lang="zh-CN" altLang="en-US" dirty="0"/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数据一致性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3C18-5BC3-4300-A803-73CEDFCA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7. 8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文件系统性能的改善</a:t>
            </a:r>
            <a:r>
              <a:rPr lang="zh-CN" altLang="en-US" dirty="0"/>
              <a:t> 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2F1DC95-C242-43A6-AC02-09935583D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磁盘高速缓存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形式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独立的磁盘缓冲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缓冲池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数据交付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置换算法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周期性写回磁盘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8CEF-A648-4D86-B946-FB6CE4C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7. 8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文件系统性能的改善</a:t>
            </a:r>
            <a:r>
              <a:rPr lang="zh-CN" altLang="en-US" dirty="0"/>
              <a:t> 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AC98F1D-CE16-49CC-8F73-1935A3065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优化数据的分布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优化物理块的分布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优化索引结点的分布 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其它方法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</a:rPr>
              <a:t>提前读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</a:rPr>
              <a:t>延迟写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 虚拟盘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DFA7FCA9-66A4-412D-BEB5-9B89D3678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7.9	</a:t>
            </a:r>
            <a:r>
              <a:rPr lang="zh-CN" altLang="en-US" dirty="0"/>
              <a:t>文件系统层次结构模型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BCA8CA8-B4C5-4D98-B789-E79539452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 </a:t>
            </a:r>
            <a:r>
              <a:rPr lang="zh-CN" altLang="en-US" sz="3200" dirty="0"/>
              <a:t>把文件系统的各功能用一系列软件级来加以描述。层次结构中的每一级只依赖于它下面的级，且在其下面的基础上提供更灵活更方便的机能。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E236FD7-CF9E-456C-AA91-A936406C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层次式文件系统模型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AECE40-A42E-482E-983B-B65564A8D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82948" name="Group 45">
            <a:extLst>
              <a:ext uri="{FF2B5EF4-FFF2-40B4-BE49-F238E27FC236}">
                <a16:creationId xmlns:a16="http://schemas.microsoft.com/office/drawing/2014/main" id="{D59DE2A2-324B-4FB6-BE1B-FE5221C66FB0}"/>
              </a:ext>
            </a:extLst>
          </p:cNvPr>
          <p:cNvGrpSpPr>
            <a:grpSpLocks/>
          </p:cNvGrpSpPr>
          <p:nvPr/>
        </p:nvGrpSpPr>
        <p:grpSpPr bwMode="auto">
          <a:xfrm>
            <a:off x="954542" y="1386706"/>
            <a:ext cx="7559675" cy="4719637"/>
            <a:chOff x="1152" y="1001"/>
            <a:chExt cx="3360" cy="2839"/>
          </a:xfrm>
        </p:grpSpPr>
        <p:sp>
          <p:nvSpPr>
            <p:cNvPr id="82950" name="Text Box 6">
              <a:extLst>
                <a:ext uri="{FF2B5EF4-FFF2-40B4-BE49-F238E27FC236}">
                  <a16:creationId xmlns:a16="http://schemas.microsoft.com/office/drawing/2014/main" id="{FEF3AE38-75BE-4EB6-9F1D-9B89D0356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001"/>
              <a:ext cx="704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获得结果</a:t>
              </a:r>
            </a:p>
          </p:txBody>
        </p:sp>
        <p:sp>
          <p:nvSpPr>
            <p:cNvPr id="82951" name="Text Box 7">
              <a:extLst>
                <a:ext uri="{FF2B5EF4-FFF2-40B4-BE49-F238E27FC236}">
                  <a16:creationId xmlns:a16="http://schemas.microsoft.com/office/drawing/2014/main" id="{12D90C48-67AD-4C2D-BF42-E67A46684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1001"/>
              <a:ext cx="1077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用户存取要求</a:t>
              </a:r>
            </a:p>
          </p:txBody>
        </p:sp>
        <p:sp>
          <p:nvSpPr>
            <p:cNvPr id="82952" name="Text Box 8">
              <a:extLst>
                <a:ext uri="{FF2B5EF4-FFF2-40B4-BE49-F238E27FC236}">
                  <a16:creationId xmlns:a16="http://schemas.microsoft.com/office/drawing/2014/main" id="{64D21192-2EF5-4DFF-9925-1D47B2A7E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474"/>
              <a:ext cx="822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用户接口</a:t>
              </a:r>
            </a:p>
          </p:txBody>
        </p:sp>
        <p:sp>
          <p:nvSpPr>
            <p:cNvPr id="82953" name="Text Box 9">
              <a:extLst>
                <a:ext uri="{FF2B5EF4-FFF2-40B4-BE49-F238E27FC236}">
                  <a16:creationId xmlns:a16="http://schemas.microsoft.com/office/drawing/2014/main" id="{EB62D90E-4E7F-4F88-8E97-CC5E114F9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47"/>
              <a:ext cx="100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符号文件系统</a:t>
              </a:r>
            </a:p>
          </p:txBody>
        </p:sp>
        <p:sp>
          <p:nvSpPr>
            <p:cNvPr id="82954" name="Text Box 10">
              <a:extLst>
                <a:ext uri="{FF2B5EF4-FFF2-40B4-BE49-F238E27FC236}">
                  <a16:creationId xmlns:a16="http://schemas.microsoft.com/office/drawing/2014/main" id="{71CC0C71-877E-4660-8E86-4B988377C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94"/>
              <a:ext cx="1008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存取控制验证</a:t>
              </a:r>
            </a:p>
          </p:txBody>
        </p:sp>
        <p:sp>
          <p:nvSpPr>
            <p:cNvPr id="82955" name="Text Box 11">
              <a:extLst>
                <a:ext uri="{FF2B5EF4-FFF2-40B4-BE49-F238E27FC236}">
                  <a16:creationId xmlns:a16="http://schemas.microsoft.com/office/drawing/2014/main" id="{2E9548C1-0552-46AC-8CE9-F889E83C1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53"/>
              <a:ext cx="100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逻辑文件系统</a:t>
              </a:r>
            </a:p>
          </p:txBody>
        </p:sp>
        <p:sp>
          <p:nvSpPr>
            <p:cNvPr id="82956" name="Text Box 12">
              <a:extLst>
                <a:ext uri="{FF2B5EF4-FFF2-40B4-BE49-F238E27FC236}">
                  <a16:creationId xmlns:a16="http://schemas.microsoft.com/office/drawing/2014/main" id="{3C450C56-4826-4DAB-B93D-CA307BAA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7"/>
              <a:ext cx="100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物理文件系统</a:t>
              </a:r>
            </a:p>
          </p:txBody>
        </p:sp>
        <p:sp>
          <p:nvSpPr>
            <p:cNvPr id="82957" name="Text Box 13">
              <a:extLst>
                <a:ext uri="{FF2B5EF4-FFF2-40B4-BE49-F238E27FC236}">
                  <a16:creationId xmlns:a16="http://schemas.microsoft.com/office/drawing/2014/main" id="{460EBA64-5811-4025-A467-4CFF82B72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21"/>
              <a:ext cx="1440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设备和分配策略模块</a:t>
              </a:r>
            </a:p>
          </p:txBody>
        </p:sp>
        <p:sp>
          <p:nvSpPr>
            <p:cNvPr id="82958" name="Text Box 14">
              <a:extLst>
                <a:ext uri="{FF2B5EF4-FFF2-40B4-BE49-F238E27FC236}">
                  <a16:creationId xmlns:a16="http://schemas.microsoft.com/office/drawing/2014/main" id="{F35C83C7-1285-402E-8B4B-01493FEA7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94"/>
              <a:ext cx="1104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I/O</a:t>
              </a: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控制系统</a:t>
              </a:r>
            </a:p>
          </p:txBody>
        </p:sp>
        <p:sp>
          <p:nvSpPr>
            <p:cNvPr id="82959" name="Text Box 15">
              <a:extLst>
                <a:ext uri="{FF2B5EF4-FFF2-40B4-BE49-F238E27FC236}">
                  <a16:creationId xmlns:a16="http://schemas.microsoft.com/office/drawing/2014/main" id="{F7807B03-0EC7-42C5-B203-ECFE33EF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67"/>
              <a:ext cx="821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物理介质</a:t>
              </a:r>
            </a:p>
          </p:txBody>
        </p:sp>
        <p:sp>
          <p:nvSpPr>
            <p:cNvPr id="82960" name="Text Box 16">
              <a:extLst>
                <a:ext uri="{FF2B5EF4-FFF2-40B4-BE49-F238E27FC236}">
                  <a16:creationId xmlns:a16="http://schemas.microsoft.com/office/drawing/2014/main" id="{41E430B6-A5E3-48EC-A088-A5DD00CF0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21"/>
              <a:ext cx="1008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dirty="0">
                  <a:solidFill>
                    <a:srgbClr val="0066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基本文件系统</a:t>
              </a:r>
            </a:p>
          </p:txBody>
        </p:sp>
        <p:sp>
          <p:nvSpPr>
            <p:cNvPr id="82961" name="Line 17">
              <a:extLst>
                <a:ext uri="{FF2B5EF4-FFF2-40B4-BE49-F238E27FC236}">
                  <a16:creationId xmlns:a16="http://schemas.microsoft.com/office/drawing/2014/main" id="{178B0A5F-F941-443D-A76B-5A71F61EB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7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2" name="Line 18">
              <a:extLst>
                <a:ext uri="{FF2B5EF4-FFF2-40B4-BE49-F238E27FC236}">
                  <a16:creationId xmlns:a16="http://schemas.microsoft.com/office/drawing/2014/main" id="{4BF8E789-C3DD-4B6E-94EC-B701B3A92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7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3" name="Line 19">
              <a:extLst>
                <a:ext uri="{FF2B5EF4-FFF2-40B4-BE49-F238E27FC236}">
                  <a16:creationId xmlns:a16="http://schemas.microsoft.com/office/drawing/2014/main" id="{1EAAC9D5-5B3D-4C8A-9CCA-68019C6AB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Line 20">
              <a:extLst>
                <a:ext uri="{FF2B5EF4-FFF2-40B4-BE49-F238E27FC236}">
                  <a16:creationId xmlns:a16="http://schemas.microsoft.com/office/drawing/2014/main" id="{D5063C70-9E3A-41CF-8BA4-6771CA35F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Line 21">
              <a:extLst>
                <a:ext uri="{FF2B5EF4-FFF2-40B4-BE49-F238E27FC236}">
                  <a16:creationId xmlns:a16="http://schemas.microsoft.com/office/drawing/2014/main" id="{7324AC02-3BBD-4BD0-AB77-6D1B36898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Line 22">
              <a:extLst>
                <a:ext uri="{FF2B5EF4-FFF2-40B4-BE49-F238E27FC236}">
                  <a16:creationId xmlns:a16="http://schemas.microsoft.com/office/drawing/2014/main" id="{DC135139-8C36-450B-85D3-BB2C72BE9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Line 23">
              <a:extLst>
                <a:ext uri="{FF2B5EF4-FFF2-40B4-BE49-F238E27FC236}">
                  <a16:creationId xmlns:a16="http://schemas.microsoft.com/office/drawing/2014/main" id="{D471065C-3AEB-4C35-8C61-683E1D2F5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8" name="Line 24">
              <a:extLst>
                <a:ext uri="{FF2B5EF4-FFF2-40B4-BE49-F238E27FC236}">
                  <a16:creationId xmlns:a16="http://schemas.microsoft.com/office/drawing/2014/main" id="{5AD857D1-5C18-4EE2-8F7D-DE33BD8D5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Line 25">
              <a:extLst>
                <a:ext uri="{FF2B5EF4-FFF2-40B4-BE49-F238E27FC236}">
                  <a16:creationId xmlns:a16="http://schemas.microsoft.com/office/drawing/2014/main" id="{CABAD668-B8D4-477A-A826-7C488D637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0" name="Line 26">
              <a:extLst>
                <a:ext uri="{FF2B5EF4-FFF2-40B4-BE49-F238E27FC236}">
                  <a16:creationId xmlns:a16="http://schemas.microsoft.com/office/drawing/2014/main" id="{64CCC808-63F0-46BF-BA78-C447FC5F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Line 27">
              <a:extLst>
                <a:ext uri="{FF2B5EF4-FFF2-40B4-BE49-F238E27FC236}">
                  <a16:creationId xmlns:a16="http://schemas.microsoft.com/office/drawing/2014/main" id="{67777CE3-CB29-49C1-922B-A1026ED99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28">
              <a:extLst>
                <a:ext uri="{FF2B5EF4-FFF2-40B4-BE49-F238E27FC236}">
                  <a16:creationId xmlns:a16="http://schemas.microsoft.com/office/drawing/2014/main" id="{9EBCEC03-B824-48BB-AB3D-4B5D48F84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3130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Line 29">
              <a:extLst>
                <a:ext uri="{FF2B5EF4-FFF2-40B4-BE49-F238E27FC236}">
                  <a16:creationId xmlns:a16="http://schemas.microsoft.com/office/drawing/2014/main" id="{70BF39AB-F33E-431E-B512-8C4A570C8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2657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Line 30">
              <a:extLst>
                <a:ext uri="{FF2B5EF4-FFF2-40B4-BE49-F238E27FC236}">
                  <a16:creationId xmlns:a16="http://schemas.microsoft.com/office/drawing/2014/main" id="{A371517D-2522-4CDB-BA14-8EA9CF162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2184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5" name="Line 31">
              <a:extLst>
                <a:ext uri="{FF2B5EF4-FFF2-40B4-BE49-F238E27FC236}">
                  <a16:creationId xmlns:a16="http://schemas.microsoft.com/office/drawing/2014/main" id="{04D10463-A25F-4758-8271-2622B7C44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" y="1238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32">
              <a:extLst>
                <a:ext uri="{FF2B5EF4-FFF2-40B4-BE49-F238E27FC236}">
                  <a16:creationId xmlns:a16="http://schemas.microsoft.com/office/drawing/2014/main" id="{2B138DBB-2D3B-47DC-9306-26465C664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1238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33">
              <a:extLst>
                <a:ext uri="{FF2B5EF4-FFF2-40B4-BE49-F238E27FC236}">
                  <a16:creationId xmlns:a16="http://schemas.microsoft.com/office/drawing/2014/main" id="{480BEAC7-6C42-4EEA-865F-F03ABFD4D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03"/>
              <a:ext cx="0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34">
              <a:extLst>
                <a:ext uri="{FF2B5EF4-FFF2-40B4-BE49-F238E27FC236}">
                  <a16:creationId xmlns:a16="http://schemas.microsoft.com/office/drawing/2014/main" id="{3F3625D9-8BA6-40AD-A6AF-383C460FD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61"/>
              <a:ext cx="4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Line 35">
              <a:extLst>
                <a:ext uri="{FF2B5EF4-FFF2-40B4-BE49-F238E27FC236}">
                  <a16:creationId xmlns:a16="http://schemas.microsoft.com/office/drawing/2014/main" id="{3C08BC27-0E30-4091-9EF3-22FE01A76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7" y="1711"/>
              <a:ext cx="0" cy="2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Line 36">
              <a:extLst>
                <a:ext uri="{FF2B5EF4-FFF2-40B4-BE49-F238E27FC236}">
                  <a16:creationId xmlns:a16="http://schemas.microsoft.com/office/drawing/2014/main" id="{4B8B7640-31CD-403E-8227-C945BD67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1711"/>
              <a:ext cx="12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1" name="Line 37">
              <a:extLst>
                <a:ext uri="{FF2B5EF4-FFF2-40B4-BE49-F238E27FC236}">
                  <a16:creationId xmlns:a16="http://schemas.microsoft.com/office/drawing/2014/main" id="{415B1A11-E749-43DE-9096-51C12909B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8" y="1711"/>
              <a:ext cx="0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2" name="Line 38">
              <a:extLst>
                <a:ext uri="{FF2B5EF4-FFF2-40B4-BE49-F238E27FC236}">
                  <a16:creationId xmlns:a16="http://schemas.microsoft.com/office/drawing/2014/main" id="{DE68EDA9-9DE9-4535-8C9B-C7A3539DD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603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Line 39">
              <a:extLst>
                <a:ext uri="{FF2B5EF4-FFF2-40B4-BE49-F238E27FC236}">
                  <a16:creationId xmlns:a16="http://schemas.microsoft.com/office/drawing/2014/main" id="{EBBDCDB6-3129-4B3C-A820-B9DCE41AD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840"/>
              <a:ext cx="1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Line 40">
              <a:extLst>
                <a:ext uri="{FF2B5EF4-FFF2-40B4-BE49-F238E27FC236}">
                  <a16:creationId xmlns:a16="http://schemas.microsoft.com/office/drawing/2014/main" id="{4629D915-3D25-439C-9219-F6116439B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790"/>
              <a:ext cx="0" cy="1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Line 41">
              <a:extLst>
                <a:ext uri="{FF2B5EF4-FFF2-40B4-BE49-F238E27FC236}">
                  <a16:creationId xmlns:a16="http://schemas.microsoft.com/office/drawing/2014/main" id="{D33AB4A9-53B9-4310-B8E0-C2D05E041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1790"/>
              <a:ext cx="0" cy="2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42">
              <a:extLst>
                <a:ext uri="{FF2B5EF4-FFF2-40B4-BE49-F238E27FC236}">
                  <a16:creationId xmlns:a16="http://schemas.microsoft.com/office/drawing/2014/main" id="{DE945D9C-5CC7-414E-9E09-F23CED08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9" y="1790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B825-4E78-4CDE-856E-B1EAA774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	</a:t>
            </a:r>
            <a:r>
              <a:rPr lang="zh-CN" altLang="en-US" dirty="0"/>
              <a:t>文件系统的概念</a:t>
            </a:r>
          </a:p>
        </p:txBody>
      </p:sp>
      <p:sp>
        <p:nvSpPr>
          <p:cNvPr id="10243" name="Rectangle 1028">
            <a:extLst>
              <a:ext uri="{FF2B5EF4-FFF2-40B4-BE49-F238E27FC236}">
                <a16:creationId xmlns:a16="http://schemas.microsoft.com/office/drawing/2014/main" id="{52848C32-FC4D-469B-8DA4-0E4346057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zh-CN" altLang="en-US" sz="3200" dirty="0"/>
              <a:t>文件系统的模型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对象及其属性说明：文件、目录和磁盘存储空间。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软件集合：</a:t>
            </a:r>
            <a:r>
              <a:rPr lang="en-US" altLang="zh-CN" dirty="0"/>
              <a:t>I/O</a:t>
            </a:r>
            <a:r>
              <a:rPr lang="zh-CN" altLang="en-US" dirty="0"/>
              <a:t>控制层、基本文件系统、基本</a:t>
            </a:r>
            <a:r>
              <a:rPr lang="en-US" altLang="zh-CN" dirty="0"/>
              <a:t>I/O</a:t>
            </a:r>
            <a:r>
              <a:rPr lang="zh-CN" altLang="en-US" dirty="0"/>
              <a:t>管理程序和逻辑文件系统。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dirty="0"/>
              <a:t>文件系统的接口：命令接口和程序接口。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5">
            <a:extLst>
              <a:ext uri="{FF2B5EF4-FFF2-40B4-BE49-F238E27FC236}">
                <a16:creationId xmlns:a16="http://schemas.microsoft.com/office/drawing/2014/main" id="{4A390050-D789-435E-8CFE-828654C10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F29690F8-D55E-46BD-BC31-238A19EE8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用户接口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对系统调用命令进行语法检查；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改变为内部调用格式，以便调用</a:t>
            </a:r>
            <a:r>
              <a:rPr lang="en-US" altLang="zh-CN" sz="2800" dirty="0"/>
              <a:t>SFS</a:t>
            </a:r>
            <a:r>
              <a:rPr lang="zh-CN" altLang="en-US" sz="2800" dirty="0"/>
              <a:t>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补充用户未给出而系统可提供的信息，存入工作单元；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使系统初始化。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 </a:t>
            </a:r>
            <a:r>
              <a:rPr lang="zh-CN" altLang="en-US" dirty="0"/>
              <a:t>符号文件系统（</a:t>
            </a:r>
            <a:r>
              <a:rPr lang="en-US" altLang="zh-CN" dirty="0"/>
              <a:t>SFS    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把用户提供的文件名转换为系统内部的唯一标识符。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6">
            <a:extLst>
              <a:ext uri="{FF2B5EF4-FFF2-40B4-BE49-F238E27FC236}">
                <a16:creationId xmlns:a16="http://schemas.microsoft.com/office/drawing/2014/main" id="{F5758BEE-B70A-4DE8-8C3C-7A3D3B52A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85C7C8AB-701A-4346-A1D3-95829E639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基本文件系统（</a:t>
            </a:r>
            <a:r>
              <a:rPr lang="en-US" altLang="zh-CN" dirty="0"/>
              <a:t>BFS    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根据</a:t>
            </a:r>
            <a:r>
              <a:rPr lang="en-US" altLang="zh-CN" sz="2800" dirty="0"/>
              <a:t>ID</a:t>
            </a:r>
            <a:r>
              <a:rPr lang="zh-CN" altLang="en-US" sz="2800" dirty="0"/>
              <a:t>查找所需文件的文件说明。包括存取控制表，文件逻辑结构，物理结构及第一个物理块地址。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存取控制验证（</a:t>
            </a:r>
            <a:r>
              <a:rPr lang="en-US" altLang="zh-CN" dirty="0"/>
              <a:t>ACV    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dirty="0"/>
              <a:t>实现文件保护，确定访问的合法性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5">
            <a:extLst>
              <a:ext uri="{FF2B5EF4-FFF2-40B4-BE49-F238E27FC236}">
                <a16:creationId xmlns:a16="http://schemas.microsoft.com/office/drawing/2014/main" id="{71069EA6-D720-4CF9-9F31-A03FED98D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A0D1D6FB-24F8-4506-BC58-CD5DCE33B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逻辑文件系统     （</a:t>
            </a:r>
            <a:r>
              <a:rPr lang="en-US" altLang="zh-CN" dirty="0">
                <a:solidFill>
                  <a:srgbClr val="000000"/>
                </a:solidFill>
              </a:rPr>
              <a:t>LFS    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根据文件的逻辑结构信息，通过逻辑字节串首址的计算，把对逻辑记录的请求转换成对文件相对块号的请求。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物理文件系统    （ </a:t>
            </a:r>
            <a:r>
              <a:rPr lang="en-US" altLang="zh-CN" dirty="0"/>
              <a:t>PFS   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把存取记录所在的相对块号转换成物理块地址；把系统缓冲区中的记录搬到用户缓冲区；与设备策略和分配策略模块通讯。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5">
            <a:extLst>
              <a:ext uri="{FF2B5EF4-FFF2-40B4-BE49-F238E27FC236}">
                <a16:creationId xmlns:a16="http://schemas.microsoft.com/office/drawing/2014/main" id="{01F99D00-FF4A-484A-85C6-54C8F88BF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7.9	</a:t>
            </a:r>
            <a:r>
              <a:rPr lang="zh-CN" altLang="en-US" dirty="0">
                <a:solidFill>
                  <a:srgbClr val="000000"/>
                </a:solidFill>
              </a:rPr>
              <a:t>文件系统层次结构模型</a:t>
            </a:r>
            <a:br>
              <a:rPr lang="zh-CN" altLang="en-US" dirty="0">
                <a:solidFill>
                  <a:srgbClr val="000000"/>
                </a:solidFill>
              </a:rPr>
            </a:br>
            <a:endParaRPr lang="zh-CN" altLang="en-US" sz="2000" dirty="0"/>
          </a:p>
        </p:txBody>
      </p:sp>
      <p:sp>
        <p:nvSpPr>
          <p:cNvPr id="87043" name="Rectangle 4">
            <a:extLst>
              <a:ext uri="{FF2B5EF4-FFF2-40B4-BE49-F238E27FC236}">
                <a16:creationId xmlns:a16="http://schemas.microsoft.com/office/drawing/2014/main" id="{03FD138C-4C8D-41F8-B05D-FA13C52B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zh-CN" altLang="en-US" sz="2800" dirty="0">
                <a:solidFill>
                  <a:srgbClr val="000000"/>
                </a:solidFill>
              </a:rPr>
              <a:t>分配策略模块  （</a:t>
            </a:r>
            <a:r>
              <a:rPr lang="en-US" altLang="zh-CN" sz="2800" dirty="0">
                <a:solidFill>
                  <a:srgbClr val="000000"/>
                </a:solidFill>
              </a:rPr>
              <a:t>ASM   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负责记住每个存储设备上的空白块情况。管理空白文件目录（</a:t>
            </a:r>
            <a:r>
              <a:rPr lang="en-US" altLang="zh-CN" sz="2400" dirty="0">
                <a:solidFill>
                  <a:srgbClr val="000000"/>
                </a:solidFill>
              </a:rPr>
              <a:t>FFD</a:t>
            </a:r>
            <a:r>
              <a:rPr lang="zh-CN" altLang="en-US" sz="2400" dirty="0">
                <a:solidFill>
                  <a:srgbClr val="000000"/>
                </a:solidFill>
              </a:rPr>
              <a:t>），并负责进行分配回收。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设备策略模块（ＤＳＭ） 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/>
              <a:t>把物理块号转换成相应设备所要求的地址格式。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I/O  </a:t>
            </a:r>
            <a:r>
              <a:rPr lang="zh-CN" altLang="en-US" sz="2800" dirty="0"/>
              <a:t>调度和控制系统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/>
              <a:t>实现所有</a:t>
            </a:r>
            <a:r>
              <a:rPr lang="en-US" altLang="zh-CN" sz="2400" dirty="0"/>
              <a:t>I/O</a:t>
            </a:r>
            <a:r>
              <a:rPr lang="zh-CN" altLang="en-US" sz="2400" dirty="0"/>
              <a:t>请求的排队，调度，启动，</a:t>
            </a:r>
            <a:r>
              <a:rPr lang="en-US" altLang="zh-CN" sz="2400" dirty="0"/>
              <a:t>I/O</a:t>
            </a:r>
            <a:r>
              <a:rPr lang="zh-CN" altLang="en-US" sz="2400" dirty="0"/>
              <a:t>操作的控制，完成把物理块记录从文件所在的设备传输到系统缓冲区。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26FF9C19-581B-42D0-97F4-914E1A164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本章重点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AD940E1-CBFC-4B2F-8F87-2951BECF6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文件系统的概念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文件的逻辑结构和存取方法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文件的物理结构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存储结构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文件目录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磁盘存储空间的管理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/>
              <a:t>文件的共享和文件的保护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E876F-8167-4CAE-8C38-2AEE9367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F754A-EDFA-45CC-9BB9-14133C38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7" name="Picture 2" descr="12_2">
            <a:extLst>
              <a:ext uri="{FF2B5EF4-FFF2-40B4-BE49-F238E27FC236}">
                <a16:creationId xmlns:a16="http://schemas.microsoft.com/office/drawing/2014/main" id="{3CD5F01B-3AEE-4535-9052-6ECD4CD1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037"/>
            <a:ext cx="91440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6">
            <a:extLst>
              <a:ext uri="{FF2B5EF4-FFF2-40B4-BE49-F238E27FC236}">
                <a16:creationId xmlns:a16="http://schemas.microsoft.com/office/drawing/2014/main" id="{709AE395-66B0-4830-9452-11B626B5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0"/>
            <a:ext cx="2590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28078</TotalTime>
  <Words>3837</Words>
  <Application>Microsoft Office PowerPoint</Application>
  <PresentationFormat>全屏显示(4:3)</PresentationFormat>
  <Paragraphs>465</Paragraphs>
  <Slides>84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8" baseType="lpstr">
      <vt:lpstr>Arial Unicode MS</vt:lpstr>
      <vt:lpstr>HY강B</vt:lpstr>
      <vt:lpstr>黑体</vt:lpstr>
      <vt:lpstr>华文新魏</vt:lpstr>
      <vt:lpstr>隶书</vt:lpstr>
      <vt:lpstr>微软雅黑</vt:lpstr>
      <vt:lpstr>Tahoma</vt:lpstr>
      <vt:lpstr>Times New Roman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Visio</vt:lpstr>
      <vt:lpstr>PowerPoint 演示文稿</vt:lpstr>
      <vt:lpstr>PowerPoint 演示文稿</vt:lpstr>
      <vt:lpstr>7.1 文件系统的概念</vt:lpstr>
      <vt:lpstr>7.1 文件系统的概念</vt:lpstr>
      <vt:lpstr>7.1 文件系统的概念</vt:lpstr>
      <vt:lpstr>7.1 文件系统的概念</vt:lpstr>
      <vt:lpstr>7.1 文件系统的概念</vt:lpstr>
      <vt:lpstr>7.1 文件系统的概念</vt:lpstr>
      <vt:lpstr>PowerPoint 演示文稿</vt:lpstr>
      <vt:lpstr>PowerPoint 演示文稿</vt:lpstr>
      <vt:lpstr>7.1 文件系统的概念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7.2 文件的逻辑结构</vt:lpstr>
      <vt:lpstr>7.3   外存分配方法（文件的物理结构）</vt:lpstr>
      <vt:lpstr>PowerPoint 演示文稿</vt:lpstr>
      <vt:lpstr>PowerPoint 演示文稿</vt:lpstr>
      <vt:lpstr>7.3   外存分配方法</vt:lpstr>
      <vt:lpstr>PowerPoint 演示文稿</vt:lpstr>
      <vt:lpstr>7.3   外存分配方法</vt:lpstr>
      <vt:lpstr>7.3   外存分配方法</vt:lpstr>
      <vt:lpstr>FAT32的最大分区说明</vt:lpstr>
      <vt:lpstr>7.3   外存分配方法</vt:lpstr>
      <vt:lpstr>exFAT</vt:lpstr>
      <vt:lpstr>7.3   外存分配方法</vt:lpstr>
      <vt:lpstr>PowerPoint 演示文稿</vt:lpstr>
      <vt:lpstr>PowerPoint 演示文稿</vt:lpstr>
      <vt:lpstr>7.3   外存分配方法</vt:lpstr>
      <vt:lpstr>PowerPoint 演示文稿</vt:lpstr>
      <vt:lpstr>7.3   外存分配方法</vt:lpstr>
      <vt:lpstr>7.4   文件目录管理</vt:lpstr>
      <vt:lpstr>7.4   文件目录管理</vt:lpstr>
      <vt:lpstr>7.4   文件目录管理</vt:lpstr>
      <vt:lpstr>7.4   文件目录管理</vt:lpstr>
      <vt:lpstr>UNIX的inode </vt:lpstr>
      <vt:lpstr>7.4   文件目录管理</vt:lpstr>
      <vt:lpstr>7.4   文件目录管理</vt:lpstr>
      <vt:lpstr>7.4   文件目录管理</vt:lpstr>
      <vt:lpstr>PowerPoint 演示文稿</vt:lpstr>
      <vt:lpstr>PowerPoint 演示文稿</vt:lpstr>
      <vt:lpstr>7.4   文件目录管理</vt:lpstr>
      <vt:lpstr>7.4   文件目录管理</vt:lpstr>
      <vt:lpstr>7.4   文件目录管理</vt:lpstr>
      <vt:lpstr>7.5 文件存储空间管理</vt:lpstr>
      <vt:lpstr>7.5 文件存储空间管理</vt:lpstr>
      <vt:lpstr>7.5 文件存储空间管理</vt:lpstr>
      <vt:lpstr>7.5 文件存储空间管理</vt:lpstr>
      <vt:lpstr>7.5 文件存储空间管理</vt:lpstr>
      <vt:lpstr>PowerPoint 演示文稿</vt:lpstr>
      <vt:lpstr> </vt:lpstr>
      <vt:lpstr>7.5 文件存储空间管理</vt:lpstr>
      <vt:lpstr>7.5 文件存储空间管理</vt:lpstr>
      <vt:lpstr>文件共享</vt:lpstr>
      <vt:lpstr>PowerPoint 演示文稿</vt:lpstr>
      <vt:lpstr>PowerPoint 演示文稿</vt:lpstr>
      <vt:lpstr>PowerPoint 演示文稿</vt:lpstr>
      <vt:lpstr>PowerPoint 演示文稿</vt:lpstr>
      <vt:lpstr>7.7 文件存取控制</vt:lpstr>
      <vt:lpstr>7.7 文件存取控制</vt:lpstr>
      <vt:lpstr>7.7 文件存取控制</vt:lpstr>
      <vt:lpstr>7.7 文件存取控制</vt:lpstr>
      <vt:lpstr>7.7 文件存取控制</vt:lpstr>
      <vt:lpstr>7.7 文件存取控制</vt:lpstr>
      <vt:lpstr>7. 8   文件系统性能的改善 </vt:lpstr>
      <vt:lpstr>7. 8   文件系统性能的改善 </vt:lpstr>
      <vt:lpstr>7. 8   文件系统性能的改善 </vt:lpstr>
      <vt:lpstr>7.9 文件系统层次结构模型</vt:lpstr>
      <vt:lpstr>层次式文件系统模型 </vt:lpstr>
      <vt:lpstr>7.9 文件系统层次结构模型 </vt:lpstr>
      <vt:lpstr>7.9 文件系统层次结构模型 </vt:lpstr>
      <vt:lpstr>7.9 文件系统层次结构模型 </vt:lpstr>
      <vt:lpstr>7.9 文件系统层次结构模型 </vt:lpstr>
      <vt:lpstr>本章重点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ye hjy</cp:lastModifiedBy>
  <cp:revision>617</cp:revision>
  <dcterms:created xsi:type="dcterms:W3CDTF">2005-12-31T15:41:19Z</dcterms:created>
  <dcterms:modified xsi:type="dcterms:W3CDTF">2022-12-06T14:45:38Z</dcterms:modified>
</cp:coreProperties>
</file>