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  <p:sldMasterId id="2147483770" r:id="rId4"/>
  </p:sldMasterIdLst>
  <p:notesMasterIdLst>
    <p:notesMasterId r:id="rId162"/>
  </p:notesMasterIdLst>
  <p:handoutMasterIdLst>
    <p:handoutMasterId r:id="rId163"/>
  </p:handoutMasterIdLst>
  <p:sldIdLst>
    <p:sldId id="258" r:id="rId5"/>
    <p:sldId id="500" r:id="rId6"/>
    <p:sldId id="307" r:id="rId7"/>
    <p:sldId id="466" r:id="rId8"/>
    <p:sldId id="259" r:id="rId9"/>
    <p:sldId id="260" r:id="rId10"/>
    <p:sldId id="261" r:id="rId11"/>
    <p:sldId id="262" r:id="rId12"/>
    <p:sldId id="494" r:id="rId13"/>
    <p:sldId id="270" r:id="rId14"/>
    <p:sldId id="272" r:id="rId15"/>
    <p:sldId id="269" r:id="rId16"/>
    <p:sldId id="327" r:id="rId17"/>
    <p:sldId id="265" r:id="rId18"/>
    <p:sldId id="266" r:id="rId19"/>
    <p:sldId id="267" r:id="rId20"/>
    <p:sldId id="268" r:id="rId21"/>
    <p:sldId id="308" r:id="rId22"/>
    <p:sldId id="275" r:id="rId23"/>
    <p:sldId id="332" r:id="rId24"/>
    <p:sldId id="333" r:id="rId25"/>
    <p:sldId id="495" r:id="rId26"/>
    <p:sldId id="496" r:id="rId27"/>
    <p:sldId id="309" r:id="rId28"/>
    <p:sldId id="448" r:id="rId29"/>
    <p:sldId id="314" r:id="rId30"/>
    <p:sldId id="313" r:id="rId31"/>
    <p:sldId id="278" r:id="rId32"/>
    <p:sldId id="449" r:id="rId33"/>
    <p:sldId id="315" r:id="rId34"/>
    <p:sldId id="446" r:id="rId35"/>
    <p:sldId id="503" r:id="rId36"/>
    <p:sldId id="311" r:id="rId37"/>
    <p:sldId id="288" r:id="rId38"/>
    <p:sldId id="504" r:id="rId39"/>
    <p:sldId id="505" r:id="rId40"/>
    <p:sldId id="291" r:id="rId41"/>
    <p:sldId id="293" r:id="rId42"/>
    <p:sldId id="294" r:id="rId43"/>
    <p:sldId id="296" r:id="rId44"/>
    <p:sldId id="298" r:id="rId45"/>
    <p:sldId id="300" r:id="rId46"/>
    <p:sldId id="301" r:id="rId47"/>
    <p:sldId id="302" r:id="rId48"/>
    <p:sldId id="497" r:id="rId49"/>
    <p:sldId id="337" r:id="rId50"/>
    <p:sldId id="338" r:id="rId51"/>
    <p:sldId id="339" r:id="rId52"/>
    <p:sldId id="340" r:id="rId53"/>
    <p:sldId id="501" r:id="rId54"/>
    <p:sldId id="343" r:id="rId55"/>
    <p:sldId id="344" r:id="rId56"/>
    <p:sldId id="345" r:id="rId57"/>
    <p:sldId id="346" r:id="rId58"/>
    <p:sldId id="347" r:id="rId59"/>
    <p:sldId id="349" r:id="rId60"/>
    <p:sldId id="506" r:id="rId61"/>
    <p:sldId id="354" r:id="rId62"/>
    <p:sldId id="355" r:id="rId63"/>
    <p:sldId id="356" r:id="rId64"/>
    <p:sldId id="357" r:id="rId65"/>
    <p:sldId id="351" r:id="rId66"/>
    <p:sldId id="498" r:id="rId67"/>
    <p:sldId id="353" r:id="rId68"/>
    <p:sldId id="358" r:id="rId69"/>
    <p:sldId id="359" r:id="rId70"/>
    <p:sldId id="360" r:id="rId71"/>
    <p:sldId id="361" r:id="rId72"/>
    <p:sldId id="362" r:id="rId73"/>
    <p:sldId id="363" r:id="rId74"/>
    <p:sldId id="364" r:id="rId75"/>
    <p:sldId id="365" r:id="rId76"/>
    <p:sldId id="366" r:id="rId77"/>
    <p:sldId id="367" r:id="rId78"/>
    <p:sldId id="370" r:id="rId79"/>
    <p:sldId id="371" r:id="rId80"/>
    <p:sldId id="372" r:id="rId81"/>
    <p:sldId id="373" r:id="rId82"/>
    <p:sldId id="374" r:id="rId83"/>
    <p:sldId id="375" r:id="rId84"/>
    <p:sldId id="376" r:id="rId85"/>
    <p:sldId id="499" r:id="rId86"/>
    <p:sldId id="450" r:id="rId87"/>
    <p:sldId id="451" r:id="rId88"/>
    <p:sldId id="378" r:id="rId89"/>
    <p:sldId id="379" r:id="rId90"/>
    <p:sldId id="380" r:id="rId91"/>
    <p:sldId id="489" r:id="rId92"/>
    <p:sldId id="490" r:id="rId93"/>
    <p:sldId id="491" r:id="rId94"/>
    <p:sldId id="384" r:id="rId95"/>
    <p:sldId id="385" r:id="rId96"/>
    <p:sldId id="386" r:id="rId97"/>
    <p:sldId id="394" r:id="rId98"/>
    <p:sldId id="395" r:id="rId99"/>
    <p:sldId id="396" r:id="rId100"/>
    <p:sldId id="492" r:id="rId101"/>
    <p:sldId id="493" r:id="rId102"/>
    <p:sldId id="397" r:id="rId103"/>
    <p:sldId id="398" r:id="rId104"/>
    <p:sldId id="399" r:id="rId105"/>
    <p:sldId id="400" r:id="rId106"/>
    <p:sldId id="401" r:id="rId107"/>
    <p:sldId id="402" r:id="rId108"/>
    <p:sldId id="403" r:id="rId109"/>
    <p:sldId id="507" r:id="rId110"/>
    <p:sldId id="438" r:id="rId111"/>
    <p:sldId id="509" r:id="rId112"/>
    <p:sldId id="439" r:id="rId113"/>
    <p:sldId id="508" r:id="rId114"/>
    <p:sldId id="510" r:id="rId115"/>
    <p:sldId id="410" r:id="rId116"/>
    <p:sldId id="411" r:id="rId117"/>
    <p:sldId id="412" r:id="rId118"/>
    <p:sldId id="511" r:id="rId119"/>
    <p:sldId id="512" r:id="rId120"/>
    <p:sldId id="513" r:id="rId121"/>
    <p:sldId id="413" r:id="rId122"/>
    <p:sldId id="515" r:id="rId123"/>
    <p:sldId id="514" r:id="rId124"/>
    <p:sldId id="415" r:id="rId125"/>
    <p:sldId id="453" r:id="rId126"/>
    <p:sldId id="454" r:id="rId127"/>
    <p:sldId id="455" r:id="rId128"/>
    <p:sldId id="418" r:id="rId129"/>
    <p:sldId id="421" r:id="rId130"/>
    <p:sldId id="419" r:id="rId131"/>
    <p:sldId id="422" r:id="rId132"/>
    <p:sldId id="423" r:id="rId133"/>
    <p:sldId id="442" r:id="rId134"/>
    <p:sldId id="443" r:id="rId135"/>
    <p:sldId id="444" r:id="rId136"/>
    <p:sldId id="312" r:id="rId137"/>
    <p:sldId id="304" r:id="rId138"/>
    <p:sldId id="323" r:id="rId139"/>
    <p:sldId id="516" r:id="rId140"/>
    <p:sldId id="317" r:id="rId141"/>
    <p:sldId id="330" r:id="rId142"/>
    <p:sldId id="326" r:id="rId143"/>
    <p:sldId id="305" r:id="rId144"/>
    <p:sldId id="318" r:id="rId145"/>
    <p:sldId id="518" r:id="rId146"/>
    <p:sldId id="517" r:id="rId147"/>
    <p:sldId id="306" r:id="rId148"/>
    <p:sldId id="321" r:id="rId149"/>
    <p:sldId id="319" r:id="rId150"/>
    <p:sldId id="331" r:id="rId151"/>
    <p:sldId id="334" r:id="rId152"/>
    <p:sldId id="335" r:id="rId153"/>
    <p:sldId id="322" r:id="rId154"/>
    <p:sldId id="336" r:id="rId155"/>
    <p:sldId id="424" r:id="rId156"/>
    <p:sldId id="425" r:id="rId157"/>
    <p:sldId id="426" r:id="rId158"/>
    <p:sldId id="429" r:id="rId159"/>
    <p:sldId id="433" r:id="rId160"/>
    <p:sldId id="434" r:id="rId161"/>
  </p:sldIdLst>
  <p:sldSz cx="9144000" cy="6858000" type="screen4x3"/>
  <p:notesSz cx="9144000" cy="6858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강B"/>
        <a:ea typeface="HY강B"/>
        <a:cs typeface="HY강B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강B"/>
        <a:ea typeface="HY강B"/>
        <a:cs typeface="HY강B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강B"/>
        <a:ea typeface="HY강B"/>
        <a:cs typeface="HY강B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강B"/>
        <a:ea typeface="HY강B"/>
        <a:cs typeface="HY강B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강B"/>
        <a:ea typeface="HY강B"/>
        <a:cs typeface="HY강B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HY강B"/>
        <a:ea typeface="HY강B"/>
        <a:cs typeface="HY강B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HY강B"/>
        <a:ea typeface="HY강B"/>
        <a:cs typeface="HY강B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HY강B"/>
        <a:ea typeface="HY강B"/>
        <a:cs typeface="HY강B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HY강B"/>
        <a:ea typeface="HY강B"/>
        <a:cs typeface="HY강B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597E"/>
    <a:srgbClr val="1790BB"/>
    <a:srgbClr val="15A0C4"/>
    <a:srgbClr val="007FFF"/>
    <a:srgbClr val="E7F3F4"/>
    <a:srgbClr val="BBE0E3"/>
    <a:srgbClr val="47B3D0"/>
    <a:srgbClr val="F3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343" autoAdjust="0"/>
  </p:normalViewPr>
  <p:slideViewPr>
    <p:cSldViewPr snapToGrid="0">
      <p:cViewPr varScale="1">
        <p:scale>
          <a:sx n="135" d="100"/>
          <a:sy n="135" d="100"/>
        </p:scale>
        <p:origin x="852" y="24"/>
      </p:cViewPr>
      <p:guideLst>
        <p:guide orient="horz" pos="214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18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38" Type="http://schemas.openxmlformats.org/officeDocument/2006/relationships/slide" Target="slides/slide134.xml"/><Relationship Id="rId154" Type="http://schemas.openxmlformats.org/officeDocument/2006/relationships/slide" Target="slides/slide150.xml"/><Relationship Id="rId159" Type="http://schemas.openxmlformats.org/officeDocument/2006/relationships/slide" Target="slides/slide155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144" Type="http://schemas.openxmlformats.org/officeDocument/2006/relationships/slide" Target="slides/slide140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65" Type="http://schemas.openxmlformats.org/officeDocument/2006/relationships/viewProps" Target="viewProp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slide" Target="slides/slide130.xml"/><Relationship Id="rId139" Type="http://schemas.openxmlformats.org/officeDocument/2006/relationships/slide" Target="slides/slide13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55" Type="http://schemas.openxmlformats.org/officeDocument/2006/relationships/slide" Target="slides/slide15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45" Type="http://schemas.openxmlformats.org/officeDocument/2006/relationships/slide" Target="slides/slide141.xml"/><Relationship Id="rId161" Type="http://schemas.openxmlformats.org/officeDocument/2006/relationships/slide" Target="slides/slide157.xml"/><Relationship Id="rId16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51" Type="http://schemas.openxmlformats.org/officeDocument/2006/relationships/slide" Target="slides/slide147.xml"/><Relationship Id="rId156" Type="http://schemas.openxmlformats.org/officeDocument/2006/relationships/slide" Target="slides/slide152.xml"/><Relationship Id="rId16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slide" Target="slides/slide142.xml"/><Relationship Id="rId167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16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>
            <a:extLst>
              <a:ext uri="{FF2B5EF4-FFF2-40B4-BE49-F238E27FC236}">
                <a16:creationId xmlns:a16="http://schemas.microsoft.com/office/drawing/2014/main" id="{BBD49EF8-898A-43CF-8115-CF9C169744A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1667" name="Rectangle 3">
            <a:extLst>
              <a:ext uri="{FF2B5EF4-FFF2-40B4-BE49-F238E27FC236}">
                <a16:creationId xmlns:a16="http://schemas.microsoft.com/office/drawing/2014/main" id="{22C48B55-38FF-41B6-8FF6-B9D3DF085C4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1668" name="Rectangle 4">
            <a:extLst>
              <a:ext uri="{FF2B5EF4-FFF2-40B4-BE49-F238E27FC236}">
                <a16:creationId xmlns:a16="http://schemas.microsoft.com/office/drawing/2014/main" id="{46E0C081-6C28-45D5-926D-E7D0332FD0C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1669" name="Rectangle 5">
            <a:extLst>
              <a:ext uri="{FF2B5EF4-FFF2-40B4-BE49-F238E27FC236}">
                <a16:creationId xmlns:a16="http://schemas.microsoft.com/office/drawing/2014/main" id="{C27AB8D9-DC51-4159-AC1B-7650B654D1B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fld id="{7DF803F2-C581-4EEE-914C-EA0B3662E37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471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AD2E5BC-99E4-47B1-9858-361B71FDF70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64CAD8B-22CC-4ED2-9DDB-7835118D634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D562AE77-F0AD-4A2E-B98D-623376E20C0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17B95D36-E15C-43CF-91C2-95EBD3A849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201D20A3-C83F-4799-8502-F9A096B0C60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3A4BBC17-0042-4C28-A056-5045F9271E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fld id="{75ABE95F-7C1D-47E6-BC69-D3E89B55916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85692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Y강B" pitchFamily="18" charset="-127"/>
        <a:ea typeface="宋体" pitchFamily="2" charset="-122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Y강B" pitchFamily="18" charset="-127"/>
        <a:ea typeface="宋体" pitchFamily="2" charset="-122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Y강B" pitchFamily="18" charset="-127"/>
        <a:ea typeface="宋体" pitchFamily="2" charset="-122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Y강B" pitchFamily="18" charset="-127"/>
        <a:ea typeface="宋体" pitchFamily="2" charset="-122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Y강B" pitchFamily="18" charset="-127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1317BBF4-43DE-4F59-8490-D9D29A7CAF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B0170A97-A2F0-4148-9458-084E6658B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HY강B"/>
            </a:endParaRPr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863027CE-0915-4ABA-B038-57F3F1D1E5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fld id="{607E6A44-F955-4272-B82B-93A6D79BA28F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702116A-2846-4ECE-9725-D4FF7476F2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HY강B" pitchFamily="18" charset="-127"/>
                <a:ea typeface="宋体" panose="02010600030101010101" pitchFamily="2" charset="-122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HY강B" pitchFamily="18" charset="-127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HY강B" pitchFamily="18" charset="-127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HY강B" pitchFamily="18" charset="-127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HY강B" pitchFamily="18" charset="-127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Y강B" pitchFamily="18" charset="-127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Y강B" pitchFamily="18" charset="-127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Y강B" pitchFamily="18" charset="-127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Y강B" pitchFamily="18" charset="-127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defRPr/>
            </a:pPr>
            <a:fld id="{5F197826-145F-4DB1-8815-38A6E3DC3E08}" type="slidenum">
              <a:rPr lang="en-US" altLang="ko-KR" smtClean="0">
                <a:solidFill>
                  <a:srgbClr val="000000"/>
                </a:solidFill>
                <a:ea typeface="HY강B" pitchFamily="18" charset="-127"/>
              </a:rPr>
              <a:pPr>
                <a:spcBef>
                  <a:spcPct val="0"/>
                </a:spcBef>
                <a:defRPr/>
              </a:pPr>
              <a:t>2</a:t>
            </a:fld>
            <a:endParaRPr lang="en-US" altLang="ko-KR">
              <a:solidFill>
                <a:srgbClr val="000000"/>
              </a:solidFill>
              <a:ea typeface="HY강B" pitchFamily="18" charset="-127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34BF4B3-EC5E-4C54-8529-635751903F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0D54016-46EE-4A0C-9EB2-AC270205D5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HY강B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幻灯片图像占位符 1">
            <a:extLst>
              <a:ext uri="{FF2B5EF4-FFF2-40B4-BE49-F238E27FC236}">
                <a16:creationId xmlns:a16="http://schemas.microsoft.com/office/drawing/2014/main" id="{300719C5-C61F-4ED1-AF1C-E47B134661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备注占位符 2">
            <a:extLst>
              <a:ext uri="{FF2B5EF4-FFF2-40B4-BE49-F238E27FC236}">
                <a16:creationId xmlns:a16="http://schemas.microsoft.com/office/drawing/2014/main" id="{1B291B23-3396-427B-A0A8-0DF93E2201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HY강B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4C1C95-0AE3-4684-B5D3-9474C89132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0BEFD2-1F17-43E5-9C5B-2E4B8E60A400}" type="slidenum">
              <a:rPr lang="en-US" altLang="ko-KR" smtClean="0"/>
              <a:pPr>
                <a:defRPr/>
              </a:pPr>
              <a:t>135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89062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7895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91675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472656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89E76F2-2D96-46B2-AF92-57F4EF34693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4000" y="1287463"/>
            <a:ext cx="8636000" cy="48387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1790BB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416" y="176286"/>
            <a:ext cx="7228003" cy="111110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357460"/>
            <a:ext cx="8241383" cy="4768703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26958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3F2350F3-4655-4222-AC5C-4BA34BC8EAEE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2B985570-32D2-4E66-8703-D0D17BA3C70B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14604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9F74D8-11C6-4E15-9E76-F42F540E541D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9027AD6C-3B14-4DE8-B466-F53BB73FD48B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08196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4">
            <a:extLst>
              <a:ext uri="{FF2B5EF4-FFF2-40B4-BE49-F238E27FC236}">
                <a16:creationId xmlns:a16="http://schemas.microsoft.com/office/drawing/2014/main" id="{BFF94290-85C1-4048-844E-19EE82FC1B61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526DAE1A-A941-4E3E-9D00-1F58A96383B3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54017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>
            <a:extLst>
              <a:ext uri="{FF2B5EF4-FFF2-40B4-BE49-F238E27FC236}">
                <a16:creationId xmlns:a16="http://schemas.microsoft.com/office/drawing/2014/main" id="{91260F94-88DC-42E5-8883-0E068860BD14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E31852BC-0A8C-4123-B457-E41CAA5FD8B7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66765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>
            <a:extLst>
              <a:ext uri="{FF2B5EF4-FFF2-40B4-BE49-F238E27FC236}">
                <a16:creationId xmlns:a16="http://schemas.microsoft.com/office/drawing/2014/main" id="{2925E1B4-E88F-4ABA-8BD0-820091DFE579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F640896C-BB6A-4EA2-8263-339ED2AB1398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28D8DD2-DD53-4911-98FF-DFF28C1C7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244804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18ECC0-4005-452A-8C05-A5605F0A08CD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B5FD0306-9CC3-43F1-96F8-4EB912635104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6797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25287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F7EBC7-CD06-4FA4-B959-67C93393B346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70EB637C-5B04-4742-A3DA-20A0AEE5391E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80548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838200"/>
            <a:ext cx="3446462" cy="5294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1550" y="838200"/>
            <a:ext cx="3448050" cy="5294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A3A25AD-359F-49F6-8852-847C276F52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fld id="{73586BE0-EBBC-4B6B-99ED-E6EA1AC01AFF}" type="datetime1">
              <a:rPr lang="zh-CN" altLang="en-US"/>
              <a:pPr>
                <a:defRPr/>
              </a:pPr>
              <a:t>2022/10/18</a:t>
            </a:fld>
            <a:r>
              <a:rPr lang="en-US" altLang="zh-CN"/>
              <a:t>    </a:t>
            </a:r>
            <a:fld id="{0D79E780-8C19-42DE-992B-C0CCA7317FC9}" type="datetime10">
              <a:rPr lang="zh-CN" altLang="en-US"/>
              <a:pPr>
                <a:defRPr/>
              </a:pPr>
              <a:t>20:49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4E35D51-6464-456B-9A16-0626DE66F9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|</a:t>
            </a:r>
            <a:r>
              <a:rPr lang="zh-CN" altLang="en-US"/>
              <a:t>操作系统引论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B4A0A40-4286-428B-8891-DC943A324F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fld id="{0A39D045-8F6D-452B-8E5C-9247360F2B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80229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16958F04-39E0-4374-84BB-0C3BB8B1EF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48BCED09-BD57-4357-B24C-0336C40B88FE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11874369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10B436E-AEDB-47E5-8FCD-0CD7541B2C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4000" y="1287463"/>
            <a:ext cx="8636000" cy="4838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1790BB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>
              <a:defRPr/>
            </a:pPr>
            <a:endParaRPr kumimoji="0"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D468CE-B7B5-45C4-A7E3-32E789D127B4}"/>
              </a:ext>
            </a:extLst>
          </p:cNvPr>
          <p:cNvSpPr>
            <a:spLocks noGrp="1"/>
          </p:cNvSpPr>
          <p:nvPr userDrawn="1"/>
        </p:nvSpPr>
        <p:spPr>
          <a:xfrm>
            <a:off x="0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–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进程管理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</a:t>
            </a:r>
            <a:fld id="{79CD5AA9-6328-441D-A6F9-F6CE6B56F4DD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en-US" altLang="zh-CN" sz="2000" dirty="0">
                <a:solidFill>
                  <a:srgbClr val="9900CC"/>
                </a:solidFill>
              </a:rPr>
              <a:t>                                       CUIT</a:t>
            </a:r>
            <a:endParaRPr kumimoji="0" lang="zh-CN" altLang="en-US" sz="2000" dirty="0">
              <a:solidFill>
                <a:srgbClr val="9900C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6887"/>
            <a:ext cx="8229600" cy="4759276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93E37F4-AC8F-4907-B5F0-0782796A4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490355" cy="1143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47109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74078C1-75FB-4C96-8A4C-8460F2E55C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412D1FFC-9668-4390-92B6-0AC6A9592692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1305017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1B72F7-46C4-4D04-B235-5EE86F133E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6B5A1F22-9455-48DA-8F5F-8DF859837223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40742964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>
            <a:extLst>
              <a:ext uri="{FF2B5EF4-FFF2-40B4-BE49-F238E27FC236}">
                <a16:creationId xmlns:a16="http://schemas.microsoft.com/office/drawing/2014/main" id="{B97A0A19-66B6-41E2-B12D-FA20E7854681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B506F006-FE9D-4451-86E2-56CC96D02C9E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037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13383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>
            <a:extLst>
              <a:ext uri="{FF2B5EF4-FFF2-40B4-BE49-F238E27FC236}">
                <a16:creationId xmlns:a16="http://schemas.microsoft.com/office/drawing/2014/main" id="{F6D8915C-CE0F-43B0-BD99-3081A43A09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8CA938A5-B0B6-4052-833F-212B1367F8DF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12758445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D08405-798E-4C4B-9589-8B25D51DD2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25CAE5BB-F576-4F02-93EE-26D89FD886C9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17130425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D399DA-927F-4978-B73B-33E8FF17C9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E3CE8306-12A3-43E9-B3FC-45EEAF63E273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157025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329981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A2E7FCC-B2DE-4402-8F97-4FA39DA5B7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C21FF-C895-4920-8780-375B6D0BF21C}" type="datetime1">
              <a:rPr lang="zh-CN" altLang="en-US"/>
              <a:pPr>
                <a:defRPr/>
              </a:pPr>
              <a:t>2022/10/18</a:t>
            </a:fld>
            <a:r>
              <a:rPr lang="en-US" altLang="zh-CN"/>
              <a:t>    </a:t>
            </a:r>
            <a:fld id="{5079E286-2A1F-49EB-99D5-48DBCBCBF050}" type="datetime10">
              <a:rPr lang="zh-CN" altLang="en-US"/>
              <a:pPr>
                <a:defRPr/>
              </a:pPr>
              <a:t>20:49</a:t>
            </a:fld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9538B48-4DCF-4636-B596-81A5A03951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zh-CN" altLang="en-US" sz="2000"/>
              <a:t>操作系统</a:t>
            </a:r>
            <a:r>
              <a:rPr lang="en-US" altLang="zh-CN" sz="2000"/>
              <a:t>|</a:t>
            </a:r>
            <a:r>
              <a:rPr lang="zh-CN" altLang="en-US" sz="2000"/>
              <a:t>进程管理</a:t>
            </a:r>
          </a:p>
          <a:p>
            <a:pPr>
              <a:defRPr/>
            </a:pPr>
            <a:endParaRPr lang="zh-CN" altLang="en-US" sz="2000"/>
          </a:p>
          <a:p>
            <a:pPr>
              <a:defRPr/>
            </a:pPr>
            <a:r>
              <a:rPr lang="zh-CN" altLang="en-US" sz="2000"/>
              <a:t>  </a:t>
            </a:r>
          </a:p>
          <a:p>
            <a:pPr>
              <a:defRPr/>
            </a:pPr>
            <a:fld id="{60D52FA3-AF43-4C58-B7FC-3A20252083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ED28AA0-D09B-4D49-84BB-A483F03AAB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949299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838200"/>
            <a:ext cx="3446462" cy="5294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781550" y="838200"/>
            <a:ext cx="3448050" cy="529431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AF517FB-0713-4412-AA83-20EB5C5E1E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49F1E-8F86-46E0-9D62-F1C7355227BD}" type="datetime1">
              <a:rPr lang="zh-CN" altLang="en-US"/>
              <a:pPr>
                <a:defRPr/>
              </a:pPr>
              <a:t>2022/10/18</a:t>
            </a:fld>
            <a:r>
              <a:rPr lang="en-US" altLang="zh-CN"/>
              <a:t>    </a:t>
            </a:r>
            <a:fld id="{5079E286-2A1F-49EB-99D5-48DBCBCBF050}" type="datetime10">
              <a:rPr lang="zh-CN" altLang="en-US"/>
              <a:pPr>
                <a:defRPr/>
              </a:pPr>
              <a:t>20:49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FCDEE06-75D3-4EF8-8A06-C78E1A3B77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zh-CN" altLang="en-US" sz="2000"/>
              <a:t>操作系统</a:t>
            </a:r>
            <a:r>
              <a:rPr lang="en-US" altLang="zh-CN" sz="2000"/>
              <a:t>|</a:t>
            </a:r>
            <a:r>
              <a:rPr lang="zh-CN" altLang="en-US" sz="2000"/>
              <a:t>进程管理</a:t>
            </a:r>
          </a:p>
          <a:p>
            <a:pPr>
              <a:defRPr/>
            </a:pPr>
            <a:endParaRPr lang="zh-CN" altLang="en-US" sz="2000"/>
          </a:p>
          <a:p>
            <a:pPr>
              <a:defRPr/>
            </a:pPr>
            <a:r>
              <a:rPr lang="zh-CN" altLang="en-US" sz="2000"/>
              <a:t>  </a:t>
            </a:r>
          </a:p>
          <a:p>
            <a:pPr>
              <a:defRPr/>
            </a:pPr>
            <a:fld id="{8A84AEFA-8CD7-487C-89E1-3F085E04C8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A5D7FD1B-C178-476C-BB15-5DE4473231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286880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698420AF-E983-4C20-A77C-0CC752A7CF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C3707D90-F8F9-4405-91B9-BFE6D069B043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21465887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5">
            <a:extLst>
              <a:ext uri="{FF2B5EF4-FFF2-40B4-BE49-F238E27FC236}">
                <a16:creationId xmlns:a16="http://schemas.microsoft.com/office/drawing/2014/main" id="{435A433D-2B89-4861-9A75-C3EC7218E2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4000" y="1287463"/>
            <a:ext cx="8636000" cy="4838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1790BB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/>
            <a:endParaRPr kumimoji="0"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63CC0-506B-4B8E-8EBA-248C3B94AB35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DDE57272-9809-4013-862F-06891AD81334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0829"/>
            <a:ext cx="6414940" cy="1136559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6887"/>
            <a:ext cx="8229600" cy="4759276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991539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210E69DE-8AFA-49B6-BC0B-E7F17E5A80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BB3BF46D-CFB0-47A3-A0C3-0C4B50417ECC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10420746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67E191-3AFB-49CB-B553-00DED84746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54EDFD3C-F144-4848-9F23-E52AA366F3F1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36205363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>
            <a:extLst>
              <a:ext uri="{FF2B5EF4-FFF2-40B4-BE49-F238E27FC236}">
                <a16:creationId xmlns:a16="http://schemas.microsoft.com/office/drawing/2014/main" id="{9E34AC5F-8415-4103-8540-FC356D4BC088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DBE9C04C-EBE5-4735-AB3D-C5E9481549CA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037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39008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>
            <a:extLst>
              <a:ext uri="{FF2B5EF4-FFF2-40B4-BE49-F238E27FC236}">
                <a16:creationId xmlns:a16="http://schemas.microsoft.com/office/drawing/2014/main" id="{E1407B64-AF78-4C50-BD15-2257E3994B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A6AB99DE-E260-451C-815C-9899765BD324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18240833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4E9632-33C0-4F8D-8F67-2DB3A5E29A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C9DAD3DD-85FF-46D7-AFCF-0F6A054F8014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9361385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4A8252-14E2-46AC-A469-04A460DEB6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3C6EF5E8-80D4-4909-A937-5D6327D7BE9B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19694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4834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2775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5657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885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5376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86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image" Target="../media/image7.jpe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36.xml"/><Relationship Id="rId10" Type="http://schemas.openxmlformats.org/officeDocument/2006/relationships/image" Target="../media/image7.jpeg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6" descr="CampusMon">
            <a:extLst>
              <a:ext uri="{FF2B5EF4-FFF2-40B4-BE49-F238E27FC236}">
                <a16:creationId xmlns:a16="http://schemas.microsoft.com/office/drawing/2014/main" id="{D735C413-C6B7-4A53-9920-03C245ACD7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lum bright="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5035550"/>
            <a:ext cx="237648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47" descr="H_Mon_noTag_CMYK">
            <a:extLst>
              <a:ext uri="{FF2B5EF4-FFF2-40B4-BE49-F238E27FC236}">
                <a16:creationId xmlns:a16="http://schemas.microsoft.com/office/drawing/2014/main" id="{C5D5AE65-EBEA-4094-ADD3-D1CA689491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lum bright="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425" y="4910138"/>
            <a:ext cx="2155825" cy="5572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028" name="Picture 142" descr="gggg">
            <a:extLst>
              <a:ext uri="{FF2B5EF4-FFF2-40B4-BE49-F238E27FC236}">
                <a16:creationId xmlns:a16="http://schemas.microsoft.com/office/drawing/2014/main" id="{A31352E3-D5E0-4E4C-ADF5-4AC18971B6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45" descr="어두운 상향 대각선">
            <a:extLst>
              <a:ext uri="{FF2B5EF4-FFF2-40B4-BE49-F238E27FC236}">
                <a16:creationId xmlns:a16="http://schemas.microsoft.com/office/drawing/2014/main" id="{27E3146E-6D08-464B-BDC7-7C425E19EB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540000"/>
            <a:ext cx="9144000" cy="1960563"/>
          </a:xfrm>
          <a:prstGeom prst="rect">
            <a:avLst/>
          </a:prstGeom>
          <a:pattFill prst="dkUpDiag">
            <a:fgClr>
              <a:srgbClr val="B2B2B2">
                <a:alpha val="47842"/>
              </a:srgbClr>
            </a:fgClr>
            <a:bgClr>
              <a:schemeClr val="bg1">
                <a:alpha val="47842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algn="r" eaLnBrk="1" latinLnBrk="1" hangingPunct="1">
              <a:defRPr/>
            </a:pPr>
            <a:endParaRPr lang="zh-CN" altLang="en-US">
              <a:cs typeface="+mn-cs"/>
            </a:endParaRPr>
          </a:p>
        </p:txBody>
      </p:sp>
      <p:pic>
        <p:nvPicPr>
          <p:cNvPr id="1030" name="Picture 143" descr="sdrfsf">
            <a:extLst>
              <a:ext uri="{FF2B5EF4-FFF2-40B4-BE49-F238E27FC236}">
                <a16:creationId xmlns:a16="http://schemas.microsoft.com/office/drawing/2014/main" id="{06119434-859C-428B-8E84-6B47BBF898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9144000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50" descr="2">
            <a:extLst>
              <a:ext uri="{FF2B5EF4-FFF2-40B4-BE49-F238E27FC236}">
                <a16:creationId xmlns:a16="http://schemas.microsoft.com/office/drawing/2014/main" id="{CBCDC6B1-AC14-41EE-AE18-2FBCC0F678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173163"/>
            <a:ext cx="4067175" cy="297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图片 3">
            <a:extLst>
              <a:ext uri="{FF2B5EF4-FFF2-40B4-BE49-F238E27FC236}">
                <a16:creationId xmlns:a16="http://schemas.microsoft.com/office/drawing/2014/main" id="{0050E102-FFFB-4854-B133-3BEB49A781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49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HY강B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  <a:cs typeface="HY강B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  <a:cs typeface="HY강B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  <a:cs typeface="HY강B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  <a:cs typeface="HY강B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HY강B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HY강B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HY강B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HY강B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HY강B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9" descr="Untitled-1">
            <a:extLst>
              <a:ext uri="{FF2B5EF4-FFF2-40B4-BE49-F238E27FC236}">
                <a16:creationId xmlns:a16="http://schemas.microsoft.com/office/drawing/2014/main" id="{F89F0235-1553-4DAE-8008-DE82C5A6FF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53" descr="esedded">
            <a:extLst>
              <a:ext uri="{FF2B5EF4-FFF2-40B4-BE49-F238E27FC236}">
                <a16:creationId xmlns:a16="http://schemas.microsoft.com/office/drawing/2014/main" id="{A8113EBB-ECC2-476B-8DE3-8FE292BA77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13" y="0"/>
            <a:ext cx="2782887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1" descr="어두운 상향 대각선">
            <a:extLst>
              <a:ext uri="{FF2B5EF4-FFF2-40B4-BE49-F238E27FC236}">
                <a16:creationId xmlns:a16="http://schemas.microsoft.com/office/drawing/2014/main" id="{BE4EB95E-AF54-47E1-882E-BB27C4BA9F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pattFill prst="dkUpDiag">
            <a:fgClr>
              <a:srgbClr val="B2B2B2">
                <a:alpha val="47842"/>
              </a:srgbClr>
            </a:fgClr>
            <a:bgClr>
              <a:schemeClr val="bg1">
                <a:alpha val="47842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algn="r" eaLnBrk="1" latinLnBrk="1" hangingPunct="1">
              <a:defRPr/>
            </a:pPr>
            <a:endParaRPr lang="zh-CN" altLang="en-US">
              <a:cs typeface="+mn-cs"/>
            </a:endParaRPr>
          </a:p>
        </p:txBody>
      </p:sp>
      <p:grpSp>
        <p:nvGrpSpPr>
          <p:cNvPr id="2053" name="Group 12">
            <a:extLst>
              <a:ext uri="{FF2B5EF4-FFF2-40B4-BE49-F238E27FC236}">
                <a16:creationId xmlns:a16="http://schemas.microsoft.com/office/drawing/2014/main" id="{6C72FF29-2093-41C1-BBA1-8CB438B6818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46138" y="157163"/>
            <a:ext cx="719137" cy="719137"/>
            <a:chOff x="2078" y="1680"/>
            <a:chExt cx="1615" cy="1615"/>
          </a:xfrm>
        </p:grpSpPr>
        <p:sp>
          <p:nvSpPr>
            <p:cNvPr id="2055" name="Oval 13">
              <a:extLst>
                <a:ext uri="{FF2B5EF4-FFF2-40B4-BE49-F238E27FC236}">
                  <a16:creationId xmlns:a16="http://schemas.microsoft.com/office/drawing/2014/main" id="{E5FBE372-34EA-42C2-A9FA-C453C7264D05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9pPr>
            </a:lstStyle>
            <a:p>
              <a:pPr algn="r" eaLnBrk="1" latin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056" name="Oval 14">
              <a:extLst>
                <a:ext uri="{FF2B5EF4-FFF2-40B4-BE49-F238E27FC236}">
                  <a16:creationId xmlns:a16="http://schemas.microsoft.com/office/drawing/2014/main" id="{89632267-F4EB-4005-AFC6-E6A42021C9A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171" y="1773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9pPr>
            </a:lstStyle>
            <a:p>
              <a:pPr algn="r" eaLnBrk="1" latin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063" name="Oval 15">
              <a:extLst>
                <a:ext uri="{FF2B5EF4-FFF2-40B4-BE49-F238E27FC236}">
                  <a16:creationId xmlns:a16="http://schemas.microsoft.com/office/drawing/2014/main" id="{1F2E6D57-0998-43D9-BD24-69EABC3A212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253" y="1855"/>
              <a:ext cx="1262" cy="1266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r" eaLnBrk="1" latinLnBrk="1" hangingPunct="1">
                <a:defRPr/>
              </a:pPr>
              <a:endParaRPr lang="zh-CN" altLang="en-US">
                <a:latin typeface="HY강B" pitchFamily="18" charset="-127"/>
                <a:ea typeface="HY강B" pitchFamily="18" charset="-127"/>
                <a:cs typeface="+mn-cs"/>
              </a:endParaRPr>
            </a:p>
          </p:txBody>
        </p:sp>
        <p:sp>
          <p:nvSpPr>
            <p:cNvPr id="2058" name="Oval 16">
              <a:extLst>
                <a:ext uri="{FF2B5EF4-FFF2-40B4-BE49-F238E27FC236}">
                  <a16:creationId xmlns:a16="http://schemas.microsoft.com/office/drawing/2014/main" id="{F228607D-4AE5-45D8-9E7D-9CBC9E19B64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253" y="1855"/>
              <a:ext cx="1262" cy="1266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9pPr>
            </a:lstStyle>
            <a:p>
              <a:pPr algn="r" eaLnBrk="1" latin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065" name="Oval 17">
              <a:extLst>
                <a:ext uri="{FF2B5EF4-FFF2-40B4-BE49-F238E27FC236}">
                  <a16:creationId xmlns:a16="http://schemas.microsoft.com/office/drawing/2014/main" id="{533DEAE8-6E28-46D4-8059-E830B617F5B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338" y="1940"/>
              <a:ext cx="1094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r" eaLnBrk="1" latinLnBrk="1" hangingPunct="1">
                <a:defRPr/>
              </a:pPr>
              <a:endParaRPr lang="zh-CN" altLang="en-US">
                <a:latin typeface="HY강B" pitchFamily="18" charset="-127"/>
                <a:ea typeface="HY강B" pitchFamily="18" charset="-127"/>
                <a:cs typeface="+mn-cs"/>
              </a:endParaRPr>
            </a:p>
          </p:txBody>
        </p:sp>
        <p:sp>
          <p:nvSpPr>
            <p:cNvPr id="2060" name="Oval 18">
              <a:extLst>
                <a:ext uri="{FF2B5EF4-FFF2-40B4-BE49-F238E27FC236}">
                  <a16:creationId xmlns:a16="http://schemas.microsoft.com/office/drawing/2014/main" id="{65C5AA5E-0A97-4619-9EED-7A2C4091196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338" y="1940"/>
              <a:ext cx="1094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9pPr>
            </a:lstStyle>
            <a:p>
              <a:pPr algn="r" eaLnBrk="1" latinLnBrk="1" hangingPunct="1"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2054" name="AutoShape 22">
            <a:extLst>
              <a:ext uri="{FF2B5EF4-FFF2-40B4-BE49-F238E27FC236}">
                <a16:creationId xmlns:a16="http://schemas.microsoft.com/office/drawing/2014/main" id="{3ABBAA1A-32A4-48E8-9215-2771DE962F1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3538" y="1873250"/>
            <a:ext cx="8447087" cy="41497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1790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algn="r" eaLnBrk="1" latinLnBrk="1" hangingPunct="1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13" name="页脚占位符 4">
            <a:extLst>
              <a:ext uri="{FF2B5EF4-FFF2-40B4-BE49-F238E27FC236}">
                <a16:creationId xmlns:a16="http://schemas.microsoft.com/office/drawing/2014/main" id="{41032C8C-B2C0-49C3-A36C-CB8C2929F647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FD715DC0-BBAC-4A5D-9694-56F15CC14342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HY강B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  <a:cs typeface="HY강B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  <a:cs typeface="HY강B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  <a:cs typeface="HY강B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  <a:cs typeface="HY강B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HY강B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HY강B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HY강B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HY강B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HY강B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9" descr="Untitled-1">
            <a:extLst>
              <a:ext uri="{FF2B5EF4-FFF2-40B4-BE49-F238E27FC236}">
                <a16:creationId xmlns:a16="http://schemas.microsoft.com/office/drawing/2014/main" id="{79554149-180F-436B-99F6-1D0BD78738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53" descr="esedded">
            <a:extLst>
              <a:ext uri="{FF2B5EF4-FFF2-40B4-BE49-F238E27FC236}">
                <a16:creationId xmlns:a16="http://schemas.microsoft.com/office/drawing/2014/main" id="{D6F320A5-31C0-48D5-A4A5-7814197070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13" y="0"/>
            <a:ext cx="2782887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51" descr="어두운 상향 대각선">
            <a:extLst>
              <a:ext uri="{FF2B5EF4-FFF2-40B4-BE49-F238E27FC236}">
                <a16:creationId xmlns:a16="http://schemas.microsoft.com/office/drawing/2014/main" id="{7ED28A1C-51C1-466E-A046-0ECD851778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pattFill prst="dkUpDiag">
            <a:fgClr>
              <a:srgbClr val="B2B2B2">
                <a:alpha val="47842"/>
              </a:srgbClr>
            </a:fgClr>
            <a:bgClr>
              <a:schemeClr val="bg1">
                <a:alpha val="47842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algn="r" eaLnBrk="1" latinLnBrk="1" hangingPunct="1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FA940-DA6C-41A4-A457-3AFDED982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0"/>
              </a:spcBef>
              <a:buClrTx/>
              <a:buFont typeface="Wingdings" panose="05000000000000000000" pitchFamily="2" charset="2"/>
              <a:buNone/>
              <a:defRPr kumimoji="0" sz="2000" b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D4EB8AF7-D63C-4F4A-A5E6-4207202229A1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27" r:id="rId2"/>
    <p:sldLayoutId id="2147483807" r:id="rId3"/>
    <p:sldLayoutId id="2147483808" r:id="rId4"/>
    <p:sldLayoutId id="2147483828" r:id="rId5"/>
    <p:sldLayoutId id="2147483809" r:id="rId6"/>
    <p:sldLayoutId id="2147483810" r:id="rId7"/>
    <p:sldLayoutId id="2147483811" r:id="rId8"/>
    <p:sldLayoutId id="2147483829" r:id="rId9"/>
    <p:sldLayoutId id="2147483830" r:id="rId10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9" descr="Untitled-1">
            <a:extLst>
              <a:ext uri="{FF2B5EF4-FFF2-40B4-BE49-F238E27FC236}">
                <a16:creationId xmlns:a16="http://schemas.microsoft.com/office/drawing/2014/main" id="{27C33B14-6703-4757-8457-7D885548C3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53" descr="esedded">
            <a:extLst>
              <a:ext uri="{FF2B5EF4-FFF2-40B4-BE49-F238E27FC236}">
                <a16:creationId xmlns:a16="http://schemas.microsoft.com/office/drawing/2014/main" id="{37DD9094-13E4-4945-A2F8-F79D9AA88F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13" y="0"/>
            <a:ext cx="2782887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51" descr="어두운 상향 대각선">
            <a:extLst>
              <a:ext uri="{FF2B5EF4-FFF2-40B4-BE49-F238E27FC236}">
                <a16:creationId xmlns:a16="http://schemas.microsoft.com/office/drawing/2014/main" id="{DFC531BB-864F-46A8-B652-569ED67F73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pattFill prst="dkUpDiag">
            <a:fgClr>
              <a:srgbClr val="B2B2B2">
                <a:alpha val="47842"/>
              </a:srgbClr>
            </a:fgClr>
            <a:bgClr>
              <a:schemeClr val="bg1">
                <a:alpha val="47842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algn="r" eaLnBrk="1" latinLnBrk="1" hangingPunct="1"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FA940-DA6C-41A4-A457-3AFDED982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0"/>
              </a:spcBef>
              <a:buClrTx/>
              <a:buFont typeface="Wingdings" panose="05000000000000000000" pitchFamily="2" charset="2"/>
              <a:buNone/>
              <a:defRPr kumimoji="0" sz="2000" b="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AABA462A-A613-4C1F-ADD7-2DEFC7292D0B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31" r:id="rId2"/>
    <p:sldLayoutId id="2147483813" r:id="rId3"/>
    <p:sldLayoutId id="2147483814" r:id="rId4"/>
    <p:sldLayoutId id="2147483832" r:id="rId5"/>
    <p:sldLayoutId id="2147483815" r:id="rId6"/>
    <p:sldLayoutId id="2147483816" r:id="rId7"/>
    <p:sldLayoutId id="2147483817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slide" Target="slide133.xml"/><Relationship Id="rId1" Type="http://schemas.openxmlformats.org/officeDocument/2006/relationships/slideLayout" Target="../slideLayouts/slideLayout2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slide" Target="slide133.xml"/><Relationship Id="rId1" Type="http://schemas.openxmlformats.org/officeDocument/2006/relationships/slideLayout" Target="../slideLayouts/slideLayout23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slide" Target="slide133.xml"/><Relationship Id="rId1" Type="http://schemas.openxmlformats.org/officeDocument/2006/relationships/slideLayout" Target="../slideLayouts/slideLayout2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3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3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3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" Target="slide133.xml"/><Relationship Id="rId1" Type="http://schemas.openxmlformats.org/officeDocument/2006/relationships/slideLayout" Target="../slideLayouts/slideLayout2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" Target="slide133.xml"/><Relationship Id="rId1" Type="http://schemas.openxmlformats.org/officeDocument/2006/relationships/slideLayout" Target="../slideLayouts/slideLayout2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7">
            <a:extLst>
              <a:ext uri="{FF2B5EF4-FFF2-40B4-BE49-F238E27FC236}">
                <a16:creationId xmlns:a16="http://schemas.microsoft.com/office/drawing/2014/main" id="{CC51BD02-DDC3-45DE-98AB-6A3407B55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2365375"/>
            <a:ext cx="70294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/>
            <a:r>
              <a:rPr kumimoji="0" lang="zh-CN" altLang="en-US" sz="3600">
                <a:solidFill>
                  <a:srgbClr val="00339A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第二章  进程管理</a:t>
            </a:r>
            <a:br>
              <a:rPr kumimoji="0" lang="zh-CN" altLang="en-US" sz="3600">
                <a:solidFill>
                  <a:srgbClr val="00339A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kumimoji="0" lang="zh-CN" altLang="en-US" sz="3600">
                <a:solidFill>
                  <a:srgbClr val="00339A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600">
                <a:solidFill>
                  <a:srgbClr val="00339A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Chapter 2  Processes Management</a:t>
            </a:r>
            <a:endParaRPr kumimoji="0" lang="zh-CN" altLang="en-US" sz="3600">
              <a:solidFill>
                <a:srgbClr val="00339A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>
            <a:extLst>
              <a:ext uri="{FF2B5EF4-FFF2-40B4-BE49-F238E27FC236}">
                <a16:creationId xmlns:a16="http://schemas.microsoft.com/office/drawing/2014/main" id="{36263398-2D84-4CFE-A471-1B857288F6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9502" y="1547425"/>
            <a:ext cx="8229600" cy="41396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 </a:t>
            </a:r>
            <a:r>
              <a:rPr lang="zh-CN" altLang="en-US" sz="1600" dirty="0">
                <a:latin typeface="Times New Roman" panose="02020603050405020304" pitchFamily="18" charset="0"/>
              </a:rPr>
              <a:t>例</a:t>
            </a:r>
            <a:r>
              <a:rPr lang="en-US" altLang="zh-CN" sz="1600" dirty="0">
                <a:latin typeface="Times New Roman" panose="02020603050405020304" pitchFamily="18" charset="0"/>
              </a:rPr>
              <a:t>3</a:t>
            </a:r>
            <a:r>
              <a:rPr lang="zh-CN" altLang="en-US" sz="1600" dirty="0">
                <a:latin typeface="Times New Roman" panose="02020603050405020304" pitchFamily="18" charset="0"/>
              </a:rPr>
              <a:t>．</a:t>
            </a:r>
            <a:r>
              <a:rPr lang="en-US" altLang="zh-CN" sz="1600">
                <a:latin typeface="Times New Roman" panose="02020603050405020304" pitchFamily="18" charset="0"/>
              </a:rPr>
              <a:t>int N=5;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		</a:t>
            </a:r>
            <a:r>
              <a:rPr lang="en-US" altLang="zh-CN" sz="1600" dirty="0" err="1">
                <a:latin typeface="Times New Roman" panose="02020603050405020304" pitchFamily="18" charset="0"/>
              </a:rPr>
              <a:t>Cobegin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		void  A( )  { 			void B( )    {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  		</a:t>
            </a:r>
            <a:r>
              <a:rPr lang="en-US" altLang="zh-CN" sz="1600">
                <a:latin typeface="Times New Roman" panose="02020603050405020304" pitchFamily="18" charset="0"/>
              </a:rPr>
              <a:t> {</a:t>
            </a:r>
            <a:r>
              <a:rPr lang="en-US" altLang="zh-CN" sz="1600" dirty="0">
                <a:latin typeface="Times New Roman" panose="02020603050405020304" pitchFamily="18" charset="0"/>
              </a:rPr>
              <a:t>		</a:t>
            </a:r>
            <a:r>
              <a:rPr lang="en-US" altLang="zh-CN" sz="1600">
                <a:latin typeface="Times New Roman" panose="02020603050405020304" pitchFamily="18" charset="0"/>
              </a:rPr>
              <a:t>		 for </a:t>
            </a:r>
            <a:r>
              <a:rPr lang="en-US" altLang="zh-CN" sz="1600" dirty="0">
                <a:latin typeface="Times New Roman" panose="02020603050405020304" pitchFamily="18" charset="0"/>
              </a:rPr>
              <a:t>(;;)    {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		       </a:t>
            </a:r>
            <a:r>
              <a:rPr lang="en-US" altLang="zh-CN" sz="1600">
                <a:latin typeface="Times New Roman" panose="02020603050405020304" pitchFamily="18" charset="0"/>
              </a:rPr>
              <a:t>N ++; </a:t>
            </a:r>
            <a:r>
              <a:rPr lang="en-US" altLang="zh-CN" sz="1600" dirty="0">
                <a:latin typeface="Times New Roman" panose="02020603050405020304" pitchFamily="18" charset="0"/>
              </a:rPr>
              <a:t>		</a:t>
            </a:r>
            <a:r>
              <a:rPr lang="en-US" altLang="zh-CN" sz="1600">
                <a:latin typeface="Times New Roman" panose="02020603050405020304" pitchFamily="18" charset="0"/>
              </a:rPr>
              <a:t>                     	        print </a:t>
            </a:r>
            <a:r>
              <a:rPr lang="en-US" altLang="zh-CN" sz="1600" dirty="0">
                <a:latin typeface="Times New Roman" panose="02020603050405020304" pitchFamily="18" charset="0"/>
              </a:rPr>
              <a:t>(N); 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						</a:t>
            </a:r>
            <a:r>
              <a:rPr lang="en-US" altLang="zh-CN" sz="1600">
                <a:latin typeface="Times New Roman" panose="02020603050405020304" pitchFamily="18" charset="0"/>
              </a:rPr>
              <a:t>        N </a:t>
            </a:r>
            <a:r>
              <a:rPr lang="en-US" altLang="zh-CN" sz="1600" dirty="0">
                <a:latin typeface="Times New Roman" panose="02020603050405020304" pitchFamily="18" charset="0"/>
              </a:rPr>
              <a:t>=0;	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		     }</a:t>
            </a:r>
            <a:r>
              <a:rPr lang="zh-CN" altLang="en-US" sz="1600" dirty="0">
                <a:latin typeface="Times New Roman" panose="02020603050405020304" pitchFamily="18" charset="0"/>
              </a:rPr>
              <a:t>			 </a:t>
            </a:r>
            <a:r>
              <a:rPr lang="en-US" altLang="zh-CN" sz="1600" dirty="0">
                <a:latin typeface="Times New Roman" panose="02020603050405020304" pitchFamily="18" charset="0"/>
              </a:rPr>
              <a:t>	    }</a:t>
            </a:r>
            <a:endParaRPr lang="zh-CN" altLang="en-US" sz="160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1600" dirty="0">
                <a:latin typeface="Times New Roman" panose="02020603050405020304" pitchFamily="18" charset="0"/>
              </a:rPr>
              <a:t>		</a:t>
            </a:r>
            <a:r>
              <a:rPr lang="en-US" altLang="zh-CN" sz="1600" dirty="0">
                <a:latin typeface="Times New Roman" panose="02020603050405020304" pitchFamily="18" charset="0"/>
              </a:rPr>
              <a:t>} 				}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		</a:t>
            </a:r>
            <a:r>
              <a:rPr lang="en-US" altLang="zh-CN" sz="1600" dirty="0" err="1">
                <a:latin typeface="Times New Roman" panose="02020603050405020304" pitchFamily="18" charset="0"/>
              </a:rPr>
              <a:t>Coend</a:t>
            </a:r>
            <a:r>
              <a:rPr lang="en-US" altLang="zh-CN" sz="1600" dirty="0">
                <a:latin typeface="Times New Roman" panose="02020603050405020304" pitchFamily="18" charset="0"/>
              </a:rPr>
              <a:t>		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1600">
                <a:solidFill>
                  <a:srgbClr val="0070C0"/>
                </a:solidFill>
                <a:latin typeface="Times New Roman" panose="02020603050405020304" pitchFamily="18" charset="0"/>
              </a:rPr>
              <a:t>如果 </a:t>
            </a:r>
            <a:r>
              <a:rPr lang="en-US" altLang="zh-CN" sz="1600">
                <a:solidFill>
                  <a:srgbClr val="0070C0"/>
                </a:solidFill>
                <a:latin typeface="Times New Roman" panose="02020603050405020304" pitchFamily="18" charset="0"/>
              </a:rPr>
              <a:t>N=5</a:t>
            </a:r>
            <a:r>
              <a:rPr lang="zh-CN" altLang="en-US" sz="1600">
                <a:solidFill>
                  <a:srgbClr val="0070C0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sz="1600">
                <a:solidFill>
                  <a:srgbClr val="0070C0"/>
                </a:solidFill>
                <a:latin typeface="Times New Roman" panose="02020603050405020304" pitchFamily="18" charset="0"/>
              </a:rPr>
              <a:t> N++</a:t>
            </a:r>
            <a:r>
              <a:rPr lang="zh-CN" altLang="en-US" sz="1600">
                <a:solidFill>
                  <a:srgbClr val="0070C0"/>
                </a:solidFill>
                <a:latin typeface="Times New Roman" panose="02020603050405020304" pitchFamily="18" charset="0"/>
              </a:rPr>
              <a:t>执行</a:t>
            </a:r>
            <a:r>
              <a:rPr lang="en-US" altLang="zh-CN" sz="160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在 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print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）和 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N=0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			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前		中间		后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打印		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6		5		5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执行后</a:t>
            </a:r>
            <a:r>
              <a:rPr lang="en-US" altLang="en-US" sz="1600">
                <a:solidFill>
                  <a:srgbClr val="0070C0"/>
                </a:solidFill>
                <a:latin typeface="Times New Roman" panose="02020603050405020304" pitchFamily="18" charset="0"/>
              </a:rPr>
              <a:t>N= 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	0		0		1</a:t>
            </a:r>
          </a:p>
        </p:txBody>
      </p:sp>
      <p:sp>
        <p:nvSpPr>
          <p:cNvPr id="33795" name="标题 1">
            <a:extLst>
              <a:ext uri="{FF2B5EF4-FFF2-40B4-BE49-F238E27FC236}">
                <a16:creationId xmlns:a16="http://schemas.microsoft.com/office/drawing/2014/main" id="{0D3C3347-C967-4EFF-9BC0-9D902B08D1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2.1	 </a:t>
            </a:r>
            <a:r>
              <a:rPr lang="zh-CN" altLang="en-US">
                <a:solidFill>
                  <a:srgbClr val="000000"/>
                </a:solidFill>
              </a:rPr>
              <a:t>前趋图和程序执行</a:t>
            </a:r>
            <a:endParaRPr lang="zh-CN" altLang="en-US"/>
          </a:p>
        </p:txBody>
      </p:sp>
      <p:sp>
        <p:nvSpPr>
          <p:cNvPr id="33796" name="日期占位符 3">
            <a:extLst>
              <a:ext uri="{FF2B5EF4-FFF2-40B4-BE49-F238E27FC236}">
                <a16:creationId xmlns:a16="http://schemas.microsoft.com/office/drawing/2014/main" id="{06D799B7-6F22-472D-954E-0877E84C8313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574808AA-8ED1-45A5-A253-719F321279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public class diningphilosophers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	semaphore [] fork = new semaphore[5](1);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	int i;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128003" name="标题 1">
            <a:extLst>
              <a:ext uri="{FF2B5EF4-FFF2-40B4-BE49-F238E27FC236}">
                <a16:creationId xmlns:a16="http://schemas.microsoft.com/office/drawing/2014/main" id="{1A55AB5F-9A7F-4F2D-8758-6691076A3E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latin typeface="Times New Roman" panose="02020603050405020304" pitchFamily="18" charset="0"/>
                <a:ea typeface="楷体_GB2312"/>
                <a:cs typeface="楷体_GB2312"/>
              </a:rPr>
              <a:t> 2.7</a:t>
            </a:r>
            <a:r>
              <a:rPr lang="en-US" altLang="zh-CN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       </a:t>
            </a:r>
            <a:r>
              <a:rPr lang="zh-CN" altLang="en-US">
                <a:latin typeface="Times New Roman" panose="02020603050405020304" pitchFamily="18" charset="0"/>
                <a:ea typeface="楷体_GB2312"/>
                <a:cs typeface="楷体_GB2312"/>
              </a:rPr>
              <a:t>经典进程同步问题</a:t>
            </a:r>
            <a:endParaRPr lang="zh-CN" altLang="en-US"/>
          </a:p>
        </p:txBody>
      </p:sp>
      <p:sp>
        <p:nvSpPr>
          <p:cNvPr id="128004" name="日期占位符 3">
            <a:extLst>
              <a:ext uri="{FF2B5EF4-FFF2-40B4-BE49-F238E27FC236}">
                <a16:creationId xmlns:a16="http://schemas.microsoft.com/office/drawing/2014/main" id="{D758315C-3AB7-4541-B944-4D079E371D37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2DAE1F03-3C0A-4A23-AFF8-F81932B0599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396875" y="1366838"/>
            <a:ext cx="7832725" cy="475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public void philosopher (int i)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	while (true)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		think();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			wait (fork[i]);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			wait (fork [(i+1) % 5]);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	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	eat();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	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	signal(fork [(i+1) % 5]);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			signal(fork[i]);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		}	</a:t>
            </a:r>
            <a:r>
              <a:rPr lang="en-US" altLang="zh-CN" sz="2800">
                <a:latin typeface="Times New Roman" panose="02020603050405020304" pitchFamily="18" charset="0"/>
              </a:rPr>
              <a:t>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}</a:t>
            </a:r>
            <a:endParaRPr lang="en-US" altLang="zh-CN" sz="2800"/>
          </a:p>
        </p:txBody>
      </p:sp>
      <p:sp>
        <p:nvSpPr>
          <p:cNvPr id="129027" name="标题 1">
            <a:extLst>
              <a:ext uri="{FF2B5EF4-FFF2-40B4-BE49-F238E27FC236}">
                <a16:creationId xmlns:a16="http://schemas.microsoft.com/office/drawing/2014/main" id="{A302AD91-CC56-48D3-ACFB-0BDB524E16B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274638"/>
            <a:ext cx="64897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200">
                <a:latin typeface="Times New Roman" panose="02020603050405020304" pitchFamily="18" charset="0"/>
                <a:ea typeface="楷体_GB2312"/>
                <a:cs typeface="楷体_GB2312"/>
              </a:rPr>
              <a:t> 2.7</a:t>
            </a:r>
            <a:r>
              <a:rPr lang="en-US" altLang="zh-CN" sz="320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       </a:t>
            </a:r>
            <a:r>
              <a:rPr lang="zh-CN" altLang="en-US" sz="3200">
                <a:latin typeface="Times New Roman" panose="02020603050405020304" pitchFamily="18" charset="0"/>
                <a:ea typeface="楷体_GB2312"/>
                <a:cs typeface="楷体_GB2312"/>
              </a:rPr>
              <a:t>经典进程同步问题</a:t>
            </a:r>
            <a:endParaRPr lang="zh-CN" altLang="en-US" sz="320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E6F45945-503E-4E70-BDDA-01353A3CCD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public static void main()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</a:rPr>
              <a:t>parbegin</a:t>
            </a:r>
            <a:r>
              <a:rPr lang="en-US" altLang="zh-CN" sz="2400" dirty="0">
                <a:latin typeface="Times New Roman" panose="02020603050405020304" pitchFamily="18" charset="0"/>
              </a:rPr>
              <a:t> (philosopher (0),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	      philosopher (1),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 	      philosopher (2),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	      philosopher (3),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	      philosopher (4));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}</a:t>
            </a:r>
            <a:endParaRPr lang="en-US" altLang="zh-CN" sz="2800" dirty="0"/>
          </a:p>
        </p:txBody>
      </p:sp>
      <p:sp>
        <p:nvSpPr>
          <p:cNvPr id="130051" name="标题 1">
            <a:extLst>
              <a:ext uri="{FF2B5EF4-FFF2-40B4-BE49-F238E27FC236}">
                <a16:creationId xmlns:a16="http://schemas.microsoft.com/office/drawing/2014/main" id="{21F3EA3B-4BAD-4CE1-AC49-7BCF5CF698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latin typeface="Times New Roman" panose="02020603050405020304" pitchFamily="18" charset="0"/>
                <a:ea typeface="楷体_GB2312"/>
                <a:cs typeface="楷体_GB2312"/>
              </a:rPr>
              <a:t> 2.7</a:t>
            </a:r>
            <a:r>
              <a:rPr lang="en-US" altLang="zh-CN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       </a:t>
            </a:r>
            <a:r>
              <a:rPr lang="zh-CN" altLang="en-US">
                <a:latin typeface="Times New Roman" panose="02020603050405020304" pitchFamily="18" charset="0"/>
                <a:ea typeface="楷体_GB2312"/>
                <a:cs typeface="楷体_GB2312"/>
              </a:rPr>
              <a:t>经典进程同步问题</a:t>
            </a:r>
            <a:endParaRPr lang="zh-CN" altLang="en-US"/>
          </a:p>
        </p:txBody>
      </p:sp>
      <p:sp>
        <p:nvSpPr>
          <p:cNvPr id="130052" name="日期占位符 3">
            <a:extLst>
              <a:ext uri="{FF2B5EF4-FFF2-40B4-BE49-F238E27FC236}">
                <a16:creationId xmlns:a16="http://schemas.microsoft.com/office/drawing/2014/main" id="{EEE5B117-46A0-4DC0-9C91-4E34B5DFF403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4269B195-1CDC-47A5-A7AD-2083A70B2A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zh-CN" altLang="en-US" sz="3600">
                <a:latin typeface="Times New Roman" panose="02020603050405020304" pitchFamily="18" charset="0"/>
              </a:rPr>
              <a:t>解决死锁的方法：</a:t>
            </a:r>
          </a:p>
          <a:p>
            <a:pPr lvl="2" eaLnBrk="1" hangingPunct="1"/>
            <a:r>
              <a:rPr lang="zh-CN" altLang="en-US" sz="3200">
                <a:latin typeface="Times New Roman" panose="02020603050405020304" pitchFamily="18" charset="0"/>
              </a:rPr>
              <a:t>至多允许四个哲学家同时进餐。</a:t>
            </a:r>
          </a:p>
          <a:p>
            <a:pPr lvl="2" eaLnBrk="1" hangingPunct="1"/>
            <a:r>
              <a:rPr lang="zh-CN" altLang="en-US" sz="3200">
                <a:latin typeface="Times New Roman" panose="02020603050405020304" pitchFamily="18" charset="0"/>
              </a:rPr>
              <a:t>仅当哲学家的左右两支叉子均可用时，才进餐。（用</a:t>
            </a:r>
            <a:r>
              <a:rPr lang="en-US" altLang="zh-CN" sz="3200">
                <a:latin typeface="Times New Roman" panose="02020603050405020304" pitchFamily="18" charset="0"/>
              </a:rPr>
              <a:t>AND</a:t>
            </a:r>
            <a:r>
              <a:rPr lang="zh-CN" altLang="en-US" sz="3200">
                <a:latin typeface="Times New Roman" panose="02020603050405020304" pitchFamily="18" charset="0"/>
              </a:rPr>
              <a:t>信号量机制解决哲学家进餐问题。）</a:t>
            </a:r>
          </a:p>
          <a:p>
            <a:pPr lvl="2" eaLnBrk="1" hangingPunct="1"/>
            <a:r>
              <a:rPr lang="zh-CN" altLang="en-US" sz="3200">
                <a:latin typeface="Times New Roman" panose="02020603050405020304" pitchFamily="18" charset="0"/>
              </a:rPr>
              <a:t>奇数号哲学家先拿左边的叉子，偶数号哲学家先拿右边的叉子。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4800"/>
          </a:p>
        </p:txBody>
      </p:sp>
      <p:sp>
        <p:nvSpPr>
          <p:cNvPr id="131075" name="标题 1">
            <a:extLst>
              <a:ext uri="{FF2B5EF4-FFF2-40B4-BE49-F238E27FC236}">
                <a16:creationId xmlns:a16="http://schemas.microsoft.com/office/drawing/2014/main" id="{8B115690-3D32-416D-B89C-D07B359B4F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latin typeface="Times New Roman" panose="02020603050405020304" pitchFamily="18" charset="0"/>
                <a:ea typeface="楷体_GB2312"/>
                <a:cs typeface="楷体_GB2312"/>
              </a:rPr>
              <a:t> 2.7</a:t>
            </a:r>
            <a:r>
              <a:rPr lang="en-US" altLang="zh-CN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       </a:t>
            </a:r>
            <a:r>
              <a:rPr lang="zh-CN" altLang="en-US">
                <a:latin typeface="Times New Roman" panose="02020603050405020304" pitchFamily="18" charset="0"/>
                <a:ea typeface="楷体_GB2312"/>
                <a:cs typeface="楷体_GB2312"/>
              </a:rPr>
              <a:t>经典进程同步问题</a:t>
            </a:r>
            <a:endParaRPr lang="zh-CN" altLang="en-US"/>
          </a:p>
        </p:txBody>
      </p:sp>
      <p:sp>
        <p:nvSpPr>
          <p:cNvPr id="131076" name="日期占位符 3">
            <a:extLst>
              <a:ext uri="{FF2B5EF4-FFF2-40B4-BE49-F238E27FC236}">
                <a16:creationId xmlns:a16="http://schemas.microsoft.com/office/drawing/2014/main" id="{099B0BC6-B7CE-4BBA-B0B5-717219DEB7A6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3">
            <a:extLst>
              <a:ext uri="{FF2B5EF4-FFF2-40B4-BE49-F238E27FC236}">
                <a16:creationId xmlns:a16="http://schemas.microsoft.com/office/drawing/2014/main" id="{431ADE6E-01FC-48CF-80B5-EDE15E99A9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管程的基本概念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管程的定义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由过程、初始化序列和局部数据组成的软件模块。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管程组成部分：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</a:rPr>
              <a:t>、管程的名称；</a:t>
            </a:r>
            <a:r>
              <a:rPr lang="en-US" altLang="zh-CN" sz="2000" dirty="0">
                <a:latin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</a:rPr>
              <a:t>、局部与于管程的共享数据结构；</a:t>
            </a:r>
            <a:r>
              <a:rPr lang="en-US" altLang="zh-CN" sz="2000" dirty="0">
                <a:latin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</a:rPr>
              <a:t>、对数据结构的一组操作过程；</a:t>
            </a:r>
            <a:r>
              <a:rPr lang="en-US" altLang="zh-CN" sz="2000" dirty="0">
                <a:latin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</a:rPr>
              <a:t>、对共享数据初始化操作语句。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特点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局部变量只能被管程的过程访问；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进程通过调用管程的过程进入管程；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只能有一个进程在管程中执行。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条件变量 </a:t>
            </a:r>
            <a:r>
              <a:rPr lang="en-US" altLang="zh-CN" sz="2000" dirty="0">
                <a:latin typeface="Times New Roman" panose="02020603050405020304" pitchFamily="18" charset="0"/>
              </a:rPr>
              <a:t>c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 err="1">
                <a:latin typeface="Times New Roman" panose="02020603050405020304" pitchFamily="18" charset="0"/>
              </a:rPr>
              <a:t>Cwait</a:t>
            </a:r>
            <a:r>
              <a:rPr lang="en-US" altLang="zh-CN" sz="2000" dirty="0">
                <a:latin typeface="Times New Roman" panose="02020603050405020304" pitchFamily="18" charset="0"/>
              </a:rPr>
              <a:t>(c)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 err="1">
                <a:latin typeface="Times New Roman" panose="02020603050405020304" pitchFamily="18" charset="0"/>
              </a:rPr>
              <a:t>Csignal</a:t>
            </a:r>
            <a:r>
              <a:rPr lang="en-US" altLang="zh-CN" sz="2000" dirty="0">
                <a:latin typeface="Times New Roman" panose="02020603050405020304" pitchFamily="18" charset="0"/>
              </a:rPr>
              <a:t> (c)</a:t>
            </a: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064069D1-B05B-43D2-BF6A-B0950CF3F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2 . 8		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管程机制</a:t>
            </a:r>
          </a:p>
        </p:txBody>
      </p:sp>
      <p:sp>
        <p:nvSpPr>
          <p:cNvPr id="132100" name="日期占位符 3">
            <a:extLst>
              <a:ext uri="{FF2B5EF4-FFF2-40B4-BE49-F238E27FC236}">
                <a16:creationId xmlns:a16="http://schemas.microsoft.com/office/drawing/2014/main" id="{A9C94E64-102F-4223-B37D-92F0C72B77C7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内容占位符 2">
            <a:extLst>
              <a:ext uri="{FF2B5EF4-FFF2-40B4-BE49-F238E27FC236}">
                <a16:creationId xmlns:a16="http://schemas.microsoft.com/office/drawing/2014/main" id="{8D1241B7-8531-41FE-A573-B3ABDAA55B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33123" name="标题 1">
            <a:extLst>
              <a:ext uri="{FF2B5EF4-FFF2-40B4-BE49-F238E27FC236}">
                <a16:creationId xmlns:a16="http://schemas.microsoft.com/office/drawing/2014/main" id="{E914CBD7-8223-4435-90A0-3B65FE9F88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24" name="日期占位符 3">
            <a:extLst>
              <a:ext uri="{FF2B5EF4-FFF2-40B4-BE49-F238E27FC236}">
                <a16:creationId xmlns:a16="http://schemas.microsoft.com/office/drawing/2014/main" id="{D888542E-5D9C-4E60-9D68-E76907DF4F6A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33125" name="Picture 2" descr="5_21">
            <a:extLst>
              <a:ext uri="{FF2B5EF4-FFF2-40B4-BE49-F238E27FC236}">
                <a16:creationId xmlns:a16="http://schemas.microsoft.com/office/drawing/2014/main" id="{0D6744A2-1719-4CE2-9764-0B88F2130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4343400" cy="777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日期占位符 3">
            <a:extLst>
              <a:ext uri="{FF2B5EF4-FFF2-40B4-BE49-F238E27FC236}">
                <a16:creationId xmlns:a16="http://schemas.microsoft.com/office/drawing/2014/main" id="{FA68FBF9-A1EF-4936-AA7A-50154949CA4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7451725" y="6400800"/>
            <a:ext cx="169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fld id="{D5CBC5B7-8988-4E30-89BF-C51F6AEA776F}" type="datetime1">
              <a:rPr lang="zh-CN" altLang="en-US" smtClean="0"/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2022/10/18</a:t>
            </a:fld>
            <a:r>
              <a:rPr lang="en-US" altLang="zh-CN"/>
              <a:t>    </a:t>
            </a:r>
            <a:fld id="{8AE5FB77-68CF-4AF9-8468-B808197C291A}" type="datetime10">
              <a:rPr lang="zh-CN" altLang="en-US" smtClean="0"/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20:49</a:t>
            </a:fld>
            <a:endParaRPr kumimoji="0" lang="en-US" altLang="zh-CN" sz="1400" b="0"/>
          </a:p>
        </p:txBody>
      </p:sp>
      <p:sp>
        <p:nvSpPr>
          <p:cNvPr id="97283" name="页脚占位符 4">
            <a:extLst>
              <a:ext uri="{FF2B5EF4-FFF2-40B4-BE49-F238E27FC236}">
                <a16:creationId xmlns:a16="http://schemas.microsoft.com/office/drawing/2014/main" id="{8ACC08BA-5447-4E26-B85F-847DD2137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0" y="1676400"/>
            <a:ext cx="533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0" sz="2000" b="0" kern="12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/>
              <a:t>操作系统</a:t>
            </a:r>
            <a:r>
              <a:rPr lang="en-US" altLang="zh-CN"/>
              <a:t>|</a:t>
            </a:r>
            <a:r>
              <a:rPr lang="zh-CN" altLang="en-US"/>
              <a:t>进程管理</a:t>
            </a:r>
          </a:p>
          <a:p>
            <a:endParaRPr lang="zh-CN" altLang="en-US"/>
          </a:p>
          <a:p>
            <a:r>
              <a:rPr lang="zh-CN" altLang="en-US"/>
              <a:t>  </a:t>
            </a:r>
          </a:p>
          <a:p>
            <a:fld id="{6162E151-F363-420E-8FBD-C6C4905AB2A4}" type="slidenum">
              <a:rPr lang="zh-CN" altLang="en-US" smtClean="0"/>
              <a:pPr/>
              <a:t>106</a:t>
            </a:fld>
            <a:endParaRPr kumimoji="0" lang="zh-CN" altLang="en-US" sz="1800" b="0">
              <a:solidFill>
                <a:srgbClr val="9900C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35DEBC73-E4BF-4C19-B0D7-A7C66203E5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457200"/>
            <a:ext cx="8001000" cy="762000"/>
          </a:xfrm>
          <a:noFill/>
        </p:spPr>
        <p:txBody>
          <a:bodyPr/>
          <a:lstStyle/>
          <a:p>
            <a:pPr eaLnBrk="1" hangingPunct="1"/>
            <a:r>
              <a:rPr lang="zh-CN" altLang="en-US" sz="3200" dirty="0"/>
              <a:t>管程的语法说明：一个进程访问临界资源</a:t>
            </a:r>
          </a:p>
        </p:txBody>
      </p:sp>
      <p:sp>
        <p:nvSpPr>
          <p:cNvPr id="97285" name="Text Box 5">
            <a:extLst>
              <a:ext uri="{FF2B5EF4-FFF2-40B4-BE49-F238E27FC236}">
                <a16:creationId xmlns:a16="http://schemas.microsoft.com/office/drawing/2014/main" id="{F636BE1C-5028-48D7-B1BB-FD87F6211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505" y="1412632"/>
            <a:ext cx="4267200" cy="445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/>
              <a:t>TYPE SSU=Monitor</a:t>
            </a:r>
          </a:p>
          <a:p>
            <a:pPr eaLnBrk="1" hangingPunct="1">
              <a:lnSpc>
                <a:spcPts val="25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/>
              <a:t>Var </a:t>
            </a:r>
            <a:r>
              <a:rPr lang="en-US" altLang="zh-CN" sz="2400" b="0" dirty="0" err="1"/>
              <a:t>busy:boolean</a:t>
            </a:r>
            <a:r>
              <a:rPr lang="en-US" altLang="zh-CN" sz="2400" b="0" dirty="0"/>
              <a:t>;</a:t>
            </a:r>
          </a:p>
          <a:p>
            <a:pPr eaLnBrk="1" hangingPunct="1">
              <a:lnSpc>
                <a:spcPts val="25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/>
              <a:t>    </a:t>
            </a:r>
            <a:r>
              <a:rPr lang="en-US" altLang="zh-CN" sz="2400" b="0" dirty="0" err="1"/>
              <a:t>nobusy</a:t>
            </a:r>
            <a:r>
              <a:rPr lang="en-US" altLang="zh-CN" sz="2400" b="0" dirty="0"/>
              <a:t>: condition;</a:t>
            </a:r>
          </a:p>
          <a:p>
            <a:pPr eaLnBrk="1" hangingPunct="1">
              <a:lnSpc>
                <a:spcPts val="25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/>
              <a:t>    define </a:t>
            </a:r>
            <a:r>
              <a:rPr lang="en-US" altLang="zh-CN" sz="2400" b="0" dirty="0" err="1"/>
              <a:t>require,return</a:t>
            </a:r>
            <a:endParaRPr lang="en-US" altLang="zh-CN" sz="2400" b="0" dirty="0"/>
          </a:p>
          <a:p>
            <a:pPr eaLnBrk="1" hangingPunct="1">
              <a:lnSpc>
                <a:spcPts val="25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rgbClr val="FF0000"/>
                </a:solidFill>
              </a:rPr>
              <a:t>Procedure require</a:t>
            </a:r>
          </a:p>
          <a:p>
            <a:pPr eaLnBrk="1" hangingPunct="1">
              <a:lnSpc>
                <a:spcPts val="25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hlink"/>
                </a:solidFill>
              </a:rPr>
              <a:t>Begin</a:t>
            </a:r>
          </a:p>
          <a:p>
            <a:pPr eaLnBrk="1" hangingPunct="1">
              <a:lnSpc>
                <a:spcPts val="25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hlink"/>
                </a:solidFill>
              </a:rPr>
              <a:t>    if busy then </a:t>
            </a:r>
            <a:r>
              <a:rPr lang="en-US" altLang="zh-CN" sz="2400" b="0" dirty="0" err="1">
                <a:solidFill>
                  <a:schemeClr val="hlink"/>
                </a:solidFill>
              </a:rPr>
              <a:t>nobusy</a:t>
            </a:r>
            <a:r>
              <a:rPr lang="en-US" altLang="zh-CN" sz="2400" b="0" dirty="0">
                <a:solidFill>
                  <a:schemeClr val="hlink"/>
                </a:solidFill>
              </a:rPr>
              <a:t> .wait</a:t>
            </a:r>
          </a:p>
          <a:p>
            <a:pPr eaLnBrk="1" hangingPunct="1">
              <a:lnSpc>
                <a:spcPts val="25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hlink"/>
                </a:solidFill>
              </a:rPr>
              <a:t>       busy:=true</a:t>
            </a:r>
          </a:p>
          <a:p>
            <a:pPr eaLnBrk="1" hangingPunct="1">
              <a:lnSpc>
                <a:spcPts val="25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hlink"/>
                </a:solidFill>
              </a:rPr>
              <a:t>End;</a:t>
            </a:r>
          </a:p>
        </p:txBody>
      </p:sp>
      <p:sp>
        <p:nvSpPr>
          <p:cNvPr id="97286" name="Text Box 6">
            <a:extLst>
              <a:ext uri="{FF2B5EF4-FFF2-40B4-BE49-F238E27FC236}">
                <a16:creationId xmlns:a16="http://schemas.microsoft.com/office/drawing/2014/main" id="{25E4BBEA-D8B8-49FD-B899-16B06AB24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291" y="1352550"/>
            <a:ext cx="3429000" cy="445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rgbClr val="FF0000"/>
                </a:solidFill>
              </a:rPr>
              <a:t>Procedure return</a:t>
            </a:r>
          </a:p>
          <a:p>
            <a:pPr eaLnBrk="1" hangingPunct="1">
              <a:lnSpc>
                <a:spcPts val="25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hlink"/>
                </a:solidFill>
              </a:rPr>
              <a:t>Begin</a:t>
            </a:r>
          </a:p>
          <a:p>
            <a:pPr eaLnBrk="1" hangingPunct="1">
              <a:lnSpc>
                <a:spcPts val="25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hlink"/>
                </a:solidFill>
              </a:rPr>
              <a:t>   busy:=false;</a:t>
            </a:r>
          </a:p>
          <a:p>
            <a:pPr eaLnBrk="1" hangingPunct="1">
              <a:lnSpc>
                <a:spcPts val="25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hlink"/>
                </a:solidFill>
              </a:rPr>
              <a:t> </a:t>
            </a:r>
            <a:r>
              <a:rPr lang="en-US" altLang="zh-CN" sz="2400" b="0" dirty="0" err="1">
                <a:solidFill>
                  <a:schemeClr val="hlink"/>
                </a:solidFill>
              </a:rPr>
              <a:t>nobusy</a:t>
            </a:r>
            <a:r>
              <a:rPr lang="en-US" altLang="zh-CN" sz="2400" b="0" dirty="0">
                <a:solidFill>
                  <a:schemeClr val="hlink"/>
                </a:solidFill>
              </a:rPr>
              <a:t> .signal;</a:t>
            </a:r>
          </a:p>
          <a:p>
            <a:pPr eaLnBrk="1" hangingPunct="1">
              <a:lnSpc>
                <a:spcPts val="25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hlink"/>
                </a:solidFill>
              </a:rPr>
              <a:t>End</a:t>
            </a:r>
          </a:p>
          <a:p>
            <a:pPr eaLnBrk="1" hangingPunct="1">
              <a:lnSpc>
                <a:spcPts val="25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/>
              <a:t> //initialization code</a:t>
            </a:r>
          </a:p>
          <a:p>
            <a:pPr eaLnBrk="1" hangingPunct="1">
              <a:lnSpc>
                <a:spcPts val="25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hlink"/>
                </a:solidFill>
              </a:rPr>
              <a:t>Begin</a:t>
            </a:r>
          </a:p>
          <a:p>
            <a:pPr eaLnBrk="1" hangingPunct="1">
              <a:lnSpc>
                <a:spcPts val="25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hlink"/>
                </a:solidFill>
              </a:rPr>
              <a:t>	busy:=false;</a:t>
            </a:r>
          </a:p>
          <a:p>
            <a:pPr eaLnBrk="1" hangingPunct="1">
              <a:lnSpc>
                <a:spcPts val="25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hlink"/>
                </a:solidFill>
              </a:rPr>
              <a:t>End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日期占位符 3">
            <a:extLst>
              <a:ext uri="{FF2B5EF4-FFF2-40B4-BE49-F238E27FC236}">
                <a16:creationId xmlns:a16="http://schemas.microsoft.com/office/drawing/2014/main" id="{8B3BF51C-5353-4BEE-A0A8-666DC168153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7451725" y="6400800"/>
            <a:ext cx="169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fld id="{D5CBC5B7-8988-4E30-89BF-C51F6AEA776F}" type="datetime1">
              <a:rPr lang="zh-CN" altLang="en-US" smtClean="0"/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2022/10/18</a:t>
            </a:fld>
            <a:r>
              <a:rPr lang="en-US" altLang="zh-CN"/>
              <a:t>    </a:t>
            </a:r>
            <a:fld id="{8AE5FB77-68CF-4AF9-8468-B808197C291A}" type="datetime10">
              <a:rPr lang="zh-CN" altLang="en-US" smtClean="0"/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20:49</a:t>
            </a:fld>
            <a:endParaRPr kumimoji="0" lang="en-US" altLang="zh-CN" sz="1400" b="0"/>
          </a:p>
        </p:txBody>
      </p:sp>
      <p:sp>
        <p:nvSpPr>
          <p:cNvPr id="98307" name="页脚占位符 4">
            <a:extLst>
              <a:ext uri="{FF2B5EF4-FFF2-40B4-BE49-F238E27FC236}">
                <a16:creationId xmlns:a16="http://schemas.microsoft.com/office/drawing/2014/main" id="{6CA58C8D-99B6-4BDE-AAC4-AB8E77DB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0" y="1676400"/>
            <a:ext cx="533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0" sz="2000" b="0" kern="12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/>
              <a:t>操作系统</a:t>
            </a:r>
            <a:r>
              <a:rPr lang="en-US" altLang="zh-CN"/>
              <a:t>|</a:t>
            </a:r>
            <a:r>
              <a:rPr lang="zh-CN" altLang="en-US"/>
              <a:t>进程管理</a:t>
            </a:r>
          </a:p>
          <a:p>
            <a:endParaRPr lang="zh-CN" altLang="en-US"/>
          </a:p>
          <a:p>
            <a:r>
              <a:rPr lang="zh-CN" altLang="en-US"/>
              <a:t>  </a:t>
            </a:r>
          </a:p>
          <a:p>
            <a:fld id="{6162E151-F363-420E-8FBD-C6C4905AB2A4}" type="slidenum">
              <a:rPr lang="zh-CN" altLang="en-US" smtClean="0"/>
              <a:pPr/>
              <a:t>107</a:t>
            </a:fld>
            <a:endParaRPr kumimoji="0" lang="zh-CN" altLang="en-US" sz="1800" b="0">
              <a:solidFill>
                <a:srgbClr val="9900C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8308" name="Rectangle 2052">
            <a:extLst>
              <a:ext uri="{FF2B5EF4-FFF2-40B4-BE49-F238E27FC236}">
                <a16:creationId xmlns:a16="http://schemas.microsoft.com/office/drawing/2014/main" id="{A9A7A93D-8398-4413-BFBC-D09A7EBF3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0"/>
            <a:ext cx="2263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folHlink"/>
                </a:solidFill>
              </a:rPr>
              <a:t>2 . 8	  </a:t>
            </a:r>
            <a:r>
              <a:rPr lang="zh-CN" altLang="en-US" sz="2000">
                <a:solidFill>
                  <a:schemeClr val="folHlink"/>
                </a:solidFill>
              </a:rPr>
              <a:t>管程机制</a:t>
            </a:r>
          </a:p>
        </p:txBody>
      </p:sp>
      <p:sp>
        <p:nvSpPr>
          <p:cNvPr id="98309" name="Rectangle 2054">
            <a:extLst>
              <a:ext uri="{FF2B5EF4-FFF2-40B4-BE49-F238E27FC236}">
                <a16:creationId xmlns:a16="http://schemas.microsoft.com/office/drawing/2014/main" id="{E9D35F9A-BD76-4B7D-8D38-0CD119AC3C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300" y="1714500"/>
            <a:ext cx="8153400" cy="34290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条件变量：</a:t>
            </a:r>
            <a:r>
              <a:rPr lang="zh-CN" altLang="en-US" sz="2400" dirty="0">
                <a:latin typeface="Times New Roman" panose="02020603050405020304" pitchFamily="18" charset="0"/>
              </a:rPr>
              <a:t>利用管程实现同步时，必须设置同步原语操作（</a:t>
            </a:r>
            <a:r>
              <a:rPr lang="en-US" altLang="zh-CN" sz="2400" dirty="0">
                <a:latin typeface="Times New Roman" panose="02020603050405020304" pitchFamily="18" charset="0"/>
              </a:rPr>
              <a:t>wait</a:t>
            </a:r>
            <a:r>
              <a:rPr lang="zh-CN" altLang="en-US" sz="2400" dirty="0">
                <a:latin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</a:rPr>
              <a:t>signal</a:t>
            </a:r>
            <a:r>
              <a:rPr lang="zh-CN" altLang="en-US" sz="2400" dirty="0">
                <a:latin typeface="Times New Roman" panose="02020603050405020304" pitchFamily="18" charset="0"/>
              </a:rPr>
              <a:t>），由管程调用实现阻塞和唤醒。为了区别阻塞的原因，引入条件变量（在管程中说明），由条件变量来调用</a:t>
            </a:r>
            <a:r>
              <a:rPr lang="en-US" altLang="zh-CN" sz="2400" dirty="0">
                <a:latin typeface="Times New Roman" panose="02020603050405020304" pitchFamily="18" charset="0"/>
              </a:rPr>
              <a:t>Wait</a:t>
            </a:r>
            <a:r>
              <a:rPr lang="zh-CN" altLang="en-US" sz="2400" dirty="0">
                <a:latin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</a:rPr>
              <a:t>Signal</a:t>
            </a:r>
            <a:r>
              <a:rPr lang="zh-CN" altLang="en-US" sz="2400" dirty="0">
                <a:latin typeface="Times New Roman" panose="02020603050405020304" pitchFamily="18" charset="0"/>
              </a:rPr>
              <a:t>原语操作。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 </a:t>
            </a:r>
            <a:r>
              <a:rPr lang="en-US" altLang="zh-CN" sz="2400" dirty="0"/>
              <a:t>condition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VAR 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 :condition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</a:t>
            </a:r>
            <a:r>
              <a:rPr lang="en-US" altLang="zh-CN" sz="2400" dirty="0">
                <a:latin typeface="Times New Roman" panose="02020603050405020304" pitchFamily="18" charset="0"/>
              </a:rPr>
              <a:t>……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</a:t>
            </a:r>
            <a:r>
              <a:rPr lang="en-US" altLang="zh-CN" sz="2400" dirty="0" err="1"/>
              <a:t>x.wait</a:t>
            </a:r>
            <a:r>
              <a:rPr lang="en-US" altLang="zh-CN" sz="2400" dirty="0"/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</a:t>
            </a:r>
            <a:r>
              <a:rPr lang="en-US" altLang="zh-CN" sz="2400" dirty="0" err="1"/>
              <a:t>y.signal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日期占位符 3">
            <a:extLst>
              <a:ext uri="{FF2B5EF4-FFF2-40B4-BE49-F238E27FC236}">
                <a16:creationId xmlns:a16="http://schemas.microsoft.com/office/drawing/2014/main" id="{8B3BF51C-5353-4BEE-A0A8-666DC168153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7451725" y="6400800"/>
            <a:ext cx="169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fld id="{D5CBC5B7-8988-4E30-89BF-C51F6AEA776F}" type="datetime1">
              <a:rPr lang="zh-CN" altLang="en-US" smtClean="0"/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2022/10/18</a:t>
            </a:fld>
            <a:r>
              <a:rPr lang="en-US" altLang="zh-CN"/>
              <a:t>    </a:t>
            </a:r>
            <a:fld id="{8AE5FB77-68CF-4AF9-8468-B808197C291A}" type="datetime10">
              <a:rPr lang="zh-CN" altLang="en-US" smtClean="0"/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20:49</a:t>
            </a:fld>
            <a:endParaRPr kumimoji="0" lang="en-US" altLang="zh-CN" sz="1400" b="0"/>
          </a:p>
        </p:txBody>
      </p:sp>
      <p:sp>
        <p:nvSpPr>
          <p:cNvPr id="98307" name="页脚占位符 4">
            <a:extLst>
              <a:ext uri="{FF2B5EF4-FFF2-40B4-BE49-F238E27FC236}">
                <a16:creationId xmlns:a16="http://schemas.microsoft.com/office/drawing/2014/main" id="{6CA58C8D-99B6-4BDE-AAC4-AB8E77DB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0" y="1676400"/>
            <a:ext cx="533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0" sz="2000" b="0" kern="12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/>
              <a:t>操作系统</a:t>
            </a:r>
            <a:r>
              <a:rPr lang="en-US" altLang="zh-CN"/>
              <a:t>|</a:t>
            </a:r>
            <a:r>
              <a:rPr lang="zh-CN" altLang="en-US"/>
              <a:t>进程管理</a:t>
            </a:r>
          </a:p>
          <a:p>
            <a:endParaRPr lang="zh-CN" altLang="en-US"/>
          </a:p>
          <a:p>
            <a:r>
              <a:rPr lang="zh-CN" altLang="en-US"/>
              <a:t>  </a:t>
            </a:r>
          </a:p>
          <a:p>
            <a:fld id="{6162E151-F363-420E-8FBD-C6C4905AB2A4}" type="slidenum">
              <a:rPr lang="zh-CN" altLang="en-US" smtClean="0"/>
              <a:pPr/>
              <a:t>108</a:t>
            </a:fld>
            <a:endParaRPr kumimoji="0" lang="zh-CN" altLang="en-US" sz="1800" b="0">
              <a:solidFill>
                <a:srgbClr val="9900C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8308" name="Rectangle 2052">
            <a:extLst>
              <a:ext uri="{FF2B5EF4-FFF2-40B4-BE49-F238E27FC236}">
                <a16:creationId xmlns:a16="http://schemas.microsoft.com/office/drawing/2014/main" id="{A9A7A93D-8398-4413-BFBC-D09A7EBF3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0"/>
            <a:ext cx="2263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folHlink"/>
                </a:solidFill>
              </a:rPr>
              <a:t>2 . 8	  </a:t>
            </a:r>
            <a:r>
              <a:rPr lang="zh-CN" altLang="en-US" sz="2000">
                <a:solidFill>
                  <a:schemeClr val="folHlink"/>
                </a:solidFill>
              </a:rPr>
              <a:t>管程机制</a:t>
            </a:r>
          </a:p>
        </p:txBody>
      </p:sp>
      <p:sp>
        <p:nvSpPr>
          <p:cNvPr id="98310" name="Text Box 2055">
            <a:extLst>
              <a:ext uri="{FF2B5EF4-FFF2-40B4-BE49-F238E27FC236}">
                <a16:creationId xmlns:a16="http://schemas.microsoft.com/office/drawing/2014/main" id="{E6246C3A-AD69-4C20-B911-82E48A829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1990241"/>
            <a:ext cx="7696200" cy="2490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5000"/>
              </a:spcBef>
              <a:buClrTx/>
              <a:buFontTx/>
              <a:buNone/>
            </a:pPr>
            <a:r>
              <a:rPr lang="zh-CN" altLang="en-US" sz="2000" dirty="0"/>
              <a:t>在管程中，如有进程</a:t>
            </a:r>
            <a:r>
              <a:rPr lang="en-US" altLang="zh-CN" sz="2000" dirty="0"/>
              <a:t>Q</a:t>
            </a:r>
            <a:r>
              <a:rPr lang="zh-CN" altLang="en-US" sz="2000" dirty="0"/>
              <a:t>因</a:t>
            </a:r>
            <a:r>
              <a:rPr lang="en-US" altLang="zh-CN" sz="2000" dirty="0" err="1"/>
              <a:t>x.wait</a:t>
            </a:r>
            <a:r>
              <a:rPr lang="zh-CN" altLang="en-US" sz="2000" dirty="0"/>
              <a:t>进入阻塞态，调用管程的进程</a:t>
            </a:r>
            <a:r>
              <a:rPr lang="en-US" altLang="zh-CN" sz="2000" dirty="0"/>
              <a:t>P</a:t>
            </a:r>
            <a:r>
              <a:rPr lang="zh-CN" altLang="en-US" sz="2000" dirty="0"/>
              <a:t>执行了 </a:t>
            </a:r>
            <a:r>
              <a:rPr lang="en-US" altLang="zh-CN" sz="2000" dirty="0" err="1"/>
              <a:t>x.signal</a:t>
            </a:r>
            <a:r>
              <a:rPr lang="zh-CN" altLang="en-US" sz="2000" dirty="0"/>
              <a:t>操作后，进程</a:t>
            </a:r>
            <a:r>
              <a:rPr lang="en-US" altLang="zh-CN" sz="2000" dirty="0"/>
              <a:t>Q</a:t>
            </a:r>
            <a:r>
              <a:rPr lang="zh-CN" altLang="en-US" sz="2000" dirty="0"/>
              <a:t>被重新启动，此时两个进程</a:t>
            </a:r>
            <a:r>
              <a:rPr lang="en-US" altLang="zh-CN" sz="2000" dirty="0"/>
              <a:t>P</a:t>
            </a:r>
            <a:r>
              <a:rPr lang="zh-CN" altLang="en-US" sz="2000" dirty="0"/>
              <a:t>与</a:t>
            </a:r>
            <a:r>
              <a:rPr lang="en-US" altLang="zh-CN" sz="2000" dirty="0"/>
              <a:t>Q</a:t>
            </a:r>
            <a:r>
              <a:rPr lang="zh-CN" altLang="en-US" sz="2000" dirty="0"/>
              <a:t>的调度，可采用下面两种方式之一处理。</a:t>
            </a:r>
            <a:endParaRPr lang="en-US" altLang="zh-CN" sz="2000" dirty="0"/>
          </a:p>
          <a:p>
            <a:pPr eaLnBrk="1" hangingPunct="1">
              <a:lnSpc>
                <a:spcPct val="150000"/>
              </a:lnSpc>
              <a:spcBef>
                <a:spcPct val="25000"/>
              </a:spcBef>
              <a:buClrTx/>
              <a:buFontTx/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P</a:t>
            </a:r>
            <a:r>
              <a:rPr lang="zh-CN" altLang="en-US" sz="2000" dirty="0"/>
              <a:t>等待，直至</a:t>
            </a:r>
            <a:r>
              <a:rPr lang="en-US" altLang="zh-CN" sz="2000" dirty="0"/>
              <a:t>Q</a:t>
            </a:r>
            <a:r>
              <a:rPr lang="zh-CN" altLang="en-US" sz="2000" dirty="0"/>
              <a:t>离开管程或等待另一条件；</a:t>
            </a:r>
          </a:p>
          <a:p>
            <a:pPr eaLnBrk="1" hangingPunct="1">
              <a:lnSpc>
                <a:spcPct val="150000"/>
              </a:lnSpc>
              <a:spcBef>
                <a:spcPct val="25000"/>
              </a:spcBef>
              <a:buClrTx/>
              <a:buFontTx/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/>
              <a:t>Q</a:t>
            </a:r>
            <a:r>
              <a:rPr lang="zh-CN" altLang="en-US" sz="2000" dirty="0"/>
              <a:t>等待，直至</a:t>
            </a:r>
            <a:r>
              <a:rPr lang="en-US" altLang="zh-CN" sz="2000" dirty="0"/>
              <a:t>P</a:t>
            </a:r>
            <a:r>
              <a:rPr lang="zh-CN" altLang="en-US" sz="2000" dirty="0"/>
              <a:t>离开管程或等待另一条件；</a:t>
            </a:r>
          </a:p>
        </p:txBody>
      </p:sp>
    </p:spTree>
    <p:extLst>
      <p:ext uri="{BB962C8B-B14F-4D97-AF65-F5344CB8AC3E}">
        <p14:creationId xmlns:p14="http://schemas.microsoft.com/office/powerpoint/2010/main" val="51239658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日期占位符 3">
            <a:extLst>
              <a:ext uri="{FF2B5EF4-FFF2-40B4-BE49-F238E27FC236}">
                <a16:creationId xmlns:a16="http://schemas.microsoft.com/office/drawing/2014/main" id="{9DE4D822-C987-4CE2-A2FB-D2CB0570D13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7451725" y="6400800"/>
            <a:ext cx="169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fld id="{D5CBC5B7-8988-4E30-89BF-C51F6AEA776F}" type="datetime1">
              <a:rPr lang="zh-CN" altLang="en-US" smtClean="0"/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2022/10/18</a:t>
            </a:fld>
            <a:r>
              <a:rPr lang="en-US" altLang="zh-CN"/>
              <a:t>    </a:t>
            </a:r>
            <a:fld id="{8AE5FB77-68CF-4AF9-8468-B808197C291A}" type="datetime10">
              <a:rPr lang="zh-CN" altLang="en-US" smtClean="0"/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20:49</a:t>
            </a:fld>
            <a:endParaRPr kumimoji="0" lang="en-US" altLang="zh-CN" sz="1400" b="0"/>
          </a:p>
        </p:txBody>
      </p:sp>
      <p:sp>
        <p:nvSpPr>
          <p:cNvPr id="99331" name="页脚占位符 4">
            <a:extLst>
              <a:ext uri="{FF2B5EF4-FFF2-40B4-BE49-F238E27FC236}">
                <a16:creationId xmlns:a16="http://schemas.microsoft.com/office/drawing/2014/main" id="{57AA95AB-1745-4FD4-B262-E99EC12E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0" y="1676400"/>
            <a:ext cx="533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0" sz="2000" b="0" kern="12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/>
              <a:t>操作系统</a:t>
            </a:r>
            <a:r>
              <a:rPr lang="en-US" altLang="zh-CN"/>
              <a:t>|</a:t>
            </a:r>
            <a:r>
              <a:rPr lang="zh-CN" altLang="en-US"/>
              <a:t>进程管理</a:t>
            </a:r>
          </a:p>
          <a:p>
            <a:endParaRPr lang="zh-CN" altLang="en-US"/>
          </a:p>
          <a:p>
            <a:r>
              <a:rPr lang="zh-CN" altLang="en-US"/>
              <a:t>  </a:t>
            </a:r>
          </a:p>
          <a:p>
            <a:fld id="{6162E151-F363-420E-8FBD-C6C4905AB2A4}" type="slidenum">
              <a:rPr lang="zh-CN" altLang="en-US" smtClean="0"/>
              <a:pPr/>
              <a:t>109</a:t>
            </a:fld>
            <a:endParaRPr kumimoji="0" lang="zh-CN" altLang="en-US" sz="1800" b="0">
              <a:solidFill>
                <a:srgbClr val="9900C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9332" name="Rectangle 1028">
            <a:extLst>
              <a:ext uri="{FF2B5EF4-FFF2-40B4-BE49-F238E27FC236}">
                <a16:creationId xmlns:a16="http://schemas.microsoft.com/office/drawing/2014/main" id="{BC46B99B-8DF0-4F7A-8BEA-5A87B4692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0"/>
            <a:ext cx="2263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folHlink"/>
                </a:solidFill>
              </a:rPr>
              <a:t>2 . 8	  </a:t>
            </a:r>
            <a:r>
              <a:rPr lang="zh-CN" altLang="en-US" sz="2000">
                <a:solidFill>
                  <a:schemeClr val="folHlink"/>
                </a:solidFill>
              </a:rPr>
              <a:t>管程机制</a:t>
            </a:r>
          </a:p>
        </p:txBody>
      </p:sp>
      <p:sp>
        <p:nvSpPr>
          <p:cNvPr id="99333" name="Rectangle 1030">
            <a:extLst>
              <a:ext uri="{FF2B5EF4-FFF2-40B4-BE49-F238E27FC236}">
                <a16:creationId xmlns:a16="http://schemas.microsoft.com/office/drawing/2014/main" id="{EED4A0F1-F147-4E30-97CD-5D21DFB4E9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381000"/>
            <a:ext cx="7199313" cy="685800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用管程解决生产者</a:t>
            </a:r>
            <a:r>
              <a:rPr lang="en-US" altLang="zh-CN"/>
              <a:t>-</a:t>
            </a:r>
            <a:r>
              <a:rPr lang="zh-CN" altLang="en-US"/>
              <a:t>消费者问题</a:t>
            </a:r>
          </a:p>
        </p:txBody>
      </p:sp>
      <p:sp>
        <p:nvSpPr>
          <p:cNvPr id="99334" name="Text Box 1031">
            <a:extLst>
              <a:ext uri="{FF2B5EF4-FFF2-40B4-BE49-F238E27FC236}">
                <a16:creationId xmlns:a16="http://schemas.microsoft.com/office/drawing/2014/main" id="{03912607-0F20-4EB2-8671-7A02CAD14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22558"/>
            <a:ext cx="4191000" cy="413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000"/>
              </a:lnSpc>
              <a:buClr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Type PC=monitor</a:t>
            </a:r>
          </a:p>
          <a:p>
            <a:pPr eaLnBrk="1" hangingPunct="1">
              <a:lnSpc>
                <a:spcPts val="2000"/>
              </a:lnSpc>
              <a:buClr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Var </a:t>
            </a:r>
            <a:r>
              <a:rPr lang="en-US" altLang="zh-CN" sz="2400" dirty="0" err="1">
                <a:latin typeface="Times New Roman" panose="02020603050405020304" pitchFamily="18" charset="0"/>
              </a:rPr>
              <a:t>in,out,count:integer</a:t>
            </a:r>
            <a:r>
              <a:rPr lang="en-US" altLang="zh-CN" sz="2400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ts val="2000"/>
              </a:lnSpc>
              <a:buClrTx/>
              <a:buFontTx/>
              <a:buNone/>
            </a:pPr>
            <a:r>
              <a:rPr lang="en-US" altLang="zh-CN" sz="2400" dirty="0" err="1">
                <a:latin typeface="Times New Roman" panose="02020603050405020304" pitchFamily="18" charset="0"/>
              </a:rPr>
              <a:t>Buffer:array</a:t>
            </a:r>
            <a:r>
              <a:rPr lang="en-US" altLang="zh-CN" sz="2400" dirty="0">
                <a:latin typeface="Times New Roman" panose="02020603050405020304" pitchFamily="18" charset="0"/>
              </a:rPr>
              <a:t>[0,…,n-1] of item;</a:t>
            </a:r>
          </a:p>
          <a:p>
            <a:pPr eaLnBrk="1" hangingPunct="1">
              <a:lnSpc>
                <a:spcPts val="2000"/>
              </a:lnSpc>
              <a:buClr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Full, </a:t>
            </a:r>
            <a:r>
              <a:rPr lang="en-US" altLang="zh-CN" sz="2400" dirty="0" err="1">
                <a:latin typeface="Times New Roman" panose="02020603050405020304" pitchFamily="18" charset="0"/>
              </a:rPr>
              <a:t>Empty:condition</a:t>
            </a:r>
            <a:r>
              <a:rPr lang="en-US" altLang="zh-CN" sz="2400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ts val="2000"/>
              </a:lnSpc>
              <a:buClr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Procedure Entry put(item)</a:t>
            </a:r>
          </a:p>
          <a:p>
            <a:pPr eaLnBrk="1" hangingPunct="1">
              <a:lnSpc>
                <a:spcPts val="2000"/>
              </a:lnSpc>
              <a:buClr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begin    if count&gt;=n then 			</a:t>
            </a:r>
            <a:r>
              <a:rPr lang="en-US" altLang="zh-CN" sz="2400" dirty="0" err="1">
                <a:latin typeface="Times New Roman" panose="02020603050405020304" pitchFamily="18" charset="0"/>
              </a:rPr>
              <a:t>Full.wait</a:t>
            </a:r>
            <a:r>
              <a:rPr lang="en-US" altLang="zh-CN" sz="2400" dirty="0">
                <a:latin typeface="Times New Roman" panose="02020603050405020304" pitchFamily="18" charset="0"/>
              </a:rPr>
              <a:t>; </a:t>
            </a:r>
          </a:p>
          <a:p>
            <a:pPr eaLnBrk="1" hangingPunct="1">
              <a:lnSpc>
                <a:spcPts val="2000"/>
              </a:lnSpc>
              <a:spcBef>
                <a:spcPct val="15000"/>
              </a:spcBef>
              <a:buClr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  Buffer(in):=</a:t>
            </a:r>
            <a:r>
              <a:rPr lang="en-US" altLang="zh-CN" sz="2400" dirty="0" err="1">
                <a:latin typeface="Times New Roman" panose="02020603050405020304" pitchFamily="18" charset="0"/>
              </a:rPr>
              <a:t>nextp</a:t>
            </a:r>
            <a:r>
              <a:rPr lang="en-US" altLang="zh-CN" sz="2400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ts val="2000"/>
              </a:lnSpc>
              <a:spcBef>
                <a:spcPct val="15000"/>
              </a:spcBef>
              <a:buClr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  in:=(in+1) mod n;</a:t>
            </a:r>
          </a:p>
          <a:p>
            <a:pPr eaLnBrk="1" hangingPunct="1">
              <a:lnSpc>
                <a:spcPts val="2000"/>
              </a:lnSpc>
              <a:spcBef>
                <a:spcPct val="15000"/>
              </a:spcBef>
              <a:buClr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  count:=count+1;</a:t>
            </a:r>
          </a:p>
          <a:p>
            <a:pPr eaLnBrk="1" hangingPunct="1">
              <a:lnSpc>
                <a:spcPts val="2000"/>
              </a:lnSpc>
              <a:spcBef>
                <a:spcPct val="15000"/>
              </a:spcBef>
              <a:buClr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  If  </a:t>
            </a:r>
            <a:r>
              <a:rPr lang="en-US" altLang="zh-CN" sz="2400" dirty="0" err="1">
                <a:latin typeface="Times New Roman" panose="02020603050405020304" pitchFamily="18" charset="0"/>
              </a:rPr>
              <a:t>Empty.queue</a:t>
            </a:r>
            <a:r>
              <a:rPr lang="en-US" altLang="zh-CN" sz="2400" dirty="0">
                <a:latin typeface="Times New Roman" panose="02020603050405020304" pitchFamily="18" charset="0"/>
              </a:rPr>
              <a:t> then</a:t>
            </a:r>
          </a:p>
          <a:p>
            <a:pPr eaLnBrk="1" hangingPunct="1">
              <a:lnSpc>
                <a:spcPts val="2000"/>
              </a:lnSpc>
              <a:spcBef>
                <a:spcPct val="15000"/>
              </a:spcBef>
              <a:buClr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	</a:t>
            </a:r>
            <a:r>
              <a:rPr lang="en-US" altLang="zh-CN" sz="2400" dirty="0" err="1">
                <a:latin typeface="Times New Roman" panose="02020603050405020304" pitchFamily="18" charset="0"/>
              </a:rPr>
              <a:t>Empty.signal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ts val="2000"/>
              </a:lnSpc>
              <a:spcBef>
                <a:spcPct val="15000"/>
              </a:spcBef>
              <a:buClr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end</a:t>
            </a:r>
          </a:p>
        </p:txBody>
      </p:sp>
      <p:sp>
        <p:nvSpPr>
          <p:cNvPr id="99335" name="Text Box 1032">
            <a:extLst>
              <a:ext uri="{FF2B5EF4-FFF2-40B4-BE49-F238E27FC236}">
                <a16:creationId xmlns:a16="http://schemas.microsoft.com/office/drawing/2014/main" id="{5EDF4075-0569-417A-B5B0-6A7F3F478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0122" y="1800958"/>
            <a:ext cx="3733800" cy="3329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000"/>
              </a:lnSpc>
              <a:buClr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Procedure Entry get(item) </a:t>
            </a:r>
          </a:p>
          <a:p>
            <a:pPr eaLnBrk="1" hangingPunct="1">
              <a:lnSpc>
                <a:spcPts val="2000"/>
              </a:lnSpc>
              <a:buClr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begin</a:t>
            </a:r>
          </a:p>
          <a:p>
            <a:pPr eaLnBrk="1" hangingPunct="1">
              <a:lnSpc>
                <a:spcPts val="2000"/>
              </a:lnSpc>
              <a:buClr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if count&lt;=0 then </a:t>
            </a:r>
          </a:p>
          <a:p>
            <a:pPr eaLnBrk="1" hangingPunct="1">
              <a:lnSpc>
                <a:spcPts val="2000"/>
              </a:lnSpc>
              <a:buClr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</a:rPr>
              <a:t>Empty.wait</a:t>
            </a:r>
            <a:r>
              <a:rPr lang="en-US" altLang="zh-CN" sz="2400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ts val="2000"/>
              </a:lnSpc>
              <a:buClr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</a:t>
            </a:r>
            <a:r>
              <a:rPr lang="en-US" altLang="zh-CN" sz="2400" dirty="0" err="1">
                <a:latin typeface="Times New Roman" panose="02020603050405020304" pitchFamily="18" charset="0"/>
              </a:rPr>
              <a:t>nextc</a:t>
            </a:r>
            <a:r>
              <a:rPr lang="en-US" altLang="zh-CN" sz="2400" dirty="0">
                <a:latin typeface="Times New Roman" panose="02020603050405020304" pitchFamily="18" charset="0"/>
              </a:rPr>
              <a:t>:=buffer(out);</a:t>
            </a:r>
          </a:p>
          <a:p>
            <a:pPr eaLnBrk="1" hangingPunct="1">
              <a:lnSpc>
                <a:spcPts val="2000"/>
              </a:lnSpc>
              <a:buClr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out:=(out+1) mod n;</a:t>
            </a:r>
          </a:p>
          <a:p>
            <a:pPr eaLnBrk="1" hangingPunct="1">
              <a:lnSpc>
                <a:spcPts val="2000"/>
              </a:lnSpc>
              <a:buClr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count:=count-1;</a:t>
            </a:r>
          </a:p>
          <a:p>
            <a:pPr eaLnBrk="1" hangingPunct="1">
              <a:lnSpc>
                <a:spcPts val="2000"/>
              </a:lnSpc>
              <a:buClr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if  </a:t>
            </a:r>
            <a:r>
              <a:rPr lang="en-US" altLang="zh-CN" sz="2400" dirty="0" err="1">
                <a:latin typeface="Times New Roman" panose="02020603050405020304" pitchFamily="18" charset="0"/>
              </a:rPr>
              <a:t>Full.queue</a:t>
            </a:r>
            <a:r>
              <a:rPr lang="en-US" altLang="zh-CN" sz="2400" dirty="0">
                <a:latin typeface="Times New Roman" panose="02020603050405020304" pitchFamily="18" charset="0"/>
              </a:rPr>
              <a:t> then</a:t>
            </a:r>
          </a:p>
          <a:p>
            <a:pPr eaLnBrk="1" hangingPunct="1">
              <a:lnSpc>
                <a:spcPts val="2000"/>
              </a:lnSpc>
              <a:buClr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</a:rPr>
              <a:t>Full.signal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Clr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end</a:t>
            </a:r>
          </a:p>
        </p:txBody>
      </p:sp>
      <p:sp>
        <p:nvSpPr>
          <p:cNvPr id="99336" name="Line 1033">
            <a:extLst>
              <a:ext uri="{FF2B5EF4-FFF2-40B4-BE49-F238E27FC236}">
                <a16:creationId xmlns:a16="http://schemas.microsoft.com/office/drawing/2014/main" id="{984E0BC3-69AF-40E0-8060-1A3A0AC730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7722" y="1793498"/>
            <a:ext cx="49078" cy="3921502"/>
          </a:xfrm>
          <a:prstGeom prst="line">
            <a:avLst/>
          </a:prstGeom>
          <a:noFill/>
          <a:ln w="349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9337" name="Text Box 1034">
            <a:extLst>
              <a:ext uri="{FF2B5EF4-FFF2-40B4-BE49-F238E27FC236}">
                <a16:creationId xmlns:a16="http://schemas.microsoft.com/office/drawing/2014/main" id="{C6DF5ED1-9DFC-4757-A8EF-175EE5D23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96800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Begin in:=0; out:=0;count:=0 ; end</a:t>
            </a:r>
          </a:p>
        </p:txBody>
      </p:sp>
      <p:sp>
        <p:nvSpPr>
          <p:cNvPr id="99338" name="Line 1035">
            <a:extLst>
              <a:ext uri="{FF2B5EF4-FFF2-40B4-BE49-F238E27FC236}">
                <a16:creationId xmlns:a16="http://schemas.microsoft.com/office/drawing/2014/main" id="{498A6B37-59B3-4AF0-A040-B8C40ABFE0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685441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DB5B1086-7C96-4AC1-B018-6791591A2E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例</a:t>
            </a:r>
            <a:r>
              <a:rPr lang="en-US" altLang="zh-CN" sz="2800">
                <a:latin typeface="Times New Roman" panose="02020603050405020304" pitchFamily="18" charset="0"/>
              </a:rPr>
              <a:t>4</a:t>
            </a:r>
            <a:r>
              <a:rPr lang="zh-CN" altLang="en-US" sz="2800">
                <a:latin typeface="Times New Roman" panose="02020603050405020304" pitchFamily="18" charset="0"/>
              </a:rPr>
              <a:t>．设有堆栈</a:t>
            </a:r>
            <a:r>
              <a:rPr lang="en-US" altLang="zh-CN" sz="2800">
                <a:latin typeface="Times New Roman" panose="02020603050405020304" pitchFamily="18" charset="0"/>
              </a:rPr>
              <a:t>S</a:t>
            </a:r>
            <a:r>
              <a:rPr lang="zh-CN" altLang="en-US" sz="2800">
                <a:latin typeface="Times New Roman" panose="02020603050405020304" pitchFamily="18" charset="0"/>
              </a:rPr>
              <a:t>，栈指针</a:t>
            </a:r>
            <a:r>
              <a:rPr lang="en-US" altLang="zh-CN" sz="2800">
                <a:latin typeface="Times New Roman" panose="02020603050405020304" pitchFamily="18" charset="0"/>
              </a:rPr>
              <a:t>top </a:t>
            </a:r>
            <a:r>
              <a:rPr lang="zh-CN" altLang="en-US" sz="2800">
                <a:latin typeface="Times New Roman" panose="02020603050405020304" pitchFamily="18" charset="0"/>
              </a:rPr>
              <a:t>，栈中存放相应的数据块地址，程序 </a:t>
            </a:r>
            <a:r>
              <a:rPr lang="en-US" altLang="zh-CN" sz="2800">
                <a:latin typeface="Times New Roman" panose="02020603050405020304" pitchFamily="18" charset="0"/>
              </a:rPr>
              <a:t>pop</a:t>
            </a:r>
            <a:r>
              <a:rPr lang="zh-CN" altLang="en-US" sz="2800"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</a:rPr>
              <a:t>top</a:t>
            </a:r>
            <a:r>
              <a:rPr lang="zh-CN" altLang="en-US" sz="2800">
                <a:latin typeface="Times New Roman" panose="02020603050405020304" pitchFamily="18" charset="0"/>
              </a:rPr>
              <a:t>）从栈中取地址，</a:t>
            </a:r>
            <a:r>
              <a:rPr lang="en-US" altLang="zh-CN" sz="2800">
                <a:latin typeface="Times New Roman" panose="02020603050405020304" pitchFamily="18" charset="0"/>
              </a:rPr>
              <a:t>push</a:t>
            </a:r>
            <a:r>
              <a:rPr lang="zh-CN" altLang="en-US" sz="2800"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</a:rPr>
              <a:t>blk</a:t>
            </a:r>
            <a:r>
              <a:rPr lang="zh-CN" altLang="en-US" sz="2800">
                <a:latin typeface="Times New Roman" panose="02020603050405020304" pitchFamily="18" charset="0"/>
              </a:rPr>
              <a:t>）将地址放入栈</a:t>
            </a:r>
            <a:r>
              <a:rPr lang="en-US" altLang="zh-CN" sz="2800">
                <a:latin typeface="Times New Roman" panose="02020603050405020304" pitchFamily="18" charset="0"/>
              </a:rPr>
              <a:t>S</a:t>
            </a:r>
            <a:r>
              <a:rPr lang="zh-CN" altLang="en-US" sz="2800">
                <a:latin typeface="Times New Roman" panose="02020603050405020304" pitchFamily="18" charset="0"/>
              </a:rPr>
              <a:t>中。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void  pop (&amp;r)   {              	 void  push(blk)  {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 top --; 			          *top = blk;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 r=*top;		                      top++; 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}                                                  }	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先执行 </a:t>
            </a:r>
            <a:r>
              <a:rPr lang="en-US" altLang="zh-CN" sz="2400">
                <a:latin typeface="Times New Roman" panose="02020603050405020304" pitchFamily="18" charset="0"/>
              </a:rPr>
              <a:t>pop </a:t>
            </a:r>
            <a:r>
              <a:rPr lang="zh-CN" altLang="en-US" sz="2400">
                <a:latin typeface="Times New Roman" panose="02020603050405020304" pitchFamily="18" charset="0"/>
              </a:rPr>
              <a:t>的</a:t>
            </a:r>
            <a:r>
              <a:rPr lang="en-US" altLang="zh-CN" sz="2400">
                <a:latin typeface="Times New Roman" panose="02020603050405020304" pitchFamily="18" charset="0"/>
              </a:rPr>
              <a:t>top--</a:t>
            </a:r>
            <a:r>
              <a:rPr lang="zh-CN" altLang="en-US" sz="2400">
                <a:latin typeface="Times New Roman" panose="02020603050405020304" pitchFamily="18" charset="0"/>
              </a:rPr>
              <a:t>，接着执行</a:t>
            </a:r>
            <a:r>
              <a:rPr lang="en-US" altLang="zh-CN" sz="2400">
                <a:latin typeface="Times New Roman" panose="02020603050405020304" pitchFamily="18" charset="0"/>
              </a:rPr>
              <a:t>push</a:t>
            </a:r>
            <a:r>
              <a:rPr lang="zh-CN" altLang="en-US" sz="2400">
                <a:latin typeface="Times New Roman" panose="02020603050405020304" pitchFamily="18" charset="0"/>
              </a:rPr>
              <a:t>的*</a:t>
            </a:r>
            <a:r>
              <a:rPr lang="en-US" altLang="zh-CN" sz="2400">
                <a:latin typeface="Times New Roman" panose="02020603050405020304" pitchFamily="18" charset="0"/>
              </a:rPr>
              <a:t>top=blk</a:t>
            </a:r>
          </a:p>
        </p:txBody>
      </p:sp>
      <p:sp>
        <p:nvSpPr>
          <p:cNvPr id="34819" name="标题 1">
            <a:extLst>
              <a:ext uri="{FF2B5EF4-FFF2-40B4-BE49-F238E27FC236}">
                <a16:creationId xmlns:a16="http://schemas.microsoft.com/office/drawing/2014/main" id="{5E27484A-69C3-4933-8634-FB70929C33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2.1	 </a:t>
            </a:r>
            <a:r>
              <a:rPr lang="zh-CN" altLang="en-US">
                <a:solidFill>
                  <a:srgbClr val="000000"/>
                </a:solidFill>
              </a:rPr>
              <a:t>前趋图和程序执行</a:t>
            </a:r>
            <a:endParaRPr lang="zh-CN" altLang="en-US"/>
          </a:p>
        </p:txBody>
      </p:sp>
      <p:sp>
        <p:nvSpPr>
          <p:cNvPr id="34820" name="日期占位符 3">
            <a:extLst>
              <a:ext uri="{FF2B5EF4-FFF2-40B4-BE49-F238E27FC236}">
                <a16:creationId xmlns:a16="http://schemas.microsoft.com/office/drawing/2014/main" id="{E84BC34C-DF48-43C3-8D39-B167FDEEEA43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34821" name="组合 1">
            <a:extLst>
              <a:ext uri="{FF2B5EF4-FFF2-40B4-BE49-F238E27FC236}">
                <a16:creationId xmlns:a16="http://schemas.microsoft.com/office/drawing/2014/main" id="{99455529-8EE4-4F9F-BAF1-2160FE948B83}"/>
              </a:ext>
            </a:extLst>
          </p:cNvPr>
          <p:cNvGrpSpPr>
            <a:grpSpLocks/>
          </p:cNvGrpSpPr>
          <p:nvPr/>
        </p:nvGrpSpPr>
        <p:grpSpPr bwMode="auto">
          <a:xfrm>
            <a:off x="7154863" y="2466975"/>
            <a:ext cx="1395412" cy="2765425"/>
            <a:chOff x="4572000" y="2420938"/>
            <a:chExt cx="1395046" cy="2764709"/>
          </a:xfrm>
        </p:grpSpPr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088BAA60-2481-42C9-90A2-76BBDB52DE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0" y="3527140"/>
              <a:ext cx="657053" cy="0"/>
            </a:xfrm>
            <a:prstGeom prst="line">
              <a:avLst/>
            </a:prstGeom>
            <a:noFill/>
            <a:ln w="9525">
              <a:solidFill>
                <a:srgbClr val="5B524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kern="0">
                <a:solidFill>
                  <a:srgbClr val="C9DDF1"/>
                </a:solidFill>
                <a:latin typeface="Times New Roman" pitchFamily="18" charset="0"/>
              </a:endParaRP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C341EE15-A516-4ECD-A0E8-FA7E6DBA9D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0" y="3065296"/>
              <a:ext cx="536434" cy="3967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Ø"/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666699"/>
                </a:buClr>
                <a:buFont typeface="Wingdings" pitchFamily="2" charset="2"/>
                <a:buChar char="Ø"/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kern="0">
                  <a:solidFill>
                    <a:srgbClr val="5B5249"/>
                  </a:solidFill>
                </a:rPr>
                <a:t>top</a:t>
              </a: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B7BDDEA5-581C-4D39-A877-647EBD02F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9053" y="3527140"/>
              <a:ext cx="737993" cy="552307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Ø"/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666699"/>
                </a:buClr>
                <a:buFont typeface="Wingdings" pitchFamily="2" charset="2"/>
                <a:buChar char="Ø"/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400" kern="0">
                <a:solidFill>
                  <a:srgbClr val="C9DDF1"/>
                </a:solidFill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438BEA43-EB93-40BF-A194-59D178221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9053" y="2973245"/>
              <a:ext cx="737993" cy="553895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Ø"/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666699"/>
                </a:buClr>
                <a:buFont typeface="Wingdings" pitchFamily="2" charset="2"/>
                <a:buChar char="Ø"/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400" kern="0">
                <a:solidFill>
                  <a:srgbClr val="C9DDF1"/>
                </a:solidFill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2A0E3B5F-2B51-4F34-A52A-C27A52A77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9053" y="2420938"/>
              <a:ext cx="737993" cy="552307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Ø"/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666699"/>
                </a:buClr>
                <a:buFont typeface="Wingdings" pitchFamily="2" charset="2"/>
                <a:buChar char="Ø"/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400" kern="0">
                <a:solidFill>
                  <a:srgbClr val="C9DDF1"/>
                </a:solidFill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11A3F00A-FBA7-4010-A81E-E02195C20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9053" y="4079446"/>
              <a:ext cx="737993" cy="553894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Ø"/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666699"/>
                </a:buClr>
                <a:buFont typeface="Wingdings" pitchFamily="2" charset="2"/>
                <a:buChar char="Ø"/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400" kern="0">
                <a:solidFill>
                  <a:srgbClr val="C9DDF1"/>
                </a:solidFill>
              </a:endParaRP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D8F44F02-50FF-416F-AA7B-C721C2190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9053" y="4633340"/>
              <a:ext cx="737993" cy="552307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Ø"/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666699"/>
                </a:buClr>
                <a:buFont typeface="Wingdings" pitchFamily="2" charset="2"/>
                <a:buChar char="Ø"/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400" kern="0">
                <a:solidFill>
                  <a:srgbClr val="C9DDF1"/>
                </a:solidFill>
              </a:endParaRPr>
            </a:p>
          </p:txBody>
        </p:sp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2F7EC791-BDB6-4949-80E6-74521ED6E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2522" y="4725391"/>
              <a:ext cx="411055" cy="46025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5B524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Ø"/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666699"/>
                </a:buClr>
                <a:buFont typeface="Wingdings" pitchFamily="2" charset="2"/>
                <a:buChar char="Ø"/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400" kern="0">
                <a:solidFill>
                  <a:srgbClr val="C9DDF1"/>
                </a:solidFill>
              </a:endParaRP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58086EEC-AFD1-402D-B5E0-6501A6748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2522" y="4692063"/>
              <a:ext cx="369791" cy="398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Ø"/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666699"/>
                </a:buClr>
                <a:buFont typeface="Wingdings" pitchFamily="2" charset="2"/>
                <a:buChar char="Ø"/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kern="0">
                  <a:solidFill>
                    <a:srgbClr val="5B5249"/>
                  </a:solidFill>
                </a:rPr>
                <a:t>A</a:t>
              </a: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5F9309CD-6687-459A-8D92-40487F214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2522" y="4171498"/>
              <a:ext cx="411055" cy="4618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5B524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Ø"/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666699"/>
                </a:buClr>
                <a:buFont typeface="Wingdings" pitchFamily="2" charset="2"/>
                <a:buChar char="Ø"/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400" kern="0">
                <a:solidFill>
                  <a:srgbClr val="C9DDF1"/>
                </a:solidFill>
              </a:endParaRP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DD7DD74E-D148-4CC0-99FD-AD36FDF305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2522" y="4139756"/>
              <a:ext cx="353920" cy="395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Ø"/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666699"/>
                </a:buClr>
                <a:buFont typeface="Wingdings" pitchFamily="2" charset="2"/>
                <a:buChar char="Ø"/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kern="0">
                  <a:solidFill>
                    <a:srgbClr val="5B5249"/>
                  </a:solidFill>
                </a:rPr>
                <a:t>B</a:t>
              </a:r>
            </a:p>
          </p:txBody>
        </p:sp>
        <p:grpSp>
          <p:nvGrpSpPr>
            <p:cNvPr id="34833" name="Group 17">
              <a:extLst>
                <a:ext uri="{FF2B5EF4-FFF2-40B4-BE49-F238E27FC236}">
                  <a16:creationId xmlns:a16="http://schemas.microsoft.com/office/drawing/2014/main" id="{E1745313-7418-49FD-856C-4E90877A95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2615" y="3618979"/>
              <a:ext cx="410308" cy="460785"/>
              <a:chOff x="1776" y="1584"/>
              <a:chExt cx="240" cy="240"/>
            </a:xfrm>
          </p:grpSpPr>
          <p:sp>
            <p:nvSpPr>
              <p:cNvPr id="38" name="Oval 18">
                <a:extLst>
                  <a:ext uri="{FF2B5EF4-FFF2-40B4-BE49-F238E27FC236}">
                    <a16:creationId xmlns:a16="http://schemas.microsoft.com/office/drawing/2014/main" id="{657D920E-1CD3-4095-96F8-690AF54E1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584"/>
                <a:ext cx="240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5B524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rgbClr val="666699"/>
                  </a:buClr>
                  <a:buFont typeface="Wingdings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fontAlgn="auto" hangingPunct="1"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CN" altLang="en-US" sz="2400" kern="0">
                  <a:solidFill>
                    <a:srgbClr val="C9DDF1"/>
                  </a:solidFill>
                </a:endParaRPr>
              </a:p>
            </p:txBody>
          </p:sp>
          <p:sp>
            <p:nvSpPr>
              <p:cNvPr id="39" name="Text Box 19">
                <a:extLst>
                  <a:ext uri="{FF2B5EF4-FFF2-40B4-BE49-F238E27FC236}">
                    <a16:creationId xmlns:a16="http://schemas.microsoft.com/office/drawing/2014/main" id="{2ECBB567-5D6A-4A57-AFEF-8283D7FC22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584"/>
                <a:ext cx="216" cy="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rgbClr val="666699"/>
                  </a:buClr>
                  <a:buFont typeface="Wingdings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2000" kern="0">
                    <a:solidFill>
                      <a:srgbClr val="5B5249"/>
                    </a:solidFill>
                  </a:rPr>
                  <a:t>Y</a:t>
                </a:r>
              </a:p>
            </p:txBody>
          </p:sp>
        </p:grpSp>
        <p:sp>
          <p:nvSpPr>
            <p:cNvPr id="34" name="Line 34">
              <a:extLst>
                <a:ext uri="{FF2B5EF4-FFF2-40B4-BE49-F238E27FC236}">
                  <a16:creationId xmlns:a16="http://schemas.microsoft.com/office/drawing/2014/main" id="{6039100F-2347-41BC-947E-E291D2D86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3264" y="5185647"/>
              <a:ext cx="574524" cy="0"/>
            </a:xfrm>
            <a:prstGeom prst="line">
              <a:avLst/>
            </a:prstGeom>
            <a:noFill/>
            <a:ln w="9525">
              <a:solidFill>
                <a:srgbClr val="5B524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kern="0">
                <a:solidFill>
                  <a:srgbClr val="C9DDF1"/>
                </a:solidFill>
                <a:latin typeface="Times New Roman" pitchFamily="18" charset="0"/>
              </a:endParaRPr>
            </a:p>
          </p:txBody>
        </p:sp>
        <p:sp>
          <p:nvSpPr>
            <p:cNvPr id="35" name="Text Box 35">
              <a:extLst>
                <a:ext uri="{FF2B5EF4-FFF2-40B4-BE49-F238E27FC236}">
                  <a16:creationId xmlns:a16="http://schemas.microsoft.com/office/drawing/2014/main" id="{53407381-E9F6-49E3-B507-F10F91DAD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0" y="4725391"/>
              <a:ext cx="663401" cy="395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Ø"/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666699"/>
                </a:buClr>
                <a:buFont typeface="Wingdings" pitchFamily="2" charset="2"/>
                <a:buChar char="Ø"/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kern="0">
                  <a:solidFill>
                    <a:srgbClr val="5B5249"/>
                  </a:solidFill>
                </a:rPr>
                <a:t>base</a:t>
              </a:r>
            </a:p>
          </p:txBody>
        </p:sp>
      </p:grp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日期占位符 3">
            <a:extLst>
              <a:ext uri="{FF2B5EF4-FFF2-40B4-BE49-F238E27FC236}">
                <a16:creationId xmlns:a16="http://schemas.microsoft.com/office/drawing/2014/main" id="{7A3A4148-20E6-4355-A8BC-B4B79D090C9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7451725" y="6400800"/>
            <a:ext cx="169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fld id="{D5CBC5B7-8988-4E30-89BF-C51F6AEA776F}" type="datetime1">
              <a:rPr lang="zh-CN" altLang="en-US" smtClean="0"/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2022/10/18</a:t>
            </a:fld>
            <a:r>
              <a:rPr lang="en-US" altLang="zh-CN"/>
              <a:t>    </a:t>
            </a:r>
            <a:fld id="{8AE5FB77-68CF-4AF9-8468-B808197C291A}" type="datetime10">
              <a:rPr lang="zh-CN" altLang="en-US" smtClean="0"/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20:49</a:t>
            </a:fld>
            <a:endParaRPr kumimoji="0" lang="en-US" altLang="zh-CN" sz="1400" b="0"/>
          </a:p>
        </p:txBody>
      </p:sp>
      <p:sp>
        <p:nvSpPr>
          <p:cNvPr id="100355" name="页脚占位符 4">
            <a:extLst>
              <a:ext uri="{FF2B5EF4-FFF2-40B4-BE49-F238E27FC236}">
                <a16:creationId xmlns:a16="http://schemas.microsoft.com/office/drawing/2014/main" id="{807BAA85-AB09-471B-8885-C19A86F2B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0" y="1676400"/>
            <a:ext cx="533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0" sz="2000" b="0" kern="12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/>
              <a:t>操作系统</a:t>
            </a:r>
            <a:r>
              <a:rPr lang="en-US" altLang="zh-CN"/>
              <a:t>|</a:t>
            </a:r>
            <a:r>
              <a:rPr lang="zh-CN" altLang="en-US"/>
              <a:t>进程管理</a:t>
            </a:r>
          </a:p>
          <a:p>
            <a:endParaRPr lang="zh-CN" altLang="en-US"/>
          </a:p>
          <a:p>
            <a:r>
              <a:rPr lang="zh-CN" altLang="en-US"/>
              <a:t>  </a:t>
            </a:r>
          </a:p>
          <a:p>
            <a:fld id="{6162E151-F363-420E-8FBD-C6C4905AB2A4}" type="slidenum">
              <a:rPr lang="zh-CN" altLang="en-US" smtClean="0"/>
              <a:pPr/>
              <a:t>110</a:t>
            </a:fld>
            <a:endParaRPr kumimoji="0" lang="zh-CN" altLang="en-US" sz="1800" b="0">
              <a:solidFill>
                <a:srgbClr val="9900C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0356" name="Text Box 4">
            <a:extLst>
              <a:ext uri="{FF2B5EF4-FFF2-40B4-BE49-F238E27FC236}">
                <a16:creationId xmlns:a16="http://schemas.microsoft.com/office/drawing/2014/main" id="{51FF5BC3-C6EC-4696-9F9F-0088B1197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60" y="1458132"/>
            <a:ext cx="44196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/>
              <a:t>Producer: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/>
              <a:t>Begin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/>
              <a:t>  repeat 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/>
              <a:t>     produce an item in </a:t>
            </a:r>
            <a:r>
              <a:rPr lang="en-US" altLang="zh-CN" sz="2400" b="0" dirty="0" err="1"/>
              <a:t>nextp</a:t>
            </a:r>
            <a:r>
              <a:rPr lang="en-US" altLang="zh-CN" sz="2400" b="0" dirty="0"/>
              <a:t>;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/>
              <a:t>     </a:t>
            </a:r>
            <a:r>
              <a:rPr lang="en-US" altLang="zh-CN" sz="2400" b="0" dirty="0" err="1"/>
              <a:t>PC.put</a:t>
            </a:r>
            <a:r>
              <a:rPr lang="en-US" altLang="zh-CN" sz="2400" b="0" dirty="0"/>
              <a:t>(item);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/>
              <a:t>  until false;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/>
              <a:t>end</a:t>
            </a:r>
          </a:p>
        </p:txBody>
      </p:sp>
      <p:sp>
        <p:nvSpPr>
          <p:cNvPr id="100357" name="Text Box 5">
            <a:extLst>
              <a:ext uri="{FF2B5EF4-FFF2-40B4-BE49-F238E27FC236}">
                <a16:creationId xmlns:a16="http://schemas.microsoft.com/office/drawing/2014/main" id="{82AA78FB-4C6A-4669-B409-40D33EF0B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5978" y="1458132"/>
            <a:ext cx="44196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/>
              <a:t>Consumer: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/>
              <a:t>Begin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/>
              <a:t>  repeat 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/>
              <a:t>      </a:t>
            </a:r>
            <a:r>
              <a:rPr lang="en-US" altLang="zh-CN" sz="2400" b="0" dirty="0" err="1"/>
              <a:t>PC.get</a:t>
            </a:r>
            <a:r>
              <a:rPr lang="en-US" altLang="zh-CN" sz="2400" b="0" dirty="0"/>
              <a:t>(item);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/>
              <a:t>       consume the item in </a:t>
            </a:r>
            <a:r>
              <a:rPr lang="en-US" altLang="zh-CN" sz="2400" b="0" dirty="0" err="1"/>
              <a:t>nextc</a:t>
            </a:r>
            <a:r>
              <a:rPr lang="en-US" altLang="zh-CN" sz="2400" b="0" dirty="0"/>
              <a:t>;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/>
              <a:t>  until false;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/>
              <a:t>end</a:t>
            </a:r>
          </a:p>
        </p:txBody>
      </p:sp>
      <p:sp>
        <p:nvSpPr>
          <p:cNvPr id="100358" name="Rectangle 6">
            <a:extLst>
              <a:ext uri="{FF2B5EF4-FFF2-40B4-BE49-F238E27FC236}">
                <a16:creationId xmlns:a16="http://schemas.microsoft.com/office/drawing/2014/main" id="{ACB0F0AB-269E-487F-9AAD-1A669048C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0"/>
            <a:ext cx="2263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folHlink"/>
                </a:solidFill>
              </a:rPr>
              <a:t>2 . 8	  </a:t>
            </a:r>
            <a:r>
              <a:rPr lang="zh-CN" altLang="en-US" sz="2000">
                <a:solidFill>
                  <a:schemeClr val="folHlink"/>
                </a:solidFill>
              </a:rPr>
              <a:t>管程机制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3">
            <a:extLst>
              <a:ext uri="{FF2B5EF4-FFF2-40B4-BE49-F238E27FC236}">
                <a16:creationId xmlns:a16="http://schemas.microsoft.com/office/drawing/2014/main" id="{DBF7C618-B149-4339-9D9C-2AF10E6E6F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进程通信的概念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进程之间的信息交换称为进程通信。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800" dirty="0">
                <a:latin typeface="Times New Roman" panose="02020603050405020304" pitchFamily="18" charset="0"/>
              </a:rPr>
              <a:t>低级通信。进程间直接通过信号量机制，利用共享存储器进行数据传输。缺点效率低、通信过程对用户不透明。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800" dirty="0">
                <a:latin typeface="Times New Roman" panose="02020603050405020304" pitchFamily="18" charset="0"/>
              </a:rPr>
              <a:t>高级通信。用户利用</a:t>
            </a:r>
            <a:r>
              <a:rPr lang="en-US" altLang="zh-CN" sz="2800" dirty="0">
                <a:latin typeface="Times New Roman" panose="02020603050405020304" pitchFamily="18" charset="0"/>
              </a:rPr>
              <a:t>OS</a:t>
            </a:r>
            <a:r>
              <a:rPr lang="zh-CN" altLang="en-US" sz="2800" dirty="0">
                <a:latin typeface="Times New Roman" panose="02020603050405020304" pitchFamily="18" charset="0"/>
              </a:rPr>
              <a:t>提供的通信命令（原语）进行进程之间的通信。优点：使用方便，通信过程对用户透明，可高效传送大量的数据</a:t>
            </a:r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E2F2C2EB-70CB-478A-8E34-6882690798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26160" y="2238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 2.9		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进程通信</a:t>
            </a:r>
          </a:p>
        </p:txBody>
      </p:sp>
      <p:sp>
        <p:nvSpPr>
          <p:cNvPr id="144388" name="日期占位符 3">
            <a:extLst>
              <a:ext uri="{FF2B5EF4-FFF2-40B4-BE49-F238E27FC236}">
                <a16:creationId xmlns:a16="http://schemas.microsoft.com/office/drawing/2014/main" id="{F3E41492-8FD4-4D18-86F2-00849635DB0F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32188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3">
            <a:extLst>
              <a:ext uri="{FF2B5EF4-FFF2-40B4-BE49-F238E27FC236}">
                <a16:creationId xmlns:a16="http://schemas.microsoft.com/office/drawing/2014/main" id="{DBF7C618-B149-4339-9D9C-2AF10E6E6F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2600"/>
              </a:lnSpc>
            </a:pPr>
            <a:r>
              <a:rPr lang="zh-CN" altLang="en-US" sz="2000" b="1" dirty="0">
                <a:latin typeface="Times New Roman" panose="02020603050405020304" pitchFamily="18" charset="0"/>
              </a:rPr>
              <a:t>高级通信机制分类：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ts val="26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</a:rPr>
              <a:t>、共享存储器系统；</a:t>
            </a:r>
            <a:r>
              <a:rPr lang="en-US" altLang="zh-CN" sz="2000" b="1" dirty="0">
                <a:latin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</a:rPr>
              <a:t>、管道通信系统；</a:t>
            </a:r>
            <a:r>
              <a:rPr lang="en-US" altLang="zh-CN" sz="2000" b="1" dirty="0">
                <a:latin typeface="Times New Roman" panose="02020603050405020304" pitchFamily="18" charset="0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</a:rPr>
              <a:t>、消息传递系统；</a:t>
            </a:r>
            <a:r>
              <a:rPr lang="en-US" altLang="zh-CN" sz="2000" b="1" dirty="0">
                <a:latin typeface="Times New Roman" panose="02020603050405020304" pitchFamily="18" charset="0"/>
              </a:rPr>
              <a:t>4</a:t>
            </a:r>
            <a:r>
              <a:rPr lang="zh-CN" altLang="en-US" sz="2000" b="1" dirty="0">
                <a:latin typeface="Times New Roman" panose="02020603050405020304" pitchFamily="18" charset="0"/>
              </a:rPr>
              <a:t>、客户机</a:t>
            </a:r>
            <a:r>
              <a:rPr lang="en-US" altLang="zh-CN" sz="2000" b="1" dirty="0">
                <a:latin typeface="Times New Roman" panose="02020603050405020304" pitchFamily="18" charset="0"/>
              </a:rPr>
              <a:t>-</a:t>
            </a:r>
            <a:r>
              <a:rPr lang="zh-CN" altLang="en-US" sz="2000" b="1" dirty="0">
                <a:latin typeface="Times New Roman" panose="02020603050405020304" pitchFamily="18" charset="0"/>
              </a:rPr>
              <a:t>服务器系统。</a:t>
            </a:r>
          </a:p>
          <a:p>
            <a:pPr eaLnBrk="1" hangingPunct="1">
              <a:lnSpc>
                <a:spcPts val="2600"/>
              </a:lnSpc>
            </a:pPr>
            <a:r>
              <a:rPr lang="zh-CN" altLang="en-US" sz="2000" b="1" dirty="0">
                <a:latin typeface="Times New Roman" panose="02020603050405020304" pitchFamily="18" charset="0"/>
              </a:rPr>
              <a:t>共享存储器系统（</a:t>
            </a:r>
            <a:r>
              <a:rPr lang="en-US" altLang="zh-CN" sz="2000" b="1" dirty="0">
                <a:latin typeface="Times New Roman" panose="02020603050405020304" pitchFamily="18" charset="0"/>
              </a:rPr>
              <a:t>Shared-Memory System</a:t>
            </a:r>
            <a:r>
              <a:rPr lang="zh-CN" altLang="en-US" sz="2000" b="1" dirty="0">
                <a:latin typeface="Times New Roman" panose="02020603050405020304" pitchFamily="18" charset="0"/>
              </a:rPr>
              <a:t>）：通信进程共享某些数据结构或共享存储区。</a:t>
            </a:r>
          </a:p>
          <a:p>
            <a:pPr lvl="1" eaLnBrk="1" hangingPunct="1">
              <a:lnSpc>
                <a:spcPts val="2600"/>
              </a:lnSpc>
            </a:pPr>
            <a:r>
              <a:rPr lang="zh-CN" altLang="en-US" sz="2000" b="1" dirty="0">
                <a:latin typeface="Times New Roman" panose="02020603050405020304" pitchFamily="18" charset="0"/>
              </a:rPr>
              <a:t>基于共享数据结构的通信方式（系统提供存储区，程序员负责数据结构与同步）：仅适用于少量数据传递，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属于低级通信。</a:t>
            </a:r>
          </a:p>
          <a:p>
            <a:pPr lvl="1" eaLnBrk="1" hangingPunct="1">
              <a:lnSpc>
                <a:spcPts val="2600"/>
              </a:lnSpc>
            </a:pPr>
            <a:r>
              <a:rPr lang="zh-CN" altLang="en-US" sz="2000" b="1" dirty="0">
                <a:latin typeface="Times New Roman" panose="02020603050405020304" pitchFamily="18" charset="0"/>
              </a:rPr>
              <a:t>基于共享存储区的通信方式（</a:t>
            </a:r>
            <a:r>
              <a:rPr lang="en-US" altLang="zh-CN" sz="2000" b="1" dirty="0">
                <a:latin typeface="Times New Roman" panose="02020603050405020304" pitchFamily="18" charset="0"/>
              </a:rPr>
              <a:t>OS</a:t>
            </a:r>
            <a:r>
              <a:rPr lang="zh-CN" altLang="en-US" sz="2000" b="1" dirty="0">
                <a:latin typeface="Times New Roman" panose="02020603050405020304" pitchFamily="18" charset="0"/>
              </a:rPr>
              <a:t>在内存中共享存储区域，通信进程将共享存储区附加到自己的地址空间，并负责数据的形式与位置、访问控制）：适合传输大量数据，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属于高级通信</a:t>
            </a:r>
            <a:r>
              <a:rPr lang="zh-CN" altLang="en-US" sz="2000" b="1" dirty="0">
                <a:latin typeface="Times New Roman" panose="02020603050405020304" pitchFamily="18" charset="0"/>
              </a:rPr>
              <a:t>。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endParaRPr lang="en-US" altLang="zh-CN" sz="4400" dirty="0"/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E2F2C2EB-70CB-478A-8E34-6882690798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26160" y="2238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 2.9		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进程通信</a:t>
            </a:r>
          </a:p>
        </p:txBody>
      </p:sp>
      <p:sp>
        <p:nvSpPr>
          <p:cNvPr id="144388" name="日期占位符 3">
            <a:extLst>
              <a:ext uri="{FF2B5EF4-FFF2-40B4-BE49-F238E27FC236}">
                <a16:creationId xmlns:a16="http://schemas.microsoft.com/office/drawing/2014/main" id="{F3E41492-8FD4-4D18-86F2-00849635DB0F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5572DADD-0FD6-4DFE-8704-1AD16EE093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管道通信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  管道（</a:t>
            </a:r>
            <a:r>
              <a:rPr lang="en-US" altLang="zh-CN" sz="2400" dirty="0">
                <a:latin typeface="Times New Roman" panose="02020603050405020304" pitchFamily="18" charset="0"/>
              </a:rPr>
              <a:t>pipe</a:t>
            </a:r>
            <a:r>
              <a:rPr lang="zh-CN" altLang="en-US" sz="2400" dirty="0">
                <a:latin typeface="Times New Roman" panose="02020603050405020304" pitchFamily="18" charset="0"/>
              </a:rPr>
              <a:t>）：是指用于连接一个读进程和一个写进程，以实现它们之间通信的共享文件。管道机制必须提供以下机制：</a:t>
            </a: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、互斥访问管道；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、读写需要同步操作；</a:t>
            </a:r>
            <a:r>
              <a:rPr lang="en-US" altLang="zh-CN" sz="2400" dirty="0">
                <a:latin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</a:rPr>
              <a:t>、确定对方是否存在。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例：</a:t>
            </a:r>
            <a:r>
              <a:rPr lang="en-US" altLang="zh-CN" sz="2400" dirty="0">
                <a:latin typeface="Times New Roman" panose="02020603050405020304" pitchFamily="18" charset="0"/>
              </a:rPr>
              <a:t>UNIX</a:t>
            </a:r>
            <a:r>
              <a:rPr lang="zh-CN" altLang="en-US" sz="2400" dirty="0">
                <a:latin typeface="Times New Roman" panose="02020603050405020304" pitchFamily="18" charset="0"/>
              </a:rPr>
              <a:t>的管道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管道按</a:t>
            </a:r>
            <a:r>
              <a:rPr lang="en-US" altLang="zh-CN" sz="2400" dirty="0">
                <a:latin typeface="Times New Roman" panose="02020603050405020304" pitchFamily="18" charset="0"/>
              </a:rPr>
              <a:t>FIFO</a:t>
            </a:r>
            <a:r>
              <a:rPr lang="zh-CN" altLang="en-US" sz="2400" dirty="0">
                <a:latin typeface="Times New Roman" panose="02020603050405020304" pitchFamily="18" charset="0"/>
              </a:rPr>
              <a:t>方式单向传送消息。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45411" name="标题 1">
            <a:extLst>
              <a:ext uri="{FF2B5EF4-FFF2-40B4-BE49-F238E27FC236}">
                <a16:creationId xmlns:a16="http://schemas.microsoft.com/office/drawing/2014/main" id="{F1B3B2CE-CACD-4D8E-B2FB-7AE283DC4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2.9		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进程通信</a:t>
            </a:r>
            <a:endParaRPr lang="zh-CN" altLang="en-US"/>
          </a:p>
        </p:txBody>
      </p:sp>
      <p:sp>
        <p:nvSpPr>
          <p:cNvPr id="145412" name="日期占位符 3">
            <a:extLst>
              <a:ext uri="{FF2B5EF4-FFF2-40B4-BE49-F238E27FC236}">
                <a16:creationId xmlns:a16="http://schemas.microsoft.com/office/drawing/2014/main" id="{21012104-4E58-4FCD-BF16-08B4302730DE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6547" name="Line 3">
            <a:extLst>
              <a:ext uri="{FF2B5EF4-FFF2-40B4-BE49-F238E27FC236}">
                <a16:creationId xmlns:a16="http://schemas.microsoft.com/office/drawing/2014/main" id="{64A13451-BC7B-4258-A715-0D49136BE2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8963" y="4937772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548" name="Line 4">
            <a:extLst>
              <a:ext uri="{FF2B5EF4-FFF2-40B4-BE49-F238E27FC236}">
                <a16:creationId xmlns:a16="http://schemas.microsoft.com/office/drawing/2014/main" id="{6BC0869F-167D-4AF6-A126-BFEB075BA1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2788" y="495206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549" name="Text Box 5">
            <a:extLst>
              <a:ext uri="{FF2B5EF4-FFF2-40B4-BE49-F238E27FC236}">
                <a16:creationId xmlns:a16="http://schemas.microsoft.com/office/drawing/2014/main" id="{6FE00190-4890-4243-9200-145DFB46B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5388" y="5104460"/>
            <a:ext cx="136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楷体_GB2312"/>
                <a:cs typeface="楷体_GB2312"/>
              </a:rPr>
              <a:t>Pipe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/>
                <a:cs typeface="楷体_GB2312"/>
              </a:rPr>
              <a:t>文件</a:t>
            </a:r>
          </a:p>
        </p:txBody>
      </p:sp>
      <p:sp>
        <p:nvSpPr>
          <p:cNvPr id="236550" name="Text Box 6">
            <a:extLst>
              <a:ext uri="{FF2B5EF4-FFF2-40B4-BE49-F238E27FC236}">
                <a16:creationId xmlns:a16="http://schemas.microsoft.com/office/drawing/2014/main" id="{0DE038ED-05DD-40FC-9800-D66CF085F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" y="4707585"/>
            <a:ext cx="1230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写端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fd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[1]</a:t>
            </a:r>
          </a:p>
        </p:txBody>
      </p:sp>
      <p:sp>
        <p:nvSpPr>
          <p:cNvPr id="236551" name="Text Box 7">
            <a:extLst>
              <a:ext uri="{FF2B5EF4-FFF2-40B4-BE49-F238E27FC236}">
                <a16:creationId xmlns:a16="http://schemas.microsoft.com/office/drawing/2014/main" id="{E99229CE-593B-4097-BE2C-162DC8844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0" y="4730457"/>
            <a:ext cx="177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读端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fd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[0]</a:t>
            </a:r>
          </a:p>
        </p:txBody>
      </p:sp>
      <p:sp>
        <p:nvSpPr>
          <p:cNvPr id="236552" name="Oval 8">
            <a:extLst>
              <a:ext uri="{FF2B5EF4-FFF2-40B4-BE49-F238E27FC236}">
                <a16:creationId xmlns:a16="http://schemas.microsoft.com/office/drawing/2014/main" id="{C7A3E96C-F5EB-4600-A469-9BE675984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2" y="4852047"/>
            <a:ext cx="133350" cy="133350"/>
          </a:xfrm>
          <a:prstGeom prst="ellipse">
            <a:avLst/>
          </a:prstGeom>
          <a:solidFill>
            <a:srgbClr val="FFFF99"/>
          </a:solidFill>
          <a:ln w="9525">
            <a:solidFill>
              <a:srgbClr val="AAFEF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endParaRPr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236553" name="Group 9">
            <a:extLst>
              <a:ext uri="{FF2B5EF4-FFF2-40B4-BE49-F238E27FC236}">
                <a16:creationId xmlns:a16="http://schemas.microsoft.com/office/drawing/2014/main" id="{5AE0F8F0-4C0D-4EFF-97CF-3F5C6FEB97F3}"/>
              </a:ext>
            </a:extLst>
          </p:cNvPr>
          <p:cNvGrpSpPr>
            <a:grpSpLocks/>
          </p:cNvGrpSpPr>
          <p:nvPr/>
        </p:nvGrpSpPr>
        <p:grpSpPr bwMode="auto">
          <a:xfrm>
            <a:off x="2800350" y="4737747"/>
            <a:ext cx="3238500" cy="400050"/>
            <a:chOff x="1656" y="3612"/>
            <a:chExt cx="2040" cy="252"/>
          </a:xfrm>
        </p:grpSpPr>
        <p:sp>
          <p:nvSpPr>
            <p:cNvPr id="236554" name="Rectangle 10">
              <a:extLst>
                <a:ext uri="{FF2B5EF4-FFF2-40B4-BE49-F238E27FC236}">
                  <a16:creationId xmlns:a16="http://schemas.microsoft.com/office/drawing/2014/main" id="{FB2F12FF-62D6-4C66-960B-2553E36CE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624"/>
              <a:ext cx="1908" cy="240"/>
            </a:xfrm>
            <a:prstGeom prst="rect">
              <a:avLst/>
            </a:prstGeom>
            <a:gradFill rotWithShape="0">
              <a:gsLst>
                <a:gs pos="0">
                  <a:schemeClr val="tx1">
                    <a:gamma/>
                    <a:shade val="46275"/>
                    <a:invGamma/>
                  </a:schemeClr>
                </a:gs>
                <a:gs pos="5000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5422" name="Oval 11">
              <a:extLst>
                <a:ext uri="{FF2B5EF4-FFF2-40B4-BE49-F238E27FC236}">
                  <a16:creationId xmlns:a16="http://schemas.microsoft.com/office/drawing/2014/main" id="{51162FF2-E5E9-41EA-8A57-7FF9FE814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612"/>
              <a:ext cx="59" cy="2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/>
              <a:endParaRPr lang="zh-CN" altLang="en-US" sz="24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5423" name="Line 12">
              <a:extLst>
                <a:ext uri="{FF2B5EF4-FFF2-40B4-BE49-F238E27FC236}">
                  <a16:creationId xmlns:a16="http://schemas.microsoft.com/office/drawing/2014/main" id="{58E88ED0-A2FA-4622-A669-2D74EB6A6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6" y="3768"/>
              <a:ext cx="12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24" name="Oval 13">
              <a:extLst>
                <a:ext uri="{FF2B5EF4-FFF2-40B4-BE49-F238E27FC236}">
                  <a16:creationId xmlns:a16="http://schemas.microsoft.com/office/drawing/2014/main" id="{D0E6EF1F-23CE-48C9-915C-AB07C33E1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" y="3618"/>
              <a:ext cx="53" cy="242"/>
            </a:xfrm>
            <a:prstGeom prst="ellipse">
              <a:avLst/>
            </a:prstGeom>
            <a:gradFill rotWithShape="0">
              <a:gsLst>
                <a:gs pos="0">
                  <a:srgbClr val="6C6C6C"/>
                </a:gs>
                <a:gs pos="50000">
                  <a:srgbClr val="EAEAEA"/>
                </a:gs>
                <a:gs pos="100000">
                  <a:srgbClr val="6C6C6C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/>
              <a:endParaRPr lang="zh-CN" altLang="en-US" sz="24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5420" name="Rectangle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0C41857-CD5C-4D59-A048-CDAE748FE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138" y="5275910"/>
            <a:ext cx="438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endParaRPr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36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9" grpId="0" autoUpdateAnimBg="0"/>
      <p:bldP spid="236550" grpId="0" autoUpdateAnimBg="0"/>
      <p:bldP spid="236551" grpId="0" autoUpdateAnimBg="0"/>
      <p:bldP spid="236552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3">
            <a:extLst>
              <a:ext uri="{FF2B5EF4-FFF2-40B4-BE49-F238E27FC236}">
                <a16:creationId xmlns:a16="http://schemas.microsoft.com/office/drawing/2014/main" id="{666B478A-E988-4FFC-9606-40A15EC78E7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92075" y="1049338"/>
            <a:ext cx="8229600" cy="475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例：建立一个管道，同时父进程生成一个子进程，子进程向管道中写入一字符串，父进程从管道中读出字符串。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#include &lt;</a:t>
            </a:r>
            <a:r>
              <a:rPr lang="en-US" altLang="zh-CN" sz="2400" dirty="0" err="1">
                <a:latin typeface="Times New Roman" panose="02020603050405020304" pitchFamily="18" charset="0"/>
              </a:rPr>
              <a:t>stdio.h</a:t>
            </a:r>
            <a:r>
              <a:rPr lang="en-US" altLang="zh-CN" sz="2400" dirty="0">
                <a:latin typeface="Times New Roman" panose="02020603050405020304" pitchFamily="18" charset="0"/>
              </a:rPr>
              <a:t>&gt;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main()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{int </a:t>
            </a:r>
            <a:r>
              <a:rPr lang="en-US" altLang="zh-CN" sz="2400" dirty="0" err="1">
                <a:latin typeface="Times New Roman" panose="02020603050405020304" pitchFamily="18" charset="0"/>
              </a:rPr>
              <a:t>x,fd</a:t>
            </a:r>
            <a:r>
              <a:rPr lang="en-US" altLang="zh-CN" sz="2400" dirty="0">
                <a:latin typeface="Times New Roman" panose="02020603050405020304" pitchFamily="18" charset="0"/>
              </a:rPr>
              <a:t>[2];		char </a:t>
            </a:r>
            <a:r>
              <a:rPr lang="en-US" altLang="zh-CN" sz="2400" dirty="0" err="1">
                <a:latin typeface="Times New Roman" panose="02020603050405020304" pitchFamily="18" charset="0"/>
              </a:rPr>
              <a:t>buf</a:t>
            </a:r>
            <a:r>
              <a:rPr lang="en-US" altLang="zh-CN" sz="2400" dirty="0">
                <a:latin typeface="Times New Roman" panose="02020603050405020304" pitchFamily="18" charset="0"/>
              </a:rPr>
              <a:t>[30],s[30];		pipe(</a:t>
            </a:r>
            <a:r>
              <a:rPr lang="en-US" altLang="zh-CN" sz="2400" dirty="0" err="1">
                <a:latin typeface="Times New Roman" panose="02020603050405020304" pitchFamily="18" charset="0"/>
              </a:rPr>
              <a:t>fd</a:t>
            </a:r>
            <a:r>
              <a:rPr lang="en-US" altLang="zh-CN" sz="2400" dirty="0">
                <a:latin typeface="Times New Roman" panose="02020603050405020304" pitchFamily="18" charset="0"/>
              </a:rPr>
              <a:t>);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while ((x=fork()) == -1);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if (x == 0)	  { </a:t>
            </a:r>
            <a:r>
              <a:rPr lang="en-US" altLang="zh-CN" sz="2400" dirty="0" err="1">
                <a:latin typeface="Times New Roman" panose="02020603050405020304" pitchFamily="18" charset="0"/>
              </a:rPr>
              <a:t>sprintf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</a:rPr>
              <a:t>buf</a:t>
            </a:r>
            <a:r>
              <a:rPr lang="en-US" altLang="zh-CN" sz="2400" dirty="0">
                <a:latin typeface="Times New Roman" panose="02020603050405020304" pitchFamily="18" charset="0"/>
              </a:rPr>
              <a:t>,”this is an example.\n”);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	   	     write(</a:t>
            </a:r>
            <a:r>
              <a:rPr lang="en-US" altLang="zh-CN" sz="2400" dirty="0" err="1">
                <a:latin typeface="Times New Roman" panose="02020603050405020304" pitchFamily="18" charset="0"/>
              </a:rPr>
              <a:t>fd</a:t>
            </a:r>
            <a:r>
              <a:rPr lang="en-US" altLang="zh-CN" sz="2400" dirty="0">
                <a:latin typeface="Times New Roman" panose="02020603050405020304" pitchFamily="18" charset="0"/>
              </a:rPr>
              <a:t>[1],buf,30);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	    	     exit(0);	  }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else		  { wait(0); 			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		    read(</a:t>
            </a:r>
            <a:r>
              <a:rPr lang="en-US" altLang="zh-CN" sz="2400" dirty="0" err="1">
                <a:latin typeface="Times New Roman" panose="02020603050405020304" pitchFamily="18" charset="0"/>
              </a:rPr>
              <a:t>fd</a:t>
            </a:r>
            <a:r>
              <a:rPr lang="en-US" altLang="zh-CN" sz="2400" dirty="0">
                <a:latin typeface="Times New Roman" panose="02020603050405020304" pitchFamily="18" charset="0"/>
              </a:rPr>
              <a:t>[0],s,30);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		    </a:t>
            </a:r>
            <a:r>
              <a:rPr lang="en-US" altLang="zh-CN" sz="2400" dirty="0" err="1">
                <a:latin typeface="Times New Roman" panose="02020603050405020304" pitchFamily="18" charset="0"/>
              </a:rPr>
              <a:t>printf</a:t>
            </a:r>
            <a:r>
              <a:rPr lang="en-US" altLang="zh-CN" sz="2400" dirty="0">
                <a:latin typeface="Times New Roman" panose="02020603050405020304" pitchFamily="18" charset="0"/>
              </a:rPr>
              <a:t>(“%</a:t>
            </a:r>
            <a:r>
              <a:rPr lang="en-US" altLang="zh-CN" sz="2400" dirty="0" err="1">
                <a:latin typeface="Times New Roman" panose="02020603050405020304" pitchFamily="18" charset="0"/>
              </a:rPr>
              <a:t>s”,s</a:t>
            </a:r>
            <a:r>
              <a:rPr lang="en-US" altLang="zh-CN" sz="2400" dirty="0">
                <a:latin typeface="Times New Roman" panose="02020603050405020304" pitchFamily="18" charset="0"/>
              </a:rPr>
              <a:t>);	  }		} </a:t>
            </a:r>
          </a:p>
        </p:txBody>
      </p:sp>
      <p:sp>
        <p:nvSpPr>
          <p:cNvPr id="146435" name="标题 1">
            <a:extLst>
              <a:ext uri="{FF2B5EF4-FFF2-40B4-BE49-F238E27FC236}">
                <a16:creationId xmlns:a16="http://schemas.microsoft.com/office/drawing/2014/main" id="{FB0534FD-22AA-4C04-93E7-950EFC9957E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274638"/>
            <a:ext cx="64897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</a:rPr>
              <a:t>2.9		</a:t>
            </a:r>
            <a:r>
              <a:rPr lang="zh-CN" altLang="en-US" sz="3200">
                <a:solidFill>
                  <a:schemeClr val="tx1"/>
                </a:solidFill>
                <a:latin typeface="Times New Roman" panose="02020603050405020304" pitchFamily="18" charset="0"/>
              </a:rPr>
              <a:t>进程通信</a:t>
            </a:r>
            <a:endParaRPr lang="zh-CN" altLang="en-US" sz="320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F4275424-875F-433D-9149-337F924C6B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</a:rPr>
              <a:t>消息传递系统（以格式化的消息为单位，将数据封装在消息中，利用操作系统的通信命令，完成进程间数据交换）消息传递机制隐藏了实现细节，降低通信设计的复杂度，是目前应用最为广泛的进程间通信机制。</a:t>
            </a:r>
          </a:p>
          <a:p>
            <a:pPr lvl="2" eaLnBrk="1" hangingPunct="1"/>
            <a:r>
              <a:rPr lang="zh-CN" altLang="en-US" sz="2400" dirty="0">
                <a:latin typeface="Times New Roman" panose="02020603050405020304" pitchFamily="18" charset="0"/>
              </a:rPr>
              <a:t>消息传递两种实现机制：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3" eaLnBrk="1" hangingPunct="1"/>
            <a:r>
              <a:rPr lang="zh-CN" altLang="en-US" dirty="0">
                <a:latin typeface="Times New Roman" panose="02020603050405020304" pitchFamily="18" charset="0"/>
              </a:rPr>
              <a:t>直接通信方式：发送进程利用</a:t>
            </a:r>
            <a:r>
              <a:rPr lang="en-US" altLang="zh-CN" dirty="0">
                <a:latin typeface="Times New Roman" panose="02020603050405020304" pitchFamily="18" charset="0"/>
              </a:rPr>
              <a:t>OS</a:t>
            </a:r>
            <a:r>
              <a:rPr lang="zh-CN" altLang="en-US" dirty="0">
                <a:latin typeface="Times New Roman" panose="02020603050405020304" pitchFamily="18" charset="0"/>
              </a:rPr>
              <a:t>原语，将消息发送给接收进程；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3" eaLnBrk="1" hangingPunct="1"/>
            <a:r>
              <a:rPr lang="zh-CN" altLang="en-US" dirty="0">
                <a:latin typeface="Times New Roman" panose="02020603050405020304" pitchFamily="18" charset="0"/>
              </a:rPr>
              <a:t>间接通信方式：发送与接收进程，利用共享中间实体（信箱）进行消息发送与接收。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47459" name="标题 1">
            <a:extLst>
              <a:ext uri="{FF2B5EF4-FFF2-40B4-BE49-F238E27FC236}">
                <a16:creationId xmlns:a16="http://schemas.microsoft.com/office/drawing/2014/main" id="{E4711EDA-93EA-4886-8CBD-8749199821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2.9		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进程通信</a:t>
            </a:r>
            <a:endParaRPr lang="zh-CN" altLang="en-US"/>
          </a:p>
        </p:txBody>
      </p:sp>
      <p:sp>
        <p:nvSpPr>
          <p:cNvPr id="147460" name="日期占位符 3">
            <a:extLst>
              <a:ext uri="{FF2B5EF4-FFF2-40B4-BE49-F238E27FC236}">
                <a16:creationId xmlns:a16="http://schemas.microsoft.com/office/drawing/2014/main" id="{75B70226-BF6E-42AE-949C-097A7016EC2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563026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F4275424-875F-433D-9149-337F924C6B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</a:rPr>
              <a:t>客户机</a:t>
            </a:r>
            <a:r>
              <a:rPr lang="en-US" altLang="zh-CN" sz="2400" dirty="0">
                <a:latin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</a:rPr>
              <a:t>服务器系统：在网络环境的各种应用领域中的主流通信实现机制。目前实现方法有：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000" dirty="0">
                <a:latin typeface="Times New Roman" panose="02020603050405020304" pitchFamily="18" charset="0"/>
              </a:rPr>
              <a:t>套接字：一个套接字为一个通信标识类型的数据结构，包含目的地址、通信网络的传输层协议、进程所在的网络地址、系统调用（系统针对客户或服务器程序提供的</a:t>
            </a:r>
            <a:r>
              <a:rPr lang="en-US" altLang="zh-CN" sz="2000" dirty="0">
                <a:latin typeface="Times New Roman" panose="02020603050405020304" pitchFamily="18" charset="0"/>
              </a:rPr>
              <a:t>API</a:t>
            </a:r>
            <a:r>
              <a:rPr lang="zh-CN" altLang="en-US" sz="2000" dirty="0">
                <a:latin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000" dirty="0">
                <a:latin typeface="Times New Roman" panose="02020603050405020304" pitchFamily="18" charset="0"/>
              </a:rPr>
              <a:t>套接字类型：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1600" dirty="0">
                <a:latin typeface="Times New Roman" panose="02020603050405020304" pitchFamily="18" charset="0"/>
              </a:rPr>
              <a:t>基于文件型：通信程序位于本机上，套接字直接关联到一个特殊文件，通信利用该文件的读写实现；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1600" dirty="0">
                <a:latin typeface="Times New Roman" panose="02020603050405020304" pitchFamily="18" charset="0"/>
              </a:rPr>
              <a:t>基于网络型：通信双方位于不同主机上，被分配一对套接字，分别用于接收进程（或服务器端）与发送进程（客户端）。工作过程：发送进程申请套接字（随机），主机分配端口（与套接字绑定），接收进程利用监听端口（全局公认的套接字和指定的端口）等待客户请求。接收进程收到请求，就接受来自发送进程的连接请求，形成链接。通信结束时，系统关闭接收进程的套接字撤销链接。</a:t>
            </a:r>
            <a:endParaRPr lang="en-US" altLang="zh-CN" sz="1600" dirty="0">
              <a:latin typeface="Times New Roman" panose="02020603050405020304" pitchFamily="18" charset="0"/>
            </a:endParaRPr>
          </a:p>
        </p:txBody>
      </p:sp>
      <p:sp>
        <p:nvSpPr>
          <p:cNvPr id="147459" name="标题 1">
            <a:extLst>
              <a:ext uri="{FF2B5EF4-FFF2-40B4-BE49-F238E27FC236}">
                <a16:creationId xmlns:a16="http://schemas.microsoft.com/office/drawing/2014/main" id="{E4711EDA-93EA-4886-8CBD-8749199821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2.9		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进程通信</a:t>
            </a:r>
            <a:endParaRPr lang="zh-CN" altLang="en-US"/>
          </a:p>
        </p:txBody>
      </p:sp>
      <p:sp>
        <p:nvSpPr>
          <p:cNvPr id="147460" name="日期占位符 3">
            <a:extLst>
              <a:ext uri="{FF2B5EF4-FFF2-40B4-BE49-F238E27FC236}">
                <a16:creationId xmlns:a16="http://schemas.microsoft.com/office/drawing/2014/main" id="{75B70226-BF6E-42AE-949C-097A7016EC2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802233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F4275424-875F-433D-9149-337F924C6B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</a:rPr>
              <a:t>远程过程调用（</a:t>
            </a:r>
            <a:r>
              <a:rPr lang="en-US" altLang="zh-CN" sz="2400" dirty="0">
                <a:latin typeface="Times New Roman" panose="02020603050405020304" pitchFamily="18" charset="0"/>
              </a:rPr>
              <a:t>RPC</a:t>
            </a:r>
            <a:r>
              <a:rPr lang="zh-CN" altLang="en-US" sz="2400" dirty="0">
                <a:latin typeface="Times New Roman" panose="02020603050405020304" pitchFamily="18" charset="0"/>
              </a:rPr>
              <a:t>）和远程方法调用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2000" dirty="0">
                <a:latin typeface="Times New Roman" panose="02020603050405020304" pitchFamily="18" charset="0"/>
              </a:rPr>
              <a:t>RPC</a:t>
            </a:r>
            <a:r>
              <a:rPr lang="zh-CN" altLang="en-US" sz="2000" dirty="0">
                <a:latin typeface="Times New Roman" panose="02020603050405020304" pitchFamily="18" charset="0"/>
              </a:rPr>
              <a:t>允许运行于一台主机系统上的进程调用另一台（远程）系统上的进程。在编程者则表现为常规过程调用。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000" dirty="0">
                <a:latin typeface="Times New Roman" panose="02020603050405020304" pitchFamily="18" charset="0"/>
              </a:rPr>
              <a:t>在本地客户端，每个可以独立运行的远程过程都拥有一个客服存根（</a:t>
            </a:r>
            <a:r>
              <a:rPr lang="en-US" altLang="zh-CN" sz="2000" dirty="0">
                <a:latin typeface="Times New Roman" panose="02020603050405020304" pitchFamily="18" charset="0"/>
              </a:rPr>
              <a:t>client stubborn</a:t>
            </a:r>
            <a:r>
              <a:rPr lang="zh-CN" altLang="en-US" sz="2000" dirty="0">
                <a:latin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</a:rPr>
              <a:t>本地进程调用远程过程实际上是调用该过程关联的存根。每个远程进程所在的服务器端，其所对应的实际执行进程也存在一个服务器存根（</a:t>
            </a:r>
            <a:r>
              <a:rPr lang="en-US" altLang="zh-CN" sz="2000" dirty="0">
                <a:latin typeface="Times New Roman" panose="02020603050405020304" pitchFamily="18" charset="0"/>
              </a:rPr>
              <a:t>sub</a:t>
            </a:r>
            <a:r>
              <a:rPr lang="zh-CN" altLang="en-US" sz="2000" dirty="0">
                <a:latin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2000" dirty="0">
                <a:latin typeface="Times New Roman" panose="02020603050405020304" pitchFamily="18" charset="0"/>
              </a:rPr>
              <a:t>RPC</a:t>
            </a:r>
            <a:r>
              <a:rPr lang="zh-CN" altLang="en-US" sz="2000" dirty="0">
                <a:latin typeface="Times New Roman" panose="02020603050405020304" pitchFamily="18" charset="0"/>
              </a:rPr>
              <a:t>调用过程：将客户过程的本地调用转化为客户存根，再将其转化为服务器过程的本地调用。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147459" name="标题 1">
            <a:extLst>
              <a:ext uri="{FF2B5EF4-FFF2-40B4-BE49-F238E27FC236}">
                <a16:creationId xmlns:a16="http://schemas.microsoft.com/office/drawing/2014/main" id="{E4711EDA-93EA-4886-8CBD-8749199821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2.9		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进程通信</a:t>
            </a:r>
            <a:endParaRPr lang="zh-CN" altLang="en-US"/>
          </a:p>
        </p:txBody>
      </p:sp>
      <p:sp>
        <p:nvSpPr>
          <p:cNvPr id="147460" name="日期占位符 3">
            <a:extLst>
              <a:ext uri="{FF2B5EF4-FFF2-40B4-BE49-F238E27FC236}">
                <a16:creationId xmlns:a16="http://schemas.microsoft.com/office/drawing/2014/main" id="{75B70226-BF6E-42AE-949C-097A7016EC2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01040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F4275424-875F-433D-9149-337F924C6B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</a:rPr>
              <a:t>消息传递通信系统（以格式化的消息为单位，将数据封装在消息中，利用操作系统的通信命令，完成进程间数据交换）</a:t>
            </a:r>
          </a:p>
          <a:p>
            <a:pPr lvl="1" eaLnBrk="1" hangingPunct="1"/>
            <a:r>
              <a:rPr lang="zh-CN" altLang="en-US" sz="2000" dirty="0">
                <a:latin typeface="Times New Roman" panose="02020603050405020304" pitchFamily="18" charset="0"/>
              </a:rPr>
              <a:t>直接消息传递系统：由发送进程利用</a:t>
            </a:r>
            <a:r>
              <a:rPr lang="en-US" altLang="zh-CN" sz="2000" dirty="0">
                <a:latin typeface="Times New Roman" panose="02020603050405020304" pitchFamily="18" charset="0"/>
              </a:rPr>
              <a:t>OS</a:t>
            </a:r>
            <a:r>
              <a:rPr lang="zh-CN" altLang="en-US" sz="2000" dirty="0">
                <a:latin typeface="Times New Roman" panose="02020603050405020304" pitchFamily="18" charset="0"/>
              </a:rPr>
              <a:t>的发送原语，将消息发送给目标进程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2000" dirty="0">
                <a:latin typeface="Times New Roman" panose="02020603050405020304" pitchFamily="18" charset="0"/>
              </a:rPr>
              <a:t>对称寻址：显示提供对方的进程标识符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3" eaLnBrk="1" hangingPunct="1"/>
            <a:r>
              <a:rPr lang="en-US" altLang="zh-CN" dirty="0">
                <a:latin typeface="Times New Roman" panose="02020603050405020304" pitchFamily="18" charset="0"/>
              </a:rPr>
              <a:t>send(receiver, message);</a:t>
            </a:r>
          </a:p>
          <a:p>
            <a:pPr lvl="3" eaLnBrk="1" hangingPunct="1"/>
            <a:r>
              <a:rPr lang="en-US" altLang="zh-CN" dirty="0">
                <a:latin typeface="Times New Roman" panose="02020603050405020304" pitchFamily="18" charset="0"/>
              </a:rPr>
              <a:t>receive(sender, message);</a:t>
            </a:r>
          </a:p>
          <a:p>
            <a:pPr lvl="2" eaLnBrk="1" hangingPunct="1"/>
            <a:r>
              <a:rPr lang="zh-CN" altLang="en-US" sz="2000" dirty="0">
                <a:latin typeface="Times New Roman" panose="02020603050405020304" pitchFamily="18" charset="0"/>
              </a:rPr>
              <a:t>非对称寻址：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3" eaLnBrk="1" hangingPunct="1"/>
            <a:r>
              <a:rPr lang="en-US" altLang="zh-CN" dirty="0">
                <a:latin typeface="Times New Roman" panose="02020603050405020304" pitchFamily="18" charset="0"/>
              </a:rPr>
              <a:t>send(</a:t>
            </a:r>
            <a:r>
              <a:rPr lang="en-US" altLang="zh-CN" dirty="0" err="1">
                <a:latin typeface="Times New Roman" panose="02020603050405020304" pitchFamily="18" charset="0"/>
              </a:rPr>
              <a:t>P,message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lvl="3" eaLnBrk="1" hangingPunct="1"/>
            <a:r>
              <a:rPr lang="en-US" altLang="zh-CN" dirty="0">
                <a:latin typeface="Times New Roman" panose="02020603050405020304" pitchFamily="18" charset="0"/>
              </a:rPr>
              <a:t>receive(id, message); //</a:t>
            </a:r>
            <a:r>
              <a:rPr lang="zh-CN" altLang="en-US" dirty="0">
                <a:latin typeface="Times New Roman" panose="02020603050405020304" pitchFamily="18" charset="0"/>
              </a:rPr>
              <a:t>可接受任何进程的消息，</a:t>
            </a:r>
            <a:r>
              <a:rPr lang="en-US" altLang="zh-CN" dirty="0">
                <a:latin typeface="Times New Roman" panose="02020603050405020304" pitchFamily="18" charset="0"/>
              </a:rPr>
              <a:t>id</a:t>
            </a:r>
            <a:r>
              <a:rPr lang="zh-CN" altLang="en-US" dirty="0">
                <a:latin typeface="Times New Roman" panose="02020603050405020304" pitchFamily="18" charset="0"/>
              </a:rPr>
              <a:t>可为源进程的参数，即完成通信后的返回值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47459" name="标题 1">
            <a:extLst>
              <a:ext uri="{FF2B5EF4-FFF2-40B4-BE49-F238E27FC236}">
                <a16:creationId xmlns:a16="http://schemas.microsoft.com/office/drawing/2014/main" id="{E4711EDA-93EA-4886-8CBD-8749199821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2.9		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进程通信</a:t>
            </a:r>
            <a:endParaRPr lang="zh-CN" altLang="en-US"/>
          </a:p>
        </p:txBody>
      </p:sp>
      <p:sp>
        <p:nvSpPr>
          <p:cNvPr id="147460" name="日期占位符 3">
            <a:extLst>
              <a:ext uri="{FF2B5EF4-FFF2-40B4-BE49-F238E27FC236}">
                <a16:creationId xmlns:a16="http://schemas.microsoft.com/office/drawing/2014/main" id="{75B70226-BF6E-42AE-949C-097A7016EC2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F4275424-875F-433D-9149-337F924C6B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</a:rPr>
              <a:t>消息传递通信系统（以格式化的消息为单位，将数据封装在消息中，利用操作系统的通信命令，完成进程间数据交换）</a:t>
            </a:r>
          </a:p>
          <a:p>
            <a:pPr lvl="1" eaLnBrk="1" hangingPunct="1"/>
            <a:r>
              <a:rPr lang="zh-CN" altLang="en-US" sz="2400" dirty="0">
                <a:latin typeface="Times New Roman" panose="02020603050405020304" pitchFamily="18" charset="0"/>
              </a:rPr>
              <a:t>消息的格式</a:t>
            </a:r>
          </a:p>
          <a:p>
            <a:pPr lvl="1" eaLnBrk="1" hangingPunct="1"/>
            <a:r>
              <a:rPr lang="zh-CN" altLang="en-US" sz="2400" dirty="0">
                <a:latin typeface="Times New Roman" panose="02020603050405020304" pitchFamily="18" charset="0"/>
              </a:rPr>
              <a:t>进程同步方式</a:t>
            </a:r>
          </a:p>
          <a:p>
            <a:pPr lvl="2" eaLnBrk="1" hangingPunct="1"/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发送进程阻塞，接受进程阻塞</a:t>
            </a:r>
          </a:p>
          <a:p>
            <a:pPr lvl="2" eaLnBrk="1" hangingPunct="1"/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发送进程不阻塞，接受进程阻塞</a:t>
            </a:r>
          </a:p>
          <a:p>
            <a:pPr lvl="2" eaLnBrk="1" hangingPunct="1"/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发送进程不阻塞，接受进程不阻塞</a:t>
            </a:r>
          </a:p>
          <a:p>
            <a:pPr lvl="2" eaLnBrk="1" hangingPunct="1"/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47459" name="标题 1">
            <a:extLst>
              <a:ext uri="{FF2B5EF4-FFF2-40B4-BE49-F238E27FC236}">
                <a16:creationId xmlns:a16="http://schemas.microsoft.com/office/drawing/2014/main" id="{E4711EDA-93EA-4886-8CBD-8749199821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2.9		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进程通信</a:t>
            </a:r>
            <a:endParaRPr lang="zh-CN" altLang="en-US"/>
          </a:p>
        </p:txBody>
      </p:sp>
      <p:sp>
        <p:nvSpPr>
          <p:cNvPr id="147460" name="日期占位符 3">
            <a:extLst>
              <a:ext uri="{FF2B5EF4-FFF2-40B4-BE49-F238E27FC236}">
                <a16:creationId xmlns:a16="http://schemas.microsoft.com/office/drawing/2014/main" id="{75B70226-BF6E-42AE-949C-097A7016EC2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47461" name="Picture 4" descr="5_25">
            <a:extLst>
              <a:ext uri="{FF2B5EF4-FFF2-40B4-BE49-F238E27FC236}">
                <a16:creationId xmlns:a16="http://schemas.microsoft.com/office/drawing/2014/main" id="{D1076EAC-CCCE-4387-B771-D23100A59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752725"/>
            <a:ext cx="3278187" cy="402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5102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>
            <a:extLst>
              <a:ext uri="{FF2B5EF4-FFF2-40B4-BE49-F238E27FC236}">
                <a16:creationId xmlns:a16="http://schemas.microsoft.com/office/drawing/2014/main" id="{15767BA7-031C-4D71-9D16-44E4DF86A6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资源共享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资源共享是指系统中的硬件资源和软件资源不再由单个用户所独占，而为 </a:t>
            </a:r>
            <a:r>
              <a:rPr lang="en-US" altLang="zh-CN">
                <a:latin typeface="Times New Roman" panose="02020603050405020304" pitchFamily="18" charset="0"/>
              </a:rPr>
              <a:t>n </a:t>
            </a:r>
            <a:r>
              <a:rPr lang="zh-CN" altLang="en-US">
                <a:latin typeface="Times New Roman" panose="02020603050405020304" pitchFamily="18" charset="0"/>
              </a:rPr>
              <a:t>个用户共同使用。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由系统进行统一分配（硬件）和由程序自行使用（数据集，变量、队列等）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程序并发执行与资源共享之间互为存在条件。</a:t>
            </a:r>
          </a:p>
        </p:txBody>
      </p:sp>
      <p:sp>
        <p:nvSpPr>
          <p:cNvPr id="35843" name="标题 1">
            <a:extLst>
              <a:ext uri="{FF2B5EF4-FFF2-40B4-BE49-F238E27FC236}">
                <a16:creationId xmlns:a16="http://schemas.microsoft.com/office/drawing/2014/main" id="{BA71F550-1C49-4181-8915-CDF4F47516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2.1	 </a:t>
            </a:r>
            <a:r>
              <a:rPr lang="zh-CN" altLang="en-US">
                <a:solidFill>
                  <a:srgbClr val="000000"/>
                </a:solidFill>
              </a:rPr>
              <a:t>前趋图和程序执行</a:t>
            </a:r>
            <a:endParaRPr lang="zh-CN" altLang="en-US"/>
          </a:p>
        </p:txBody>
      </p:sp>
      <p:sp>
        <p:nvSpPr>
          <p:cNvPr id="35844" name="日期占位符 3">
            <a:extLst>
              <a:ext uri="{FF2B5EF4-FFF2-40B4-BE49-F238E27FC236}">
                <a16:creationId xmlns:a16="http://schemas.microsoft.com/office/drawing/2014/main" id="{F78644A6-4832-4408-9882-D44F99D77C03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F4275424-875F-433D-9149-337F924C6B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</a:rPr>
              <a:t>消息传递通信系统（以格式化的消息为单位，将数据封装在消息中，利用操作系统的通信命令，完成进程间数据交换）</a:t>
            </a:r>
          </a:p>
          <a:p>
            <a:pPr lvl="1" eaLnBrk="1" hangingPunct="1"/>
            <a:r>
              <a:rPr lang="zh-CN" altLang="en-US" sz="2400" dirty="0">
                <a:latin typeface="Times New Roman" panose="02020603050405020304" pitchFamily="18" charset="0"/>
              </a:rPr>
              <a:t>通信链路（</a:t>
            </a:r>
            <a:r>
              <a:rPr lang="en-US" altLang="zh-CN" sz="2400" dirty="0">
                <a:latin typeface="Times New Roman" panose="02020603050405020304" pitchFamily="18" charset="0"/>
              </a:rPr>
              <a:t>communication link</a:t>
            </a:r>
            <a:r>
              <a:rPr lang="zh-CN" altLang="en-US" sz="2400" dirty="0">
                <a:latin typeface="Times New Roman" panose="02020603050405020304" pitchFamily="18" charset="0"/>
              </a:rPr>
              <a:t>）的两种形式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2000" dirty="0">
                <a:latin typeface="Times New Roman" panose="02020603050405020304" pitchFamily="18" charset="0"/>
              </a:rPr>
              <a:t>发送进程先用显示的“建立连接”命令（原语）请求系统为之建立一条通信链路，并在使用完后拆除，主要用于网络通信中；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2000" dirty="0">
                <a:latin typeface="Times New Roman" panose="02020603050405020304" pitchFamily="18" charset="0"/>
              </a:rPr>
              <a:t>发送进程无须明确提出建立链接的请求，只须利用系统的发送命令（原语），系统自动建立链路，主要用于本机系统。</a:t>
            </a:r>
          </a:p>
          <a:p>
            <a:pPr lvl="2" eaLnBrk="1" hangingPunct="1"/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47459" name="标题 1">
            <a:extLst>
              <a:ext uri="{FF2B5EF4-FFF2-40B4-BE49-F238E27FC236}">
                <a16:creationId xmlns:a16="http://schemas.microsoft.com/office/drawing/2014/main" id="{E4711EDA-93EA-4886-8CBD-8749199821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2.9		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进程通信</a:t>
            </a:r>
            <a:endParaRPr lang="zh-CN" altLang="en-US"/>
          </a:p>
        </p:txBody>
      </p:sp>
      <p:sp>
        <p:nvSpPr>
          <p:cNvPr id="147460" name="日期占位符 3">
            <a:extLst>
              <a:ext uri="{FF2B5EF4-FFF2-40B4-BE49-F238E27FC236}">
                <a16:creationId xmlns:a16="http://schemas.microsoft.com/office/drawing/2014/main" id="{75B70226-BF6E-42AE-949C-097A7016EC2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811007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F990575E-A584-46BC-AEDD-31F1870BD1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290638"/>
            <a:ext cx="8229600" cy="4835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消息缓冲队列通信机制</a:t>
            </a:r>
          </a:p>
          <a:p>
            <a:pPr lvl="2" eaLnBrk="1" hangingPunct="1"/>
            <a:r>
              <a:rPr lang="en-US" altLang="zh-CN" dirty="0">
                <a:latin typeface="Times New Roman" panose="02020603050405020304" pitchFamily="18" charset="0"/>
              </a:rPr>
              <a:t>PCB</a:t>
            </a:r>
            <a:r>
              <a:rPr lang="zh-CN" altLang="en-US" dirty="0">
                <a:latin typeface="Times New Roman" panose="02020603050405020304" pitchFamily="18" charset="0"/>
              </a:rPr>
              <a:t>中有关通信的数据项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typedef struct </a:t>
            </a:r>
            <a:r>
              <a:rPr lang="en-US" altLang="zh-CN" sz="2400" dirty="0" err="1">
                <a:latin typeface="Times New Roman" panose="02020603050405020304" pitchFamily="18" charset="0"/>
              </a:rPr>
              <a:t>processcontrol_block</a:t>
            </a:r>
            <a:r>
              <a:rPr lang="en-US" altLang="zh-CN" sz="2400" dirty="0">
                <a:latin typeface="Times New Roman" panose="02020603050405020304" pitchFamily="18" charset="0"/>
              </a:rPr>
              <a:t> { 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		…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		struct </a:t>
            </a:r>
            <a:r>
              <a:rPr lang="en-US" altLang="zh-CN" sz="2400" dirty="0" err="1">
                <a:latin typeface="Times New Roman" panose="02020603050405020304" pitchFamily="18" charset="0"/>
              </a:rPr>
              <a:t>message_buffer</a:t>
            </a:r>
            <a:r>
              <a:rPr lang="en-US" altLang="zh-CN" sz="2400" dirty="0">
                <a:latin typeface="Times New Roman" panose="02020603050405020304" pitchFamily="18" charset="0"/>
              </a:rPr>
              <a:t> *</a:t>
            </a:r>
            <a:r>
              <a:rPr lang="en-US" altLang="zh-CN" sz="2400" dirty="0" err="1">
                <a:latin typeface="Times New Roman" panose="02020603050405020304" pitchFamily="18" charset="0"/>
              </a:rPr>
              <a:t>mq</a:t>
            </a:r>
            <a:r>
              <a:rPr lang="en-US" altLang="zh-CN" sz="2400" dirty="0">
                <a:latin typeface="Times New Roman" panose="02020603050405020304" pitchFamily="18" charset="0"/>
              </a:rPr>
              <a:t>	//</a:t>
            </a:r>
            <a:r>
              <a:rPr lang="zh-CN" altLang="en-US" sz="2400" dirty="0">
                <a:latin typeface="Times New Roman" panose="02020603050405020304" pitchFamily="18" charset="0"/>
              </a:rPr>
              <a:t>见</a:t>
            </a:r>
            <a:r>
              <a:rPr lang="en-US" altLang="zh-CN" sz="2400" dirty="0" err="1">
                <a:latin typeface="Times New Roman" panose="02020603050405020304" pitchFamily="18" charset="0"/>
              </a:rPr>
              <a:t>P079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		semaphore mutex	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		semaphore </a:t>
            </a:r>
            <a:r>
              <a:rPr lang="en-US" altLang="zh-CN" sz="2400" dirty="0" err="1">
                <a:latin typeface="Times New Roman" panose="02020603050405020304" pitchFamily="18" charset="0"/>
              </a:rPr>
              <a:t>sm</a:t>
            </a:r>
            <a:r>
              <a:rPr lang="en-US" altLang="zh-CN" sz="2400" dirty="0">
                <a:latin typeface="Times New Roman" panose="02020603050405020304" pitchFamily="18" charset="0"/>
              </a:rPr>
              <a:t>	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		…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	}PCB</a:t>
            </a:r>
          </a:p>
        </p:txBody>
      </p:sp>
      <p:sp>
        <p:nvSpPr>
          <p:cNvPr id="148483" name="标题 1">
            <a:extLst>
              <a:ext uri="{FF2B5EF4-FFF2-40B4-BE49-F238E27FC236}">
                <a16:creationId xmlns:a16="http://schemas.microsoft.com/office/drawing/2014/main" id="{AF7AEC77-CF67-4197-8892-CE25EB054E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2.9		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进程通信</a:t>
            </a:r>
            <a:endParaRPr lang="zh-CN" altLang="en-US"/>
          </a:p>
        </p:txBody>
      </p:sp>
      <p:sp>
        <p:nvSpPr>
          <p:cNvPr id="148484" name="日期占位符 3">
            <a:extLst>
              <a:ext uri="{FF2B5EF4-FFF2-40B4-BE49-F238E27FC236}">
                <a16:creationId xmlns:a16="http://schemas.microsoft.com/office/drawing/2014/main" id="{F8BA02EA-D0AB-406D-97C7-67F19E3DC786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>
            <a:extLst>
              <a:ext uri="{FF2B5EF4-FFF2-40B4-BE49-F238E27FC236}">
                <a16:creationId xmlns:a16="http://schemas.microsoft.com/office/drawing/2014/main" id="{67E2FA7A-6510-496E-89CE-A36D57458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825" y="360363"/>
            <a:ext cx="3810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消息缓冲通信模型</a:t>
            </a: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BB450E0D-71D4-4857-85E9-0DC7BE758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752600"/>
            <a:ext cx="1752600" cy="4495800"/>
          </a:xfrm>
          <a:prstGeom prst="rect">
            <a:avLst/>
          </a:prstGeom>
          <a:solidFill>
            <a:srgbClr val="FFFF99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/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send(B,a)</a:t>
            </a:r>
          </a:p>
          <a:p>
            <a:pPr algn="ctr" eaLnBrk="1" hangingPunct="1"/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1" hangingPunct="1"/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1" hangingPunct="1"/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1" hangingPunct="1"/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1" hangingPunct="1"/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sender:A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size:5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text:Hello</a:t>
            </a:r>
          </a:p>
          <a:p>
            <a:pPr algn="ctr" eaLnBrk="1" hangingPunct="1"/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1" hangingPunct="1"/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9508" name="Line 4">
            <a:extLst>
              <a:ext uri="{FF2B5EF4-FFF2-40B4-BE49-F238E27FC236}">
                <a16:creationId xmlns:a16="http://schemas.microsoft.com/office/drawing/2014/main" id="{11C35B8D-F8C3-49BE-9F41-1EE581E23E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4267200"/>
            <a:ext cx="1752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09" name="Line 5">
            <a:extLst>
              <a:ext uri="{FF2B5EF4-FFF2-40B4-BE49-F238E27FC236}">
                <a16:creationId xmlns:a16="http://schemas.microsoft.com/office/drawing/2014/main" id="{83B1D998-B3BC-4D2F-8570-E0A586BE06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4724400"/>
            <a:ext cx="1752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10" name="Line 6">
            <a:extLst>
              <a:ext uri="{FF2B5EF4-FFF2-40B4-BE49-F238E27FC236}">
                <a16:creationId xmlns:a16="http://schemas.microsoft.com/office/drawing/2014/main" id="{242DADF7-672F-408C-B743-8D0EBCB94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5181600"/>
            <a:ext cx="1752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11" name="Line 7">
            <a:extLst>
              <a:ext uri="{FF2B5EF4-FFF2-40B4-BE49-F238E27FC236}">
                <a16:creationId xmlns:a16="http://schemas.microsoft.com/office/drawing/2014/main" id="{46FA2365-B9FD-4EB3-936E-08299E8B83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5562600"/>
            <a:ext cx="1752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12" name="Line 8">
            <a:extLst>
              <a:ext uri="{FF2B5EF4-FFF2-40B4-BE49-F238E27FC236}">
                <a16:creationId xmlns:a16="http://schemas.microsoft.com/office/drawing/2014/main" id="{894718BE-D56C-4BB1-9FAF-18B1501449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286000"/>
            <a:ext cx="5334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13" name="Line 9">
            <a:extLst>
              <a:ext uri="{FF2B5EF4-FFF2-40B4-BE49-F238E27FC236}">
                <a16:creationId xmlns:a16="http://schemas.microsoft.com/office/drawing/2014/main" id="{11C5B0D3-589D-4D5A-B5CF-C1DD0339F7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286000"/>
            <a:ext cx="0" cy="457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14" name="Line 10">
            <a:extLst>
              <a:ext uri="{FF2B5EF4-FFF2-40B4-BE49-F238E27FC236}">
                <a16:creationId xmlns:a16="http://schemas.microsoft.com/office/drawing/2014/main" id="{9B4363CC-2F22-4618-9AD3-DA40C674B9F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2743200"/>
            <a:ext cx="24384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15" name="Line 11">
            <a:extLst>
              <a:ext uri="{FF2B5EF4-FFF2-40B4-BE49-F238E27FC236}">
                <a16:creationId xmlns:a16="http://schemas.microsoft.com/office/drawing/2014/main" id="{6C01D922-26CB-46E5-BEB0-88CCD652C0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2743200"/>
            <a:ext cx="0" cy="15240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16" name="Line 12">
            <a:extLst>
              <a:ext uri="{FF2B5EF4-FFF2-40B4-BE49-F238E27FC236}">
                <a16:creationId xmlns:a16="http://schemas.microsoft.com/office/drawing/2014/main" id="{28101DC4-5C02-4DEC-AEE0-F971F9E5B04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267200"/>
            <a:ext cx="304800" cy="0"/>
          </a:xfrm>
          <a:prstGeom prst="line">
            <a:avLst/>
          </a:prstGeom>
          <a:noFill/>
          <a:ln w="28575">
            <a:solidFill>
              <a:srgbClr val="FBF61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17" name="Text Box 13">
            <a:extLst>
              <a:ext uri="{FF2B5EF4-FFF2-40B4-BE49-F238E27FC236}">
                <a16:creationId xmlns:a16="http://schemas.microsoft.com/office/drawing/2014/main" id="{365BBA65-4F23-4BA5-8A3C-1F39FC6AC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1233488"/>
            <a:ext cx="879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进程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49518" name="Rectangle 14">
            <a:extLst>
              <a:ext uri="{FF2B5EF4-FFF2-40B4-BE49-F238E27FC236}">
                <a16:creationId xmlns:a16="http://schemas.microsoft.com/office/drawing/2014/main" id="{3A84FFFD-7426-4B5C-A609-CC77DEE9A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814513"/>
            <a:ext cx="1752600" cy="4495800"/>
          </a:xfrm>
          <a:prstGeom prst="rect">
            <a:avLst/>
          </a:prstGeom>
          <a:solidFill>
            <a:srgbClr val="FFFF99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/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receive(b)</a:t>
            </a:r>
          </a:p>
          <a:p>
            <a:pPr algn="ctr" eaLnBrk="1" hangingPunct="1"/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1" hangingPunct="1"/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1" hangingPunct="1"/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1" hangingPunct="1"/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1" hangingPunct="1"/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sender:A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size:5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text:Hello</a:t>
            </a:r>
          </a:p>
          <a:p>
            <a:pPr algn="ctr" eaLnBrk="1" hangingPunct="1"/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1" hangingPunct="1"/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9519" name="Line 15">
            <a:extLst>
              <a:ext uri="{FF2B5EF4-FFF2-40B4-BE49-F238E27FC236}">
                <a16:creationId xmlns:a16="http://schemas.microsoft.com/office/drawing/2014/main" id="{7BE28271-1C84-4FE4-A7A4-5A85D190D1F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347913"/>
            <a:ext cx="533400" cy="0"/>
          </a:xfrm>
          <a:prstGeom prst="line">
            <a:avLst/>
          </a:prstGeom>
          <a:noFill/>
          <a:ln w="28575">
            <a:solidFill>
              <a:srgbClr val="FBF61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20" name="Line 16">
            <a:extLst>
              <a:ext uri="{FF2B5EF4-FFF2-40B4-BE49-F238E27FC236}">
                <a16:creationId xmlns:a16="http://schemas.microsoft.com/office/drawing/2014/main" id="{A2B36D2D-2A79-48E9-8C04-A1CB2F31B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2347913"/>
            <a:ext cx="0" cy="457200"/>
          </a:xfrm>
          <a:prstGeom prst="line">
            <a:avLst/>
          </a:prstGeom>
          <a:noFill/>
          <a:ln w="28575">
            <a:solidFill>
              <a:srgbClr val="FBF61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21" name="Line 17">
            <a:extLst>
              <a:ext uri="{FF2B5EF4-FFF2-40B4-BE49-F238E27FC236}">
                <a16:creationId xmlns:a16="http://schemas.microsoft.com/office/drawing/2014/main" id="{027F82D7-0634-47FC-BEE4-623D17DB4D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805113"/>
            <a:ext cx="2438400" cy="0"/>
          </a:xfrm>
          <a:prstGeom prst="line">
            <a:avLst/>
          </a:prstGeom>
          <a:noFill/>
          <a:ln w="28575">
            <a:solidFill>
              <a:srgbClr val="FBF61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22" name="Line 18">
            <a:extLst>
              <a:ext uri="{FF2B5EF4-FFF2-40B4-BE49-F238E27FC236}">
                <a16:creationId xmlns:a16="http://schemas.microsoft.com/office/drawing/2014/main" id="{B13F3070-AE08-4CAB-8B00-5D2E4C9B55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805113"/>
            <a:ext cx="0" cy="1524000"/>
          </a:xfrm>
          <a:prstGeom prst="line">
            <a:avLst/>
          </a:prstGeom>
          <a:noFill/>
          <a:ln w="28575">
            <a:solidFill>
              <a:srgbClr val="FBF61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23" name="Line 19">
            <a:extLst>
              <a:ext uri="{FF2B5EF4-FFF2-40B4-BE49-F238E27FC236}">
                <a16:creationId xmlns:a16="http://schemas.microsoft.com/office/drawing/2014/main" id="{16DC00F7-29A9-49D7-8B73-86E9A997B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329113"/>
            <a:ext cx="304800" cy="0"/>
          </a:xfrm>
          <a:prstGeom prst="line">
            <a:avLst/>
          </a:prstGeom>
          <a:noFill/>
          <a:ln w="28575">
            <a:solidFill>
              <a:srgbClr val="FBF61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24" name="Text Box 20">
            <a:extLst>
              <a:ext uri="{FF2B5EF4-FFF2-40B4-BE49-F238E27FC236}">
                <a16:creationId xmlns:a16="http://schemas.microsoft.com/office/drawing/2014/main" id="{9FD796A2-8B17-4890-8BC2-25C805D86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725" y="1295400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进程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49525" name="Rectangle 21">
            <a:extLst>
              <a:ext uri="{FF2B5EF4-FFF2-40B4-BE49-F238E27FC236}">
                <a16:creationId xmlns:a16="http://schemas.microsoft.com/office/drawing/2014/main" id="{9FB0829B-9EA1-420D-B0C5-B4054E93B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1752600"/>
            <a:ext cx="1676400" cy="1619250"/>
          </a:xfrm>
          <a:prstGeom prst="rect">
            <a:avLst/>
          </a:prstGeom>
          <a:solidFill>
            <a:srgbClr val="FFFF99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/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mq</a:t>
            </a:r>
          </a:p>
          <a:p>
            <a:pPr algn="ctr" eaLnBrk="1" hangingPunct="1">
              <a:lnSpc>
                <a:spcPct val="105000"/>
              </a:lnSpc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mutex</a:t>
            </a:r>
          </a:p>
          <a:p>
            <a:pPr algn="ctr" eaLnBrk="1" hangingPunct="1">
              <a:lnSpc>
                <a:spcPct val="105000"/>
              </a:lnSpc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sm</a:t>
            </a:r>
          </a:p>
        </p:txBody>
      </p:sp>
      <p:sp>
        <p:nvSpPr>
          <p:cNvPr id="149526" name="Line 22">
            <a:extLst>
              <a:ext uri="{FF2B5EF4-FFF2-40B4-BE49-F238E27FC236}">
                <a16:creationId xmlns:a16="http://schemas.microsoft.com/office/drawing/2014/main" id="{6AB559BB-965A-4116-9F4E-5944267B5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4750" y="2571750"/>
            <a:ext cx="16764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27" name="Line 23">
            <a:extLst>
              <a:ext uri="{FF2B5EF4-FFF2-40B4-BE49-F238E27FC236}">
                <a16:creationId xmlns:a16="http://schemas.microsoft.com/office/drawing/2014/main" id="{3120C6A7-C638-456D-86A6-5C4C5C2CF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4750" y="2952750"/>
            <a:ext cx="16764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28" name="Line 24">
            <a:extLst>
              <a:ext uri="{FF2B5EF4-FFF2-40B4-BE49-F238E27FC236}">
                <a16:creationId xmlns:a16="http://schemas.microsoft.com/office/drawing/2014/main" id="{9E9B5A87-6570-46E7-AF63-DACCB6223D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133600"/>
            <a:ext cx="16383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29" name="Rectangle 25">
            <a:extLst>
              <a:ext uri="{FF2B5EF4-FFF2-40B4-BE49-F238E27FC236}">
                <a16:creationId xmlns:a16="http://schemas.microsoft.com/office/drawing/2014/main" id="{FE1C9005-730F-4E9B-84D5-8613479A9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0" y="4191000"/>
            <a:ext cx="1676400" cy="165735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sender:A</a:t>
            </a:r>
          </a:p>
          <a:p>
            <a:pPr algn="ctr" eaLnBrk="1" hangingPunct="1">
              <a:lnSpc>
                <a:spcPct val="110000"/>
              </a:lnSpc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size:5</a:t>
            </a:r>
          </a:p>
          <a:p>
            <a:pPr algn="ctr" eaLnBrk="1" hangingPunct="1">
              <a:lnSpc>
                <a:spcPct val="110000"/>
              </a:lnSpc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text:Hello</a:t>
            </a:r>
          </a:p>
          <a:p>
            <a:pPr algn="ctr" eaLnBrk="1" hangingPunct="1">
              <a:lnSpc>
                <a:spcPct val="110000"/>
              </a:lnSpc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next :0</a:t>
            </a:r>
          </a:p>
        </p:txBody>
      </p:sp>
      <p:sp>
        <p:nvSpPr>
          <p:cNvPr id="149530" name="Line 26">
            <a:extLst>
              <a:ext uri="{FF2B5EF4-FFF2-40B4-BE49-F238E27FC236}">
                <a16:creationId xmlns:a16="http://schemas.microsoft.com/office/drawing/2014/main" id="{F8C05C86-851F-4B2A-A555-CE174BA86E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4750" y="5029200"/>
            <a:ext cx="16764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31" name="Line 27">
            <a:extLst>
              <a:ext uri="{FF2B5EF4-FFF2-40B4-BE49-F238E27FC236}">
                <a16:creationId xmlns:a16="http://schemas.microsoft.com/office/drawing/2014/main" id="{CF2938A4-F860-4628-BAB8-70AE571E21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4750" y="5486400"/>
            <a:ext cx="16764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32" name="Line 28">
            <a:extLst>
              <a:ext uri="{FF2B5EF4-FFF2-40B4-BE49-F238E27FC236}">
                <a16:creationId xmlns:a16="http://schemas.microsoft.com/office/drawing/2014/main" id="{E59B75C3-166E-459E-94DB-6A66F6612A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648200"/>
            <a:ext cx="16383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33" name="Text Box 29">
            <a:extLst>
              <a:ext uri="{FF2B5EF4-FFF2-40B4-BE49-F238E27FC236}">
                <a16:creationId xmlns:a16="http://schemas.microsoft.com/office/drawing/2014/main" id="{D5651567-D60D-48D5-83D1-955E07507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1775" y="1309688"/>
            <a:ext cx="1031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PCB(B)</a:t>
            </a:r>
          </a:p>
        </p:txBody>
      </p:sp>
      <p:sp>
        <p:nvSpPr>
          <p:cNvPr id="149534" name="Text Box 30">
            <a:extLst>
              <a:ext uri="{FF2B5EF4-FFF2-40B4-BE49-F238E27FC236}">
                <a16:creationId xmlns:a16="http://schemas.microsoft.com/office/drawing/2014/main" id="{7CC059A0-60A6-4A83-939C-1850CEBFC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25" y="3730625"/>
            <a:ext cx="1973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第一消息缓冲区</a:t>
            </a:r>
          </a:p>
        </p:txBody>
      </p:sp>
      <p:sp>
        <p:nvSpPr>
          <p:cNvPr id="149535" name="Line 31">
            <a:extLst>
              <a:ext uri="{FF2B5EF4-FFF2-40B4-BE49-F238E27FC236}">
                <a16:creationId xmlns:a16="http://schemas.microsoft.com/office/drawing/2014/main" id="{8C1DC4F8-5678-4064-80F0-CC51EB0715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2343150"/>
            <a:ext cx="438150" cy="0"/>
          </a:xfrm>
          <a:prstGeom prst="line">
            <a:avLst/>
          </a:prstGeom>
          <a:noFill/>
          <a:ln w="38100">
            <a:solidFill>
              <a:srgbClr val="FBF61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36" name="Line 32">
            <a:extLst>
              <a:ext uri="{FF2B5EF4-FFF2-40B4-BE49-F238E27FC236}">
                <a16:creationId xmlns:a16="http://schemas.microsoft.com/office/drawing/2014/main" id="{022F95D7-B056-42EF-97FF-4052D2FBBF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2362200"/>
            <a:ext cx="0" cy="12573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37" name="Line 33">
            <a:extLst>
              <a:ext uri="{FF2B5EF4-FFF2-40B4-BE49-F238E27FC236}">
                <a16:creationId xmlns:a16="http://schemas.microsoft.com/office/drawing/2014/main" id="{CEB13CEE-61C2-4009-B39B-DDC28AD6CF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90900" y="3619500"/>
            <a:ext cx="222885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38" name="Line 34">
            <a:extLst>
              <a:ext uri="{FF2B5EF4-FFF2-40B4-BE49-F238E27FC236}">
                <a16:creationId xmlns:a16="http://schemas.microsoft.com/office/drawing/2014/main" id="{19179116-788C-446A-B712-C616E03FDA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0900" y="4210050"/>
            <a:ext cx="32385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39" name="AutoShape 35">
            <a:extLst>
              <a:ext uri="{FF2B5EF4-FFF2-40B4-BE49-F238E27FC236}">
                <a16:creationId xmlns:a16="http://schemas.microsoft.com/office/drawing/2014/main" id="{68CC2ECA-1000-4F03-BFA6-2067AFD0146C}"/>
              </a:ext>
            </a:extLst>
          </p:cNvPr>
          <p:cNvSpPr>
            <a:spLocks noChangeArrowheads="1"/>
          </p:cNvSpPr>
          <p:nvPr/>
        </p:nvSpPr>
        <p:spPr bwMode="auto">
          <a:xfrm rot="-1165567">
            <a:off x="2781300" y="4633913"/>
            <a:ext cx="939800" cy="485775"/>
          </a:xfrm>
          <a:prstGeom prst="rightArrow">
            <a:avLst>
              <a:gd name="adj1" fmla="val 50000"/>
              <a:gd name="adj2" fmla="val 48366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endParaRPr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9540" name="AutoShape 36">
            <a:extLst>
              <a:ext uri="{FF2B5EF4-FFF2-40B4-BE49-F238E27FC236}">
                <a16:creationId xmlns:a16="http://schemas.microsoft.com/office/drawing/2014/main" id="{C5730544-76C0-4D4D-9FAF-16E02862066E}"/>
              </a:ext>
            </a:extLst>
          </p:cNvPr>
          <p:cNvSpPr>
            <a:spLocks noChangeArrowheads="1"/>
          </p:cNvSpPr>
          <p:nvPr/>
        </p:nvSpPr>
        <p:spPr bwMode="auto">
          <a:xfrm rot="719685">
            <a:off x="5378450" y="4727575"/>
            <a:ext cx="930275" cy="485775"/>
          </a:xfrm>
          <a:prstGeom prst="rightArrow">
            <a:avLst>
              <a:gd name="adj1" fmla="val 50000"/>
              <a:gd name="adj2" fmla="val 47876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endParaRPr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0613" name="Text Box 37">
            <a:extLst>
              <a:ext uri="{FF2B5EF4-FFF2-40B4-BE49-F238E27FC236}">
                <a16:creationId xmlns:a16="http://schemas.microsoft.com/office/drawing/2014/main" id="{D3F8705D-DA91-4F58-8B0A-B0A82B25E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4411663"/>
            <a:ext cx="488950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/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发送区</a:t>
            </a:r>
          </a:p>
        </p:txBody>
      </p:sp>
      <p:sp>
        <p:nvSpPr>
          <p:cNvPr id="149542" name="Text Box 38">
            <a:extLst>
              <a:ext uri="{FF2B5EF4-FFF2-40B4-BE49-F238E27FC236}">
                <a16:creationId xmlns:a16="http://schemas.microsoft.com/office/drawing/2014/main" id="{8DE0C4C3-364D-4F6D-B870-6E90DD3F2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51847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49543" name="AutoShape 39">
            <a:extLst>
              <a:ext uri="{FF2B5EF4-FFF2-40B4-BE49-F238E27FC236}">
                <a16:creationId xmlns:a16="http://schemas.microsoft.com/office/drawing/2014/main" id="{CF2FE0A3-219E-4993-80FA-879EC2956900}"/>
              </a:ext>
            </a:extLst>
          </p:cNvPr>
          <p:cNvSpPr>
            <a:spLocks/>
          </p:cNvSpPr>
          <p:nvPr/>
        </p:nvSpPr>
        <p:spPr bwMode="auto">
          <a:xfrm>
            <a:off x="742950" y="4305300"/>
            <a:ext cx="228600" cy="1276350"/>
          </a:xfrm>
          <a:prstGeom prst="leftBrace">
            <a:avLst>
              <a:gd name="adj1" fmla="val 46528"/>
              <a:gd name="adj2" fmla="val 50000"/>
            </a:avLst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/>
            <a:endParaRPr lang="zh-CN" altLang="zh-CN" sz="24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0616" name="Text Box 40">
            <a:extLst>
              <a:ext uri="{FF2B5EF4-FFF2-40B4-BE49-F238E27FC236}">
                <a16:creationId xmlns:a16="http://schemas.microsoft.com/office/drawing/2014/main" id="{031749F9-6036-42DC-BEB9-1FF10F2FF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1363" y="4487863"/>
            <a:ext cx="488950" cy="120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接收区</a:t>
            </a:r>
          </a:p>
        </p:txBody>
      </p:sp>
      <p:sp>
        <p:nvSpPr>
          <p:cNvPr id="280617" name="Text Box 41">
            <a:extLst>
              <a:ext uri="{FF2B5EF4-FFF2-40B4-BE49-F238E27FC236}">
                <a16:creationId xmlns:a16="http://schemas.microsoft.com/office/drawing/2014/main" id="{8215B53F-45D2-4103-AF83-00A03FDE7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275" y="52800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49546" name="AutoShape 42">
            <a:extLst>
              <a:ext uri="{FF2B5EF4-FFF2-40B4-BE49-F238E27FC236}">
                <a16:creationId xmlns:a16="http://schemas.microsoft.com/office/drawing/2014/main" id="{8AA28879-0FAE-4436-B6F9-4136FBC56F89}"/>
              </a:ext>
            </a:extLst>
          </p:cNvPr>
          <p:cNvSpPr>
            <a:spLocks/>
          </p:cNvSpPr>
          <p:nvPr/>
        </p:nvSpPr>
        <p:spPr bwMode="auto">
          <a:xfrm>
            <a:off x="7981950" y="4387850"/>
            <a:ext cx="419100" cy="1238250"/>
          </a:xfrm>
          <a:prstGeom prst="rightBrace">
            <a:avLst>
              <a:gd name="adj1" fmla="val 24621"/>
              <a:gd name="adj2" fmla="val 50000"/>
            </a:avLst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endParaRPr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9547" name="Oval 43">
            <a:extLst>
              <a:ext uri="{FF2B5EF4-FFF2-40B4-BE49-F238E27FC236}">
                <a16:creationId xmlns:a16="http://schemas.microsoft.com/office/drawing/2014/main" id="{D57084FB-AB6E-4AB3-9C1D-C480156E9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550" y="2305050"/>
            <a:ext cx="114300" cy="1333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/>
            <a:endParaRPr lang="zh-CN" altLang="zh-CN" sz="24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0620" name="Text Box 44">
            <a:extLst>
              <a:ext uri="{FF2B5EF4-FFF2-40B4-BE49-F238E27FC236}">
                <a16:creationId xmlns:a16="http://schemas.microsoft.com/office/drawing/2014/main" id="{459C2980-2453-4F53-8DA6-B6383113B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1246188"/>
            <a:ext cx="879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进程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80621" name="Text Box 45">
            <a:extLst>
              <a:ext uri="{FF2B5EF4-FFF2-40B4-BE49-F238E27FC236}">
                <a16:creationId xmlns:a16="http://schemas.microsoft.com/office/drawing/2014/main" id="{FC9D0057-3CD8-49C7-85B0-86F933EBD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663" y="2019300"/>
            <a:ext cx="1412875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/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send(B,a)</a:t>
            </a:r>
          </a:p>
        </p:txBody>
      </p:sp>
      <p:sp>
        <p:nvSpPr>
          <p:cNvPr id="280622" name="Line 46">
            <a:extLst>
              <a:ext uri="{FF2B5EF4-FFF2-40B4-BE49-F238E27FC236}">
                <a16:creationId xmlns:a16="http://schemas.microsoft.com/office/drawing/2014/main" id="{5B672A4A-688C-4A64-BFBB-85B15DD328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286000"/>
            <a:ext cx="533400" cy="0"/>
          </a:xfrm>
          <a:prstGeom prst="line">
            <a:avLst/>
          </a:prstGeom>
          <a:noFill/>
          <a:ln w="38100">
            <a:solidFill>
              <a:srgbClr val="F01E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0623" name="Line 47">
            <a:extLst>
              <a:ext uri="{FF2B5EF4-FFF2-40B4-BE49-F238E27FC236}">
                <a16:creationId xmlns:a16="http://schemas.microsoft.com/office/drawing/2014/main" id="{423D6F1E-13C3-43EA-8504-C126C5BA04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305050"/>
            <a:ext cx="0" cy="457200"/>
          </a:xfrm>
          <a:prstGeom prst="line">
            <a:avLst/>
          </a:prstGeom>
          <a:noFill/>
          <a:ln w="38100">
            <a:solidFill>
              <a:srgbClr val="F01E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0624" name="Line 48">
            <a:extLst>
              <a:ext uri="{FF2B5EF4-FFF2-40B4-BE49-F238E27FC236}">
                <a16:creationId xmlns:a16="http://schemas.microsoft.com/office/drawing/2014/main" id="{708691D8-7630-49C5-8841-A5B5E40D2FC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2743200"/>
            <a:ext cx="2438400" cy="0"/>
          </a:xfrm>
          <a:prstGeom prst="line">
            <a:avLst/>
          </a:prstGeom>
          <a:noFill/>
          <a:ln w="38100">
            <a:solidFill>
              <a:srgbClr val="F01E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0625" name="Line 49">
            <a:extLst>
              <a:ext uri="{FF2B5EF4-FFF2-40B4-BE49-F238E27FC236}">
                <a16:creationId xmlns:a16="http://schemas.microsoft.com/office/drawing/2014/main" id="{08D5BBB8-7C9E-4595-BE34-251AD52B5E4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2762250"/>
            <a:ext cx="0" cy="1524000"/>
          </a:xfrm>
          <a:prstGeom prst="line">
            <a:avLst/>
          </a:prstGeom>
          <a:noFill/>
          <a:ln w="38100">
            <a:solidFill>
              <a:srgbClr val="F01E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0626" name="Line 50">
            <a:extLst>
              <a:ext uri="{FF2B5EF4-FFF2-40B4-BE49-F238E27FC236}">
                <a16:creationId xmlns:a16="http://schemas.microsoft.com/office/drawing/2014/main" id="{A97F40BF-DFF7-4C0F-853A-3F609B827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050" y="4248150"/>
            <a:ext cx="304800" cy="0"/>
          </a:xfrm>
          <a:prstGeom prst="line">
            <a:avLst/>
          </a:prstGeom>
          <a:noFill/>
          <a:ln w="38100">
            <a:solidFill>
              <a:srgbClr val="F01E4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0627" name="Text Box 51">
            <a:extLst>
              <a:ext uri="{FF2B5EF4-FFF2-40B4-BE49-F238E27FC236}">
                <a16:creationId xmlns:a16="http://schemas.microsoft.com/office/drawing/2014/main" id="{611CD84F-A320-44F1-ABB7-633D4EAC6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51657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80628" name="AutoShape 52">
            <a:extLst>
              <a:ext uri="{FF2B5EF4-FFF2-40B4-BE49-F238E27FC236}">
                <a16:creationId xmlns:a16="http://schemas.microsoft.com/office/drawing/2014/main" id="{820D8DAA-C214-4A80-BF78-0B8896E2E0A4}"/>
              </a:ext>
            </a:extLst>
          </p:cNvPr>
          <p:cNvSpPr>
            <a:spLocks/>
          </p:cNvSpPr>
          <p:nvPr/>
        </p:nvSpPr>
        <p:spPr bwMode="auto">
          <a:xfrm>
            <a:off x="742950" y="4330700"/>
            <a:ext cx="241300" cy="1250950"/>
          </a:xfrm>
          <a:prstGeom prst="leftBrace">
            <a:avLst>
              <a:gd name="adj1" fmla="val 4320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/>
            <a:endParaRPr lang="zh-CN" altLang="zh-CN" sz="24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0629" name="Text Box 53">
            <a:extLst>
              <a:ext uri="{FF2B5EF4-FFF2-40B4-BE49-F238E27FC236}">
                <a16:creationId xmlns:a16="http://schemas.microsoft.com/office/drawing/2014/main" id="{6FF7B5DC-9F31-4256-AB4D-EF40EF908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210050"/>
            <a:ext cx="1468438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sender:A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size:5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text:Hello</a:t>
            </a:r>
          </a:p>
          <a:p>
            <a:pPr algn="ctr" eaLnBrk="1" hangingPunct="1"/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0630" name="AutoShape 54">
            <a:extLst>
              <a:ext uri="{FF2B5EF4-FFF2-40B4-BE49-F238E27FC236}">
                <a16:creationId xmlns:a16="http://schemas.microsoft.com/office/drawing/2014/main" id="{B33FAFF6-669E-4EDD-90F5-7736D8057E21}"/>
              </a:ext>
            </a:extLst>
          </p:cNvPr>
          <p:cNvSpPr>
            <a:spLocks noChangeArrowheads="1"/>
          </p:cNvSpPr>
          <p:nvPr/>
        </p:nvSpPr>
        <p:spPr bwMode="auto">
          <a:xfrm rot="-1165567">
            <a:off x="2800350" y="4635500"/>
            <a:ext cx="922338" cy="485775"/>
          </a:xfrm>
          <a:prstGeom prst="rightArrow">
            <a:avLst>
              <a:gd name="adj1" fmla="val 50000"/>
              <a:gd name="adj2" fmla="val 474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endParaRPr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0631" name="Line 55">
            <a:extLst>
              <a:ext uri="{FF2B5EF4-FFF2-40B4-BE49-F238E27FC236}">
                <a16:creationId xmlns:a16="http://schemas.microsoft.com/office/drawing/2014/main" id="{1FDC5EBB-3AAF-41B5-872F-CA4DF52D9E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00650" y="2343150"/>
            <a:ext cx="438150" cy="0"/>
          </a:xfrm>
          <a:prstGeom prst="line">
            <a:avLst/>
          </a:prstGeom>
          <a:noFill/>
          <a:ln w="38100">
            <a:solidFill>
              <a:srgbClr val="F01E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0632" name="Line 56">
            <a:extLst>
              <a:ext uri="{FF2B5EF4-FFF2-40B4-BE49-F238E27FC236}">
                <a16:creationId xmlns:a16="http://schemas.microsoft.com/office/drawing/2014/main" id="{08020B45-E7ED-46BB-9BFE-E7DC787679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2343150"/>
            <a:ext cx="0" cy="1257300"/>
          </a:xfrm>
          <a:prstGeom prst="line">
            <a:avLst/>
          </a:prstGeom>
          <a:noFill/>
          <a:ln w="38100">
            <a:solidFill>
              <a:srgbClr val="F01E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0633" name="Line 57">
            <a:extLst>
              <a:ext uri="{FF2B5EF4-FFF2-40B4-BE49-F238E27FC236}">
                <a16:creationId xmlns:a16="http://schemas.microsoft.com/office/drawing/2014/main" id="{4D048D4E-D394-4A17-8A3D-73D41270BF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90900" y="3619500"/>
            <a:ext cx="2247900" cy="0"/>
          </a:xfrm>
          <a:prstGeom prst="line">
            <a:avLst/>
          </a:prstGeom>
          <a:noFill/>
          <a:ln w="38100">
            <a:solidFill>
              <a:srgbClr val="F01E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0634" name="Line 58">
            <a:extLst>
              <a:ext uri="{FF2B5EF4-FFF2-40B4-BE49-F238E27FC236}">
                <a16:creationId xmlns:a16="http://schemas.microsoft.com/office/drawing/2014/main" id="{68DA2D8F-EF32-4B7E-B89A-7670682F90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0900" y="4210050"/>
            <a:ext cx="323850" cy="0"/>
          </a:xfrm>
          <a:prstGeom prst="line">
            <a:avLst/>
          </a:prstGeom>
          <a:noFill/>
          <a:ln w="38100">
            <a:solidFill>
              <a:srgbClr val="F01E4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0635" name="Rectangle 59">
            <a:extLst>
              <a:ext uri="{FF2B5EF4-FFF2-40B4-BE49-F238E27FC236}">
                <a16:creationId xmlns:a16="http://schemas.microsoft.com/office/drawing/2014/main" id="{4B493899-F315-441D-A68D-AA2172A76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0" y="4191000"/>
            <a:ext cx="1676400" cy="1657350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sender:A</a:t>
            </a:r>
          </a:p>
          <a:p>
            <a:pPr algn="ctr" eaLnBrk="1" hangingPunct="1">
              <a:lnSpc>
                <a:spcPct val="110000"/>
              </a:lnSpc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size:5</a:t>
            </a:r>
          </a:p>
          <a:p>
            <a:pPr algn="ctr" eaLnBrk="1" hangingPunct="1">
              <a:lnSpc>
                <a:spcPct val="110000"/>
              </a:lnSpc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text:Hello</a:t>
            </a:r>
          </a:p>
          <a:p>
            <a:pPr algn="ctr" eaLnBrk="1" hangingPunct="1">
              <a:lnSpc>
                <a:spcPct val="110000"/>
              </a:lnSpc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next :0</a:t>
            </a:r>
          </a:p>
        </p:txBody>
      </p:sp>
      <p:sp>
        <p:nvSpPr>
          <p:cNvPr id="280636" name="AutoShape 60">
            <a:extLst>
              <a:ext uri="{FF2B5EF4-FFF2-40B4-BE49-F238E27FC236}">
                <a16:creationId xmlns:a16="http://schemas.microsoft.com/office/drawing/2014/main" id="{083A700F-4BDD-4578-9801-BDAB3DFD8CC5}"/>
              </a:ext>
            </a:extLst>
          </p:cNvPr>
          <p:cNvSpPr>
            <a:spLocks noChangeArrowheads="1"/>
          </p:cNvSpPr>
          <p:nvPr/>
        </p:nvSpPr>
        <p:spPr bwMode="auto">
          <a:xfrm rot="719685">
            <a:off x="5397500" y="4727575"/>
            <a:ext cx="930275" cy="485775"/>
          </a:xfrm>
          <a:prstGeom prst="rightArrow">
            <a:avLst>
              <a:gd name="adj1" fmla="val 50000"/>
              <a:gd name="adj2" fmla="val 47876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endParaRPr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0637" name="Text Box 61">
            <a:extLst>
              <a:ext uri="{FF2B5EF4-FFF2-40B4-BE49-F238E27FC236}">
                <a16:creationId xmlns:a16="http://schemas.microsoft.com/office/drawing/2014/main" id="{DE1A2D1F-25BB-4973-99BA-F55408E30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475" y="2065338"/>
            <a:ext cx="1468438" cy="8223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/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receive(b)</a:t>
            </a:r>
          </a:p>
          <a:p>
            <a:pPr algn="ctr" eaLnBrk="1" hangingPunct="1"/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0638" name="Line 62">
            <a:extLst>
              <a:ext uri="{FF2B5EF4-FFF2-40B4-BE49-F238E27FC236}">
                <a16:creationId xmlns:a16="http://schemas.microsoft.com/office/drawing/2014/main" id="{8159CB10-C8AF-4BE6-969F-A47DB6BC5D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5900" y="2347913"/>
            <a:ext cx="546100" cy="0"/>
          </a:xfrm>
          <a:prstGeom prst="line">
            <a:avLst/>
          </a:prstGeom>
          <a:noFill/>
          <a:ln w="38100">
            <a:solidFill>
              <a:srgbClr val="F01E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0639" name="Line 63">
            <a:extLst>
              <a:ext uri="{FF2B5EF4-FFF2-40B4-BE49-F238E27FC236}">
                <a16:creationId xmlns:a16="http://schemas.microsoft.com/office/drawing/2014/main" id="{15563B45-44D0-4E58-BA8A-DA7C4D0F585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62950" y="2347913"/>
            <a:ext cx="3175" cy="476250"/>
          </a:xfrm>
          <a:prstGeom prst="line">
            <a:avLst/>
          </a:prstGeom>
          <a:noFill/>
          <a:ln w="38100">
            <a:solidFill>
              <a:srgbClr val="F01E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0640" name="Line 64">
            <a:extLst>
              <a:ext uri="{FF2B5EF4-FFF2-40B4-BE49-F238E27FC236}">
                <a16:creationId xmlns:a16="http://schemas.microsoft.com/office/drawing/2014/main" id="{FC655516-E983-4324-BF77-6135584A8F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2650" y="2805113"/>
            <a:ext cx="2438400" cy="0"/>
          </a:xfrm>
          <a:prstGeom prst="line">
            <a:avLst/>
          </a:prstGeom>
          <a:noFill/>
          <a:ln w="38100">
            <a:solidFill>
              <a:srgbClr val="F01E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0641" name="Line 65">
            <a:extLst>
              <a:ext uri="{FF2B5EF4-FFF2-40B4-BE49-F238E27FC236}">
                <a16:creationId xmlns:a16="http://schemas.microsoft.com/office/drawing/2014/main" id="{30259D18-4D3F-4AE8-ABDD-70A4BED3C1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786063"/>
            <a:ext cx="0" cy="1524000"/>
          </a:xfrm>
          <a:prstGeom prst="line">
            <a:avLst/>
          </a:prstGeom>
          <a:noFill/>
          <a:ln w="38100">
            <a:solidFill>
              <a:srgbClr val="F01E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0642" name="Line 66">
            <a:extLst>
              <a:ext uri="{FF2B5EF4-FFF2-40B4-BE49-F238E27FC236}">
                <a16:creationId xmlns:a16="http://schemas.microsoft.com/office/drawing/2014/main" id="{324FBD84-6A05-4706-85C9-1829E7D4B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2650" y="4329113"/>
            <a:ext cx="304800" cy="0"/>
          </a:xfrm>
          <a:prstGeom prst="line">
            <a:avLst/>
          </a:prstGeom>
          <a:noFill/>
          <a:ln w="38100">
            <a:solidFill>
              <a:srgbClr val="F01E4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0643" name="Text Box 67">
            <a:extLst>
              <a:ext uri="{FF2B5EF4-FFF2-40B4-BE49-F238E27FC236}">
                <a16:creationId xmlns:a16="http://schemas.microsoft.com/office/drawing/2014/main" id="{A71B4370-961C-4B26-9298-2B9B43D90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0325" y="4276725"/>
            <a:ext cx="1468438" cy="17716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sender:A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size:5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text:Hello</a:t>
            </a:r>
          </a:p>
          <a:p>
            <a:pPr algn="ctr" eaLnBrk="1" hangingPunct="1"/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0644" name="AutoShape 68">
            <a:extLst>
              <a:ext uri="{FF2B5EF4-FFF2-40B4-BE49-F238E27FC236}">
                <a16:creationId xmlns:a16="http://schemas.microsoft.com/office/drawing/2014/main" id="{AD6F4C3A-F6F0-41BE-8BD5-5B7DEB2230CF}"/>
              </a:ext>
            </a:extLst>
          </p:cNvPr>
          <p:cNvSpPr>
            <a:spLocks/>
          </p:cNvSpPr>
          <p:nvPr/>
        </p:nvSpPr>
        <p:spPr bwMode="auto">
          <a:xfrm>
            <a:off x="7981950" y="4381500"/>
            <a:ext cx="419100" cy="1238250"/>
          </a:xfrm>
          <a:prstGeom prst="rightBrace">
            <a:avLst>
              <a:gd name="adj1" fmla="val 24621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/>
            <a:endParaRPr lang="zh-CN" altLang="zh-CN" sz="24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9573" name="Line 69">
            <a:extLst>
              <a:ext uri="{FF2B5EF4-FFF2-40B4-BE49-F238E27FC236}">
                <a16:creationId xmlns:a16="http://schemas.microsoft.com/office/drawing/2014/main" id="{E7383C24-E015-4CBE-A376-9A33C0C8A1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0900" y="3638550"/>
            <a:ext cx="0" cy="571500"/>
          </a:xfrm>
          <a:prstGeom prst="line">
            <a:avLst/>
          </a:prstGeom>
          <a:noFill/>
          <a:ln w="28575">
            <a:solidFill>
              <a:srgbClr val="FBF61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0646" name="Line 70">
            <a:extLst>
              <a:ext uri="{FF2B5EF4-FFF2-40B4-BE49-F238E27FC236}">
                <a16:creationId xmlns:a16="http://schemas.microsoft.com/office/drawing/2014/main" id="{85FD42CE-9B55-49CE-9A1A-9D66E10313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0900" y="3600450"/>
            <a:ext cx="0" cy="590550"/>
          </a:xfrm>
          <a:prstGeom prst="line">
            <a:avLst/>
          </a:prstGeom>
          <a:noFill/>
          <a:ln w="38100">
            <a:solidFill>
              <a:srgbClr val="F01E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75" name="Line 71">
            <a:extLst>
              <a:ext uri="{FF2B5EF4-FFF2-40B4-BE49-F238E27FC236}">
                <a16:creationId xmlns:a16="http://schemas.microsoft.com/office/drawing/2014/main" id="{200EC047-35E8-48D0-8BF6-5E69177F2C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329113"/>
            <a:ext cx="1752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76" name="Line 72">
            <a:extLst>
              <a:ext uri="{FF2B5EF4-FFF2-40B4-BE49-F238E27FC236}">
                <a16:creationId xmlns:a16="http://schemas.microsoft.com/office/drawing/2014/main" id="{7FC8ADC2-49F8-4A12-A2E2-A144DFE4C7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786313"/>
            <a:ext cx="1752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77" name="Line 73">
            <a:extLst>
              <a:ext uri="{FF2B5EF4-FFF2-40B4-BE49-F238E27FC236}">
                <a16:creationId xmlns:a16="http://schemas.microsoft.com/office/drawing/2014/main" id="{CC7C63CB-AE9E-4754-B0EB-70E29CCDCD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5243513"/>
            <a:ext cx="1752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78" name="Line 74">
            <a:extLst>
              <a:ext uri="{FF2B5EF4-FFF2-40B4-BE49-F238E27FC236}">
                <a16:creationId xmlns:a16="http://schemas.microsoft.com/office/drawing/2014/main" id="{B33259B5-DA10-4143-8331-92C45C02B8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5624513"/>
            <a:ext cx="1752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79" name="Oval 75">
            <a:extLst>
              <a:ext uri="{FF2B5EF4-FFF2-40B4-BE49-F238E27FC236}">
                <a16:creationId xmlns:a16="http://schemas.microsoft.com/office/drawing/2014/main" id="{58BDA6D3-CCAA-4507-9F47-A5643FE60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2098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rgbClr val="F01E4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endParaRPr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9580" name="Oval 76">
            <a:extLst>
              <a:ext uri="{FF2B5EF4-FFF2-40B4-BE49-F238E27FC236}">
                <a16:creationId xmlns:a16="http://schemas.microsoft.com/office/drawing/2014/main" id="{12778AA8-3379-4E75-8A47-04FB68610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271713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rgbClr val="F01E4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endParaRPr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9581" name="Rectangle 7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BF13144-33AC-49EF-B64D-AE16A154D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150" y="6305550"/>
            <a:ext cx="438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endParaRPr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9582" name="Rectangle 7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EEA28C2-3840-477B-A53C-77D68857B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6305550"/>
            <a:ext cx="438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endParaRPr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9583" name="Oval 80">
            <a:hlinkClick r:id="rId2" action="ppaction://hlinksldjump"/>
            <a:extLst>
              <a:ext uri="{FF2B5EF4-FFF2-40B4-BE49-F238E27FC236}">
                <a16:creationId xmlns:a16="http://schemas.microsoft.com/office/drawing/2014/main" id="{E9B136F0-EE87-46AD-9372-2095FDFF4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0" y="6248400"/>
            <a:ext cx="1085850" cy="457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endParaRPr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0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0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0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0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8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80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80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8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8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8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8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8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8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8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8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8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15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80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9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280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80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23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80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23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8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8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8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8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80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8" grpId="0" build="p" autoUpdateAnimBg="0" advAuto="0"/>
      <p:bldP spid="280613" grpId="0" autoUpdateAnimBg="0"/>
      <p:bldP spid="280616" grpId="0" autoUpdateAnimBg="0"/>
      <p:bldP spid="280617" grpId="0" autoUpdateAnimBg="0"/>
      <p:bldP spid="280620" grpId="0" autoUpdateAnimBg="0"/>
      <p:bldP spid="280621" grpId="0" animBg="1" autoUpdateAnimBg="0"/>
      <p:bldP spid="280627" grpId="0" autoUpdateAnimBg="0"/>
      <p:bldP spid="280628" grpId="0" animBg="1" autoUpdateAnimBg="0"/>
      <p:bldP spid="280629" grpId="0" autoUpdateAnimBg="0"/>
      <p:bldP spid="280630" grpId="0" animBg="1"/>
      <p:bldP spid="280635" grpId="0" animBg="1" autoUpdateAnimBg="0"/>
      <p:bldP spid="280636" grpId="0" animBg="1"/>
      <p:bldP spid="280637" grpId="0" animBg="1" autoUpdateAnimBg="0"/>
      <p:bldP spid="280643" grpId="0" animBg="1" autoUpdateAnimBg="0"/>
      <p:bldP spid="280644" grpId="0" animBg="1" autoUpdateAnimBg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标题 1">
            <a:extLst>
              <a:ext uri="{FF2B5EF4-FFF2-40B4-BE49-F238E27FC236}">
                <a16:creationId xmlns:a16="http://schemas.microsoft.com/office/drawing/2014/main" id="{25478E06-2F17-4A6D-975D-4842AAC8DD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1602" name="Text Box 2">
            <a:extLst>
              <a:ext uri="{FF2B5EF4-FFF2-40B4-BE49-F238E27FC236}">
                <a16:creationId xmlns:a16="http://schemas.microsoft.com/office/drawing/2014/main" id="{68243CB8-72B3-4F00-BC0E-8E7F96D2D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1440078"/>
            <a:ext cx="838200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67600"/>
                    </a:gs>
                    <a:gs pos="50000">
                      <a:srgbClr val="FFFF00"/>
                    </a:gs>
                    <a:gs pos="100000">
                      <a:srgbClr val="7676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95300" indent="-4953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void  send (receiver</a:t>
            </a:r>
            <a:r>
              <a:rPr lang="zh-CN" altLang="en-US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a)  {</a:t>
            </a:r>
          </a:p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</a:t>
            </a:r>
            <a:r>
              <a:rPr lang="en-US" altLang="zh-CN" sz="24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getbuf</a:t>
            </a:r>
            <a:r>
              <a:rPr lang="zh-CN" altLang="en-US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（</a:t>
            </a:r>
            <a:r>
              <a:rPr lang="en-US" altLang="zh-CN" sz="24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a.size</a:t>
            </a:r>
            <a:r>
              <a:rPr lang="zh-CN" altLang="en-US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，</a:t>
            </a:r>
            <a:r>
              <a:rPr lang="en-US" altLang="zh-CN" sz="24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）；</a:t>
            </a:r>
            <a:endParaRPr lang="zh-CN" altLang="en-US" sz="2400" b="1" dirty="0"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楷体_GB2312"/>
                <a:cs typeface="楷体_GB2312"/>
              </a:rPr>
              <a:t>     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/>
                <a:cs typeface="楷体_GB2312"/>
              </a:rPr>
              <a:t>i.sender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/>
                <a:cs typeface="楷体_GB2312"/>
              </a:rPr>
              <a:t>=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/>
                <a:cs typeface="楷体_GB2312"/>
              </a:rPr>
              <a:t>a.sender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/>
                <a:cs typeface="楷体_GB2312"/>
              </a:rPr>
              <a:t>； </a:t>
            </a: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楷体_GB2312"/>
                <a:cs typeface="楷体_GB2312"/>
              </a:rPr>
              <a:t>     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/>
                <a:cs typeface="楷体_GB2312"/>
              </a:rPr>
              <a:t>i.size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/>
                <a:cs typeface="楷体_GB2312"/>
              </a:rPr>
              <a:t>=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/>
                <a:cs typeface="楷体_GB2312"/>
              </a:rPr>
              <a:t>a.size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/>
                <a:cs typeface="楷体_GB2312"/>
              </a:rPr>
              <a:t>； </a:t>
            </a: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楷体_GB2312"/>
                <a:cs typeface="楷体_GB2312"/>
              </a:rPr>
              <a:t>     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/>
                <a:cs typeface="楷体_GB2312"/>
              </a:rPr>
              <a:t>i.text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/>
                <a:cs typeface="楷体_GB2312"/>
              </a:rPr>
              <a:t>=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/>
                <a:cs typeface="楷体_GB2312"/>
              </a:rPr>
              <a:t>a.text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/>
                <a:cs typeface="楷体_GB2312"/>
              </a:rPr>
              <a:t>； </a:t>
            </a: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楷体_GB2312"/>
                <a:cs typeface="楷体_GB2312"/>
              </a:rPr>
              <a:t>     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/>
                <a:cs typeface="楷体_GB2312"/>
              </a:rPr>
              <a:t>. next=0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/>
                <a:cs typeface="楷体_GB2312"/>
              </a:rPr>
              <a:t>；</a:t>
            </a: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楷体_GB2312"/>
                <a:cs typeface="楷体_GB2312"/>
              </a:rPr>
              <a:t>    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/>
                <a:cs typeface="楷体_GB2312"/>
              </a:rPr>
              <a:t>getID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/>
                <a:cs typeface="楷体_GB231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/>
                <a:cs typeface="楷体_GB2312"/>
              </a:rPr>
              <a:t>PCB set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/>
                <a:cs typeface="楷体_GB231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/>
                <a:cs typeface="楷体_GB2312"/>
              </a:rPr>
              <a:t>receiver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/>
                <a:cs typeface="楷体_GB231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/>
                <a:cs typeface="楷体_GB2312"/>
              </a:rPr>
              <a:t>j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/>
                <a:cs typeface="楷体_GB2312"/>
              </a:rPr>
              <a:t>）；</a:t>
            </a: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楷体_GB2312"/>
                <a:cs typeface="楷体_GB2312"/>
              </a:rPr>
              <a:t>    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/>
                <a:cs typeface="楷体_GB2312"/>
              </a:rPr>
              <a:t>wait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/>
                <a:cs typeface="楷体_GB2312"/>
              </a:rPr>
              <a:t>（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/>
                <a:cs typeface="楷体_GB2312"/>
              </a:rPr>
              <a:t>j.mutex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/>
                <a:cs typeface="楷体_GB2312"/>
              </a:rPr>
              <a:t>）；</a:t>
            </a: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楷体_GB2312"/>
                <a:cs typeface="楷体_GB2312"/>
              </a:rPr>
              <a:t>    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/>
                <a:cs typeface="楷体_GB2312"/>
              </a:rPr>
              <a:t>insert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/>
                <a:cs typeface="楷体_GB231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/>
                <a:cs typeface="楷体_GB2312"/>
              </a:rPr>
              <a:t>j.mq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/>
                <a:cs typeface="楷体_GB2312"/>
              </a:rPr>
              <a:t>，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/>
                <a:cs typeface="楷体_GB2312"/>
              </a:rPr>
              <a:t>）；</a:t>
            </a: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楷体_GB2312"/>
                <a:cs typeface="楷体_GB2312"/>
              </a:rPr>
              <a:t>    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/>
                <a:cs typeface="楷体_GB2312"/>
              </a:rPr>
              <a:t>signal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/>
                <a:cs typeface="楷体_GB2312"/>
              </a:rPr>
              <a:t>（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/>
                <a:cs typeface="楷体_GB2312"/>
              </a:rPr>
              <a:t>j.mutex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/>
                <a:cs typeface="楷体_GB2312"/>
              </a:rPr>
              <a:t>）；</a:t>
            </a: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楷体_GB2312"/>
                <a:cs typeface="楷体_GB2312"/>
              </a:rPr>
              <a:t>    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/>
                <a:cs typeface="楷体_GB2312"/>
              </a:rPr>
              <a:t>signal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/>
                <a:cs typeface="楷体_GB231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/>
                <a:cs typeface="楷体_GB2312"/>
              </a:rPr>
              <a:t>j.sm);</a:t>
            </a:r>
          </a:p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楷体_GB2312"/>
                <a:cs typeface="楷体_GB2312"/>
              </a:rPr>
              <a:t>}</a:t>
            </a:r>
          </a:p>
        </p:txBody>
      </p:sp>
      <p:sp>
        <p:nvSpPr>
          <p:cNvPr id="150533" name="Rectangle 3">
            <a:extLst>
              <a:ext uri="{FF2B5EF4-FFF2-40B4-BE49-F238E27FC236}">
                <a16:creationId xmlns:a16="http://schemas.microsoft.com/office/drawing/2014/main" id="{1F374238-E2F7-4BF2-98EE-E50C968A1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175" y="406400"/>
            <a:ext cx="2647950" cy="5334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5000">
                <a:srgbClr val="FF0000"/>
              </a:gs>
              <a:gs pos="17500">
                <a:srgbClr val="BA0066"/>
              </a:gs>
              <a:gs pos="35001">
                <a:srgbClr val="66008F"/>
              </a:gs>
              <a:gs pos="50000">
                <a:srgbClr val="000082"/>
              </a:gs>
              <a:gs pos="64999">
                <a:srgbClr val="66008F"/>
              </a:gs>
              <a:gs pos="82500">
                <a:srgbClr val="BA0066"/>
              </a:gs>
              <a:gs pos="95000">
                <a:srgbClr val="FF0000"/>
              </a:gs>
              <a:gs pos="100000">
                <a:srgbClr val="FF8200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发送原语</a:t>
            </a:r>
          </a:p>
        </p:txBody>
      </p:sp>
      <p:sp>
        <p:nvSpPr>
          <p:cNvPr id="281604" name="AutoShape 4">
            <a:extLst>
              <a:ext uri="{FF2B5EF4-FFF2-40B4-BE49-F238E27FC236}">
                <a16:creationId xmlns:a16="http://schemas.microsoft.com/office/drawing/2014/main" id="{6C988EC6-3C0A-4FD2-85A6-4B8F364AE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844675"/>
            <a:ext cx="3352800" cy="476250"/>
          </a:xfrm>
          <a:prstGeom prst="wedgeRectCallout">
            <a:avLst>
              <a:gd name="adj1" fmla="val -71593"/>
              <a:gd name="adj2" fmla="val 43667"/>
            </a:avLst>
          </a:prstGeom>
          <a:solidFill>
            <a:srgbClr val="FFFF66"/>
          </a:solidFill>
          <a:ln w="9525">
            <a:solidFill>
              <a:srgbClr val="F01E4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根据</a:t>
            </a:r>
            <a:r>
              <a:rPr lang="en-US" altLang="zh-CN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a.Size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申请缓冲区</a:t>
            </a:r>
          </a:p>
        </p:txBody>
      </p:sp>
      <p:sp>
        <p:nvSpPr>
          <p:cNvPr id="281605" name="AutoShape 5">
            <a:extLst>
              <a:ext uri="{FF2B5EF4-FFF2-40B4-BE49-F238E27FC236}">
                <a16:creationId xmlns:a16="http://schemas.microsoft.com/office/drawing/2014/main" id="{21AC74DA-72E4-411D-AF0A-09B28EEA0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2444750"/>
            <a:ext cx="3289300" cy="793750"/>
          </a:xfrm>
          <a:prstGeom prst="wedgeRectCallout">
            <a:avLst>
              <a:gd name="adj1" fmla="val -70079"/>
              <a:gd name="adj2" fmla="val 33000"/>
            </a:avLst>
          </a:prstGeom>
          <a:solidFill>
            <a:srgbClr val="FFFF66"/>
          </a:solidFill>
          <a:ln w="9525">
            <a:solidFill>
              <a:srgbClr val="F01E4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将发送区</a:t>
            </a:r>
            <a:r>
              <a:rPr lang="en-US" altLang="zh-CN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中的信息复</a:t>
            </a:r>
          </a:p>
          <a:p>
            <a:pPr eaLnBrk="1" hangingPunct="1"/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制到消息缓冲区</a:t>
            </a:r>
            <a:r>
              <a:rPr lang="en-US" altLang="zh-CN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中。</a:t>
            </a:r>
          </a:p>
        </p:txBody>
      </p:sp>
      <p:sp>
        <p:nvSpPr>
          <p:cNvPr id="281606" name="AutoShape 6">
            <a:extLst>
              <a:ext uri="{FF2B5EF4-FFF2-40B4-BE49-F238E27FC236}">
                <a16:creationId xmlns:a16="http://schemas.microsoft.com/office/drawing/2014/main" id="{51FD21CD-CA1B-4501-A588-B8520FEB569B}"/>
              </a:ext>
            </a:extLst>
          </p:cNvPr>
          <p:cNvSpPr>
            <a:spLocks/>
          </p:cNvSpPr>
          <p:nvPr/>
        </p:nvSpPr>
        <p:spPr bwMode="auto">
          <a:xfrm>
            <a:off x="3848100" y="2530475"/>
            <a:ext cx="247650" cy="1162050"/>
          </a:xfrm>
          <a:prstGeom prst="rightBrace">
            <a:avLst>
              <a:gd name="adj1" fmla="val 3910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/>
            <a:endParaRPr lang="zh-CN" altLang="zh-CN" sz="24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1607" name="AutoShape 7">
            <a:extLst>
              <a:ext uri="{FF2B5EF4-FFF2-40B4-BE49-F238E27FC236}">
                <a16:creationId xmlns:a16="http://schemas.microsoft.com/office/drawing/2014/main" id="{1294ED4B-FC9D-45F1-848D-81B281695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050" y="3425825"/>
            <a:ext cx="2514600" cy="762000"/>
          </a:xfrm>
          <a:prstGeom prst="wedgeRectCallout">
            <a:avLst>
              <a:gd name="adj1" fmla="val -70427"/>
              <a:gd name="adj2" fmla="val 12737"/>
            </a:avLst>
          </a:prstGeom>
          <a:solidFill>
            <a:srgbClr val="FF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获得接收进程的</a:t>
            </a:r>
          </a:p>
          <a:p>
            <a:pPr eaLnBrk="1" hangingPunct="1"/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内部标识 </a:t>
            </a:r>
            <a:r>
              <a:rPr lang="en-US" altLang="zh-CN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j</a:t>
            </a:r>
          </a:p>
        </p:txBody>
      </p:sp>
      <p:sp>
        <p:nvSpPr>
          <p:cNvPr id="281608" name="AutoShape 8">
            <a:extLst>
              <a:ext uri="{FF2B5EF4-FFF2-40B4-BE49-F238E27FC236}">
                <a16:creationId xmlns:a16="http://schemas.microsoft.com/office/drawing/2014/main" id="{EF76BE7C-8E00-4A51-9084-3F53A1B79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150" y="4283075"/>
            <a:ext cx="3981450" cy="609600"/>
          </a:xfrm>
          <a:prstGeom prst="wedgeRectCallout">
            <a:avLst>
              <a:gd name="adj1" fmla="val -69845"/>
              <a:gd name="adj2" fmla="val 8293"/>
            </a:avLst>
          </a:prstGeom>
          <a:solidFill>
            <a:srgbClr val="FF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将消息缓冲区插入消息队列</a:t>
            </a:r>
          </a:p>
        </p:txBody>
      </p:sp>
      <p:sp>
        <p:nvSpPr>
          <p:cNvPr id="150539" name="Rectangle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5BCF34A-1E80-457E-8D03-897AB7527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150" y="6305550"/>
            <a:ext cx="438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endParaRPr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0540" name="Rectangle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037E461-907B-473D-AE5D-A58048A91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6305550"/>
            <a:ext cx="438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endParaRPr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0541" name="Oval 11">
            <a:hlinkClick r:id="rId2" action="ppaction://hlinksldjump"/>
            <a:extLst>
              <a:ext uri="{FF2B5EF4-FFF2-40B4-BE49-F238E27FC236}">
                <a16:creationId xmlns:a16="http://schemas.microsoft.com/office/drawing/2014/main" id="{9E9D3D84-D991-4DD1-9C9D-5E350393B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450" y="6210300"/>
            <a:ext cx="1066800" cy="457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endParaRPr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8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8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8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2" grpId="0" autoUpdateAnimBg="0"/>
      <p:bldP spid="281604" grpId="0" animBg="1" autoUpdateAnimBg="0"/>
      <p:bldP spid="281605" grpId="0" animBg="1" autoUpdateAnimBg="0"/>
      <p:bldP spid="281606" grpId="0" animBg="1" autoUpdateAnimBg="0"/>
      <p:bldP spid="281607" grpId="0" animBg="1" autoUpdateAnimBg="0"/>
      <p:bldP spid="281608" grpId="0" animBg="1" autoUpdateAnimBg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Text Box 2">
            <a:extLst>
              <a:ext uri="{FF2B5EF4-FFF2-40B4-BE49-F238E27FC236}">
                <a16:creationId xmlns:a16="http://schemas.microsoft.com/office/drawing/2014/main" id="{7AED54A8-261F-4B40-9361-71E5CDB6A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871663"/>
            <a:ext cx="8382000" cy="378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67600"/>
                    </a:gs>
                    <a:gs pos="50000">
                      <a:srgbClr val="FFFF00"/>
                    </a:gs>
                    <a:gs pos="100000">
                      <a:srgbClr val="7676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95300" indent="-4953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void   receiver </a:t>
            </a:r>
            <a:r>
              <a:rPr lang="zh-CN" altLang="en-US" sz="2400" b="1">
                <a:latin typeface="Times New Roman" panose="02020603050405020304" pitchFamily="18" charset="0"/>
                <a:ea typeface="隶书" panose="02010509060101010101" pitchFamily="49" charset="-122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b</a:t>
            </a:r>
            <a:r>
              <a:rPr lang="zh-CN" altLang="en-US" sz="2400" b="1">
                <a:latin typeface="Times New Roman" panose="02020603050405020304" pitchFamily="18" charset="0"/>
                <a:ea typeface="隶书" panose="02010509060101010101" pitchFamily="49" charset="-122"/>
              </a:rPr>
              <a:t>）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     j=internal name</a:t>
            </a:r>
            <a:r>
              <a:rPr lang="zh-CN" altLang="en-US" sz="2400" b="1">
                <a:latin typeface="Times New Roman" panose="02020603050405020304" pitchFamily="18" charset="0"/>
                <a:ea typeface="隶书" panose="02010509060101010101" pitchFamily="49" charset="-122"/>
              </a:rPr>
              <a:t>；</a:t>
            </a:r>
            <a:endParaRPr lang="zh-CN" altLang="en-US" sz="2400" b="1"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eaLnBrk="1" hangingPunct="1"/>
            <a:r>
              <a:rPr lang="zh-CN" altLang="en-US" sz="2400" b="1">
                <a:latin typeface="Times New Roman" panose="02020603050405020304" pitchFamily="18" charset="0"/>
                <a:ea typeface="楷体_GB2312"/>
                <a:cs typeface="楷体_GB2312"/>
              </a:rPr>
              <a:t>      </a:t>
            </a:r>
            <a:r>
              <a:rPr lang="en-US" altLang="zh-CN" sz="2400" b="1">
                <a:latin typeface="Times New Roman" panose="02020603050405020304" pitchFamily="18" charset="0"/>
                <a:ea typeface="楷体_GB2312"/>
                <a:cs typeface="楷体_GB2312"/>
              </a:rPr>
              <a:t>wait</a:t>
            </a:r>
            <a:r>
              <a:rPr lang="zh-CN" altLang="en-US" sz="2400" b="1">
                <a:latin typeface="Times New Roman" panose="02020603050405020304" pitchFamily="18" charset="0"/>
                <a:ea typeface="楷体_GB2312"/>
                <a:cs typeface="楷体_GB2312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楷体_GB2312"/>
                <a:cs typeface="楷体_GB2312"/>
              </a:rPr>
              <a:t>j.sm</a:t>
            </a:r>
            <a:r>
              <a:rPr lang="zh-CN" altLang="en-US" sz="2400" b="1">
                <a:latin typeface="Times New Roman" panose="02020603050405020304" pitchFamily="18" charset="0"/>
                <a:ea typeface="楷体_GB2312"/>
                <a:cs typeface="楷体_GB2312"/>
              </a:rPr>
              <a:t>）</a:t>
            </a:r>
          </a:p>
          <a:p>
            <a:pPr eaLnBrk="1" hangingPunct="1"/>
            <a:r>
              <a:rPr lang="zh-CN" altLang="en-US" sz="2400" b="1">
                <a:latin typeface="Times New Roman" panose="02020603050405020304" pitchFamily="18" charset="0"/>
                <a:ea typeface="楷体_GB2312"/>
                <a:cs typeface="楷体_GB2312"/>
              </a:rPr>
              <a:t>      </a:t>
            </a:r>
            <a:r>
              <a:rPr lang="en-US" altLang="zh-CN" sz="2400" b="1">
                <a:latin typeface="Times New Roman" panose="02020603050405020304" pitchFamily="18" charset="0"/>
                <a:ea typeface="楷体_GB2312"/>
                <a:cs typeface="楷体_GB2312"/>
              </a:rPr>
              <a:t>wait</a:t>
            </a:r>
            <a:r>
              <a:rPr lang="zh-CN" altLang="en-US" sz="2400" b="1">
                <a:latin typeface="Times New Roman" panose="02020603050405020304" pitchFamily="18" charset="0"/>
                <a:ea typeface="楷体_GB2312"/>
                <a:cs typeface="楷体_GB2312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楷体_GB2312"/>
                <a:cs typeface="楷体_GB2312"/>
              </a:rPr>
              <a:t>j.mutex</a:t>
            </a:r>
            <a:r>
              <a:rPr lang="zh-CN" altLang="en-US" sz="2400" b="1">
                <a:latin typeface="Times New Roman" panose="02020603050405020304" pitchFamily="18" charset="0"/>
                <a:ea typeface="楷体_GB2312"/>
                <a:cs typeface="楷体_GB2312"/>
              </a:rPr>
              <a:t>）； </a:t>
            </a:r>
          </a:p>
          <a:p>
            <a:pPr eaLnBrk="1" hangingPunct="1"/>
            <a:r>
              <a:rPr lang="zh-CN" altLang="en-US" sz="2400" b="1">
                <a:latin typeface="Times New Roman" panose="02020603050405020304" pitchFamily="18" charset="0"/>
                <a:ea typeface="楷体_GB2312"/>
                <a:cs typeface="楷体_GB2312"/>
              </a:rPr>
              <a:t>      </a:t>
            </a:r>
            <a:r>
              <a:rPr lang="en-US" altLang="zh-CN" sz="2400" b="1">
                <a:latin typeface="Times New Roman" panose="02020603050405020304" pitchFamily="18" charset="0"/>
                <a:ea typeface="楷体_GB2312"/>
                <a:cs typeface="楷体_GB2312"/>
              </a:rPr>
              <a:t>remove</a:t>
            </a:r>
            <a:r>
              <a:rPr lang="zh-CN" altLang="en-US" sz="2400" b="1">
                <a:latin typeface="Times New Roman" panose="02020603050405020304" pitchFamily="18" charset="0"/>
                <a:ea typeface="楷体_GB2312"/>
                <a:cs typeface="楷体_GB2312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楷体_GB2312"/>
                <a:cs typeface="楷体_GB2312"/>
              </a:rPr>
              <a:t>j.mq, i</a:t>
            </a:r>
            <a:r>
              <a:rPr lang="zh-CN" altLang="en-US" sz="2400" b="1">
                <a:latin typeface="Times New Roman" panose="02020603050405020304" pitchFamily="18" charset="0"/>
                <a:ea typeface="楷体_GB2312"/>
                <a:cs typeface="楷体_GB2312"/>
              </a:rPr>
              <a:t>）； </a:t>
            </a:r>
          </a:p>
          <a:p>
            <a:pPr eaLnBrk="1" hangingPunct="1"/>
            <a:r>
              <a:rPr lang="zh-CN" altLang="en-US" sz="2400" b="1">
                <a:latin typeface="Times New Roman" panose="02020603050405020304" pitchFamily="18" charset="0"/>
                <a:ea typeface="楷体_GB2312"/>
                <a:cs typeface="楷体_GB2312"/>
              </a:rPr>
              <a:t>      </a:t>
            </a:r>
            <a:r>
              <a:rPr lang="en-US" altLang="zh-CN" sz="2400" b="1">
                <a:latin typeface="Times New Roman" panose="02020603050405020304" pitchFamily="18" charset="0"/>
                <a:ea typeface="楷体_GB2312"/>
                <a:cs typeface="楷体_GB2312"/>
              </a:rPr>
              <a:t>signal</a:t>
            </a:r>
            <a:r>
              <a:rPr lang="zh-CN" altLang="en-US" sz="2400" b="1">
                <a:latin typeface="Times New Roman" panose="02020603050405020304" pitchFamily="18" charset="0"/>
                <a:ea typeface="楷体_GB2312"/>
                <a:cs typeface="楷体_GB2312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楷体_GB2312"/>
                <a:cs typeface="楷体_GB2312"/>
              </a:rPr>
              <a:t>j.mutex</a:t>
            </a:r>
            <a:r>
              <a:rPr lang="zh-CN" altLang="en-US" sz="2400" b="1">
                <a:latin typeface="Times New Roman" panose="02020603050405020304" pitchFamily="18" charset="0"/>
                <a:ea typeface="楷体_GB2312"/>
                <a:cs typeface="楷体_GB2312"/>
              </a:rPr>
              <a:t>）；</a:t>
            </a:r>
          </a:p>
          <a:p>
            <a:pPr eaLnBrk="1" hangingPunct="1"/>
            <a:r>
              <a:rPr lang="zh-CN" altLang="en-US" sz="2400" b="1">
                <a:latin typeface="Times New Roman" panose="02020603050405020304" pitchFamily="18" charset="0"/>
                <a:ea typeface="楷体_GB2312"/>
                <a:cs typeface="楷体_GB2312"/>
              </a:rPr>
              <a:t>      </a:t>
            </a:r>
            <a:r>
              <a:rPr lang="en-US" altLang="zh-CN" sz="2400" b="1">
                <a:latin typeface="Times New Roman" panose="02020603050405020304" pitchFamily="18" charset="0"/>
                <a:ea typeface="楷体_GB2312"/>
                <a:cs typeface="楷体_GB2312"/>
              </a:rPr>
              <a:t>b.sender=i.sender</a:t>
            </a:r>
            <a:r>
              <a:rPr lang="zh-CN" altLang="en-US" sz="2400" b="1">
                <a:latin typeface="Times New Roman" panose="02020603050405020304" pitchFamily="18" charset="0"/>
                <a:ea typeface="楷体_GB2312"/>
                <a:cs typeface="楷体_GB2312"/>
              </a:rPr>
              <a:t>；</a:t>
            </a:r>
          </a:p>
          <a:p>
            <a:pPr eaLnBrk="1" hangingPunct="1"/>
            <a:r>
              <a:rPr lang="zh-CN" altLang="en-US" sz="2400" b="1">
                <a:latin typeface="Times New Roman" panose="02020603050405020304" pitchFamily="18" charset="0"/>
                <a:ea typeface="楷体_GB2312"/>
                <a:cs typeface="楷体_GB2312"/>
              </a:rPr>
              <a:t>      </a:t>
            </a:r>
            <a:r>
              <a:rPr lang="en-US" altLang="zh-CN" sz="2400" b="1">
                <a:latin typeface="Times New Roman" panose="02020603050405020304" pitchFamily="18" charset="0"/>
                <a:ea typeface="楷体_GB2312"/>
                <a:cs typeface="楷体_GB2312"/>
              </a:rPr>
              <a:t>b.size=i.size </a:t>
            </a:r>
            <a:r>
              <a:rPr lang="zh-CN" altLang="en-US" sz="2400" b="1">
                <a:latin typeface="Times New Roman" panose="02020603050405020304" pitchFamily="18" charset="0"/>
                <a:ea typeface="楷体_GB2312"/>
                <a:cs typeface="楷体_GB2312"/>
              </a:rPr>
              <a:t>；</a:t>
            </a:r>
          </a:p>
          <a:p>
            <a:pPr eaLnBrk="1" hangingPunct="1"/>
            <a:r>
              <a:rPr lang="zh-CN" altLang="en-US" sz="2400" b="1">
                <a:latin typeface="Times New Roman" panose="02020603050405020304" pitchFamily="18" charset="0"/>
                <a:ea typeface="楷体_GB2312"/>
                <a:cs typeface="楷体_GB2312"/>
              </a:rPr>
              <a:t>      </a:t>
            </a:r>
            <a:r>
              <a:rPr lang="en-US" altLang="zh-CN" sz="2400" b="1">
                <a:latin typeface="Times New Roman" panose="02020603050405020304" pitchFamily="18" charset="0"/>
                <a:ea typeface="楷体_GB2312"/>
                <a:cs typeface="楷体_GB2312"/>
              </a:rPr>
              <a:t>b.text=i.text </a:t>
            </a:r>
            <a:r>
              <a:rPr lang="zh-CN" altLang="en-US" sz="2400" b="1">
                <a:latin typeface="Times New Roman" panose="02020603050405020304" pitchFamily="18" charset="0"/>
                <a:ea typeface="楷体_GB2312"/>
                <a:cs typeface="楷体_GB2312"/>
              </a:rPr>
              <a:t>；</a:t>
            </a:r>
          </a:p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  <a:ea typeface="楷体_GB2312"/>
                <a:cs typeface="楷体_GB2312"/>
              </a:rPr>
              <a:t>}</a:t>
            </a:r>
          </a:p>
        </p:txBody>
      </p:sp>
      <p:sp>
        <p:nvSpPr>
          <p:cNvPr id="282627" name="Rectangle 3">
            <a:extLst>
              <a:ext uri="{FF2B5EF4-FFF2-40B4-BE49-F238E27FC236}">
                <a16:creationId xmlns:a16="http://schemas.microsoft.com/office/drawing/2014/main" id="{4AF44252-8381-4AC3-AFC9-FAED098B7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4988" y="301625"/>
            <a:ext cx="2647950" cy="5334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5000">
                <a:srgbClr val="FF0000"/>
              </a:gs>
              <a:gs pos="17500">
                <a:srgbClr val="BA0066"/>
              </a:gs>
              <a:gs pos="35001">
                <a:srgbClr val="66008F"/>
              </a:gs>
              <a:gs pos="50000">
                <a:srgbClr val="000082"/>
              </a:gs>
              <a:gs pos="64999">
                <a:srgbClr val="66008F"/>
              </a:gs>
              <a:gs pos="82500">
                <a:srgbClr val="BA0066"/>
              </a:gs>
              <a:gs pos="95000">
                <a:srgbClr val="FF0000"/>
              </a:gs>
              <a:gs pos="100000">
                <a:srgbClr val="FF8200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接收原语</a:t>
            </a:r>
          </a:p>
        </p:txBody>
      </p:sp>
      <p:sp>
        <p:nvSpPr>
          <p:cNvPr id="282628" name="AutoShape 4">
            <a:extLst>
              <a:ext uri="{FF2B5EF4-FFF2-40B4-BE49-F238E27FC236}">
                <a16:creationId xmlns:a16="http://schemas.microsoft.com/office/drawing/2014/main" id="{52EA6AAE-0FD8-40C8-A962-0B0944B19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2205038"/>
            <a:ext cx="3657600" cy="476250"/>
          </a:xfrm>
          <a:prstGeom prst="wedgeRectCallout">
            <a:avLst>
              <a:gd name="adj1" fmla="val -63542"/>
              <a:gd name="adj2" fmla="val 27667"/>
            </a:avLst>
          </a:prstGeom>
          <a:solidFill>
            <a:srgbClr val="FFFF66"/>
          </a:solidFill>
          <a:ln w="9525">
            <a:solidFill>
              <a:srgbClr val="F01E4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J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为接收进程的内部标识</a:t>
            </a:r>
          </a:p>
        </p:txBody>
      </p:sp>
      <p:sp>
        <p:nvSpPr>
          <p:cNvPr id="282629" name="AutoShape 5">
            <a:extLst>
              <a:ext uri="{FF2B5EF4-FFF2-40B4-BE49-F238E27FC236}">
                <a16:creationId xmlns:a16="http://schemas.microsoft.com/office/drawing/2014/main" id="{7A177ACC-B3C6-4B90-A99D-3C5D871CA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64000"/>
            <a:ext cx="3289300" cy="1022350"/>
          </a:xfrm>
          <a:prstGeom prst="wedgeRectCallout">
            <a:avLst>
              <a:gd name="adj1" fmla="val -72394"/>
              <a:gd name="adj2" fmla="val 20032"/>
            </a:avLst>
          </a:prstGeom>
          <a:solidFill>
            <a:srgbClr val="FFFF66"/>
          </a:solidFill>
          <a:ln w="9525">
            <a:solidFill>
              <a:srgbClr val="F01E4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将消息缓冲区</a:t>
            </a:r>
            <a:r>
              <a:rPr lang="en-US" altLang="zh-CN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中中的信息复制到接收区</a:t>
            </a:r>
            <a:r>
              <a:rPr lang="en-US" altLang="zh-CN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。</a:t>
            </a:r>
          </a:p>
        </p:txBody>
      </p:sp>
      <p:sp>
        <p:nvSpPr>
          <p:cNvPr id="282630" name="AutoShape 6">
            <a:extLst>
              <a:ext uri="{FF2B5EF4-FFF2-40B4-BE49-F238E27FC236}">
                <a16:creationId xmlns:a16="http://schemas.microsoft.com/office/drawing/2014/main" id="{8142C54D-D878-4A8F-9BBB-285CB95BBDF6}"/>
              </a:ext>
            </a:extLst>
          </p:cNvPr>
          <p:cNvSpPr>
            <a:spLocks/>
          </p:cNvSpPr>
          <p:nvPr/>
        </p:nvSpPr>
        <p:spPr bwMode="auto">
          <a:xfrm>
            <a:off x="3810000" y="4210050"/>
            <a:ext cx="247650" cy="1162050"/>
          </a:xfrm>
          <a:prstGeom prst="rightBrace">
            <a:avLst>
              <a:gd name="adj1" fmla="val 3910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/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2631" name="AutoShape 7">
            <a:extLst>
              <a:ext uri="{FF2B5EF4-FFF2-40B4-BE49-F238E27FC236}">
                <a16:creationId xmlns:a16="http://schemas.microsoft.com/office/drawing/2014/main" id="{167523DD-04F8-465A-8791-406BB2554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7691" y="3292474"/>
            <a:ext cx="4248150" cy="403225"/>
          </a:xfrm>
          <a:prstGeom prst="wedgeRectCallout">
            <a:avLst>
              <a:gd name="adj1" fmla="val -67731"/>
              <a:gd name="adj2" fmla="val 34060"/>
            </a:avLst>
          </a:prstGeom>
          <a:solidFill>
            <a:srgbClr val="FF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将消息队列中的队首消息移出</a:t>
            </a:r>
          </a:p>
        </p:txBody>
      </p:sp>
      <p:sp>
        <p:nvSpPr>
          <p:cNvPr id="151561" name="Rectangle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9FC7015-49E1-44DB-969C-6D9BD9586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150" y="6305550"/>
            <a:ext cx="438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endParaRPr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1562" name="Rectangle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D6F0BF5-71FE-4232-95BF-9DD13FCA0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6305550"/>
            <a:ext cx="438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endParaRPr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1563" name="Oval 11">
            <a:hlinkClick r:id="rId2" action="ppaction://hlinksldjump"/>
            <a:extLst>
              <a:ext uri="{FF2B5EF4-FFF2-40B4-BE49-F238E27FC236}">
                <a16:creationId xmlns:a16="http://schemas.microsoft.com/office/drawing/2014/main" id="{D5E6F7D6-F735-4E1E-A216-F76069998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0" y="6248400"/>
            <a:ext cx="1085850" cy="457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endParaRPr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8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8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8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6" grpId="0" autoUpdateAnimBg="0"/>
      <p:bldP spid="282627" grpId="0" build="p" autoUpdateAnimBg="0" advAuto="0"/>
      <p:bldP spid="282628" grpId="0" animBg="1" autoUpdateAnimBg="0"/>
      <p:bldP spid="282629" grpId="0" animBg="1" autoUpdateAnimBg="0"/>
      <p:bldP spid="282630" grpId="0" animBg="1" autoUpdateAnimBg="0"/>
      <p:bldP spid="282631" grpId="0" animBg="1" autoUpdateAnimBg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D11EB3D6-3299-414B-9950-21329E2B2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zh-CN" altLang="en-US" sz="3200" dirty="0">
                <a:latin typeface="Times New Roman" panose="02020603050405020304" pitchFamily="18" charset="0"/>
              </a:rPr>
              <a:t>信箱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  当两个进程间需要通信时，由发送进程创建一个与接收进程相连的信箱（建立在随机存储器的公用缓冲区的中间实体）。发送进程把消息送到信箱，接收进程从信箱中取走消息。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信箱头：名称，大小，方向，进程名等；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信箱体：由若干格子组成，每一格存放一条消息。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信箱溢出</a:t>
            </a:r>
            <a:endParaRPr lang="zh-CN" altLang="en-US" sz="2800" dirty="0"/>
          </a:p>
        </p:txBody>
      </p:sp>
      <p:sp>
        <p:nvSpPr>
          <p:cNvPr id="152579" name="标题 1">
            <a:extLst>
              <a:ext uri="{FF2B5EF4-FFF2-40B4-BE49-F238E27FC236}">
                <a16:creationId xmlns:a16="http://schemas.microsoft.com/office/drawing/2014/main" id="{0B5BCCB2-BD29-4B71-9923-DFBBF69957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2.9		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进程通信</a:t>
            </a:r>
            <a:endParaRPr lang="zh-CN" altLang="en-US"/>
          </a:p>
        </p:txBody>
      </p:sp>
      <p:sp>
        <p:nvSpPr>
          <p:cNvPr id="152580" name="日期占位符 3">
            <a:extLst>
              <a:ext uri="{FF2B5EF4-FFF2-40B4-BE49-F238E27FC236}">
                <a16:creationId xmlns:a16="http://schemas.microsoft.com/office/drawing/2014/main" id="{71CC516F-5E66-4F90-B40B-B21842A372CC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F9FBCD29-4EC9-4BC4-8C27-BA1CEBFFB7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2" eaLnBrk="1" hangingPunct="1"/>
            <a:r>
              <a:rPr lang="zh-CN" altLang="en-US" sz="3200" dirty="0">
                <a:latin typeface="Times New Roman" panose="02020603050405020304" pitchFamily="18" charset="0"/>
              </a:rPr>
              <a:t>信箱通讯原语</a:t>
            </a:r>
          </a:p>
          <a:p>
            <a:pPr lvl="3" eaLnBrk="1" hangingPunct="1"/>
            <a:r>
              <a:rPr lang="zh-CN" altLang="en-US" sz="2800" dirty="0">
                <a:latin typeface="Times New Roman" panose="02020603050405020304" pitchFamily="18" charset="0"/>
              </a:rPr>
              <a:t>创建信箱原语：进程可利用创建原语建立一个新信箱（信箱名字、信箱属性等）</a:t>
            </a:r>
          </a:p>
          <a:p>
            <a:pPr lvl="3" eaLnBrk="1" hangingPunct="1"/>
            <a:r>
              <a:rPr lang="zh-CN" altLang="en-US" sz="2800" dirty="0">
                <a:latin typeface="Times New Roman" panose="02020603050405020304" pitchFamily="18" charset="0"/>
              </a:rPr>
              <a:t>撤消信箱原语</a:t>
            </a:r>
          </a:p>
          <a:p>
            <a:pPr lvl="3" eaLnBrk="1" hangingPunct="1"/>
            <a:r>
              <a:rPr lang="zh-CN" altLang="en-US" sz="2800" dirty="0">
                <a:latin typeface="Times New Roman" panose="02020603050405020304" pitchFamily="18" charset="0"/>
              </a:rPr>
              <a:t>消息的发送与接收        </a:t>
            </a:r>
          </a:p>
        </p:txBody>
      </p:sp>
      <p:sp>
        <p:nvSpPr>
          <p:cNvPr id="155651" name="标题 1">
            <a:extLst>
              <a:ext uri="{FF2B5EF4-FFF2-40B4-BE49-F238E27FC236}">
                <a16:creationId xmlns:a16="http://schemas.microsoft.com/office/drawing/2014/main" id="{6DB23F2D-16DE-4300-934A-4B1FD89B55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2.9		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进程通信</a:t>
            </a:r>
            <a:endParaRPr lang="zh-CN" altLang="en-US"/>
          </a:p>
        </p:txBody>
      </p:sp>
      <p:sp>
        <p:nvSpPr>
          <p:cNvPr id="155652" name="日期占位符 3">
            <a:extLst>
              <a:ext uri="{FF2B5EF4-FFF2-40B4-BE49-F238E27FC236}">
                <a16:creationId xmlns:a16="http://schemas.microsoft.com/office/drawing/2014/main" id="{898BD1D5-D258-4355-A404-EBDDD2846327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C2B06D40-48BB-4999-AC64-12CE4B8BC6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3" eaLnBrk="1" hangingPunct="1"/>
            <a:endParaRPr lang="en-US" altLang="zh-CN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信箱类型</a:t>
            </a:r>
          </a:p>
          <a:p>
            <a:pPr lvl="3" eaLnBrk="1" hangingPunct="1"/>
            <a:r>
              <a:rPr lang="zh-CN" altLang="en-US" dirty="0">
                <a:latin typeface="Times New Roman" panose="02020603050405020304" pitchFamily="18" charset="0"/>
              </a:rPr>
              <a:t>私用信箱：由用户进程为自己创建，拥有者有权读取，其他用户只能发送消息；单向通信链路，。</a:t>
            </a:r>
          </a:p>
          <a:p>
            <a:pPr lvl="3" eaLnBrk="1" hangingPunct="1"/>
            <a:r>
              <a:rPr lang="zh-CN" altLang="en-US" dirty="0">
                <a:latin typeface="Times New Roman" panose="02020603050405020304" pitchFamily="18" charset="0"/>
              </a:rPr>
              <a:t>公用信箱：由</a:t>
            </a:r>
            <a:r>
              <a:rPr lang="en-US" altLang="zh-CN" dirty="0">
                <a:latin typeface="Times New Roman" panose="02020603050405020304" pitchFamily="18" charset="0"/>
              </a:rPr>
              <a:t>OS</a:t>
            </a:r>
            <a:r>
              <a:rPr lang="zh-CN" altLang="en-US" dirty="0">
                <a:latin typeface="Times New Roman" panose="02020603050405020304" pitchFamily="18" charset="0"/>
              </a:rPr>
              <a:t>创建，提供给系统中所有核准进程使用，采用多输入</a:t>
            </a:r>
            <a:r>
              <a:rPr lang="en-US" altLang="zh-CN" dirty="0">
                <a:latin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</a:rPr>
              <a:t>多输出；双向通信链路，。</a:t>
            </a:r>
          </a:p>
          <a:p>
            <a:pPr lvl="3" eaLnBrk="1" hangingPunct="1"/>
            <a:r>
              <a:rPr lang="zh-CN" altLang="en-US" dirty="0">
                <a:latin typeface="Times New Roman" panose="02020603050405020304" pitchFamily="18" charset="0"/>
              </a:rPr>
              <a:t>共享信箱：由某进程创建，在创建时或创建后指明其可共享，同时须指出共享进程的名字。</a:t>
            </a: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发送进程和接受进程的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种对应关系</a:t>
            </a:r>
            <a:endParaRPr lang="zh-CN" altLang="en-US" sz="3600" dirty="0"/>
          </a:p>
        </p:txBody>
      </p:sp>
      <p:sp>
        <p:nvSpPr>
          <p:cNvPr id="153603" name="标题 1">
            <a:extLst>
              <a:ext uri="{FF2B5EF4-FFF2-40B4-BE49-F238E27FC236}">
                <a16:creationId xmlns:a16="http://schemas.microsoft.com/office/drawing/2014/main" id="{3F7EA30E-637C-4729-A129-637BE5415D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2.9		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进程通信</a:t>
            </a:r>
            <a:endParaRPr lang="zh-CN" altLang="en-US"/>
          </a:p>
        </p:txBody>
      </p:sp>
      <p:sp>
        <p:nvSpPr>
          <p:cNvPr id="153604" name="日期占位符 3">
            <a:extLst>
              <a:ext uri="{FF2B5EF4-FFF2-40B4-BE49-F238E27FC236}">
                <a16:creationId xmlns:a16="http://schemas.microsoft.com/office/drawing/2014/main" id="{A10FE80E-3C22-4B82-9BED-540DD0F54F42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42BDE0C1-984C-46E9-AA06-76B7B3F9551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974725" y="1087438"/>
            <a:ext cx="7254875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发送原语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发送进程私用信号量</a:t>
            </a:r>
            <a:r>
              <a:rPr lang="en-US" altLang="zh-CN" sz="2000" dirty="0" err="1">
                <a:latin typeface="Times New Roman" panose="02020603050405020304" pitchFamily="18" charset="0"/>
              </a:rPr>
              <a:t>fromnum</a:t>
            </a:r>
            <a:r>
              <a:rPr lang="zh-CN" altLang="en-US" sz="2000" dirty="0">
                <a:latin typeface="Times New Roman" panose="02020603050405020304" pitchFamily="18" charset="0"/>
              </a:rPr>
              <a:t>，初值为格子数</a:t>
            </a:r>
            <a:r>
              <a:rPr lang="en-US" altLang="zh-CN" sz="2000" dirty="0">
                <a:latin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</a:rPr>
              <a:t>；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接收进程私用信号量</a:t>
            </a:r>
            <a:r>
              <a:rPr lang="en-US" altLang="zh-CN" sz="2000" dirty="0" err="1">
                <a:latin typeface="Times New Roman" panose="02020603050405020304" pitchFamily="18" charset="0"/>
              </a:rPr>
              <a:t>mesnum</a:t>
            </a:r>
            <a:r>
              <a:rPr lang="zh-CN" altLang="en-US" sz="2000" dirty="0">
                <a:latin typeface="Times New Roman" panose="02020603050405020304" pitchFamily="18" charset="0"/>
              </a:rPr>
              <a:t>，初值为</a:t>
            </a:r>
            <a:r>
              <a:rPr lang="en-US" altLang="zh-CN" sz="2000" dirty="0">
                <a:latin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</a:rPr>
              <a:t>；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</a:rPr>
              <a:t>deposit(m)	{ 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local x;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		wait (</a:t>
            </a:r>
            <a:r>
              <a:rPr lang="en-US" altLang="zh-CN" sz="2000" dirty="0" err="1">
                <a:latin typeface="Times New Roman" panose="02020603050405020304" pitchFamily="18" charset="0"/>
              </a:rPr>
              <a:t>fromnum</a:t>
            </a:r>
            <a:r>
              <a:rPr lang="en-US" altLang="zh-CN" sz="2000" dirty="0">
                <a:latin typeface="Times New Roman" panose="02020603050405020304" pitchFamily="18" charset="0"/>
              </a:rPr>
              <a:t>);		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		</a:t>
            </a:r>
            <a:r>
              <a:rPr lang="zh-CN" altLang="en-US" sz="2000" dirty="0">
                <a:latin typeface="Times New Roman" panose="02020603050405020304" pitchFamily="18" charset="0"/>
              </a:rPr>
              <a:t>选择空格</a:t>
            </a:r>
            <a:r>
              <a:rPr lang="en-US" altLang="zh-CN" sz="2000" dirty="0">
                <a:latin typeface="Times New Roman" panose="02020603050405020304" pitchFamily="18" charset="0"/>
              </a:rPr>
              <a:t>x;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		mailbox(x) ← m;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		</a:t>
            </a:r>
            <a:r>
              <a:rPr lang="zh-CN" altLang="en-US" sz="2000" dirty="0">
                <a:latin typeface="Times New Roman" panose="02020603050405020304" pitchFamily="18" charset="0"/>
              </a:rPr>
              <a:t>置格</a:t>
            </a:r>
            <a:r>
              <a:rPr lang="en-US" altLang="zh-CN" sz="2000" dirty="0">
                <a:latin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</a:rPr>
              <a:t>的标志为满</a:t>
            </a:r>
            <a:r>
              <a:rPr lang="en-US" altLang="zh-CN" sz="2000" dirty="0">
                <a:latin typeface="Times New Roman" panose="02020603050405020304" pitchFamily="18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		signal (</a:t>
            </a:r>
            <a:r>
              <a:rPr lang="en-US" altLang="zh-CN" sz="2000" dirty="0" err="1">
                <a:latin typeface="Times New Roman" panose="02020603050405020304" pitchFamily="18" charset="0"/>
              </a:rPr>
              <a:t>mesnum</a:t>
            </a:r>
            <a:r>
              <a:rPr lang="en-US" altLang="zh-CN" sz="2000" dirty="0">
                <a:latin typeface="Times New Roman" panose="02020603050405020304" pitchFamily="18" charset="0"/>
              </a:rPr>
              <a:t>);	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}</a:t>
            </a:r>
            <a:endParaRPr lang="en-US" altLang="zh-CN" sz="2000" dirty="0"/>
          </a:p>
        </p:txBody>
      </p:sp>
      <p:sp>
        <p:nvSpPr>
          <p:cNvPr id="156675" name="标题 1">
            <a:extLst>
              <a:ext uri="{FF2B5EF4-FFF2-40B4-BE49-F238E27FC236}">
                <a16:creationId xmlns:a16="http://schemas.microsoft.com/office/drawing/2014/main" id="{62A6852D-B602-4B9D-B3E4-79A4C1D2501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274638"/>
            <a:ext cx="64897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2.9		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进程通信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3FB2087D-1BFC-4C40-98EA-33D34A0AA6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5363" y="1306513"/>
            <a:ext cx="7691437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2" indent="0" eaLnBrk="1" hangingPunct="1"/>
            <a:r>
              <a:rPr lang="zh-CN" altLang="en-US" sz="2000" dirty="0">
                <a:latin typeface="Times New Roman" panose="02020603050405020304" pitchFamily="18" charset="0"/>
              </a:rPr>
              <a:t>接收原语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receive(m)	{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local  x;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		wait (</a:t>
            </a:r>
            <a:r>
              <a:rPr lang="en-US" altLang="zh-CN" sz="2000" dirty="0" err="1">
                <a:latin typeface="Times New Roman" panose="02020603050405020304" pitchFamily="18" charset="0"/>
              </a:rPr>
              <a:t>mesnum</a:t>
            </a:r>
            <a:r>
              <a:rPr lang="en-US" altLang="zh-CN" sz="2000" dirty="0">
                <a:latin typeface="Times New Roman" panose="02020603050405020304" pitchFamily="18" charset="0"/>
              </a:rPr>
              <a:t>)	;		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		</a:t>
            </a:r>
            <a:r>
              <a:rPr lang="zh-CN" altLang="en-US" sz="2000" dirty="0">
                <a:latin typeface="Times New Roman" panose="02020603050405020304" pitchFamily="18" charset="0"/>
              </a:rPr>
              <a:t>选择满格</a:t>
            </a:r>
            <a:r>
              <a:rPr lang="en-US" altLang="zh-CN" sz="2000" dirty="0">
                <a:latin typeface="Times New Roman" panose="02020603050405020304" pitchFamily="18" charset="0"/>
              </a:rPr>
              <a:t>x;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		m ← mailbox(x) ;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		</a:t>
            </a:r>
            <a:r>
              <a:rPr lang="zh-CN" altLang="en-US" sz="2000" dirty="0">
                <a:latin typeface="Times New Roman" panose="02020603050405020304" pitchFamily="18" charset="0"/>
              </a:rPr>
              <a:t>置格</a:t>
            </a:r>
            <a:r>
              <a:rPr lang="en-US" altLang="zh-CN" sz="2000" dirty="0">
                <a:latin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</a:rPr>
              <a:t>的标志为空</a:t>
            </a:r>
            <a:r>
              <a:rPr lang="en-US" altLang="zh-CN" sz="2000" dirty="0">
                <a:latin typeface="Times New Roman" panose="02020603050405020304" pitchFamily="18" charset="0"/>
              </a:rPr>
              <a:t>;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		signal (</a:t>
            </a:r>
            <a:r>
              <a:rPr lang="en-US" altLang="zh-CN" sz="2000" dirty="0" err="1">
                <a:latin typeface="Times New Roman" panose="02020603050405020304" pitchFamily="18" charset="0"/>
              </a:rPr>
              <a:t>fromnum</a:t>
            </a:r>
            <a:r>
              <a:rPr lang="en-US" altLang="zh-CN" sz="2000" dirty="0">
                <a:latin typeface="Times New Roman" panose="02020603050405020304" pitchFamily="18" charset="0"/>
              </a:rPr>
              <a:t>)	;	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}</a:t>
            </a:r>
            <a:endParaRPr lang="en-US" altLang="zh-CN" sz="2000" dirty="0"/>
          </a:p>
        </p:txBody>
      </p:sp>
      <p:sp>
        <p:nvSpPr>
          <p:cNvPr id="157699" name="标题 1">
            <a:extLst>
              <a:ext uri="{FF2B5EF4-FFF2-40B4-BE49-F238E27FC236}">
                <a16:creationId xmlns:a16="http://schemas.microsoft.com/office/drawing/2014/main" id="{1EE6858F-1544-42FA-B8D3-9AE8EAA397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2.9		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进程通信</a:t>
            </a:r>
            <a:endParaRPr lang="zh-CN" altLang="en-US"/>
          </a:p>
        </p:txBody>
      </p:sp>
      <p:sp>
        <p:nvSpPr>
          <p:cNvPr id="157700" name="日期占位符 3">
            <a:extLst>
              <a:ext uri="{FF2B5EF4-FFF2-40B4-BE49-F238E27FC236}">
                <a16:creationId xmlns:a16="http://schemas.microsoft.com/office/drawing/2014/main" id="{03AC2062-E221-46B5-80FA-50F51976CEFF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088FDEA-0E11-45B4-994B-7DA9CB277C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程序并发执行的特点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失去程序的封闭性和可再现性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程序与计算不再一一对应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程序并发执行的相互制约</a:t>
            </a:r>
          </a:p>
          <a:p>
            <a:pPr lvl="3" eaLnBrk="1" hangingPunct="1"/>
            <a:r>
              <a:rPr lang="zh-CN" altLang="en-US">
                <a:latin typeface="Times New Roman" panose="02020603050405020304" pitchFamily="18" charset="0"/>
              </a:rPr>
              <a:t>执行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zh-CN" altLang="en-US">
                <a:latin typeface="Times New Roman" panose="02020603050405020304" pitchFamily="18" charset="0"/>
              </a:rPr>
              <a:t>暂停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zh-CN" altLang="en-US">
                <a:latin typeface="Times New Roman" panose="02020603050405020304" pitchFamily="18" charset="0"/>
              </a:rPr>
              <a:t>执行</a:t>
            </a:r>
          </a:p>
          <a:p>
            <a:pPr lvl="2" eaLnBrk="1" hangingPunct="1"/>
            <a:endParaRPr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36867" name="标题 1">
            <a:extLst>
              <a:ext uri="{FF2B5EF4-FFF2-40B4-BE49-F238E27FC236}">
                <a16:creationId xmlns:a16="http://schemas.microsoft.com/office/drawing/2014/main" id="{0E226383-8BD9-46BE-9126-D43DA9731B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2.1	 </a:t>
            </a:r>
            <a:r>
              <a:rPr lang="zh-CN" altLang="en-US">
                <a:solidFill>
                  <a:srgbClr val="000000"/>
                </a:solidFill>
              </a:rPr>
              <a:t>前趋图和程序执行</a:t>
            </a:r>
            <a:endParaRPr lang="zh-CN" altLang="en-US"/>
          </a:p>
        </p:txBody>
      </p:sp>
      <p:sp>
        <p:nvSpPr>
          <p:cNvPr id="36868" name="日期占位符 3">
            <a:extLst>
              <a:ext uri="{FF2B5EF4-FFF2-40B4-BE49-F238E27FC236}">
                <a16:creationId xmlns:a16="http://schemas.microsoft.com/office/drawing/2014/main" id="{FD7512E4-B198-45AE-9584-9AF9742777D4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3">
            <a:extLst>
              <a:ext uri="{FF2B5EF4-FFF2-40B4-BE49-F238E27FC236}">
                <a16:creationId xmlns:a16="http://schemas.microsoft.com/office/drawing/2014/main" id="{D300FFC2-4E21-4491-BE54-33835FC54C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用消息通信机制解决生产者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消费者问题</a:t>
            </a:r>
            <a:endParaRPr lang="zh-CN" altLang="en-US" sz="36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const int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capacity = /* buffering capacity */ 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null = /* empty message */ 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int 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void producer()   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message </a:t>
            </a:r>
            <a:r>
              <a:rPr lang="en-US" altLang="zh-CN" sz="2400" dirty="0" err="1">
                <a:latin typeface="Times New Roman" panose="02020603050405020304" pitchFamily="18" charset="0"/>
              </a:rPr>
              <a:t>pmsg</a:t>
            </a:r>
            <a:r>
              <a:rPr lang="en-US" altLang="zh-CN" sz="2400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while (true){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receive (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mayproduce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pmsg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latin typeface="Times New Roman" panose="02020603050405020304" pitchFamily="18" charset="0"/>
              </a:rPr>
              <a:t>pmsg</a:t>
            </a:r>
            <a:r>
              <a:rPr lang="en-US" altLang="zh-CN" sz="2400" dirty="0">
                <a:latin typeface="Times New Roman" panose="02020603050405020304" pitchFamily="18" charset="0"/>
              </a:rPr>
              <a:t> = produce();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send (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mayconsume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pmsg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);    </a:t>
            </a:r>
            <a:r>
              <a:rPr lang="en-US" altLang="zh-CN" sz="2400" dirty="0">
                <a:latin typeface="Times New Roman" panose="02020603050405020304" pitchFamily="18" charset="0"/>
              </a:rPr>
              <a:t>}    }</a:t>
            </a:r>
            <a:endParaRPr lang="en-US" altLang="zh-CN" sz="2400" dirty="0"/>
          </a:p>
        </p:txBody>
      </p:sp>
      <p:sp>
        <p:nvSpPr>
          <p:cNvPr id="158723" name="标题 1">
            <a:extLst>
              <a:ext uri="{FF2B5EF4-FFF2-40B4-BE49-F238E27FC236}">
                <a16:creationId xmlns:a16="http://schemas.microsoft.com/office/drawing/2014/main" id="{3DB093C0-82C8-42ED-A4AF-DB5965B57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2.9		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进程通信</a:t>
            </a:r>
            <a:endParaRPr lang="zh-CN" altLang="en-US"/>
          </a:p>
        </p:txBody>
      </p:sp>
      <p:sp>
        <p:nvSpPr>
          <p:cNvPr id="158724" name="日期占位符 3">
            <a:extLst>
              <a:ext uri="{FF2B5EF4-FFF2-40B4-BE49-F238E27FC236}">
                <a16:creationId xmlns:a16="http://schemas.microsoft.com/office/drawing/2014/main" id="{997421DA-B1E0-472F-84E2-5FD88B2BD3AD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3">
            <a:extLst>
              <a:ext uri="{FF2B5EF4-FFF2-40B4-BE49-F238E27FC236}">
                <a16:creationId xmlns:a16="http://schemas.microsoft.com/office/drawing/2014/main" id="{1BF6E8BA-7ADC-433A-9C64-151EDE3185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void consumer()   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message </a:t>
            </a:r>
            <a:r>
              <a:rPr lang="en-US" altLang="zh-CN" sz="2800" dirty="0" err="1">
                <a:latin typeface="Times New Roman" panose="02020603050405020304" pitchFamily="18" charset="0"/>
              </a:rPr>
              <a:t>cmsg</a:t>
            </a:r>
            <a:r>
              <a:rPr lang="en-US" altLang="zh-CN" sz="2800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while (true)   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 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receive (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mayconsume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cmsg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   consume (</a:t>
            </a:r>
            <a:r>
              <a:rPr lang="en-US" altLang="zh-CN" sz="2800" dirty="0" err="1">
                <a:latin typeface="Times New Roman" panose="02020603050405020304" pitchFamily="18" charset="0"/>
              </a:rPr>
              <a:t>cmsg</a:t>
            </a:r>
            <a:r>
              <a:rPr lang="en-US" altLang="zh-CN" sz="2800" dirty="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 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send (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mayproduce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, null);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}</a:t>
            </a:r>
            <a:endParaRPr lang="en-US" altLang="zh-CN" sz="2800" dirty="0"/>
          </a:p>
        </p:txBody>
      </p:sp>
      <p:sp>
        <p:nvSpPr>
          <p:cNvPr id="159747" name="标题 1">
            <a:extLst>
              <a:ext uri="{FF2B5EF4-FFF2-40B4-BE49-F238E27FC236}">
                <a16:creationId xmlns:a16="http://schemas.microsoft.com/office/drawing/2014/main" id="{E3733071-B358-4308-92D3-46ECA33E65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2.9		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进程通信</a:t>
            </a:r>
            <a:endParaRPr lang="zh-CN" altLang="en-US"/>
          </a:p>
        </p:txBody>
      </p:sp>
      <p:sp>
        <p:nvSpPr>
          <p:cNvPr id="159748" name="日期占位符 3">
            <a:extLst>
              <a:ext uri="{FF2B5EF4-FFF2-40B4-BE49-F238E27FC236}">
                <a16:creationId xmlns:a16="http://schemas.microsoft.com/office/drawing/2014/main" id="{A33085C7-9574-4A27-BC02-E83CCAE48481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3">
            <a:extLst>
              <a:ext uri="{FF2B5EF4-FFF2-40B4-BE49-F238E27FC236}">
                <a16:creationId xmlns:a16="http://schemas.microsoft.com/office/drawing/2014/main" id="{41492B0F-1726-4696-8FE7-FABE74DAB4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void main()   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</a:t>
            </a:r>
            <a:r>
              <a:rPr lang="en-US" altLang="zh-CN" sz="2800" dirty="0" err="1">
                <a:latin typeface="Times New Roman" panose="02020603050405020304" pitchFamily="18" charset="0"/>
              </a:rPr>
              <a:t>create_mailbox</a:t>
            </a:r>
            <a:r>
              <a:rPr lang="en-US" altLang="zh-CN" sz="2800" dirty="0">
                <a:latin typeface="Times New Roman" panose="02020603050405020304" pitchFamily="18" charset="0"/>
              </a:rPr>
              <a:t> (</a:t>
            </a:r>
            <a:r>
              <a:rPr lang="en-US" altLang="zh-CN" sz="2800" dirty="0" err="1">
                <a:latin typeface="Times New Roman" panose="02020603050405020304" pitchFamily="18" charset="0"/>
              </a:rPr>
              <a:t>mayproduce</a:t>
            </a:r>
            <a:r>
              <a:rPr lang="en-US" altLang="zh-CN" sz="2800" dirty="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</a:t>
            </a:r>
            <a:r>
              <a:rPr lang="en-US" altLang="zh-CN" sz="2800" dirty="0" err="1">
                <a:latin typeface="Times New Roman" panose="02020603050405020304" pitchFamily="18" charset="0"/>
              </a:rPr>
              <a:t>create_mailbox</a:t>
            </a:r>
            <a:r>
              <a:rPr lang="en-US" altLang="zh-CN" sz="2800" dirty="0">
                <a:latin typeface="Times New Roman" panose="02020603050405020304" pitchFamily="18" charset="0"/>
              </a:rPr>
              <a:t> (</a:t>
            </a:r>
            <a:r>
              <a:rPr lang="en-US" altLang="zh-CN" sz="2800" dirty="0" err="1">
                <a:latin typeface="Times New Roman" panose="02020603050405020304" pitchFamily="18" charset="0"/>
              </a:rPr>
              <a:t>mayconsume</a:t>
            </a:r>
            <a:r>
              <a:rPr lang="en-US" altLang="zh-CN" sz="2800" dirty="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for (int </a:t>
            </a:r>
            <a:r>
              <a:rPr lang="en-US" altLang="zh-CN" sz="2800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 = 1; </a:t>
            </a:r>
            <a:r>
              <a:rPr lang="en-US" altLang="zh-CN" sz="2800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 &lt;= capacity; </a:t>
            </a:r>
            <a:r>
              <a:rPr lang="en-US" altLang="zh-CN" sz="2800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++)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   send (</a:t>
            </a:r>
            <a:r>
              <a:rPr lang="en-US" altLang="zh-CN" sz="2800" dirty="0" err="1">
                <a:latin typeface="Times New Roman" panose="02020603050405020304" pitchFamily="18" charset="0"/>
              </a:rPr>
              <a:t>mayproduce</a:t>
            </a:r>
            <a:r>
              <a:rPr lang="en-US" altLang="zh-CN" sz="2800" dirty="0">
                <a:latin typeface="Times New Roman" panose="02020603050405020304" pitchFamily="18" charset="0"/>
              </a:rPr>
              <a:t>, null);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</a:t>
            </a:r>
            <a:r>
              <a:rPr lang="en-US" altLang="zh-CN" sz="2800" dirty="0" err="1">
                <a:latin typeface="Times New Roman" panose="02020603050405020304" pitchFamily="18" charset="0"/>
              </a:rPr>
              <a:t>parbegin</a:t>
            </a:r>
            <a:r>
              <a:rPr lang="en-US" altLang="zh-CN" sz="2800" dirty="0">
                <a:latin typeface="Times New Roman" panose="02020603050405020304" pitchFamily="18" charset="0"/>
              </a:rPr>
              <a:t> (producer, consumer);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}</a:t>
            </a:r>
            <a:endParaRPr lang="en-US" altLang="zh-CN" sz="2800" dirty="0"/>
          </a:p>
        </p:txBody>
      </p:sp>
      <p:sp>
        <p:nvSpPr>
          <p:cNvPr id="160771" name="标题 1">
            <a:extLst>
              <a:ext uri="{FF2B5EF4-FFF2-40B4-BE49-F238E27FC236}">
                <a16:creationId xmlns:a16="http://schemas.microsoft.com/office/drawing/2014/main" id="{9BFFEBAA-492A-4D35-AF85-FD267E96B1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2.9		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进程通信</a:t>
            </a:r>
            <a:endParaRPr lang="zh-CN" altLang="en-US" dirty="0"/>
          </a:p>
        </p:txBody>
      </p:sp>
      <p:sp>
        <p:nvSpPr>
          <p:cNvPr id="160772" name="日期占位符 3">
            <a:extLst>
              <a:ext uri="{FF2B5EF4-FFF2-40B4-BE49-F238E27FC236}">
                <a16:creationId xmlns:a16="http://schemas.microsoft.com/office/drawing/2014/main" id="{856ADE28-BFB8-4058-A0BD-1463A8CD37CC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4">
            <a:extLst>
              <a:ext uri="{FF2B5EF4-FFF2-40B4-BE49-F238E27FC236}">
                <a16:creationId xmlns:a16="http://schemas.microsoft.com/office/drawing/2014/main" id="{B21782C4-D180-436E-AEC1-1BBBB5293F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线程的引入（</a:t>
            </a:r>
            <a:r>
              <a:rPr lang="en-US" altLang="zh-CN" dirty="0">
                <a:latin typeface="Times New Roman" panose="02020603050405020304" pitchFamily="18" charset="0"/>
              </a:rPr>
              <a:t>80</a:t>
            </a:r>
            <a:r>
              <a:rPr lang="zh-CN" altLang="en-US" dirty="0">
                <a:latin typeface="Times New Roman" panose="02020603050405020304" pitchFamily="18" charset="0"/>
              </a:rPr>
              <a:t>年代中期开始）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进程的两大属性（资源属性、调度与分派）与进程并发执行时的时空开销（创建、撤销、切换）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线程的引入：将调度与分派的基本单位与资源分配的基本单位进行分开</a:t>
            </a: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线程是进程中的一个实体，是被系统独立调度和分派的基本单位。</a:t>
            </a: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进程作为资源分配的基本单位。</a:t>
            </a:r>
            <a:endParaRPr lang="zh-CN" altLang="en-US" sz="3600" dirty="0"/>
          </a:p>
        </p:txBody>
      </p:sp>
      <p:sp>
        <p:nvSpPr>
          <p:cNvPr id="161795" name="Rectangle 2">
            <a:extLst>
              <a:ext uri="{FF2B5EF4-FFF2-40B4-BE49-F238E27FC236}">
                <a16:creationId xmlns:a16="http://schemas.microsoft.com/office/drawing/2014/main" id="{65083800-6DBC-4C95-BC45-C4E5086594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solidFill>
                  <a:schemeClr val="tx1"/>
                </a:solidFill>
              </a:rPr>
              <a:t>2.10		</a:t>
            </a:r>
            <a:r>
              <a:rPr lang="zh-CN" altLang="en-US">
                <a:solidFill>
                  <a:schemeClr val="tx1"/>
                </a:solidFill>
              </a:rPr>
              <a:t>线程</a:t>
            </a:r>
          </a:p>
        </p:txBody>
      </p:sp>
      <p:sp>
        <p:nvSpPr>
          <p:cNvPr id="161796" name="日期占位符 3">
            <a:extLst>
              <a:ext uri="{FF2B5EF4-FFF2-40B4-BE49-F238E27FC236}">
                <a16:creationId xmlns:a16="http://schemas.microsoft.com/office/drawing/2014/main" id="{DFA4D656-1158-4FFC-A362-387F363E780E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4">
            <a:extLst>
              <a:ext uri="{FF2B5EF4-FFF2-40B4-BE49-F238E27FC236}">
                <a16:creationId xmlns:a16="http://schemas.microsoft.com/office/drawing/2014/main" id="{3CDEFF47-7091-4BDF-9C03-D8A0B07ED7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线程与进程的比较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调度的基本单位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并发性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拥有资源：线程共享进程所拥有的资源（同一进程的所有线程都具有共同的地址空间；可以访问进程拥有的资源）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独立性：每个进程有独立的地址空间与资源。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系统开销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支持多处理机系统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endParaRPr lang="en-US" altLang="zh-CN" sz="4400" dirty="0"/>
          </a:p>
        </p:txBody>
      </p:sp>
      <p:sp>
        <p:nvSpPr>
          <p:cNvPr id="164867" name="标题 1">
            <a:extLst>
              <a:ext uri="{FF2B5EF4-FFF2-40B4-BE49-F238E27FC236}">
                <a16:creationId xmlns:a16="http://schemas.microsoft.com/office/drawing/2014/main" id="{095F6D90-BBFF-4FC5-9E06-A6BEB4B5E3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chemeClr val="tx1"/>
                </a:solidFill>
              </a:rPr>
              <a:t>2.10		</a:t>
            </a:r>
            <a:r>
              <a:rPr lang="zh-CN" altLang="en-US">
                <a:solidFill>
                  <a:schemeClr val="tx1"/>
                </a:solidFill>
              </a:rPr>
              <a:t>线程</a:t>
            </a:r>
            <a:endParaRPr lang="zh-CN" altLang="en-US"/>
          </a:p>
        </p:txBody>
      </p:sp>
      <p:sp>
        <p:nvSpPr>
          <p:cNvPr id="164868" name="日期占位符 3">
            <a:extLst>
              <a:ext uri="{FF2B5EF4-FFF2-40B4-BE49-F238E27FC236}">
                <a16:creationId xmlns:a16="http://schemas.microsoft.com/office/drawing/2014/main" id="{4EFBB868-2136-4411-8555-780388C81CFF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18">
            <a:extLst>
              <a:ext uri="{FF2B5EF4-FFF2-40B4-BE49-F238E27FC236}">
                <a16:creationId xmlns:a16="http://schemas.microsoft.com/office/drawing/2014/main" id="{C384BD6C-A15F-4E34-8B03-0D44E49DE1F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914400" y="1076325"/>
            <a:ext cx="7505700" cy="562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	 </a:t>
            </a:r>
            <a:r>
              <a:rPr lang="zh-CN" altLang="en-US" sz="2800">
                <a:latin typeface="Times New Roman" panose="02020603050405020304" pitchFamily="18" charset="0"/>
              </a:rPr>
              <a:t>线程和进程的内容比较</a:t>
            </a:r>
          </a:p>
          <a:p>
            <a:pPr algn="ctr" eaLnBrk="1" hangingPunct="1">
              <a:lnSpc>
                <a:spcPct val="90000"/>
              </a:lnSpc>
            </a:pPr>
            <a:endParaRPr lang="en-US" altLang="zh-CN" sz="4000"/>
          </a:p>
        </p:txBody>
      </p:sp>
      <p:sp>
        <p:nvSpPr>
          <p:cNvPr id="165891" name="Rectangle 2">
            <a:extLst>
              <a:ext uri="{FF2B5EF4-FFF2-40B4-BE49-F238E27FC236}">
                <a16:creationId xmlns:a16="http://schemas.microsoft.com/office/drawing/2014/main" id="{450CB698-5371-44A4-B9DE-03BA95811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2400"/>
            <a:ext cx="78486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/>
            <a:r>
              <a:rPr kumimoji="0" lang="en-US" altLang="zh-CN" sz="44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65892" name="Rectangle 3">
            <a:extLst>
              <a:ext uri="{FF2B5EF4-FFF2-40B4-BE49-F238E27FC236}">
                <a16:creationId xmlns:a16="http://schemas.microsoft.com/office/drawing/2014/main" id="{ED6AC3D2-77E3-42C9-8CB7-9A24A4AD4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" y="1209675"/>
            <a:ext cx="8086725" cy="613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kumimoji="0"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kumimoji="0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kumimoji="0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每个线程的内容             每个进程的内容        </a:t>
            </a:r>
          </a:p>
          <a:p>
            <a:pPr eaLnBrk="1" hangingPunct="1">
              <a:spcBef>
                <a:spcPct val="20000"/>
              </a:spcBef>
            </a:pPr>
            <a:r>
              <a:rPr kumimoji="0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         程序计数器            	     地址空间                  </a:t>
            </a:r>
          </a:p>
          <a:p>
            <a:pPr eaLnBrk="1" hangingPunct="1">
              <a:spcBef>
                <a:spcPct val="20000"/>
              </a:spcBef>
            </a:pPr>
            <a:r>
              <a:rPr kumimoji="0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         堆栈                  		     全局变量 </a:t>
            </a:r>
          </a:p>
          <a:p>
            <a:pPr eaLnBrk="1" hangingPunct="1">
              <a:spcBef>
                <a:spcPct val="20000"/>
              </a:spcBef>
            </a:pPr>
            <a:r>
              <a:rPr kumimoji="0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         寄存器组              	     打开文件</a:t>
            </a:r>
          </a:p>
          <a:p>
            <a:pPr marL="0" eaLnBrk="1" hangingPunct="1">
              <a:spcBef>
                <a:spcPct val="20000"/>
              </a:spcBef>
            </a:pPr>
            <a:r>
              <a:rPr kumimoji="0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子线程标识                	     子进程</a:t>
            </a:r>
          </a:p>
          <a:p>
            <a:pPr eaLnBrk="1" hangingPunct="1">
              <a:spcBef>
                <a:spcPct val="20000"/>
              </a:spcBef>
            </a:pPr>
            <a:r>
              <a:rPr kumimoji="0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状态                  		     定时器</a:t>
            </a:r>
          </a:p>
          <a:p>
            <a:pPr eaLnBrk="1" hangingPunct="1">
              <a:spcBef>
                <a:spcPct val="20000"/>
              </a:spcBef>
            </a:pPr>
            <a:r>
              <a:rPr kumimoji="0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					     信号</a:t>
            </a:r>
          </a:p>
          <a:p>
            <a:pPr eaLnBrk="1" hangingPunct="1">
              <a:spcBef>
                <a:spcPct val="20000"/>
              </a:spcBef>
            </a:pPr>
            <a:r>
              <a:rPr kumimoji="0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					     信号量 </a:t>
            </a:r>
          </a:p>
          <a:p>
            <a:pPr eaLnBrk="1" hangingPunct="1">
              <a:spcBef>
                <a:spcPct val="20000"/>
              </a:spcBef>
            </a:pPr>
            <a:r>
              <a:rPr kumimoji="0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					     记帐信息</a:t>
            </a:r>
          </a:p>
          <a:p>
            <a:pPr eaLnBrk="1" hangingPunct="1">
              <a:spcBef>
                <a:spcPct val="20000"/>
              </a:spcBef>
            </a:pPr>
            <a:endParaRPr kumimoji="0"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kumimoji="0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</a:p>
        </p:txBody>
      </p:sp>
      <p:sp>
        <p:nvSpPr>
          <p:cNvPr id="165893" name="Line 7">
            <a:extLst>
              <a:ext uri="{FF2B5EF4-FFF2-40B4-BE49-F238E27FC236}">
                <a16:creationId xmlns:a16="http://schemas.microsoft.com/office/drawing/2014/main" id="{9ACB0B03-9E9E-4F18-AE3A-0BFB5FF81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3825" y="26924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894" name="Line 10">
            <a:extLst>
              <a:ext uri="{FF2B5EF4-FFF2-40B4-BE49-F238E27FC236}">
                <a16:creationId xmlns:a16="http://schemas.microsoft.com/office/drawing/2014/main" id="{AB0ED659-F53F-4D56-8A2E-0DD5080445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1425" y="26162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895" name="Rectangle 14">
            <a:extLst>
              <a:ext uri="{FF2B5EF4-FFF2-40B4-BE49-F238E27FC236}">
                <a16:creationId xmlns:a16="http://schemas.microsoft.com/office/drawing/2014/main" id="{855A5521-E2C9-4D53-818B-E4FEECB29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825" y="2006600"/>
            <a:ext cx="28956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endParaRPr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5896" name="Rectangle 16">
            <a:extLst>
              <a:ext uri="{FF2B5EF4-FFF2-40B4-BE49-F238E27FC236}">
                <a16:creationId xmlns:a16="http://schemas.microsoft.com/office/drawing/2014/main" id="{921998FF-4DF1-4281-91EE-E4ADACDD6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1425" y="2006600"/>
            <a:ext cx="2895600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endParaRPr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E8B72BA-32C2-42FF-8A29-A9BF06319960}"/>
              </a:ext>
            </a:extLst>
          </p:cNvPr>
          <p:cNvSpPr/>
          <p:nvPr/>
        </p:nvSpPr>
        <p:spPr>
          <a:xfrm>
            <a:off x="1393825" y="173038"/>
            <a:ext cx="2851150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 sz="3200" kern="0" dirty="0">
                <a:solidFill>
                  <a:srgbClr val="000000"/>
                </a:solidFill>
                <a:ea typeface="宋体"/>
                <a:cs typeface="+mj-cs"/>
              </a:rPr>
              <a:t>2.10		</a:t>
            </a:r>
            <a:r>
              <a:rPr kumimoji="0" lang="zh-CN" altLang="en-US" sz="3200" kern="0" dirty="0">
                <a:solidFill>
                  <a:srgbClr val="000000"/>
                </a:solidFill>
                <a:ea typeface="宋体"/>
                <a:cs typeface="+mj-cs"/>
              </a:rPr>
              <a:t>线程</a:t>
            </a:r>
            <a:endParaRPr lang="zh-CN" altLang="en-US" dirty="0"/>
          </a:p>
        </p:txBody>
      </p:sp>
    </p:spTree>
  </p:cSld>
  <p:clrMapOvr>
    <a:masterClrMapping/>
  </p:clrMapOvr>
  <p:transition>
    <p:blinds/>
  </p:transition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4">
            <a:extLst>
              <a:ext uri="{FF2B5EF4-FFF2-40B4-BE49-F238E27FC236}">
                <a16:creationId xmlns:a16="http://schemas.microsoft.com/office/drawing/2014/main" id="{3CDEFF47-7091-4BDF-9C03-D8A0B07ED7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线程的创建和终止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zh-CN" altLang="en-US" sz="2400" dirty="0"/>
              <a:t>线程的创建。应用程序在启动时，通常只有一个线程在运行（初始化线程）。</a:t>
            </a:r>
            <a:endParaRPr lang="en-US" altLang="zh-CN" sz="2400" dirty="0"/>
          </a:p>
          <a:p>
            <a:pPr lvl="1" algn="just" eaLnBrk="1" hangingPunct="1">
              <a:spcBef>
                <a:spcPct val="50000"/>
              </a:spcBef>
            </a:pPr>
            <a:r>
              <a:rPr lang="zh-CN" altLang="en-US" sz="2400" dirty="0"/>
              <a:t>线程的终止。大多数</a:t>
            </a:r>
            <a:r>
              <a:rPr lang="en-US" altLang="zh-CN" sz="2400" dirty="0"/>
              <a:t>OS</a:t>
            </a:r>
            <a:r>
              <a:rPr lang="zh-CN" altLang="en-US" sz="2400" dirty="0"/>
              <a:t>中，线程被中止后并不立即释放资源。利用“等待线程终止”命令连接指定线程，使终止线程重新恢复运行。</a:t>
            </a:r>
            <a:endParaRPr lang="en-US" altLang="zh-CN" sz="2400" dirty="0"/>
          </a:p>
        </p:txBody>
      </p:sp>
      <p:sp>
        <p:nvSpPr>
          <p:cNvPr id="164867" name="标题 1">
            <a:extLst>
              <a:ext uri="{FF2B5EF4-FFF2-40B4-BE49-F238E27FC236}">
                <a16:creationId xmlns:a16="http://schemas.microsoft.com/office/drawing/2014/main" id="{095F6D90-BBFF-4FC5-9E06-A6BEB4B5E3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chemeClr val="tx1"/>
                </a:solidFill>
              </a:rPr>
              <a:t>2.10		</a:t>
            </a:r>
            <a:r>
              <a:rPr lang="zh-CN" altLang="en-US">
                <a:solidFill>
                  <a:schemeClr val="tx1"/>
                </a:solidFill>
              </a:rPr>
              <a:t>线程</a:t>
            </a:r>
            <a:endParaRPr lang="zh-CN" altLang="en-US"/>
          </a:p>
        </p:txBody>
      </p:sp>
      <p:sp>
        <p:nvSpPr>
          <p:cNvPr id="164868" name="日期占位符 3">
            <a:extLst>
              <a:ext uri="{FF2B5EF4-FFF2-40B4-BE49-F238E27FC236}">
                <a16:creationId xmlns:a16="http://schemas.microsoft.com/office/drawing/2014/main" id="{4EFBB868-2136-4411-8555-780388C81CFF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335386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内容占位符 2">
            <a:extLst>
              <a:ext uri="{FF2B5EF4-FFF2-40B4-BE49-F238E27FC236}">
                <a16:creationId xmlns:a16="http://schemas.microsoft.com/office/drawing/2014/main" id="{0D2B3684-ED71-4860-92C0-D9C8C10E09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7939" name="标题 1">
            <a:extLst>
              <a:ext uri="{FF2B5EF4-FFF2-40B4-BE49-F238E27FC236}">
                <a16:creationId xmlns:a16="http://schemas.microsoft.com/office/drawing/2014/main" id="{8996156E-05CE-4DB4-AD4B-D1B03EB80E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7940" name="日期占位符 3">
            <a:extLst>
              <a:ext uri="{FF2B5EF4-FFF2-40B4-BE49-F238E27FC236}">
                <a16:creationId xmlns:a16="http://schemas.microsoft.com/office/drawing/2014/main" id="{4FFF4240-A2DA-4319-85B5-E1F2CD54163B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67941" name="Picture 2" descr="4_2">
            <a:extLst>
              <a:ext uri="{FF2B5EF4-FFF2-40B4-BE49-F238E27FC236}">
                <a16:creationId xmlns:a16="http://schemas.microsoft.com/office/drawing/2014/main" id="{25F7C8A7-F9E3-47FF-A4F1-396E514D9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9144000" cy="605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942" name="Rectangle 6">
            <a:extLst>
              <a:ext uri="{FF2B5EF4-FFF2-40B4-BE49-F238E27FC236}">
                <a16:creationId xmlns:a16="http://schemas.microsoft.com/office/drawing/2014/main" id="{3A00CD13-86B1-4B12-A88B-8AC1E412C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172200"/>
            <a:ext cx="1371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endParaRPr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内容占位符 2">
            <a:extLst>
              <a:ext uri="{FF2B5EF4-FFF2-40B4-BE49-F238E27FC236}">
                <a16:creationId xmlns:a16="http://schemas.microsoft.com/office/drawing/2014/main" id="{CE0516A7-32D2-4A7C-B29B-D6CAFA7851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8963" name="标题 1">
            <a:extLst>
              <a:ext uri="{FF2B5EF4-FFF2-40B4-BE49-F238E27FC236}">
                <a16:creationId xmlns:a16="http://schemas.microsoft.com/office/drawing/2014/main" id="{208EDDF1-8717-4E88-A6A8-D048AA3C0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68964" name="Picture 2050">
            <a:extLst>
              <a:ext uri="{FF2B5EF4-FFF2-40B4-BE49-F238E27FC236}">
                <a16:creationId xmlns:a16="http://schemas.microsoft.com/office/drawing/2014/main" id="{18136812-D24E-4D14-8E17-9AD051277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90538"/>
            <a:ext cx="8229600" cy="622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8965" name="Rectangle 2051">
            <a:extLst>
              <a:ext uri="{FF2B5EF4-FFF2-40B4-BE49-F238E27FC236}">
                <a16:creationId xmlns:a16="http://schemas.microsoft.com/office/drawing/2014/main" id="{707B1F38-A73C-475F-8B67-C877E69EB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172200"/>
            <a:ext cx="1600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endParaRPr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4">
            <a:extLst>
              <a:ext uri="{FF2B5EF4-FFF2-40B4-BE49-F238E27FC236}">
                <a16:creationId xmlns:a16="http://schemas.microsoft.com/office/drawing/2014/main" id="{9B99DE5C-F94C-4C72-9AF5-F7B8CAD8C2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线程的状态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产生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执行、阻塞、就绪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结束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线程控制块（</a:t>
            </a:r>
            <a:r>
              <a:rPr lang="en-US" altLang="zh-CN" dirty="0">
                <a:latin typeface="Times New Roman" panose="02020603050405020304" pitchFamily="18" charset="0"/>
              </a:rPr>
              <a:t>TCB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多线程中的进程属性</a:t>
            </a:r>
          </a:p>
        </p:txBody>
      </p:sp>
      <p:sp>
        <p:nvSpPr>
          <p:cNvPr id="169987" name="标题 1">
            <a:extLst>
              <a:ext uri="{FF2B5EF4-FFF2-40B4-BE49-F238E27FC236}">
                <a16:creationId xmlns:a16="http://schemas.microsoft.com/office/drawing/2014/main" id="{6830D96F-F2E5-419C-9F2D-EF51002D23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chemeClr val="tx1"/>
                </a:solidFill>
              </a:rPr>
              <a:t>2.10		</a:t>
            </a:r>
            <a:r>
              <a:rPr lang="zh-CN" altLang="en-US">
                <a:solidFill>
                  <a:schemeClr val="tx1"/>
                </a:solidFill>
              </a:rPr>
              <a:t>线程</a:t>
            </a:r>
            <a:endParaRPr lang="zh-CN" altLang="en-US"/>
          </a:p>
        </p:txBody>
      </p:sp>
      <p:sp>
        <p:nvSpPr>
          <p:cNvPr id="169988" name="日期占位符 3">
            <a:extLst>
              <a:ext uri="{FF2B5EF4-FFF2-40B4-BE49-F238E27FC236}">
                <a16:creationId xmlns:a16="http://schemas.microsoft.com/office/drawing/2014/main" id="{4066324C-7F37-4A50-9F95-6B21E12E89C0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>
            <a:extLst>
              <a:ext uri="{FF2B5EF4-FFF2-40B4-BE49-F238E27FC236}">
                <a16:creationId xmlns:a16="http://schemas.microsoft.com/office/drawing/2014/main" id="{498AE760-1D0C-44E7-B342-191041D764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程序并发执行过程及条件（</a:t>
            </a:r>
            <a:r>
              <a:rPr lang="en-US" altLang="zh-CN">
                <a:latin typeface="Times New Roman" panose="02020603050405020304" pitchFamily="18" charset="0"/>
              </a:rPr>
              <a:t>Bernstein</a:t>
            </a:r>
            <a:r>
              <a:rPr lang="zh-CN" altLang="en-US">
                <a:latin typeface="Times New Roman" panose="02020603050405020304" pitchFamily="18" charset="0"/>
              </a:rPr>
              <a:t>条件）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	</a:t>
            </a:r>
            <a:r>
              <a:rPr lang="en-US" altLang="zh-CN" sz="2800">
                <a:latin typeface="Times New Roman" panose="02020603050405020304" pitchFamily="18" charset="0"/>
              </a:rPr>
              <a:t>S0;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	Parbegin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		S1</a:t>
            </a:r>
            <a:r>
              <a:rPr lang="zh-CN" altLang="en-US" sz="2800">
                <a:latin typeface="Times New Roman" panose="02020603050405020304" pitchFamily="18" charset="0"/>
              </a:rPr>
              <a:t>；</a:t>
            </a:r>
            <a:r>
              <a:rPr lang="en-US" altLang="zh-CN" sz="2800">
                <a:latin typeface="Times New Roman" panose="02020603050405020304" pitchFamily="18" charset="0"/>
              </a:rPr>
              <a:t>S2</a:t>
            </a:r>
            <a:r>
              <a:rPr lang="zh-CN" altLang="en-US" sz="2800">
                <a:latin typeface="Times New Roman" panose="02020603050405020304" pitchFamily="18" charset="0"/>
              </a:rPr>
              <a:t>；</a:t>
            </a:r>
            <a:r>
              <a:rPr lang="en-US" altLang="zh-CN" sz="2800">
                <a:latin typeface="Times New Roman" panose="02020603050405020304" pitchFamily="18" charset="0"/>
              </a:rPr>
              <a:t>S3</a:t>
            </a:r>
            <a:r>
              <a:rPr lang="zh-CN" altLang="en-US" sz="2800">
                <a:latin typeface="Times New Roman" panose="02020603050405020304" pitchFamily="18" charset="0"/>
              </a:rPr>
              <a:t>；</a:t>
            </a:r>
            <a:r>
              <a:rPr lang="en-US" altLang="zh-CN" sz="2800">
                <a:latin typeface="Times New Roman" panose="02020603050405020304" pitchFamily="18" charset="0"/>
              </a:rPr>
              <a:t>……</a:t>
            </a:r>
            <a:r>
              <a:rPr lang="zh-CN" altLang="en-US" sz="2800">
                <a:latin typeface="Times New Roman" panose="02020603050405020304" pitchFamily="18" charset="0"/>
              </a:rPr>
              <a:t>；</a:t>
            </a:r>
            <a:r>
              <a:rPr lang="en-US" altLang="zh-CN" sz="2800">
                <a:latin typeface="Times New Roman" panose="02020603050405020304" pitchFamily="18" charset="0"/>
              </a:rPr>
              <a:t>Sn;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	Parend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	Sn+1;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         S1</a:t>
            </a:r>
            <a:r>
              <a:rPr lang="zh-CN" altLang="en-US" sz="2800">
                <a:latin typeface="Times New Roman" panose="02020603050405020304" pitchFamily="18" charset="0"/>
              </a:rPr>
              <a:t>、</a:t>
            </a:r>
            <a:r>
              <a:rPr lang="en-US" altLang="zh-CN" sz="2800">
                <a:latin typeface="Times New Roman" panose="02020603050405020304" pitchFamily="18" charset="0"/>
              </a:rPr>
              <a:t>S2</a:t>
            </a:r>
            <a:r>
              <a:rPr lang="zh-CN" altLang="en-US" sz="2800">
                <a:latin typeface="Times New Roman" panose="02020603050405020304" pitchFamily="18" charset="0"/>
              </a:rPr>
              <a:t>、</a:t>
            </a:r>
            <a:r>
              <a:rPr lang="en-US" altLang="zh-CN" sz="2800">
                <a:latin typeface="Times New Roman" panose="02020603050405020304" pitchFamily="18" charset="0"/>
              </a:rPr>
              <a:t>……</a:t>
            </a:r>
            <a:r>
              <a:rPr lang="zh-CN" altLang="en-US" sz="2800">
                <a:latin typeface="Times New Roman" panose="02020603050405020304" pitchFamily="18" charset="0"/>
              </a:rPr>
              <a:t>、</a:t>
            </a:r>
            <a:r>
              <a:rPr lang="en-US" altLang="zh-CN" sz="2800">
                <a:latin typeface="Times New Roman" panose="02020603050405020304" pitchFamily="18" charset="0"/>
              </a:rPr>
              <a:t>Sn</a:t>
            </a:r>
            <a:r>
              <a:rPr lang="zh-CN" altLang="en-US" sz="2800">
                <a:latin typeface="Times New Roman" panose="02020603050405020304" pitchFamily="18" charset="0"/>
              </a:rPr>
              <a:t>可以由同一程序段中的不同语句组成。</a:t>
            </a:r>
          </a:p>
        </p:txBody>
      </p:sp>
      <p:sp>
        <p:nvSpPr>
          <p:cNvPr id="37891" name="标题 1">
            <a:extLst>
              <a:ext uri="{FF2B5EF4-FFF2-40B4-BE49-F238E27FC236}">
                <a16:creationId xmlns:a16="http://schemas.microsoft.com/office/drawing/2014/main" id="{773CEDFA-B99C-41A0-8795-4B3CB1A179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2.1	 </a:t>
            </a:r>
            <a:r>
              <a:rPr lang="zh-CN" altLang="en-US">
                <a:solidFill>
                  <a:srgbClr val="000000"/>
                </a:solidFill>
              </a:rPr>
              <a:t>前趋图和程序执行</a:t>
            </a:r>
            <a:endParaRPr lang="zh-CN" altLang="en-US"/>
          </a:p>
        </p:txBody>
      </p:sp>
      <p:sp>
        <p:nvSpPr>
          <p:cNvPr id="37892" name="日期占位符 3">
            <a:extLst>
              <a:ext uri="{FF2B5EF4-FFF2-40B4-BE49-F238E27FC236}">
                <a16:creationId xmlns:a16="http://schemas.microsoft.com/office/drawing/2014/main" id="{B3ECC650-0A7C-41A9-BE06-A9D86F4C9CA6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4">
            <a:extLst>
              <a:ext uri="{FF2B5EF4-FFF2-40B4-BE49-F238E27FC236}">
                <a16:creationId xmlns:a16="http://schemas.microsoft.com/office/drawing/2014/main" id="{21FA07E5-602F-40A8-AAD1-F8A074706C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6976" y="1304845"/>
            <a:ext cx="8741044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000" b="1" dirty="0">
                <a:latin typeface="Times New Roman" panose="02020603050405020304" pitchFamily="18" charset="0"/>
              </a:rPr>
              <a:t>用户级线程（</a:t>
            </a:r>
            <a:r>
              <a:rPr lang="en-US" altLang="zh-CN" sz="2000" b="1" dirty="0">
                <a:latin typeface="Times New Roman" panose="02020603050405020304" pitchFamily="18" charset="0"/>
              </a:rPr>
              <a:t>ULT</a:t>
            </a:r>
            <a:r>
              <a:rPr lang="zh-CN" altLang="en-US" sz="2000" b="1" dirty="0">
                <a:latin typeface="Times New Roman" panose="02020603050405020304" pitchFamily="18" charset="0"/>
              </a:rPr>
              <a:t>）和内核支持线程（</a:t>
            </a:r>
            <a:r>
              <a:rPr lang="en-US" altLang="zh-CN" sz="2000" b="1" dirty="0">
                <a:latin typeface="Times New Roman" panose="02020603050405020304" pitchFamily="18" charset="0"/>
              </a:rPr>
              <a:t>KST</a:t>
            </a:r>
            <a:r>
              <a:rPr lang="zh-CN" altLang="en-US" sz="2000" b="1" dirty="0">
                <a:latin typeface="Times New Roman" panose="02020603050405020304" pitchFamily="18" charset="0"/>
              </a:rPr>
              <a:t>） </a:t>
            </a:r>
          </a:p>
          <a:p>
            <a:pPr lvl="1" eaLnBrk="1" hangingPunct="1"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KST</a:t>
            </a:r>
            <a:r>
              <a:rPr lang="zh-CN" altLang="en-US" sz="2000" b="1" dirty="0">
                <a:latin typeface="Times New Roman" panose="02020603050405020304" pitchFamily="18" charset="0"/>
              </a:rPr>
              <a:t>优点：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000" b="1" dirty="0">
                <a:latin typeface="Times New Roman" panose="02020603050405020304" pitchFamily="18" charset="0"/>
              </a:rPr>
              <a:t>多处理器系统中，内核能同时调度并执行同一线程中的多个线程；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000" b="1" dirty="0">
                <a:latin typeface="Times New Roman" panose="02020603050405020304" pitchFamily="18" charset="0"/>
              </a:rPr>
              <a:t>进程中的某一线程阻塞，内核可以调度进程中其他线程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KST</a:t>
            </a:r>
            <a:r>
              <a:rPr lang="zh-CN" altLang="en-US" sz="2000" b="1" dirty="0">
                <a:latin typeface="Times New Roman" panose="02020603050405020304" pitchFamily="18" charset="0"/>
              </a:rPr>
              <a:t>线程的数据结构与堆栈较小，切换开销低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000" b="1" dirty="0">
                <a:latin typeface="Times New Roman" panose="02020603050405020304" pitchFamily="18" charset="0"/>
              </a:rPr>
              <a:t>内核本身也采用多线程技术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KST</a:t>
            </a:r>
            <a:r>
              <a:rPr lang="zh-CN" altLang="en-US" sz="2000" b="1" dirty="0">
                <a:latin typeface="Times New Roman" panose="02020603050405020304" pitchFamily="18" charset="0"/>
              </a:rPr>
              <a:t>可直接利用系统调用为它服务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457200" lvl="1" indent="0" eaLnBrk="1" hangingPunct="1"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ULT</a:t>
            </a:r>
            <a:r>
              <a:rPr lang="zh-CN" altLang="en-US" sz="2000" b="1" dirty="0">
                <a:latin typeface="Times New Roman" panose="02020603050405020304" pitchFamily="18" charset="0"/>
              </a:rPr>
              <a:t>优点：用户线程是在用户空间中实现，线程管理无需内核支持，线程数目不受系统影响。优点：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000" b="1" dirty="0">
                <a:latin typeface="Times New Roman" panose="02020603050405020304" pitchFamily="18" charset="0"/>
              </a:rPr>
              <a:t>线程切换不需要进入内核，节省进入内核的模式切换开销；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000" b="1" dirty="0">
                <a:latin typeface="Times New Roman" panose="02020603050405020304" pitchFamily="18" charset="0"/>
              </a:rPr>
              <a:t>线程调度算法不受</a:t>
            </a:r>
            <a:r>
              <a:rPr lang="en-US" altLang="zh-CN" sz="2000" b="1" dirty="0">
                <a:latin typeface="Times New Roman" panose="02020603050405020304" pitchFamily="18" charset="0"/>
              </a:rPr>
              <a:t>OS</a:t>
            </a:r>
            <a:r>
              <a:rPr lang="zh-CN" altLang="en-US" sz="2000" b="1" dirty="0">
                <a:latin typeface="Times New Roman" panose="02020603050405020304" pitchFamily="18" charset="0"/>
              </a:rPr>
              <a:t>干扰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000" b="1" dirty="0">
                <a:latin typeface="Times New Roman" panose="02020603050405020304" pitchFamily="18" charset="0"/>
              </a:rPr>
              <a:t>线程实现与</a:t>
            </a:r>
            <a:r>
              <a:rPr lang="en-US" altLang="zh-CN" sz="2000" b="1" dirty="0">
                <a:latin typeface="Times New Roman" panose="02020603050405020304" pitchFamily="18" charset="0"/>
              </a:rPr>
              <a:t>OS</a:t>
            </a:r>
            <a:r>
              <a:rPr lang="zh-CN" altLang="en-US" sz="2000" b="1" dirty="0">
                <a:latin typeface="Times New Roman" panose="02020603050405020304" pitchFamily="18" charset="0"/>
              </a:rPr>
              <a:t>无关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457200" lvl="1" indent="0" eaLnBrk="1" hangingPunct="1"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缺点：内核无法感知</a:t>
            </a:r>
            <a:r>
              <a:rPr lang="en-US" altLang="zh-CN" sz="2000" b="1" dirty="0">
                <a:latin typeface="Times New Roman" panose="02020603050405020304" pitchFamily="18" charset="0"/>
              </a:rPr>
              <a:t>ULT</a:t>
            </a:r>
            <a:r>
              <a:rPr lang="zh-CN" altLang="en-US" sz="2000" b="1" dirty="0">
                <a:latin typeface="Times New Roman" panose="02020603050405020304" pitchFamily="18" charset="0"/>
              </a:rPr>
              <a:t>的存在，线程运行受到进程整体调度的影响。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71011" name="标题 1">
            <a:extLst>
              <a:ext uri="{FF2B5EF4-FFF2-40B4-BE49-F238E27FC236}">
                <a16:creationId xmlns:a16="http://schemas.microsoft.com/office/drawing/2014/main" id="{4238C6FB-58D5-44F4-B2F1-1ACD05E093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2.10		</a:t>
            </a:r>
            <a:r>
              <a:rPr lang="zh-CN" altLang="en-US" dirty="0">
                <a:solidFill>
                  <a:schemeClr val="tx1"/>
                </a:solidFill>
              </a:rPr>
              <a:t>线程</a:t>
            </a:r>
            <a:endParaRPr lang="zh-CN" altLang="en-US" dirty="0"/>
          </a:p>
        </p:txBody>
      </p:sp>
      <p:sp>
        <p:nvSpPr>
          <p:cNvPr id="171012" name="日期占位符 3">
            <a:extLst>
              <a:ext uri="{FF2B5EF4-FFF2-40B4-BE49-F238E27FC236}">
                <a16:creationId xmlns:a16="http://schemas.microsoft.com/office/drawing/2014/main" id="{9D3FEF2C-E37C-42F8-A5A1-C85BD309203E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内容占位符 2">
            <a:extLst>
              <a:ext uri="{FF2B5EF4-FFF2-40B4-BE49-F238E27FC236}">
                <a16:creationId xmlns:a16="http://schemas.microsoft.com/office/drawing/2014/main" id="{7E3A89B2-12B1-448C-95B8-83C262B05E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0189" y="1342854"/>
            <a:ext cx="8369086" cy="50346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 dirty="0"/>
              <a:t>组合方式：内核支持内核线程的管理，也允许用户进程建立用户级线程，同时将用户级线程通过时分多路复用内核支持线程来实现高效运行</a:t>
            </a:r>
          </a:p>
        </p:txBody>
      </p:sp>
      <p:sp>
        <p:nvSpPr>
          <p:cNvPr id="172035" name="标题 1">
            <a:extLst>
              <a:ext uri="{FF2B5EF4-FFF2-40B4-BE49-F238E27FC236}">
                <a16:creationId xmlns:a16="http://schemas.microsoft.com/office/drawing/2014/main" id="{E34C802D-4FBD-49A4-B3DB-122DE17189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2.10		</a:t>
            </a:r>
            <a:r>
              <a:rPr lang="zh-CN" altLang="en-US" dirty="0">
                <a:solidFill>
                  <a:schemeClr val="tx1"/>
                </a:solidFill>
              </a:rPr>
              <a:t>线程</a:t>
            </a:r>
            <a:endParaRPr lang="zh-CN" altLang="en-US" dirty="0"/>
          </a:p>
        </p:txBody>
      </p:sp>
      <p:sp>
        <p:nvSpPr>
          <p:cNvPr id="172036" name="日期占位符 3">
            <a:extLst>
              <a:ext uri="{FF2B5EF4-FFF2-40B4-BE49-F238E27FC236}">
                <a16:creationId xmlns:a16="http://schemas.microsoft.com/office/drawing/2014/main" id="{474C3F67-FB1A-4FFB-8329-4A0BB0B74AD9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72037" name="Picture 2" descr="4_6">
            <a:extLst>
              <a:ext uri="{FF2B5EF4-FFF2-40B4-BE49-F238E27FC236}">
                <a16:creationId xmlns:a16="http://schemas.microsoft.com/office/drawing/2014/main" id="{24CAF873-77A5-4892-A47E-A61FDA19D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671" y="2485854"/>
            <a:ext cx="6354122" cy="393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2038" name="Rectangle 5">
            <a:extLst>
              <a:ext uri="{FF2B5EF4-FFF2-40B4-BE49-F238E27FC236}">
                <a16:creationId xmlns:a16="http://schemas.microsoft.com/office/drawing/2014/main" id="{5D1A62BC-1721-42D5-8227-445BF6849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075" y="5805488"/>
            <a:ext cx="1371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endParaRPr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1028">
            <a:extLst>
              <a:ext uri="{FF2B5EF4-FFF2-40B4-BE49-F238E27FC236}">
                <a16:creationId xmlns:a16="http://schemas.microsoft.com/office/drawing/2014/main" id="{1D415F31-A655-4D21-A33B-3E455EEF60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内核支持线程线程的实现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创建新进程时分配一个</a:t>
            </a:r>
            <a:r>
              <a:rPr lang="en-US" altLang="zh-CN" dirty="0">
                <a:latin typeface="Times New Roman" panose="02020603050405020304" pitchFamily="18" charset="0"/>
              </a:rPr>
              <a:t>PTDA</a:t>
            </a:r>
            <a:r>
              <a:rPr lang="zh-CN" altLang="en-US" dirty="0">
                <a:latin typeface="Times New Roman" panose="02020603050405020304" pitchFamily="18" charset="0"/>
              </a:rPr>
              <a:t>（包含若干个</a:t>
            </a:r>
            <a:r>
              <a:rPr lang="en-US" altLang="zh-CN" dirty="0">
                <a:latin typeface="Times New Roman" panose="02020603050405020304" pitchFamily="18" charset="0"/>
              </a:rPr>
              <a:t>TCB</a:t>
            </a:r>
            <a:r>
              <a:rPr lang="zh-CN" altLang="en-US" dirty="0">
                <a:latin typeface="Times New Roman" panose="02020603050405020304" pitchFamily="18" charset="0"/>
              </a:rPr>
              <a:t>，不够时，系统可为之再分配）将有关信息填入</a:t>
            </a:r>
            <a:r>
              <a:rPr lang="en-US" altLang="zh-CN" dirty="0">
                <a:latin typeface="Times New Roman" panose="02020603050405020304" pitchFamily="18" charset="0"/>
              </a:rPr>
              <a:t>TCB</a:t>
            </a:r>
            <a:r>
              <a:rPr lang="zh-CN" altLang="en-US" dirty="0">
                <a:latin typeface="Times New Roman" panose="02020603050405020304" pitchFamily="18" charset="0"/>
              </a:rPr>
              <a:t>并分配资源；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撤销时，可不立即回收线程</a:t>
            </a:r>
            <a:r>
              <a:rPr lang="en-US" altLang="zh-CN" dirty="0">
                <a:latin typeface="Times New Roman" panose="02020603050405020304" pitchFamily="18" charset="0"/>
              </a:rPr>
              <a:t>TCB</a:t>
            </a:r>
            <a:r>
              <a:rPr lang="zh-CN" altLang="en-US" dirty="0">
                <a:latin typeface="Times New Roman" panose="02020603050405020304" pitchFamily="18" charset="0"/>
              </a:rPr>
              <a:t>与线程资源，由创建的新进程直接占用。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73059" name="标题 1">
            <a:extLst>
              <a:ext uri="{FF2B5EF4-FFF2-40B4-BE49-F238E27FC236}">
                <a16:creationId xmlns:a16="http://schemas.microsoft.com/office/drawing/2014/main" id="{6DDF4DD3-4D8E-479D-9B19-58B9089B75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chemeClr val="tx1"/>
                </a:solidFill>
              </a:rPr>
              <a:t>2.10		</a:t>
            </a:r>
            <a:r>
              <a:rPr lang="zh-CN" altLang="en-US">
                <a:solidFill>
                  <a:schemeClr val="tx1"/>
                </a:solidFill>
              </a:rPr>
              <a:t>线程</a:t>
            </a:r>
            <a:endParaRPr lang="zh-CN" altLang="en-US"/>
          </a:p>
        </p:txBody>
      </p:sp>
      <p:sp>
        <p:nvSpPr>
          <p:cNvPr id="173060" name="日期占位符 3">
            <a:extLst>
              <a:ext uri="{FF2B5EF4-FFF2-40B4-BE49-F238E27FC236}">
                <a16:creationId xmlns:a16="http://schemas.microsoft.com/office/drawing/2014/main" id="{BA98E2AC-766F-418A-B007-0951075B0AF0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112724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1028">
            <a:extLst>
              <a:ext uri="{FF2B5EF4-FFF2-40B4-BE49-F238E27FC236}">
                <a16:creationId xmlns:a16="http://schemas.microsoft.com/office/drawing/2014/main" id="{1D415F31-A655-4D21-A33B-3E455EEF60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用户级线程的实现</a:t>
            </a:r>
          </a:p>
          <a:p>
            <a:pPr lvl="1" eaLnBrk="1" hangingPunct="1"/>
            <a:r>
              <a:rPr lang="zh-CN" altLang="en-US" sz="2000" dirty="0">
                <a:latin typeface="Times New Roman" panose="02020603050405020304" pitchFamily="18" charset="0"/>
              </a:rPr>
              <a:t>运行时系统：用于管理与控制线程的函数集合。运行时系统的所有函数都驻留在用户空间，并作为用户级线程与内核之间的接口。用户级线程切换不须转入核心态，由运行时系统进行切换，切换简单且速度快。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000" dirty="0">
                <a:latin typeface="Times New Roman" panose="02020603050405020304" pitchFamily="18" charset="0"/>
              </a:rPr>
              <a:t>内核控制线程（</a:t>
            </a:r>
            <a:r>
              <a:rPr lang="en-US" altLang="zh-CN" sz="2000" dirty="0">
                <a:latin typeface="Times New Roman" panose="02020603050405020304" pitchFamily="18" charset="0"/>
              </a:rPr>
              <a:t>LWP</a:t>
            </a:r>
            <a:r>
              <a:rPr lang="zh-CN" altLang="en-US" sz="2000" dirty="0">
                <a:latin typeface="Times New Roman" panose="02020603050405020304" pitchFamily="18" charset="0"/>
              </a:rPr>
              <a:t>）：每个进程可以拥有多个</a:t>
            </a:r>
            <a:r>
              <a:rPr lang="en-US" altLang="zh-CN" sz="2000" dirty="0">
                <a:latin typeface="Times New Roman" panose="02020603050405020304" pitchFamily="18" charset="0"/>
              </a:rPr>
              <a:t>LWP</a:t>
            </a:r>
            <a:r>
              <a:rPr lang="zh-CN" altLang="en-US" sz="2000" dirty="0">
                <a:latin typeface="Times New Roman" panose="02020603050405020304" pitchFamily="18" charset="0"/>
              </a:rPr>
              <a:t>，每个</a:t>
            </a:r>
            <a:r>
              <a:rPr lang="en-US" altLang="zh-CN" sz="2000" dirty="0">
                <a:latin typeface="Times New Roman" panose="02020603050405020304" pitchFamily="18" charset="0"/>
              </a:rPr>
              <a:t>LWP</a:t>
            </a:r>
            <a:r>
              <a:rPr lang="zh-CN" altLang="en-US" sz="2000" dirty="0">
                <a:latin typeface="Times New Roman" panose="02020603050405020304" pitchFamily="18" charset="0"/>
              </a:rPr>
              <a:t>有自己的数据结构（</a:t>
            </a:r>
            <a:r>
              <a:rPr lang="en-US" altLang="zh-CN" sz="2000" dirty="0">
                <a:latin typeface="Times New Roman" panose="02020603050405020304" pitchFamily="18" charset="0"/>
              </a:rPr>
              <a:t>TCB</a:t>
            </a:r>
            <a:r>
              <a:rPr lang="zh-CN" altLang="en-US" sz="2000" dirty="0">
                <a:latin typeface="Times New Roman" panose="02020603050405020304" pitchFamily="18" charset="0"/>
              </a:rPr>
              <a:t>），</a:t>
            </a:r>
            <a:r>
              <a:rPr lang="en-US" altLang="zh-CN" sz="2000" dirty="0">
                <a:latin typeface="Times New Roman" panose="02020603050405020304" pitchFamily="18" charset="0"/>
              </a:rPr>
              <a:t>LWP</a:t>
            </a:r>
            <a:r>
              <a:rPr lang="zh-CN" altLang="en-US" sz="2000" dirty="0">
                <a:latin typeface="Times New Roman" panose="02020603050405020304" pitchFamily="18" charset="0"/>
              </a:rPr>
              <a:t>可以共享进程资源，可通过系统调用来获得内核服务。用户线程通过连接到</a:t>
            </a:r>
            <a:r>
              <a:rPr lang="en-US" altLang="zh-CN" sz="2000" dirty="0">
                <a:latin typeface="Times New Roman" panose="02020603050405020304" pitchFamily="18" charset="0"/>
              </a:rPr>
              <a:t>LWP</a:t>
            </a:r>
            <a:r>
              <a:rPr lang="zh-CN" altLang="en-US" sz="2000" dirty="0">
                <a:latin typeface="Times New Roman" panose="02020603050405020304" pitchFamily="18" charset="0"/>
              </a:rPr>
              <a:t>来获取内核支持线程的属性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000" dirty="0">
                <a:latin typeface="Times New Roman" panose="02020603050405020304" pitchFamily="18" charset="0"/>
              </a:rPr>
              <a:t>内核支持线程发生阻塞，则相连的多个</a:t>
            </a:r>
            <a:r>
              <a:rPr lang="en-US" altLang="zh-CN" sz="2000" dirty="0">
                <a:latin typeface="Times New Roman" panose="02020603050405020304" pitchFamily="18" charset="0"/>
              </a:rPr>
              <a:t>LWP</a:t>
            </a:r>
            <a:r>
              <a:rPr lang="zh-CN" altLang="en-US" sz="2000" dirty="0">
                <a:latin typeface="Times New Roman" panose="02020603050405020304" pitchFamily="18" charset="0"/>
              </a:rPr>
              <a:t>阻塞，进而相应的用户线程阻塞。如进程只有一个</a:t>
            </a:r>
            <a:r>
              <a:rPr lang="en-US" altLang="zh-CN" sz="2000" dirty="0">
                <a:latin typeface="Times New Roman" panose="02020603050405020304" pitchFamily="18" charset="0"/>
              </a:rPr>
              <a:t>LWP</a:t>
            </a:r>
            <a:r>
              <a:rPr lang="zh-CN" altLang="en-US" sz="2000" dirty="0">
                <a:latin typeface="Times New Roman" panose="02020603050405020304" pitchFamily="18" charset="0"/>
              </a:rPr>
              <a:t>，则进程阻塞。</a:t>
            </a:r>
          </a:p>
        </p:txBody>
      </p:sp>
      <p:sp>
        <p:nvSpPr>
          <p:cNvPr id="173059" name="标题 1">
            <a:extLst>
              <a:ext uri="{FF2B5EF4-FFF2-40B4-BE49-F238E27FC236}">
                <a16:creationId xmlns:a16="http://schemas.microsoft.com/office/drawing/2014/main" id="{6DDF4DD3-4D8E-479D-9B19-58B9089B75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chemeClr val="tx1"/>
                </a:solidFill>
              </a:rPr>
              <a:t>2.10		</a:t>
            </a:r>
            <a:r>
              <a:rPr lang="zh-CN" altLang="en-US">
                <a:solidFill>
                  <a:schemeClr val="tx1"/>
                </a:solidFill>
              </a:rPr>
              <a:t>线程</a:t>
            </a:r>
            <a:endParaRPr lang="zh-CN" altLang="en-US"/>
          </a:p>
        </p:txBody>
      </p:sp>
      <p:sp>
        <p:nvSpPr>
          <p:cNvPr id="173060" name="日期占位符 3">
            <a:extLst>
              <a:ext uri="{FF2B5EF4-FFF2-40B4-BE49-F238E27FC236}">
                <a16:creationId xmlns:a16="http://schemas.microsoft.com/office/drawing/2014/main" id="{BA98E2AC-766F-418A-B007-0951075B0AF0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317203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1028">
            <a:extLst>
              <a:ext uri="{FF2B5EF4-FFF2-40B4-BE49-F238E27FC236}">
                <a16:creationId xmlns:a16="http://schemas.microsoft.com/office/drawing/2014/main" id="{1D415F31-A655-4D21-A33B-3E455EEF60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Solaris </a:t>
            </a:r>
            <a:r>
              <a:rPr lang="zh-CN" altLang="en-US" dirty="0">
                <a:latin typeface="Times New Roman" panose="02020603050405020304" pitchFamily="18" charset="0"/>
              </a:rPr>
              <a:t>中的线程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用户线程：栈、程序计数器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内核线程：子数据结构和栈</a:t>
            </a: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LWP </a:t>
            </a:r>
            <a:r>
              <a:rPr lang="zh-CN" altLang="en-US" dirty="0">
                <a:latin typeface="Times New Roman" panose="02020603050405020304" pitchFamily="18" charset="0"/>
              </a:rPr>
              <a:t>轻进程：</a:t>
            </a:r>
            <a:r>
              <a:rPr lang="en-US" altLang="zh-CN" dirty="0">
                <a:latin typeface="Times New Roman" panose="02020603050405020304" pitchFamily="18" charset="0"/>
              </a:rPr>
              <a:t>PCB</a:t>
            </a:r>
            <a:r>
              <a:rPr lang="zh-CN" altLang="en-US" dirty="0">
                <a:latin typeface="Times New Roman" panose="02020603050405020304" pitchFamily="18" charset="0"/>
              </a:rPr>
              <a:t>（状态、寄存器等）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线程间的状态变化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          内核线程发生阻塞，则相连的多个</a:t>
            </a:r>
            <a:r>
              <a:rPr lang="en-US" altLang="zh-CN" sz="2800" dirty="0">
                <a:latin typeface="Times New Roman" panose="02020603050405020304" pitchFamily="18" charset="0"/>
              </a:rPr>
              <a:t>LWP</a:t>
            </a:r>
            <a:r>
              <a:rPr lang="zh-CN" altLang="en-US" sz="2800" dirty="0">
                <a:latin typeface="Times New Roman" panose="02020603050405020304" pitchFamily="18" charset="0"/>
              </a:rPr>
              <a:t>阻塞，进而相应的用户线程阻塞。如进程只有一个</a:t>
            </a:r>
            <a:r>
              <a:rPr lang="en-US" altLang="zh-CN" sz="2800" dirty="0">
                <a:latin typeface="Times New Roman" panose="02020603050405020304" pitchFamily="18" charset="0"/>
              </a:rPr>
              <a:t>LWP</a:t>
            </a:r>
            <a:r>
              <a:rPr lang="zh-CN" altLang="en-US" sz="2800" dirty="0">
                <a:latin typeface="Times New Roman" panose="02020603050405020304" pitchFamily="18" charset="0"/>
              </a:rPr>
              <a:t>，则进程阻塞。</a:t>
            </a:r>
          </a:p>
        </p:txBody>
      </p:sp>
      <p:sp>
        <p:nvSpPr>
          <p:cNvPr id="173059" name="标题 1">
            <a:extLst>
              <a:ext uri="{FF2B5EF4-FFF2-40B4-BE49-F238E27FC236}">
                <a16:creationId xmlns:a16="http://schemas.microsoft.com/office/drawing/2014/main" id="{6DDF4DD3-4D8E-479D-9B19-58B9089B75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chemeClr val="tx1"/>
                </a:solidFill>
              </a:rPr>
              <a:t>2.10		</a:t>
            </a:r>
            <a:r>
              <a:rPr lang="zh-CN" altLang="en-US">
                <a:solidFill>
                  <a:schemeClr val="tx1"/>
                </a:solidFill>
              </a:rPr>
              <a:t>线程</a:t>
            </a:r>
            <a:endParaRPr lang="zh-CN" altLang="en-US"/>
          </a:p>
        </p:txBody>
      </p:sp>
      <p:sp>
        <p:nvSpPr>
          <p:cNvPr id="173060" name="日期占位符 3">
            <a:extLst>
              <a:ext uri="{FF2B5EF4-FFF2-40B4-BE49-F238E27FC236}">
                <a16:creationId xmlns:a16="http://schemas.microsoft.com/office/drawing/2014/main" id="{BA98E2AC-766F-418A-B007-0951075B0AF0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内容占位符 2">
            <a:extLst>
              <a:ext uri="{FF2B5EF4-FFF2-40B4-BE49-F238E27FC236}">
                <a16:creationId xmlns:a16="http://schemas.microsoft.com/office/drawing/2014/main" id="{00F74DE5-F28D-4F93-AB13-35E151CE94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74083" name="标题 1">
            <a:extLst>
              <a:ext uri="{FF2B5EF4-FFF2-40B4-BE49-F238E27FC236}">
                <a16:creationId xmlns:a16="http://schemas.microsoft.com/office/drawing/2014/main" id="{8264707C-93BE-45D9-8108-3894F03AC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4084" name="日期占位符 3">
            <a:extLst>
              <a:ext uri="{FF2B5EF4-FFF2-40B4-BE49-F238E27FC236}">
                <a16:creationId xmlns:a16="http://schemas.microsoft.com/office/drawing/2014/main" id="{46977CE5-03F6-4DF2-8A20-117EA4382EC0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74085" name="Picture 2" descr="4_17">
            <a:extLst>
              <a:ext uri="{FF2B5EF4-FFF2-40B4-BE49-F238E27FC236}">
                <a16:creationId xmlns:a16="http://schemas.microsoft.com/office/drawing/2014/main" id="{4EA54668-B6E9-4A1B-A7F3-DE90B9FCD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114300"/>
            <a:ext cx="508635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086" name="Rectangle 5">
            <a:extLst>
              <a:ext uri="{FF2B5EF4-FFF2-40B4-BE49-F238E27FC236}">
                <a16:creationId xmlns:a16="http://schemas.microsoft.com/office/drawing/2014/main" id="{8C068932-DC9F-4503-B18B-6D4AE7A64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64008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endParaRPr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内容占位符 2">
            <a:extLst>
              <a:ext uri="{FF2B5EF4-FFF2-40B4-BE49-F238E27FC236}">
                <a16:creationId xmlns:a16="http://schemas.microsoft.com/office/drawing/2014/main" id="{E5BDEF62-79BF-4E97-A2BB-4548E2D9B3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5107" name="标题 1">
            <a:extLst>
              <a:ext uri="{FF2B5EF4-FFF2-40B4-BE49-F238E27FC236}">
                <a16:creationId xmlns:a16="http://schemas.microsoft.com/office/drawing/2014/main" id="{3507FA87-E356-4EB8-A202-BB7ABD0053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5108" name="日期占位符 3">
            <a:extLst>
              <a:ext uri="{FF2B5EF4-FFF2-40B4-BE49-F238E27FC236}">
                <a16:creationId xmlns:a16="http://schemas.microsoft.com/office/drawing/2014/main" id="{57EC4D15-1159-4DA1-9E9D-F35AA681B63E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75109" name="Picture 2" descr="4_15">
            <a:extLst>
              <a:ext uri="{FF2B5EF4-FFF2-40B4-BE49-F238E27FC236}">
                <a16:creationId xmlns:a16="http://schemas.microsoft.com/office/drawing/2014/main" id="{109D7EE6-5DDD-4A68-8EA8-D7FE40C75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110" name="Rectangle 5">
            <a:extLst>
              <a:ext uri="{FF2B5EF4-FFF2-40B4-BE49-F238E27FC236}">
                <a16:creationId xmlns:a16="http://schemas.microsoft.com/office/drawing/2014/main" id="{8DA2DEDC-C665-4133-872B-0123742FD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248400"/>
            <a:ext cx="1371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endParaRPr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111CA9CF-E0CF-450E-A7DF-0299164FDC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lnSpc>
                <a:spcPct val="80000"/>
              </a:lnSpc>
            </a:pPr>
            <a:r>
              <a:rPr lang="zh-CN" altLang="en-US" sz="2400"/>
              <a:t>程序的并发执行的特点；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进程的概念、进程的组成和</a:t>
            </a:r>
            <a:r>
              <a:rPr lang="en-US" altLang="zh-CN" sz="2400">
                <a:solidFill>
                  <a:srgbClr val="FF0000"/>
                </a:solidFill>
              </a:rPr>
              <a:t>PCB</a:t>
            </a:r>
            <a:r>
              <a:rPr lang="zh-CN" altLang="en-US" sz="2400">
                <a:solidFill>
                  <a:srgbClr val="FF0000"/>
                </a:solidFill>
              </a:rPr>
              <a:t>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进程的状态，状态转换的原因和相应的原语操作；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进程的互斥与同步；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信号量机制；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经典进程同步问题；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/>
              <a:t>管程的概念</a:t>
            </a:r>
            <a:r>
              <a:rPr lang="en-US" altLang="zh-CN" sz="2400"/>
              <a:t>;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进程通信</a:t>
            </a:r>
            <a:r>
              <a:rPr lang="en-US" altLang="zh-CN" sz="2400">
                <a:solidFill>
                  <a:srgbClr val="FF0000"/>
                </a:solidFill>
              </a:rPr>
              <a:t>;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线程的概念，进程与线程的区别，</a:t>
            </a:r>
            <a:r>
              <a:rPr lang="zh-CN" altLang="en-US" sz="2400">
                <a:latin typeface="Times New Roman" panose="02020603050405020304" pitchFamily="18" charset="0"/>
              </a:rPr>
              <a:t>内核支持线程和用户级线程</a:t>
            </a:r>
            <a:r>
              <a:rPr lang="zh-CN" altLang="en-US" sz="2400"/>
              <a:t>。</a:t>
            </a:r>
          </a:p>
          <a:p>
            <a:pPr lvl="1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/>
          </a:p>
        </p:txBody>
      </p:sp>
      <p:sp>
        <p:nvSpPr>
          <p:cNvPr id="176131" name="标题 1">
            <a:extLst>
              <a:ext uri="{FF2B5EF4-FFF2-40B4-BE49-F238E27FC236}">
                <a16:creationId xmlns:a16="http://schemas.microsoft.com/office/drawing/2014/main" id="{F9499EE2-6288-4F8B-A7D0-D712A5B790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本章重点</a:t>
            </a:r>
            <a:br>
              <a:rPr lang="zh-CN" altLang="en-US">
                <a:solidFill>
                  <a:schemeClr val="folHlink"/>
                </a:solidFill>
              </a:rPr>
            </a:br>
            <a:endParaRPr lang="zh-CN" altLang="en-US"/>
          </a:p>
        </p:txBody>
      </p:sp>
      <p:sp>
        <p:nvSpPr>
          <p:cNvPr id="176132" name="日期占位符 3">
            <a:extLst>
              <a:ext uri="{FF2B5EF4-FFF2-40B4-BE49-F238E27FC236}">
                <a16:creationId xmlns:a16="http://schemas.microsoft.com/office/drawing/2014/main" id="{45779976-1538-4580-BA98-1C19CA07893F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76133" name="Picture 4" descr="darkbluefly">
            <a:extLst>
              <a:ext uri="{FF2B5EF4-FFF2-40B4-BE49-F238E27FC236}">
                <a16:creationId xmlns:a16="http://schemas.microsoft.com/office/drawing/2014/main" id="{2CA4C7C6-4DF6-4C5D-8AB9-B2A57A314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33400"/>
            <a:ext cx="7429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3">
            <a:extLst>
              <a:ext uri="{FF2B5EF4-FFF2-40B4-BE49-F238E27FC236}">
                <a16:creationId xmlns:a16="http://schemas.microsoft.com/office/drawing/2014/main" id="{C49B6BC2-AF02-410A-8227-6845AAE2C5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描述</a:t>
            </a:r>
            <a:r>
              <a:rPr lang="en-US" altLang="zh-CN"/>
              <a:t>Linux</a:t>
            </a:r>
            <a:r>
              <a:rPr lang="zh-CN" altLang="en-US"/>
              <a:t>进程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的数据结构</a:t>
            </a:r>
            <a:r>
              <a:rPr lang="en-US" altLang="zh-CN">
                <a:solidFill>
                  <a:srgbClr val="000000"/>
                </a:solidFill>
              </a:rPr>
              <a:t>task_struct</a:t>
            </a:r>
            <a:r>
              <a:rPr lang="en-US" altLang="zh-CN"/>
              <a:t> </a:t>
            </a:r>
          </a:p>
          <a:p>
            <a:pPr lvl="1" algn="just"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进程的状态信息（</a:t>
            </a:r>
            <a:r>
              <a:rPr lang="en-US" altLang="zh-CN">
                <a:solidFill>
                  <a:srgbClr val="000000"/>
                </a:solidFill>
              </a:rPr>
              <a:t>State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</a:p>
          <a:p>
            <a:pPr lvl="2" algn="just" eaLnBrk="1" hangingPunct="1"/>
            <a:r>
              <a:rPr lang="en-US" altLang="zh-CN">
                <a:solidFill>
                  <a:srgbClr val="000000"/>
                </a:solidFill>
              </a:rPr>
              <a:t>Running </a:t>
            </a:r>
          </a:p>
          <a:p>
            <a:pPr lvl="2" algn="just" eaLnBrk="1" hangingPunct="1"/>
            <a:r>
              <a:rPr lang="en-US" altLang="zh-CN">
                <a:solidFill>
                  <a:srgbClr val="000000"/>
                </a:solidFill>
              </a:rPr>
              <a:t>Waiting </a:t>
            </a:r>
          </a:p>
          <a:p>
            <a:pPr lvl="2" algn="just" eaLnBrk="1" hangingPunct="1"/>
            <a:r>
              <a:rPr lang="en-US" altLang="zh-CN">
                <a:solidFill>
                  <a:srgbClr val="000000"/>
                </a:solidFill>
              </a:rPr>
              <a:t>Stopped </a:t>
            </a:r>
          </a:p>
          <a:p>
            <a:pPr lvl="2" algn="just" eaLnBrk="1" hangingPunct="1"/>
            <a:r>
              <a:rPr lang="en-US" altLang="zh-CN">
                <a:solidFill>
                  <a:srgbClr val="000000"/>
                </a:solidFill>
              </a:rPr>
              <a:t>Zombie </a:t>
            </a:r>
            <a:endParaRPr lang="en-US" altLang="zh-CN"/>
          </a:p>
          <a:p>
            <a:pPr lvl="1" algn="just"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调度信息（</a:t>
            </a:r>
            <a:r>
              <a:rPr lang="en-US" altLang="zh-CN">
                <a:solidFill>
                  <a:srgbClr val="000000"/>
                </a:solidFill>
              </a:rPr>
              <a:t>Scheduling Information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</a:p>
          <a:p>
            <a:pPr lvl="1" algn="just"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进程标识信息（</a:t>
            </a:r>
            <a:r>
              <a:rPr lang="en-US" altLang="zh-CN">
                <a:solidFill>
                  <a:srgbClr val="000000"/>
                </a:solidFill>
              </a:rPr>
              <a:t>Identifiers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177155" name="Rectangle 4">
            <a:extLst>
              <a:ext uri="{FF2B5EF4-FFF2-40B4-BE49-F238E27FC236}">
                <a16:creationId xmlns:a16="http://schemas.microsoft.com/office/drawing/2014/main" id="{6FA54E9B-71DC-4D03-ACCB-DF1ED12C8A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solidFill>
                  <a:schemeClr val="tx1"/>
                </a:solidFill>
              </a:rPr>
              <a:t>2.11	 Linux </a:t>
            </a:r>
            <a:r>
              <a:rPr lang="zh-CN" altLang="en-US">
                <a:solidFill>
                  <a:schemeClr val="tx1"/>
                </a:solidFill>
              </a:rPr>
              <a:t>的进程描述和控制</a:t>
            </a:r>
          </a:p>
        </p:txBody>
      </p:sp>
      <p:sp>
        <p:nvSpPr>
          <p:cNvPr id="177156" name="日期占位符 3">
            <a:extLst>
              <a:ext uri="{FF2B5EF4-FFF2-40B4-BE49-F238E27FC236}">
                <a16:creationId xmlns:a16="http://schemas.microsoft.com/office/drawing/2014/main" id="{97EB14FF-89A4-46AA-B1C8-09C6F61B973C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3">
            <a:extLst>
              <a:ext uri="{FF2B5EF4-FFF2-40B4-BE49-F238E27FC236}">
                <a16:creationId xmlns:a16="http://schemas.microsoft.com/office/drawing/2014/main" id="{ABEAAFE9-C53F-40BB-952D-AC01C2F4B4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algn="just"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进程的通信信息（</a:t>
            </a:r>
            <a:r>
              <a:rPr lang="en-US" altLang="zh-CN">
                <a:solidFill>
                  <a:srgbClr val="000000"/>
                </a:solidFill>
              </a:rPr>
              <a:t>Inter-Process Communication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</a:p>
          <a:p>
            <a:pPr lvl="1" algn="just"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链接信息（</a:t>
            </a:r>
            <a:r>
              <a:rPr lang="en-US" altLang="zh-CN">
                <a:solidFill>
                  <a:srgbClr val="000000"/>
                </a:solidFill>
              </a:rPr>
              <a:t>Links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  <a:r>
              <a:rPr lang="zh-CN" altLang="en-US">
                <a:solidFill>
                  <a:srgbClr val="000000"/>
                </a:solidFill>
              </a:rPr>
              <a:t> </a:t>
            </a:r>
          </a:p>
          <a:p>
            <a:pPr lvl="1" algn="just"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时间和定时器信息（</a:t>
            </a:r>
            <a:r>
              <a:rPr lang="en-US" altLang="zh-CN">
                <a:solidFill>
                  <a:srgbClr val="000000"/>
                </a:solidFill>
              </a:rPr>
              <a:t>Times and Timers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</a:p>
          <a:p>
            <a:pPr lvl="1" algn="just"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有关文件系统的信息（</a:t>
            </a:r>
            <a:r>
              <a:rPr lang="en-US" altLang="zh-CN">
                <a:solidFill>
                  <a:srgbClr val="000000"/>
                </a:solidFill>
              </a:rPr>
              <a:t>File system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</a:p>
          <a:p>
            <a:pPr lvl="1" algn="just"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虚拟内存信息（</a:t>
            </a:r>
            <a:r>
              <a:rPr lang="en-US" altLang="zh-CN">
                <a:solidFill>
                  <a:srgbClr val="000000"/>
                </a:solidFill>
              </a:rPr>
              <a:t>Virtual memory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  <a:r>
              <a:rPr lang="zh-CN" altLang="en-US">
                <a:solidFill>
                  <a:srgbClr val="000000"/>
                </a:solidFill>
              </a:rPr>
              <a:t> </a:t>
            </a:r>
          </a:p>
          <a:p>
            <a:pPr lvl="1" algn="just"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进程上下文信息（</a:t>
            </a:r>
            <a:r>
              <a:rPr lang="en-US" altLang="zh-CN">
                <a:solidFill>
                  <a:srgbClr val="000000"/>
                </a:solidFill>
              </a:rPr>
              <a:t>Processor Specific Context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  <a:r>
              <a:rPr lang="zh-CN" altLang="en-US">
                <a:solidFill>
                  <a:srgbClr val="000000"/>
                </a:solidFill>
              </a:rPr>
              <a:t> </a:t>
            </a:r>
          </a:p>
          <a:p>
            <a:pPr lvl="1" algn="just"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其它信息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8179" name="标题 1">
            <a:extLst>
              <a:ext uri="{FF2B5EF4-FFF2-40B4-BE49-F238E27FC236}">
                <a16:creationId xmlns:a16="http://schemas.microsoft.com/office/drawing/2014/main" id="{5A06884A-2397-4919-8720-989ECBED17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chemeClr val="tx1"/>
                </a:solidFill>
              </a:rPr>
              <a:t>2.11	 Linux </a:t>
            </a:r>
            <a:r>
              <a:rPr lang="zh-CN" altLang="en-US">
                <a:solidFill>
                  <a:schemeClr val="tx1"/>
                </a:solidFill>
              </a:rPr>
              <a:t>的进程描述和控制</a:t>
            </a:r>
            <a:endParaRPr lang="zh-CN" altLang="en-US"/>
          </a:p>
        </p:txBody>
      </p:sp>
      <p:sp>
        <p:nvSpPr>
          <p:cNvPr id="178180" name="日期占位符 3">
            <a:extLst>
              <a:ext uri="{FF2B5EF4-FFF2-40B4-BE49-F238E27FC236}">
                <a16:creationId xmlns:a16="http://schemas.microsoft.com/office/drawing/2014/main" id="{F89C2021-1FFE-4A4C-B41C-D619F0CDA9F2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>
            <a:extLst>
              <a:ext uri="{FF2B5EF4-FFF2-40B4-BE49-F238E27FC236}">
                <a16:creationId xmlns:a16="http://schemas.microsoft.com/office/drawing/2014/main" id="{C6ACB73E-C803-40D9-ACDA-2D0D9322DA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4176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        </a:t>
            </a:r>
            <a:r>
              <a:rPr lang="zh-CN" altLang="en-US" sz="2400">
                <a:latin typeface="Times New Roman" panose="02020603050405020304" pitchFamily="18" charset="0"/>
              </a:rPr>
              <a:t>将任一语句划分为两个变量的集合</a:t>
            </a:r>
            <a:r>
              <a:rPr lang="en-US" altLang="zh-CN" sz="2400">
                <a:latin typeface="Times New Roman" panose="02020603050405020304" pitchFamily="18" charset="0"/>
              </a:rPr>
              <a:t>R</a:t>
            </a:r>
            <a:r>
              <a:rPr lang="zh-CN" altLang="en-US" sz="2400"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</a:rPr>
              <a:t>Si</a:t>
            </a:r>
            <a:r>
              <a:rPr lang="zh-CN" altLang="en-US" sz="2400">
                <a:latin typeface="Times New Roman" panose="02020603050405020304" pitchFamily="18" charset="0"/>
              </a:rPr>
              <a:t>）和</a:t>
            </a:r>
            <a:r>
              <a:rPr lang="en-US" altLang="zh-CN" sz="2400">
                <a:latin typeface="Times New Roman" panose="02020603050405020304" pitchFamily="18" charset="0"/>
              </a:rPr>
              <a:t>W</a:t>
            </a:r>
            <a:r>
              <a:rPr lang="zh-CN" altLang="en-US" sz="2400"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</a:rPr>
              <a:t>Si</a:t>
            </a:r>
            <a:r>
              <a:rPr lang="zh-CN" altLang="en-US" sz="2400">
                <a:latin typeface="Times New Roman" panose="02020603050405020304" pitchFamily="18" charset="0"/>
              </a:rPr>
              <a:t>）</a:t>
            </a:r>
            <a:r>
              <a:rPr lang="en-US" altLang="zh-CN" sz="2400">
                <a:latin typeface="Times New Roman" panose="02020603050405020304" pitchFamily="18" charset="0"/>
              </a:rPr>
              <a:t>: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</a:t>
            </a:r>
            <a:r>
              <a:rPr lang="zh-CN" altLang="zh-CN" sz="2400">
                <a:latin typeface="Times New Roman" panose="02020603050405020304" pitchFamily="18" charset="0"/>
              </a:rPr>
              <a:t>读</a:t>
            </a:r>
            <a:r>
              <a:rPr lang="zh-CN" altLang="en-US" sz="2400">
                <a:latin typeface="Times New Roman" panose="02020603050405020304" pitchFamily="18" charset="0"/>
              </a:rPr>
              <a:t>集</a:t>
            </a:r>
            <a:r>
              <a:rPr lang="en-US" altLang="zh-CN" sz="2400">
                <a:latin typeface="Times New Roman" panose="02020603050405020304" pitchFamily="18" charset="0"/>
              </a:rPr>
              <a:t>R</a:t>
            </a:r>
            <a:r>
              <a:rPr lang="zh-CN" altLang="en-US" sz="2400"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</a:rPr>
              <a:t>Si</a:t>
            </a:r>
            <a:r>
              <a:rPr lang="zh-CN" altLang="en-US" sz="2400">
                <a:latin typeface="Times New Roman" panose="02020603050405020304" pitchFamily="18" charset="0"/>
              </a:rPr>
              <a:t>）</a:t>
            </a:r>
            <a:r>
              <a:rPr lang="en-US" altLang="zh-CN" sz="2400">
                <a:latin typeface="Times New Roman" panose="02020603050405020304" pitchFamily="18" charset="0"/>
              </a:rPr>
              <a:t>= {a1</a:t>
            </a:r>
            <a:r>
              <a:rPr lang="zh-CN" altLang="en-US" sz="2400"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</a:rPr>
              <a:t>a2</a:t>
            </a:r>
            <a:r>
              <a:rPr lang="zh-CN" altLang="en-US" sz="2400"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</a:rPr>
              <a:t>……</a:t>
            </a:r>
            <a:r>
              <a:rPr lang="zh-CN" altLang="en-US" sz="2400"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</a:rPr>
              <a:t>am}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</a:t>
            </a:r>
            <a:r>
              <a:rPr lang="zh-CN" altLang="en-US" sz="2400">
                <a:latin typeface="Times New Roman" panose="02020603050405020304" pitchFamily="18" charset="0"/>
              </a:rPr>
              <a:t>写集</a:t>
            </a:r>
            <a:r>
              <a:rPr lang="en-US" altLang="zh-CN" sz="2400">
                <a:latin typeface="Times New Roman" panose="02020603050405020304" pitchFamily="18" charset="0"/>
              </a:rPr>
              <a:t>W</a:t>
            </a:r>
            <a:r>
              <a:rPr lang="zh-CN" altLang="en-US" sz="2400"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</a:rPr>
              <a:t>Si</a:t>
            </a:r>
            <a:r>
              <a:rPr lang="zh-CN" altLang="en-US" sz="2400">
                <a:latin typeface="Times New Roman" panose="02020603050405020304" pitchFamily="18" charset="0"/>
              </a:rPr>
              <a:t>）</a:t>
            </a:r>
            <a:r>
              <a:rPr lang="en-US" altLang="zh-CN" sz="2400">
                <a:latin typeface="Times New Roman" panose="02020603050405020304" pitchFamily="18" charset="0"/>
              </a:rPr>
              <a:t>= {b1</a:t>
            </a:r>
            <a:r>
              <a:rPr lang="zh-CN" altLang="en-US" sz="2400"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</a:rPr>
              <a:t>b2</a:t>
            </a:r>
            <a:r>
              <a:rPr lang="zh-CN" altLang="en-US" sz="2400"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</a:rPr>
              <a:t>……</a:t>
            </a:r>
            <a:r>
              <a:rPr lang="zh-CN" altLang="en-US" sz="2400"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</a:rPr>
              <a:t>bn}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    </a:t>
            </a:r>
            <a:r>
              <a:rPr lang="zh-CN" altLang="en-US" sz="2400">
                <a:latin typeface="Times New Roman" panose="02020603050405020304" pitchFamily="18" charset="0"/>
              </a:rPr>
              <a:t>如对语句</a:t>
            </a:r>
            <a:r>
              <a:rPr lang="en-US" altLang="zh-CN" sz="2400">
                <a:latin typeface="Times New Roman" panose="02020603050405020304" pitchFamily="18" charset="0"/>
              </a:rPr>
              <a:t>S1</a:t>
            </a:r>
            <a:r>
              <a:rPr lang="zh-CN" altLang="en-US" sz="2400">
                <a:latin typeface="Times New Roman" panose="02020603050405020304" pitchFamily="18" charset="0"/>
              </a:rPr>
              <a:t>和</a:t>
            </a:r>
            <a:r>
              <a:rPr lang="en-US" altLang="zh-CN" sz="2400">
                <a:latin typeface="Times New Roman" panose="02020603050405020304" pitchFamily="18" charset="0"/>
              </a:rPr>
              <a:t>S2</a:t>
            </a:r>
            <a:r>
              <a:rPr lang="zh-CN" altLang="en-US" sz="2400">
                <a:latin typeface="Times New Roman" panose="02020603050405020304" pitchFamily="18" charset="0"/>
              </a:rPr>
              <a:t>有：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</a:rPr>
              <a:t>R</a:t>
            </a:r>
            <a:r>
              <a:rPr lang="zh-CN" altLang="en-US" sz="2400"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</a:rPr>
              <a:t>S1</a:t>
            </a:r>
            <a:r>
              <a:rPr lang="zh-CN" altLang="en-US" sz="2400">
                <a:latin typeface="Times New Roman" panose="02020603050405020304" pitchFamily="18" charset="0"/>
              </a:rPr>
              <a:t>）∩  </a:t>
            </a:r>
            <a:r>
              <a:rPr lang="en-US" altLang="zh-CN" sz="2400">
                <a:latin typeface="Times New Roman" panose="02020603050405020304" pitchFamily="18" charset="0"/>
              </a:rPr>
              <a:t>W</a:t>
            </a:r>
            <a:r>
              <a:rPr lang="zh-CN" altLang="en-US" sz="2400"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</a:rPr>
              <a:t>S2</a:t>
            </a:r>
            <a:r>
              <a:rPr lang="zh-CN" altLang="en-US" sz="2400">
                <a:latin typeface="Times New Roman" panose="02020603050405020304" pitchFamily="18" charset="0"/>
              </a:rPr>
              <a:t>） </a:t>
            </a:r>
            <a:r>
              <a:rPr lang="en-US" altLang="zh-CN" sz="2400">
                <a:latin typeface="Times New Roman" panose="02020603050405020304" pitchFamily="18" charset="0"/>
              </a:rPr>
              <a:t>= {Ф}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W</a:t>
            </a:r>
            <a:r>
              <a:rPr lang="zh-CN" altLang="en-US" sz="2400"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</a:rPr>
              <a:t>S1</a:t>
            </a:r>
            <a:r>
              <a:rPr lang="zh-CN" altLang="en-US" sz="2400">
                <a:latin typeface="Times New Roman" panose="02020603050405020304" pitchFamily="18" charset="0"/>
              </a:rPr>
              <a:t>）∩  </a:t>
            </a:r>
            <a:r>
              <a:rPr lang="en-US" altLang="zh-CN" sz="2400">
                <a:latin typeface="Times New Roman" panose="02020603050405020304" pitchFamily="18" charset="0"/>
              </a:rPr>
              <a:t>R</a:t>
            </a:r>
            <a:r>
              <a:rPr lang="zh-CN" altLang="en-US" sz="2400"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</a:rPr>
              <a:t>S2</a:t>
            </a:r>
            <a:r>
              <a:rPr lang="zh-CN" altLang="en-US" sz="2400">
                <a:latin typeface="Times New Roman" panose="02020603050405020304" pitchFamily="18" charset="0"/>
              </a:rPr>
              <a:t>） </a:t>
            </a:r>
            <a:r>
              <a:rPr lang="en-US" altLang="zh-CN" sz="2400">
                <a:latin typeface="Times New Roman" panose="02020603050405020304" pitchFamily="18" charset="0"/>
              </a:rPr>
              <a:t>= {Φ}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W</a:t>
            </a:r>
            <a:r>
              <a:rPr lang="zh-CN" altLang="en-US" sz="2400"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</a:rPr>
              <a:t>S1</a:t>
            </a:r>
            <a:r>
              <a:rPr lang="zh-CN" altLang="en-US" sz="2400">
                <a:latin typeface="Times New Roman" panose="02020603050405020304" pitchFamily="18" charset="0"/>
              </a:rPr>
              <a:t>）∩  </a:t>
            </a:r>
            <a:r>
              <a:rPr lang="en-US" altLang="zh-CN" sz="2400">
                <a:latin typeface="Times New Roman" panose="02020603050405020304" pitchFamily="18" charset="0"/>
              </a:rPr>
              <a:t>W</a:t>
            </a:r>
            <a:r>
              <a:rPr lang="zh-CN" altLang="en-US" sz="2400"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</a:rPr>
              <a:t>S2</a:t>
            </a:r>
            <a:r>
              <a:rPr lang="zh-CN" altLang="en-US" sz="2400">
                <a:latin typeface="Times New Roman" panose="02020603050405020304" pitchFamily="18" charset="0"/>
              </a:rPr>
              <a:t>）</a:t>
            </a:r>
            <a:r>
              <a:rPr lang="en-US" altLang="zh-CN" sz="2400">
                <a:latin typeface="Times New Roman" panose="02020603050405020304" pitchFamily="18" charset="0"/>
              </a:rPr>
              <a:t>= {Φ}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    </a:t>
            </a:r>
            <a:r>
              <a:rPr lang="zh-CN" altLang="en-US" sz="2400">
                <a:latin typeface="Times New Roman" panose="02020603050405020304" pitchFamily="18" charset="0"/>
              </a:rPr>
              <a:t>成立，则语句</a:t>
            </a:r>
            <a:r>
              <a:rPr lang="en-US" altLang="zh-CN" sz="2400">
                <a:latin typeface="Times New Roman" panose="02020603050405020304" pitchFamily="18" charset="0"/>
              </a:rPr>
              <a:t>S1</a:t>
            </a:r>
            <a:r>
              <a:rPr lang="zh-CN" altLang="en-US" sz="2400">
                <a:latin typeface="Times New Roman" panose="02020603050405020304" pitchFamily="18" charset="0"/>
              </a:rPr>
              <a:t>和</a:t>
            </a:r>
            <a:r>
              <a:rPr lang="en-US" altLang="zh-CN" sz="2400">
                <a:latin typeface="Times New Roman" panose="02020603050405020304" pitchFamily="18" charset="0"/>
              </a:rPr>
              <a:t>S2</a:t>
            </a:r>
            <a:r>
              <a:rPr lang="zh-CN" altLang="en-US" sz="2400">
                <a:latin typeface="Times New Roman" panose="02020603050405020304" pitchFamily="18" charset="0"/>
              </a:rPr>
              <a:t>可并发执行。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8915" name="标题 1">
            <a:extLst>
              <a:ext uri="{FF2B5EF4-FFF2-40B4-BE49-F238E27FC236}">
                <a16:creationId xmlns:a16="http://schemas.microsoft.com/office/drawing/2014/main" id="{4D48F279-8930-4F11-866D-AAEB7B9719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2.1	 </a:t>
            </a:r>
            <a:r>
              <a:rPr lang="zh-CN" altLang="en-US">
                <a:solidFill>
                  <a:srgbClr val="000000"/>
                </a:solidFill>
              </a:rPr>
              <a:t>前趋图和程序执行</a:t>
            </a:r>
            <a:endParaRPr lang="zh-CN" altLang="en-US"/>
          </a:p>
        </p:txBody>
      </p:sp>
      <p:sp>
        <p:nvSpPr>
          <p:cNvPr id="38916" name="日期占位符 3">
            <a:extLst>
              <a:ext uri="{FF2B5EF4-FFF2-40B4-BE49-F238E27FC236}">
                <a16:creationId xmlns:a16="http://schemas.microsoft.com/office/drawing/2014/main" id="{11F827F2-6550-47B7-8B07-96B5C2A7C9FA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5">
            <a:extLst>
              <a:ext uri="{FF2B5EF4-FFF2-40B4-BE49-F238E27FC236}">
                <a16:creationId xmlns:a16="http://schemas.microsoft.com/office/drawing/2014/main" id="{0F537FB7-3E25-4E8A-877F-CC2E0F9BE9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Linux </a:t>
            </a:r>
            <a:r>
              <a:rPr lang="zh-CN" altLang="en-US">
                <a:latin typeface="Times New Roman" panose="02020603050405020304" pitchFamily="18" charset="0"/>
              </a:rPr>
              <a:t>中的进程控制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/>
          </a:p>
        </p:txBody>
      </p:sp>
      <p:sp>
        <p:nvSpPr>
          <p:cNvPr id="179203" name="标题 1">
            <a:extLst>
              <a:ext uri="{FF2B5EF4-FFF2-40B4-BE49-F238E27FC236}">
                <a16:creationId xmlns:a16="http://schemas.microsoft.com/office/drawing/2014/main" id="{32997293-4357-4FA7-B72B-776B34671F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chemeClr val="tx1"/>
                </a:solidFill>
              </a:rPr>
              <a:t>2.11	 Linux </a:t>
            </a:r>
            <a:r>
              <a:rPr lang="zh-CN" altLang="en-US">
                <a:solidFill>
                  <a:schemeClr val="tx1"/>
                </a:solidFill>
              </a:rPr>
              <a:t>的进程描述和控制</a:t>
            </a:r>
            <a:endParaRPr lang="zh-CN" altLang="en-US"/>
          </a:p>
        </p:txBody>
      </p:sp>
      <p:sp>
        <p:nvSpPr>
          <p:cNvPr id="179204" name="日期占位符 3">
            <a:extLst>
              <a:ext uri="{FF2B5EF4-FFF2-40B4-BE49-F238E27FC236}">
                <a16:creationId xmlns:a16="http://schemas.microsoft.com/office/drawing/2014/main" id="{9658B0DD-A6BD-4615-9915-EEBE343F334C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79205" name="Picture 2" descr="4_18">
            <a:extLst>
              <a:ext uri="{FF2B5EF4-FFF2-40B4-BE49-F238E27FC236}">
                <a16:creationId xmlns:a16="http://schemas.microsoft.com/office/drawing/2014/main" id="{8885C74C-3A32-4415-9FB4-C371F1441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32000"/>
            <a:ext cx="5953125" cy="476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206" name="Rectangle 6">
            <a:extLst>
              <a:ext uri="{FF2B5EF4-FFF2-40B4-BE49-F238E27FC236}">
                <a16:creationId xmlns:a16="http://schemas.microsoft.com/office/drawing/2014/main" id="{D26F1747-FEC8-40FB-900F-45FB1A476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160" y="6340475"/>
            <a:ext cx="1371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endParaRPr lang="zh-CN" altLang="en-US" sz="2400" b="1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内容占位符 2">
            <a:extLst>
              <a:ext uri="{FF2B5EF4-FFF2-40B4-BE49-F238E27FC236}">
                <a16:creationId xmlns:a16="http://schemas.microsoft.com/office/drawing/2014/main" id="{28DC41E3-D73A-47E4-94DE-4E3B389293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0227" name="标题 1">
            <a:extLst>
              <a:ext uri="{FF2B5EF4-FFF2-40B4-BE49-F238E27FC236}">
                <a16:creationId xmlns:a16="http://schemas.microsoft.com/office/drawing/2014/main" id="{0C83AD7F-9374-46BE-8080-87C406E586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chemeClr val="tx1"/>
                </a:solidFill>
              </a:rPr>
              <a:t>2.11	 Linux </a:t>
            </a:r>
            <a:r>
              <a:rPr lang="zh-CN" altLang="en-US">
                <a:solidFill>
                  <a:schemeClr val="tx1"/>
                </a:solidFill>
              </a:rPr>
              <a:t>的进程描述和控制</a:t>
            </a:r>
            <a:endParaRPr lang="zh-CN" altLang="en-US"/>
          </a:p>
        </p:txBody>
      </p:sp>
      <p:sp>
        <p:nvSpPr>
          <p:cNvPr id="180228" name="日期占位符 3">
            <a:extLst>
              <a:ext uri="{FF2B5EF4-FFF2-40B4-BE49-F238E27FC236}">
                <a16:creationId xmlns:a16="http://schemas.microsoft.com/office/drawing/2014/main" id="{8BE1CD52-8AAC-42FF-88A1-8369046459A3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0230" name="Rectangle 5">
            <a:extLst>
              <a:ext uri="{FF2B5EF4-FFF2-40B4-BE49-F238E27FC236}">
                <a16:creationId xmlns:a16="http://schemas.microsoft.com/office/drawing/2014/main" id="{5054E747-472C-4D11-A717-B5499420E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" y="1773238"/>
            <a:ext cx="7504113" cy="468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zh-CN" sz="3200" b="1">
                <a:latin typeface="Tahoma" panose="020B0604030504040204" pitchFamily="34" charset="0"/>
                <a:ea typeface="宋体" panose="02010600030101010101" pitchFamily="2" charset="-122"/>
              </a:rPr>
              <a:t>Linux </a:t>
            </a:r>
            <a:r>
              <a:rPr lang="zh-CN" altLang="en-US" sz="3200" b="1">
                <a:latin typeface="Tahoma" panose="020B0604030504040204" pitchFamily="34" charset="0"/>
                <a:ea typeface="宋体" panose="02010600030101010101" pitchFamily="2" charset="-122"/>
              </a:rPr>
              <a:t>进程组织方式</a:t>
            </a:r>
          </a:p>
          <a:p>
            <a:pPr lvl="2"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zh-CN" altLang="en-US" sz="3200" b="1">
                <a:latin typeface="Tahoma" panose="020B0604030504040204" pitchFamily="34" charset="0"/>
                <a:ea typeface="宋体" panose="02010600030101010101" pitchFamily="2" charset="-122"/>
              </a:rPr>
              <a:t>哈希表</a:t>
            </a:r>
          </a:p>
          <a:p>
            <a:pPr lvl="2"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zh-CN" altLang="en-US" sz="3200" b="1">
                <a:latin typeface="Tahoma" panose="020B0604030504040204" pitchFamily="34" charset="0"/>
                <a:ea typeface="宋体" panose="02010600030101010101" pitchFamily="2" charset="-122"/>
              </a:rPr>
              <a:t>双向循环链表</a:t>
            </a:r>
          </a:p>
          <a:p>
            <a:pPr lvl="2"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zh-CN" altLang="en-US" sz="3200" b="1">
                <a:latin typeface="Tahoma" panose="020B0604030504040204" pitchFamily="34" charset="0"/>
                <a:ea typeface="宋体" panose="02010600030101010101" pitchFamily="2" charset="-122"/>
              </a:rPr>
              <a:t>运行队列</a:t>
            </a:r>
          </a:p>
          <a:p>
            <a:pPr lvl="2"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zh-CN" altLang="en-US" sz="3200" b="1">
                <a:latin typeface="Tahoma" panose="020B0604030504040204" pitchFamily="34" charset="0"/>
                <a:ea typeface="宋体" panose="02010600030101010101" pitchFamily="2" charset="-122"/>
              </a:rPr>
              <a:t>等待队列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3">
            <a:extLst>
              <a:ext uri="{FF2B5EF4-FFF2-40B4-BE49-F238E27FC236}">
                <a16:creationId xmlns:a16="http://schemas.microsoft.com/office/drawing/2014/main" id="{59CD0D27-665D-435D-850A-4815EC7ACB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/>
            <a:r>
              <a:rPr lang="en-US" altLang="zh-CN"/>
              <a:t>Linux</a:t>
            </a:r>
            <a:r>
              <a:rPr lang="zh-CN" altLang="en-US"/>
              <a:t>的进程同步与通信</a:t>
            </a:r>
          </a:p>
          <a:p>
            <a:pPr lvl="1" algn="just" eaLnBrk="1" hangingPunct="1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信号</a:t>
            </a:r>
            <a:endParaRPr lang="zh-CN" altLang="en-US"/>
          </a:p>
          <a:p>
            <a:pPr lvl="2" eaLnBrk="1" hangingPunct="1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信号用来向一个或多个进程发送异步事件的软件机制，它类似于硬件中断，所以也叫软中断。</a:t>
            </a:r>
            <a:r>
              <a:rPr lang="zh-CN" altLang="en-US"/>
              <a:t> </a:t>
            </a:r>
          </a:p>
          <a:p>
            <a:pPr lvl="2"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信号没有相对优先级，</a:t>
            </a:r>
            <a:endParaRPr lang="zh-CN" altLang="en-US"/>
          </a:p>
          <a:p>
            <a:pPr lvl="2"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除了</a:t>
            </a:r>
            <a:r>
              <a:rPr lang="en-US" altLang="zh-CN">
                <a:solidFill>
                  <a:srgbClr val="000000"/>
                </a:solidFill>
              </a:rPr>
              <a:t>SIGSTOP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（进程终止执行）和</a:t>
            </a:r>
            <a:r>
              <a:rPr lang="en-US" altLang="zh-CN">
                <a:solidFill>
                  <a:srgbClr val="000000"/>
                </a:solidFill>
              </a:rPr>
              <a:t>SIGKILL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（进程退出）两个信号外，进程可以忽略其余的信号。</a:t>
            </a:r>
          </a:p>
        </p:txBody>
      </p:sp>
      <p:sp>
        <p:nvSpPr>
          <p:cNvPr id="181251" name="标题 1">
            <a:extLst>
              <a:ext uri="{FF2B5EF4-FFF2-40B4-BE49-F238E27FC236}">
                <a16:creationId xmlns:a16="http://schemas.microsoft.com/office/drawing/2014/main" id="{68B6A48D-1F0F-4D59-B88A-D2AC43AA0C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chemeClr val="tx1"/>
                </a:solidFill>
              </a:rPr>
              <a:t>2.11	 Linux </a:t>
            </a:r>
            <a:r>
              <a:rPr lang="zh-CN" altLang="en-US">
                <a:solidFill>
                  <a:schemeClr val="tx1"/>
                </a:solidFill>
              </a:rPr>
              <a:t>的进程描述和控制</a:t>
            </a:r>
            <a:endParaRPr lang="zh-CN" altLang="en-US"/>
          </a:p>
        </p:txBody>
      </p:sp>
      <p:sp>
        <p:nvSpPr>
          <p:cNvPr id="181252" name="日期占位符 3">
            <a:extLst>
              <a:ext uri="{FF2B5EF4-FFF2-40B4-BE49-F238E27FC236}">
                <a16:creationId xmlns:a16="http://schemas.microsoft.com/office/drawing/2014/main" id="{82933F44-DB8F-44CE-ACC2-B492BA4F9981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3">
            <a:extLst>
              <a:ext uri="{FF2B5EF4-FFF2-40B4-BE49-F238E27FC236}">
                <a16:creationId xmlns:a16="http://schemas.microsoft.com/office/drawing/2014/main" id="{3DD96F7F-B506-45C5-B2D6-3396994FE0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algn="just"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管道</a:t>
            </a:r>
            <a:endParaRPr lang="zh-CN" altLang="en-US"/>
          </a:p>
          <a:p>
            <a:pPr lvl="2" algn="just" eaLnBrk="1" hangingPunct="1"/>
            <a:r>
              <a:rPr lang="zh-CN" altLang="en-US">
                <a:latin typeface="宋体" panose="02010600030101010101" pitchFamily="2" charset="-122"/>
              </a:rPr>
              <a:t>管道是一个先进先出、大小固定的缓冲区，容量为</a:t>
            </a:r>
            <a:r>
              <a:rPr lang="en-US" altLang="zh-CN"/>
              <a:t>1</a:t>
            </a:r>
            <a:r>
              <a:rPr lang="zh-CN" altLang="en-US">
                <a:latin typeface="宋体" panose="02010600030101010101" pitchFamily="2" charset="-122"/>
              </a:rPr>
              <a:t>页（</a:t>
            </a:r>
            <a:r>
              <a:rPr lang="en-US" altLang="zh-CN"/>
              <a:t>4Kbyte</a:t>
            </a:r>
            <a:r>
              <a:rPr lang="zh-CN" altLang="en-US">
                <a:latin typeface="宋体" panose="02010600030101010101" pitchFamily="2" charset="-122"/>
              </a:rPr>
              <a:t>）</a:t>
            </a:r>
          </a:p>
          <a:p>
            <a:pPr lvl="2" algn="just" eaLnBrk="1" hangingPunct="1"/>
            <a:r>
              <a:rPr lang="zh-CN" altLang="en-US">
                <a:latin typeface="宋体" panose="02010600030101010101" pitchFamily="2" charset="-122"/>
              </a:rPr>
              <a:t>用于两个进程之间的单向数据传递</a:t>
            </a:r>
          </a:p>
          <a:p>
            <a:pPr lvl="2" algn="just" eaLnBrk="1" hangingPunct="1"/>
            <a:r>
              <a:rPr lang="zh-CN" altLang="en-US">
                <a:latin typeface="宋体" panose="02010600030101010101" pitchFamily="2" charset="-122"/>
              </a:rPr>
              <a:t>使用管道的数据传送过程</a:t>
            </a:r>
          </a:p>
          <a:p>
            <a:pPr lvl="2" algn="just"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无名管道</a:t>
            </a:r>
          </a:p>
          <a:p>
            <a:pPr lvl="2" algn="just"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命名管道</a:t>
            </a:r>
            <a:endParaRPr lang="zh-CN" altLang="en-US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algn="just" eaLnBrk="1" hangingPunct="1"/>
            <a:endParaRPr lang="en-US" altLang="zh-CN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82275" name="标题 1">
            <a:extLst>
              <a:ext uri="{FF2B5EF4-FFF2-40B4-BE49-F238E27FC236}">
                <a16:creationId xmlns:a16="http://schemas.microsoft.com/office/drawing/2014/main" id="{E99567E6-ACAA-43F5-8F24-7AC87079B1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chemeClr val="tx1"/>
                </a:solidFill>
              </a:rPr>
              <a:t>2.11	 Linux </a:t>
            </a:r>
            <a:r>
              <a:rPr lang="zh-CN" altLang="en-US">
                <a:solidFill>
                  <a:schemeClr val="tx1"/>
                </a:solidFill>
              </a:rPr>
              <a:t>的进程描述和控制</a:t>
            </a:r>
            <a:endParaRPr lang="zh-CN" altLang="en-US"/>
          </a:p>
        </p:txBody>
      </p:sp>
      <p:sp>
        <p:nvSpPr>
          <p:cNvPr id="182276" name="日期占位符 3">
            <a:extLst>
              <a:ext uri="{FF2B5EF4-FFF2-40B4-BE49-F238E27FC236}">
                <a16:creationId xmlns:a16="http://schemas.microsoft.com/office/drawing/2014/main" id="{66442C5E-2835-4A4A-BF89-E60CA60DFB7E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3">
            <a:extLst>
              <a:ext uri="{FF2B5EF4-FFF2-40B4-BE49-F238E27FC236}">
                <a16:creationId xmlns:a16="http://schemas.microsoft.com/office/drawing/2014/main" id="{F264B4C9-B972-4ECE-A4E3-4D68020A02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algn="just" eaLnBrk="1" hangingPunct="1">
              <a:lnSpc>
                <a:spcPct val="90000"/>
              </a:lnSpc>
            </a:pP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消息队列</a:t>
            </a:r>
            <a:endParaRPr lang="zh-CN" altLang="en-US"/>
          </a:p>
          <a:p>
            <a:pPr lvl="2" eaLnBrk="1" hangingPunct="1">
              <a:lnSpc>
                <a:spcPct val="90000"/>
              </a:lnSpc>
            </a:pP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消息是按一定格式封装起来的信息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每个进程都有一个与之关联的消息队列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接收进程按时间顺序或消息类型从消息队列取走消息。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进程向一个满队列发送消息或从一个空队列取走消息都会被阻塞。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</a:rPr>
              <a:t>ipc_perm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结构：含有进程拥有者、创建者和组标志符，以及对此对象（拥有者，组及其它）的存取模式以及</a:t>
            </a:r>
            <a:r>
              <a:rPr lang="en-US" altLang="zh-CN">
                <a:solidFill>
                  <a:srgbClr val="000000"/>
                </a:solidFill>
              </a:rPr>
              <a:t>IPC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对象键。</a:t>
            </a:r>
          </a:p>
        </p:txBody>
      </p:sp>
      <p:sp>
        <p:nvSpPr>
          <p:cNvPr id="183299" name="标题 1">
            <a:extLst>
              <a:ext uri="{FF2B5EF4-FFF2-40B4-BE49-F238E27FC236}">
                <a16:creationId xmlns:a16="http://schemas.microsoft.com/office/drawing/2014/main" id="{C6BF1616-3BA8-4E23-9F30-A39AFED37D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chemeClr val="tx1"/>
                </a:solidFill>
              </a:rPr>
              <a:t>2.11	 Linux </a:t>
            </a:r>
            <a:r>
              <a:rPr lang="zh-CN" altLang="en-US">
                <a:solidFill>
                  <a:schemeClr val="tx1"/>
                </a:solidFill>
              </a:rPr>
              <a:t>的进程描述和控制</a:t>
            </a:r>
            <a:endParaRPr lang="zh-CN" altLang="en-US"/>
          </a:p>
        </p:txBody>
      </p:sp>
      <p:sp>
        <p:nvSpPr>
          <p:cNvPr id="183300" name="日期占位符 3">
            <a:extLst>
              <a:ext uri="{FF2B5EF4-FFF2-40B4-BE49-F238E27FC236}">
                <a16:creationId xmlns:a16="http://schemas.microsoft.com/office/drawing/2014/main" id="{898C3D65-D560-4F81-BE0E-D32449D2B1B3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3">
            <a:extLst>
              <a:ext uri="{FF2B5EF4-FFF2-40B4-BE49-F238E27FC236}">
                <a16:creationId xmlns:a16="http://schemas.microsoft.com/office/drawing/2014/main" id="{9988C0E9-7FBC-4FF1-ADFD-99A9CE7B2B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algn="just"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信号量</a:t>
            </a:r>
            <a:endParaRPr lang="zh-CN" altLang="en-US"/>
          </a:p>
          <a:p>
            <a:pPr lvl="2"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数据结构</a:t>
            </a:r>
            <a:endParaRPr lang="zh-CN" altLang="en-US"/>
          </a:p>
          <a:p>
            <a:pPr lvl="3" algn="just" eaLnBrk="1" hangingPunct="1"/>
            <a:r>
              <a:rPr lang="en-US" altLang="zh-CN">
                <a:solidFill>
                  <a:srgbClr val="000000"/>
                </a:solidFill>
              </a:rPr>
              <a:t>sem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：表示系统中的每个信号量。</a:t>
            </a:r>
            <a:endParaRPr lang="zh-CN" altLang="en-US"/>
          </a:p>
          <a:p>
            <a:pPr lvl="3" algn="just" eaLnBrk="1" hangingPunct="1"/>
            <a:r>
              <a:rPr lang="en-US" altLang="zh-CN">
                <a:solidFill>
                  <a:srgbClr val="000000"/>
                </a:solidFill>
              </a:rPr>
              <a:t>semid_ds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：表示信号量的集合。</a:t>
            </a:r>
            <a:endParaRPr lang="zh-CN" altLang="en-US"/>
          </a:p>
          <a:p>
            <a:pPr lvl="3" algn="just" eaLnBrk="1" hangingPunct="1"/>
            <a:r>
              <a:rPr lang="en-US" altLang="zh-CN">
                <a:solidFill>
                  <a:srgbClr val="000000"/>
                </a:solidFill>
              </a:rPr>
              <a:t>sem_queue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：表示由每个信号量集合所构成的队列。</a:t>
            </a:r>
            <a:endParaRPr lang="zh-CN" altLang="en-US"/>
          </a:p>
          <a:p>
            <a:pPr lvl="3" algn="just" eaLnBrk="1" hangingPunct="1"/>
            <a:r>
              <a:rPr lang="en-US" altLang="zh-CN">
                <a:solidFill>
                  <a:srgbClr val="000000"/>
                </a:solidFill>
              </a:rPr>
              <a:t>semid_ds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结构的</a:t>
            </a:r>
            <a:r>
              <a:rPr lang="en-US" altLang="zh-CN">
                <a:solidFill>
                  <a:srgbClr val="000000"/>
                </a:solidFill>
              </a:rPr>
              <a:t>sem_base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指向一个</a:t>
            </a:r>
            <a:r>
              <a:rPr lang="en-US" altLang="zh-CN">
                <a:solidFill>
                  <a:srgbClr val="000000"/>
                </a:solidFill>
              </a:rPr>
              <a:t>sem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数组，进程可以使用系统调用来操作这些信号量数组。</a:t>
            </a:r>
          </a:p>
          <a:p>
            <a:pPr lvl="2" algn="just"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实现过程</a:t>
            </a:r>
            <a:endParaRPr lang="zh-CN" altLang="en-US"/>
          </a:p>
          <a:p>
            <a:pPr lvl="3" algn="just" eaLnBrk="1" hangingPunct="1"/>
            <a:endParaRPr lang="en-US" altLang="zh-CN"/>
          </a:p>
        </p:txBody>
      </p:sp>
      <p:sp>
        <p:nvSpPr>
          <p:cNvPr id="184323" name="标题 1">
            <a:extLst>
              <a:ext uri="{FF2B5EF4-FFF2-40B4-BE49-F238E27FC236}">
                <a16:creationId xmlns:a16="http://schemas.microsoft.com/office/drawing/2014/main" id="{0DB67DD4-483E-4298-A060-DB02237FD3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chemeClr val="tx1"/>
                </a:solidFill>
              </a:rPr>
              <a:t>2.11	 Linux </a:t>
            </a:r>
            <a:r>
              <a:rPr lang="zh-CN" altLang="en-US">
                <a:solidFill>
                  <a:schemeClr val="tx1"/>
                </a:solidFill>
              </a:rPr>
              <a:t>的进程描述和控制</a:t>
            </a:r>
            <a:endParaRPr lang="zh-CN" altLang="en-US"/>
          </a:p>
        </p:txBody>
      </p:sp>
      <p:sp>
        <p:nvSpPr>
          <p:cNvPr id="184324" name="日期占位符 3">
            <a:extLst>
              <a:ext uri="{FF2B5EF4-FFF2-40B4-BE49-F238E27FC236}">
                <a16:creationId xmlns:a16="http://schemas.microsoft.com/office/drawing/2014/main" id="{6FFD7F67-6578-495D-8A74-637C1FD08864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3">
            <a:extLst>
              <a:ext uri="{FF2B5EF4-FFF2-40B4-BE49-F238E27FC236}">
                <a16:creationId xmlns:a16="http://schemas.microsoft.com/office/drawing/2014/main" id="{16FAEBF4-F7A8-42A7-9DBB-32CF70B199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2" algn="just" eaLnBrk="1" hangingPunct="1">
              <a:lnSpc>
                <a:spcPct val="90000"/>
              </a:lnSpc>
            </a:pP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死锁</a:t>
            </a:r>
            <a:endParaRPr lang="zh-CN" altLang="en-US"/>
          </a:p>
          <a:p>
            <a:pPr lvl="3" algn="just" eaLnBrk="1" hangingPunct="1">
              <a:lnSpc>
                <a:spcPct val="90000"/>
              </a:lnSpc>
            </a:pP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当一个进程进入临界区时它修改了信号量的值，然后在离开临界区时由于运行失败或者被</a:t>
            </a:r>
            <a:r>
              <a:rPr lang="en-US" altLang="zh-CN">
                <a:solidFill>
                  <a:srgbClr val="000000"/>
                </a:solidFill>
              </a:rPr>
              <a:t>kill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而没有改回信号量时，死锁将会发生。</a:t>
            </a:r>
            <a:endParaRPr lang="zh-CN" altLang="en-US"/>
          </a:p>
          <a:p>
            <a:pPr lvl="3" algn="just" eaLnBrk="1" hangingPunct="1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</a:rPr>
              <a:t>Linux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为每个进程维护至少一个对应于信号量数组的</a:t>
            </a:r>
            <a:r>
              <a:rPr lang="en-US" altLang="zh-CN">
                <a:solidFill>
                  <a:srgbClr val="000000"/>
                </a:solidFill>
              </a:rPr>
              <a:t>sem_undo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结构，它保存了完成信号量操作之前的状态。当进程被删除时，</a:t>
            </a:r>
            <a:r>
              <a:rPr lang="en-US" altLang="zh-CN">
                <a:solidFill>
                  <a:srgbClr val="000000"/>
                </a:solidFill>
              </a:rPr>
              <a:t>Linux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将遍历该进程的</a:t>
            </a:r>
            <a:r>
              <a:rPr lang="en-US" altLang="zh-CN">
                <a:solidFill>
                  <a:srgbClr val="000000"/>
                </a:solidFill>
              </a:rPr>
              <a:t>sem_undo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集合对信号量数组使用调整值。如果信号量集合被删除而</a:t>
            </a:r>
            <a:r>
              <a:rPr lang="en-US" altLang="zh-CN">
                <a:solidFill>
                  <a:srgbClr val="000000"/>
                </a:solidFill>
              </a:rPr>
              <a:t>sem_undo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数据结构还在进程的</a:t>
            </a:r>
            <a:r>
              <a:rPr lang="en-US" altLang="zh-CN">
                <a:solidFill>
                  <a:srgbClr val="000000"/>
                </a:solidFill>
              </a:rPr>
              <a:t>task_struct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结构中，则此信号量数组标志符将被置为无效。此时信号量清除代码只需丢弃</a:t>
            </a:r>
            <a:r>
              <a:rPr lang="en-US" altLang="zh-CN">
                <a:solidFill>
                  <a:srgbClr val="000000"/>
                </a:solidFill>
              </a:rPr>
              <a:t>sem_undo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结构即可。</a:t>
            </a:r>
          </a:p>
        </p:txBody>
      </p:sp>
      <p:sp>
        <p:nvSpPr>
          <p:cNvPr id="185347" name="标题 1">
            <a:extLst>
              <a:ext uri="{FF2B5EF4-FFF2-40B4-BE49-F238E27FC236}">
                <a16:creationId xmlns:a16="http://schemas.microsoft.com/office/drawing/2014/main" id="{7E5DCAD9-A17A-422C-9F4E-A7167233E5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chemeClr val="tx1"/>
                </a:solidFill>
              </a:rPr>
              <a:t>2.11	 Linux </a:t>
            </a:r>
            <a:r>
              <a:rPr lang="zh-CN" altLang="en-US">
                <a:solidFill>
                  <a:schemeClr val="tx1"/>
                </a:solidFill>
              </a:rPr>
              <a:t>的进程描述和控制</a:t>
            </a:r>
            <a:endParaRPr lang="zh-CN" altLang="en-US"/>
          </a:p>
        </p:txBody>
      </p:sp>
      <p:sp>
        <p:nvSpPr>
          <p:cNvPr id="185348" name="日期占位符 3">
            <a:extLst>
              <a:ext uri="{FF2B5EF4-FFF2-40B4-BE49-F238E27FC236}">
                <a16:creationId xmlns:a16="http://schemas.microsoft.com/office/drawing/2014/main" id="{FDA2A077-29CB-4BCB-B7C6-E8D126C1C4BE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3">
            <a:extLst>
              <a:ext uri="{FF2B5EF4-FFF2-40B4-BE49-F238E27FC236}">
                <a16:creationId xmlns:a16="http://schemas.microsoft.com/office/drawing/2014/main" id="{698C8374-A652-4973-A4C9-85F840A379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algn="just" eaLnBrk="1" hangingPunct="1">
              <a:lnSpc>
                <a:spcPct val="90000"/>
              </a:lnSpc>
            </a:pP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共享存储区</a:t>
            </a:r>
            <a:endParaRPr lang="zh-CN" altLang="en-US"/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共享存储区是指被多个进程共享的虚存中的一个数据块，进程利用它来实现通信。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此虚拟内存的页面出现在每个共享进程页表中。每个进程有相应的读或读写权限，对共享存储区的互斥访问必须依赖于其它机制，如信号量。</a:t>
            </a:r>
            <a:endParaRPr lang="zh-CN" altLang="en-US"/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每个新创建的共享存储区由一个</a:t>
            </a:r>
            <a:r>
              <a:rPr lang="en-US" altLang="zh-CN">
                <a:solidFill>
                  <a:srgbClr val="000000"/>
                </a:solidFill>
              </a:rPr>
              <a:t>shmid_ds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数据结构来表示，它描述共享存储区的大小，进程如何使用以及共享存储区映射到其各自地址空间的方式。由共享存储区创建者控制对此内存的存取权限。</a:t>
            </a:r>
            <a:endParaRPr lang="zh-CN" altLang="en-US"/>
          </a:p>
        </p:txBody>
      </p:sp>
      <p:sp>
        <p:nvSpPr>
          <p:cNvPr id="186371" name="标题 1">
            <a:extLst>
              <a:ext uri="{FF2B5EF4-FFF2-40B4-BE49-F238E27FC236}">
                <a16:creationId xmlns:a16="http://schemas.microsoft.com/office/drawing/2014/main" id="{4207C374-BB48-4C08-91B3-1B15EA84AE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chemeClr val="tx1"/>
                </a:solidFill>
              </a:rPr>
              <a:t>2.11	 Linux </a:t>
            </a:r>
            <a:r>
              <a:rPr lang="zh-CN" altLang="en-US">
                <a:solidFill>
                  <a:schemeClr val="tx1"/>
                </a:solidFill>
              </a:rPr>
              <a:t>的进程描述和控制</a:t>
            </a:r>
            <a:endParaRPr lang="zh-CN" altLang="en-US"/>
          </a:p>
        </p:txBody>
      </p:sp>
      <p:sp>
        <p:nvSpPr>
          <p:cNvPr id="186372" name="日期占位符 3">
            <a:extLst>
              <a:ext uri="{FF2B5EF4-FFF2-40B4-BE49-F238E27FC236}">
                <a16:creationId xmlns:a16="http://schemas.microsoft.com/office/drawing/2014/main" id="{DDDC1578-676C-402A-B353-4075FB7A6012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>
            <a:extLst>
              <a:ext uri="{FF2B5EF4-FFF2-40B4-BE49-F238E27FC236}">
                <a16:creationId xmlns:a16="http://schemas.microsoft.com/office/drawing/2014/main" id="{B65D2D1D-6C9E-46C3-91E2-CF2F82EB59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例</a:t>
            </a:r>
            <a:r>
              <a:rPr lang="en-US" altLang="zh-CN" sz="2800">
                <a:latin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</a:rPr>
              <a:t>．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zh-CN" altLang="en-US" sz="2800">
                <a:latin typeface="Times New Roman" panose="02020603050405020304" pitchFamily="18" charset="0"/>
              </a:rPr>
              <a:t>语句 </a:t>
            </a:r>
            <a:r>
              <a:rPr lang="en-US" altLang="zh-CN" sz="2800">
                <a:latin typeface="Times New Roman" panose="02020603050405020304" pitchFamily="18" charset="0"/>
              </a:rPr>
              <a:t>c = a – b</a:t>
            </a:r>
            <a:r>
              <a:rPr lang="zh-CN" altLang="en-US" sz="2800">
                <a:latin typeface="Times New Roman" panose="02020603050405020304" pitchFamily="18" charset="0"/>
              </a:rPr>
              <a:t>；</a:t>
            </a:r>
            <a:r>
              <a:rPr lang="en-US" altLang="zh-CN" sz="2800">
                <a:latin typeface="Times New Roman" panose="02020603050405020304" pitchFamily="18" charset="0"/>
              </a:rPr>
              <a:t>  </a:t>
            </a:r>
            <a:r>
              <a:rPr lang="zh-CN" altLang="en-US" sz="2800">
                <a:latin typeface="Times New Roman" panose="02020603050405020304" pitchFamily="18" charset="0"/>
              </a:rPr>
              <a:t>和  </a:t>
            </a:r>
            <a:r>
              <a:rPr lang="en-US" altLang="zh-CN" sz="2800">
                <a:latin typeface="Times New Roman" panose="02020603050405020304" pitchFamily="18" charset="0"/>
              </a:rPr>
              <a:t>w = c + 1</a:t>
            </a:r>
            <a:r>
              <a:rPr lang="zh-CN" altLang="en-US" sz="2800">
                <a:latin typeface="Times New Roman" panose="02020603050405020304" pitchFamily="18" charset="0"/>
              </a:rPr>
              <a:t>；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	R</a:t>
            </a:r>
            <a:r>
              <a:rPr lang="zh-CN" altLang="en-US" sz="2800"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</a:rPr>
              <a:t>c = a – b </a:t>
            </a:r>
            <a:r>
              <a:rPr lang="zh-CN" altLang="en-US" sz="2800">
                <a:latin typeface="Times New Roman" panose="02020603050405020304" pitchFamily="18" charset="0"/>
              </a:rPr>
              <a:t>）</a:t>
            </a:r>
            <a:r>
              <a:rPr lang="en-US" altLang="zh-CN" sz="2800">
                <a:latin typeface="Times New Roman" panose="02020603050405020304" pitchFamily="18" charset="0"/>
              </a:rPr>
              <a:t>= {a, b }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	W</a:t>
            </a:r>
            <a:r>
              <a:rPr lang="zh-CN" altLang="en-US" sz="2800"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</a:rPr>
              <a:t>c = a – b </a:t>
            </a:r>
            <a:r>
              <a:rPr lang="zh-CN" altLang="en-US" sz="2800">
                <a:latin typeface="Times New Roman" panose="02020603050405020304" pitchFamily="18" charset="0"/>
              </a:rPr>
              <a:t>）</a:t>
            </a:r>
            <a:r>
              <a:rPr lang="en-US" altLang="zh-CN" sz="2800">
                <a:latin typeface="Times New Roman" panose="02020603050405020304" pitchFamily="18" charset="0"/>
              </a:rPr>
              <a:t>= { c }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	R</a:t>
            </a:r>
            <a:r>
              <a:rPr lang="zh-CN" altLang="en-US" sz="2800"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</a:rPr>
              <a:t>w = c + 1 </a:t>
            </a:r>
            <a:r>
              <a:rPr lang="zh-CN" altLang="en-US" sz="2800">
                <a:latin typeface="Times New Roman" panose="02020603050405020304" pitchFamily="18" charset="0"/>
              </a:rPr>
              <a:t>）</a:t>
            </a:r>
            <a:r>
              <a:rPr lang="en-US" altLang="zh-CN" sz="2800">
                <a:latin typeface="Times New Roman" panose="02020603050405020304" pitchFamily="18" charset="0"/>
              </a:rPr>
              <a:t>= { c }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	W</a:t>
            </a:r>
            <a:r>
              <a:rPr lang="zh-CN" altLang="en-US" sz="2800"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</a:rPr>
              <a:t>w = c + 1 </a:t>
            </a:r>
            <a:r>
              <a:rPr lang="zh-CN" altLang="en-US" sz="2800">
                <a:latin typeface="Times New Roman" panose="02020603050405020304" pitchFamily="18" charset="0"/>
              </a:rPr>
              <a:t>）</a:t>
            </a:r>
            <a:r>
              <a:rPr lang="en-US" altLang="zh-CN" sz="2800">
                <a:latin typeface="Times New Roman" panose="02020603050405020304" pitchFamily="18" charset="0"/>
              </a:rPr>
              <a:t>= { w }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	R</a:t>
            </a:r>
            <a:r>
              <a:rPr lang="zh-CN" altLang="en-US" sz="2800"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</a:rPr>
              <a:t>w = c + 1 </a:t>
            </a:r>
            <a:r>
              <a:rPr lang="zh-CN" altLang="en-US" sz="2800">
                <a:latin typeface="Times New Roman" panose="02020603050405020304" pitchFamily="18" charset="0"/>
              </a:rPr>
              <a:t>）∩ </a:t>
            </a:r>
            <a:r>
              <a:rPr lang="en-US" altLang="zh-CN" sz="2800">
                <a:latin typeface="Times New Roman" panose="02020603050405020304" pitchFamily="18" charset="0"/>
              </a:rPr>
              <a:t>W</a:t>
            </a:r>
            <a:r>
              <a:rPr lang="zh-CN" altLang="en-US" sz="2800"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</a:rPr>
              <a:t>c = a – b </a:t>
            </a:r>
            <a:r>
              <a:rPr lang="zh-CN" altLang="en-US" sz="2800">
                <a:latin typeface="Times New Roman" panose="02020603050405020304" pitchFamily="18" charset="0"/>
              </a:rPr>
              <a:t>）</a:t>
            </a:r>
            <a:r>
              <a:rPr lang="en-US" altLang="zh-CN" sz="2800">
                <a:latin typeface="Times New Roman" panose="02020603050405020304" pitchFamily="18" charset="0"/>
              </a:rPr>
              <a:t>= { c }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	</a:t>
            </a:r>
            <a:r>
              <a:rPr lang="zh-CN" altLang="en-US" sz="2800">
                <a:latin typeface="Times New Roman" panose="02020603050405020304" pitchFamily="18" charset="0"/>
              </a:rPr>
              <a:t>语句 </a:t>
            </a:r>
            <a:r>
              <a:rPr lang="en-US" altLang="zh-CN" sz="2800">
                <a:latin typeface="Times New Roman" panose="02020603050405020304" pitchFamily="18" charset="0"/>
              </a:rPr>
              <a:t>c = a – b  </a:t>
            </a:r>
            <a:r>
              <a:rPr lang="zh-CN" altLang="en-US" sz="2800">
                <a:latin typeface="Times New Roman" panose="02020603050405020304" pitchFamily="18" charset="0"/>
              </a:rPr>
              <a:t>和  </a:t>
            </a:r>
            <a:r>
              <a:rPr lang="en-US" altLang="zh-CN" sz="2800">
                <a:latin typeface="Times New Roman" panose="02020603050405020304" pitchFamily="18" charset="0"/>
              </a:rPr>
              <a:t>w = c + 1  </a:t>
            </a:r>
            <a:r>
              <a:rPr lang="zh-CN" altLang="en-US" sz="2800">
                <a:latin typeface="Times New Roman" panose="02020603050405020304" pitchFamily="18" charset="0"/>
              </a:rPr>
              <a:t>不能并发执行。</a:t>
            </a:r>
          </a:p>
        </p:txBody>
      </p:sp>
      <p:sp>
        <p:nvSpPr>
          <p:cNvPr id="39939" name="标题 1">
            <a:extLst>
              <a:ext uri="{FF2B5EF4-FFF2-40B4-BE49-F238E27FC236}">
                <a16:creationId xmlns:a16="http://schemas.microsoft.com/office/drawing/2014/main" id="{BCE04E10-066D-42AB-B1DE-825145C53A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2.1	 </a:t>
            </a:r>
            <a:r>
              <a:rPr lang="zh-CN" altLang="en-US">
                <a:solidFill>
                  <a:srgbClr val="000000"/>
                </a:solidFill>
              </a:rPr>
              <a:t>前趋图和程序执行</a:t>
            </a:r>
            <a:endParaRPr lang="zh-CN" altLang="en-US"/>
          </a:p>
        </p:txBody>
      </p:sp>
      <p:sp>
        <p:nvSpPr>
          <p:cNvPr id="39940" name="日期占位符 3">
            <a:extLst>
              <a:ext uri="{FF2B5EF4-FFF2-40B4-BE49-F238E27FC236}">
                <a16:creationId xmlns:a16="http://schemas.microsoft.com/office/drawing/2014/main" id="{8E93C6E4-FB60-49AB-BCD9-906B0843D53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>
            <a:extLst>
              <a:ext uri="{FF2B5EF4-FFF2-40B4-BE49-F238E27FC236}">
                <a16:creationId xmlns:a16="http://schemas.microsoft.com/office/drawing/2014/main" id="{58785253-A519-4C1A-ABD6-0A3C47087D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． </a:t>
            </a:r>
            <a:r>
              <a:rPr lang="en-US" altLang="zh-CN" sz="2800" dirty="0">
                <a:latin typeface="Times New Roman" panose="02020603050405020304" pitchFamily="18" charset="0"/>
              </a:rPr>
              <a:t>S1 :  a = x + y 		S2 :  b = z + 1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		S3 :  c = a – b 		S4 :  w = a + c + 1 </a:t>
            </a:r>
          </a:p>
        </p:txBody>
      </p:sp>
      <p:sp>
        <p:nvSpPr>
          <p:cNvPr id="40963" name="标题 1">
            <a:extLst>
              <a:ext uri="{FF2B5EF4-FFF2-40B4-BE49-F238E27FC236}">
                <a16:creationId xmlns:a16="http://schemas.microsoft.com/office/drawing/2014/main" id="{5CE85478-719E-4493-82F8-1A9F6F58C1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2.1	 </a:t>
            </a:r>
            <a:r>
              <a:rPr lang="zh-CN" altLang="en-US" dirty="0">
                <a:solidFill>
                  <a:srgbClr val="000000"/>
                </a:solidFill>
              </a:rPr>
              <a:t>前趋图和程序执行</a:t>
            </a:r>
            <a:endParaRPr lang="zh-CN" altLang="en-US" dirty="0"/>
          </a:p>
        </p:txBody>
      </p:sp>
      <p:sp>
        <p:nvSpPr>
          <p:cNvPr id="40964" name="日期占位符 3">
            <a:extLst>
              <a:ext uri="{FF2B5EF4-FFF2-40B4-BE49-F238E27FC236}">
                <a16:creationId xmlns:a16="http://schemas.microsoft.com/office/drawing/2014/main" id="{0C8660C2-AB8E-41F3-B263-A66E018C9F41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483" name="页脚占位符 4">
            <a:extLst>
              <a:ext uri="{FF2B5EF4-FFF2-40B4-BE49-F238E27FC236}">
                <a16:creationId xmlns:a16="http://schemas.microsoft.com/office/drawing/2014/main" id="{E857951B-84BC-403E-8E00-0052B2261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kumimoji="0" lang="zh-CN" altLang="en-US" sz="2000" b="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endParaRPr kumimoji="0" lang="zh-CN" altLang="en-US" sz="1800" b="0" dirty="0">
              <a:solidFill>
                <a:srgbClr val="9900C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437" name="Text Box 5">
            <a:extLst>
              <a:ext uri="{FF2B5EF4-FFF2-40B4-BE49-F238E27FC236}">
                <a16:creationId xmlns:a16="http://schemas.microsoft.com/office/drawing/2014/main" id="{AA6774AC-03CB-4B1C-8974-03BD0800F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6825" y="4529138"/>
            <a:ext cx="3581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S1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  S3      S4 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S2</a:t>
            </a:r>
          </a:p>
        </p:txBody>
      </p:sp>
      <p:sp>
        <p:nvSpPr>
          <p:cNvPr id="15369" name="Text Box 9">
            <a:extLst>
              <a:ext uri="{FF2B5EF4-FFF2-40B4-BE49-F238E27FC236}">
                <a16:creationId xmlns:a16="http://schemas.microsoft.com/office/drawing/2014/main" id="{3DB15435-2D4F-47B5-B4AB-EE3C9CCC0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2355850"/>
            <a:ext cx="8208963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S1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= { x , y } 		W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S1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= { a }</a:t>
            </a:r>
          </a:p>
          <a:p>
            <a:pPr eaLnBrk="1" hangingPunct="1"/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S2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= { z } 			W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S2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= { b }</a:t>
            </a:r>
          </a:p>
          <a:p>
            <a:pPr eaLnBrk="1" hangingPunct="1"/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S3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= { a ,b } 		W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S3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= { c }</a:t>
            </a:r>
          </a:p>
          <a:p>
            <a:pPr eaLnBrk="1" hangingPunct="1"/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S4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= { a, c } 	  		W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S4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={w }  </a:t>
            </a:r>
          </a:p>
          <a:p>
            <a:pPr eaLnBrk="1" hangingPunct="1"/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语句 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S1 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和 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S2 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能并发执行。</a:t>
            </a:r>
          </a:p>
          <a:p>
            <a:pPr eaLnBrk="1" hangingPunct="1"/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    语句 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S1 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和 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S3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S2 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S3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S3 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S4 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不能并发执行。</a:t>
            </a:r>
          </a:p>
        </p:txBody>
      </p:sp>
      <p:sp>
        <p:nvSpPr>
          <p:cNvPr id="15371" name="Line 11">
            <a:extLst>
              <a:ext uri="{FF2B5EF4-FFF2-40B4-BE49-F238E27FC236}">
                <a16:creationId xmlns:a16="http://schemas.microsoft.com/office/drawing/2014/main" id="{E2829D22-0C65-4E15-A1AE-D3890B3100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5000" y="4948238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72" name="Line 12">
            <a:extLst>
              <a:ext uri="{FF2B5EF4-FFF2-40B4-BE49-F238E27FC236}">
                <a16:creationId xmlns:a16="http://schemas.microsoft.com/office/drawing/2014/main" id="{92D3776E-C217-4386-8CB2-BBD829C379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5000" y="5522913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73" name="Line 13">
            <a:extLst>
              <a:ext uri="{FF2B5EF4-FFF2-40B4-BE49-F238E27FC236}">
                <a16:creationId xmlns:a16="http://schemas.microsoft.com/office/drawing/2014/main" id="{67BD1B83-1923-4C7A-8D03-C2676D224F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30701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8437" grpId="0"/>
      <p:bldP spid="1536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052">
            <a:extLst>
              <a:ext uri="{FF2B5EF4-FFF2-40B4-BE49-F238E27FC236}">
                <a16:creationId xmlns:a16="http://schemas.microsoft.com/office/drawing/2014/main" id="{38EFC70B-B8E8-41EE-B574-2890463CE8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进程的定义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进程的定义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进程是程序在一个数据集合上的运行过程，是系统进行资源分配和调度的一个独立的基本单位。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进程的特征</a:t>
            </a: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动态性</a:t>
            </a: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并发特征</a:t>
            </a: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独立特征</a:t>
            </a: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异步特征</a:t>
            </a: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机构特征</a:t>
            </a:r>
            <a:endParaRPr lang="zh-CN" altLang="en-US" dirty="0"/>
          </a:p>
        </p:txBody>
      </p:sp>
      <p:sp>
        <p:nvSpPr>
          <p:cNvPr id="41987" name="Rectangle 2050">
            <a:extLst>
              <a:ext uri="{FF2B5EF4-FFF2-40B4-BE49-F238E27FC236}">
                <a16:creationId xmlns:a16="http://schemas.microsoft.com/office/drawing/2014/main" id="{BE42DB89-C25F-47AB-9413-1C6BE2559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>
                <a:solidFill>
                  <a:schemeClr val="tx1"/>
                </a:solidFill>
              </a:rPr>
              <a:t>2.2 	</a:t>
            </a:r>
            <a:r>
              <a:rPr lang="zh-CN" altLang="en-US" sz="3600">
                <a:solidFill>
                  <a:schemeClr val="tx1"/>
                </a:solidFill>
              </a:rPr>
              <a:t>进程的概念</a:t>
            </a:r>
          </a:p>
        </p:txBody>
      </p:sp>
      <p:sp>
        <p:nvSpPr>
          <p:cNvPr id="41988" name="日期占位符 3">
            <a:extLst>
              <a:ext uri="{FF2B5EF4-FFF2-40B4-BE49-F238E27FC236}">
                <a16:creationId xmlns:a16="http://schemas.microsoft.com/office/drawing/2014/main" id="{4AB528E9-CB09-4FB7-BBA3-D57387DBE39A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>
            <a:extLst>
              <a:ext uri="{FF2B5EF4-FFF2-40B4-BE49-F238E27FC236}">
                <a16:creationId xmlns:a16="http://schemas.microsoft.com/office/drawing/2014/main" id="{F40030E3-A921-4B13-870F-0D06EFE7C7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进程与程序的关系</a:t>
            </a:r>
          </a:p>
        </p:txBody>
      </p:sp>
      <p:sp>
        <p:nvSpPr>
          <p:cNvPr id="43011" name="标题 1">
            <a:extLst>
              <a:ext uri="{FF2B5EF4-FFF2-40B4-BE49-F238E27FC236}">
                <a16:creationId xmlns:a16="http://schemas.microsoft.com/office/drawing/2014/main" id="{D0718B3A-8E49-4788-8804-15B9E4FB4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chemeClr val="tx1"/>
                </a:solidFill>
              </a:rPr>
              <a:t>2.2 	</a:t>
            </a:r>
            <a:r>
              <a:rPr lang="zh-CN" altLang="en-US">
                <a:solidFill>
                  <a:schemeClr val="tx1"/>
                </a:solidFill>
              </a:rPr>
              <a:t>进程的概念</a:t>
            </a:r>
            <a:endParaRPr lang="zh-CN" altLang="en-US"/>
          </a:p>
        </p:txBody>
      </p:sp>
      <p:sp>
        <p:nvSpPr>
          <p:cNvPr id="43012" name="日期占位符 3">
            <a:extLst>
              <a:ext uri="{FF2B5EF4-FFF2-40B4-BE49-F238E27FC236}">
                <a16:creationId xmlns:a16="http://schemas.microsoft.com/office/drawing/2014/main" id="{8AD2A21A-A39B-4F8B-AAF0-B17EB9FA8DD8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3013" name="Text Box 5">
            <a:extLst>
              <a:ext uri="{FF2B5EF4-FFF2-40B4-BE49-F238E27FC236}">
                <a16:creationId xmlns:a16="http://schemas.microsoft.com/office/drawing/2014/main" id="{AB88E3D1-75A3-4348-A896-3D7C9DB91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1900238"/>
            <a:ext cx="8051800" cy="41656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just"/>
            <a:r>
              <a:rPr kumimoji="0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kumimoji="0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进 程    		 程 序               </a:t>
            </a:r>
            <a:endParaRPr kumimoji="0"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kumimoji="0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概念      </a:t>
            </a:r>
            <a:r>
              <a:rPr kumimoji="0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动态实体，		静态实体，</a:t>
            </a:r>
          </a:p>
          <a:p>
            <a:pPr algn="just"/>
            <a:r>
              <a:rPr kumimoji="0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	    强调执行过程  	是指令的有序集合 </a:t>
            </a:r>
          </a:p>
          <a:p>
            <a:pPr algn="just"/>
            <a:r>
              <a:rPr kumimoji="0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endParaRPr kumimoji="0"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kumimoji="0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特征      </a:t>
            </a:r>
            <a:r>
              <a:rPr kumimoji="0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并发性、独立性、	无并行特征，</a:t>
            </a:r>
          </a:p>
          <a:p>
            <a:pPr algn="just"/>
            <a:r>
              <a:rPr kumimoji="0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	    异步性，		是静止的 </a:t>
            </a:r>
          </a:p>
          <a:p>
            <a:pPr algn="just"/>
            <a:r>
              <a:rPr kumimoji="0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	    是竞争计算机系统</a:t>
            </a:r>
          </a:p>
          <a:p>
            <a:pPr algn="just"/>
            <a:r>
              <a:rPr kumimoji="0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	    资源的基本单位</a:t>
            </a:r>
          </a:p>
          <a:p>
            <a:pPr algn="just"/>
            <a:endParaRPr kumimoji="0"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kumimoji="0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两者联系   </a:t>
            </a:r>
            <a:r>
              <a:rPr kumimoji="0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不同的进程可以共享同一个程序，</a:t>
            </a:r>
          </a:p>
          <a:p>
            <a:pPr algn="just"/>
            <a:r>
              <a:rPr kumimoji="0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		只要对应的数据集不同</a:t>
            </a:r>
            <a:endParaRPr kumimoji="0"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53" descr="esedded">
            <a:extLst>
              <a:ext uri="{FF2B5EF4-FFF2-40B4-BE49-F238E27FC236}">
                <a16:creationId xmlns:a16="http://schemas.microsoft.com/office/drawing/2014/main" id="{4E5801DD-862E-4A14-B89B-A70E82DBF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13" y="0"/>
            <a:ext cx="2782887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21">
            <a:extLst>
              <a:ext uri="{FF2B5EF4-FFF2-40B4-BE49-F238E27FC236}">
                <a16:creationId xmlns:a16="http://schemas.microsoft.com/office/drawing/2014/main" id="{F658AA1F-C043-4550-8F97-B4E13CA46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938" y="207963"/>
            <a:ext cx="1781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300163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 defTabSz="1300163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 defTabSz="1300163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 defTabSz="1300163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 defTabSz="1300163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eaLnBrk="1" fontAlgn="ctr" hangingPunct="1">
              <a:spcBef>
                <a:spcPct val="50000"/>
              </a:spcBef>
              <a:defRPr/>
            </a:pPr>
            <a:r>
              <a:rPr kumimoji="0"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目  录</a:t>
            </a:r>
          </a:p>
        </p:txBody>
      </p:sp>
      <p:sp>
        <p:nvSpPr>
          <p:cNvPr id="24580" name="椭圆 24">
            <a:extLst>
              <a:ext uri="{FF2B5EF4-FFF2-40B4-BE49-F238E27FC236}">
                <a16:creationId xmlns:a16="http://schemas.microsoft.com/office/drawing/2014/main" id="{0C1AC036-03C5-40FE-9492-D3BDF4E22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25" y="1536700"/>
            <a:ext cx="550863" cy="552450"/>
          </a:xfrm>
          <a:prstGeom prst="ellipse">
            <a:avLst/>
          </a:prstGeom>
          <a:solidFill>
            <a:srgbClr val="1790B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/>
            <a:r>
              <a:rPr kumimoji="0" lang="en-US" altLang="zh-CN" sz="280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kumimoji="0" lang="zh-CN" altLang="en-US" sz="280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464" name="Text Box 8">
            <a:extLst>
              <a:ext uri="{FF2B5EF4-FFF2-40B4-BE49-F238E27FC236}">
                <a16:creationId xmlns:a16="http://schemas.microsoft.com/office/drawing/2014/main" id="{7F04E84F-CB45-488D-B980-1485248AB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6075" y="2339975"/>
            <a:ext cx="38766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eaLnBrk="1" latinLnBrk="1" hangingPunct="1">
              <a:defRPr/>
            </a:pPr>
            <a:r>
              <a:rPr lang="zh-CN" altLang="en-US" sz="2800" dirty="0">
                <a:solidFill>
                  <a:srgbClr val="15597E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进程控制</a:t>
            </a:r>
          </a:p>
        </p:txBody>
      </p:sp>
      <p:sp>
        <p:nvSpPr>
          <p:cNvPr id="19465" name="Text Box 8">
            <a:extLst>
              <a:ext uri="{FF2B5EF4-FFF2-40B4-BE49-F238E27FC236}">
                <a16:creationId xmlns:a16="http://schemas.microsoft.com/office/drawing/2014/main" id="{D05F4A7A-F30D-4770-BE6F-06DE41EC4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6075" y="3157538"/>
            <a:ext cx="3270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eaLnBrk="1" latinLnBrk="1" hangingPunct="1">
              <a:defRPr/>
            </a:pPr>
            <a:r>
              <a:rPr lang="zh-CN" altLang="en-US" sz="2800" dirty="0">
                <a:solidFill>
                  <a:srgbClr val="15597E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进程同步</a:t>
            </a:r>
          </a:p>
        </p:txBody>
      </p:sp>
      <p:sp>
        <p:nvSpPr>
          <p:cNvPr id="19466" name="Text Box 8">
            <a:extLst>
              <a:ext uri="{FF2B5EF4-FFF2-40B4-BE49-F238E27FC236}">
                <a16:creationId xmlns:a16="http://schemas.microsoft.com/office/drawing/2014/main" id="{D1A8DF9E-C468-460F-8C2E-4CE1EE252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952875"/>
            <a:ext cx="2716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eaLnBrk="1" latinLnBrk="1" hangingPunct="1">
              <a:defRPr/>
            </a:pPr>
            <a:r>
              <a:rPr lang="zh-CN" altLang="en-US" sz="2800" dirty="0">
                <a:solidFill>
                  <a:srgbClr val="15597E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进程通信</a:t>
            </a: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5139633A-A514-46B4-BCA8-9B22CAD33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7300" y="3978275"/>
            <a:ext cx="4349750" cy="552450"/>
          </a:xfrm>
          <a:prstGeom prst="roundRect">
            <a:avLst>
              <a:gd name="adj" fmla="val 50000"/>
            </a:avLst>
          </a:prstGeom>
          <a:noFill/>
          <a:ln w="25400" algn="ctr">
            <a:solidFill>
              <a:srgbClr val="1790BB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solidFill>
                <a:srgbClr val="FFFFFF"/>
              </a:solidFill>
              <a:latin typeface="+mn-lt"/>
              <a:ea typeface="宋体"/>
              <a:cs typeface="+mn-cs"/>
            </a:endParaRPr>
          </a:p>
        </p:txBody>
      </p:sp>
      <p:sp>
        <p:nvSpPr>
          <p:cNvPr id="24585" name="椭圆 24">
            <a:extLst>
              <a:ext uri="{FF2B5EF4-FFF2-40B4-BE49-F238E27FC236}">
                <a16:creationId xmlns:a16="http://schemas.microsoft.com/office/drawing/2014/main" id="{C958CAFC-CAF6-4838-A5F0-9AFA63FFB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013" y="3978275"/>
            <a:ext cx="550862" cy="552450"/>
          </a:xfrm>
          <a:prstGeom prst="ellipse">
            <a:avLst/>
          </a:prstGeom>
          <a:solidFill>
            <a:srgbClr val="1790B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/>
            <a:r>
              <a:rPr kumimoji="0" lang="en-US" altLang="zh-CN" sz="280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kumimoji="0" lang="zh-CN" altLang="en-US" sz="280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1E74E056-9F4B-4CCA-A77B-03FCC2C3E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413" y="2352675"/>
            <a:ext cx="4349750" cy="552450"/>
          </a:xfrm>
          <a:prstGeom prst="roundRect">
            <a:avLst>
              <a:gd name="adj" fmla="val 50000"/>
            </a:avLst>
          </a:prstGeom>
          <a:noFill/>
          <a:ln w="25400" algn="ctr">
            <a:solidFill>
              <a:srgbClr val="1790BB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solidFill>
                <a:srgbClr val="FFFFFF"/>
              </a:solidFill>
              <a:latin typeface="+mn-lt"/>
              <a:ea typeface="宋体"/>
              <a:cs typeface="+mn-cs"/>
            </a:endParaRPr>
          </a:p>
        </p:txBody>
      </p:sp>
      <p:sp>
        <p:nvSpPr>
          <p:cNvPr id="24587" name="椭圆 24">
            <a:extLst>
              <a:ext uri="{FF2B5EF4-FFF2-40B4-BE49-F238E27FC236}">
                <a16:creationId xmlns:a16="http://schemas.microsoft.com/office/drawing/2014/main" id="{2A8F8DF6-2A13-4C34-AF91-151B00239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25" y="2352675"/>
            <a:ext cx="550863" cy="552450"/>
          </a:xfrm>
          <a:prstGeom prst="ellipse">
            <a:avLst/>
          </a:prstGeom>
          <a:solidFill>
            <a:srgbClr val="1790B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/>
            <a:r>
              <a:rPr kumimoji="0" lang="en-US" altLang="zh-CN" sz="280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kumimoji="0" lang="zh-CN" altLang="en-US" sz="280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AB64829D-CECB-444A-9523-8ECCD1967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413" y="3162300"/>
            <a:ext cx="4349750" cy="552450"/>
          </a:xfrm>
          <a:prstGeom prst="roundRect">
            <a:avLst>
              <a:gd name="adj" fmla="val 50000"/>
            </a:avLst>
          </a:prstGeom>
          <a:noFill/>
          <a:ln w="25400" algn="ctr">
            <a:solidFill>
              <a:srgbClr val="1790BB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solidFill>
                <a:srgbClr val="FFFFFF"/>
              </a:solidFill>
              <a:latin typeface="+mn-lt"/>
              <a:ea typeface="宋体"/>
              <a:cs typeface="+mn-cs"/>
            </a:endParaRPr>
          </a:p>
        </p:txBody>
      </p:sp>
      <p:sp>
        <p:nvSpPr>
          <p:cNvPr id="24589" name="椭圆 24">
            <a:extLst>
              <a:ext uri="{FF2B5EF4-FFF2-40B4-BE49-F238E27FC236}">
                <a16:creationId xmlns:a16="http://schemas.microsoft.com/office/drawing/2014/main" id="{AE02257C-874E-46E5-9579-58EAF4FF9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25" y="3162300"/>
            <a:ext cx="550863" cy="552450"/>
          </a:xfrm>
          <a:prstGeom prst="ellipse">
            <a:avLst/>
          </a:prstGeom>
          <a:solidFill>
            <a:srgbClr val="1790B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/>
            <a:r>
              <a:rPr kumimoji="0" lang="en-US" altLang="zh-CN" sz="280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kumimoji="0" lang="zh-CN" altLang="en-US" sz="280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A74A8E81-22AC-4A61-9FAA-2B50AE744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7300" y="1522413"/>
            <a:ext cx="4349750" cy="552450"/>
          </a:xfrm>
          <a:prstGeom prst="roundRect">
            <a:avLst>
              <a:gd name="adj" fmla="val 50000"/>
            </a:avLst>
          </a:prstGeom>
          <a:noFill/>
          <a:ln w="25400" algn="ctr">
            <a:solidFill>
              <a:srgbClr val="1790BB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solidFill>
                <a:srgbClr val="FFFFFF"/>
              </a:solidFill>
              <a:latin typeface="+mn-lt"/>
              <a:ea typeface="宋体"/>
              <a:cs typeface="+mn-cs"/>
            </a:endParaRPr>
          </a:p>
        </p:txBody>
      </p:sp>
      <p:sp>
        <p:nvSpPr>
          <p:cNvPr id="18" name="Text Box 8">
            <a:extLst>
              <a:ext uri="{FF2B5EF4-FFF2-40B4-BE49-F238E27FC236}">
                <a16:creationId xmlns:a16="http://schemas.microsoft.com/office/drawing/2014/main" id="{4FDEED5C-4F09-446E-BD4F-CA106B5FF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4772025"/>
            <a:ext cx="38465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eaLnBrk="1" latinLnBrk="1" hangingPunct="1">
              <a:defRPr/>
            </a:pPr>
            <a:r>
              <a:rPr lang="zh-CN" altLang="en-US" sz="2800" dirty="0">
                <a:solidFill>
                  <a:srgbClr val="15597E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线程</a:t>
            </a:r>
          </a:p>
        </p:txBody>
      </p:sp>
      <p:sp>
        <p:nvSpPr>
          <p:cNvPr id="26" name="圆角矩形 41">
            <a:extLst>
              <a:ext uri="{FF2B5EF4-FFF2-40B4-BE49-F238E27FC236}">
                <a16:creationId xmlns:a16="http://schemas.microsoft.com/office/drawing/2014/main" id="{34239424-761B-437B-AE5C-E4B54D1C0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850" y="4784725"/>
            <a:ext cx="4349750" cy="552450"/>
          </a:xfrm>
          <a:prstGeom prst="roundRect">
            <a:avLst>
              <a:gd name="adj" fmla="val 50000"/>
            </a:avLst>
          </a:prstGeom>
          <a:noFill/>
          <a:ln w="25400" algn="ctr">
            <a:solidFill>
              <a:srgbClr val="1790BB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solidFill>
                <a:srgbClr val="FFFFFF"/>
              </a:solidFill>
              <a:latin typeface="+mn-lt"/>
              <a:ea typeface="宋体"/>
              <a:cs typeface="+mn-cs"/>
            </a:endParaRPr>
          </a:p>
        </p:txBody>
      </p:sp>
      <p:sp>
        <p:nvSpPr>
          <p:cNvPr id="24593" name="椭圆 24">
            <a:extLst>
              <a:ext uri="{FF2B5EF4-FFF2-40B4-BE49-F238E27FC236}">
                <a16:creationId xmlns:a16="http://schemas.microsoft.com/office/drawing/2014/main" id="{A4B7DAE8-990D-4737-996B-AAE23C9EE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563" y="4784725"/>
            <a:ext cx="550862" cy="552450"/>
          </a:xfrm>
          <a:prstGeom prst="ellipse">
            <a:avLst/>
          </a:prstGeom>
          <a:solidFill>
            <a:srgbClr val="1790B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/>
            <a:r>
              <a:rPr kumimoji="0" lang="en-US" altLang="zh-CN" sz="280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kumimoji="0" lang="zh-CN" altLang="en-US" sz="280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1" name="Text Box 8">
            <a:extLst>
              <a:ext uri="{FF2B5EF4-FFF2-40B4-BE49-F238E27FC236}">
                <a16:creationId xmlns:a16="http://schemas.microsoft.com/office/drawing/2014/main" id="{C19901AF-D20B-47D1-8D95-44C4B2897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6075" y="1514475"/>
            <a:ext cx="2312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eaLnBrk="1" latinLnBrk="1" hangingPunct="1">
              <a:defRPr/>
            </a:pPr>
            <a:r>
              <a:rPr lang="zh-CN" altLang="en-US" sz="2800" dirty="0">
                <a:solidFill>
                  <a:srgbClr val="15597E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进程的概念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>
            <a:extLst>
              <a:ext uri="{FF2B5EF4-FFF2-40B4-BE49-F238E27FC236}">
                <a16:creationId xmlns:a16="http://schemas.microsoft.com/office/drawing/2014/main" id="{452669F4-F3DA-4BBD-A7ED-EDDA08487C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进程的组成（进程上下文）</a:t>
            </a: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PCB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程序 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数据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进程控制块</a:t>
            </a:r>
            <a:r>
              <a:rPr lang="en-US" altLang="zh-CN" dirty="0">
                <a:latin typeface="Times New Roman" panose="02020603050405020304" pitchFamily="18" charset="0"/>
              </a:rPr>
              <a:t>PCB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进程标识符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处理机状态：寄存器、</a:t>
            </a:r>
            <a:r>
              <a:rPr lang="en-US" altLang="zh-CN" dirty="0">
                <a:latin typeface="Times New Roman" panose="02020603050405020304" pitchFamily="18" charset="0"/>
              </a:rPr>
              <a:t>PC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PSW</a:t>
            </a:r>
            <a:r>
              <a:rPr lang="zh-CN" altLang="en-US" dirty="0">
                <a:latin typeface="Times New Roman" panose="02020603050405020304" pitchFamily="18" charset="0"/>
              </a:rPr>
              <a:t>、栈指针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调度信息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控制信息</a:t>
            </a:r>
          </a:p>
        </p:txBody>
      </p:sp>
      <p:sp>
        <p:nvSpPr>
          <p:cNvPr id="44035" name="标题 1">
            <a:extLst>
              <a:ext uri="{FF2B5EF4-FFF2-40B4-BE49-F238E27FC236}">
                <a16:creationId xmlns:a16="http://schemas.microsoft.com/office/drawing/2014/main" id="{996FD8F1-9E62-4F98-A66A-C758BB5F83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2.2 	</a:t>
            </a:r>
            <a:r>
              <a:rPr lang="zh-CN" altLang="en-US">
                <a:solidFill>
                  <a:srgbClr val="000000"/>
                </a:solidFill>
              </a:rPr>
              <a:t>进程的概念</a:t>
            </a:r>
            <a:endParaRPr lang="zh-CN" altLang="en-US"/>
          </a:p>
        </p:txBody>
      </p:sp>
      <p:sp>
        <p:nvSpPr>
          <p:cNvPr id="44036" name="日期占位符 3">
            <a:extLst>
              <a:ext uri="{FF2B5EF4-FFF2-40B4-BE49-F238E27FC236}">
                <a16:creationId xmlns:a16="http://schemas.microsoft.com/office/drawing/2014/main" id="{95B35D9D-A84C-4D56-A748-D2621E274E54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2315EF1D-5BD6-4067-B15F-A84FF3379C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209675"/>
            <a:ext cx="8229600" cy="49164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PCB</a:t>
            </a:r>
            <a:r>
              <a:rPr lang="zh-CN" altLang="en-US">
                <a:latin typeface="Times New Roman" panose="02020603050405020304" pitchFamily="18" charset="0"/>
              </a:rPr>
              <a:t>的组织方式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链接方式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将具有相同状态的</a:t>
            </a:r>
            <a:r>
              <a:rPr lang="en-US" altLang="zh-CN">
                <a:latin typeface="Times New Roman" panose="02020603050405020304" pitchFamily="18" charset="0"/>
              </a:rPr>
              <a:t>PCB</a:t>
            </a:r>
            <a:r>
              <a:rPr lang="zh-CN" altLang="en-US">
                <a:latin typeface="Times New Roman" panose="02020603050405020304" pitchFamily="18" charset="0"/>
              </a:rPr>
              <a:t>，用其中的链接字，链接成一个队列。</a:t>
            </a:r>
            <a:endParaRPr lang="en-US" altLang="zh-CN">
              <a:latin typeface="Times New Roman" panose="02020603050405020304" pitchFamily="18" charset="0"/>
            </a:endParaRPr>
          </a:p>
          <a:p>
            <a:pPr lvl="2" eaLnBrk="1" hangingPunct="1"/>
            <a:endParaRPr lang="en-US" altLang="zh-CN">
              <a:latin typeface="Times New Roman" panose="02020603050405020304" pitchFamily="18" charset="0"/>
            </a:endParaRPr>
          </a:p>
          <a:p>
            <a:pPr lvl="2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5059" name="标题 1">
            <a:extLst>
              <a:ext uri="{FF2B5EF4-FFF2-40B4-BE49-F238E27FC236}">
                <a16:creationId xmlns:a16="http://schemas.microsoft.com/office/drawing/2014/main" id="{DA519BDF-21EE-432C-96E1-7A84E95C2A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2.2 	</a:t>
            </a:r>
            <a:r>
              <a:rPr lang="zh-CN" altLang="en-US">
                <a:solidFill>
                  <a:srgbClr val="000000"/>
                </a:solidFill>
              </a:rPr>
              <a:t>进程的概念</a:t>
            </a:r>
            <a:endParaRPr lang="zh-CN" altLang="en-US"/>
          </a:p>
        </p:txBody>
      </p:sp>
      <p:sp>
        <p:nvSpPr>
          <p:cNvPr id="45060" name="日期占位符 3">
            <a:extLst>
              <a:ext uri="{FF2B5EF4-FFF2-40B4-BE49-F238E27FC236}">
                <a16:creationId xmlns:a16="http://schemas.microsoft.com/office/drawing/2014/main" id="{467D6160-034B-452D-8DAC-BE2FAF733EE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45061" name="Picture 6">
            <a:extLst>
              <a:ext uri="{FF2B5EF4-FFF2-40B4-BE49-F238E27FC236}">
                <a16:creationId xmlns:a16="http://schemas.microsoft.com/office/drawing/2014/main" id="{2C8F0034-AAC6-4246-835E-FF0D8E4E3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916" y="2841353"/>
            <a:ext cx="5648441" cy="321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DFDD1012-8A7A-4718-B946-349D256C54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PCB</a:t>
            </a:r>
            <a:r>
              <a:rPr lang="zh-CN" altLang="en-US" dirty="0">
                <a:latin typeface="Times New Roman" panose="02020603050405020304" pitchFamily="18" charset="0"/>
              </a:rPr>
              <a:t>的组织方式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索引方式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线性表方式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根据进程的状态，建立索引表。</a:t>
            </a:r>
          </a:p>
        </p:txBody>
      </p:sp>
      <p:sp>
        <p:nvSpPr>
          <p:cNvPr id="46083" name="标题 1">
            <a:extLst>
              <a:ext uri="{FF2B5EF4-FFF2-40B4-BE49-F238E27FC236}">
                <a16:creationId xmlns:a16="http://schemas.microsoft.com/office/drawing/2014/main" id="{02D163E4-18E5-4487-BABA-C36CEC965D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2.2 	</a:t>
            </a:r>
            <a:r>
              <a:rPr lang="zh-CN" altLang="en-US">
                <a:solidFill>
                  <a:srgbClr val="000000"/>
                </a:solidFill>
              </a:rPr>
              <a:t>进程的概念</a:t>
            </a:r>
            <a:endParaRPr lang="zh-CN" altLang="en-US"/>
          </a:p>
        </p:txBody>
      </p:sp>
      <p:sp>
        <p:nvSpPr>
          <p:cNvPr id="46084" name="日期占位符 3">
            <a:extLst>
              <a:ext uri="{FF2B5EF4-FFF2-40B4-BE49-F238E27FC236}">
                <a16:creationId xmlns:a16="http://schemas.microsoft.com/office/drawing/2014/main" id="{F7932BE7-0DB8-4552-89C6-28B43280E121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46085" name="Picture 2">
            <a:extLst>
              <a:ext uri="{FF2B5EF4-FFF2-40B4-BE49-F238E27FC236}">
                <a16:creationId xmlns:a16="http://schemas.microsoft.com/office/drawing/2014/main" id="{A8E517E2-E2C1-4689-B17B-6AF116D74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012" y="2748809"/>
            <a:ext cx="5808082" cy="309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EE256509-0A11-4239-BDC3-1D0ADA8F1B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进程概念小结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引入进程的原因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进程的定义和特点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进程的组成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PCB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914400" lvl="2" indent="0" eaLnBrk="1" hangingPunct="1">
              <a:buFont typeface="Wingdings" panose="05000000000000000000" pitchFamily="2" charset="2"/>
              <a:buNone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7107" name="标题 1">
            <a:extLst>
              <a:ext uri="{FF2B5EF4-FFF2-40B4-BE49-F238E27FC236}">
                <a16:creationId xmlns:a16="http://schemas.microsoft.com/office/drawing/2014/main" id="{A1F4E017-9170-4607-9BDC-7372CF1CFD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2.2 	</a:t>
            </a:r>
            <a:r>
              <a:rPr lang="zh-CN" altLang="en-US">
                <a:solidFill>
                  <a:srgbClr val="000000"/>
                </a:solidFill>
              </a:rPr>
              <a:t>进程的概念</a:t>
            </a:r>
            <a:endParaRPr lang="zh-CN" altLang="en-US"/>
          </a:p>
        </p:txBody>
      </p:sp>
      <p:sp>
        <p:nvSpPr>
          <p:cNvPr id="47108" name="日期占位符 3">
            <a:extLst>
              <a:ext uri="{FF2B5EF4-FFF2-40B4-BE49-F238E27FC236}">
                <a16:creationId xmlns:a16="http://schemas.microsoft.com/office/drawing/2014/main" id="{ECE3418F-0D8B-48B5-B8C0-2D7D6BFBD9EE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>
            <a:extLst>
              <a:ext uri="{FF2B5EF4-FFF2-40B4-BE49-F238E27FC236}">
                <a16:creationId xmlns:a16="http://schemas.microsoft.com/office/drawing/2014/main" id="{49988D2B-3DE7-4B17-9A3C-71393EBE38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进程状态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          一个进程的生命期可以划分为一组状态，这些状态刻画了这个进程。系统根据</a:t>
            </a:r>
            <a:r>
              <a:rPr lang="en-US" altLang="zh-CN" sz="2800" dirty="0">
                <a:latin typeface="Times New Roman" panose="02020603050405020304" pitchFamily="18" charset="0"/>
              </a:rPr>
              <a:t>PCB</a:t>
            </a:r>
            <a:r>
              <a:rPr lang="zh-CN" altLang="en-US" sz="2800" dirty="0">
                <a:latin typeface="Times New Roman" panose="02020603050405020304" pitchFamily="18" charset="0"/>
              </a:rPr>
              <a:t>结构中的状态值控制进程。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就绪状态（</a:t>
            </a:r>
            <a:r>
              <a:rPr lang="en-US" altLang="zh-CN" dirty="0">
                <a:latin typeface="Times New Roman" panose="02020603050405020304" pitchFamily="18" charset="0"/>
              </a:rPr>
              <a:t>Ready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执行状态（</a:t>
            </a:r>
            <a:r>
              <a:rPr lang="en-US" altLang="zh-CN" dirty="0">
                <a:latin typeface="Times New Roman" panose="02020603050405020304" pitchFamily="18" charset="0"/>
              </a:rPr>
              <a:t>Running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等待状态（阻塞状态</a:t>
            </a:r>
            <a:r>
              <a:rPr lang="en-US" altLang="zh-CN" dirty="0">
                <a:latin typeface="Times New Roman" panose="02020603050405020304" pitchFamily="18" charset="0"/>
              </a:rPr>
              <a:t>Blocked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新（</a:t>
            </a:r>
            <a:r>
              <a:rPr lang="en-US" altLang="zh-CN" dirty="0">
                <a:latin typeface="Times New Roman" panose="02020603050405020304" pitchFamily="18" charset="0"/>
              </a:rPr>
              <a:t>New</a:t>
            </a:r>
            <a:r>
              <a:rPr lang="zh-CN" altLang="en-US" dirty="0">
                <a:latin typeface="Times New Roman" panose="02020603050405020304" pitchFamily="18" charset="0"/>
              </a:rPr>
              <a:t>）状态（创建状态）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终止状态（</a:t>
            </a:r>
            <a:r>
              <a:rPr lang="en-US" altLang="zh-CN" dirty="0">
                <a:latin typeface="Times New Roman" panose="02020603050405020304" pitchFamily="18" charset="0"/>
              </a:rPr>
              <a:t>Terminated or Exit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002BC988-5D03-4256-AE68-E61CDDD4A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4000" dirty="0">
                <a:solidFill>
                  <a:schemeClr val="tx1"/>
                </a:solidFill>
              </a:rPr>
              <a:t> 2.3	</a:t>
            </a:r>
            <a:r>
              <a:rPr lang="zh-CN" altLang="en-US" sz="4000" dirty="0">
                <a:solidFill>
                  <a:schemeClr val="tx1"/>
                </a:solidFill>
              </a:rPr>
              <a:t>进程状态</a:t>
            </a:r>
          </a:p>
        </p:txBody>
      </p:sp>
      <p:sp>
        <p:nvSpPr>
          <p:cNvPr id="48132" name="日期占位符 3">
            <a:extLst>
              <a:ext uri="{FF2B5EF4-FFF2-40B4-BE49-F238E27FC236}">
                <a16:creationId xmlns:a16="http://schemas.microsoft.com/office/drawing/2014/main" id="{7581ED33-15BA-4127-8503-BC2E909A2C01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9" name="Rectangle 3">
            <a:extLst>
              <a:ext uri="{FF2B5EF4-FFF2-40B4-BE49-F238E27FC236}">
                <a16:creationId xmlns:a16="http://schemas.microsoft.com/office/drawing/2014/main" id="{63BCC3D3-92D7-4071-9CD5-F68682E00C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4473575"/>
            <a:ext cx="8229600" cy="1652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ea typeface="黑体" panose="02010609060101010101" pitchFamily="49" charset="-122"/>
              </a:rPr>
              <a:t>三种基本状态：</a:t>
            </a:r>
            <a:endParaRPr lang="zh-CN" altLang="en-US" sz="2400" dirty="0">
              <a:ea typeface="仿宋_GB2312"/>
              <a:cs typeface="仿宋_GB231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ea typeface="仿宋_GB2312"/>
                <a:cs typeface="仿宋_GB2312"/>
              </a:rPr>
              <a:t>      执行状态 （</a:t>
            </a:r>
            <a:r>
              <a:rPr lang="en-US" altLang="zh-CN" sz="2400" dirty="0">
                <a:ea typeface="仿宋_GB2312"/>
                <a:cs typeface="仿宋_GB2312"/>
              </a:rPr>
              <a:t>Executing</a:t>
            </a:r>
            <a:r>
              <a:rPr lang="zh-CN" altLang="en-US" sz="2400" dirty="0">
                <a:ea typeface="仿宋_GB2312"/>
                <a:cs typeface="仿宋_GB2312"/>
              </a:rPr>
              <a:t>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ea typeface="仿宋_GB2312"/>
                <a:cs typeface="仿宋_GB2312"/>
              </a:rPr>
              <a:t>      就绪状态 （</a:t>
            </a:r>
            <a:r>
              <a:rPr lang="en-US" altLang="zh-CN" sz="2400" dirty="0">
                <a:ea typeface="仿宋_GB2312"/>
                <a:cs typeface="仿宋_GB2312"/>
              </a:rPr>
              <a:t>Ready</a:t>
            </a:r>
            <a:r>
              <a:rPr lang="zh-CN" altLang="en-US" sz="2400" dirty="0">
                <a:ea typeface="仿宋_GB2312"/>
                <a:cs typeface="仿宋_GB2312"/>
              </a:rPr>
              <a:t>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ea typeface="仿宋_GB2312"/>
                <a:cs typeface="仿宋_GB2312"/>
              </a:rPr>
              <a:t>      阻塞状态 （</a:t>
            </a:r>
            <a:r>
              <a:rPr lang="en-US" altLang="zh-CN" sz="2400" dirty="0">
                <a:ea typeface="仿宋_GB2312"/>
                <a:cs typeface="仿宋_GB2312"/>
              </a:rPr>
              <a:t>Blocked</a:t>
            </a:r>
            <a:r>
              <a:rPr lang="zh-CN" altLang="en-US" sz="2400" dirty="0">
                <a:ea typeface="仿宋_GB2312"/>
                <a:cs typeface="仿宋_GB2312"/>
              </a:rPr>
              <a:t>）或等待（</a:t>
            </a:r>
            <a:r>
              <a:rPr lang="en-US" altLang="zh-CN" sz="2400" dirty="0">
                <a:ea typeface="仿宋_GB2312"/>
                <a:cs typeface="仿宋_GB2312"/>
              </a:rPr>
              <a:t>Wait</a:t>
            </a:r>
            <a:r>
              <a:rPr lang="zh-CN" altLang="en-US" sz="2400" dirty="0">
                <a:ea typeface="仿宋_GB2312"/>
                <a:cs typeface="仿宋_GB2312"/>
              </a:rPr>
              <a:t>）</a:t>
            </a:r>
          </a:p>
        </p:txBody>
      </p:sp>
      <p:sp>
        <p:nvSpPr>
          <p:cNvPr id="275458" name="Rectangle 2">
            <a:extLst>
              <a:ext uri="{FF2B5EF4-FFF2-40B4-BE49-F238E27FC236}">
                <a16:creationId xmlns:a16="http://schemas.microsoft.com/office/drawing/2014/main" id="{1156C148-17CF-4E01-AE25-6ECB791BAC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471876"/>
                    </a:gs>
                    <a:gs pos="50000">
                      <a:srgbClr val="9933FF"/>
                    </a:gs>
                    <a:gs pos="100000">
                      <a:srgbClr val="4718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5000"/>
              </a:lnSpc>
            </a:pPr>
            <a:r>
              <a:rPr lang="en-US" altLang="zh-CN" dirty="0">
                <a:solidFill>
                  <a:srgbClr val="000000"/>
                </a:solidFill>
              </a:rPr>
              <a:t> 2.3	 </a:t>
            </a:r>
            <a:r>
              <a:rPr lang="zh-CN" altLang="en-US" dirty="0">
                <a:solidFill>
                  <a:srgbClr val="000000"/>
                </a:solidFill>
              </a:rPr>
              <a:t>进程状态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9156" name="日期占位符 4">
            <a:extLst>
              <a:ext uri="{FF2B5EF4-FFF2-40B4-BE49-F238E27FC236}">
                <a16:creationId xmlns:a16="http://schemas.microsoft.com/office/drawing/2014/main" id="{A9EE686E-32E8-4A06-B8AE-F89BAD7695C7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5481" name="Line 25">
            <a:extLst>
              <a:ext uri="{FF2B5EF4-FFF2-40B4-BE49-F238E27FC236}">
                <a16:creationId xmlns:a16="http://schemas.microsoft.com/office/drawing/2014/main" id="{88B79DE9-3C52-445A-8A04-1412DAF62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00" y="13176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5486" name="Line 30">
            <a:extLst>
              <a:ext uri="{FF2B5EF4-FFF2-40B4-BE49-F238E27FC236}">
                <a16:creationId xmlns:a16="http://schemas.microsoft.com/office/drawing/2014/main" id="{867E5DF6-F63E-47B4-B0BE-200B56E8A2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00" y="40608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5491" name="Text Box 35">
            <a:extLst>
              <a:ext uri="{FF2B5EF4-FFF2-40B4-BE49-F238E27FC236}">
                <a16:creationId xmlns:a16="http://schemas.microsoft.com/office/drawing/2014/main" id="{4DEF1EAD-5ADE-41F7-A99E-424069F6B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6937" y="3551238"/>
            <a:ext cx="1403350" cy="457200"/>
          </a:xfrm>
          <a:prstGeom prst="rect">
            <a:avLst/>
          </a:prstGeom>
          <a:gradFill rotWithShape="0">
            <a:gsLst>
              <a:gs pos="0">
                <a:srgbClr val="47005E"/>
              </a:gs>
              <a:gs pos="50000">
                <a:srgbClr val="9900CC"/>
              </a:gs>
              <a:gs pos="100000">
                <a:srgbClr val="47005E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后备队列</a:t>
            </a:r>
          </a:p>
        </p:txBody>
      </p:sp>
      <p:sp>
        <p:nvSpPr>
          <p:cNvPr id="275492" name="Text Box 36">
            <a:extLst>
              <a:ext uri="{FF2B5EF4-FFF2-40B4-BE49-F238E27FC236}">
                <a16:creationId xmlns:a16="http://schemas.microsoft.com/office/drawing/2014/main" id="{5FE94B0A-748C-4EC1-8C6D-B1D688447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6837" y="4853781"/>
            <a:ext cx="1501775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新状态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结束状态</a:t>
            </a:r>
            <a:endParaRPr lang="zh-CN" altLang="en-US" sz="2000" b="1" dirty="0">
              <a:solidFill>
                <a:srgbClr val="000099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grpSp>
        <p:nvGrpSpPr>
          <p:cNvPr id="49161" name="组合 1">
            <a:extLst>
              <a:ext uri="{FF2B5EF4-FFF2-40B4-BE49-F238E27FC236}">
                <a16:creationId xmlns:a16="http://schemas.microsoft.com/office/drawing/2014/main" id="{86F41C13-2EA3-41A0-A86A-7B2D0E4B6E88}"/>
              </a:ext>
            </a:extLst>
          </p:cNvPr>
          <p:cNvGrpSpPr>
            <a:grpSpLocks/>
          </p:cNvGrpSpPr>
          <p:nvPr/>
        </p:nvGrpSpPr>
        <p:grpSpPr bwMode="auto">
          <a:xfrm>
            <a:off x="812800" y="1393825"/>
            <a:ext cx="6134100" cy="2843213"/>
            <a:chOff x="1752600" y="1524000"/>
            <a:chExt cx="6134100" cy="2843213"/>
          </a:xfrm>
        </p:grpSpPr>
        <p:sp>
          <p:nvSpPr>
            <p:cNvPr id="49165" name="Oval 4">
              <a:extLst>
                <a:ext uri="{FF2B5EF4-FFF2-40B4-BE49-F238E27FC236}">
                  <a16:creationId xmlns:a16="http://schemas.microsoft.com/office/drawing/2014/main" id="{BE52C031-0098-4DCE-A9DD-43F871318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3352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/>
                  <a:cs typeface="仿宋_GB2312"/>
                </a:rPr>
                <a:t> </a:t>
              </a: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/>
                  <a:cs typeface="仿宋_GB2312"/>
                </a:rPr>
                <a:t>阻塞</a:t>
              </a:r>
            </a:p>
            <a:p>
              <a:pPr algn="ctr" eaLnBrk="1" hangingPunct="1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/>
                  <a:cs typeface="仿宋_GB2312"/>
                </a:rPr>
                <a:t>状态</a:t>
              </a:r>
            </a:p>
          </p:txBody>
        </p:sp>
        <p:sp>
          <p:nvSpPr>
            <p:cNvPr id="49166" name="Oval 5">
              <a:extLst>
                <a:ext uri="{FF2B5EF4-FFF2-40B4-BE49-F238E27FC236}">
                  <a16:creationId xmlns:a16="http://schemas.microsoft.com/office/drawing/2014/main" id="{684CCE70-AC41-4806-A0FF-1C4E2FBBC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352800"/>
              <a:ext cx="838200" cy="838200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algn="ctr" eaLnBrk="1" hangingPunct="1"/>
              <a:r>
                <a:rPr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ea typeface="仿宋_GB2312"/>
                  <a:cs typeface="仿宋_GB2312"/>
                </a:rPr>
                <a:t>就绪</a:t>
              </a:r>
            </a:p>
            <a:p>
              <a:pPr algn="ctr" eaLnBrk="1" hangingPunct="1"/>
              <a:r>
                <a:rPr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ea typeface="仿宋_GB2312"/>
                  <a:cs typeface="仿宋_GB2312"/>
                </a:rPr>
                <a:t>状态</a:t>
              </a:r>
            </a:p>
          </p:txBody>
        </p:sp>
        <p:grpSp>
          <p:nvGrpSpPr>
            <p:cNvPr id="49167" name="Group 6">
              <a:extLst>
                <a:ext uri="{FF2B5EF4-FFF2-40B4-BE49-F238E27FC236}">
                  <a16:creationId xmlns:a16="http://schemas.microsoft.com/office/drawing/2014/main" id="{61A185B7-F08A-4261-ABD3-F09DB8376B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1400" y="1524000"/>
              <a:ext cx="914400" cy="838200"/>
              <a:chOff x="2256" y="960"/>
              <a:chExt cx="576" cy="528"/>
            </a:xfrm>
          </p:grpSpPr>
          <p:sp>
            <p:nvSpPr>
              <p:cNvPr id="49192" name="Oval 7">
                <a:extLst>
                  <a:ext uri="{FF2B5EF4-FFF2-40B4-BE49-F238E27FC236}">
                    <a16:creationId xmlns:a16="http://schemas.microsoft.com/office/drawing/2014/main" id="{7881F444-A5BD-414A-AD8A-02910EF02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960"/>
                <a:ext cx="528" cy="528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HY강B"/>
                    <a:ea typeface="HY강B"/>
                    <a:cs typeface="HY강B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HY강B"/>
                    <a:ea typeface="HY강B"/>
                    <a:cs typeface="HY강B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HY강B"/>
                    <a:ea typeface="HY강B"/>
                    <a:cs typeface="HY강B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HY강B"/>
                    <a:ea typeface="HY강B"/>
                    <a:cs typeface="HY강B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HY강B"/>
                    <a:ea typeface="HY강B"/>
                    <a:cs typeface="HY강B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강B"/>
                    <a:ea typeface="HY강B"/>
                    <a:cs typeface="HY강B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강B"/>
                    <a:ea typeface="HY강B"/>
                    <a:cs typeface="HY강B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강B"/>
                    <a:ea typeface="HY강B"/>
                    <a:cs typeface="HY강B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강B"/>
                    <a:ea typeface="HY강B"/>
                    <a:cs typeface="HY강B"/>
                  </a:defRPr>
                </a:lvl9pPr>
              </a:lstStyle>
              <a:p>
                <a:pPr algn="ctr" eaLnBrk="1" hangingPunct="1"/>
                <a:r>
                  <a:rPr lang="en-US" altLang="zh-CN" sz="2000">
                    <a:solidFill>
                      <a:schemeClr val="bg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rPr>
                  <a:t> </a:t>
                </a:r>
              </a:p>
            </p:txBody>
          </p:sp>
          <p:sp>
            <p:nvSpPr>
              <p:cNvPr id="49193" name="Rectangle 8">
                <a:extLst>
                  <a:ext uri="{FF2B5EF4-FFF2-40B4-BE49-F238E27FC236}">
                    <a16:creationId xmlns:a16="http://schemas.microsoft.com/office/drawing/2014/main" id="{F012F9FF-F755-49BE-ABCD-EE283DFEAC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8" y="960"/>
                <a:ext cx="55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HY강B"/>
                    <a:ea typeface="HY강B"/>
                    <a:cs typeface="HY강B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HY강B"/>
                    <a:ea typeface="HY강B"/>
                    <a:cs typeface="HY강B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HY강B"/>
                    <a:ea typeface="HY강B"/>
                    <a:cs typeface="HY강B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HY강B"/>
                    <a:ea typeface="HY강B"/>
                    <a:cs typeface="HY강B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HY강B"/>
                    <a:ea typeface="HY강B"/>
                    <a:cs typeface="HY강B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강B"/>
                    <a:ea typeface="HY강B"/>
                    <a:cs typeface="HY강B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강B"/>
                    <a:ea typeface="HY강B"/>
                    <a:cs typeface="HY강B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강B"/>
                    <a:ea typeface="HY강B"/>
                    <a:cs typeface="HY강B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강B"/>
                    <a:ea typeface="HY강B"/>
                    <a:cs typeface="HY강B"/>
                  </a:defRPr>
                </a:lvl9pPr>
              </a:lstStyle>
              <a:p>
                <a:pPr eaLnBrk="1" hangingPunct="1"/>
                <a:r>
                  <a:rPr lang="zh-CN" altLang="en-US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rPr>
                  <a:t>执行</a:t>
                </a:r>
              </a:p>
            </p:txBody>
          </p:sp>
          <p:sp>
            <p:nvSpPr>
              <p:cNvPr id="49194" name="Text Box 9">
                <a:extLst>
                  <a:ext uri="{FF2B5EF4-FFF2-40B4-BE49-F238E27FC236}">
                    <a16:creationId xmlns:a16="http://schemas.microsoft.com/office/drawing/2014/main" id="{C359DB37-35D9-469C-A14F-77DEBA5990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2" y="1152"/>
                <a:ext cx="5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HY강B"/>
                    <a:ea typeface="HY강B"/>
                    <a:cs typeface="HY강B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HY강B"/>
                    <a:ea typeface="HY강B"/>
                    <a:cs typeface="HY강B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HY강B"/>
                    <a:ea typeface="HY강B"/>
                    <a:cs typeface="HY강B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HY강B"/>
                    <a:ea typeface="HY강B"/>
                    <a:cs typeface="HY강B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HY강B"/>
                    <a:ea typeface="HY강B"/>
                    <a:cs typeface="HY강B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강B"/>
                    <a:ea typeface="HY강B"/>
                    <a:cs typeface="HY강B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강B"/>
                    <a:ea typeface="HY강B"/>
                    <a:cs typeface="HY강B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강B"/>
                    <a:ea typeface="HY강B"/>
                    <a:cs typeface="HY강B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강B"/>
                    <a:ea typeface="HY강B"/>
                    <a:cs typeface="HY강B"/>
                  </a:defRPr>
                </a:lvl9pPr>
              </a:lstStyle>
              <a:p>
                <a:pPr eaLnBrk="1" hangingPunct="1"/>
                <a:r>
                  <a:rPr lang="zh-CN" altLang="en-US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rPr>
                  <a:t>状态</a:t>
                </a:r>
              </a:p>
            </p:txBody>
          </p:sp>
        </p:grpSp>
        <p:sp>
          <p:nvSpPr>
            <p:cNvPr id="49168" name="Line 10">
              <a:extLst>
                <a:ext uri="{FF2B5EF4-FFF2-40B4-BE49-F238E27FC236}">
                  <a16:creationId xmlns:a16="http://schemas.microsoft.com/office/drawing/2014/main" id="{2C0A6313-7E3D-4AEE-82C2-58F8A8CC2B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81500" y="2095500"/>
              <a:ext cx="1333500" cy="13335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9" name="Line 11">
              <a:extLst>
                <a:ext uri="{FF2B5EF4-FFF2-40B4-BE49-F238E27FC236}">
                  <a16:creationId xmlns:a16="http://schemas.microsoft.com/office/drawing/2014/main" id="{A8F36E81-7A02-4B97-9215-3CAA837697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2200" y="2133600"/>
              <a:ext cx="1295400" cy="1295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0" name="Line 12">
              <a:extLst>
                <a:ext uri="{FF2B5EF4-FFF2-40B4-BE49-F238E27FC236}">
                  <a16:creationId xmlns:a16="http://schemas.microsoft.com/office/drawing/2014/main" id="{05A64CFA-2F67-4988-96AB-2964A6E271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3810000"/>
              <a:ext cx="2971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1" name="Text Box 13">
              <a:extLst>
                <a:ext uri="{FF2B5EF4-FFF2-40B4-BE49-F238E27FC236}">
                  <a16:creationId xmlns:a16="http://schemas.microsoft.com/office/drawing/2014/main" id="{D3F274ED-B84A-419A-96C3-D7E81E3802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400" y="2386013"/>
              <a:ext cx="7969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Times New Roman" panose="02020603050405020304" pitchFamily="18" charset="0"/>
                  <a:ea typeface="仿宋_GB2312"/>
                  <a:cs typeface="仿宋_GB2312"/>
                </a:rPr>
                <a:t>调度</a:t>
              </a:r>
              <a:endParaRPr lang="zh-CN" altLang="en-US" sz="2000" b="1">
                <a:latin typeface="Times New Roman" panose="02020603050405020304" pitchFamily="18" charset="0"/>
                <a:ea typeface="仿宋_GB2312"/>
                <a:cs typeface="仿宋_GB2312"/>
              </a:endParaRPr>
            </a:p>
          </p:txBody>
        </p:sp>
        <p:sp>
          <p:nvSpPr>
            <p:cNvPr id="49172" name="Text Box 14">
              <a:extLst>
                <a:ext uri="{FF2B5EF4-FFF2-40B4-BE49-F238E27FC236}">
                  <a16:creationId xmlns:a16="http://schemas.microsoft.com/office/drawing/2014/main" id="{E4AD077E-6BEA-4505-977A-4D1D16ED64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236788"/>
              <a:ext cx="12366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Times New Roman" panose="02020603050405020304" pitchFamily="18" charset="0"/>
                  <a:ea typeface="仿宋_GB2312"/>
                  <a:cs typeface="仿宋_GB2312"/>
                </a:rPr>
                <a:t>I/O</a:t>
              </a:r>
              <a:r>
                <a:rPr lang="zh-CN" altLang="en-US" sz="2400" b="1">
                  <a:latin typeface="Times New Roman" panose="02020603050405020304" pitchFamily="18" charset="0"/>
                  <a:ea typeface="仿宋_GB2312"/>
                  <a:cs typeface="仿宋_GB2312"/>
                </a:rPr>
                <a:t>请求</a:t>
              </a:r>
            </a:p>
          </p:txBody>
        </p:sp>
        <p:sp>
          <p:nvSpPr>
            <p:cNvPr id="49173" name="Text Box 15">
              <a:extLst>
                <a:ext uri="{FF2B5EF4-FFF2-40B4-BE49-F238E27FC236}">
                  <a16:creationId xmlns:a16="http://schemas.microsoft.com/office/drawing/2014/main" id="{4BE5A742-CEDE-4088-93AC-BC023CCF09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400" y="2081213"/>
              <a:ext cx="7969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Times New Roman" panose="02020603050405020304" pitchFamily="18" charset="0"/>
                  <a:ea typeface="仿宋_GB2312"/>
                  <a:cs typeface="仿宋_GB2312"/>
                </a:rPr>
                <a:t>进程</a:t>
              </a:r>
              <a:endParaRPr lang="zh-CN" altLang="en-US" sz="2000" b="1">
                <a:latin typeface="Times New Roman" panose="02020603050405020304" pitchFamily="18" charset="0"/>
                <a:ea typeface="仿宋_GB2312"/>
                <a:cs typeface="仿宋_GB2312"/>
              </a:endParaRPr>
            </a:p>
          </p:txBody>
        </p:sp>
        <p:sp>
          <p:nvSpPr>
            <p:cNvPr id="49174" name="Text Box 16">
              <a:extLst>
                <a:ext uri="{FF2B5EF4-FFF2-40B4-BE49-F238E27FC236}">
                  <a16:creationId xmlns:a16="http://schemas.microsoft.com/office/drawing/2014/main" id="{E24CA63F-CFD1-4AD1-AA11-E2315410B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3800" y="3910013"/>
              <a:ext cx="7969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Times New Roman" panose="02020603050405020304" pitchFamily="18" charset="0"/>
                  <a:ea typeface="仿宋_GB2312"/>
                  <a:cs typeface="仿宋_GB2312"/>
                </a:rPr>
                <a:t>释放</a:t>
              </a:r>
            </a:p>
          </p:txBody>
        </p:sp>
        <p:sp>
          <p:nvSpPr>
            <p:cNvPr id="49175" name="Line 17">
              <a:extLst>
                <a:ext uri="{FF2B5EF4-FFF2-40B4-BE49-F238E27FC236}">
                  <a16:creationId xmlns:a16="http://schemas.microsoft.com/office/drawing/2014/main" id="{4D3EE1B2-9396-4017-856E-AE09D94AA7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2362200"/>
              <a:ext cx="15240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6" name="Line 18">
              <a:extLst>
                <a:ext uri="{FF2B5EF4-FFF2-40B4-BE49-F238E27FC236}">
                  <a16:creationId xmlns:a16="http://schemas.microsoft.com/office/drawing/2014/main" id="{AF774C1D-E3E4-445F-9862-AB2A52F99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0" y="2971800"/>
              <a:ext cx="22860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7" name="Line 19">
              <a:extLst>
                <a:ext uri="{FF2B5EF4-FFF2-40B4-BE49-F238E27FC236}">
                  <a16:creationId xmlns:a16="http://schemas.microsoft.com/office/drawing/2014/main" id="{273AC29C-2278-4212-B9B8-A75330A5CA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3276600"/>
              <a:ext cx="228600" cy="15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8" name="Line 20">
              <a:extLst>
                <a:ext uri="{FF2B5EF4-FFF2-40B4-BE49-F238E27FC236}">
                  <a16:creationId xmlns:a16="http://schemas.microsoft.com/office/drawing/2014/main" id="{AE903450-A4E0-4B8B-8F89-6CBD658D86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1600" y="3505200"/>
              <a:ext cx="381000" cy="15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9" name="Line 21">
              <a:extLst>
                <a:ext uri="{FF2B5EF4-FFF2-40B4-BE49-F238E27FC236}">
                  <a16:creationId xmlns:a16="http://schemas.microsoft.com/office/drawing/2014/main" id="{06B3DB78-A5BF-4E6D-8833-D6704067A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600" y="281940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0" name="Line 22">
              <a:extLst>
                <a:ext uri="{FF2B5EF4-FFF2-40B4-BE49-F238E27FC236}">
                  <a16:creationId xmlns:a16="http://schemas.microsoft.com/office/drawing/2014/main" id="{E57EB057-49E9-44FC-A313-999E92814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274320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1" name="Line 23">
              <a:extLst>
                <a:ext uri="{FF2B5EF4-FFF2-40B4-BE49-F238E27FC236}">
                  <a16:creationId xmlns:a16="http://schemas.microsoft.com/office/drawing/2014/main" id="{8651A07F-FA16-4BC3-A5C9-5D47187EF9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2667000"/>
              <a:ext cx="15240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2" name="Text Box 24">
              <a:extLst>
                <a:ext uri="{FF2B5EF4-FFF2-40B4-BE49-F238E27FC236}">
                  <a16:creationId xmlns:a16="http://schemas.microsoft.com/office/drawing/2014/main" id="{1F99627C-4C57-4E10-85A2-E74DA8229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0950" y="2781300"/>
              <a:ext cx="69532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/>
              <a:r>
                <a:rPr lang="zh-CN" altLang="en-US" sz="2000" b="1">
                  <a:latin typeface="Times New Roman" panose="02020603050405020304" pitchFamily="18" charset="0"/>
                  <a:ea typeface="仿宋_GB2312"/>
                  <a:cs typeface="仿宋_GB2312"/>
                </a:rPr>
                <a:t>时间</a:t>
              </a:r>
            </a:p>
            <a:p>
              <a:pPr eaLnBrk="1" hangingPunct="1"/>
              <a:r>
                <a:rPr lang="zh-CN" altLang="en-US" sz="2000" b="1">
                  <a:latin typeface="Times New Roman" panose="02020603050405020304" pitchFamily="18" charset="0"/>
                  <a:ea typeface="仿宋_GB2312"/>
                  <a:cs typeface="仿宋_GB2312"/>
                </a:rPr>
                <a:t>片到</a:t>
              </a:r>
              <a:endParaRPr lang="zh-CN" altLang="en-US" sz="2000">
                <a:latin typeface="Times New Roman" panose="02020603050405020304" pitchFamily="18" charset="0"/>
                <a:ea typeface="仿宋_GB2312"/>
                <a:cs typeface="仿宋_GB2312"/>
              </a:endParaRPr>
            </a:p>
          </p:txBody>
        </p:sp>
        <p:sp>
          <p:nvSpPr>
            <p:cNvPr id="49183" name="Line 26">
              <a:extLst>
                <a:ext uri="{FF2B5EF4-FFF2-40B4-BE49-F238E27FC236}">
                  <a16:creationId xmlns:a16="http://schemas.microsoft.com/office/drawing/2014/main" id="{CC11C79A-A351-4549-84D6-F5AF2A95C3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19812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4" name="Line 27">
              <a:extLst>
                <a:ext uri="{FF2B5EF4-FFF2-40B4-BE49-F238E27FC236}">
                  <a16:creationId xmlns:a16="http://schemas.microsoft.com/office/drawing/2014/main" id="{85D383C0-066B-4A8A-9307-89F4E21744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25146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5" name="Line 28">
              <a:extLst>
                <a:ext uri="{FF2B5EF4-FFF2-40B4-BE49-F238E27FC236}">
                  <a16:creationId xmlns:a16="http://schemas.microsoft.com/office/drawing/2014/main" id="{755D6718-E367-43D8-BCB3-C2EE5298DE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81800" y="31242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6" name="Line 29">
              <a:extLst>
                <a:ext uri="{FF2B5EF4-FFF2-40B4-BE49-F238E27FC236}">
                  <a16:creationId xmlns:a16="http://schemas.microsoft.com/office/drawing/2014/main" id="{A054A22D-9049-43C5-B216-3B66AF8F9C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6576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7" name="Oval 31">
              <a:extLst>
                <a:ext uri="{FF2B5EF4-FFF2-40B4-BE49-F238E27FC236}">
                  <a16:creationId xmlns:a16="http://schemas.microsoft.com/office/drawing/2014/main" id="{6390AD93-1E21-423C-9CB1-4E42B0E68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50" y="3505200"/>
              <a:ext cx="933450" cy="838200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algn="ctr" eaLnBrk="1" hangingPunct="1"/>
              <a:r>
                <a:rPr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ea typeface="仿宋_GB2312"/>
                  <a:cs typeface="仿宋_GB2312"/>
                </a:rPr>
                <a:t>新状态</a:t>
              </a:r>
              <a:endParaRPr lang="zh-CN" altLang="en-US" sz="20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endParaRPr>
            </a:p>
          </p:txBody>
        </p:sp>
        <p:sp>
          <p:nvSpPr>
            <p:cNvPr id="49188" name="Oval 32">
              <a:extLst>
                <a:ext uri="{FF2B5EF4-FFF2-40B4-BE49-F238E27FC236}">
                  <a16:creationId xmlns:a16="http://schemas.microsoft.com/office/drawing/2014/main" id="{CA32AE8A-6CEB-4BFA-AA26-8D13F8404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1524000"/>
              <a:ext cx="838200" cy="838200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algn="ctr" eaLnBrk="1" hangingPunct="1"/>
              <a:r>
                <a:rPr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ea typeface="仿宋_GB2312"/>
                  <a:cs typeface="仿宋_GB2312"/>
                </a:rPr>
                <a:t>结束</a:t>
              </a:r>
            </a:p>
          </p:txBody>
        </p:sp>
        <p:sp>
          <p:nvSpPr>
            <p:cNvPr id="49189" name="Line 33">
              <a:extLst>
                <a:ext uri="{FF2B5EF4-FFF2-40B4-BE49-F238E27FC236}">
                  <a16:creationId xmlns:a16="http://schemas.microsoft.com/office/drawing/2014/main" id="{D0DCD2BB-EC53-4E34-A51A-C07E0A46F1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600" y="1905000"/>
              <a:ext cx="24765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0" name="Line 34">
              <a:extLst>
                <a:ext uri="{FF2B5EF4-FFF2-40B4-BE49-F238E27FC236}">
                  <a16:creationId xmlns:a16="http://schemas.microsoft.com/office/drawing/2014/main" id="{97F860E8-9F26-424A-9766-A2885E5503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00800" y="3810000"/>
              <a:ext cx="53340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1" name="Line 37">
              <a:extLst>
                <a:ext uri="{FF2B5EF4-FFF2-40B4-BE49-F238E27FC236}">
                  <a16:creationId xmlns:a16="http://schemas.microsoft.com/office/drawing/2014/main" id="{435A08F5-EF5D-4C4A-9A75-CC10C1195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000" y="19050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162" name="Rectangle 3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BA181AF-4194-4EF7-8DE1-067648DF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150" y="62865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endParaRPr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9163" name="Rectangle 3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9DCA45D-17D6-411C-BBFB-88F51A666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700" y="6267450"/>
            <a:ext cx="4572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endParaRPr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9164" name="Oval 40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599483B-D8B1-448B-981D-8C497AE3F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6237288"/>
            <a:ext cx="1085850" cy="3619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endParaRPr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5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3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5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5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9" grpId="0" build="p" autoUpdateAnimBg="0" advAuto="0"/>
      <p:bldP spid="275458" grpId="0" autoUpdateAnimBg="0"/>
      <p:bldP spid="275491" grpId="0" animBg="1" autoUpdateAnimBg="0"/>
      <p:bldP spid="27549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内容占位符 2">
            <a:extLst>
              <a:ext uri="{FF2B5EF4-FFF2-40B4-BE49-F238E27FC236}">
                <a16:creationId xmlns:a16="http://schemas.microsoft.com/office/drawing/2014/main" id="{6925502E-9769-4A79-BC9A-0EC4C51ECA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179" name="标题 1">
            <a:extLst>
              <a:ext uri="{FF2B5EF4-FFF2-40B4-BE49-F238E27FC236}">
                <a16:creationId xmlns:a16="http://schemas.microsoft.com/office/drawing/2014/main" id="{30BA10A6-0773-4252-8B14-3542E3EC58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180" name="日期占位符 3">
            <a:extLst>
              <a:ext uri="{FF2B5EF4-FFF2-40B4-BE49-F238E27FC236}">
                <a16:creationId xmlns:a16="http://schemas.microsoft.com/office/drawing/2014/main" id="{BC4D0CD1-964C-4888-9995-2F504387CBEF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50181" name="Picture 2" descr="3_7b">
            <a:extLst>
              <a:ext uri="{FF2B5EF4-FFF2-40B4-BE49-F238E27FC236}">
                <a16:creationId xmlns:a16="http://schemas.microsoft.com/office/drawing/2014/main" id="{BC939AAD-86FA-44B6-87B4-796684E54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8601075" cy="648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内容占位符 2">
            <a:extLst>
              <a:ext uri="{FF2B5EF4-FFF2-40B4-BE49-F238E27FC236}">
                <a16:creationId xmlns:a16="http://schemas.microsoft.com/office/drawing/2014/main" id="{B84E062D-B352-434B-9384-A04AF7E3C3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03" name="标题 1">
            <a:extLst>
              <a:ext uri="{FF2B5EF4-FFF2-40B4-BE49-F238E27FC236}">
                <a16:creationId xmlns:a16="http://schemas.microsoft.com/office/drawing/2014/main" id="{1D9A47AD-EB27-4397-83D5-5094BFAA9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2.3	 </a:t>
            </a:r>
            <a:r>
              <a:rPr lang="zh-CN" altLang="en-US">
                <a:solidFill>
                  <a:srgbClr val="000000"/>
                </a:solidFill>
              </a:rPr>
              <a:t>进程状态</a:t>
            </a:r>
            <a:endParaRPr lang="zh-CN" altLang="en-US"/>
          </a:p>
        </p:txBody>
      </p:sp>
      <p:sp>
        <p:nvSpPr>
          <p:cNvPr id="51204" name="日期占位符 3">
            <a:extLst>
              <a:ext uri="{FF2B5EF4-FFF2-40B4-BE49-F238E27FC236}">
                <a16:creationId xmlns:a16="http://schemas.microsoft.com/office/drawing/2014/main" id="{DFD1D16B-EF30-4A59-8160-D1B1BBC9BB20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51205" name="Picture 2" descr="3_6">
            <a:extLst>
              <a:ext uri="{FF2B5EF4-FFF2-40B4-BE49-F238E27FC236}">
                <a16:creationId xmlns:a16="http://schemas.microsoft.com/office/drawing/2014/main" id="{381C5C6F-0F32-4CF9-AE87-FEBD635B6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5863"/>
            <a:ext cx="8991600" cy="498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6" name="Rectangle 5">
            <a:extLst>
              <a:ext uri="{FF2B5EF4-FFF2-40B4-BE49-F238E27FC236}">
                <a16:creationId xmlns:a16="http://schemas.microsoft.com/office/drawing/2014/main" id="{8158A8D2-741B-4E34-8C00-71FA5605F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715000"/>
            <a:ext cx="1371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endParaRPr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>
            <a:extLst>
              <a:ext uri="{FF2B5EF4-FFF2-40B4-BE49-F238E27FC236}">
                <a16:creationId xmlns:a16="http://schemas.microsoft.com/office/drawing/2014/main" id="{5DF8083F-15D2-47E7-AA1D-F1A20A8D15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挂起状态（</a:t>
            </a:r>
            <a:r>
              <a:rPr lang="en-US" altLang="zh-CN">
                <a:latin typeface="Times New Roman" panose="02020603050405020304" pitchFamily="18" charset="0"/>
              </a:rPr>
              <a:t>Suspend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       把一个进程挂起使之处于静止状态，以便研究它的执行情况获对它进行修改。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用户终端需要；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父进程的需要：考查、修改获协调各子进程时；</a:t>
            </a:r>
          </a:p>
          <a:p>
            <a:pPr lvl="2" eaLnBrk="1" hangingPunct="1"/>
            <a:r>
              <a:rPr lang="en-US" altLang="zh-CN">
                <a:latin typeface="Times New Roman" panose="02020603050405020304" pitchFamily="18" charset="0"/>
              </a:rPr>
              <a:t>OS</a:t>
            </a:r>
            <a:r>
              <a:rPr lang="zh-CN" altLang="en-US">
                <a:latin typeface="Times New Roman" panose="02020603050405020304" pitchFamily="18" charset="0"/>
              </a:rPr>
              <a:t>的需要：改善系统运行性能，调节负荷；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对换的需要：缓和内存紧张的情况；</a:t>
            </a:r>
          </a:p>
        </p:txBody>
      </p:sp>
      <p:sp>
        <p:nvSpPr>
          <p:cNvPr id="52227" name="标题 1">
            <a:extLst>
              <a:ext uri="{FF2B5EF4-FFF2-40B4-BE49-F238E27FC236}">
                <a16:creationId xmlns:a16="http://schemas.microsoft.com/office/drawing/2014/main" id="{57983A9D-9E97-40F8-9063-2D563C004B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2.3	 </a:t>
            </a:r>
            <a:r>
              <a:rPr lang="zh-CN" altLang="en-US">
                <a:solidFill>
                  <a:srgbClr val="000000"/>
                </a:solidFill>
              </a:rPr>
              <a:t>进程状态</a:t>
            </a:r>
            <a:endParaRPr lang="zh-CN" altLang="en-US"/>
          </a:p>
        </p:txBody>
      </p:sp>
      <p:sp>
        <p:nvSpPr>
          <p:cNvPr id="52228" name="日期占位符 3">
            <a:extLst>
              <a:ext uri="{FF2B5EF4-FFF2-40B4-BE49-F238E27FC236}">
                <a16:creationId xmlns:a16="http://schemas.microsoft.com/office/drawing/2014/main" id="{266D7E70-D784-4AD9-B688-F322A9EF3ADC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内容占位符 2">
            <a:extLst>
              <a:ext uri="{FF2B5EF4-FFF2-40B4-BE49-F238E27FC236}">
                <a16:creationId xmlns:a16="http://schemas.microsoft.com/office/drawing/2014/main" id="{853DA550-32A2-471A-A301-ADE9408C9C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细化的进程状态图 （增加挂起）</a:t>
            </a:r>
          </a:p>
          <a:p>
            <a:endParaRPr lang="zh-CN" altLang="en-US"/>
          </a:p>
        </p:txBody>
      </p:sp>
      <p:sp>
        <p:nvSpPr>
          <p:cNvPr id="53251" name="标题 1">
            <a:extLst>
              <a:ext uri="{FF2B5EF4-FFF2-40B4-BE49-F238E27FC236}">
                <a16:creationId xmlns:a16="http://schemas.microsoft.com/office/drawing/2014/main" id="{0925B422-7257-4BEB-84E7-597EB6BB1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2.3	 </a:t>
            </a:r>
            <a:r>
              <a:rPr lang="zh-CN" altLang="en-US">
                <a:solidFill>
                  <a:srgbClr val="000000"/>
                </a:solidFill>
              </a:rPr>
              <a:t>进程状态</a:t>
            </a:r>
            <a:endParaRPr lang="zh-CN" altLang="en-US"/>
          </a:p>
        </p:txBody>
      </p:sp>
      <p:grpSp>
        <p:nvGrpSpPr>
          <p:cNvPr id="53252" name="组合 3">
            <a:extLst>
              <a:ext uri="{FF2B5EF4-FFF2-40B4-BE49-F238E27FC236}">
                <a16:creationId xmlns:a16="http://schemas.microsoft.com/office/drawing/2014/main" id="{5DE42787-0045-40F2-95FF-AD9132F83404}"/>
              </a:ext>
            </a:extLst>
          </p:cNvPr>
          <p:cNvGrpSpPr>
            <a:grpSpLocks/>
          </p:cNvGrpSpPr>
          <p:nvPr/>
        </p:nvGrpSpPr>
        <p:grpSpPr bwMode="auto">
          <a:xfrm>
            <a:off x="1395413" y="1831975"/>
            <a:ext cx="6024562" cy="4291013"/>
            <a:chOff x="1538327" y="1638300"/>
            <a:chExt cx="6024523" cy="4291013"/>
          </a:xfrm>
        </p:grpSpPr>
        <p:sp>
          <p:nvSpPr>
            <p:cNvPr id="53256" name="Oval 3">
              <a:extLst>
                <a:ext uri="{FF2B5EF4-FFF2-40B4-BE49-F238E27FC236}">
                  <a16:creationId xmlns:a16="http://schemas.microsoft.com/office/drawing/2014/main" id="{62DEEF7F-09CB-474D-9D65-8CCB25648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650" y="3162300"/>
              <a:ext cx="914400" cy="914400"/>
            </a:xfrm>
            <a:prstGeom prst="ellipse">
              <a:avLst/>
            </a:prstGeom>
            <a:solidFill>
              <a:srgbClr val="CC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algn="ctr" eaLnBrk="1" hangingPunct="1"/>
              <a:endParaRPr lang="en-US" altLang="zh-CN" sz="2000">
                <a:latin typeface="Times New Roman" panose="02020603050405020304" pitchFamily="18" charset="0"/>
                <a:ea typeface="仿宋_GB2312"/>
                <a:cs typeface="仿宋_GB2312"/>
              </a:endParaRPr>
            </a:p>
            <a:p>
              <a:pPr algn="ctr" eaLnBrk="1" hangingPunct="1"/>
              <a:r>
                <a:rPr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ea typeface="仿宋_GB2312"/>
                  <a:cs typeface="仿宋_GB2312"/>
                </a:rPr>
                <a:t>活动</a:t>
              </a:r>
            </a:p>
            <a:p>
              <a:pPr algn="ctr" eaLnBrk="1" hangingPunct="1"/>
              <a:r>
                <a:rPr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ea typeface="仿宋_GB2312"/>
                  <a:cs typeface="仿宋_GB2312"/>
                </a:rPr>
                <a:t>阻塞</a:t>
              </a:r>
            </a:p>
            <a:p>
              <a:pPr algn="ctr" eaLnBrk="1" hangingPunct="1"/>
              <a:endParaRPr lang="en-US" altLang="zh-CN" sz="2000">
                <a:latin typeface="Times New Roman" panose="02020603050405020304" pitchFamily="18" charset="0"/>
                <a:ea typeface="仿宋_GB2312"/>
                <a:cs typeface="仿宋_GB2312"/>
              </a:endParaRPr>
            </a:p>
          </p:txBody>
        </p:sp>
        <p:sp>
          <p:nvSpPr>
            <p:cNvPr id="53257" name="Oval 4">
              <a:extLst>
                <a:ext uri="{FF2B5EF4-FFF2-40B4-BE49-F238E27FC236}">
                  <a16:creationId xmlns:a16="http://schemas.microsoft.com/office/drawing/2014/main" id="{6A076388-DE6C-4C82-A225-654D886EC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7650" y="1638300"/>
              <a:ext cx="914400" cy="91440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algn="ctr" eaLnBrk="1" hangingPunct="1"/>
              <a:r>
                <a:rPr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ea typeface="仿宋_GB2312"/>
                  <a:cs typeface="仿宋_GB2312"/>
                </a:rPr>
                <a:t>执行</a:t>
              </a:r>
            </a:p>
            <a:p>
              <a:pPr algn="ctr" eaLnBrk="1" hangingPunct="1"/>
              <a:r>
                <a:rPr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ea typeface="仿宋_GB2312"/>
                  <a:cs typeface="仿宋_GB2312"/>
                </a:rPr>
                <a:t>状态</a:t>
              </a:r>
            </a:p>
          </p:txBody>
        </p:sp>
        <p:sp>
          <p:nvSpPr>
            <p:cNvPr id="53258" name="Oval 5">
              <a:extLst>
                <a:ext uri="{FF2B5EF4-FFF2-40B4-BE49-F238E27FC236}">
                  <a16:creationId xmlns:a16="http://schemas.microsoft.com/office/drawing/2014/main" id="{11BF4525-827B-4F82-AAED-A36C930F1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1650" y="3162300"/>
              <a:ext cx="914400" cy="914400"/>
            </a:xfrm>
            <a:prstGeom prst="ellipse">
              <a:avLst/>
            </a:prstGeom>
            <a:solidFill>
              <a:srgbClr val="CC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algn="ctr" eaLnBrk="1" hangingPunct="1"/>
              <a:r>
                <a:rPr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ea typeface="仿宋_GB2312"/>
                  <a:cs typeface="仿宋_GB2312"/>
                </a:rPr>
                <a:t>活动</a:t>
              </a:r>
            </a:p>
            <a:p>
              <a:pPr algn="ctr" eaLnBrk="1" hangingPunct="1"/>
              <a:r>
                <a:rPr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ea typeface="仿宋_GB2312"/>
                  <a:cs typeface="仿宋_GB2312"/>
                </a:rPr>
                <a:t>就绪</a:t>
              </a:r>
            </a:p>
          </p:txBody>
        </p:sp>
        <p:sp>
          <p:nvSpPr>
            <p:cNvPr id="53259" name="Oval 6">
              <a:extLst>
                <a:ext uri="{FF2B5EF4-FFF2-40B4-BE49-F238E27FC236}">
                  <a16:creationId xmlns:a16="http://schemas.microsoft.com/office/drawing/2014/main" id="{DE8AB00A-E767-498D-94E8-661D76048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450" y="4838700"/>
              <a:ext cx="990600" cy="990600"/>
            </a:xfrm>
            <a:prstGeom prst="ellipse">
              <a:avLst/>
            </a:prstGeom>
            <a:solidFill>
              <a:srgbClr val="66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algn="ctr" eaLnBrk="1" hangingPunct="1"/>
              <a:endParaRPr lang="zh-CN" altLang="zh-CN" sz="2000">
                <a:latin typeface="Times New Roman" panose="02020603050405020304" pitchFamily="18" charset="0"/>
                <a:ea typeface="仿宋_GB2312"/>
                <a:cs typeface="仿宋_GB2312"/>
              </a:endParaRPr>
            </a:p>
          </p:txBody>
        </p:sp>
        <p:sp>
          <p:nvSpPr>
            <p:cNvPr id="53260" name="Oval 7">
              <a:extLst>
                <a:ext uri="{FF2B5EF4-FFF2-40B4-BE49-F238E27FC236}">
                  <a16:creationId xmlns:a16="http://schemas.microsoft.com/office/drawing/2014/main" id="{E0C65701-5C0B-45E0-9A87-758A3E0E9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2250" y="4991100"/>
              <a:ext cx="990600" cy="914400"/>
            </a:xfrm>
            <a:prstGeom prst="ellipse">
              <a:avLst/>
            </a:prstGeom>
            <a:solidFill>
              <a:srgbClr val="66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algn="ctr" eaLnBrk="1" hangingPunct="1"/>
              <a:endParaRPr lang="zh-CN" altLang="zh-CN" sz="2000">
                <a:latin typeface="Times New Roman" panose="02020603050405020304" pitchFamily="18" charset="0"/>
                <a:ea typeface="仿宋_GB2312"/>
                <a:cs typeface="仿宋_GB2312"/>
              </a:endParaRPr>
            </a:p>
          </p:txBody>
        </p:sp>
        <p:sp>
          <p:nvSpPr>
            <p:cNvPr id="53261" name="Text Box 8">
              <a:extLst>
                <a:ext uri="{FF2B5EF4-FFF2-40B4-BE49-F238E27FC236}">
                  <a16:creationId xmlns:a16="http://schemas.microsoft.com/office/drawing/2014/main" id="{46843D34-6F0A-4DA6-9A71-8A97EFF31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4650" y="5067300"/>
              <a:ext cx="8382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ea typeface="仿宋_GB2312"/>
                  <a:cs typeface="仿宋_GB2312"/>
                </a:rPr>
                <a:t>静止</a:t>
              </a:r>
            </a:p>
            <a:p>
              <a:pPr eaLnBrk="1" hangingPunct="1"/>
              <a:r>
                <a:rPr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ea typeface="仿宋_GB2312"/>
                  <a:cs typeface="仿宋_GB2312"/>
                </a:rPr>
                <a:t>就绪</a:t>
              </a:r>
            </a:p>
          </p:txBody>
        </p:sp>
        <p:sp>
          <p:nvSpPr>
            <p:cNvPr id="53262" name="Text Box 9">
              <a:extLst>
                <a:ext uri="{FF2B5EF4-FFF2-40B4-BE49-F238E27FC236}">
                  <a16:creationId xmlns:a16="http://schemas.microsoft.com/office/drawing/2014/main" id="{BE3C368D-825B-49A1-8C1E-E11CA2F499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7850" y="4862513"/>
              <a:ext cx="79375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ea typeface="仿宋_GB2312"/>
                  <a:cs typeface="仿宋_GB2312"/>
                </a:rPr>
                <a:t>静止</a:t>
              </a:r>
            </a:p>
            <a:p>
              <a:pPr eaLnBrk="1" hangingPunct="1"/>
              <a:r>
                <a:rPr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ea typeface="仿宋_GB2312"/>
                  <a:cs typeface="仿宋_GB2312"/>
                </a:rPr>
                <a:t>阻塞</a:t>
              </a:r>
              <a:endParaRPr lang="zh-CN" altLang="en-US" sz="20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endParaRPr>
            </a:p>
          </p:txBody>
        </p:sp>
        <p:sp>
          <p:nvSpPr>
            <p:cNvPr id="53263" name="Line 10">
              <a:extLst>
                <a:ext uri="{FF2B5EF4-FFF2-40B4-BE49-F238E27FC236}">
                  <a16:creationId xmlns:a16="http://schemas.microsoft.com/office/drawing/2014/main" id="{D54B5EA8-D16C-4126-82B3-AC149EFA50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57750" y="2362200"/>
              <a:ext cx="876300" cy="8763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4" name="Line 11">
              <a:extLst>
                <a:ext uri="{FF2B5EF4-FFF2-40B4-BE49-F238E27FC236}">
                  <a16:creationId xmlns:a16="http://schemas.microsoft.com/office/drawing/2014/main" id="{C90358D5-96EB-45FB-9E47-C16E491B7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8050" y="3771900"/>
              <a:ext cx="2133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5" name="Line 12">
              <a:extLst>
                <a:ext uri="{FF2B5EF4-FFF2-40B4-BE49-F238E27FC236}">
                  <a16:creationId xmlns:a16="http://schemas.microsoft.com/office/drawing/2014/main" id="{49561CDB-3D32-4C67-8769-213FA6A435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9450" y="2324100"/>
              <a:ext cx="914400" cy="914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6" name="Text Box 13">
              <a:extLst>
                <a:ext uri="{FF2B5EF4-FFF2-40B4-BE49-F238E27FC236}">
                  <a16:creationId xmlns:a16="http://schemas.microsoft.com/office/drawing/2014/main" id="{5927CEAC-F7B6-457B-B0B6-3BDBA024D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0650" y="2424113"/>
              <a:ext cx="7969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Times New Roman" panose="02020603050405020304" pitchFamily="18" charset="0"/>
                  <a:ea typeface="仿宋_GB2312"/>
                  <a:cs typeface="仿宋_GB2312"/>
                </a:rPr>
                <a:t>调度</a:t>
              </a:r>
            </a:p>
          </p:txBody>
        </p:sp>
        <p:sp>
          <p:nvSpPr>
            <p:cNvPr id="53267" name="Text Box 14">
              <a:extLst>
                <a:ext uri="{FF2B5EF4-FFF2-40B4-BE49-F238E27FC236}">
                  <a16:creationId xmlns:a16="http://schemas.microsoft.com/office/drawing/2014/main" id="{4B06B12A-6F82-4969-96E3-4BC94C6EC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250" y="3795713"/>
              <a:ext cx="7969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Times New Roman" panose="02020603050405020304" pitchFamily="18" charset="0"/>
                  <a:ea typeface="仿宋_GB2312"/>
                  <a:cs typeface="仿宋_GB2312"/>
                </a:rPr>
                <a:t>释放</a:t>
              </a:r>
            </a:p>
          </p:txBody>
        </p:sp>
        <p:sp>
          <p:nvSpPr>
            <p:cNvPr id="53268" name="Text Box 15">
              <a:extLst>
                <a:ext uri="{FF2B5EF4-FFF2-40B4-BE49-F238E27FC236}">
                  <a16:creationId xmlns:a16="http://schemas.microsoft.com/office/drawing/2014/main" id="{971F7EA2-B3B5-414C-B59C-3A143E5250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250" y="2476500"/>
              <a:ext cx="1295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仿宋_GB2312"/>
                  <a:cs typeface="仿宋_GB2312"/>
                </a:rPr>
                <a:t>I/O</a:t>
              </a:r>
              <a:r>
                <a:rPr lang="zh-CN" altLang="en-US" sz="2400" b="1">
                  <a:latin typeface="Times New Roman" panose="02020603050405020304" pitchFamily="18" charset="0"/>
                  <a:ea typeface="仿宋_GB2312"/>
                  <a:cs typeface="仿宋_GB2312"/>
                </a:rPr>
                <a:t>请求</a:t>
              </a:r>
            </a:p>
          </p:txBody>
        </p:sp>
        <p:sp>
          <p:nvSpPr>
            <p:cNvPr id="53269" name="Line 16">
              <a:extLst>
                <a:ext uri="{FF2B5EF4-FFF2-40B4-BE49-F238E27FC236}">
                  <a16:creationId xmlns:a16="http://schemas.microsoft.com/office/drawing/2014/main" id="{A9D6343C-FD2A-4F03-BC5D-D539492299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2250" y="5372100"/>
              <a:ext cx="381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0" name="Line 17">
              <a:extLst>
                <a:ext uri="{FF2B5EF4-FFF2-40B4-BE49-F238E27FC236}">
                  <a16:creationId xmlns:a16="http://schemas.microsoft.com/office/drawing/2014/main" id="{F769FF3D-C8CA-4FFD-B8AB-C93D55E111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5050" y="3771900"/>
              <a:ext cx="228600" cy="15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1" name="Line 18">
              <a:extLst>
                <a:ext uri="{FF2B5EF4-FFF2-40B4-BE49-F238E27FC236}">
                  <a16:creationId xmlns:a16="http://schemas.microsoft.com/office/drawing/2014/main" id="{3266085D-4FBF-42BB-85D2-7C59B70F0F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2650" y="3924300"/>
              <a:ext cx="152400" cy="15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2" name="Line 19">
              <a:extLst>
                <a:ext uri="{FF2B5EF4-FFF2-40B4-BE49-F238E27FC236}">
                  <a16:creationId xmlns:a16="http://schemas.microsoft.com/office/drawing/2014/main" id="{6A01414D-AE27-4DE1-A072-97C30F7729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0250" y="4076700"/>
              <a:ext cx="15240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3" name="Line 20">
              <a:extLst>
                <a:ext uri="{FF2B5EF4-FFF2-40B4-BE49-F238E27FC236}">
                  <a16:creationId xmlns:a16="http://schemas.microsoft.com/office/drawing/2014/main" id="{10913653-7EE6-44AB-921E-A1DA3812E8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4050" y="46101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4" name="Line 21">
              <a:extLst>
                <a:ext uri="{FF2B5EF4-FFF2-40B4-BE49-F238E27FC236}">
                  <a16:creationId xmlns:a16="http://schemas.microsoft.com/office/drawing/2014/main" id="{6869F013-F4A4-4DE3-8462-96DD7E4EE9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33650" y="4762500"/>
              <a:ext cx="152400" cy="15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5" name="Line 22">
              <a:extLst>
                <a:ext uri="{FF2B5EF4-FFF2-40B4-BE49-F238E27FC236}">
                  <a16:creationId xmlns:a16="http://schemas.microsoft.com/office/drawing/2014/main" id="{71C1418C-6D3F-41FD-A186-863D06023A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6050" y="4533900"/>
              <a:ext cx="15240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6" name="Line 23">
              <a:extLst>
                <a:ext uri="{FF2B5EF4-FFF2-40B4-BE49-F238E27FC236}">
                  <a16:creationId xmlns:a16="http://schemas.microsoft.com/office/drawing/2014/main" id="{CF000AE1-828B-403E-BFBA-956B2E540F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4650" y="4076700"/>
              <a:ext cx="7620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7" name="Line 24">
              <a:extLst>
                <a:ext uri="{FF2B5EF4-FFF2-40B4-BE49-F238E27FC236}">
                  <a16:creationId xmlns:a16="http://schemas.microsoft.com/office/drawing/2014/main" id="{D3607435-76CA-4A9E-AF23-259B4B904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67450" y="4914900"/>
              <a:ext cx="30480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8" name="Line 25">
              <a:extLst>
                <a:ext uri="{FF2B5EF4-FFF2-40B4-BE49-F238E27FC236}">
                  <a16:creationId xmlns:a16="http://schemas.microsoft.com/office/drawing/2014/main" id="{23413DA8-16C3-47F9-96A0-A6830A8F1E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962650" y="4381500"/>
              <a:ext cx="15240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9" name="Line 26">
              <a:extLst>
                <a:ext uri="{FF2B5EF4-FFF2-40B4-BE49-F238E27FC236}">
                  <a16:creationId xmlns:a16="http://schemas.microsoft.com/office/drawing/2014/main" id="{BB5E4E3C-87B6-430D-BA83-D343FAEE62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86450" y="4076700"/>
              <a:ext cx="7620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0" name="Line 27">
              <a:extLst>
                <a:ext uri="{FF2B5EF4-FFF2-40B4-BE49-F238E27FC236}">
                  <a16:creationId xmlns:a16="http://schemas.microsoft.com/office/drawing/2014/main" id="{936DF26E-21AC-490B-90ED-61F6F4E972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57950" y="3810000"/>
              <a:ext cx="266700" cy="266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1" name="Line 28">
              <a:extLst>
                <a:ext uri="{FF2B5EF4-FFF2-40B4-BE49-F238E27FC236}">
                  <a16:creationId xmlns:a16="http://schemas.microsoft.com/office/drawing/2014/main" id="{D6BDE7A1-F614-4EF5-95C1-FFEAF61701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4650" y="4076700"/>
              <a:ext cx="15240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2" name="Line 29">
              <a:extLst>
                <a:ext uri="{FF2B5EF4-FFF2-40B4-BE49-F238E27FC236}">
                  <a16:creationId xmlns:a16="http://schemas.microsoft.com/office/drawing/2014/main" id="{B0ED4BAB-FED5-4B53-8AD7-393DD1A5B8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0400" y="4629150"/>
              <a:ext cx="95250" cy="3619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3" name="Text Box 30">
              <a:extLst>
                <a:ext uri="{FF2B5EF4-FFF2-40B4-BE49-F238E27FC236}">
                  <a16:creationId xmlns:a16="http://schemas.microsoft.com/office/drawing/2014/main" id="{B1B5CDB2-9483-4CEC-AFD8-646DD83E4C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6590" y="4381500"/>
              <a:ext cx="553998" cy="704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Times New Roman" panose="02020603050405020304" pitchFamily="18" charset="0"/>
                  <a:ea typeface="仿宋_GB2312"/>
                  <a:cs typeface="仿宋_GB2312"/>
                </a:rPr>
                <a:t>激活</a:t>
              </a:r>
            </a:p>
          </p:txBody>
        </p:sp>
        <p:sp>
          <p:nvSpPr>
            <p:cNvPr id="53284" name="Text Box 31">
              <a:extLst>
                <a:ext uri="{FF2B5EF4-FFF2-40B4-BE49-F238E27FC236}">
                  <a16:creationId xmlns:a16="http://schemas.microsoft.com/office/drawing/2014/main" id="{FD2C0635-62E4-454E-91AC-3D59C05F2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0590" y="4305300"/>
              <a:ext cx="553998" cy="704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Times New Roman" panose="02020603050405020304" pitchFamily="18" charset="0"/>
                  <a:ea typeface="仿宋_GB2312"/>
                  <a:cs typeface="仿宋_GB2312"/>
                </a:rPr>
                <a:t>激活</a:t>
              </a:r>
              <a:endParaRPr lang="zh-CN" altLang="en-US" sz="2000" b="1">
                <a:latin typeface="Times New Roman" panose="02020603050405020304" pitchFamily="18" charset="0"/>
                <a:ea typeface="仿宋_GB2312"/>
                <a:cs typeface="仿宋_GB2312"/>
              </a:endParaRPr>
            </a:p>
          </p:txBody>
        </p:sp>
        <p:sp>
          <p:nvSpPr>
            <p:cNvPr id="53285" name="Text Box 32">
              <a:extLst>
                <a:ext uri="{FF2B5EF4-FFF2-40B4-BE49-F238E27FC236}">
                  <a16:creationId xmlns:a16="http://schemas.microsoft.com/office/drawing/2014/main" id="{2CA3B5C8-13B1-4F0B-B13C-19CEB389A6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0990" y="4152900"/>
              <a:ext cx="553998" cy="704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Times New Roman" panose="02020603050405020304" pitchFamily="18" charset="0"/>
                  <a:ea typeface="仿宋_GB2312"/>
                  <a:cs typeface="仿宋_GB2312"/>
                </a:rPr>
                <a:t>挂起</a:t>
              </a:r>
            </a:p>
          </p:txBody>
        </p:sp>
        <p:sp>
          <p:nvSpPr>
            <p:cNvPr id="53286" name="Text Box 33">
              <a:extLst>
                <a:ext uri="{FF2B5EF4-FFF2-40B4-BE49-F238E27FC236}">
                  <a16:creationId xmlns:a16="http://schemas.microsoft.com/office/drawing/2014/main" id="{D45BC9DA-CD9A-4300-ABA3-D4806DCD3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8327" y="3581400"/>
              <a:ext cx="553998" cy="97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Times New Roman" panose="02020603050405020304" pitchFamily="18" charset="0"/>
                  <a:ea typeface="仿宋_GB2312"/>
                  <a:cs typeface="仿宋_GB2312"/>
                </a:rPr>
                <a:t>挂起</a:t>
              </a:r>
            </a:p>
          </p:txBody>
        </p:sp>
        <p:sp>
          <p:nvSpPr>
            <p:cNvPr id="53287" name="Line 34">
              <a:extLst>
                <a:ext uri="{FF2B5EF4-FFF2-40B4-BE49-F238E27FC236}">
                  <a16:creationId xmlns:a16="http://schemas.microsoft.com/office/drawing/2014/main" id="{4ABF0D72-D65C-4935-A139-139A9CE38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2050" y="2019300"/>
              <a:ext cx="304800" cy="15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8" name="Line 35">
              <a:extLst>
                <a:ext uri="{FF2B5EF4-FFF2-40B4-BE49-F238E27FC236}">
                  <a16:creationId xmlns:a16="http://schemas.microsoft.com/office/drawing/2014/main" id="{FCBFB05D-FB15-405C-A14E-E3DDB06137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6850" y="2171700"/>
              <a:ext cx="45720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9" name="Line 36">
              <a:extLst>
                <a:ext uri="{FF2B5EF4-FFF2-40B4-BE49-F238E27FC236}">
                  <a16:creationId xmlns:a16="http://schemas.microsoft.com/office/drawing/2014/main" id="{EBF5C967-CDF8-4C8F-A600-94F9B2D9D0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4050" y="2400300"/>
              <a:ext cx="45720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0" name="Line 37">
              <a:extLst>
                <a:ext uri="{FF2B5EF4-FFF2-40B4-BE49-F238E27FC236}">
                  <a16:creationId xmlns:a16="http://schemas.microsoft.com/office/drawing/2014/main" id="{50533CF4-53AB-4FCA-9BD6-EDDD90AF3D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1250" y="2705100"/>
              <a:ext cx="5334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1" name="Line 38">
              <a:extLst>
                <a:ext uri="{FF2B5EF4-FFF2-40B4-BE49-F238E27FC236}">
                  <a16:creationId xmlns:a16="http://schemas.microsoft.com/office/drawing/2014/main" id="{477381F2-605F-4CA7-B62F-D83D72ABD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4650" y="3162300"/>
              <a:ext cx="3810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2" name="Line 39">
              <a:extLst>
                <a:ext uri="{FF2B5EF4-FFF2-40B4-BE49-F238E27FC236}">
                  <a16:creationId xmlns:a16="http://schemas.microsoft.com/office/drawing/2014/main" id="{97E7CB9B-5000-49FF-9EF6-CC2D71CBE8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5650" y="3695700"/>
              <a:ext cx="15240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3" name="Line 40">
              <a:extLst>
                <a:ext uri="{FF2B5EF4-FFF2-40B4-BE49-F238E27FC236}">
                  <a16:creationId xmlns:a16="http://schemas.microsoft.com/office/drawing/2014/main" id="{44CA4D89-2B5B-48A1-BC77-9B173CC323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58050" y="4076700"/>
              <a:ext cx="7620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4" name="Line 41">
              <a:extLst>
                <a:ext uri="{FF2B5EF4-FFF2-40B4-BE49-F238E27FC236}">
                  <a16:creationId xmlns:a16="http://schemas.microsoft.com/office/drawing/2014/main" id="{8D61E9E0-78D2-43AF-8ABA-FF08407754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4250" y="4457700"/>
              <a:ext cx="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5" name="Text Box 42">
              <a:extLst>
                <a:ext uri="{FF2B5EF4-FFF2-40B4-BE49-F238E27FC236}">
                  <a16:creationId xmlns:a16="http://schemas.microsoft.com/office/drawing/2014/main" id="{5215B1CE-D213-4596-8C0B-A01911659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9590" y="2400300"/>
              <a:ext cx="553998" cy="704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Times New Roman" panose="02020603050405020304" pitchFamily="18" charset="0"/>
                  <a:ea typeface="仿宋_GB2312"/>
                  <a:cs typeface="仿宋_GB2312"/>
                </a:rPr>
                <a:t>挂起</a:t>
              </a:r>
              <a:endParaRPr lang="zh-CN" altLang="en-US" sz="2000" b="1">
                <a:latin typeface="Times New Roman" panose="02020603050405020304" pitchFamily="18" charset="0"/>
                <a:ea typeface="仿宋_GB2312"/>
                <a:cs typeface="仿宋_GB2312"/>
              </a:endParaRPr>
            </a:p>
          </p:txBody>
        </p:sp>
        <p:sp>
          <p:nvSpPr>
            <p:cNvPr id="53296" name="Text Box 43">
              <a:extLst>
                <a:ext uri="{FF2B5EF4-FFF2-40B4-BE49-F238E27FC236}">
                  <a16:creationId xmlns:a16="http://schemas.microsoft.com/office/drawing/2014/main" id="{39C846D4-093D-410B-AA9E-3F809026F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2450" y="5472113"/>
              <a:ext cx="7969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Times New Roman" panose="02020603050405020304" pitchFamily="18" charset="0"/>
                  <a:ea typeface="仿宋_GB2312"/>
                  <a:cs typeface="仿宋_GB2312"/>
                </a:rPr>
                <a:t>释放</a:t>
              </a:r>
            </a:p>
          </p:txBody>
        </p:sp>
        <p:sp>
          <p:nvSpPr>
            <p:cNvPr id="53297" name="Line 44">
              <a:extLst>
                <a:ext uri="{FF2B5EF4-FFF2-40B4-BE49-F238E27FC236}">
                  <a16:creationId xmlns:a16="http://schemas.microsoft.com/office/drawing/2014/main" id="{FD933CBE-DAA0-43E6-8BCC-056F0D74C9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8450" y="453390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8" name="Line 45">
              <a:extLst>
                <a:ext uri="{FF2B5EF4-FFF2-40B4-BE49-F238E27FC236}">
                  <a16:creationId xmlns:a16="http://schemas.microsoft.com/office/drawing/2014/main" id="{118EE78A-4AF9-4C2E-8531-00EDF29F69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8450" y="4381500"/>
              <a:ext cx="76200" cy="15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9" name="Line 46">
              <a:extLst>
                <a:ext uri="{FF2B5EF4-FFF2-40B4-BE49-F238E27FC236}">
                  <a16:creationId xmlns:a16="http://schemas.microsoft.com/office/drawing/2014/main" id="{DA38158D-BDD7-4764-AD57-EA554B5A23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4050" y="4381500"/>
              <a:ext cx="7620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00" name="Line 47">
              <a:extLst>
                <a:ext uri="{FF2B5EF4-FFF2-40B4-BE49-F238E27FC236}">
                  <a16:creationId xmlns:a16="http://schemas.microsoft.com/office/drawing/2014/main" id="{8AA35C0B-3962-4080-A87E-4A4D39BB84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5050" y="4686300"/>
              <a:ext cx="22860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01" name="Line 48">
              <a:extLst>
                <a:ext uri="{FF2B5EF4-FFF2-40B4-BE49-F238E27FC236}">
                  <a16:creationId xmlns:a16="http://schemas.microsoft.com/office/drawing/2014/main" id="{D4EC375B-5618-47FC-A33B-A5624E553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7050" y="4286250"/>
              <a:ext cx="15240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253" name="Rectangle 5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D9F477B-7D52-48A8-9586-6DDDE4E84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150" y="62865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endParaRPr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3254" name="Rectangle 5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3F15C39-DF84-43D3-8AC7-8FFE09F13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700" y="6267450"/>
            <a:ext cx="4572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endParaRPr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3255" name="Oval 5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C6E471F-81FE-4784-86A3-17AACC1D1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350" y="6267450"/>
            <a:ext cx="1085850" cy="3619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endParaRPr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>
            <a:extLst>
              <a:ext uri="{FF2B5EF4-FFF2-40B4-BE49-F238E27FC236}">
                <a16:creationId xmlns:a16="http://schemas.microsoft.com/office/drawing/2014/main" id="{894213C9-22E7-42A7-AF64-D5A7298E55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前趋图的定义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前趋图（</a:t>
            </a:r>
            <a:r>
              <a:rPr lang="en-US" altLang="zh-CN">
                <a:latin typeface="Times New Roman" panose="02020603050405020304" pitchFamily="18" charset="0"/>
              </a:rPr>
              <a:t>Procedence Graph</a:t>
            </a:r>
            <a:r>
              <a:rPr lang="zh-CN" altLang="en-US">
                <a:latin typeface="Times New Roman" panose="02020603050405020304" pitchFamily="18" charset="0"/>
              </a:rPr>
              <a:t>）是一个有向无循环图</a:t>
            </a:r>
            <a:r>
              <a:rPr lang="en-US" altLang="zh-CN">
                <a:latin typeface="Times New Roman" panose="02020603050405020304" pitchFamily="18" charset="0"/>
              </a:rPr>
              <a:t>DAG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Directed Acyclic Graph</a:t>
            </a:r>
            <a:r>
              <a:rPr lang="zh-CN" altLang="en-US">
                <a:latin typeface="Times New Roman" panose="02020603050405020304" pitchFamily="18" charset="0"/>
              </a:rPr>
              <a:t>）。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结点：语句、程序段或进程。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初始节点 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终止节点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边：执行顺序。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重量：程序量或执行时间。</a:t>
            </a:r>
            <a:endParaRPr lang="zh-CN" altLang="en-US" sz="36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69923FC7-3A0F-488B-85E6-9AACA9659C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>
                <a:solidFill>
                  <a:schemeClr val="tx1"/>
                </a:solidFill>
              </a:rPr>
              <a:t>2.1	 </a:t>
            </a:r>
            <a:r>
              <a:rPr lang="zh-CN" altLang="en-US" sz="3600">
                <a:solidFill>
                  <a:schemeClr val="tx1"/>
                </a:solidFill>
              </a:rPr>
              <a:t>前趋图和程序执行</a:t>
            </a:r>
          </a:p>
        </p:txBody>
      </p:sp>
      <p:sp>
        <p:nvSpPr>
          <p:cNvPr id="26628" name="日期占位符 3">
            <a:extLst>
              <a:ext uri="{FF2B5EF4-FFF2-40B4-BE49-F238E27FC236}">
                <a16:creationId xmlns:a16="http://schemas.microsoft.com/office/drawing/2014/main" id="{5FA39C3D-5326-4849-9BDD-21A892B76E9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">
            <a:extLst>
              <a:ext uri="{FF2B5EF4-FFF2-40B4-BE49-F238E27FC236}">
                <a16:creationId xmlns:a16="http://schemas.microsoft.com/office/drawing/2014/main" id="{3C96484B-8819-45CC-ABE7-FB940ADE41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活动就绪（</a:t>
            </a:r>
            <a:r>
              <a:rPr lang="en-US" altLang="zh-CN" sz="2800">
                <a:latin typeface="Times New Roman" panose="02020603050405020304" pitchFamily="18" charset="0"/>
              </a:rPr>
              <a:t>Readya</a:t>
            </a:r>
            <a:r>
              <a:rPr lang="zh-CN" altLang="en-US" sz="2800">
                <a:latin typeface="Times New Roman" panose="02020603050405020304" pitchFamily="18" charset="0"/>
              </a:rPr>
              <a:t>）和活动阻塞（</a:t>
            </a:r>
            <a:r>
              <a:rPr lang="en-US" altLang="zh-CN" sz="2800">
                <a:latin typeface="Times New Roman" panose="02020603050405020304" pitchFamily="18" charset="0"/>
              </a:rPr>
              <a:t>Blockeda</a:t>
            </a:r>
            <a:r>
              <a:rPr lang="zh-CN" altLang="en-US" sz="2800">
                <a:latin typeface="Times New Roman" panose="02020603050405020304" pitchFamily="18" charset="0"/>
              </a:rPr>
              <a:t>）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静止就绪（</a:t>
            </a:r>
            <a:r>
              <a:rPr lang="en-US" altLang="zh-CN" sz="2800">
                <a:latin typeface="Times New Roman" panose="02020603050405020304" pitchFamily="18" charset="0"/>
              </a:rPr>
              <a:t>Readys</a:t>
            </a:r>
            <a:r>
              <a:rPr lang="zh-CN" altLang="en-US" sz="2800">
                <a:latin typeface="Times New Roman" panose="02020603050405020304" pitchFamily="18" charset="0"/>
              </a:rPr>
              <a:t>）和静止阻塞（</a:t>
            </a:r>
            <a:r>
              <a:rPr lang="en-US" altLang="zh-CN" sz="2800">
                <a:latin typeface="Times New Roman" panose="02020603050405020304" pitchFamily="18" charset="0"/>
              </a:rPr>
              <a:t>Blockeds</a:t>
            </a:r>
            <a:r>
              <a:rPr lang="zh-CN" altLang="en-US" sz="2800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54275" name="标题 1">
            <a:extLst>
              <a:ext uri="{FF2B5EF4-FFF2-40B4-BE49-F238E27FC236}">
                <a16:creationId xmlns:a16="http://schemas.microsoft.com/office/drawing/2014/main" id="{480938BC-4DD5-4314-806A-51ABCE1FC8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2.3	 </a:t>
            </a:r>
            <a:r>
              <a:rPr lang="zh-CN" altLang="en-US">
                <a:solidFill>
                  <a:srgbClr val="000000"/>
                </a:solidFill>
              </a:rPr>
              <a:t>进程状态</a:t>
            </a:r>
            <a:endParaRPr lang="zh-CN" altLang="en-US"/>
          </a:p>
        </p:txBody>
      </p:sp>
      <p:sp>
        <p:nvSpPr>
          <p:cNvPr id="54276" name="日期占位符 3">
            <a:extLst>
              <a:ext uri="{FF2B5EF4-FFF2-40B4-BE49-F238E27FC236}">
                <a16:creationId xmlns:a16="http://schemas.microsoft.com/office/drawing/2014/main" id="{755F3752-E7D1-4668-B749-267789EC56E7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54277" name="Picture 2" descr="3_8b">
            <a:extLst>
              <a:ext uri="{FF2B5EF4-FFF2-40B4-BE49-F238E27FC236}">
                <a16:creationId xmlns:a16="http://schemas.microsoft.com/office/drawing/2014/main" id="{76FE55D9-D09A-4B7C-AF4C-5E9873354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8" y="2603500"/>
            <a:ext cx="6599237" cy="425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90E0F957-76BA-4AA6-9F18-653D4E476D1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274638"/>
            <a:ext cx="64897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3200"/>
              <a:t>一个状态转换和进程转换的例子</a:t>
            </a:r>
          </a:p>
        </p:txBody>
      </p:sp>
      <p:sp>
        <p:nvSpPr>
          <p:cNvPr id="55299" name="Text Box 3">
            <a:extLst>
              <a:ext uri="{FF2B5EF4-FFF2-40B4-BE49-F238E27FC236}">
                <a16:creationId xmlns:a16="http://schemas.microsoft.com/office/drawing/2014/main" id="{4EA4E577-BFC9-403E-AB63-95CFE408A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274763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进程</a:t>
            </a: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5300" name="Text Box 4">
            <a:extLst>
              <a:ext uri="{FF2B5EF4-FFF2-40B4-BE49-F238E27FC236}">
                <a16:creationId xmlns:a16="http://schemas.microsoft.com/office/drawing/2014/main" id="{6621640A-83B3-45BC-9E78-960768E17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198563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驱动</a:t>
            </a:r>
          </a:p>
        </p:txBody>
      </p:sp>
      <p:sp>
        <p:nvSpPr>
          <p:cNvPr id="55301" name="Text Box 5">
            <a:extLst>
              <a:ext uri="{FF2B5EF4-FFF2-40B4-BE49-F238E27FC236}">
                <a16:creationId xmlns:a16="http://schemas.microsoft.com/office/drawing/2014/main" id="{199F01B6-3B68-4EDB-A096-E1C4B8496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198563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中断处理</a:t>
            </a:r>
          </a:p>
        </p:txBody>
      </p:sp>
      <p:sp>
        <p:nvSpPr>
          <p:cNvPr id="55302" name="Text Box 6">
            <a:extLst>
              <a:ext uri="{FF2B5EF4-FFF2-40B4-BE49-F238E27FC236}">
                <a16:creationId xmlns:a16="http://schemas.microsoft.com/office/drawing/2014/main" id="{AD10051E-C12F-4202-959E-2EF00C87E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198563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进程</a:t>
            </a: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5303" name="Line 7">
            <a:extLst>
              <a:ext uri="{FF2B5EF4-FFF2-40B4-BE49-F238E27FC236}">
                <a16:creationId xmlns:a16="http://schemas.microsoft.com/office/drawing/2014/main" id="{76AEE870-86F6-41A9-A228-EBECBD3E6F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17319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4" name="Text Box 8">
            <a:extLst>
              <a:ext uri="{FF2B5EF4-FFF2-40B4-BE49-F238E27FC236}">
                <a16:creationId xmlns:a16="http://schemas.microsoft.com/office/drawing/2014/main" id="{B43559CC-6ECF-46AB-9BB8-928586860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341563"/>
            <a:ext cx="8382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SYC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</a:p>
        </p:txBody>
      </p:sp>
      <p:sp>
        <p:nvSpPr>
          <p:cNvPr id="55305" name="Line 9">
            <a:extLst>
              <a:ext uri="{FF2B5EF4-FFF2-40B4-BE49-F238E27FC236}">
                <a16:creationId xmlns:a16="http://schemas.microsoft.com/office/drawing/2014/main" id="{CB1DE58A-43A9-4FD3-B021-3EDC2929C46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96000" y="1808163"/>
            <a:ext cx="13716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6" name="Line 10">
            <a:extLst>
              <a:ext uri="{FF2B5EF4-FFF2-40B4-BE49-F238E27FC236}">
                <a16:creationId xmlns:a16="http://schemas.microsoft.com/office/drawing/2014/main" id="{63A80D20-A84C-4344-94E8-4DDE6E0B77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1808163"/>
            <a:ext cx="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7" name="Text Box 11">
            <a:extLst>
              <a:ext uri="{FF2B5EF4-FFF2-40B4-BE49-F238E27FC236}">
                <a16:creationId xmlns:a16="http://schemas.microsoft.com/office/drawing/2014/main" id="{0E17D7EE-D7F6-484A-B5DE-BF3A92D7E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570163"/>
            <a:ext cx="12192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现场保护和阻塞</a:t>
            </a:r>
            <a:r>
              <a:rPr kumimoji="0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  <a:p>
            <a:pPr eaLnBrk="1" hangingPunct="1">
              <a:spcBef>
                <a:spcPct val="50000"/>
              </a:spcBef>
            </a:pPr>
            <a:r>
              <a:rPr kumimoji="0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启动</a:t>
            </a:r>
            <a:r>
              <a:rPr kumimoji="0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</a:p>
          <a:p>
            <a:pPr eaLnBrk="1" hangingPunct="1">
              <a:spcBef>
                <a:spcPct val="50000"/>
              </a:spcBef>
            </a:pPr>
            <a:r>
              <a:rPr kumimoji="0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调度，恢复</a:t>
            </a:r>
            <a:r>
              <a:rPr kumimoji="0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0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现场</a:t>
            </a:r>
          </a:p>
        </p:txBody>
      </p:sp>
      <p:sp>
        <p:nvSpPr>
          <p:cNvPr id="55308" name="Line 12">
            <a:extLst>
              <a:ext uri="{FF2B5EF4-FFF2-40B4-BE49-F238E27FC236}">
                <a16:creationId xmlns:a16="http://schemas.microsoft.com/office/drawing/2014/main" id="{2AB30D91-D7EA-4547-AA21-1FCB185D226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05000" y="1808163"/>
            <a:ext cx="3657600" cy="2438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9" name="Line 13">
            <a:extLst>
              <a:ext uri="{FF2B5EF4-FFF2-40B4-BE49-F238E27FC236}">
                <a16:creationId xmlns:a16="http://schemas.microsoft.com/office/drawing/2014/main" id="{B1BE7B24-D47A-4FE2-A3A5-4BCB4777A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8081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0" name="Text Box 14">
            <a:extLst>
              <a:ext uri="{FF2B5EF4-FFF2-40B4-BE49-F238E27FC236}">
                <a16:creationId xmlns:a16="http://schemas.microsoft.com/office/drawing/2014/main" id="{8C8D61B2-474C-4A5D-9BEB-F85F55874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22563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0"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11" name="Text Box 15">
            <a:extLst>
              <a:ext uri="{FF2B5EF4-FFF2-40B4-BE49-F238E27FC236}">
                <a16:creationId xmlns:a16="http://schemas.microsoft.com/office/drawing/2014/main" id="{7DE4BFA3-8D28-4529-AB35-E7E5F616C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98763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kumimoji="0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中断</a:t>
            </a:r>
          </a:p>
        </p:txBody>
      </p:sp>
      <p:sp>
        <p:nvSpPr>
          <p:cNvPr id="55312" name="Line 16">
            <a:extLst>
              <a:ext uri="{FF2B5EF4-FFF2-40B4-BE49-F238E27FC236}">
                <a16:creationId xmlns:a16="http://schemas.microsoft.com/office/drawing/2014/main" id="{ED481970-F171-423E-8895-5DD6C5708D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1808163"/>
            <a:ext cx="20574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3" name="Text Box 17">
            <a:extLst>
              <a:ext uri="{FF2B5EF4-FFF2-40B4-BE49-F238E27FC236}">
                <a16:creationId xmlns:a16="http://schemas.microsoft.com/office/drawing/2014/main" id="{F3B9567A-6B4C-4ECA-A679-B65503D52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112963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现场保护</a:t>
            </a:r>
          </a:p>
        </p:txBody>
      </p:sp>
      <p:sp>
        <p:nvSpPr>
          <p:cNvPr id="55314" name="Line 18">
            <a:extLst>
              <a:ext uri="{FF2B5EF4-FFF2-40B4-BE49-F238E27FC236}">
                <a16:creationId xmlns:a16="http://schemas.microsoft.com/office/drawing/2014/main" id="{90A34E10-CBA8-4766-B938-3F13DE8C77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808163"/>
            <a:ext cx="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5" name="Line 19">
            <a:extLst>
              <a:ext uri="{FF2B5EF4-FFF2-40B4-BE49-F238E27FC236}">
                <a16:creationId xmlns:a16="http://schemas.microsoft.com/office/drawing/2014/main" id="{7D112E9C-91EF-4FA8-94C2-09766FA108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70163"/>
            <a:ext cx="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6" name="Text Box 20">
            <a:extLst>
              <a:ext uri="{FF2B5EF4-FFF2-40B4-BE49-F238E27FC236}">
                <a16:creationId xmlns:a16="http://schemas.microsoft.com/office/drawing/2014/main" id="{B0E2BDF5-C7C0-4632-B1BE-8981E021B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332163"/>
            <a:ext cx="12192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中断处理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0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就绪</a:t>
            </a:r>
          </a:p>
          <a:p>
            <a:pPr eaLnBrk="1" hangingPunct="1">
              <a:spcBef>
                <a:spcPct val="50000"/>
              </a:spcBef>
            </a:pPr>
            <a:r>
              <a:rPr kumimoji="0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调度，恢复</a:t>
            </a:r>
            <a:r>
              <a:rPr kumimoji="0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0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现场</a:t>
            </a:r>
          </a:p>
        </p:txBody>
      </p:sp>
      <p:sp>
        <p:nvSpPr>
          <p:cNvPr id="55317" name="Line 21">
            <a:extLst>
              <a:ext uri="{FF2B5EF4-FFF2-40B4-BE49-F238E27FC236}">
                <a16:creationId xmlns:a16="http://schemas.microsoft.com/office/drawing/2014/main" id="{6F3E8E57-ADA3-45CE-BD93-A862D686B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008563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8" name="Line 22">
            <a:extLst>
              <a:ext uri="{FF2B5EF4-FFF2-40B4-BE49-F238E27FC236}">
                <a16:creationId xmlns:a16="http://schemas.microsoft.com/office/drawing/2014/main" id="{C99558A9-AEF2-4E3C-BEDE-24881EB1CE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3332163"/>
            <a:ext cx="373380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9" name="Line 23">
            <a:extLst>
              <a:ext uri="{FF2B5EF4-FFF2-40B4-BE49-F238E27FC236}">
                <a16:creationId xmlns:a16="http://schemas.microsoft.com/office/drawing/2014/main" id="{36E21154-8E17-43B0-B0AA-70B8C974FEB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33321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0" name="Text Box 24">
            <a:extLst>
              <a:ext uri="{FF2B5EF4-FFF2-40B4-BE49-F238E27FC236}">
                <a16:creationId xmlns:a16="http://schemas.microsoft.com/office/drawing/2014/main" id="{405FD3EE-9B3F-4D05-9B2B-F7B1E9220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322763"/>
            <a:ext cx="9906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SYC</a:t>
            </a:r>
          </a:p>
          <a:p>
            <a:pPr eaLnBrk="1" hangingPunct="1">
              <a:spcBef>
                <a:spcPct val="50000"/>
              </a:spcBef>
            </a:pPr>
            <a:r>
              <a:rPr kumimoji="0"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退出</a:t>
            </a:r>
          </a:p>
          <a:p>
            <a:pPr eaLnBrk="1" hangingPunct="1">
              <a:spcBef>
                <a:spcPct val="50000"/>
              </a:spcBef>
            </a:pPr>
            <a:r>
              <a:rPr kumimoji="0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（收回资源，调度）</a:t>
            </a:r>
          </a:p>
        </p:txBody>
      </p:sp>
      <p:sp>
        <p:nvSpPr>
          <p:cNvPr id="55321" name="Line 25">
            <a:extLst>
              <a:ext uri="{FF2B5EF4-FFF2-40B4-BE49-F238E27FC236}">
                <a16:creationId xmlns:a16="http://schemas.microsoft.com/office/drawing/2014/main" id="{888632B8-086F-4912-A5BB-002C7C940EE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63938" y="5432425"/>
            <a:ext cx="3657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2" name="Line 26">
            <a:extLst>
              <a:ext uri="{FF2B5EF4-FFF2-40B4-BE49-F238E27FC236}">
                <a16:creationId xmlns:a16="http://schemas.microsoft.com/office/drawing/2014/main" id="{793D112F-2E22-4D89-B563-2845BD5A8BE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05000" y="3332163"/>
            <a:ext cx="167640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3" name="Line 27">
            <a:extLst>
              <a:ext uri="{FF2B5EF4-FFF2-40B4-BE49-F238E27FC236}">
                <a16:creationId xmlns:a16="http://schemas.microsoft.com/office/drawing/2014/main" id="{8ACEFB7E-73CE-4032-BB3A-74E924DE51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332163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4" name="Text Box 28">
            <a:extLst>
              <a:ext uri="{FF2B5EF4-FFF2-40B4-BE49-F238E27FC236}">
                <a16:creationId xmlns:a16="http://schemas.microsoft.com/office/drawing/2014/main" id="{0451D438-3389-4A53-AE43-C53073C9E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999163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注：红色表示处于“管态”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>
            <a:extLst>
              <a:ext uri="{FF2B5EF4-FFF2-40B4-BE49-F238E27FC236}">
                <a16:creationId xmlns:a16="http://schemas.microsoft.com/office/drawing/2014/main" id="{47070E98-8782-43D0-8F53-7E95012F90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操作系统内核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处理机执行状态：系统态与用户态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内核两大功能：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支撑功能：中断处理、时钟管理、原语操作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资源管理：进程管理、存储器管理、设备管理</a:t>
            </a: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4D1FF387-B4BC-47FD-8A06-2FDFB5BA4A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>
                <a:solidFill>
                  <a:schemeClr val="tx1"/>
                </a:solidFill>
              </a:rPr>
              <a:t> 2.4	 </a:t>
            </a:r>
            <a:r>
              <a:rPr lang="zh-CN" altLang="en-US" sz="3600">
                <a:solidFill>
                  <a:schemeClr val="tx1"/>
                </a:solidFill>
              </a:rPr>
              <a:t>进程控制</a:t>
            </a:r>
          </a:p>
        </p:txBody>
      </p:sp>
      <p:sp>
        <p:nvSpPr>
          <p:cNvPr id="56324" name="日期占位符 3">
            <a:extLst>
              <a:ext uri="{FF2B5EF4-FFF2-40B4-BE49-F238E27FC236}">
                <a16:creationId xmlns:a16="http://schemas.microsoft.com/office/drawing/2014/main" id="{54B717DF-F3EC-417D-B1FB-38D91012A941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1490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>
            <a:extLst>
              <a:ext uri="{FF2B5EF4-FFF2-40B4-BE49-F238E27FC236}">
                <a16:creationId xmlns:a16="http://schemas.microsoft.com/office/drawing/2014/main" id="{47070E98-8782-43D0-8F53-7E95012F90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进程间的关系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非结构系统（</a:t>
            </a:r>
            <a:r>
              <a:rPr lang="en-US" altLang="zh-CN" dirty="0">
                <a:latin typeface="Times New Roman" panose="02020603050405020304" pitchFamily="18" charset="0"/>
              </a:rPr>
              <a:t>Unstructured System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树形结构系统（</a:t>
            </a:r>
            <a:r>
              <a:rPr lang="en-US" altLang="zh-CN" dirty="0">
                <a:latin typeface="Times New Roman" panose="02020603050405020304" pitchFamily="18" charset="0"/>
              </a:rPr>
              <a:t>Tree-Structured System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一个进程能创建另一个进程，形成进程家族。</a:t>
            </a: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4D1FF387-B4BC-47FD-8A06-2FDFB5BA4A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>
                <a:solidFill>
                  <a:schemeClr val="tx1"/>
                </a:solidFill>
              </a:rPr>
              <a:t> 2.4	 </a:t>
            </a:r>
            <a:r>
              <a:rPr lang="zh-CN" altLang="en-US" sz="3600">
                <a:solidFill>
                  <a:schemeClr val="tx1"/>
                </a:solidFill>
              </a:rPr>
              <a:t>进程控制</a:t>
            </a:r>
          </a:p>
        </p:txBody>
      </p:sp>
      <p:sp>
        <p:nvSpPr>
          <p:cNvPr id="56324" name="日期占位符 3">
            <a:extLst>
              <a:ext uri="{FF2B5EF4-FFF2-40B4-BE49-F238E27FC236}">
                <a16:creationId xmlns:a16="http://schemas.microsoft.com/office/drawing/2014/main" id="{54B717DF-F3EC-417D-B1FB-38D91012A941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>
            <a:extLst>
              <a:ext uri="{FF2B5EF4-FFF2-40B4-BE49-F238E27FC236}">
                <a16:creationId xmlns:a16="http://schemas.microsoft.com/office/drawing/2014/main" id="{9E76155C-DF6B-4E23-A9A8-3F6EE4DEED8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579438" y="1133475"/>
            <a:ext cx="7650162" cy="475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进程的创建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引起进程创建的事件：用户登录、作业调度、提供服务、应用请求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创建过程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申请空白</a:t>
            </a:r>
            <a:r>
              <a:rPr lang="en-US" altLang="zh-CN" dirty="0">
                <a:latin typeface="Times New Roman" panose="02020603050405020304" pitchFamily="18" charset="0"/>
              </a:rPr>
              <a:t>PCB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为新进程分配第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次运行所需的资源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初始化进程控制块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将新进程插入到就绪队列</a:t>
            </a:r>
          </a:p>
        </p:txBody>
      </p:sp>
      <p:sp>
        <p:nvSpPr>
          <p:cNvPr id="57347" name="标题 1">
            <a:extLst>
              <a:ext uri="{FF2B5EF4-FFF2-40B4-BE49-F238E27FC236}">
                <a16:creationId xmlns:a16="http://schemas.microsoft.com/office/drawing/2014/main" id="{65C20BF2-A45F-49F6-B92D-1E6D5D64A89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180975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 2.4	 </a:t>
            </a:r>
            <a:r>
              <a:rPr lang="zh-CN" altLang="en-US">
                <a:solidFill>
                  <a:schemeClr val="tx1"/>
                </a:solidFill>
              </a:rPr>
              <a:t>进程控制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>
            <a:extLst>
              <a:ext uri="{FF2B5EF4-FFF2-40B4-BE49-F238E27FC236}">
                <a16:creationId xmlns:a16="http://schemas.microsoft.com/office/drawing/2014/main" id="{9E76155C-DF6B-4E23-A9A8-3F6EE4DEED8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579438" y="1133475"/>
            <a:ext cx="7650162" cy="475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进程的创建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创建原语（</a:t>
            </a:r>
            <a:r>
              <a:rPr lang="en-US" altLang="zh-CN" sz="2000" dirty="0">
                <a:latin typeface="Times New Roman" panose="02020603050405020304" pitchFamily="18" charset="0"/>
              </a:rPr>
              <a:t>Create Primitive</a:t>
            </a:r>
            <a:r>
              <a:rPr lang="zh-CN" altLang="en-US" sz="2000" dirty="0">
                <a:latin typeface="Times New Roman" panose="02020603050405020304" pitchFamily="18" charset="0"/>
              </a:rPr>
              <a:t>）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void  Create(n,S0,P0,M0,R0,acc)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{	apply for PCB;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</a:t>
            </a:r>
            <a:r>
              <a:rPr lang="en-US" altLang="zh-CN" sz="2000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 = </a:t>
            </a:r>
            <a:r>
              <a:rPr lang="en-US" altLang="zh-CN" sz="2000" dirty="0" err="1">
                <a:latin typeface="Times New Roman" panose="02020603050405020304" pitchFamily="18" charset="0"/>
              </a:rPr>
              <a:t>getinternal</a:t>
            </a:r>
            <a:r>
              <a:rPr lang="en-US" altLang="zh-CN" sz="2000" dirty="0">
                <a:latin typeface="Times New Roman" panose="02020603050405020304" pitchFamily="18" charset="0"/>
              </a:rPr>
              <a:t>  name (n);	 id (</a:t>
            </a:r>
            <a:r>
              <a:rPr lang="en-US" altLang="zh-CN" sz="2000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) = n;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	priority (</a:t>
            </a:r>
            <a:r>
              <a:rPr lang="en-US" altLang="zh-CN" sz="2000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) = P0; 		</a:t>
            </a:r>
            <a:r>
              <a:rPr lang="en-US" altLang="zh-CN" sz="2000" dirty="0" err="1">
                <a:latin typeface="Times New Roman" panose="02020603050405020304" pitchFamily="18" charset="0"/>
              </a:rPr>
              <a:t>cpupstate</a:t>
            </a:r>
            <a:r>
              <a:rPr lang="en-US" altLang="zh-CN" sz="2000" dirty="0">
                <a:latin typeface="Times New Roman" panose="02020603050405020304" pitchFamily="18" charset="0"/>
              </a:rPr>
              <a:t> (</a:t>
            </a:r>
            <a:r>
              <a:rPr lang="en-US" altLang="zh-CN" sz="2000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) = S0;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	main store (</a:t>
            </a:r>
            <a:r>
              <a:rPr lang="en-US" altLang="zh-CN" sz="2000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) = M0;	 resources (</a:t>
            </a:r>
            <a:r>
              <a:rPr lang="en-US" altLang="zh-CN" sz="2000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) = R0;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	status (</a:t>
            </a:r>
            <a:r>
              <a:rPr lang="en-US" altLang="zh-CN" sz="2000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) = “</a:t>
            </a:r>
            <a:r>
              <a:rPr lang="en-US" altLang="zh-CN" sz="2000" dirty="0" err="1">
                <a:latin typeface="Times New Roman" panose="02020603050405020304" pitchFamily="18" charset="0"/>
              </a:rPr>
              <a:t>readys</a:t>
            </a:r>
            <a:r>
              <a:rPr lang="en-US" altLang="zh-CN" sz="2000" dirty="0">
                <a:latin typeface="Times New Roman" panose="02020603050405020304" pitchFamily="18" charset="0"/>
              </a:rPr>
              <a:t>”; 	</a:t>
            </a:r>
            <a:r>
              <a:rPr lang="en-US" altLang="zh-CN" sz="2000" dirty="0" err="1">
                <a:latin typeface="Times New Roman" panose="02020603050405020304" pitchFamily="18" charset="0"/>
              </a:rPr>
              <a:t>sdata</a:t>
            </a:r>
            <a:r>
              <a:rPr lang="en-US" altLang="zh-CN" sz="2000" dirty="0">
                <a:latin typeface="Times New Roman" panose="02020603050405020304" pitchFamily="18" charset="0"/>
              </a:rPr>
              <a:t> (</a:t>
            </a:r>
            <a:r>
              <a:rPr lang="en-US" altLang="zh-CN" sz="2000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) = RL;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	parent (</a:t>
            </a:r>
            <a:r>
              <a:rPr lang="en-US" altLang="zh-CN" sz="2000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) = *;		progeny (</a:t>
            </a:r>
            <a:r>
              <a:rPr lang="en-US" altLang="zh-CN" sz="2000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) = NULL;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	insert (progeny (*), </a:t>
            </a:r>
            <a:r>
              <a:rPr lang="en-US" altLang="zh-CN" sz="2000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);	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	set accounting data;	insert (RL, </a:t>
            </a:r>
            <a:r>
              <a:rPr lang="en-US" altLang="zh-CN" sz="2000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);	    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}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57347" name="标题 1">
            <a:extLst>
              <a:ext uri="{FF2B5EF4-FFF2-40B4-BE49-F238E27FC236}">
                <a16:creationId xmlns:a16="http://schemas.microsoft.com/office/drawing/2014/main" id="{65C20BF2-A45F-49F6-B92D-1E6D5D64A89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180975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 2.4	 </a:t>
            </a:r>
            <a:r>
              <a:rPr lang="zh-CN" altLang="en-US">
                <a:solidFill>
                  <a:schemeClr val="tx1"/>
                </a:solidFill>
              </a:rPr>
              <a:t>进程控制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976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>
            <a:extLst>
              <a:ext uri="{FF2B5EF4-FFF2-40B4-BE49-F238E27FC236}">
                <a16:creationId xmlns:a16="http://schemas.microsoft.com/office/drawing/2014/main" id="{0AA781E8-B6B8-4CC3-978E-6773461B87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进程的终止</a:t>
            </a:r>
          </a:p>
          <a:p>
            <a:pPr lvl="1" eaLnBrk="1" hangingPunct="1"/>
            <a:r>
              <a:rPr lang="zh-CN" altLang="en-US" sz="2400" dirty="0">
                <a:latin typeface="Times New Roman" panose="02020603050405020304" pitchFamily="18" charset="0"/>
              </a:rPr>
              <a:t>进程终止事件：正常结束、异常结束、外界干预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400" dirty="0">
                <a:latin typeface="Times New Roman" panose="02020603050405020304" pitchFamily="18" charset="0"/>
              </a:rPr>
              <a:t>终止过程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2000" dirty="0">
                <a:latin typeface="Times New Roman" panose="02020603050405020304" pitchFamily="18" charset="0"/>
              </a:rPr>
              <a:t>利用进程标识符，从</a:t>
            </a:r>
            <a:r>
              <a:rPr lang="en-US" altLang="zh-CN" sz="2000" dirty="0">
                <a:latin typeface="Times New Roman" panose="02020603050405020304" pitchFamily="18" charset="0"/>
              </a:rPr>
              <a:t>PCB</a:t>
            </a:r>
            <a:r>
              <a:rPr lang="zh-CN" altLang="en-US" sz="2000" dirty="0">
                <a:latin typeface="Times New Roman" panose="02020603050405020304" pitchFamily="18" charset="0"/>
              </a:rPr>
              <a:t>集合中找到该进程，读出进程状态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2000" dirty="0">
                <a:latin typeface="Times New Roman" panose="02020603050405020304" pitchFamily="18" charset="0"/>
              </a:rPr>
              <a:t>若进程处于执行态，则立刻终止进程执行，并置调度标志为真，指示该进程被终止后应重新进行进程调度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2000" dirty="0">
                <a:latin typeface="Times New Roman" panose="02020603050405020304" pitchFamily="18" charset="0"/>
              </a:rPr>
              <a:t>若进程还有子进程，则需对所有的子进程进行终止操作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2000" dirty="0">
                <a:latin typeface="Times New Roman" panose="02020603050405020304" pitchFamily="18" charset="0"/>
              </a:rPr>
              <a:t>将终止进程的分配到的资源归还父进程或操作系统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2000" dirty="0">
                <a:latin typeface="Times New Roman" panose="02020603050405020304" pitchFamily="18" charset="0"/>
              </a:rPr>
              <a:t>将被终止进程的</a:t>
            </a:r>
            <a:r>
              <a:rPr lang="en-US" altLang="zh-CN" sz="2000" dirty="0">
                <a:latin typeface="Times New Roman" panose="02020603050405020304" pitchFamily="18" charset="0"/>
              </a:rPr>
              <a:t>PCB</a:t>
            </a:r>
            <a:r>
              <a:rPr lang="zh-CN" altLang="en-US" sz="2000" dirty="0">
                <a:latin typeface="Times New Roman" panose="02020603050405020304" pitchFamily="18" charset="0"/>
              </a:rPr>
              <a:t>从所在队列移除。</a:t>
            </a:r>
          </a:p>
        </p:txBody>
      </p:sp>
      <p:sp>
        <p:nvSpPr>
          <p:cNvPr id="58371" name="标题 1">
            <a:extLst>
              <a:ext uri="{FF2B5EF4-FFF2-40B4-BE49-F238E27FC236}">
                <a16:creationId xmlns:a16="http://schemas.microsoft.com/office/drawing/2014/main" id="{B711D94B-375B-4173-96A2-74C307A96D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chemeClr val="tx1"/>
                </a:solidFill>
              </a:rPr>
              <a:t> 2.4	 </a:t>
            </a:r>
            <a:r>
              <a:rPr lang="zh-CN" altLang="en-US">
                <a:solidFill>
                  <a:schemeClr val="tx1"/>
                </a:solidFill>
              </a:rPr>
              <a:t>进程控制</a:t>
            </a:r>
            <a:endParaRPr lang="zh-CN" altLang="en-US"/>
          </a:p>
        </p:txBody>
      </p:sp>
      <p:sp>
        <p:nvSpPr>
          <p:cNvPr id="58372" name="日期占位符 3">
            <a:extLst>
              <a:ext uri="{FF2B5EF4-FFF2-40B4-BE49-F238E27FC236}">
                <a16:creationId xmlns:a16="http://schemas.microsoft.com/office/drawing/2014/main" id="{7FDF888A-F7ED-4E8A-964D-C6D0977624EB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74250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>
            <a:extLst>
              <a:ext uri="{FF2B5EF4-FFF2-40B4-BE49-F238E27FC236}">
                <a16:creationId xmlns:a16="http://schemas.microsoft.com/office/drawing/2014/main" id="{0AA781E8-B6B8-4CC3-978E-6773461B87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进程的终止</a:t>
            </a:r>
          </a:p>
          <a:p>
            <a:pPr lvl="1" eaLnBrk="1" hangingPunct="1"/>
            <a:r>
              <a:rPr lang="zh-CN" altLang="en-US" sz="2400" dirty="0">
                <a:latin typeface="Times New Roman" panose="02020603050405020304" pitchFamily="18" charset="0"/>
              </a:rPr>
              <a:t>撤消原语（</a:t>
            </a:r>
            <a:r>
              <a:rPr lang="en-US" altLang="zh-CN" sz="2400" dirty="0">
                <a:latin typeface="Times New Roman" panose="02020603050405020304" pitchFamily="18" charset="0"/>
              </a:rPr>
              <a:t>Destroy Primitive</a:t>
            </a:r>
            <a:r>
              <a:rPr lang="zh-CN" altLang="en-US" sz="2400" dirty="0">
                <a:latin typeface="Times New Roman" panose="02020603050405020304" pitchFamily="18" charset="0"/>
              </a:rPr>
              <a:t>）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void  destroy(n)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{	sched = false;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 = </a:t>
            </a:r>
            <a:r>
              <a:rPr lang="en-US" altLang="zh-CN" sz="2400" dirty="0" err="1">
                <a:latin typeface="Times New Roman" panose="02020603050405020304" pitchFamily="18" charset="0"/>
              </a:rPr>
              <a:t>getinternal</a:t>
            </a:r>
            <a:r>
              <a:rPr lang="en-US" altLang="zh-CN" sz="2400" dirty="0">
                <a:latin typeface="Times New Roman" panose="02020603050405020304" pitchFamily="18" charset="0"/>
              </a:rPr>
              <a:t>  name (n);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kill(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);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if   sched   then   scheduler;	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}</a:t>
            </a:r>
            <a:endParaRPr lang="en-US" altLang="zh-CN" dirty="0"/>
          </a:p>
        </p:txBody>
      </p:sp>
      <p:sp>
        <p:nvSpPr>
          <p:cNvPr id="58371" name="标题 1">
            <a:extLst>
              <a:ext uri="{FF2B5EF4-FFF2-40B4-BE49-F238E27FC236}">
                <a16:creationId xmlns:a16="http://schemas.microsoft.com/office/drawing/2014/main" id="{B711D94B-375B-4173-96A2-74C307A96D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chemeClr val="tx1"/>
                </a:solidFill>
              </a:rPr>
              <a:t> 2.4	 </a:t>
            </a:r>
            <a:r>
              <a:rPr lang="zh-CN" altLang="en-US">
                <a:solidFill>
                  <a:schemeClr val="tx1"/>
                </a:solidFill>
              </a:rPr>
              <a:t>进程控制</a:t>
            </a:r>
            <a:endParaRPr lang="zh-CN" altLang="en-US"/>
          </a:p>
        </p:txBody>
      </p:sp>
      <p:sp>
        <p:nvSpPr>
          <p:cNvPr id="58372" name="日期占位符 3">
            <a:extLst>
              <a:ext uri="{FF2B5EF4-FFF2-40B4-BE49-F238E27FC236}">
                <a16:creationId xmlns:a16="http://schemas.microsoft.com/office/drawing/2014/main" id="{7FDF888A-F7ED-4E8A-964D-C6D0977624EB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5">
            <a:extLst>
              <a:ext uri="{FF2B5EF4-FFF2-40B4-BE49-F238E27FC236}">
                <a16:creationId xmlns:a16="http://schemas.microsoft.com/office/drawing/2014/main" id="{EBA1DE6E-9318-4E65-B244-4D1C7F83AFC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467360" y="957897"/>
            <a:ext cx="7975600" cy="475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 void kill(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{  if  status(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) = “executing”  then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{	stop(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);		sched = true;	}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remove(</a:t>
            </a:r>
            <a:r>
              <a:rPr lang="en-US" altLang="zh-CN" sz="2400" dirty="0" err="1">
                <a:latin typeface="Times New Roman" panose="02020603050405020304" pitchFamily="18" charset="0"/>
              </a:rPr>
              <a:t>sdata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),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);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for all s ∈ progeny(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)  do  kill(s);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for all r ∈ (main store(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) ∪ </a:t>
            </a:r>
            <a:r>
              <a:rPr lang="en-US" altLang="zh-CN" sz="2400" dirty="0" err="1">
                <a:latin typeface="Times New Roman" panose="02020603050405020304" pitchFamily="18" charset="0"/>
              </a:rPr>
              <a:t>resoruces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))	      do 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if owned(r)  then  insert(avail (semaphore(r)) , data(r));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for all R ∈ created resources(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)	do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   remove  resource descriptor(R);	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remove PCB(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);	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}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0955278-1A49-49FA-9D7D-F0BE2A0487E4}"/>
              </a:ext>
            </a:extLst>
          </p:cNvPr>
          <p:cNvSpPr/>
          <p:nvPr/>
        </p:nvSpPr>
        <p:spPr>
          <a:xfrm>
            <a:off x="2282825" y="220663"/>
            <a:ext cx="3116263" cy="6461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 sz="3600" kern="0" dirty="0">
                <a:solidFill>
                  <a:srgbClr val="000000"/>
                </a:solidFill>
                <a:ea typeface="宋体"/>
                <a:cs typeface="+mj-cs"/>
              </a:rPr>
              <a:t> 2.4	 </a:t>
            </a:r>
            <a:r>
              <a:rPr kumimoji="0" lang="zh-CN" altLang="en-US" sz="3600" kern="0" dirty="0">
                <a:solidFill>
                  <a:srgbClr val="000000"/>
                </a:solidFill>
                <a:ea typeface="宋体"/>
                <a:cs typeface="+mj-cs"/>
              </a:rPr>
              <a:t>进程控制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28">
            <a:extLst>
              <a:ext uri="{FF2B5EF4-FFF2-40B4-BE49-F238E27FC236}">
                <a16:creationId xmlns:a16="http://schemas.microsoft.com/office/drawing/2014/main" id="{A27A33FF-D834-4DAF-AF51-D63326ED6C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进程阻塞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阻塞事件：请求系统服务、启动某种操作、新数据尚未到达、无新工作可做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阻塞原语（</a:t>
            </a:r>
            <a:r>
              <a:rPr lang="en-US" altLang="zh-CN" sz="2400">
                <a:latin typeface="Times New Roman" panose="02020603050405020304" pitchFamily="18" charset="0"/>
              </a:rPr>
              <a:t>Block Primitive</a:t>
            </a:r>
            <a:r>
              <a:rPr lang="zh-CN" altLang="en-US" sz="2400">
                <a:latin typeface="Times New Roman" panose="02020603050405020304" pitchFamily="18" charset="0"/>
              </a:rPr>
              <a:t>）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void 	block (n)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{	i = getinternal  name (n);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stop(i);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status(i) = “blockeda”;		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insert (WL(r),i);			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scheduler;		}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60419" name="标题 1">
            <a:extLst>
              <a:ext uri="{FF2B5EF4-FFF2-40B4-BE49-F238E27FC236}">
                <a16:creationId xmlns:a16="http://schemas.microsoft.com/office/drawing/2014/main" id="{93251D2F-898F-4506-99B0-6CDCF0C16D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chemeClr val="tx1"/>
                </a:solidFill>
              </a:rPr>
              <a:t> 2.4	 </a:t>
            </a:r>
            <a:r>
              <a:rPr lang="zh-CN" altLang="en-US">
                <a:solidFill>
                  <a:schemeClr val="tx1"/>
                </a:solidFill>
              </a:rPr>
              <a:t>进程控制</a:t>
            </a:r>
            <a:endParaRPr lang="zh-CN" altLang="en-US"/>
          </a:p>
        </p:txBody>
      </p:sp>
      <p:sp>
        <p:nvSpPr>
          <p:cNvPr id="60420" name="日期占位符 3">
            <a:extLst>
              <a:ext uri="{FF2B5EF4-FFF2-40B4-BE49-F238E27FC236}">
                <a16:creationId xmlns:a16="http://schemas.microsoft.com/office/drawing/2014/main" id="{940FE4DB-3F82-45AE-9A15-0FF2862805DE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9">
            <a:extLst>
              <a:ext uri="{FF2B5EF4-FFF2-40B4-BE49-F238E27FC236}">
                <a16:creationId xmlns:a16="http://schemas.microsoft.com/office/drawing/2014/main" id="{66013C3B-51C1-45BC-A77B-CCF4F84F6C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例：有</a:t>
            </a:r>
            <a:r>
              <a:rPr lang="en-US" altLang="zh-CN">
                <a:latin typeface="Times New Roman" panose="02020603050405020304" pitchFamily="18" charset="0"/>
              </a:rPr>
              <a:t>7</a:t>
            </a:r>
            <a:r>
              <a:rPr lang="zh-CN" altLang="en-US">
                <a:latin typeface="Times New Roman" panose="02020603050405020304" pitchFamily="18" charset="0"/>
              </a:rPr>
              <a:t>个结点的前趋图。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P = { P1</a:t>
            </a:r>
            <a:r>
              <a:rPr lang="zh-CN" altLang="en-US" sz="2400"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</a:rPr>
              <a:t>P2</a:t>
            </a:r>
            <a:r>
              <a:rPr lang="zh-CN" altLang="en-US" sz="2400"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</a:rPr>
              <a:t>P3</a:t>
            </a:r>
            <a:r>
              <a:rPr lang="zh-CN" altLang="en-US" sz="2400"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</a:rPr>
              <a:t>P4</a:t>
            </a:r>
            <a:r>
              <a:rPr lang="zh-CN" altLang="en-US" sz="2400"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</a:rPr>
              <a:t>P5</a:t>
            </a:r>
            <a:r>
              <a:rPr lang="zh-CN" altLang="en-US" sz="2400"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</a:rPr>
              <a:t>P6</a:t>
            </a:r>
            <a:r>
              <a:rPr lang="zh-CN" altLang="en-US" sz="2400"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</a:rPr>
              <a:t>P7 }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→ = {</a:t>
            </a:r>
            <a:r>
              <a:rPr lang="zh-CN" altLang="en-US" sz="2400"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</a:rPr>
              <a:t>P1</a:t>
            </a:r>
            <a:r>
              <a:rPr lang="zh-CN" altLang="en-US" sz="2400"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</a:rPr>
              <a:t>P2</a:t>
            </a:r>
            <a:r>
              <a:rPr lang="zh-CN" altLang="en-US" sz="2400">
                <a:latin typeface="Times New Roman" panose="02020603050405020304" pitchFamily="18" charset="0"/>
              </a:rPr>
              <a:t>），（</a:t>
            </a:r>
            <a:r>
              <a:rPr lang="en-US" altLang="zh-CN" sz="2400">
                <a:latin typeface="Times New Roman" panose="02020603050405020304" pitchFamily="18" charset="0"/>
              </a:rPr>
              <a:t>P1</a:t>
            </a:r>
            <a:r>
              <a:rPr lang="zh-CN" altLang="en-US" sz="2400"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</a:rPr>
              <a:t>P3</a:t>
            </a:r>
            <a:r>
              <a:rPr lang="zh-CN" altLang="en-US" sz="2400">
                <a:latin typeface="Times New Roman" panose="02020603050405020304" pitchFamily="18" charset="0"/>
              </a:rPr>
              <a:t>），（</a:t>
            </a:r>
            <a:r>
              <a:rPr lang="en-US" altLang="zh-CN" sz="2400">
                <a:latin typeface="Times New Roman" panose="02020603050405020304" pitchFamily="18" charset="0"/>
              </a:rPr>
              <a:t>P1</a:t>
            </a:r>
            <a:r>
              <a:rPr lang="zh-CN" altLang="en-US" sz="2400"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</a:rPr>
              <a:t>P4</a:t>
            </a:r>
            <a:r>
              <a:rPr lang="zh-CN" altLang="en-US" sz="2400">
                <a:latin typeface="Times New Roman" panose="02020603050405020304" pitchFamily="18" charset="0"/>
              </a:rPr>
              <a:t>）， （</a:t>
            </a:r>
            <a:r>
              <a:rPr lang="en-US" altLang="zh-CN" sz="2400">
                <a:latin typeface="Times New Roman" panose="02020603050405020304" pitchFamily="18" charset="0"/>
              </a:rPr>
              <a:t>P2</a:t>
            </a:r>
            <a:r>
              <a:rPr lang="zh-CN" altLang="en-US" sz="2400"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</a:rPr>
              <a:t>P5</a:t>
            </a:r>
            <a:r>
              <a:rPr lang="zh-CN" altLang="en-US" sz="2400">
                <a:latin typeface="Times New Roman" panose="02020603050405020304" pitchFamily="18" charset="0"/>
              </a:rPr>
              <a:t>），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     （</a:t>
            </a:r>
            <a:r>
              <a:rPr lang="en-US" altLang="zh-CN" sz="2400">
                <a:latin typeface="Times New Roman" panose="02020603050405020304" pitchFamily="18" charset="0"/>
              </a:rPr>
              <a:t>P3</a:t>
            </a:r>
            <a:r>
              <a:rPr lang="zh-CN" altLang="en-US" sz="2400"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</a:rPr>
              <a:t>P5</a:t>
            </a:r>
            <a:r>
              <a:rPr lang="zh-CN" altLang="en-US" sz="2400">
                <a:latin typeface="Times New Roman" panose="02020603050405020304" pitchFamily="18" charset="0"/>
              </a:rPr>
              <a:t>），（</a:t>
            </a:r>
            <a:r>
              <a:rPr lang="en-US" altLang="zh-CN" sz="2400">
                <a:latin typeface="Times New Roman" panose="02020603050405020304" pitchFamily="18" charset="0"/>
              </a:rPr>
              <a:t>P4</a:t>
            </a:r>
            <a:r>
              <a:rPr lang="zh-CN" altLang="en-US" sz="2400"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</a:rPr>
              <a:t>P6</a:t>
            </a:r>
            <a:r>
              <a:rPr lang="zh-CN" altLang="en-US" sz="2400">
                <a:latin typeface="Times New Roman" panose="02020603050405020304" pitchFamily="18" charset="0"/>
              </a:rPr>
              <a:t>），（</a:t>
            </a:r>
            <a:r>
              <a:rPr lang="en-US" altLang="zh-CN" sz="2400">
                <a:latin typeface="Times New Roman" panose="02020603050405020304" pitchFamily="18" charset="0"/>
              </a:rPr>
              <a:t>P5</a:t>
            </a:r>
            <a:r>
              <a:rPr lang="zh-CN" altLang="en-US" sz="2400"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</a:rPr>
              <a:t>P7</a:t>
            </a:r>
            <a:r>
              <a:rPr lang="zh-CN" altLang="en-US" sz="2400">
                <a:latin typeface="Times New Roman" panose="02020603050405020304" pitchFamily="18" charset="0"/>
              </a:rPr>
              <a:t>），（</a:t>
            </a:r>
            <a:r>
              <a:rPr lang="en-US" altLang="zh-CN" sz="2400">
                <a:latin typeface="Times New Roman" panose="02020603050405020304" pitchFamily="18" charset="0"/>
              </a:rPr>
              <a:t>P6</a:t>
            </a:r>
            <a:r>
              <a:rPr lang="zh-CN" altLang="en-US" sz="2400"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</a:rPr>
              <a:t>P7</a:t>
            </a:r>
            <a:r>
              <a:rPr lang="zh-CN" altLang="en-US" sz="2400">
                <a:latin typeface="Times New Roman" panose="02020603050405020304" pitchFamily="18" charset="0"/>
              </a:rPr>
              <a:t>）</a:t>
            </a:r>
            <a:r>
              <a:rPr lang="en-US" altLang="zh-CN" sz="2400">
                <a:latin typeface="Times New Roman" panose="02020603050405020304" pitchFamily="18" charset="0"/>
              </a:rPr>
              <a:t>}</a:t>
            </a:r>
            <a:endParaRPr lang="en-US" altLang="zh-CN"/>
          </a:p>
        </p:txBody>
      </p:sp>
      <p:sp>
        <p:nvSpPr>
          <p:cNvPr id="27651" name="日期占位符 3">
            <a:extLst>
              <a:ext uri="{FF2B5EF4-FFF2-40B4-BE49-F238E27FC236}">
                <a16:creationId xmlns:a16="http://schemas.microsoft.com/office/drawing/2014/main" id="{088AD19D-A0F9-4DE5-9B91-0E55476D23AC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4ACFE24-D4F3-4656-B6F4-18F9B6DC64AD}"/>
              </a:ext>
            </a:extLst>
          </p:cNvPr>
          <p:cNvGrpSpPr/>
          <p:nvPr/>
        </p:nvGrpSpPr>
        <p:grpSpPr>
          <a:xfrm>
            <a:off x="1524000" y="3606800"/>
            <a:ext cx="6197600" cy="2565400"/>
            <a:chOff x="1524000" y="3048000"/>
            <a:chExt cx="6400800" cy="3124200"/>
          </a:xfrm>
        </p:grpSpPr>
        <p:sp>
          <p:nvSpPr>
            <p:cNvPr id="27652" name="Oval 3">
              <a:extLst>
                <a:ext uri="{FF2B5EF4-FFF2-40B4-BE49-F238E27FC236}">
                  <a16:creationId xmlns:a16="http://schemas.microsoft.com/office/drawing/2014/main" id="{256C63BD-F1B3-4F1C-BFF4-540E34494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4114800"/>
              <a:ext cx="533400" cy="533400"/>
            </a:xfrm>
            <a:prstGeom prst="ellipse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/>
              <a:endParaRPr lang="zh-CN" altLang="en-US" sz="24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53" name="Text Box 4">
              <a:extLst>
                <a:ext uri="{FF2B5EF4-FFF2-40B4-BE49-F238E27FC236}">
                  <a16:creationId xmlns:a16="http://schemas.microsoft.com/office/drawing/2014/main" id="{A1A63D10-2C6C-4961-B070-D1BB5E511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200" y="41148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7654" name="Oval 7">
              <a:extLst>
                <a:ext uri="{FF2B5EF4-FFF2-40B4-BE49-F238E27FC236}">
                  <a16:creationId xmlns:a16="http://schemas.microsoft.com/office/drawing/2014/main" id="{758A81F4-75ED-4B3E-B08D-EC6BA69FC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3048000"/>
              <a:ext cx="533400" cy="533400"/>
            </a:xfrm>
            <a:prstGeom prst="ellipse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/>
              <a:endParaRPr lang="zh-CN" altLang="en-US" sz="24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55" name="Text Box 8">
              <a:extLst>
                <a:ext uri="{FF2B5EF4-FFF2-40B4-BE49-F238E27FC236}">
                  <a16:creationId xmlns:a16="http://schemas.microsoft.com/office/drawing/2014/main" id="{A9971641-8A09-4859-80E0-6F672C962E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30480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7656" name="Oval 9">
              <a:extLst>
                <a:ext uri="{FF2B5EF4-FFF2-40B4-BE49-F238E27FC236}">
                  <a16:creationId xmlns:a16="http://schemas.microsoft.com/office/drawing/2014/main" id="{73428C1F-558F-4078-BD5E-9965672F7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4419600"/>
              <a:ext cx="533400" cy="533400"/>
            </a:xfrm>
            <a:prstGeom prst="ellipse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/>
              <a:endParaRPr lang="zh-CN" altLang="en-US" sz="24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57" name="Text Box 10">
              <a:extLst>
                <a:ext uri="{FF2B5EF4-FFF2-40B4-BE49-F238E27FC236}">
                  <a16:creationId xmlns:a16="http://schemas.microsoft.com/office/drawing/2014/main" id="{61344B60-09D3-45CD-A662-F78368126E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44196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7658" name="Oval 11">
              <a:extLst>
                <a:ext uri="{FF2B5EF4-FFF2-40B4-BE49-F238E27FC236}">
                  <a16:creationId xmlns:a16="http://schemas.microsoft.com/office/drawing/2014/main" id="{0720F693-5A87-4376-944E-BF7242F99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5638800"/>
              <a:ext cx="533400" cy="533400"/>
            </a:xfrm>
            <a:prstGeom prst="ellipse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/>
              <a:endParaRPr lang="zh-CN" altLang="en-US" sz="24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59" name="Text Box 12">
              <a:extLst>
                <a:ext uri="{FF2B5EF4-FFF2-40B4-BE49-F238E27FC236}">
                  <a16:creationId xmlns:a16="http://schemas.microsoft.com/office/drawing/2014/main" id="{F8FEED07-02E0-4B3B-99BB-B851F46A3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56388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7660" name="Oval 13">
              <a:extLst>
                <a:ext uri="{FF2B5EF4-FFF2-40B4-BE49-F238E27FC236}">
                  <a16:creationId xmlns:a16="http://schemas.microsoft.com/office/drawing/2014/main" id="{BF9D7E38-5213-45D9-B4E6-ADE55B371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3733800"/>
              <a:ext cx="533400" cy="533400"/>
            </a:xfrm>
            <a:prstGeom prst="ellipse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/>
              <a:endParaRPr lang="zh-CN" altLang="en-US" sz="24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61" name="Text Box 14">
              <a:extLst>
                <a:ext uri="{FF2B5EF4-FFF2-40B4-BE49-F238E27FC236}">
                  <a16:creationId xmlns:a16="http://schemas.microsoft.com/office/drawing/2014/main" id="{114EF3C6-7155-430E-9B84-17A3B86951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37338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7662" name="Oval 15">
              <a:extLst>
                <a:ext uri="{FF2B5EF4-FFF2-40B4-BE49-F238E27FC236}">
                  <a16:creationId xmlns:a16="http://schemas.microsoft.com/office/drawing/2014/main" id="{5E7489EF-1FAD-45E5-BE63-E2703C6C3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5334000"/>
              <a:ext cx="533400" cy="533400"/>
            </a:xfrm>
            <a:prstGeom prst="ellipse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/>
              <a:endParaRPr lang="zh-CN" altLang="en-US" sz="24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63" name="Text Box 16">
              <a:extLst>
                <a:ext uri="{FF2B5EF4-FFF2-40B4-BE49-F238E27FC236}">
                  <a16:creationId xmlns:a16="http://schemas.microsoft.com/office/drawing/2014/main" id="{EF503967-0072-4A5F-95F2-9E1FBD227F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8800" y="53340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7664" name="Oval 17">
              <a:extLst>
                <a:ext uri="{FF2B5EF4-FFF2-40B4-BE49-F238E27FC236}">
                  <a16:creationId xmlns:a16="http://schemas.microsoft.com/office/drawing/2014/main" id="{301161F0-D712-4DF5-905E-362E1FCD2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4724400"/>
              <a:ext cx="533400" cy="533400"/>
            </a:xfrm>
            <a:prstGeom prst="ellipse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/>
              <a:endParaRPr lang="zh-CN" altLang="en-US" sz="24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65" name="Text Box 18">
              <a:extLst>
                <a:ext uri="{FF2B5EF4-FFF2-40B4-BE49-F238E27FC236}">
                  <a16:creationId xmlns:a16="http://schemas.microsoft.com/office/drawing/2014/main" id="{637C9C43-B1DC-4410-85EF-49EE086C41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7600" y="47244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27666" name="Line 19">
              <a:extLst>
                <a:ext uri="{FF2B5EF4-FFF2-40B4-BE49-F238E27FC236}">
                  <a16:creationId xmlns:a16="http://schemas.microsoft.com/office/drawing/2014/main" id="{2436D3C4-46FA-4509-B1EB-BD4EECC224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5000" y="3429000"/>
              <a:ext cx="1447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67" name="Line 21">
              <a:extLst>
                <a:ext uri="{FF2B5EF4-FFF2-40B4-BE49-F238E27FC236}">
                  <a16:creationId xmlns:a16="http://schemas.microsoft.com/office/drawing/2014/main" id="{D8F19BD7-BE3B-4955-970F-590E286CAD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7400" y="4343400"/>
              <a:ext cx="1295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68" name="Line 22">
              <a:extLst>
                <a:ext uri="{FF2B5EF4-FFF2-40B4-BE49-F238E27FC236}">
                  <a16:creationId xmlns:a16="http://schemas.microsoft.com/office/drawing/2014/main" id="{C178B8A7-9B69-499B-AF98-37397AA77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000" y="4648200"/>
              <a:ext cx="14478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69" name="Line 23">
              <a:extLst>
                <a:ext uri="{FF2B5EF4-FFF2-40B4-BE49-F238E27FC236}">
                  <a16:creationId xmlns:a16="http://schemas.microsoft.com/office/drawing/2014/main" id="{4E3FF8D1-CDD1-4CC4-9B42-DAC0EF3831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200" y="3276600"/>
              <a:ext cx="1828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0" name="Line 24">
              <a:extLst>
                <a:ext uri="{FF2B5EF4-FFF2-40B4-BE49-F238E27FC236}">
                  <a16:creationId xmlns:a16="http://schemas.microsoft.com/office/drawing/2014/main" id="{77034C54-5474-4B2E-A218-E53212D093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0000" y="4114800"/>
              <a:ext cx="1828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1" name="Line 25">
              <a:extLst>
                <a:ext uri="{FF2B5EF4-FFF2-40B4-BE49-F238E27FC236}">
                  <a16:creationId xmlns:a16="http://schemas.microsoft.com/office/drawing/2014/main" id="{FFF34A72-48C4-425C-B04E-7260ED0D2E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6200" y="5715000"/>
              <a:ext cx="1676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2" name="Line 26">
              <a:extLst>
                <a:ext uri="{FF2B5EF4-FFF2-40B4-BE49-F238E27FC236}">
                  <a16:creationId xmlns:a16="http://schemas.microsoft.com/office/drawing/2014/main" id="{DE4FBF89-B8AD-43E9-BA5E-0E7795246A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2200" y="4114800"/>
              <a:ext cx="1295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3" name="Line 27">
              <a:extLst>
                <a:ext uri="{FF2B5EF4-FFF2-40B4-BE49-F238E27FC236}">
                  <a16:creationId xmlns:a16="http://schemas.microsoft.com/office/drawing/2014/main" id="{6A41D431-F2E2-4DC1-B141-01D7811F50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96000" y="5105400"/>
              <a:ext cx="1295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7674" name="Rectangle 2">
            <a:extLst>
              <a:ext uri="{FF2B5EF4-FFF2-40B4-BE49-F238E27FC236}">
                <a16:creationId xmlns:a16="http://schemas.microsoft.com/office/drawing/2014/main" id="{0F38A933-C3EC-48AD-8C85-7CECE3B8F1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>
                <a:solidFill>
                  <a:schemeClr val="tx1"/>
                </a:solidFill>
              </a:rPr>
              <a:t>2.1	 </a:t>
            </a:r>
            <a:r>
              <a:rPr lang="zh-CN" altLang="en-US" sz="3600">
                <a:solidFill>
                  <a:schemeClr val="tx1"/>
                </a:solidFill>
              </a:rPr>
              <a:t>前趋图和程序执行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>
            <a:extLst>
              <a:ext uri="{FF2B5EF4-FFF2-40B4-BE49-F238E27FC236}">
                <a16:creationId xmlns:a16="http://schemas.microsoft.com/office/drawing/2014/main" id="{96571142-F3AA-4379-85E6-E9732774CC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进程的唤醒</a:t>
            </a:r>
          </a:p>
          <a:p>
            <a:pPr lvl="1" eaLnBrk="1" hangingPunct="1"/>
            <a:r>
              <a:rPr lang="zh-CN" altLang="en-US" sz="2400">
                <a:latin typeface="Times New Roman" panose="02020603050405020304" pitchFamily="18" charset="0"/>
              </a:rPr>
              <a:t>进程唤醒的事件</a:t>
            </a:r>
          </a:p>
          <a:p>
            <a:pPr lvl="1" eaLnBrk="1" hangingPunct="1"/>
            <a:r>
              <a:rPr lang="zh-CN" altLang="en-US" sz="2400">
                <a:latin typeface="Times New Roman" panose="02020603050405020304" pitchFamily="18" charset="0"/>
              </a:rPr>
              <a:t>唤醒原语（</a:t>
            </a:r>
            <a:r>
              <a:rPr lang="en-US" altLang="zh-CN" sz="2400">
                <a:latin typeface="Times New Roman" panose="02020603050405020304" pitchFamily="18" charset="0"/>
              </a:rPr>
              <a:t>Wakeup Primitive</a:t>
            </a:r>
            <a:r>
              <a:rPr lang="zh-CN" altLang="en-US" sz="2400">
                <a:latin typeface="Times New Roman" panose="02020603050405020304" pitchFamily="18" charset="0"/>
              </a:rPr>
              <a:t>）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void     wakeup(n)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{	i = getinternal name (n);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remove (WL(r),i);	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status = “ready”;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insert(RL,i);	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scheduler;	}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61443" name="标题 1">
            <a:extLst>
              <a:ext uri="{FF2B5EF4-FFF2-40B4-BE49-F238E27FC236}">
                <a16:creationId xmlns:a16="http://schemas.microsoft.com/office/drawing/2014/main" id="{5E839152-7F2D-4526-88A1-66132BE26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chemeClr val="tx1"/>
                </a:solidFill>
              </a:rPr>
              <a:t> 2.4	 </a:t>
            </a:r>
            <a:r>
              <a:rPr lang="zh-CN" altLang="en-US">
                <a:solidFill>
                  <a:schemeClr val="tx1"/>
                </a:solidFill>
              </a:rPr>
              <a:t>进程控制</a:t>
            </a:r>
            <a:endParaRPr lang="zh-CN" altLang="en-US"/>
          </a:p>
        </p:txBody>
      </p:sp>
      <p:sp>
        <p:nvSpPr>
          <p:cNvPr id="61444" name="日期占位符 3">
            <a:extLst>
              <a:ext uri="{FF2B5EF4-FFF2-40B4-BE49-F238E27FC236}">
                <a16:creationId xmlns:a16="http://schemas.microsoft.com/office/drawing/2014/main" id="{9FA788AC-A27F-453F-92AB-5AA1A6DA74F6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>
            <a:extLst>
              <a:ext uri="{FF2B5EF4-FFF2-40B4-BE49-F238E27FC236}">
                <a16:creationId xmlns:a16="http://schemas.microsoft.com/office/drawing/2014/main" id="{5320E507-F8CA-4986-9D3E-C81C177878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进程的挂起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挂起方式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把发出本原语的进程自身挂起；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挂起指定进程名的进程；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把某进程及其全部或部分子孙一起挂起。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方式（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）的挂起原语（</a:t>
            </a:r>
            <a:r>
              <a:rPr lang="en-US" altLang="zh-CN">
                <a:latin typeface="Times New Roman" panose="02020603050405020304" pitchFamily="18" charset="0"/>
              </a:rPr>
              <a:t>Suspend Primitive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62467" name="标题 1">
            <a:extLst>
              <a:ext uri="{FF2B5EF4-FFF2-40B4-BE49-F238E27FC236}">
                <a16:creationId xmlns:a16="http://schemas.microsoft.com/office/drawing/2014/main" id="{EAD79895-777E-4699-B875-363D6ED4D1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chemeClr val="tx1"/>
                </a:solidFill>
              </a:rPr>
              <a:t> 2.4	 </a:t>
            </a:r>
            <a:r>
              <a:rPr lang="zh-CN" altLang="en-US">
                <a:solidFill>
                  <a:schemeClr val="tx1"/>
                </a:solidFill>
              </a:rPr>
              <a:t>进程控制</a:t>
            </a:r>
            <a:endParaRPr lang="zh-CN" altLang="en-US"/>
          </a:p>
        </p:txBody>
      </p:sp>
      <p:sp>
        <p:nvSpPr>
          <p:cNvPr id="62468" name="日期占位符 3">
            <a:extLst>
              <a:ext uri="{FF2B5EF4-FFF2-40B4-BE49-F238E27FC236}">
                <a16:creationId xmlns:a16="http://schemas.microsoft.com/office/drawing/2014/main" id="{86453C44-1B37-4754-9435-062E62F49C63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>
            <a:extLst>
              <a:ext uri="{FF2B5EF4-FFF2-40B4-BE49-F238E27FC236}">
                <a16:creationId xmlns:a16="http://schemas.microsoft.com/office/drawing/2014/main" id="{5C012F10-44DD-43F1-B151-B7605F1AC2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void  suspend (n,a)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{	i = getinternal  name (n);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s = status(i);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if  s = “executing”  then  stop(i);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a = copy PCB(i);			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status(i) = if  s = “blockeda”  then  “blockeds”;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  else  “readys”;			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if  s = “executing”  then  scheduler;		}</a:t>
            </a:r>
            <a:endParaRPr lang="en-US" altLang="zh-CN"/>
          </a:p>
        </p:txBody>
      </p:sp>
      <p:sp>
        <p:nvSpPr>
          <p:cNvPr id="63491" name="标题 1">
            <a:extLst>
              <a:ext uri="{FF2B5EF4-FFF2-40B4-BE49-F238E27FC236}">
                <a16:creationId xmlns:a16="http://schemas.microsoft.com/office/drawing/2014/main" id="{17C9F96D-5575-47F7-B8B4-EA460C3C3B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chemeClr val="tx1"/>
                </a:solidFill>
              </a:rPr>
              <a:t> 2.4	 </a:t>
            </a:r>
            <a:r>
              <a:rPr lang="zh-CN" altLang="en-US">
                <a:solidFill>
                  <a:schemeClr val="tx1"/>
                </a:solidFill>
              </a:rPr>
              <a:t>进程控制</a:t>
            </a:r>
            <a:endParaRPr lang="zh-CN" altLang="en-US"/>
          </a:p>
        </p:txBody>
      </p:sp>
      <p:sp>
        <p:nvSpPr>
          <p:cNvPr id="63492" name="日期占位符 3">
            <a:extLst>
              <a:ext uri="{FF2B5EF4-FFF2-40B4-BE49-F238E27FC236}">
                <a16:creationId xmlns:a16="http://schemas.microsoft.com/office/drawing/2014/main" id="{FE467A9C-51C3-43D9-8390-79F83287D948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>
            <a:extLst>
              <a:ext uri="{FF2B5EF4-FFF2-40B4-BE49-F238E27FC236}">
                <a16:creationId xmlns:a16="http://schemas.microsoft.com/office/drawing/2014/main" id="{DC6AAB14-F9FF-4FAC-9441-E2B11D038C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进程的激活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进程激活过程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激活原语（</a:t>
            </a:r>
            <a:r>
              <a:rPr lang="en-US" altLang="zh-CN">
                <a:latin typeface="Times New Roman" panose="02020603050405020304" pitchFamily="18" charset="0"/>
              </a:rPr>
              <a:t>Activate Primitive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由创建原语创建的进程处于“静止就绪“状态，后跟一个激活原语，使之变为活跃就绪，就能引起</a:t>
            </a:r>
            <a:r>
              <a:rPr lang="en-US" altLang="zh-CN">
                <a:latin typeface="Times New Roman" panose="02020603050405020304" pitchFamily="18" charset="0"/>
              </a:rPr>
              <a:t>CPU</a:t>
            </a:r>
            <a:r>
              <a:rPr lang="zh-CN" altLang="en-US">
                <a:latin typeface="Times New Roman" panose="02020603050405020304" pitchFamily="18" charset="0"/>
              </a:rPr>
              <a:t>的重新调度。</a:t>
            </a:r>
          </a:p>
        </p:txBody>
      </p:sp>
      <p:sp>
        <p:nvSpPr>
          <p:cNvPr id="64515" name="标题 1">
            <a:extLst>
              <a:ext uri="{FF2B5EF4-FFF2-40B4-BE49-F238E27FC236}">
                <a16:creationId xmlns:a16="http://schemas.microsoft.com/office/drawing/2014/main" id="{58049065-90E3-4453-A2E6-4A1D26A9E0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chemeClr val="tx1"/>
                </a:solidFill>
              </a:rPr>
              <a:t> 2.4	 </a:t>
            </a:r>
            <a:r>
              <a:rPr lang="zh-CN" altLang="en-US">
                <a:solidFill>
                  <a:schemeClr val="tx1"/>
                </a:solidFill>
              </a:rPr>
              <a:t>进程控制</a:t>
            </a:r>
            <a:endParaRPr lang="zh-CN" altLang="en-US"/>
          </a:p>
        </p:txBody>
      </p:sp>
      <p:sp>
        <p:nvSpPr>
          <p:cNvPr id="64516" name="日期占位符 3">
            <a:extLst>
              <a:ext uri="{FF2B5EF4-FFF2-40B4-BE49-F238E27FC236}">
                <a16:creationId xmlns:a16="http://schemas.microsoft.com/office/drawing/2014/main" id="{A5A609A1-B240-478B-9FBB-42076F04F71E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>
            <a:extLst>
              <a:ext uri="{FF2B5EF4-FFF2-40B4-BE49-F238E27FC236}">
                <a16:creationId xmlns:a16="http://schemas.microsoft.com/office/drawing/2014/main" id="{64B02B94-0830-446F-B9E8-4D16857216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void  activate (n)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{	i = getinternal  name (n);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	status(i) = if status = “readys”  then  “readya”;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		  else   “blockeda”;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	if status(i) = “readya”  then  scheduler;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/>
          </a:p>
        </p:txBody>
      </p:sp>
      <p:sp>
        <p:nvSpPr>
          <p:cNvPr id="65539" name="标题 1">
            <a:extLst>
              <a:ext uri="{FF2B5EF4-FFF2-40B4-BE49-F238E27FC236}">
                <a16:creationId xmlns:a16="http://schemas.microsoft.com/office/drawing/2014/main" id="{2898B431-6E26-4A5F-9AE7-48137509A0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chemeClr val="tx1"/>
                </a:solidFill>
              </a:rPr>
              <a:t> 2.4	 </a:t>
            </a:r>
            <a:r>
              <a:rPr lang="zh-CN" altLang="en-US">
                <a:solidFill>
                  <a:schemeClr val="tx1"/>
                </a:solidFill>
              </a:rPr>
              <a:t>进程控制</a:t>
            </a:r>
            <a:endParaRPr lang="zh-CN" altLang="en-US"/>
          </a:p>
        </p:txBody>
      </p:sp>
      <p:sp>
        <p:nvSpPr>
          <p:cNvPr id="65540" name="日期占位符 3">
            <a:extLst>
              <a:ext uri="{FF2B5EF4-FFF2-40B4-BE49-F238E27FC236}">
                <a16:creationId xmlns:a16="http://schemas.microsoft.com/office/drawing/2014/main" id="{B076A8FF-535F-4046-A5E8-61C530C29674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>
            <a:extLst>
              <a:ext uri="{FF2B5EF4-FFF2-40B4-BE49-F238E27FC236}">
                <a16:creationId xmlns:a16="http://schemas.microsoft.com/office/drawing/2014/main" id="{8701EA46-44BB-4682-8D88-2EAFCF928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266700"/>
            <a:ext cx="4686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细化的进程状态及控制图</a:t>
            </a:r>
          </a:p>
        </p:txBody>
      </p:sp>
      <p:sp>
        <p:nvSpPr>
          <p:cNvPr id="276483" name="Oval 3">
            <a:extLst>
              <a:ext uri="{FF2B5EF4-FFF2-40B4-BE49-F238E27FC236}">
                <a16:creationId xmlns:a16="http://schemas.microsoft.com/office/drawing/2014/main" id="{F409C39B-AF52-45D0-AD2A-8ACCAA6EC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3162300"/>
            <a:ext cx="914400" cy="914400"/>
          </a:xfrm>
          <a:prstGeom prst="ellipse">
            <a:avLst/>
          </a:prstGeom>
          <a:solidFill>
            <a:srgbClr val="CC00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/>
            <a:endParaRPr lang="en-US" altLang="zh-CN" sz="2000">
              <a:latin typeface="Times New Roman" panose="02020603050405020304" pitchFamily="18" charset="0"/>
              <a:ea typeface="仿宋_GB2312"/>
              <a:cs typeface="仿宋_GB2312"/>
            </a:endParaRPr>
          </a:p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活动</a:t>
            </a:r>
          </a:p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阻塞</a:t>
            </a:r>
          </a:p>
          <a:p>
            <a:pPr algn="ctr" eaLnBrk="1" hangingPunct="1"/>
            <a:endParaRPr lang="en-US" altLang="zh-CN" sz="2000"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276484" name="Oval 4">
            <a:extLst>
              <a:ext uri="{FF2B5EF4-FFF2-40B4-BE49-F238E27FC236}">
                <a16:creationId xmlns:a16="http://schemas.microsoft.com/office/drawing/2014/main" id="{0F6731C8-A9AF-4A36-BE2E-07D246F7C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9188" y="1638300"/>
            <a:ext cx="914400" cy="9144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执行</a:t>
            </a:r>
          </a:p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状态</a:t>
            </a:r>
          </a:p>
        </p:txBody>
      </p:sp>
      <p:sp>
        <p:nvSpPr>
          <p:cNvPr id="276485" name="Oval 5">
            <a:extLst>
              <a:ext uri="{FF2B5EF4-FFF2-40B4-BE49-F238E27FC236}">
                <a16:creationId xmlns:a16="http://schemas.microsoft.com/office/drawing/2014/main" id="{13BC1EF4-88A2-457D-9802-85DA6DE40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188" y="3162300"/>
            <a:ext cx="914400" cy="914400"/>
          </a:xfrm>
          <a:prstGeom prst="ellipse">
            <a:avLst/>
          </a:prstGeom>
          <a:solidFill>
            <a:srgbClr val="CC00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活动</a:t>
            </a:r>
          </a:p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就绪</a:t>
            </a:r>
          </a:p>
        </p:txBody>
      </p:sp>
      <p:sp>
        <p:nvSpPr>
          <p:cNvPr id="276486" name="Oval 6">
            <a:extLst>
              <a:ext uri="{FF2B5EF4-FFF2-40B4-BE49-F238E27FC236}">
                <a16:creationId xmlns:a16="http://schemas.microsoft.com/office/drawing/2014/main" id="{1B323258-918E-4A43-883E-E1F23A5A9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988" y="4838700"/>
            <a:ext cx="990600" cy="990600"/>
          </a:xfrm>
          <a:prstGeom prst="ellipse">
            <a:avLst/>
          </a:prstGeom>
          <a:solidFill>
            <a:srgbClr val="6600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/>
            <a:endParaRPr lang="zh-CN" altLang="zh-CN" sz="2000"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276487" name="Oval 7">
            <a:extLst>
              <a:ext uri="{FF2B5EF4-FFF2-40B4-BE49-F238E27FC236}">
                <a16:creationId xmlns:a16="http://schemas.microsoft.com/office/drawing/2014/main" id="{7AC35273-A2B6-4550-886A-2F3501337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788" y="4991100"/>
            <a:ext cx="990600" cy="914400"/>
          </a:xfrm>
          <a:prstGeom prst="ellipse">
            <a:avLst/>
          </a:prstGeom>
          <a:solidFill>
            <a:srgbClr val="6600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/>
            <a:endParaRPr lang="zh-CN" altLang="zh-CN" sz="2000"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276488" name="Text Box 8">
            <a:extLst>
              <a:ext uri="{FF2B5EF4-FFF2-40B4-BE49-F238E27FC236}">
                <a16:creationId xmlns:a16="http://schemas.microsoft.com/office/drawing/2014/main" id="{E20A36A1-33EE-4242-B00A-7286D8E67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6188" y="5067300"/>
            <a:ext cx="838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静止</a:t>
            </a:r>
          </a:p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就绪</a:t>
            </a:r>
          </a:p>
        </p:txBody>
      </p:sp>
      <p:sp>
        <p:nvSpPr>
          <p:cNvPr id="276489" name="Text Box 9">
            <a:extLst>
              <a:ext uri="{FF2B5EF4-FFF2-40B4-BE49-F238E27FC236}">
                <a16:creationId xmlns:a16="http://schemas.microsoft.com/office/drawing/2014/main" id="{8AB7C258-0B87-4E22-81E9-9F0B38AB6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9388" y="4862513"/>
            <a:ext cx="7937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静止</a:t>
            </a:r>
          </a:p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阻塞</a:t>
            </a:r>
            <a:endParaRPr lang="zh-CN" altLang="en-US" sz="2000" b="1">
              <a:solidFill>
                <a:schemeClr val="bg1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276490" name="Line 10">
            <a:extLst>
              <a:ext uri="{FF2B5EF4-FFF2-40B4-BE49-F238E27FC236}">
                <a16:creationId xmlns:a16="http://schemas.microsoft.com/office/drawing/2014/main" id="{229FE47E-569B-4CDA-A649-1B2B19A39CA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59288" y="2362200"/>
            <a:ext cx="876300" cy="876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491" name="Line 11">
            <a:extLst>
              <a:ext uri="{FF2B5EF4-FFF2-40B4-BE49-F238E27FC236}">
                <a16:creationId xmlns:a16="http://schemas.microsoft.com/office/drawing/2014/main" id="{953A2E92-A928-41AB-8409-534461F558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9588" y="37719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492" name="Line 12">
            <a:extLst>
              <a:ext uri="{FF2B5EF4-FFF2-40B4-BE49-F238E27FC236}">
                <a16:creationId xmlns:a16="http://schemas.microsoft.com/office/drawing/2014/main" id="{1732EA95-E259-4DC7-B6D2-22B7CDF2D7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0988" y="2324100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493" name="Text Box 13">
            <a:extLst>
              <a:ext uri="{FF2B5EF4-FFF2-40B4-BE49-F238E27FC236}">
                <a16:creationId xmlns:a16="http://schemas.microsoft.com/office/drawing/2014/main" id="{CD871267-8A72-4DE6-AB59-08FEAC1C0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2188" y="2424113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r>
              <a:rPr lang="zh-CN" altLang="en-US" sz="2400" b="1">
                <a:latin typeface="Times New Roman" panose="02020603050405020304" pitchFamily="18" charset="0"/>
                <a:ea typeface="仿宋_GB2312"/>
                <a:cs typeface="仿宋_GB2312"/>
              </a:rPr>
              <a:t>调度</a:t>
            </a:r>
          </a:p>
        </p:txBody>
      </p:sp>
      <p:sp>
        <p:nvSpPr>
          <p:cNvPr id="276494" name="Text Box 14">
            <a:extLst>
              <a:ext uri="{FF2B5EF4-FFF2-40B4-BE49-F238E27FC236}">
                <a16:creationId xmlns:a16="http://schemas.microsoft.com/office/drawing/2014/main" id="{938F0500-F557-4BE1-91EB-0CF78C4F2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788" y="3795713"/>
            <a:ext cx="10112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r>
              <a:rPr lang="zh-CN" altLang="en-US" sz="1600" b="1">
                <a:latin typeface="Times New Roman" panose="02020603050405020304" pitchFamily="18" charset="0"/>
                <a:ea typeface="仿宋_GB2312"/>
                <a:cs typeface="仿宋_GB2312"/>
              </a:rPr>
              <a:t>释放</a:t>
            </a:r>
            <a:endParaRPr lang="en-US" altLang="zh-CN" sz="1600" b="1">
              <a:latin typeface="Times New Roman" panose="02020603050405020304" pitchFamily="18" charset="0"/>
              <a:ea typeface="仿宋_GB2312"/>
              <a:cs typeface="仿宋_GB2312"/>
            </a:endParaRPr>
          </a:p>
          <a:p>
            <a:pPr eaLnBrk="1" hangingPunct="1"/>
            <a:r>
              <a:rPr lang="zh-CN" altLang="en-US" sz="1600" b="1">
                <a:latin typeface="Times New Roman" panose="02020603050405020304" pitchFamily="18" charset="0"/>
                <a:ea typeface="仿宋_GB2312"/>
                <a:cs typeface="仿宋_GB2312"/>
              </a:rPr>
              <a:t>唤醒原语</a:t>
            </a:r>
          </a:p>
        </p:txBody>
      </p:sp>
      <p:sp>
        <p:nvSpPr>
          <p:cNvPr id="276495" name="Text Box 15">
            <a:extLst>
              <a:ext uri="{FF2B5EF4-FFF2-40B4-BE49-F238E27FC236}">
                <a16:creationId xmlns:a16="http://schemas.microsoft.com/office/drawing/2014/main" id="{BFC9B3F1-8B8E-40F0-852F-B12EEAB7C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249488"/>
            <a:ext cx="1295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latin typeface="Times New Roman" panose="02020603050405020304" pitchFamily="18" charset="0"/>
                <a:ea typeface="仿宋_GB2312"/>
                <a:cs typeface="仿宋_GB2312"/>
              </a:rPr>
              <a:t>I/O</a:t>
            </a:r>
            <a:r>
              <a:rPr lang="zh-CN" altLang="en-US" sz="1600" b="1">
                <a:latin typeface="Times New Roman" panose="02020603050405020304" pitchFamily="18" charset="0"/>
                <a:ea typeface="仿宋_GB2312"/>
                <a:cs typeface="仿宋_GB2312"/>
              </a:rPr>
              <a:t>请求</a:t>
            </a:r>
            <a:endParaRPr lang="en-US" altLang="zh-CN" sz="1600" b="1">
              <a:latin typeface="Times New Roman" panose="02020603050405020304" pitchFamily="18" charset="0"/>
              <a:ea typeface="仿宋_GB2312"/>
              <a:cs typeface="仿宋_GB231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1600" b="1">
                <a:latin typeface="Times New Roman" panose="02020603050405020304" pitchFamily="18" charset="0"/>
                <a:ea typeface="仿宋_GB2312"/>
                <a:cs typeface="仿宋_GB2312"/>
              </a:rPr>
              <a:t>阻塞原语</a:t>
            </a:r>
          </a:p>
        </p:txBody>
      </p:sp>
      <p:sp>
        <p:nvSpPr>
          <p:cNvPr id="276496" name="Line 16">
            <a:extLst>
              <a:ext uri="{FF2B5EF4-FFF2-40B4-BE49-F238E27FC236}">
                <a16:creationId xmlns:a16="http://schemas.microsoft.com/office/drawing/2014/main" id="{7DE6BFC1-3AE9-4004-97FF-6CF4A22307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3788" y="5372100"/>
            <a:ext cx="381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497" name="Line 17">
            <a:extLst>
              <a:ext uri="{FF2B5EF4-FFF2-40B4-BE49-F238E27FC236}">
                <a16:creationId xmlns:a16="http://schemas.microsoft.com/office/drawing/2014/main" id="{67658A4F-11A2-4342-91A3-495703DCC3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6588" y="3771900"/>
            <a:ext cx="2286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498" name="Line 18">
            <a:extLst>
              <a:ext uri="{FF2B5EF4-FFF2-40B4-BE49-F238E27FC236}">
                <a16:creationId xmlns:a16="http://schemas.microsoft.com/office/drawing/2014/main" id="{915E2483-F3D3-4475-BF3F-67CBDE2829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4188" y="3924300"/>
            <a:ext cx="1524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499" name="Line 19">
            <a:extLst>
              <a:ext uri="{FF2B5EF4-FFF2-40B4-BE49-F238E27FC236}">
                <a16:creationId xmlns:a16="http://schemas.microsoft.com/office/drawing/2014/main" id="{17868BC4-501E-4CB6-9C02-5343141921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1788" y="4076700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00" name="Line 20">
            <a:extLst>
              <a:ext uri="{FF2B5EF4-FFF2-40B4-BE49-F238E27FC236}">
                <a16:creationId xmlns:a16="http://schemas.microsoft.com/office/drawing/2014/main" id="{31292333-E366-4595-A33F-AAF5B77A92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5588" y="46101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01" name="Line 21">
            <a:extLst>
              <a:ext uri="{FF2B5EF4-FFF2-40B4-BE49-F238E27FC236}">
                <a16:creationId xmlns:a16="http://schemas.microsoft.com/office/drawing/2014/main" id="{0FAD8F41-B3A5-4FA0-A5D3-AECAD6ED30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5188" y="4762500"/>
            <a:ext cx="1524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02" name="Line 22">
            <a:extLst>
              <a:ext uri="{FF2B5EF4-FFF2-40B4-BE49-F238E27FC236}">
                <a16:creationId xmlns:a16="http://schemas.microsoft.com/office/drawing/2014/main" id="{0E22A0B5-88A6-49F2-9A00-2ACB8F43E3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7588" y="4533900"/>
            <a:ext cx="152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03" name="Line 23">
            <a:extLst>
              <a:ext uri="{FF2B5EF4-FFF2-40B4-BE49-F238E27FC236}">
                <a16:creationId xmlns:a16="http://schemas.microsoft.com/office/drawing/2014/main" id="{6D9530D9-6D42-44E3-9778-5A50369167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6188" y="4076700"/>
            <a:ext cx="76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04" name="Line 24">
            <a:extLst>
              <a:ext uri="{FF2B5EF4-FFF2-40B4-BE49-F238E27FC236}">
                <a16:creationId xmlns:a16="http://schemas.microsoft.com/office/drawing/2014/main" id="{B0BF1F75-A4B7-407B-B50B-FEF6D76D604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68988" y="4914900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05" name="Line 25">
            <a:extLst>
              <a:ext uri="{FF2B5EF4-FFF2-40B4-BE49-F238E27FC236}">
                <a16:creationId xmlns:a16="http://schemas.microsoft.com/office/drawing/2014/main" id="{8ABE11E1-EE85-44D0-98AE-D724CA0D0A4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64188" y="4381500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06" name="Line 26">
            <a:extLst>
              <a:ext uri="{FF2B5EF4-FFF2-40B4-BE49-F238E27FC236}">
                <a16:creationId xmlns:a16="http://schemas.microsoft.com/office/drawing/2014/main" id="{7041E78B-561A-428E-90BC-EBB78185968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87988" y="4076700"/>
            <a:ext cx="76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07" name="Line 27">
            <a:extLst>
              <a:ext uri="{FF2B5EF4-FFF2-40B4-BE49-F238E27FC236}">
                <a16:creationId xmlns:a16="http://schemas.microsoft.com/office/drawing/2014/main" id="{2FCE339D-148E-4E07-9332-59FF6FCE2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9488" y="3810000"/>
            <a:ext cx="266700" cy="266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08" name="Line 28">
            <a:extLst>
              <a:ext uri="{FF2B5EF4-FFF2-40B4-BE49-F238E27FC236}">
                <a16:creationId xmlns:a16="http://schemas.microsoft.com/office/drawing/2014/main" id="{5BD29936-C2BA-4065-9E73-537AF6485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6188" y="4076700"/>
            <a:ext cx="152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09" name="Line 29">
            <a:extLst>
              <a:ext uri="{FF2B5EF4-FFF2-40B4-BE49-F238E27FC236}">
                <a16:creationId xmlns:a16="http://schemas.microsoft.com/office/drawing/2014/main" id="{DEBFF785-C40F-470F-A35F-D7D5F2FFF1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1938" y="4629150"/>
            <a:ext cx="95250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14" name="Line 34">
            <a:extLst>
              <a:ext uri="{FF2B5EF4-FFF2-40B4-BE49-F238E27FC236}">
                <a16:creationId xmlns:a16="http://schemas.microsoft.com/office/drawing/2014/main" id="{7F2F0BA4-2364-492F-AD66-FF71808E58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3588" y="2019300"/>
            <a:ext cx="3048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15" name="Line 35">
            <a:extLst>
              <a:ext uri="{FF2B5EF4-FFF2-40B4-BE49-F238E27FC236}">
                <a16:creationId xmlns:a16="http://schemas.microsoft.com/office/drawing/2014/main" id="{45EFF2C7-32D7-4F17-BA9E-475569B00C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8388" y="2171700"/>
            <a:ext cx="457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16" name="Line 36">
            <a:extLst>
              <a:ext uri="{FF2B5EF4-FFF2-40B4-BE49-F238E27FC236}">
                <a16:creationId xmlns:a16="http://schemas.microsoft.com/office/drawing/2014/main" id="{37864A21-ADE1-4044-B432-4BD9A438BC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5588" y="2400300"/>
            <a:ext cx="457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17" name="Line 37">
            <a:extLst>
              <a:ext uri="{FF2B5EF4-FFF2-40B4-BE49-F238E27FC236}">
                <a16:creationId xmlns:a16="http://schemas.microsoft.com/office/drawing/2014/main" id="{49545008-5D9D-402F-B12C-810D19F7FA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2788" y="2705100"/>
            <a:ext cx="533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18" name="Line 38">
            <a:extLst>
              <a:ext uri="{FF2B5EF4-FFF2-40B4-BE49-F238E27FC236}">
                <a16:creationId xmlns:a16="http://schemas.microsoft.com/office/drawing/2014/main" id="{9495EBE8-58AA-45DC-B933-467D017FC6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6188" y="3162300"/>
            <a:ext cx="381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19" name="Line 39">
            <a:extLst>
              <a:ext uri="{FF2B5EF4-FFF2-40B4-BE49-F238E27FC236}">
                <a16:creationId xmlns:a16="http://schemas.microsoft.com/office/drawing/2014/main" id="{42698045-1391-45D7-815D-4FF4D90FF4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7188" y="3695700"/>
            <a:ext cx="152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20" name="Line 40">
            <a:extLst>
              <a:ext uri="{FF2B5EF4-FFF2-40B4-BE49-F238E27FC236}">
                <a16:creationId xmlns:a16="http://schemas.microsoft.com/office/drawing/2014/main" id="{4AD94421-43DC-48F3-BD9A-620BADFB7D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9588" y="4076700"/>
            <a:ext cx="76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21" name="Line 41">
            <a:extLst>
              <a:ext uri="{FF2B5EF4-FFF2-40B4-BE49-F238E27FC236}">
                <a16:creationId xmlns:a16="http://schemas.microsoft.com/office/drawing/2014/main" id="{F40BC45C-3407-4E93-BF9F-6CD331EA29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5788" y="44577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24" name="Line 44">
            <a:extLst>
              <a:ext uri="{FF2B5EF4-FFF2-40B4-BE49-F238E27FC236}">
                <a16:creationId xmlns:a16="http://schemas.microsoft.com/office/drawing/2014/main" id="{1C2C2D5A-CE48-4F81-86C4-2EE4660A5E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9988" y="45339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25" name="Line 45">
            <a:extLst>
              <a:ext uri="{FF2B5EF4-FFF2-40B4-BE49-F238E27FC236}">
                <a16:creationId xmlns:a16="http://schemas.microsoft.com/office/drawing/2014/main" id="{01A96D09-7908-42B0-AEAE-12ED9ECF4D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9988" y="4381500"/>
            <a:ext cx="762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26" name="Line 46">
            <a:extLst>
              <a:ext uri="{FF2B5EF4-FFF2-40B4-BE49-F238E27FC236}">
                <a16:creationId xmlns:a16="http://schemas.microsoft.com/office/drawing/2014/main" id="{321664E2-A71B-44CB-BFDC-930517B8B4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5588" y="4381500"/>
            <a:ext cx="76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27" name="Line 47">
            <a:extLst>
              <a:ext uri="{FF2B5EF4-FFF2-40B4-BE49-F238E27FC236}">
                <a16:creationId xmlns:a16="http://schemas.microsoft.com/office/drawing/2014/main" id="{CA489DDE-8150-49B9-B65F-0623823AFE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6588" y="4686300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28" name="Line 48">
            <a:extLst>
              <a:ext uri="{FF2B5EF4-FFF2-40B4-BE49-F238E27FC236}">
                <a16:creationId xmlns:a16="http://schemas.microsoft.com/office/drawing/2014/main" id="{F454B99D-2D4F-4CCF-BDF2-4688353B1E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8588" y="4286250"/>
            <a:ext cx="152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03" name="Rectangle 5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7411D15-72E8-4EA1-A8D4-7885EF821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150" y="62865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endParaRPr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6604" name="Rectangle 5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E16782A-3A47-466D-BA74-704739587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700" y="6267450"/>
            <a:ext cx="4572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endParaRPr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6605" name="Oval 5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75AB0CE-D337-4AB1-B7BA-8216F62BF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350" y="6267450"/>
            <a:ext cx="1085850" cy="3619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endParaRPr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6606" name="Oval 31">
            <a:extLst>
              <a:ext uri="{FF2B5EF4-FFF2-40B4-BE49-F238E27FC236}">
                <a16:creationId xmlns:a16="http://schemas.microsoft.com/office/drawing/2014/main" id="{BA514A9C-FAE1-4AC1-83EA-9DA3F1968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3813" y="3105150"/>
            <a:ext cx="933450" cy="8382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新状态</a:t>
            </a:r>
            <a:endParaRPr lang="zh-CN" altLang="en-US" sz="2000" b="1">
              <a:solidFill>
                <a:schemeClr val="bg1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66607" name="Oval 32">
            <a:extLst>
              <a:ext uri="{FF2B5EF4-FFF2-40B4-BE49-F238E27FC236}">
                <a16:creationId xmlns:a16="http://schemas.microsoft.com/office/drawing/2014/main" id="{EE016BC8-C952-4B1C-801E-ED9551D6A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2850" y="1528763"/>
            <a:ext cx="838200" cy="8382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结束</a:t>
            </a:r>
          </a:p>
        </p:txBody>
      </p:sp>
      <p:sp>
        <p:nvSpPr>
          <p:cNvPr id="57" name="Line 11">
            <a:extLst>
              <a:ext uri="{FF2B5EF4-FFF2-40B4-BE49-F238E27FC236}">
                <a16:creationId xmlns:a16="http://schemas.microsoft.com/office/drawing/2014/main" id="{64FC9006-7419-4F0D-A018-86B9F35242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0250" y="1916113"/>
            <a:ext cx="302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Line 11">
            <a:extLst>
              <a:ext uri="{FF2B5EF4-FFF2-40B4-BE49-F238E27FC236}">
                <a16:creationId xmlns:a16="http://schemas.microsoft.com/office/drawing/2014/main" id="{54EA1CB0-BE11-461F-A36A-51BDC7F8A6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7588" y="3524250"/>
            <a:ext cx="1546225" cy="57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 Box 15">
            <a:extLst>
              <a:ext uri="{FF2B5EF4-FFF2-40B4-BE49-F238E27FC236}">
                <a16:creationId xmlns:a16="http://schemas.microsoft.com/office/drawing/2014/main" id="{A222D29D-FCA5-4CD7-B2CC-C0F4AB06E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5788" y="3657600"/>
            <a:ext cx="117475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仿宋_GB2312"/>
                <a:cs typeface="仿宋_GB2312"/>
              </a:rPr>
              <a:t>创建</a:t>
            </a:r>
            <a:endParaRPr lang="en-US" altLang="zh-CN" b="1">
              <a:latin typeface="Times New Roman" panose="02020603050405020304" pitchFamily="18" charset="0"/>
              <a:ea typeface="仿宋_GB2312"/>
              <a:cs typeface="仿宋_GB231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仿宋_GB2312"/>
                <a:cs typeface="仿宋_GB2312"/>
              </a:rPr>
              <a:t>创建原语</a:t>
            </a:r>
          </a:p>
        </p:txBody>
      </p:sp>
      <p:sp>
        <p:nvSpPr>
          <p:cNvPr id="60" name="Text Box 15">
            <a:extLst>
              <a:ext uri="{FF2B5EF4-FFF2-40B4-BE49-F238E27FC236}">
                <a16:creationId xmlns:a16="http://schemas.microsoft.com/office/drawing/2014/main" id="{9BD85D58-AD13-4736-900D-B3383DDBE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388" y="1131888"/>
            <a:ext cx="147796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仿宋_GB2312"/>
                <a:cs typeface="仿宋_GB2312"/>
              </a:rPr>
              <a:t>终止</a:t>
            </a:r>
            <a:endParaRPr lang="en-US" altLang="zh-CN" b="1">
              <a:latin typeface="Times New Roman" panose="02020603050405020304" pitchFamily="18" charset="0"/>
              <a:ea typeface="仿宋_GB2312"/>
              <a:cs typeface="仿宋_GB231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仿宋_GB2312"/>
                <a:cs typeface="仿宋_GB2312"/>
              </a:rPr>
              <a:t>撤销原语</a:t>
            </a:r>
          </a:p>
        </p:txBody>
      </p:sp>
      <p:sp>
        <p:nvSpPr>
          <p:cNvPr id="61" name="Text Box 14">
            <a:extLst>
              <a:ext uri="{FF2B5EF4-FFF2-40B4-BE49-F238E27FC236}">
                <a16:creationId xmlns:a16="http://schemas.microsoft.com/office/drawing/2014/main" id="{D22916F1-67F8-4CB4-BB3B-AAA00564D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8725" y="5386388"/>
            <a:ext cx="10112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r>
              <a:rPr lang="zh-CN" altLang="en-US" sz="1600" b="1">
                <a:latin typeface="Times New Roman" panose="02020603050405020304" pitchFamily="18" charset="0"/>
                <a:ea typeface="仿宋_GB2312"/>
                <a:cs typeface="仿宋_GB2312"/>
              </a:rPr>
              <a:t>释放</a:t>
            </a:r>
            <a:endParaRPr lang="en-US" altLang="zh-CN" sz="1600" b="1">
              <a:latin typeface="Times New Roman" panose="02020603050405020304" pitchFamily="18" charset="0"/>
              <a:ea typeface="仿宋_GB2312"/>
              <a:cs typeface="仿宋_GB2312"/>
            </a:endParaRPr>
          </a:p>
          <a:p>
            <a:pPr eaLnBrk="1" hangingPunct="1"/>
            <a:r>
              <a:rPr lang="zh-CN" altLang="en-US" sz="1600" b="1">
                <a:latin typeface="Times New Roman" panose="02020603050405020304" pitchFamily="18" charset="0"/>
                <a:ea typeface="仿宋_GB2312"/>
                <a:cs typeface="仿宋_GB2312"/>
              </a:rPr>
              <a:t>唤醒原语</a:t>
            </a:r>
          </a:p>
        </p:txBody>
      </p:sp>
      <p:sp>
        <p:nvSpPr>
          <p:cNvPr id="62" name="Text Box 14">
            <a:extLst>
              <a:ext uri="{FF2B5EF4-FFF2-40B4-BE49-F238E27FC236}">
                <a16:creationId xmlns:a16="http://schemas.microsoft.com/office/drawing/2014/main" id="{5A6161C3-1591-4C6F-9469-DEB3CF1A9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" y="3757613"/>
            <a:ext cx="10112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r>
              <a:rPr lang="zh-CN" altLang="en-US" sz="1600" b="1">
                <a:latin typeface="Times New Roman" panose="02020603050405020304" pitchFamily="18" charset="0"/>
                <a:ea typeface="仿宋_GB2312"/>
                <a:cs typeface="仿宋_GB2312"/>
              </a:rPr>
              <a:t>挂起</a:t>
            </a:r>
            <a:endParaRPr lang="en-US" altLang="zh-CN" sz="1600" b="1">
              <a:latin typeface="Times New Roman" panose="02020603050405020304" pitchFamily="18" charset="0"/>
              <a:ea typeface="仿宋_GB2312"/>
              <a:cs typeface="仿宋_GB2312"/>
            </a:endParaRPr>
          </a:p>
          <a:p>
            <a:pPr eaLnBrk="1" hangingPunct="1"/>
            <a:r>
              <a:rPr lang="zh-CN" altLang="en-US" sz="1600" b="1">
                <a:latin typeface="Times New Roman" panose="02020603050405020304" pitchFamily="18" charset="0"/>
                <a:ea typeface="仿宋_GB2312"/>
                <a:cs typeface="仿宋_GB2312"/>
              </a:rPr>
              <a:t>挂起原语</a:t>
            </a:r>
          </a:p>
        </p:txBody>
      </p:sp>
      <p:sp>
        <p:nvSpPr>
          <p:cNvPr id="63" name="Text Box 14">
            <a:extLst>
              <a:ext uri="{FF2B5EF4-FFF2-40B4-BE49-F238E27FC236}">
                <a16:creationId xmlns:a16="http://schemas.microsoft.com/office/drawing/2014/main" id="{12F0E297-B988-4B81-ADCC-D25C11A82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100" y="2249488"/>
            <a:ext cx="101123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r>
              <a:rPr lang="zh-CN" altLang="en-US" sz="1600" b="1">
                <a:latin typeface="Times New Roman" panose="02020603050405020304" pitchFamily="18" charset="0"/>
                <a:ea typeface="仿宋_GB2312"/>
                <a:cs typeface="仿宋_GB2312"/>
              </a:rPr>
              <a:t>挂起</a:t>
            </a:r>
            <a:endParaRPr lang="en-US" altLang="zh-CN" sz="1600" b="1">
              <a:latin typeface="Times New Roman" panose="02020603050405020304" pitchFamily="18" charset="0"/>
              <a:ea typeface="仿宋_GB2312"/>
              <a:cs typeface="仿宋_GB2312"/>
            </a:endParaRPr>
          </a:p>
          <a:p>
            <a:pPr eaLnBrk="1" hangingPunct="1"/>
            <a:r>
              <a:rPr lang="zh-CN" altLang="en-US" sz="1600" b="1">
                <a:latin typeface="Times New Roman" panose="02020603050405020304" pitchFamily="18" charset="0"/>
                <a:ea typeface="仿宋_GB2312"/>
                <a:cs typeface="仿宋_GB2312"/>
              </a:rPr>
              <a:t>挂起原语</a:t>
            </a:r>
          </a:p>
        </p:txBody>
      </p:sp>
      <p:sp>
        <p:nvSpPr>
          <p:cNvPr id="64" name="Text Box 14">
            <a:extLst>
              <a:ext uri="{FF2B5EF4-FFF2-40B4-BE49-F238E27FC236}">
                <a16:creationId xmlns:a16="http://schemas.microsoft.com/office/drawing/2014/main" id="{C8A561CB-E012-481D-B3BD-42E33EF0F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7713" y="4102100"/>
            <a:ext cx="10112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r>
              <a:rPr lang="zh-CN" altLang="en-US" sz="1600" b="1">
                <a:latin typeface="Times New Roman" panose="02020603050405020304" pitchFamily="18" charset="0"/>
                <a:ea typeface="仿宋_GB2312"/>
                <a:cs typeface="仿宋_GB2312"/>
              </a:rPr>
              <a:t>挂起</a:t>
            </a:r>
            <a:endParaRPr lang="en-US" altLang="zh-CN" sz="1600" b="1">
              <a:latin typeface="Times New Roman" panose="02020603050405020304" pitchFamily="18" charset="0"/>
              <a:ea typeface="仿宋_GB2312"/>
              <a:cs typeface="仿宋_GB2312"/>
            </a:endParaRPr>
          </a:p>
          <a:p>
            <a:pPr eaLnBrk="1" hangingPunct="1"/>
            <a:r>
              <a:rPr lang="zh-CN" altLang="en-US" sz="1600" b="1">
                <a:latin typeface="Times New Roman" panose="02020603050405020304" pitchFamily="18" charset="0"/>
                <a:ea typeface="仿宋_GB2312"/>
                <a:cs typeface="仿宋_GB2312"/>
              </a:rPr>
              <a:t>挂起原语</a:t>
            </a:r>
          </a:p>
        </p:txBody>
      </p:sp>
      <p:sp>
        <p:nvSpPr>
          <p:cNvPr id="66" name="Text Box 14">
            <a:extLst>
              <a:ext uri="{FF2B5EF4-FFF2-40B4-BE49-F238E27FC236}">
                <a16:creationId xmlns:a16="http://schemas.microsoft.com/office/drawing/2014/main" id="{0F096997-823F-4239-A727-554A035B8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388" y="4421188"/>
            <a:ext cx="10112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r>
              <a:rPr lang="zh-CN" altLang="en-US" sz="1600" b="1">
                <a:latin typeface="Times New Roman" panose="02020603050405020304" pitchFamily="18" charset="0"/>
                <a:ea typeface="仿宋_GB2312"/>
                <a:cs typeface="仿宋_GB2312"/>
              </a:rPr>
              <a:t>激活</a:t>
            </a:r>
            <a:endParaRPr lang="en-US" altLang="zh-CN" sz="1600" b="1">
              <a:latin typeface="Times New Roman" panose="02020603050405020304" pitchFamily="18" charset="0"/>
              <a:ea typeface="仿宋_GB2312"/>
              <a:cs typeface="仿宋_GB2312"/>
            </a:endParaRPr>
          </a:p>
          <a:p>
            <a:pPr eaLnBrk="1" hangingPunct="1"/>
            <a:r>
              <a:rPr lang="zh-CN" altLang="en-US" sz="1600" b="1">
                <a:latin typeface="Times New Roman" panose="02020603050405020304" pitchFamily="18" charset="0"/>
                <a:ea typeface="仿宋_GB2312"/>
                <a:cs typeface="仿宋_GB2312"/>
              </a:rPr>
              <a:t>激活原语</a:t>
            </a:r>
          </a:p>
        </p:txBody>
      </p:sp>
      <p:sp>
        <p:nvSpPr>
          <p:cNvPr id="67" name="Text Box 14">
            <a:extLst>
              <a:ext uri="{FF2B5EF4-FFF2-40B4-BE49-F238E27FC236}">
                <a16:creationId xmlns:a16="http://schemas.microsoft.com/office/drawing/2014/main" id="{070BAA5D-E2FC-4F0A-BE30-82BCE8506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9963" y="4468813"/>
            <a:ext cx="10112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r>
              <a:rPr lang="zh-CN" altLang="en-US" sz="1600" b="1">
                <a:latin typeface="Times New Roman" panose="02020603050405020304" pitchFamily="18" charset="0"/>
                <a:ea typeface="仿宋_GB2312"/>
                <a:cs typeface="仿宋_GB2312"/>
              </a:rPr>
              <a:t>激活</a:t>
            </a:r>
            <a:endParaRPr lang="en-US" altLang="zh-CN" sz="1600" b="1">
              <a:latin typeface="Times New Roman" panose="02020603050405020304" pitchFamily="18" charset="0"/>
              <a:ea typeface="仿宋_GB2312"/>
              <a:cs typeface="仿宋_GB2312"/>
            </a:endParaRPr>
          </a:p>
          <a:p>
            <a:pPr eaLnBrk="1" hangingPunct="1"/>
            <a:r>
              <a:rPr lang="zh-CN" altLang="en-US" sz="1600" b="1">
                <a:latin typeface="Times New Roman" panose="02020603050405020304" pitchFamily="18" charset="0"/>
                <a:ea typeface="仿宋_GB2312"/>
                <a:cs typeface="仿宋_GB2312"/>
              </a:rPr>
              <a:t>激活原语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7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76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76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76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76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76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76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7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76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76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76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76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7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7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76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27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276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27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27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276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7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27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7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276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276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27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27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276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27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27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76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animBg="1" autoUpdateAnimBg="0"/>
      <p:bldP spid="276484" grpId="0" animBg="1" autoUpdateAnimBg="0"/>
      <p:bldP spid="276485" grpId="0" animBg="1" autoUpdateAnimBg="0"/>
      <p:bldP spid="276486" grpId="0" animBg="1" autoUpdateAnimBg="0"/>
      <p:bldP spid="276487" grpId="0" animBg="1" autoUpdateAnimBg="0"/>
      <p:bldP spid="276488" grpId="0" autoUpdateAnimBg="0"/>
      <p:bldP spid="276489" grpId="0" autoUpdateAnimBg="0"/>
      <p:bldP spid="276493" grpId="0" autoUpdateAnimBg="0"/>
      <p:bldP spid="276494" grpId="0" autoUpdateAnimBg="0"/>
      <p:bldP spid="276495" grpId="0" autoUpdateAnimBg="0"/>
      <p:bldP spid="59" grpId="0" autoUpdateAnimBg="0"/>
      <p:bldP spid="60" grpId="0" autoUpdateAnimBg="0"/>
      <p:bldP spid="61" grpId="0" autoUpdateAnimBg="0"/>
      <p:bldP spid="62" grpId="0" autoUpdateAnimBg="0"/>
      <p:bldP spid="63" grpId="0" autoUpdateAnimBg="0"/>
      <p:bldP spid="64" grpId="0" autoUpdateAnimBg="0"/>
      <p:bldP spid="66" grpId="0" autoUpdateAnimBg="0"/>
      <p:bldP spid="67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>
            <a:extLst>
              <a:ext uri="{FF2B5EF4-FFF2-40B4-BE49-F238E27FC236}">
                <a16:creationId xmlns:a16="http://schemas.microsoft.com/office/drawing/2014/main" id="{4116FEF3-C81D-4D97-AED6-4821407EE3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并发引起的操作系统工作过程的改变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操作系统必须记住各种活跃的进程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必须为每个进程分配和释放各种资源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保护每个进程的数据和物理资源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进程的结果必须与执行时间无关</a:t>
            </a: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053F057A-4FCB-48A7-9032-2AC334567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4000">
                <a:solidFill>
                  <a:schemeClr val="tx1"/>
                </a:solidFill>
                <a:latin typeface="Times New Roman" panose="02020603050405020304" pitchFamily="18" charset="0"/>
              </a:rPr>
              <a:t> 2.5	     </a:t>
            </a:r>
            <a:r>
              <a:rPr lang="zh-CN" altLang="en-US" sz="4000">
                <a:solidFill>
                  <a:schemeClr val="tx1"/>
                </a:solidFill>
                <a:latin typeface="Times New Roman" panose="02020603050405020304" pitchFamily="18" charset="0"/>
              </a:rPr>
              <a:t>进程同步</a:t>
            </a:r>
          </a:p>
        </p:txBody>
      </p:sp>
      <p:sp>
        <p:nvSpPr>
          <p:cNvPr id="67588" name="日期占位符 3">
            <a:extLst>
              <a:ext uri="{FF2B5EF4-FFF2-40B4-BE49-F238E27FC236}">
                <a16:creationId xmlns:a16="http://schemas.microsoft.com/office/drawing/2014/main" id="{5D60C676-9E0C-48DA-BA05-73DF0C8AFAB6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74C6F458-16C1-4BD1-B2D0-5053E221D3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进程间的制约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间接制约：不相关的多个进程互斥使用资源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直接制约：进程间通过使用共享的资源互斥进行合作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临界区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临界资源（</a:t>
            </a:r>
            <a:r>
              <a:rPr lang="en-US" altLang="zh-CN" dirty="0">
                <a:latin typeface="Times New Roman" panose="02020603050405020304" pitchFamily="18" charset="0"/>
              </a:rPr>
              <a:t>Critical Resource</a:t>
            </a:r>
            <a:r>
              <a:rPr lang="zh-CN" altLang="en-US" dirty="0">
                <a:latin typeface="Times New Roman" panose="02020603050405020304" pitchFamily="18" charset="0"/>
              </a:rPr>
              <a:t>）：一次仅允许一个进程使用的资源。</a:t>
            </a:r>
          </a:p>
        </p:txBody>
      </p:sp>
      <p:sp>
        <p:nvSpPr>
          <p:cNvPr id="68611" name="标题 1">
            <a:extLst>
              <a:ext uri="{FF2B5EF4-FFF2-40B4-BE49-F238E27FC236}">
                <a16:creationId xmlns:a16="http://schemas.microsoft.com/office/drawing/2014/main" id="{64A8DD61-397C-405F-B007-45EF5030B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>
                <a:solidFill>
                  <a:srgbClr val="000000"/>
                </a:solidFill>
                <a:latin typeface="Times New Roman" panose="02020603050405020304" pitchFamily="18" charset="0"/>
              </a:rPr>
              <a:t> 2.5	     </a:t>
            </a:r>
            <a:r>
              <a:rPr lang="zh-CN" altLang="en-US" sz="3600">
                <a:solidFill>
                  <a:srgbClr val="000000"/>
                </a:solidFill>
                <a:latin typeface="Times New Roman" panose="02020603050405020304" pitchFamily="18" charset="0"/>
              </a:rPr>
              <a:t>进程同步</a:t>
            </a:r>
            <a:endParaRPr lang="zh-CN" altLang="en-US" sz="2800"/>
          </a:p>
        </p:txBody>
      </p:sp>
      <p:sp>
        <p:nvSpPr>
          <p:cNvPr id="68612" name="日期占位符 3">
            <a:extLst>
              <a:ext uri="{FF2B5EF4-FFF2-40B4-BE49-F238E27FC236}">
                <a16:creationId xmlns:a16="http://schemas.microsoft.com/office/drawing/2014/main" id="{C97FD3A8-650D-43E6-A2A1-3EEC1843B95D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>
            <a:extLst>
              <a:ext uri="{FF2B5EF4-FFF2-40B4-BE49-F238E27FC236}">
                <a16:creationId xmlns:a16="http://schemas.microsoft.com/office/drawing/2014/main" id="{BF662A2C-8751-4085-B533-3BBE39DE2F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例</a:t>
            </a:r>
            <a:r>
              <a:rPr lang="en-US" altLang="zh-CN" sz="2000" dirty="0"/>
              <a:t>1</a:t>
            </a:r>
            <a:r>
              <a:rPr lang="zh-CN" altLang="en-US" sz="2000" dirty="0">
                <a:latin typeface="Times New Roman" panose="02020603050405020304" pitchFamily="18" charset="0"/>
              </a:rPr>
              <a:t>：两个进程对同一变量</a:t>
            </a:r>
            <a:r>
              <a:rPr lang="en-US" altLang="zh-CN" sz="2000" dirty="0"/>
              <a:t>count</a:t>
            </a:r>
            <a:r>
              <a:rPr lang="zh-CN" altLang="en-US" sz="2000" dirty="0">
                <a:latin typeface="Times New Roman" panose="02020603050405020304" pitchFamily="18" charset="0"/>
              </a:rPr>
              <a:t>访问和修改，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/>
              <a:t>P1</a:t>
            </a:r>
            <a:r>
              <a:rPr lang="zh-CN" altLang="en-US" sz="2000" dirty="0">
                <a:latin typeface="Times New Roman" panose="02020603050405020304" pitchFamily="18" charset="0"/>
              </a:rPr>
              <a:t>：</a:t>
            </a:r>
            <a:r>
              <a:rPr lang="zh-CN" altLang="en-US" sz="2000" dirty="0"/>
              <a:t>	</a:t>
            </a:r>
            <a:r>
              <a:rPr lang="en-US" altLang="zh-CN" sz="2000" dirty="0"/>
              <a:t>count+=1;	 	P2</a:t>
            </a:r>
            <a:r>
              <a:rPr lang="zh-CN" altLang="en-US" sz="2000" dirty="0">
                <a:latin typeface="Times New Roman" panose="02020603050405020304" pitchFamily="18" charset="0"/>
              </a:rPr>
              <a:t>：</a:t>
            </a:r>
            <a:r>
              <a:rPr lang="zh-CN" altLang="en-US" sz="2000" dirty="0"/>
              <a:t>	</a:t>
            </a:r>
            <a:r>
              <a:rPr lang="en-US" altLang="zh-CN" sz="2000" dirty="0"/>
              <a:t>count-=1;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/>
              <a:t>若  </a:t>
            </a:r>
            <a:r>
              <a:rPr lang="en-US" altLang="zh-CN" sz="2000" dirty="0"/>
              <a:t>count = 5</a:t>
            </a:r>
            <a:r>
              <a:rPr lang="zh-CN" altLang="en-US" sz="2000" dirty="0">
                <a:latin typeface="Times New Roman" panose="02020603050405020304" pitchFamily="18" charset="0"/>
              </a:rPr>
              <a:t>。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/>
              <a:t>P1</a:t>
            </a:r>
            <a:r>
              <a:rPr lang="zh-CN" altLang="en-US" sz="2000" dirty="0">
                <a:latin typeface="Times New Roman" panose="02020603050405020304" pitchFamily="18" charset="0"/>
              </a:rPr>
              <a:t>：</a:t>
            </a:r>
            <a:r>
              <a:rPr lang="zh-CN" altLang="en-US" sz="2000" dirty="0"/>
              <a:t>	</a:t>
            </a:r>
            <a:r>
              <a:rPr lang="en-US" altLang="zh-CN" sz="2000" dirty="0"/>
              <a:t>R1 = count;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/>
              <a:t>		R1 = R1+1;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/>
              <a:t>		count = R1;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/>
              <a:t>P2</a:t>
            </a:r>
            <a:r>
              <a:rPr lang="zh-CN" altLang="en-US" sz="2000" dirty="0">
                <a:latin typeface="Times New Roman" panose="02020603050405020304" pitchFamily="18" charset="0"/>
              </a:rPr>
              <a:t>：</a:t>
            </a:r>
            <a:r>
              <a:rPr lang="zh-CN" altLang="en-US" sz="2000" dirty="0"/>
              <a:t>	</a:t>
            </a:r>
            <a:r>
              <a:rPr lang="en-US" altLang="zh-CN" sz="2000" dirty="0"/>
              <a:t>R2 = count;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/>
              <a:t>		R2 = R2 - 1 ;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/>
              <a:t>		count = R2;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若顺序执行</a:t>
            </a:r>
            <a:r>
              <a:rPr lang="en-US" altLang="zh-CN" sz="2000" dirty="0">
                <a:latin typeface="Times New Roman" panose="02020603050405020304" pitchFamily="18" charset="0"/>
              </a:rPr>
              <a:t>P1</a:t>
            </a:r>
            <a:r>
              <a:rPr lang="zh-CN" altLang="en-US" sz="2000" dirty="0">
                <a:latin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</a:rPr>
              <a:t>P2</a:t>
            </a:r>
            <a:r>
              <a:rPr lang="zh-CN" altLang="en-US" sz="2000" dirty="0">
                <a:latin typeface="Times New Roman" panose="02020603050405020304" pitchFamily="18" charset="0"/>
              </a:rPr>
              <a:t>，则</a:t>
            </a:r>
            <a:r>
              <a:rPr lang="en-US" altLang="zh-CN" sz="2000" dirty="0">
                <a:latin typeface="Times New Roman" panose="02020603050405020304" pitchFamily="18" charset="0"/>
              </a:rPr>
              <a:t>count = 5</a:t>
            </a:r>
            <a:r>
              <a:rPr lang="zh-CN" altLang="en-US" sz="2000" dirty="0">
                <a:latin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9635" name="标题 1">
            <a:extLst>
              <a:ext uri="{FF2B5EF4-FFF2-40B4-BE49-F238E27FC236}">
                <a16:creationId xmlns:a16="http://schemas.microsoft.com/office/drawing/2014/main" id="{5C427E79-F7DA-4168-B12F-B067335EE9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>
                <a:solidFill>
                  <a:srgbClr val="000000"/>
                </a:solidFill>
                <a:latin typeface="Times New Roman" panose="02020603050405020304" pitchFamily="18" charset="0"/>
              </a:rPr>
              <a:t> 2.5	     </a:t>
            </a:r>
            <a:r>
              <a:rPr lang="zh-CN" altLang="en-US" sz="3600">
                <a:solidFill>
                  <a:srgbClr val="000000"/>
                </a:solidFill>
                <a:latin typeface="Times New Roman" panose="02020603050405020304" pitchFamily="18" charset="0"/>
              </a:rPr>
              <a:t>进程同步</a:t>
            </a:r>
            <a:endParaRPr lang="zh-CN" altLang="en-US"/>
          </a:p>
        </p:txBody>
      </p:sp>
      <p:sp>
        <p:nvSpPr>
          <p:cNvPr id="69636" name="日期占位符 3">
            <a:extLst>
              <a:ext uri="{FF2B5EF4-FFF2-40B4-BE49-F238E27FC236}">
                <a16:creationId xmlns:a16="http://schemas.microsoft.com/office/drawing/2014/main" id="{BECD3372-AD6C-4712-8FB3-9AF62A4467E6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9637" name="Text Box 2">
            <a:extLst>
              <a:ext uri="{FF2B5EF4-FFF2-40B4-BE49-F238E27FC236}">
                <a16:creationId xmlns:a16="http://schemas.microsoft.com/office/drawing/2014/main" id="{9AABEF44-C0A9-4B0C-A284-EAF5E98B3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209800"/>
            <a:ext cx="563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0676C781-AC2D-44C4-8D9C-BC33B8A97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9888" y="990600"/>
            <a:ext cx="3968750" cy="556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endParaRPr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55BB4874-E221-4D60-BAFB-B89A894B5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" y="990600"/>
            <a:ext cx="3968750" cy="556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endParaRPr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0660" name="Rectangle 4">
            <a:extLst>
              <a:ext uri="{FF2B5EF4-FFF2-40B4-BE49-F238E27FC236}">
                <a16:creationId xmlns:a16="http://schemas.microsoft.com/office/drawing/2014/main" id="{7A082A7B-FF3A-4C01-8D8C-8F26344642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P1</a:t>
            </a:r>
            <a:r>
              <a:rPr lang="zh-CN" altLang="en-US" sz="2800" dirty="0">
                <a:latin typeface="Times New Roman" panose="02020603050405020304" pitchFamily="18" charset="0"/>
              </a:rPr>
              <a:t>：	</a:t>
            </a:r>
            <a:r>
              <a:rPr lang="en-US" altLang="zh-CN" sz="2800" dirty="0">
                <a:latin typeface="Times New Roman" panose="02020603050405020304" pitchFamily="18" charset="0"/>
              </a:rPr>
              <a:t>R1 = count; 		P1</a:t>
            </a:r>
            <a:r>
              <a:rPr lang="zh-CN" altLang="en-US" sz="2800" dirty="0">
                <a:latin typeface="Times New Roman" panose="02020603050405020304" pitchFamily="18" charset="0"/>
              </a:rPr>
              <a:t>：	</a:t>
            </a:r>
            <a:r>
              <a:rPr lang="en-US" altLang="zh-CN" sz="2800" dirty="0">
                <a:latin typeface="Times New Roman" panose="02020603050405020304" pitchFamily="18" charset="0"/>
              </a:rPr>
              <a:t>R1 = count;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P2</a:t>
            </a:r>
            <a:r>
              <a:rPr lang="zh-CN" altLang="en-US" sz="2800" dirty="0">
                <a:latin typeface="Times New Roman" panose="02020603050405020304" pitchFamily="18" charset="0"/>
              </a:rPr>
              <a:t>：	</a:t>
            </a:r>
            <a:r>
              <a:rPr lang="en-US" altLang="zh-CN" sz="2800" dirty="0">
                <a:latin typeface="Times New Roman" panose="02020603050405020304" pitchFamily="18" charset="0"/>
              </a:rPr>
              <a:t>R2 = count; 			R1 = R1+1;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P1</a:t>
            </a:r>
            <a:r>
              <a:rPr lang="zh-CN" altLang="en-US" sz="2800" dirty="0">
                <a:latin typeface="Times New Roman" panose="02020603050405020304" pitchFamily="18" charset="0"/>
              </a:rPr>
              <a:t>：	</a:t>
            </a:r>
            <a:r>
              <a:rPr lang="en-US" altLang="zh-CN" sz="2800" dirty="0">
                <a:latin typeface="Times New Roman" panose="02020603050405020304" pitchFamily="18" charset="0"/>
              </a:rPr>
              <a:t>R1 = R1+1; 		P2</a:t>
            </a:r>
            <a:r>
              <a:rPr lang="zh-CN" altLang="en-US" sz="2800" dirty="0">
                <a:latin typeface="Times New Roman" panose="02020603050405020304" pitchFamily="18" charset="0"/>
              </a:rPr>
              <a:t>：	</a:t>
            </a:r>
            <a:r>
              <a:rPr lang="en-US" altLang="zh-CN" sz="2800" dirty="0">
                <a:latin typeface="Times New Roman" panose="02020603050405020304" pitchFamily="18" charset="0"/>
              </a:rPr>
              <a:t>R2 = count;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	     count = R1; 				R2 = R2 – 1;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P2</a:t>
            </a:r>
            <a:r>
              <a:rPr lang="zh-CN" altLang="en-US" sz="2800" dirty="0">
                <a:latin typeface="Times New Roman" panose="02020603050405020304" pitchFamily="18" charset="0"/>
              </a:rPr>
              <a:t>：	</a:t>
            </a:r>
            <a:r>
              <a:rPr lang="en-US" altLang="zh-CN" sz="2800" dirty="0">
                <a:latin typeface="Times New Roman" panose="02020603050405020304" pitchFamily="18" charset="0"/>
              </a:rPr>
              <a:t>R2 = R2 – 1; 			count = R2;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	count = R2; 			P1</a:t>
            </a:r>
            <a:r>
              <a:rPr lang="zh-CN" altLang="en-US" sz="2800" dirty="0">
                <a:latin typeface="Times New Roman" panose="02020603050405020304" pitchFamily="18" charset="0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</a:rPr>
              <a:t>count = R1;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若执行顺序如上，		若执行顺序如上，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则</a:t>
            </a:r>
            <a:r>
              <a:rPr lang="en-US" altLang="zh-CN" sz="2800" dirty="0">
                <a:latin typeface="Times New Roman" panose="02020603050405020304" pitchFamily="18" charset="0"/>
              </a:rPr>
              <a:t>count = 4				</a:t>
            </a:r>
            <a:r>
              <a:rPr lang="zh-CN" altLang="en-US" sz="2800" dirty="0">
                <a:latin typeface="Times New Roman" panose="02020603050405020304" pitchFamily="18" charset="0"/>
              </a:rPr>
              <a:t>则</a:t>
            </a:r>
            <a:r>
              <a:rPr lang="en-US" altLang="zh-CN" sz="2800" dirty="0">
                <a:latin typeface="Times New Roman" panose="02020603050405020304" pitchFamily="18" charset="0"/>
              </a:rPr>
              <a:t>count = 6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70661" name="标题 1">
            <a:extLst>
              <a:ext uri="{FF2B5EF4-FFF2-40B4-BE49-F238E27FC236}">
                <a16:creationId xmlns:a16="http://schemas.microsoft.com/office/drawing/2014/main" id="{8EED28C9-87C5-4BCF-85E4-8A7A424F24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>
                <a:solidFill>
                  <a:srgbClr val="000000"/>
                </a:solidFill>
                <a:latin typeface="Times New Roman" panose="02020603050405020304" pitchFamily="18" charset="0"/>
              </a:rPr>
              <a:t> 2.5	     </a:t>
            </a:r>
            <a:r>
              <a:rPr lang="zh-CN" altLang="en-US" sz="3600">
                <a:solidFill>
                  <a:srgbClr val="000000"/>
                </a:solidFill>
                <a:latin typeface="Times New Roman" panose="02020603050405020304" pitchFamily="18" charset="0"/>
              </a:rPr>
              <a:t>进程同步</a:t>
            </a:r>
            <a:endParaRPr lang="zh-CN" altLang="en-US"/>
          </a:p>
        </p:txBody>
      </p:sp>
      <p:sp>
        <p:nvSpPr>
          <p:cNvPr id="70662" name="日期占位符 3">
            <a:extLst>
              <a:ext uri="{FF2B5EF4-FFF2-40B4-BE49-F238E27FC236}">
                <a16:creationId xmlns:a16="http://schemas.microsoft.com/office/drawing/2014/main" id="{0B7AAED8-CF42-40C4-A709-32F34A39DD3D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>
            <a:extLst>
              <a:ext uri="{FF2B5EF4-FFF2-40B4-BE49-F238E27FC236}">
                <a16:creationId xmlns:a16="http://schemas.microsoft.com/office/drawing/2014/main" id="{BCA764C4-78F6-4D05-8967-90DF61D106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程序的顺序执行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一个复杂的程序通常可以分为若干程序段，并且必须按照某种先后次序来执行。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：输入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zh-CN" altLang="en-US">
                <a:latin typeface="Times New Roman" panose="02020603050405020304" pitchFamily="18" charset="0"/>
              </a:rPr>
              <a:t>计算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zh-CN" altLang="en-US">
                <a:latin typeface="Times New Roman" panose="02020603050405020304" pitchFamily="18" charset="0"/>
              </a:rPr>
              <a:t>打印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：语句执行顺序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</a:pPr>
            <a:r>
              <a:rPr lang="es-ES" altLang="zh-CN">
                <a:latin typeface="Times New Roman" panose="02020603050405020304" pitchFamily="18" charset="0"/>
              </a:rPr>
              <a:t>S1: a = x+2</a:t>
            </a:r>
            <a:br>
              <a:rPr lang="es-ES" altLang="zh-CN">
                <a:latin typeface="Times New Roman" panose="02020603050405020304" pitchFamily="18" charset="0"/>
              </a:rPr>
            </a:br>
            <a:r>
              <a:rPr lang="es-ES" altLang="zh-CN">
                <a:latin typeface="Times New Roman" panose="02020603050405020304" pitchFamily="18" charset="0"/>
              </a:rPr>
              <a:t>S2: b = y+4</a:t>
            </a:r>
            <a:br>
              <a:rPr lang="es-ES" altLang="zh-CN">
                <a:latin typeface="Times New Roman" panose="02020603050405020304" pitchFamily="18" charset="0"/>
              </a:rPr>
            </a:br>
            <a:r>
              <a:rPr lang="es-ES" altLang="zh-CN">
                <a:latin typeface="Times New Roman" panose="02020603050405020304" pitchFamily="18" charset="0"/>
              </a:rPr>
              <a:t>S3: c = a+b</a:t>
            </a:r>
            <a:br>
              <a:rPr lang="es-ES" altLang="zh-CN">
                <a:latin typeface="Times New Roman" panose="02020603050405020304" pitchFamily="18" charset="0"/>
              </a:rPr>
            </a:br>
            <a:r>
              <a:rPr lang="es-ES" altLang="zh-CN">
                <a:latin typeface="Times New Roman" panose="02020603050405020304" pitchFamily="18" charset="0"/>
              </a:rPr>
              <a:t>S4: d = c+b</a:t>
            </a:r>
            <a:endParaRPr lang="en-US" altLang="zh-CN" sz="4400"/>
          </a:p>
        </p:txBody>
      </p:sp>
      <p:sp>
        <p:nvSpPr>
          <p:cNvPr id="28675" name="日期占位符 3">
            <a:extLst>
              <a:ext uri="{FF2B5EF4-FFF2-40B4-BE49-F238E27FC236}">
                <a16:creationId xmlns:a16="http://schemas.microsoft.com/office/drawing/2014/main" id="{EEDC5ECD-02C0-4C82-A8B5-0AEDF47CCF93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76AE01F5-836B-468B-BA29-A4F25D5B04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>
                <a:solidFill>
                  <a:schemeClr val="tx1"/>
                </a:solidFill>
              </a:rPr>
              <a:t>2.1	 </a:t>
            </a:r>
            <a:r>
              <a:rPr lang="zh-CN" altLang="en-US" sz="3600">
                <a:solidFill>
                  <a:schemeClr val="tx1"/>
                </a:solidFill>
              </a:rPr>
              <a:t>前趋图和程序执行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FF5D64C-2FB3-4FE1-909C-87A7A3FAC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28600"/>
            <a:ext cx="7543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与时间有关的错误</a:t>
            </a:r>
            <a:r>
              <a:rPr kumimoji="1" lang="en-US" altLang="zh-C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: </a:t>
            </a:r>
            <a:r>
              <a:rPr kumimoji="1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  <a:sym typeface="Wingdings" panose="05000000000000000000" pitchFamily="2" charset="2"/>
              </a:rPr>
              <a:t>理发师问题</a:t>
            </a:r>
            <a:endParaRPr kumimoji="1" lang="zh-CN" altLang="en-US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B6CE173-C3F7-4B59-8963-A60AEBF24AF3}"/>
              </a:ext>
            </a:extLst>
          </p:cNvPr>
          <p:cNvGrpSpPr/>
          <p:nvPr/>
        </p:nvGrpSpPr>
        <p:grpSpPr>
          <a:xfrm>
            <a:off x="762000" y="1216616"/>
            <a:ext cx="7059648" cy="4805070"/>
            <a:chOff x="762000" y="1216616"/>
            <a:chExt cx="7059648" cy="4805070"/>
          </a:xfrm>
        </p:grpSpPr>
        <p:pic>
          <p:nvPicPr>
            <p:cNvPr id="84" name="图片 83">
              <a:extLst>
                <a:ext uri="{FF2B5EF4-FFF2-40B4-BE49-F238E27FC236}">
                  <a16:creationId xmlns:a16="http://schemas.microsoft.com/office/drawing/2014/main" id="{22D3D960-7710-4070-80A8-8CB245D73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000" y="1216616"/>
              <a:ext cx="7059648" cy="4805070"/>
            </a:xfrm>
            <a:prstGeom prst="rect">
              <a:avLst/>
            </a:prstGeom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AEF7A2D1-333B-4359-AE04-85BC755A9033}"/>
                </a:ext>
              </a:extLst>
            </p:cNvPr>
            <p:cNvSpPr/>
            <p:nvPr/>
          </p:nvSpPr>
          <p:spPr>
            <a:xfrm>
              <a:off x="3781587" y="2704454"/>
              <a:ext cx="588936" cy="232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BD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E1C46F7-BBE2-4785-8FA9-8BCB0F701B34}"/>
                </a:ext>
              </a:extLst>
            </p:cNvPr>
            <p:cNvSpPr/>
            <p:nvPr/>
          </p:nvSpPr>
          <p:spPr>
            <a:xfrm>
              <a:off x="4905213" y="1833966"/>
              <a:ext cx="519193" cy="232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CD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5905B01-2FF8-43D4-8854-F34E78526F19}"/>
                </a:ext>
              </a:extLst>
            </p:cNvPr>
            <p:cNvSpPr/>
            <p:nvPr/>
          </p:nvSpPr>
          <p:spPr>
            <a:xfrm>
              <a:off x="2523640" y="4969790"/>
              <a:ext cx="519193" cy="232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CD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3B8A6B9-2E27-4838-931B-8FC629D75267}"/>
                </a:ext>
              </a:extLst>
            </p:cNvPr>
            <p:cNvSpPr/>
            <p:nvPr/>
          </p:nvSpPr>
          <p:spPr>
            <a:xfrm>
              <a:off x="3921071" y="4969790"/>
              <a:ext cx="519193" cy="232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CD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83A766A-BD1D-46EB-AC08-B1CA5C13A7BF}"/>
                </a:ext>
              </a:extLst>
            </p:cNvPr>
            <p:cNvSpPr/>
            <p:nvPr/>
          </p:nvSpPr>
          <p:spPr>
            <a:xfrm>
              <a:off x="2519414" y="5272006"/>
              <a:ext cx="535396" cy="232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BD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E13CAF1-6A34-483A-96E5-F0A798D84E40}"/>
                </a:ext>
              </a:extLst>
            </p:cNvPr>
            <p:cNvSpPr/>
            <p:nvPr/>
          </p:nvSpPr>
          <p:spPr>
            <a:xfrm>
              <a:off x="3912253" y="5272006"/>
              <a:ext cx="535396" cy="232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BD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0AA5C7D-3197-42CE-B5FE-C74D8F752112}"/>
                </a:ext>
              </a:extLst>
            </p:cNvPr>
            <p:cNvSpPr/>
            <p:nvPr/>
          </p:nvSpPr>
          <p:spPr>
            <a:xfrm>
              <a:off x="3928456" y="5574222"/>
              <a:ext cx="519193" cy="232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CD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2563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653A790B-EAB7-42BF-8970-842C2FC181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临界区：不允许多个并发进程交叉执行的一段程序。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		</a:t>
            </a:r>
            <a:r>
              <a:rPr lang="en-US" altLang="zh-CN" sz="2400" dirty="0">
                <a:latin typeface="Times New Roman" panose="02020603050405020304" pitchFamily="18" charset="0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</a:rPr>
              <a:t>processi</a:t>
            </a:r>
            <a:r>
              <a:rPr lang="en-US" altLang="zh-CN" sz="2400" dirty="0">
                <a:latin typeface="Times New Roman" panose="02020603050405020304" pitchFamily="18" charset="0"/>
              </a:rPr>
              <a:t>()  {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		for (;;)  {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			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CSi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			Remainder of process 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;	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		}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	}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		</a:t>
            </a:r>
          </a:p>
        </p:txBody>
      </p:sp>
      <p:sp>
        <p:nvSpPr>
          <p:cNvPr id="73731" name="标题 1">
            <a:extLst>
              <a:ext uri="{FF2B5EF4-FFF2-40B4-BE49-F238E27FC236}">
                <a16:creationId xmlns:a16="http://schemas.microsoft.com/office/drawing/2014/main" id="{FADBBEE9-7781-46B5-ADC3-66A022FEAA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 </a:t>
            </a:r>
            <a:r>
              <a:rPr lang="en-US" altLang="zh-CN"/>
              <a:t>2.5	     </a:t>
            </a:r>
            <a:r>
              <a:rPr lang="zh-CN" altLang="en-US"/>
              <a:t>进程同步</a:t>
            </a:r>
          </a:p>
        </p:txBody>
      </p:sp>
      <p:sp>
        <p:nvSpPr>
          <p:cNvPr id="73732" name="日期占位符 3">
            <a:extLst>
              <a:ext uri="{FF2B5EF4-FFF2-40B4-BE49-F238E27FC236}">
                <a16:creationId xmlns:a16="http://schemas.microsoft.com/office/drawing/2014/main" id="{A1A674FB-0C65-48C4-9737-86DEA591F91F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3AF64F12-9B5D-42B2-8674-C333B136E8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互斥</a:t>
            </a: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不允许两个以上的共享该资源的并发进程同时进入临界区称为互斥。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临界区调度原则</a:t>
            </a: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空闲让进</a:t>
            </a: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忙则等待</a:t>
            </a: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有限等待</a:t>
            </a: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让权等待</a:t>
            </a:r>
          </a:p>
        </p:txBody>
      </p:sp>
      <p:sp>
        <p:nvSpPr>
          <p:cNvPr id="74755" name="标题 1">
            <a:extLst>
              <a:ext uri="{FF2B5EF4-FFF2-40B4-BE49-F238E27FC236}">
                <a16:creationId xmlns:a16="http://schemas.microsoft.com/office/drawing/2014/main" id="{728EEBF6-D677-4718-8B9D-7E23F6E255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>
                <a:solidFill>
                  <a:srgbClr val="000000"/>
                </a:solidFill>
                <a:latin typeface="Times New Roman" panose="02020603050405020304" pitchFamily="18" charset="0"/>
              </a:rPr>
              <a:t> 2.5	     </a:t>
            </a:r>
            <a:r>
              <a:rPr lang="zh-CN" altLang="en-US" sz="3600">
                <a:solidFill>
                  <a:srgbClr val="000000"/>
                </a:solidFill>
                <a:latin typeface="Times New Roman" panose="02020603050405020304" pitchFamily="18" charset="0"/>
              </a:rPr>
              <a:t>进程同步</a:t>
            </a:r>
            <a:endParaRPr lang="zh-CN" altLang="en-US"/>
          </a:p>
        </p:txBody>
      </p:sp>
      <p:sp>
        <p:nvSpPr>
          <p:cNvPr id="74756" name="日期占位符 3">
            <a:extLst>
              <a:ext uri="{FF2B5EF4-FFF2-40B4-BE49-F238E27FC236}">
                <a16:creationId xmlns:a16="http://schemas.microsoft.com/office/drawing/2014/main" id="{D5E3A524-E3ED-412D-84FB-A134B804FCEA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C5793033-0F2B-4AC0-B2CF-69C879228E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0217" y="1254906"/>
            <a:ext cx="7721600" cy="49521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互斥的软件实现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 进程</a:t>
            </a:r>
            <a:r>
              <a:rPr lang="en-US" altLang="zh-CN" sz="2400" dirty="0">
                <a:latin typeface="Times New Roman" panose="02020603050405020304" pitchFamily="18" charset="0"/>
              </a:rPr>
              <a:t>Pi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 err="1">
                <a:latin typeface="Times New Roman" panose="02020603050405020304" pitchFamily="18" charset="0"/>
              </a:rPr>
              <a:t>Pj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共享临界资源</a:t>
            </a:r>
            <a:r>
              <a:rPr lang="en-US" altLang="zh-CN" sz="2400" dirty="0">
                <a:latin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  <a:r>
              <a:rPr lang="en-US" altLang="zh-CN" sz="2400" dirty="0">
                <a:latin typeface="Times New Roman" panose="02020603050405020304" pitchFamily="18" charset="0"/>
              </a:rPr>
              <a:t>turn</a:t>
            </a:r>
            <a:r>
              <a:rPr lang="zh-CN" altLang="en-US" sz="2400" dirty="0">
                <a:latin typeface="Times New Roman" panose="02020603050405020304" pitchFamily="18" charset="0"/>
              </a:rPr>
              <a:t>：进程编号。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算法</a:t>
            </a: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Arial" panose="020B0604020202020204" pitchFamily="34" charset="0"/>
              </a:rPr>
              <a:t>共享一个公用整型变量</a:t>
            </a:r>
            <a:r>
              <a:rPr lang="en-US" altLang="zh-CN" sz="2400" dirty="0">
                <a:latin typeface="Arial" panose="020B0604020202020204" pitchFamily="34" charset="0"/>
              </a:rPr>
              <a:t>turn </a:t>
            </a:r>
            <a:r>
              <a:rPr lang="zh-CN" altLang="en-US" sz="2400" dirty="0">
                <a:latin typeface="Arial" panose="020B0604020202020204" pitchFamily="34" charset="0"/>
              </a:rPr>
              <a:t>（违背“空闲让进” ）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void  Pi()  {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while (true)  {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	    while  ( turn !=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 );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    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critical  section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   turn = j;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    remainder  section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}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}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75779" name="标题 1">
            <a:extLst>
              <a:ext uri="{FF2B5EF4-FFF2-40B4-BE49-F238E27FC236}">
                <a16:creationId xmlns:a16="http://schemas.microsoft.com/office/drawing/2014/main" id="{5FF89A37-A98A-4341-8046-A7ACEA62CF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>
                <a:solidFill>
                  <a:srgbClr val="000000"/>
                </a:solidFill>
                <a:latin typeface="Times New Roman" panose="02020603050405020304" pitchFamily="18" charset="0"/>
              </a:rPr>
              <a:t> 2.5	     </a:t>
            </a:r>
            <a:r>
              <a:rPr lang="zh-CN" altLang="en-US" sz="3600">
                <a:solidFill>
                  <a:srgbClr val="000000"/>
                </a:solidFill>
                <a:latin typeface="Times New Roman" panose="02020603050405020304" pitchFamily="18" charset="0"/>
              </a:rPr>
              <a:t>进程同步</a:t>
            </a:r>
            <a:endParaRPr lang="zh-CN" altLang="en-US"/>
          </a:p>
        </p:txBody>
      </p:sp>
      <p:sp>
        <p:nvSpPr>
          <p:cNvPr id="75780" name="日期占位符 3">
            <a:extLst>
              <a:ext uri="{FF2B5EF4-FFF2-40B4-BE49-F238E27FC236}">
                <a16:creationId xmlns:a16="http://schemas.microsoft.com/office/drawing/2014/main" id="{066721E0-DECC-45D0-8742-4BFBDD529592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B1F2BF8E-7CF3-4D4F-89CF-CFAA00E9F8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4176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算法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Arial" panose="020B0604020202020204" pitchFamily="34" charset="0"/>
              </a:rPr>
              <a:t>用数组代替算法一中的 </a:t>
            </a:r>
            <a:r>
              <a:rPr lang="en-US" altLang="zh-CN" sz="2400" dirty="0">
                <a:latin typeface="Arial" panose="020B0604020202020204" pitchFamily="34" charset="0"/>
              </a:rPr>
              <a:t>turn</a:t>
            </a:r>
            <a:r>
              <a:rPr lang="zh-CN" altLang="en-US" sz="2400" dirty="0">
                <a:latin typeface="Arial" panose="020B0604020202020204" pitchFamily="34" charset="0"/>
              </a:rPr>
              <a:t>（违背“忙则等待” ）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int  flag [n] ={0,0…,0};  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void  Pi()   {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while (true)  {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for (k=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0;k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n;k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++)  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if  (flag[k])   k=0;               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	       flag[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] = 1 ;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        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critical  section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flag[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] = 0 ;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       remainder  section   } 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 }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76803" name="标题 1">
            <a:extLst>
              <a:ext uri="{FF2B5EF4-FFF2-40B4-BE49-F238E27FC236}">
                <a16:creationId xmlns:a16="http://schemas.microsoft.com/office/drawing/2014/main" id="{FE0A1E2B-B40A-41B4-BD08-BE207084C2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 2.5	     </a:t>
            </a:r>
            <a:r>
              <a:rPr lang="zh-CN" alt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进程同步</a:t>
            </a:r>
            <a:endParaRPr lang="zh-CN" altLang="en-US" dirty="0"/>
          </a:p>
        </p:txBody>
      </p:sp>
      <p:sp>
        <p:nvSpPr>
          <p:cNvPr id="76804" name="日期占位符 3">
            <a:extLst>
              <a:ext uri="{FF2B5EF4-FFF2-40B4-BE49-F238E27FC236}">
                <a16:creationId xmlns:a16="http://schemas.microsoft.com/office/drawing/2014/main" id="{3EE078B9-4A6F-45C8-B2D7-91782010B3D7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492538BB-0733-4B1B-B9FA-24637C2B61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483076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算法</a:t>
            </a:r>
            <a:r>
              <a:rPr lang="en-US" altLang="zh-CN" sz="2400" dirty="0">
                <a:latin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</a:rPr>
              <a:t>（违背“空闲让进” ）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int  flag [n] ={0,0…,0};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void  Pi()   {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while  (true)   {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	    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flag[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] = 1 ;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for (k=0; k&lt;n; k++)  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if  ((k!=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) &amp;&amp; (flag[k]))   k=0;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        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critical  section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     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flag[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] = 0 ;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       remainder  section    } 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}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77827" name="标题 1">
            <a:extLst>
              <a:ext uri="{FF2B5EF4-FFF2-40B4-BE49-F238E27FC236}">
                <a16:creationId xmlns:a16="http://schemas.microsoft.com/office/drawing/2014/main" id="{39531C01-6DAD-495F-9AFF-258EF9B788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 2.5	</a:t>
            </a:r>
            <a:r>
              <a:rPr lang="zh-CN" alt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进程同步</a:t>
            </a:r>
            <a:endParaRPr lang="zh-CN" altLang="en-US" dirty="0"/>
          </a:p>
        </p:txBody>
      </p:sp>
      <p:sp>
        <p:nvSpPr>
          <p:cNvPr id="77828" name="日期占位符 3">
            <a:extLst>
              <a:ext uri="{FF2B5EF4-FFF2-40B4-BE49-F238E27FC236}">
                <a16:creationId xmlns:a16="http://schemas.microsoft.com/office/drawing/2014/main" id="{356C7149-0C06-4366-A238-FC566721B4BC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>
            <a:extLst>
              <a:ext uri="{FF2B5EF4-FFF2-40B4-BE49-F238E27FC236}">
                <a16:creationId xmlns:a16="http://schemas.microsoft.com/office/drawing/2014/main" id="{609C812C-FC98-402E-8ABE-85772BA384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7724" y="1344854"/>
            <a:ext cx="8229600" cy="4967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算法</a:t>
            </a:r>
            <a:r>
              <a:rPr lang="en-US" altLang="zh-CN" sz="2400" dirty="0">
                <a:latin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Arial" panose="020B0604020202020204" pitchFamily="34" charset="0"/>
              </a:rPr>
              <a:t>进程共享两个公用变量（违背“忙则等待” ）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err="1">
                <a:latin typeface="Times New Roman" panose="02020603050405020304" pitchFamily="18" charset="0"/>
              </a:rPr>
              <a:t>boolean</a:t>
            </a:r>
            <a:r>
              <a:rPr lang="en-US" altLang="zh-CN" sz="1800" dirty="0">
                <a:latin typeface="Times New Roman" panose="02020603050405020304" pitchFamily="18" charset="0"/>
              </a:rPr>
              <a:t> [] flag = new </a:t>
            </a:r>
            <a:r>
              <a:rPr lang="en-US" altLang="zh-CN" sz="1800" dirty="0" err="1">
                <a:latin typeface="Times New Roman" panose="02020603050405020304" pitchFamily="18" charset="0"/>
              </a:rPr>
              <a:t>boolean</a:t>
            </a:r>
            <a:r>
              <a:rPr lang="en-US" altLang="zh-CN" sz="1800" dirty="0">
                <a:latin typeface="Times New Roman" panose="02020603050405020304" pitchFamily="18" charset="0"/>
              </a:rPr>
              <a:t> [2];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int  turn =0;</a:t>
            </a:r>
          </a:p>
        </p:txBody>
      </p:sp>
      <p:sp>
        <p:nvSpPr>
          <p:cNvPr id="78851" name="标题 1">
            <a:extLst>
              <a:ext uri="{FF2B5EF4-FFF2-40B4-BE49-F238E27FC236}">
                <a16:creationId xmlns:a16="http://schemas.microsoft.com/office/drawing/2014/main" id="{0D8DFAAA-CB2C-4D28-89DA-DB2CC9F55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2.5	  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进程同步</a:t>
            </a:r>
            <a:endParaRPr lang="zh-CN" altLang="en-US" dirty="0"/>
          </a:p>
        </p:txBody>
      </p:sp>
      <p:sp>
        <p:nvSpPr>
          <p:cNvPr id="78852" name="日期占位符 3">
            <a:extLst>
              <a:ext uri="{FF2B5EF4-FFF2-40B4-BE49-F238E27FC236}">
                <a16:creationId xmlns:a16="http://schemas.microsoft.com/office/drawing/2014/main" id="{C84EB05B-5F1D-4FA1-980E-02B5106CE5F1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8853" name="Text Box 4">
            <a:extLst>
              <a:ext uri="{FF2B5EF4-FFF2-40B4-BE49-F238E27FC236}">
                <a16:creationId xmlns:a16="http://schemas.microsoft.com/office/drawing/2014/main" id="{9555E1CF-0763-4A13-909A-43E67D11E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552" y="2309831"/>
            <a:ext cx="3954278" cy="2471959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public void P0() {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while (true) {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…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flag [0] = true;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turn = 1;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while (flag [1] &amp;&amp; turn == 1)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 critical section &gt;;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flag [0] = false;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&lt; remainder &gt;;  }   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b="1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8854" name="Text Box 5">
            <a:extLst>
              <a:ext uri="{FF2B5EF4-FFF2-40B4-BE49-F238E27FC236}">
                <a16:creationId xmlns:a16="http://schemas.microsoft.com/office/drawing/2014/main" id="{CC453510-3D9A-4DD0-96BF-2FC056441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701" y="2309830"/>
            <a:ext cx="3745612" cy="2471959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public void P1() {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while (true) {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…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flag [1] = true;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turn = 0;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while (flag [0] &amp;&amp; turn == 0);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&lt; critical section &gt;;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flag [1] = false;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&lt; remainder &gt;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}    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b="1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6AE8C7-1DF5-4325-BFBB-351D2FF098CB}"/>
              </a:ext>
            </a:extLst>
          </p:cNvPr>
          <p:cNvSpPr txBox="1"/>
          <p:nvPr/>
        </p:nvSpPr>
        <p:spPr>
          <a:xfrm>
            <a:off x="617724" y="4887654"/>
            <a:ext cx="4626244" cy="1275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public static void main() {</a:t>
            </a:r>
          </a:p>
          <a:p>
            <a:pPr marL="342900" marR="0" lvl="0" indent="-342900" algn="l" defTabSz="914400" rtl="0" eaLnBrk="1" fontAlgn="base" latinLnBrk="1" hangingPunct="1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    flag [0] = false;</a:t>
            </a:r>
          </a:p>
          <a:p>
            <a:pPr marL="342900" marR="0" lvl="0" indent="-342900" algn="l" defTabSz="914400" rtl="0" eaLnBrk="1" fontAlgn="base" latinLnBrk="1" hangingPunct="1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    flag [1] = false;</a:t>
            </a:r>
          </a:p>
          <a:p>
            <a:pPr marL="342900" marR="0" lvl="0" indent="-342900" algn="l" defTabSz="914400" rtl="0" eaLnBrk="1" fontAlgn="base" latinLnBrk="1" hangingPunct="1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   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parbegin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 (P0, P1);</a:t>
            </a:r>
          </a:p>
          <a:p>
            <a:pPr marL="342900" marR="0" lvl="0" indent="-342900" algn="l" defTabSz="914400" rtl="0" eaLnBrk="1" fontAlgn="base" latinLnBrk="1" hangingPunct="1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}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EA49A32B-68AC-4EEB-B423-35C9D73467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289346"/>
            <a:ext cx="8472616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利用关中断实现进程互斥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在进入锁测试之前，先关闭中断，避免在测试过程中被迫让出</a:t>
            </a:r>
            <a:r>
              <a:rPr lang="en-US" altLang="zh-CN" sz="2000" dirty="0">
                <a:latin typeface="Times New Roman" panose="02020603050405020304" pitchFamily="18" charset="0"/>
              </a:rPr>
              <a:t>CPU</a:t>
            </a:r>
            <a:r>
              <a:rPr lang="zh-CN" altLang="en-US" sz="2000" dirty="0">
                <a:latin typeface="Times New Roman" panose="02020603050405020304" pitchFamily="18" charset="0"/>
              </a:rPr>
              <a:t>，直到完成锁测试并锁上锁之后才能开中断。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int  flag [n] ={0,0…,0};  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void  Pi()   {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while (true)  {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            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关中断；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		 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for (j=0;j&lt;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n;j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++)  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    if  (flag[j])   j=0;               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       	    flag[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] = 1 ;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	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开中断；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	        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critical  section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flag[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] = 0 ;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	       remainder  section   } 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	 }</a:t>
            </a:r>
          </a:p>
          <a:p>
            <a:pPr lvl="1" eaLnBrk="1" hangingPunct="1">
              <a:lnSpc>
                <a:spcPct val="80000"/>
              </a:lnSpc>
            </a:pP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83971" name="标题 1">
            <a:extLst>
              <a:ext uri="{FF2B5EF4-FFF2-40B4-BE49-F238E27FC236}">
                <a16:creationId xmlns:a16="http://schemas.microsoft.com/office/drawing/2014/main" id="{89D6860E-F0D7-4D79-A525-D9C3BE0673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2.5	    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进程同步</a:t>
            </a:r>
            <a:endParaRPr lang="zh-CN" altLang="en-US"/>
          </a:p>
        </p:txBody>
      </p:sp>
      <p:sp>
        <p:nvSpPr>
          <p:cNvPr id="83972" name="日期占位符 3">
            <a:extLst>
              <a:ext uri="{FF2B5EF4-FFF2-40B4-BE49-F238E27FC236}">
                <a16:creationId xmlns:a16="http://schemas.microsoft.com/office/drawing/2014/main" id="{AECC76BD-74EE-4BB9-B57D-946DF95993B6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5449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EA49A32B-68AC-4EEB-B423-35C9D73467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289346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硬件实现进程互斥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利用</a:t>
            </a:r>
            <a:r>
              <a:rPr lang="en-US" altLang="zh-CN" dirty="0" err="1">
                <a:latin typeface="Times New Roman" panose="02020603050405020304" pitchFamily="18" charset="0"/>
              </a:rPr>
              <a:t>Test_and_Set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指令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 err="1">
                <a:latin typeface="Times New Roman" panose="02020603050405020304" pitchFamily="18" charset="0"/>
              </a:rPr>
              <a:t>boolean</a:t>
            </a:r>
            <a:r>
              <a:rPr lang="en-US" altLang="zh-CN" sz="2400" dirty="0">
                <a:latin typeface="Times New Roman" panose="02020603050405020304" pitchFamily="18" charset="0"/>
              </a:rPr>
              <a:t> TS (</a:t>
            </a:r>
            <a:r>
              <a:rPr lang="en-US" altLang="zh-CN" sz="2400" dirty="0" err="1">
                <a:latin typeface="Times New Roman" panose="02020603050405020304" pitchFamily="18" charset="0"/>
              </a:rPr>
              <a:t>boolean</a:t>
            </a:r>
            <a:r>
              <a:rPr lang="en-US" altLang="zh-CN" sz="2400" dirty="0">
                <a:latin typeface="Times New Roman" panose="02020603050405020304" pitchFamily="18" charset="0"/>
              </a:rPr>
              <a:t> lock ) 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{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	old = lock ; 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	lock = TRUE;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    return old;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}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 lock = TRUE  </a:t>
            </a:r>
            <a:r>
              <a:rPr lang="zh-CN" altLang="en-US" sz="2400" dirty="0">
                <a:latin typeface="Times New Roman" panose="02020603050405020304" pitchFamily="18" charset="0"/>
              </a:rPr>
              <a:t>：资源被占用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lock = FALSE  </a:t>
            </a:r>
            <a:r>
              <a:rPr lang="zh-CN" altLang="en-US" sz="2400" dirty="0">
                <a:latin typeface="Times New Roman" panose="02020603050405020304" pitchFamily="18" charset="0"/>
              </a:rPr>
              <a:t>：资源可用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83971" name="标题 1">
            <a:extLst>
              <a:ext uri="{FF2B5EF4-FFF2-40B4-BE49-F238E27FC236}">
                <a16:creationId xmlns:a16="http://schemas.microsoft.com/office/drawing/2014/main" id="{89D6860E-F0D7-4D79-A525-D9C3BE0673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2.5	    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进程同步</a:t>
            </a:r>
            <a:endParaRPr lang="zh-CN" altLang="en-US"/>
          </a:p>
        </p:txBody>
      </p:sp>
      <p:sp>
        <p:nvSpPr>
          <p:cNvPr id="83972" name="日期占位符 3">
            <a:extLst>
              <a:ext uri="{FF2B5EF4-FFF2-40B4-BE49-F238E27FC236}">
                <a16:creationId xmlns:a16="http://schemas.microsoft.com/office/drawing/2014/main" id="{AECC76BD-74EE-4BB9-B57D-946DF95993B6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086FBA85-A914-40D1-8778-BAF0AF7A5D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利用</a:t>
            </a:r>
            <a:r>
              <a:rPr lang="en-US" altLang="zh-CN" dirty="0">
                <a:latin typeface="Times New Roman" panose="02020603050405020304" pitchFamily="18" charset="0"/>
              </a:rPr>
              <a:t>TS</a:t>
            </a:r>
            <a:r>
              <a:rPr lang="zh-CN" altLang="en-US" dirty="0">
                <a:latin typeface="Times New Roman" panose="02020603050405020304" pitchFamily="18" charset="0"/>
              </a:rPr>
              <a:t>指令实现互斥：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Pi:  while (true)  {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</a:rPr>
              <a:t>	     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while  TS (lock);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</a:rPr>
              <a:t>	       critical  section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lock = FALSE ;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	       remainder  section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   }</a:t>
            </a:r>
            <a:endParaRPr lang="en-US" altLang="zh-CN" dirty="0"/>
          </a:p>
        </p:txBody>
      </p:sp>
      <p:sp>
        <p:nvSpPr>
          <p:cNvPr id="84995" name="标题 1">
            <a:extLst>
              <a:ext uri="{FF2B5EF4-FFF2-40B4-BE49-F238E27FC236}">
                <a16:creationId xmlns:a16="http://schemas.microsoft.com/office/drawing/2014/main" id="{D49C8A62-C5DE-478B-9C82-D89CEC8BF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2.5	    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进程同步</a:t>
            </a:r>
            <a:endParaRPr lang="zh-CN" altLang="en-US"/>
          </a:p>
        </p:txBody>
      </p:sp>
      <p:sp>
        <p:nvSpPr>
          <p:cNvPr id="84996" name="日期占位符 3">
            <a:extLst>
              <a:ext uri="{FF2B5EF4-FFF2-40B4-BE49-F238E27FC236}">
                <a16:creationId xmlns:a16="http://schemas.microsoft.com/office/drawing/2014/main" id="{E7FC89F7-29D0-47F9-9AC3-BEDEF9BC9B72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>
            <a:extLst>
              <a:ext uri="{FF2B5EF4-FFF2-40B4-BE49-F238E27FC236}">
                <a16:creationId xmlns:a16="http://schemas.microsoft.com/office/drawing/2014/main" id="{D968E9C6-FD7E-480E-9D3B-E65633EA2F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顺序执行程序的特点：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程序的顺序性。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程序在运行时独占主机资源。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程序的执行结果与其执行速度无关。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程序执行时的初始条件相同，其结果必相同。</a:t>
            </a:r>
          </a:p>
        </p:txBody>
      </p:sp>
      <p:sp>
        <p:nvSpPr>
          <p:cNvPr id="29699" name="日期占位符 3">
            <a:extLst>
              <a:ext uri="{FF2B5EF4-FFF2-40B4-BE49-F238E27FC236}">
                <a16:creationId xmlns:a16="http://schemas.microsoft.com/office/drawing/2014/main" id="{01831700-900E-4D0C-A818-A4AB16992737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1E9915DC-5C59-444C-90E7-37D441846A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solidFill>
                  <a:schemeClr val="tx1"/>
                </a:solidFill>
              </a:rPr>
              <a:t>2.1	 </a:t>
            </a:r>
            <a:r>
              <a:rPr lang="zh-CN" altLang="en-US">
                <a:solidFill>
                  <a:schemeClr val="tx1"/>
                </a:solidFill>
              </a:rPr>
              <a:t>前趋图和程序执行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>
            <a:extLst>
              <a:ext uri="{FF2B5EF4-FFF2-40B4-BE49-F238E27FC236}">
                <a16:creationId xmlns:a16="http://schemas.microsoft.com/office/drawing/2014/main" id="{3AC88FA5-406B-4489-95F7-90BC4DE6D5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lnSpc>
                <a:spcPct val="90000"/>
              </a:lnSpc>
            </a:pPr>
            <a:r>
              <a:rPr lang="zh-CN" altLang="en-US" sz="3200" dirty="0">
                <a:latin typeface="Times New Roman" panose="02020603050405020304" pitchFamily="18" charset="0"/>
              </a:rPr>
              <a:t>利用</a:t>
            </a:r>
            <a:r>
              <a:rPr lang="en-US" altLang="zh-CN" sz="3200" dirty="0">
                <a:latin typeface="Times New Roman" panose="02020603050405020304" pitchFamily="18" charset="0"/>
              </a:rPr>
              <a:t>Swap</a:t>
            </a:r>
            <a:r>
              <a:rPr lang="zh-CN" altLang="en-US" sz="3200" dirty="0">
                <a:latin typeface="Times New Roman" panose="02020603050405020304" pitchFamily="18" charset="0"/>
              </a:rPr>
              <a:t>指令实现进程互斥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初值</a:t>
            </a:r>
            <a:r>
              <a:rPr lang="en-US" altLang="zh-CN" sz="2800" dirty="0">
                <a:latin typeface="Times New Roman" panose="02020603050405020304" pitchFamily="18" charset="0"/>
              </a:rPr>
              <a:t>lock = FALSE </a:t>
            </a:r>
            <a:r>
              <a:rPr lang="zh-CN" altLang="en-US" sz="2800" dirty="0">
                <a:latin typeface="Times New Roman" panose="02020603050405020304" pitchFamily="18" charset="0"/>
              </a:rPr>
              <a:t>表示资源可用。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void Swap (</a:t>
            </a:r>
            <a:r>
              <a:rPr lang="en-US" altLang="zh-CN" sz="2800" dirty="0" err="1">
                <a:latin typeface="Times New Roman" panose="02020603050405020304" pitchFamily="18" charset="0"/>
              </a:rPr>
              <a:t>boolean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</a:rPr>
              <a:t>a,boolean</a:t>
            </a:r>
            <a:r>
              <a:rPr lang="en-US" altLang="zh-CN" sz="2800" dirty="0">
                <a:latin typeface="Times New Roman" panose="02020603050405020304" pitchFamily="18" charset="0"/>
              </a:rPr>
              <a:t> b )   {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	temp  </a:t>
            </a:r>
            <a:r>
              <a:rPr lang="en-US" altLang="zh-CN" sz="2800" dirty="0" err="1">
                <a:latin typeface="Times New Roman" panose="02020603050405020304" pitchFamily="18" charset="0"/>
              </a:rPr>
              <a:t>boolean</a:t>
            </a:r>
            <a:r>
              <a:rPr lang="en-US" altLang="zh-CN" sz="2800" dirty="0">
                <a:latin typeface="Times New Roman" panose="02020603050405020304" pitchFamily="18" charset="0"/>
              </a:rPr>
              <a:t> ;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		temp = a ;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		a = b ;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		b = temp ;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	}</a:t>
            </a:r>
          </a:p>
        </p:txBody>
      </p:sp>
      <p:sp>
        <p:nvSpPr>
          <p:cNvPr id="86019" name="标题 1">
            <a:extLst>
              <a:ext uri="{FF2B5EF4-FFF2-40B4-BE49-F238E27FC236}">
                <a16:creationId xmlns:a16="http://schemas.microsoft.com/office/drawing/2014/main" id="{67659A54-A89B-4C20-8703-75ABA8D34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2.5	    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进程同步</a:t>
            </a:r>
            <a:endParaRPr lang="zh-CN" altLang="en-US"/>
          </a:p>
        </p:txBody>
      </p:sp>
      <p:sp>
        <p:nvSpPr>
          <p:cNvPr id="86020" name="日期占位符 3">
            <a:extLst>
              <a:ext uri="{FF2B5EF4-FFF2-40B4-BE49-F238E27FC236}">
                <a16:creationId xmlns:a16="http://schemas.microsoft.com/office/drawing/2014/main" id="{D94ABEF0-074E-4AB2-AAB7-9ACE383C2C79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6021" name="Text Box 2">
            <a:extLst>
              <a:ext uri="{FF2B5EF4-FFF2-40B4-BE49-F238E27FC236}">
                <a16:creationId xmlns:a16="http://schemas.microsoft.com/office/drawing/2014/main" id="{8A06BE61-ACEA-40DB-9E53-83990B7B6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066800"/>
            <a:ext cx="693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2669DBC6-E67C-4054-9B69-985B91D92B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Pi: while(true)  {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      key =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TRUE </a:t>
            </a:r>
            <a:r>
              <a:rPr lang="en-US" altLang="zh-CN" sz="2400" dirty="0">
                <a:latin typeface="Times New Roman" panose="02020603050405020304" pitchFamily="18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      do  {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		    Swap(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lock,key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) ;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      }while  (key !=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FALSE</a:t>
            </a:r>
            <a:r>
              <a:rPr lang="en-US" altLang="zh-CN" sz="2400" dirty="0">
                <a:latin typeface="Times New Roman" panose="02020603050405020304" pitchFamily="18" charset="0"/>
              </a:rPr>
              <a:t> );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	      critical  section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	      lock = FALSE ;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      remainder  section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}</a:t>
            </a:r>
          </a:p>
        </p:txBody>
      </p:sp>
      <p:sp>
        <p:nvSpPr>
          <p:cNvPr id="87043" name="标题 1">
            <a:extLst>
              <a:ext uri="{FF2B5EF4-FFF2-40B4-BE49-F238E27FC236}">
                <a16:creationId xmlns:a16="http://schemas.microsoft.com/office/drawing/2014/main" id="{5B6D89A3-7E23-4837-98F3-6979B28DEC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2.5	    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进程同步</a:t>
            </a:r>
            <a:endParaRPr lang="zh-CN" altLang="en-US"/>
          </a:p>
        </p:txBody>
      </p:sp>
      <p:sp>
        <p:nvSpPr>
          <p:cNvPr id="87044" name="日期占位符 3">
            <a:extLst>
              <a:ext uri="{FF2B5EF4-FFF2-40B4-BE49-F238E27FC236}">
                <a16:creationId xmlns:a16="http://schemas.microsoft.com/office/drawing/2014/main" id="{C3916EC5-F21D-4AB3-B84E-8E9A2253D9C8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F4A9A3C5-3754-40D0-8B37-A2BC9B148A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关锁原语：对临界区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设置一个状态变量</a:t>
            </a:r>
            <a:r>
              <a:rPr lang="en-US" altLang="zh-CN" dirty="0">
                <a:latin typeface="Times New Roman" panose="02020603050405020304" pitchFamily="18" charset="0"/>
              </a:rPr>
              <a:t>W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W=0</a:t>
            </a:r>
            <a:r>
              <a:rPr lang="zh-CN" altLang="en-US" dirty="0">
                <a:latin typeface="Times New Roman" panose="02020603050405020304" pitchFamily="18" charset="0"/>
              </a:rPr>
              <a:t>表示资源可用，</a:t>
            </a:r>
            <a:r>
              <a:rPr lang="en-US" altLang="zh-CN" dirty="0">
                <a:latin typeface="Times New Roman" panose="02020603050405020304" pitchFamily="18" charset="0"/>
              </a:rPr>
              <a:t>W=1</a:t>
            </a:r>
            <a:r>
              <a:rPr lang="zh-CN" altLang="en-US" dirty="0">
                <a:latin typeface="Times New Roman" panose="02020603050405020304" pitchFamily="18" charset="0"/>
              </a:rPr>
              <a:t>表示资源已被占用。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int  W = 0 ;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void Pi()    {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	while (true)  {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	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  lock(W);	 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CSi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;	  	Unlock(W);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	    Remainder  of  process  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	} 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	}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80899" name="标题 1">
            <a:extLst>
              <a:ext uri="{FF2B5EF4-FFF2-40B4-BE49-F238E27FC236}">
                <a16:creationId xmlns:a16="http://schemas.microsoft.com/office/drawing/2014/main" id="{DB761C5C-01B3-4955-B274-E96CE49C55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2.5	    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进程同步</a:t>
            </a:r>
            <a:endParaRPr lang="zh-CN" altLang="en-US"/>
          </a:p>
        </p:txBody>
      </p:sp>
      <p:sp>
        <p:nvSpPr>
          <p:cNvPr id="80900" name="日期占位符 3">
            <a:extLst>
              <a:ext uri="{FF2B5EF4-FFF2-40B4-BE49-F238E27FC236}">
                <a16:creationId xmlns:a16="http://schemas.microsoft.com/office/drawing/2014/main" id="{B1B5C45E-3329-43A7-A686-3FEC2BD6A3B3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12778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4E39F383-3C47-4488-8FE0-EEB454ACDB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0" eaLnBrk="1" hangingPunct="1"/>
            <a:r>
              <a:rPr lang="zh-CN" altLang="en-US" sz="2800" dirty="0">
                <a:latin typeface="Times New Roman" panose="02020603050405020304" pitchFamily="18" charset="0"/>
              </a:rPr>
              <a:t>关锁原语：</a:t>
            </a:r>
          </a:p>
          <a:p>
            <a:pPr lvl="1" algn="just" eaLnBrk="1" hangingPunct="1"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void lock(W)    {</a:t>
            </a:r>
          </a:p>
          <a:p>
            <a:pPr lvl="1" algn="just" eaLnBrk="1" hangingPunct="1">
              <a:lnSpc>
                <a:spcPct val="70000"/>
              </a:lnSpc>
              <a:spcBef>
                <a:spcPct val="5000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</a:rPr>
              <a:t>if  (W == 1)  {</a:t>
            </a:r>
          </a:p>
          <a:p>
            <a:pPr lvl="1" algn="just" eaLnBrk="1" hangingPunct="1"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			block(n);</a:t>
            </a:r>
          </a:p>
          <a:p>
            <a:pPr lvl="1" algn="just" eaLnBrk="1" hangingPunct="1"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			insert(WL, n);</a:t>
            </a:r>
          </a:p>
          <a:p>
            <a:pPr lvl="1" algn="just" eaLnBrk="1" hangingPunct="1"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			scheduler;</a:t>
            </a:r>
          </a:p>
          <a:p>
            <a:pPr lvl="1" algn="just" eaLnBrk="1" hangingPunct="1"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			}		</a:t>
            </a:r>
          </a:p>
          <a:p>
            <a:pPr lvl="1" algn="just" eaLnBrk="1" hangingPunct="1"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	else	</a:t>
            </a:r>
          </a:p>
          <a:p>
            <a:pPr lvl="1" algn="just" eaLnBrk="1" hangingPunct="1"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			W = 1;</a:t>
            </a:r>
          </a:p>
          <a:p>
            <a:pPr lvl="1" algn="just" eaLnBrk="1" hangingPunct="1"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}</a:t>
            </a:r>
            <a:endParaRPr lang="en-US" altLang="zh-CN" dirty="0"/>
          </a:p>
        </p:txBody>
      </p:sp>
      <p:sp>
        <p:nvSpPr>
          <p:cNvPr id="81923" name="标题 1">
            <a:extLst>
              <a:ext uri="{FF2B5EF4-FFF2-40B4-BE49-F238E27FC236}">
                <a16:creationId xmlns:a16="http://schemas.microsoft.com/office/drawing/2014/main" id="{8D922CF7-1232-400F-8BB3-D6A123974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03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2.5	    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进程同步</a:t>
            </a:r>
            <a:endParaRPr lang="zh-CN" altLang="en-US"/>
          </a:p>
        </p:txBody>
      </p:sp>
      <p:sp>
        <p:nvSpPr>
          <p:cNvPr id="81924" name="日期占位符 3">
            <a:extLst>
              <a:ext uri="{FF2B5EF4-FFF2-40B4-BE49-F238E27FC236}">
                <a16:creationId xmlns:a16="http://schemas.microsoft.com/office/drawing/2014/main" id="{49288D14-5B9C-4606-8452-3E0A48B611FF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48334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0C4042F1-4E0E-453C-86F2-393613E19F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25904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开锁原语：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void unlock(W)    {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	if  (WL</a:t>
            </a:r>
            <a:r>
              <a:rPr lang="zh-CN" altLang="en-US" sz="2000" dirty="0">
                <a:latin typeface="Times New Roman" panose="02020603050405020304" pitchFamily="18" charset="0"/>
              </a:rPr>
              <a:t>！</a:t>
            </a:r>
            <a:r>
              <a:rPr lang="en-US" altLang="zh-CN" sz="2000" dirty="0">
                <a:latin typeface="Times New Roman" panose="02020603050405020304" pitchFamily="18" charset="0"/>
              </a:rPr>
              <a:t>= NULL )  {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			remove(WL, q);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			status(q) = “ready”;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			insert(RL, q);	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			}		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	else		W = 0;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82947" name="标题 1">
            <a:extLst>
              <a:ext uri="{FF2B5EF4-FFF2-40B4-BE49-F238E27FC236}">
                <a16:creationId xmlns:a16="http://schemas.microsoft.com/office/drawing/2014/main" id="{D766C389-7E9F-41C3-83DE-A3FEA4905A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2.5	    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进程同步</a:t>
            </a:r>
            <a:endParaRPr lang="zh-CN" altLang="en-US"/>
          </a:p>
        </p:txBody>
      </p:sp>
      <p:sp>
        <p:nvSpPr>
          <p:cNvPr id="82948" name="日期占位符 3">
            <a:extLst>
              <a:ext uri="{FF2B5EF4-FFF2-40B4-BE49-F238E27FC236}">
                <a16:creationId xmlns:a16="http://schemas.microsoft.com/office/drawing/2014/main" id="{EDF0F79B-DB58-4438-97FF-52A3550EC95A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70959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>
            <a:extLst>
              <a:ext uri="{FF2B5EF4-FFF2-40B4-BE49-F238E27FC236}">
                <a16:creationId xmlns:a16="http://schemas.microsoft.com/office/drawing/2014/main" id="{C052C2EA-4D8C-4493-A5D3-F375D92026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整型信号量机制</a:t>
            </a:r>
          </a:p>
          <a:p>
            <a:pPr lvl="1" eaLnBrk="1" hangingPunct="1"/>
            <a:r>
              <a:rPr lang="zh-CN" altLang="en-US" sz="2000">
                <a:latin typeface="Times New Roman" panose="02020603050405020304" pitchFamily="18" charset="0"/>
              </a:rPr>
              <a:t>信号量</a:t>
            </a:r>
            <a:r>
              <a:rPr lang="en-US" altLang="zh-CN" sz="2000">
                <a:latin typeface="Times New Roman" panose="02020603050405020304" pitchFamily="18" charset="0"/>
              </a:rPr>
              <a:t>(sem)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sem&gt;=0: </a:t>
            </a:r>
            <a:r>
              <a:rPr lang="zh-CN" altLang="en-US" sz="2400">
                <a:latin typeface="Times New Roman" panose="02020603050405020304" pitchFamily="18" charset="0"/>
              </a:rPr>
              <a:t>表示可供并发进程使用的资源实体的个数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sem&lt;0:  </a:t>
            </a:r>
            <a:r>
              <a:rPr lang="zh-CN" altLang="en-US" sz="2400">
                <a:latin typeface="Times New Roman" panose="02020603050405020304" pitchFamily="18" charset="0"/>
              </a:rPr>
              <a:t>表示正在等待使用临界区的进程数。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Sem</a:t>
            </a:r>
            <a:r>
              <a:rPr lang="zh-CN" altLang="en-US" sz="2400">
                <a:latin typeface="Times New Roman" panose="02020603050405020304" pitchFamily="18" charset="0"/>
              </a:rPr>
              <a:t>的值只能由</a:t>
            </a:r>
            <a:r>
              <a:rPr lang="en-US" altLang="zh-CN" sz="2400">
                <a:latin typeface="Times New Roman" panose="02020603050405020304" pitchFamily="18" charset="0"/>
              </a:rPr>
              <a:t>wait(</a:t>
            </a:r>
            <a:r>
              <a:rPr lang="zh-CN" altLang="en-US" sz="2400">
                <a:latin typeface="Times New Roman" panose="02020603050405020304" pitchFamily="18" charset="0"/>
              </a:rPr>
              <a:t>或</a:t>
            </a:r>
            <a:r>
              <a:rPr lang="en-US" altLang="zh-CN" sz="2400">
                <a:latin typeface="Times New Roman" panose="02020603050405020304" pitchFamily="18" charset="0"/>
              </a:rPr>
              <a:t>P)</a:t>
            </a:r>
            <a:r>
              <a:rPr lang="zh-CN" altLang="en-US" sz="2400">
                <a:latin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</a:rPr>
              <a:t>signal(</a:t>
            </a:r>
            <a:r>
              <a:rPr lang="zh-CN" altLang="en-US" sz="2400">
                <a:latin typeface="Times New Roman" panose="02020603050405020304" pitchFamily="18" charset="0"/>
              </a:rPr>
              <a:t>或</a:t>
            </a:r>
            <a:r>
              <a:rPr lang="en-US" altLang="zh-CN" sz="2400">
                <a:latin typeface="Times New Roman" panose="02020603050405020304" pitchFamily="18" charset="0"/>
              </a:rPr>
              <a:t>V)</a:t>
            </a:r>
            <a:r>
              <a:rPr lang="zh-CN" altLang="en-US" sz="2400">
                <a:latin typeface="Times New Roman" panose="02020603050405020304" pitchFamily="18" charset="0"/>
              </a:rPr>
              <a:t>操作改变。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wait ( s )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signal (s )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按信号量数值分为二元信号量和一般信号量。</a:t>
            </a: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0A15C60E-970E-485A-BDF1-B2D4E0B25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4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600">
                <a:solidFill>
                  <a:schemeClr val="tx1"/>
                </a:solidFill>
                <a:latin typeface="Times New Roman" panose="02020603050405020304" pitchFamily="18" charset="0"/>
              </a:rPr>
              <a:t>2.6	    </a:t>
            </a:r>
            <a:r>
              <a:rPr lang="zh-CN" altLang="en-US" sz="3600">
                <a:solidFill>
                  <a:schemeClr val="tx1"/>
                </a:solidFill>
                <a:latin typeface="Times New Roman" panose="02020603050405020304" pitchFamily="18" charset="0"/>
              </a:rPr>
              <a:t>信号量机制及其应用</a:t>
            </a:r>
            <a:endParaRPr lang="zh-CN" altLang="en-US" sz="4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68" name="日期占位符 3">
            <a:extLst>
              <a:ext uri="{FF2B5EF4-FFF2-40B4-BE49-F238E27FC236}">
                <a16:creationId xmlns:a16="http://schemas.microsoft.com/office/drawing/2014/main" id="{75D04B37-101B-4CED-BEBC-77D5E91013FF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C62BE36D-76DA-470D-8C01-6932E383851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466725" y="1108075"/>
            <a:ext cx="7762875" cy="501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zh-CN">
                <a:latin typeface="Times New Roman" panose="02020603050405020304" pitchFamily="18" charset="0"/>
              </a:rPr>
              <a:t>wait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）和</a:t>
            </a:r>
            <a:r>
              <a:rPr lang="en-US" altLang="zh-CN">
                <a:latin typeface="Times New Roman" panose="02020603050405020304" pitchFamily="18" charset="0"/>
              </a:rPr>
              <a:t>signal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）原语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>
                <a:latin typeface="Times New Roman" panose="02020603050405020304" pitchFamily="18" charset="0"/>
              </a:rPr>
              <a:t>wait(s) </a:t>
            </a:r>
            <a:r>
              <a:rPr lang="zh-CN" altLang="en-US">
                <a:latin typeface="Times New Roman" panose="02020603050405020304" pitchFamily="18" charset="0"/>
              </a:rPr>
              <a:t>原语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/>
              <a:t>struct semaphore   {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/>
              <a:t>   int  count;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/>
              <a:t>   QueueType  Queue;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/>
              <a:t>}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</a:t>
            </a:r>
            <a:r>
              <a:rPr lang="en-US" altLang="zh-CN" sz="2400"/>
              <a:t>void wait(s)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s.count--;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if (s.count &lt; 0)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place this process in s.queue;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block this process;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}</a:t>
            </a:r>
            <a:endParaRPr lang="en-US" altLang="zh-CN" sz="2800"/>
          </a:p>
        </p:txBody>
      </p:sp>
      <p:sp>
        <p:nvSpPr>
          <p:cNvPr id="89091" name="标题 1">
            <a:extLst>
              <a:ext uri="{FF2B5EF4-FFF2-40B4-BE49-F238E27FC236}">
                <a16:creationId xmlns:a16="http://schemas.microsoft.com/office/drawing/2014/main" id="{19AAAB91-639B-477E-B738-3A690BB21A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274638"/>
            <a:ext cx="64897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4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600">
                <a:solidFill>
                  <a:schemeClr val="tx1"/>
                </a:solidFill>
                <a:latin typeface="Times New Roman" panose="02020603050405020304" pitchFamily="18" charset="0"/>
              </a:rPr>
              <a:t>2.6	    </a:t>
            </a:r>
            <a:r>
              <a:rPr lang="zh-CN" altLang="en-US" sz="3600">
                <a:solidFill>
                  <a:schemeClr val="tx1"/>
                </a:solidFill>
                <a:latin typeface="Times New Roman" panose="02020603050405020304" pitchFamily="18" charset="0"/>
              </a:rPr>
              <a:t>信号量机制及其应用</a:t>
            </a:r>
            <a:endParaRPr lang="zh-CN" altLang="en-US" sz="36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EF675B5E-BE75-45B6-A2DD-C029FDFE89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2" eaLnBrk="1" hangingPunct="1">
              <a:lnSpc>
                <a:spcPct val="8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signal</a:t>
            </a:r>
            <a:r>
              <a:rPr lang="zh-CN" altLang="en-US" sz="2800">
                <a:latin typeface="Times New Roman" panose="02020603050405020304" pitchFamily="18" charset="0"/>
              </a:rPr>
              <a:t>原语</a:t>
            </a:r>
          </a:p>
          <a:p>
            <a:pPr lvl="2" eaLnBrk="1" hangingPunct="1">
              <a:lnSpc>
                <a:spcPct val="80000"/>
              </a:lnSpc>
            </a:pPr>
            <a:endParaRPr lang="zh-CN" altLang="en-US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void signal(s)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    s.count++;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    if (s.count &lt;= 0)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       remove a process P from s.queue;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        place process P on ready list;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}</a:t>
            </a:r>
          </a:p>
        </p:txBody>
      </p:sp>
      <p:sp>
        <p:nvSpPr>
          <p:cNvPr id="90115" name="标题 1">
            <a:extLst>
              <a:ext uri="{FF2B5EF4-FFF2-40B4-BE49-F238E27FC236}">
                <a16:creationId xmlns:a16="http://schemas.microsoft.com/office/drawing/2014/main" id="{C8E72D05-A9D8-479E-8211-DB3C1F82A2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2.6	   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信号量机制及其应用</a:t>
            </a:r>
            <a:endParaRPr lang="zh-CN" altLang="en-US"/>
          </a:p>
        </p:txBody>
      </p:sp>
      <p:sp>
        <p:nvSpPr>
          <p:cNvPr id="90116" name="日期占位符 3">
            <a:extLst>
              <a:ext uri="{FF2B5EF4-FFF2-40B4-BE49-F238E27FC236}">
                <a16:creationId xmlns:a16="http://schemas.microsoft.com/office/drawing/2014/main" id="{63AC73EE-31B0-4ABF-855E-0C67D9AD305A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F04303E5-8895-40E4-A879-EF3AD4946B3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406400" y="1049338"/>
            <a:ext cx="7772400" cy="475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zh-CN" altLang="en-US">
                <a:latin typeface="Times New Roman" panose="02020603050405020304" pitchFamily="18" charset="0"/>
              </a:rPr>
              <a:t>利用信号量实现互斥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public class mutualexclusion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static final int n = &lt;number of processes&gt;;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semaphore s = new semaphore (1);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public void P(int i)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while (true)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00"/>
                </a:solidFill>
              </a:rPr>
              <a:t>        wait(s);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2"/>
                </a:solidFill>
              </a:rPr>
              <a:t>        &lt; critical section &gt;;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00"/>
                </a:solidFill>
              </a:rPr>
              <a:t>        signal(s);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&lt; remainder &gt;;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public static void main()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parbegin (P(1), P(2), . . ., P(n));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016F81-11C0-45F8-831A-63BD6DFF0CFC}"/>
              </a:ext>
            </a:extLst>
          </p:cNvPr>
          <p:cNvSpPr/>
          <p:nvPr/>
        </p:nvSpPr>
        <p:spPr>
          <a:xfrm>
            <a:off x="792163" y="101600"/>
            <a:ext cx="6035675" cy="7064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4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+mj-cs"/>
              </a:rPr>
              <a:t> </a:t>
            </a:r>
            <a:r>
              <a:rPr kumimoji="0" lang="en-US" altLang="zh-CN" sz="3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+mj-cs"/>
              </a:rPr>
              <a:t>2.6	    </a:t>
            </a:r>
            <a:r>
              <a:rPr kumimoji="0" lang="zh-CN" altLang="en-US" sz="3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+mj-cs"/>
              </a:rPr>
              <a:t>信号量机制及其应用</a:t>
            </a:r>
            <a:endParaRPr lang="zh-CN" alt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内容占位符 2">
            <a:extLst>
              <a:ext uri="{FF2B5EF4-FFF2-40B4-BE49-F238E27FC236}">
                <a16:creationId xmlns:a16="http://schemas.microsoft.com/office/drawing/2014/main" id="{6E71E788-4CC3-423F-93A1-295C616A38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63" name="标题 1">
            <a:extLst>
              <a:ext uri="{FF2B5EF4-FFF2-40B4-BE49-F238E27FC236}">
                <a16:creationId xmlns:a16="http://schemas.microsoft.com/office/drawing/2014/main" id="{4F72C2A7-7BE2-4186-98E4-1FA0EA1917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64" name="日期占位符 3">
            <a:extLst>
              <a:ext uri="{FF2B5EF4-FFF2-40B4-BE49-F238E27FC236}">
                <a16:creationId xmlns:a16="http://schemas.microsoft.com/office/drawing/2014/main" id="{399BDC62-0045-4905-BC54-13EB5109FA11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92165" name="Picture 2">
            <a:extLst>
              <a:ext uri="{FF2B5EF4-FFF2-40B4-BE49-F238E27FC236}">
                <a16:creationId xmlns:a16="http://schemas.microsoft.com/office/drawing/2014/main" id="{36B94157-3D3D-4940-8CBA-A120DECB3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0"/>
            <a:ext cx="70866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66" name="Text Box 3">
            <a:extLst>
              <a:ext uri="{FF2B5EF4-FFF2-40B4-BE49-F238E27FC236}">
                <a16:creationId xmlns:a16="http://schemas.microsoft.com/office/drawing/2014/main" id="{BD11BC4F-D0B6-4924-A7FB-6FC025A37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133600"/>
            <a:ext cx="228600" cy="24447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</a:p>
        </p:txBody>
      </p:sp>
      <p:sp>
        <p:nvSpPr>
          <p:cNvPr id="92167" name="Text Box 4">
            <a:extLst>
              <a:ext uri="{FF2B5EF4-FFF2-40B4-BE49-F238E27FC236}">
                <a16:creationId xmlns:a16="http://schemas.microsoft.com/office/drawing/2014/main" id="{02A5A5D5-27B7-4F6B-B8BA-5770F7718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971800"/>
            <a:ext cx="228600" cy="24447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-2</a:t>
            </a:r>
          </a:p>
        </p:txBody>
      </p:sp>
      <p:sp>
        <p:nvSpPr>
          <p:cNvPr id="92168" name="Text Box 5">
            <a:extLst>
              <a:ext uri="{FF2B5EF4-FFF2-40B4-BE49-F238E27FC236}">
                <a16:creationId xmlns:a16="http://schemas.microsoft.com/office/drawing/2014/main" id="{BE1CCCB1-F68C-4074-9597-D955BA42A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810000"/>
            <a:ext cx="228600" cy="24447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>
            <a:extLst>
              <a:ext uri="{FF2B5EF4-FFF2-40B4-BE49-F238E27FC236}">
                <a16:creationId xmlns:a16="http://schemas.microsoft.com/office/drawing/2014/main" id="{EFFF2814-A65C-416E-A512-4BB760479B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程序的并发执行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程序执行环境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独立性</a:t>
            </a:r>
            <a:r>
              <a:rPr lang="en-US" altLang="zh-CN">
                <a:latin typeface="Times New Roman" panose="02020603050405020304" pitchFamily="18" charset="0"/>
              </a:rPr>
              <a:t>: </a:t>
            </a:r>
            <a:r>
              <a:rPr lang="zh-CN" altLang="en-US">
                <a:latin typeface="Times New Roman" panose="02020603050405020304" pitchFamily="18" charset="0"/>
              </a:rPr>
              <a:t>逻辑上是独立的。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随机性：输入和执行开始时间都是随机的。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资源共享：资源共享导致对进程执行速度的制约。</a:t>
            </a:r>
          </a:p>
        </p:txBody>
      </p:sp>
      <p:sp>
        <p:nvSpPr>
          <p:cNvPr id="30723" name="标题 1">
            <a:extLst>
              <a:ext uri="{FF2B5EF4-FFF2-40B4-BE49-F238E27FC236}">
                <a16:creationId xmlns:a16="http://schemas.microsoft.com/office/drawing/2014/main" id="{612A5077-21FC-4954-8CF7-9AD3F49C13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2.1	 </a:t>
            </a:r>
            <a:r>
              <a:rPr lang="zh-CN" altLang="en-US">
                <a:solidFill>
                  <a:srgbClr val="000000"/>
                </a:solidFill>
              </a:rPr>
              <a:t>前趋图和程序执行</a:t>
            </a:r>
            <a:endParaRPr lang="zh-CN" altLang="en-US"/>
          </a:p>
        </p:txBody>
      </p:sp>
      <p:sp>
        <p:nvSpPr>
          <p:cNvPr id="30724" name="日期占位符 3">
            <a:extLst>
              <a:ext uri="{FF2B5EF4-FFF2-40B4-BE49-F238E27FC236}">
                <a16:creationId xmlns:a16="http://schemas.microsoft.com/office/drawing/2014/main" id="{1DCB8BF4-2054-4F7A-B089-1C3CC410BD88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内容占位符 2">
            <a:extLst>
              <a:ext uri="{FF2B5EF4-FFF2-40B4-BE49-F238E27FC236}">
                <a16:creationId xmlns:a16="http://schemas.microsoft.com/office/drawing/2014/main" id="{87A65763-9E00-4673-B5D0-80B3EE8BE8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187" name="标题 1">
            <a:extLst>
              <a:ext uri="{FF2B5EF4-FFF2-40B4-BE49-F238E27FC236}">
                <a16:creationId xmlns:a16="http://schemas.microsoft.com/office/drawing/2014/main" id="{EA36419A-F17C-4552-B4B8-F3D38A9DAF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188" name="日期占位符 3">
            <a:extLst>
              <a:ext uri="{FF2B5EF4-FFF2-40B4-BE49-F238E27FC236}">
                <a16:creationId xmlns:a16="http://schemas.microsoft.com/office/drawing/2014/main" id="{8684375B-3F1C-461E-BBF3-6BCC2C1410A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93189" name="Picture 2">
            <a:extLst>
              <a:ext uri="{FF2B5EF4-FFF2-40B4-BE49-F238E27FC236}">
                <a16:creationId xmlns:a16="http://schemas.microsoft.com/office/drawing/2014/main" id="{623EC350-CB14-4503-8D82-8A03EACEE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9288"/>
            <a:ext cx="8739188" cy="62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190" name="Text Box 3">
            <a:extLst>
              <a:ext uri="{FF2B5EF4-FFF2-40B4-BE49-F238E27FC236}">
                <a16:creationId xmlns:a16="http://schemas.microsoft.com/office/drawing/2014/main" id="{F52F8BE3-3F15-4DFC-86B1-1B9BD43A9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46038"/>
            <a:ext cx="487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ahoma" panose="020B0604030504040204" pitchFamily="34" charset="0"/>
                <a:ea typeface="宋体" panose="02010600030101010101" pitchFamily="2" charset="-122"/>
              </a:rPr>
              <a:t>例、进程</a:t>
            </a:r>
            <a:r>
              <a:rPr lang="en-US" altLang="zh-CN" sz="2400" b="1">
                <a:latin typeface="Tahom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400" b="1">
                <a:latin typeface="Tahoma" panose="020B060403050404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400" b="1">
                <a:latin typeface="Tahoma" panose="020B060403050404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2400" b="1">
                <a:latin typeface="Tahoma" panose="020B060403050404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400" b="1">
                <a:latin typeface="Tahoma" panose="020B0604030504040204" pitchFamily="34" charset="0"/>
                <a:ea typeface="宋体" panose="02010600030101010101" pitchFamily="2" charset="-122"/>
              </a:rPr>
              <a:t>C</a:t>
            </a:r>
            <a:r>
              <a:rPr lang="zh-CN" altLang="en-US" sz="2400" b="1">
                <a:latin typeface="Tahoma" panose="020B0604030504040204" pitchFamily="34" charset="0"/>
                <a:ea typeface="宋体" panose="02010600030101010101" pitchFamily="2" charset="-122"/>
              </a:rPr>
              <a:t>依赖于</a:t>
            </a:r>
            <a:r>
              <a:rPr lang="en-US" altLang="zh-CN" sz="2400" b="1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lang="zh-CN" altLang="en-US" sz="2400" b="1">
                <a:latin typeface="Tahoma" panose="020B0604030504040204" pitchFamily="34" charset="0"/>
                <a:ea typeface="宋体" panose="02010600030101010101" pitchFamily="2" charset="-122"/>
              </a:rPr>
              <a:t>的结果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内容占位符 2">
            <a:extLst>
              <a:ext uri="{FF2B5EF4-FFF2-40B4-BE49-F238E27FC236}">
                <a16:creationId xmlns:a16="http://schemas.microsoft.com/office/drawing/2014/main" id="{64F2153F-04ED-4B05-99EE-68DAC162B1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211" name="标题 1">
            <a:extLst>
              <a:ext uri="{FF2B5EF4-FFF2-40B4-BE49-F238E27FC236}">
                <a16:creationId xmlns:a16="http://schemas.microsoft.com/office/drawing/2014/main" id="{8710F414-01E9-4E22-9D3D-5FF637577C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212" name="日期占位符 3">
            <a:extLst>
              <a:ext uri="{FF2B5EF4-FFF2-40B4-BE49-F238E27FC236}">
                <a16:creationId xmlns:a16="http://schemas.microsoft.com/office/drawing/2014/main" id="{4B5CA36E-E999-4C38-8008-828E52B958F9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94213" name="Picture 2">
            <a:extLst>
              <a:ext uri="{FF2B5EF4-FFF2-40B4-BE49-F238E27FC236}">
                <a16:creationId xmlns:a16="http://schemas.microsoft.com/office/drawing/2014/main" id="{6CECFDD7-E129-4CA2-AD15-28AF734F2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0"/>
            <a:ext cx="68326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014D2D34-0B7D-4648-B760-8A343C0975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利用信号量描述前趋关系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P1</a:t>
            </a:r>
            <a:r>
              <a:rPr lang="zh-CN" altLang="en-US" sz="2800" dirty="0">
                <a:latin typeface="Times New Roman" panose="02020603050405020304" pitchFamily="18" charset="0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</a:rPr>
              <a:t>S1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P2</a:t>
            </a:r>
            <a:r>
              <a:rPr lang="zh-CN" altLang="en-US" sz="2800" dirty="0">
                <a:latin typeface="Times New Roman" panose="02020603050405020304" pitchFamily="18" charset="0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</a:rPr>
              <a:t>S2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S1——&gt;S2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则设置信号量</a:t>
            </a:r>
            <a:r>
              <a:rPr lang="en-US" altLang="zh-CN" sz="2800" dirty="0">
                <a:latin typeface="Times New Roman" panose="02020603050405020304" pitchFamily="18" charset="0"/>
              </a:rPr>
              <a:t>s=0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P1</a:t>
            </a:r>
            <a:r>
              <a:rPr lang="zh-CN" altLang="en-US" sz="2800" dirty="0">
                <a:latin typeface="Times New Roman" panose="02020603050405020304" pitchFamily="18" charset="0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</a:rPr>
              <a:t>S1</a:t>
            </a:r>
            <a:r>
              <a:rPr lang="zh-CN" altLang="en-US" sz="2800" dirty="0">
                <a:latin typeface="Times New Roman" panose="02020603050405020304" pitchFamily="18" charset="0"/>
              </a:rPr>
              <a:t>；</a:t>
            </a:r>
            <a:r>
              <a:rPr lang="en-US" altLang="zh-CN" sz="2800" dirty="0">
                <a:latin typeface="Times New Roman" panose="02020603050405020304" pitchFamily="18" charset="0"/>
              </a:rPr>
              <a:t>signal(s)</a:t>
            </a:r>
            <a:r>
              <a:rPr lang="zh-CN" altLang="en-US" sz="2800" dirty="0">
                <a:latin typeface="Times New Roman" panose="02020603050405020304" pitchFamily="18" charset="0"/>
              </a:rPr>
              <a:t>；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P2</a:t>
            </a:r>
            <a:r>
              <a:rPr lang="zh-CN" altLang="en-US" sz="2800" dirty="0">
                <a:latin typeface="Times New Roman" panose="02020603050405020304" pitchFamily="18" charset="0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</a:rPr>
              <a:t>wait(s)</a:t>
            </a:r>
            <a:r>
              <a:rPr lang="zh-CN" altLang="en-US" sz="2800" dirty="0">
                <a:latin typeface="Times New Roman" panose="02020603050405020304" pitchFamily="18" charset="0"/>
              </a:rPr>
              <a:t>；</a:t>
            </a:r>
            <a:r>
              <a:rPr lang="en-US" altLang="zh-CN" sz="2800" dirty="0">
                <a:latin typeface="Times New Roman" panose="02020603050405020304" pitchFamily="18" charset="0"/>
              </a:rPr>
              <a:t>S2</a:t>
            </a:r>
            <a:r>
              <a:rPr lang="zh-CN" altLang="en-US" sz="2800" dirty="0">
                <a:latin typeface="Times New Roman" panose="02020603050405020304" pitchFamily="18" charset="0"/>
              </a:rPr>
              <a:t>；</a:t>
            </a:r>
          </a:p>
        </p:txBody>
      </p:sp>
      <p:sp>
        <p:nvSpPr>
          <p:cNvPr id="95235" name="标题 1">
            <a:extLst>
              <a:ext uri="{FF2B5EF4-FFF2-40B4-BE49-F238E27FC236}">
                <a16:creationId xmlns:a16="http://schemas.microsoft.com/office/drawing/2014/main" id="{6CD37A85-A696-4627-B843-784E603F1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2.6	 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信号量机制及其应用</a:t>
            </a:r>
            <a:endParaRPr lang="zh-CN" altLang="en-US" dirty="0"/>
          </a:p>
        </p:txBody>
      </p:sp>
      <p:sp>
        <p:nvSpPr>
          <p:cNvPr id="95236" name="日期占位符 3">
            <a:extLst>
              <a:ext uri="{FF2B5EF4-FFF2-40B4-BE49-F238E27FC236}">
                <a16:creationId xmlns:a16="http://schemas.microsoft.com/office/drawing/2014/main" id="{698BEE9C-DD3C-40FD-A817-08E8BEB62CA0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2">
            <a:extLst>
              <a:ext uri="{FF2B5EF4-FFF2-40B4-BE49-F238E27FC236}">
                <a16:creationId xmlns:a16="http://schemas.microsoft.com/office/drawing/2014/main" id="{69977478-226A-4B59-BC04-FC46249CD7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411010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例：根据前趋图写出可并发执行的程序：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var  </a:t>
            </a:r>
            <a:r>
              <a:rPr lang="en-US" altLang="zh-CN" sz="2800" dirty="0" err="1">
                <a:latin typeface="Times New Roman" panose="02020603050405020304" pitchFamily="18" charset="0"/>
              </a:rPr>
              <a:t>a,b,c,d,e,f,g,h:semaphore</a:t>
            </a:r>
            <a:r>
              <a:rPr lang="en-US" altLang="zh-CN" sz="2800" dirty="0">
                <a:latin typeface="Times New Roman" panose="02020603050405020304" pitchFamily="18" charset="0"/>
              </a:rPr>
              <a:t> := 0,0,0,0,0,0,0,0;</a:t>
            </a:r>
          </a:p>
        </p:txBody>
      </p:sp>
      <p:sp>
        <p:nvSpPr>
          <p:cNvPr id="96259" name="标题 1">
            <a:extLst>
              <a:ext uri="{FF2B5EF4-FFF2-40B4-BE49-F238E27FC236}">
                <a16:creationId xmlns:a16="http://schemas.microsoft.com/office/drawing/2014/main" id="{4E917BE6-FAFB-4E59-A428-291B5B3187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2.6	   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信号量机制及其应用</a:t>
            </a:r>
            <a:endParaRPr lang="zh-CN" altLang="en-US"/>
          </a:p>
        </p:txBody>
      </p:sp>
      <p:sp>
        <p:nvSpPr>
          <p:cNvPr id="96260" name="日期占位符 3">
            <a:extLst>
              <a:ext uri="{FF2B5EF4-FFF2-40B4-BE49-F238E27FC236}">
                <a16:creationId xmlns:a16="http://schemas.microsoft.com/office/drawing/2014/main" id="{3F937850-8590-4A8F-BE14-412E09F44550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628B224-76DB-4BCC-A10F-31B25F57E705}"/>
              </a:ext>
            </a:extLst>
          </p:cNvPr>
          <p:cNvGrpSpPr/>
          <p:nvPr/>
        </p:nvGrpSpPr>
        <p:grpSpPr>
          <a:xfrm>
            <a:off x="1534160" y="2703790"/>
            <a:ext cx="6489700" cy="3180080"/>
            <a:chOff x="1676400" y="2286000"/>
            <a:chExt cx="6472238" cy="3200400"/>
          </a:xfrm>
        </p:grpSpPr>
        <p:sp>
          <p:nvSpPr>
            <p:cNvPr id="96261" name="Oval 2">
              <a:extLst>
                <a:ext uri="{FF2B5EF4-FFF2-40B4-BE49-F238E27FC236}">
                  <a16:creationId xmlns:a16="http://schemas.microsoft.com/office/drawing/2014/main" id="{BCAFF572-6338-498D-8C93-E9B4D96D9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3429000"/>
              <a:ext cx="533400" cy="533400"/>
            </a:xfrm>
            <a:prstGeom prst="ellipse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/>
              <a:endParaRPr lang="zh-CN" altLang="en-US" sz="24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262" name="Text Box 3">
              <a:extLst>
                <a:ext uri="{FF2B5EF4-FFF2-40B4-BE49-F238E27FC236}">
                  <a16:creationId xmlns:a16="http://schemas.microsoft.com/office/drawing/2014/main" id="{51BA5EAD-940E-486E-8020-E2F2ABFE8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2275" y="3429000"/>
              <a:ext cx="6858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S1</a:t>
              </a:r>
            </a:p>
          </p:txBody>
        </p:sp>
        <p:sp>
          <p:nvSpPr>
            <p:cNvPr id="96263" name="Oval 4">
              <a:extLst>
                <a:ext uri="{FF2B5EF4-FFF2-40B4-BE49-F238E27FC236}">
                  <a16:creationId xmlns:a16="http://schemas.microsoft.com/office/drawing/2014/main" id="{790D8DE5-9336-4C4B-96A2-D44E891FB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362200"/>
              <a:ext cx="533400" cy="533400"/>
            </a:xfrm>
            <a:prstGeom prst="ellipse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/>
              <a:endParaRPr lang="zh-CN" altLang="en-US" sz="24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264" name="Text Box 5">
              <a:extLst>
                <a:ext uri="{FF2B5EF4-FFF2-40B4-BE49-F238E27FC236}">
                  <a16:creationId xmlns:a16="http://schemas.microsoft.com/office/drawing/2014/main" id="{9EA7272B-A29D-4CB9-B0A5-88BAAAAE6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9963" y="2362200"/>
              <a:ext cx="557212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S2</a:t>
              </a:r>
            </a:p>
          </p:txBody>
        </p:sp>
        <p:sp>
          <p:nvSpPr>
            <p:cNvPr id="96265" name="Oval 6">
              <a:extLst>
                <a:ext uri="{FF2B5EF4-FFF2-40B4-BE49-F238E27FC236}">
                  <a16:creationId xmlns:a16="http://schemas.microsoft.com/office/drawing/2014/main" id="{05B98344-9B35-46E4-9143-1F87B908F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3733800"/>
              <a:ext cx="533400" cy="533400"/>
            </a:xfrm>
            <a:prstGeom prst="ellipse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/>
              <a:endParaRPr lang="zh-CN" altLang="en-US" sz="24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266" name="Text Box 7">
              <a:extLst>
                <a:ext uri="{FF2B5EF4-FFF2-40B4-BE49-F238E27FC236}">
                  <a16:creationId xmlns:a16="http://schemas.microsoft.com/office/drawing/2014/main" id="{A9E8B3A8-2D60-404A-B49B-26976EF77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9963" y="3733800"/>
              <a:ext cx="63023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S3</a:t>
              </a:r>
            </a:p>
          </p:txBody>
        </p:sp>
        <p:sp>
          <p:nvSpPr>
            <p:cNvPr id="96267" name="Oval 8">
              <a:extLst>
                <a:ext uri="{FF2B5EF4-FFF2-40B4-BE49-F238E27FC236}">
                  <a16:creationId xmlns:a16="http://schemas.microsoft.com/office/drawing/2014/main" id="{F32D8FD9-C75B-443C-83B8-71F9763F4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4953000"/>
              <a:ext cx="533400" cy="533400"/>
            </a:xfrm>
            <a:prstGeom prst="ellipse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/>
              <a:endParaRPr lang="zh-CN" altLang="en-US" sz="24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268" name="Text Box 9">
              <a:extLst>
                <a:ext uri="{FF2B5EF4-FFF2-40B4-BE49-F238E27FC236}">
                  <a16:creationId xmlns:a16="http://schemas.microsoft.com/office/drawing/2014/main" id="{D7931254-CBBA-4E30-B1F2-3C3F551E8A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3938" y="4953000"/>
              <a:ext cx="5588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S4</a:t>
              </a:r>
            </a:p>
          </p:txBody>
        </p:sp>
        <p:sp>
          <p:nvSpPr>
            <p:cNvPr id="96269" name="Oval 10">
              <a:extLst>
                <a:ext uri="{FF2B5EF4-FFF2-40B4-BE49-F238E27FC236}">
                  <a16:creationId xmlns:a16="http://schemas.microsoft.com/office/drawing/2014/main" id="{97057FF8-D6A9-40DB-9806-EDCD145D7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3048000"/>
              <a:ext cx="533400" cy="533400"/>
            </a:xfrm>
            <a:prstGeom prst="ellipse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/>
              <a:endParaRPr lang="zh-CN" altLang="en-US" sz="24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270" name="Text Box 11">
              <a:extLst>
                <a:ext uri="{FF2B5EF4-FFF2-40B4-BE49-F238E27FC236}">
                  <a16:creationId xmlns:a16="http://schemas.microsoft.com/office/drawing/2014/main" id="{B0B2BBDC-861E-415F-95AA-89F5139C92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963" y="3048000"/>
              <a:ext cx="5334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S5</a:t>
              </a:r>
            </a:p>
          </p:txBody>
        </p:sp>
        <p:sp>
          <p:nvSpPr>
            <p:cNvPr id="96271" name="Oval 12">
              <a:extLst>
                <a:ext uri="{FF2B5EF4-FFF2-40B4-BE49-F238E27FC236}">
                  <a16:creationId xmlns:a16="http://schemas.microsoft.com/office/drawing/2014/main" id="{684D5074-D871-428F-B059-8A28C4797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4648200"/>
              <a:ext cx="533400" cy="533400"/>
            </a:xfrm>
            <a:prstGeom prst="ellipse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/>
              <a:endParaRPr lang="zh-CN" altLang="en-US" sz="24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272" name="Text Box 13">
              <a:extLst>
                <a:ext uri="{FF2B5EF4-FFF2-40B4-BE49-F238E27FC236}">
                  <a16:creationId xmlns:a16="http://schemas.microsoft.com/office/drawing/2014/main" id="{04B42E38-76D9-40DB-B15D-AB0C5293A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4525" y="4648200"/>
              <a:ext cx="538163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S6</a:t>
              </a:r>
            </a:p>
          </p:txBody>
        </p:sp>
        <p:sp>
          <p:nvSpPr>
            <p:cNvPr id="96273" name="Oval 14">
              <a:extLst>
                <a:ext uri="{FF2B5EF4-FFF2-40B4-BE49-F238E27FC236}">
                  <a16:creationId xmlns:a16="http://schemas.microsoft.com/office/drawing/2014/main" id="{0A5FC90D-13D7-4BD0-A977-C6BD528BB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4038600"/>
              <a:ext cx="533400" cy="533400"/>
            </a:xfrm>
            <a:prstGeom prst="ellipse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/>
              <a:endParaRPr lang="zh-CN" altLang="en-US" sz="24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274" name="Text Box 15">
              <a:extLst>
                <a:ext uri="{FF2B5EF4-FFF2-40B4-BE49-F238E27FC236}">
                  <a16:creationId xmlns:a16="http://schemas.microsoft.com/office/drawing/2014/main" id="{BD5C658D-A368-4EDB-9EF7-AA897BFDA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6188" y="4038600"/>
              <a:ext cx="55245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S7</a:t>
              </a:r>
            </a:p>
          </p:txBody>
        </p:sp>
        <p:sp>
          <p:nvSpPr>
            <p:cNvPr id="96275" name="Line 16">
              <a:extLst>
                <a:ext uri="{FF2B5EF4-FFF2-40B4-BE49-F238E27FC236}">
                  <a16:creationId xmlns:a16="http://schemas.microsoft.com/office/drawing/2014/main" id="{F3487FC0-3928-4E6E-88FF-F32A48CBD1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7400" y="2743200"/>
              <a:ext cx="1447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76" name="Line 17">
              <a:extLst>
                <a:ext uri="{FF2B5EF4-FFF2-40B4-BE49-F238E27FC236}">
                  <a16:creationId xmlns:a16="http://schemas.microsoft.com/office/drawing/2014/main" id="{D8B52954-7DD9-4C19-895D-3E1AD7B172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3657600"/>
              <a:ext cx="1295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77" name="Line 18">
              <a:extLst>
                <a:ext uri="{FF2B5EF4-FFF2-40B4-BE49-F238E27FC236}">
                  <a16:creationId xmlns:a16="http://schemas.microsoft.com/office/drawing/2014/main" id="{6501EDE7-E694-43B0-95FB-D005A7DE4B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7400" y="3962400"/>
              <a:ext cx="14478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78" name="Line 19">
              <a:extLst>
                <a:ext uri="{FF2B5EF4-FFF2-40B4-BE49-F238E27FC236}">
                  <a16:creationId xmlns:a16="http://schemas.microsoft.com/office/drawing/2014/main" id="{3D885CB3-4260-4AE9-B2F9-5CD314133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2590800"/>
              <a:ext cx="1828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79" name="Line 20">
              <a:extLst>
                <a:ext uri="{FF2B5EF4-FFF2-40B4-BE49-F238E27FC236}">
                  <a16:creationId xmlns:a16="http://schemas.microsoft.com/office/drawing/2014/main" id="{6F24A559-EBB1-4C38-9712-C1A8926A6A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2400" y="4038600"/>
              <a:ext cx="1828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80" name="Line 21">
              <a:extLst>
                <a:ext uri="{FF2B5EF4-FFF2-40B4-BE49-F238E27FC236}">
                  <a16:creationId xmlns:a16="http://schemas.microsoft.com/office/drawing/2014/main" id="{427953A0-22E9-49A1-B534-C37F86DFAE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8600" y="5029200"/>
              <a:ext cx="1676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81" name="Line 22">
              <a:extLst>
                <a:ext uri="{FF2B5EF4-FFF2-40B4-BE49-F238E27FC236}">
                  <a16:creationId xmlns:a16="http://schemas.microsoft.com/office/drawing/2014/main" id="{0C86458A-24C1-4453-82E2-1BB7350285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600" y="3429000"/>
              <a:ext cx="1295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82" name="Line 23">
              <a:extLst>
                <a:ext uri="{FF2B5EF4-FFF2-40B4-BE49-F238E27FC236}">
                  <a16:creationId xmlns:a16="http://schemas.microsoft.com/office/drawing/2014/main" id="{64AA5EFD-30DF-46A7-BA7E-D90E35436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8400" y="4419600"/>
              <a:ext cx="1295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83" name="Text Box 24">
              <a:extLst>
                <a:ext uri="{FF2B5EF4-FFF2-40B4-BE49-F238E27FC236}">
                  <a16:creationId xmlns:a16="http://schemas.microsoft.com/office/drawing/2014/main" id="{8BB3248B-0F45-4342-B8DC-72546405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2590800"/>
              <a:ext cx="3048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96284" name="Text Box 25">
              <a:extLst>
                <a:ext uri="{FF2B5EF4-FFF2-40B4-BE49-F238E27FC236}">
                  <a16:creationId xmlns:a16="http://schemas.microsoft.com/office/drawing/2014/main" id="{076EDC6F-63A2-425F-85C2-96B7326F2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000" y="3352800"/>
              <a:ext cx="457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96285" name="Text Box 26">
              <a:extLst>
                <a:ext uri="{FF2B5EF4-FFF2-40B4-BE49-F238E27FC236}">
                  <a16:creationId xmlns:a16="http://schemas.microsoft.com/office/drawing/2014/main" id="{1C5816D4-5BE9-43BA-B419-A824A9ABC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4267200"/>
              <a:ext cx="457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96286" name="Text Box 27">
              <a:extLst>
                <a:ext uri="{FF2B5EF4-FFF2-40B4-BE49-F238E27FC236}">
                  <a16:creationId xmlns:a16="http://schemas.microsoft.com/office/drawing/2014/main" id="{777331F6-3DA5-45D2-BAE9-DD16B4ADBF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800" y="2286000"/>
              <a:ext cx="5334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96287" name="Text Box 28">
              <a:extLst>
                <a:ext uri="{FF2B5EF4-FFF2-40B4-BE49-F238E27FC236}">
                  <a16:creationId xmlns:a16="http://schemas.microsoft.com/office/drawing/2014/main" id="{190093EB-A159-467F-A00B-D5862730B8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800" y="3810000"/>
              <a:ext cx="457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96288" name="Text Box 29">
              <a:extLst>
                <a:ext uri="{FF2B5EF4-FFF2-40B4-BE49-F238E27FC236}">
                  <a16:creationId xmlns:a16="http://schemas.microsoft.com/office/drawing/2014/main" id="{9C6E2865-39A5-4A4F-B139-579C0DD838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4648200"/>
              <a:ext cx="457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96289" name="Text Box 30">
              <a:extLst>
                <a:ext uri="{FF2B5EF4-FFF2-40B4-BE49-F238E27FC236}">
                  <a16:creationId xmlns:a16="http://schemas.microsoft.com/office/drawing/2014/main" id="{ACB66815-B3F4-4D5D-A857-1191AA5BE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0" y="3200400"/>
              <a:ext cx="457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96290" name="Text Box 31">
              <a:extLst>
                <a:ext uri="{FF2B5EF4-FFF2-40B4-BE49-F238E27FC236}">
                  <a16:creationId xmlns:a16="http://schemas.microsoft.com/office/drawing/2014/main" id="{4D5C0990-7068-4AEB-B089-88E6312A2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4191000"/>
              <a:ext cx="457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D1ADC336-1776-41BC-9677-9155F7EEBD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parbegin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P1() {   S1;signal(a); signal(b); signal(c); }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P2()  {  wait(a); S2; signal(d); }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P3()  {  wait(b); S3; signal(e); }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P4()  {  wait(c); S4; signal(f); }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P5()  {  wait(d); S5; signal(g); }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P6()  {  wait(e); wait(f); S6 ; signal( h); }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P7()  {  wait(g); wait(h); S7; }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parend</a:t>
            </a:r>
          </a:p>
        </p:txBody>
      </p:sp>
      <p:sp>
        <p:nvSpPr>
          <p:cNvPr id="97283" name="标题 1">
            <a:extLst>
              <a:ext uri="{FF2B5EF4-FFF2-40B4-BE49-F238E27FC236}">
                <a16:creationId xmlns:a16="http://schemas.microsoft.com/office/drawing/2014/main" id="{B93B3FC6-04B7-4938-95B0-166D1AB1FE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2.6	   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信号量机制及其应用</a:t>
            </a:r>
            <a:endParaRPr lang="zh-CN" altLang="en-US"/>
          </a:p>
        </p:txBody>
      </p:sp>
      <p:sp>
        <p:nvSpPr>
          <p:cNvPr id="97284" name="日期占位符 3">
            <a:extLst>
              <a:ext uri="{FF2B5EF4-FFF2-40B4-BE49-F238E27FC236}">
                <a16:creationId xmlns:a16="http://schemas.microsoft.com/office/drawing/2014/main" id="{AA819920-538E-4EA5-847A-C2739874DEE7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1D8C9D21-B309-4E01-8774-D829B79645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信号量集机制</a:t>
            </a:r>
          </a:p>
          <a:p>
            <a:pPr lvl="1" eaLnBrk="1" hangingPunct="1"/>
            <a:r>
              <a:rPr lang="en-US" altLang="zh-CN">
                <a:latin typeface="Times New Roman" panose="02020603050405020304" pitchFamily="18" charset="0"/>
              </a:rPr>
              <a:t>AND</a:t>
            </a:r>
            <a:r>
              <a:rPr lang="zh-CN" altLang="en-US">
                <a:latin typeface="Times New Roman" panose="02020603050405020304" pitchFamily="18" charset="0"/>
              </a:rPr>
              <a:t>型信号量集机制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问题引入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 进程</a:t>
            </a:r>
            <a:r>
              <a:rPr lang="en-US" altLang="zh-CN" sz="2400">
                <a:latin typeface="Times New Roman" panose="02020603050405020304" pitchFamily="18" charset="0"/>
              </a:rPr>
              <a:t>A</a:t>
            </a:r>
            <a:r>
              <a:rPr lang="zh-CN" altLang="en-US" sz="2400">
                <a:latin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</a:rPr>
              <a:t>B</a:t>
            </a:r>
            <a:r>
              <a:rPr lang="zh-CN" altLang="en-US" sz="2400">
                <a:latin typeface="Times New Roman" panose="02020603050405020304" pitchFamily="18" charset="0"/>
              </a:rPr>
              <a:t>访问共享数据</a:t>
            </a:r>
            <a:r>
              <a:rPr lang="en-US" altLang="zh-CN" sz="2400">
                <a:latin typeface="Times New Roman" panose="02020603050405020304" pitchFamily="18" charset="0"/>
              </a:rPr>
              <a:t>D</a:t>
            </a:r>
            <a:r>
              <a:rPr lang="zh-CN" altLang="en-US" sz="2400">
                <a:latin typeface="Times New Roman" panose="02020603050405020304" pitchFamily="18" charset="0"/>
              </a:rPr>
              <a:t>和</a:t>
            </a:r>
            <a:r>
              <a:rPr lang="en-US" altLang="zh-CN" sz="2400">
                <a:latin typeface="Times New Roman" panose="02020603050405020304" pitchFamily="18" charset="0"/>
              </a:rPr>
              <a:t>E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</a:t>
            </a:r>
            <a:r>
              <a:rPr lang="zh-CN" altLang="en-US" sz="2400">
                <a:latin typeface="Times New Roman" panose="02020603050405020304" pitchFamily="18" charset="0"/>
              </a:rPr>
              <a:t>信号量</a:t>
            </a:r>
            <a:r>
              <a:rPr lang="en-US" altLang="zh-CN" sz="2400">
                <a:latin typeface="Times New Roman" panose="02020603050405020304" pitchFamily="18" charset="0"/>
              </a:rPr>
              <a:t>Dmutex=1</a:t>
            </a:r>
            <a:r>
              <a:rPr lang="zh-CN" altLang="en-US" sz="2400"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</a:rPr>
              <a:t>Emutex=1</a:t>
            </a:r>
          </a:p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process  A :				 process  B :</a:t>
            </a:r>
          </a:p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wait(Dmutex) ; 				wait(Emutex) ;</a:t>
            </a:r>
          </a:p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wait(Emutex) ; 				wait(Dmutex) ;</a:t>
            </a:r>
            <a:endParaRPr lang="en-US" altLang="zh-CN" sz="2400"/>
          </a:p>
          <a:p>
            <a:pPr algn="just" eaLnBrk="1" hangingPunct="1">
              <a:spcBef>
                <a:spcPct val="5000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98307" name="标题 1">
            <a:extLst>
              <a:ext uri="{FF2B5EF4-FFF2-40B4-BE49-F238E27FC236}">
                <a16:creationId xmlns:a16="http://schemas.microsoft.com/office/drawing/2014/main" id="{81DA7CB9-626B-4B90-97FA-EA5EA684B9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2.6	   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信号量机制及其应用</a:t>
            </a:r>
            <a:endParaRPr lang="zh-CN" altLang="en-US"/>
          </a:p>
        </p:txBody>
      </p:sp>
      <p:sp>
        <p:nvSpPr>
          <p:cNvPr id="98308" name="日期占位符 3">
            <a:extLst>
              <a:ext uri="{FF2B5EF4-FFF2-40B4-BE49-F238E27FC236}">
                <a16:creationId xmlns:a16="http://schemas.microsoft.com/office/drawing/2014/main" id="{925C7EB7-2534-423F-9C42-9CD150A58689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DB45BAF3-6259-4903-90B5-4A1F612F54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A</a:t>
            </a:r>
            <a:r>
              <a:rPr lang="zh-CN" altLang="en-US" sz="2800">
                <a:latin typeface="Times New Roman" panose="02020603050405020304" pitchFamily="18" charset="0"/>
              </a:rPr>
              <a:t>、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</a:rPr>
              <a:t>B</a:t>
            </a:r>
            <a:r>
              <a:rPr lang="zh-CN" altLang="en-US" sz="2800">
                <a:latin typeface="Times New Roman" panose="02020603050405020304" pitchFamily="18" charset="0"/>
              </a:rPr>
              <a:t>交替执行：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process  A :	wait(Dmutex) ;	</a:t>
            </a:r>
            <a:r>
              <a:rPr lang="zh-CN" altLang="en-US" sz="2400">
                <a:latin typeface="Times New Roman" panose="02020603050405020304" pitchFamily="18" charset="0"/>
              </a:rPr>
              <a:t>则</a:t>
            </a:r>
            <a:r>
              <a:rPr lang="en-US" altLang="zh-CN" sz="2400">
                <a:latin typeface="Times New Roman" panose="02020603050405020304" pitchFamily="18" charset="0"/>
              </a:rPr>
              <a:t>Dmutex = 0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process  B : 	wait(Emutex) ; 	</a:t>
            </a:r>
            <a:r>
              <a:rPr lang="zh-CN" altLang="en-US" sz="2400">
                <a:latin typeface="Times New Roman" panose="02020603050405020304" pitchFamily="18" charset="0"/>
              </a:rPr>
              <a:t>则</a:t>
            </a:r>
            <a:r>
              <a:rPr lang="en-US" altLang="zh-CN" sz="2400">
                <a:latin typeface="Times New Roman" panose="02020603050405020304" pitchFamily="18" charset="0"/>
              </a:rPr>
              <a:t>Emutex = 0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process  A :	wait(Emutex) ; 	</a:t>
            </a:r>
            <a:r>
              <a:rPr lang="zh-CN" altLang="en-US" sz="2400">
                <a:latin typeface="Times New Roman" panose="02020603050405020304" pitchFamily="18" charset="0"/>
              </a:rPr>
              <a:t>则</a:t>
            </a:r>
            <a:r>
              <a:rPr lang="en-US" altLang="zh-CN" sz="2400">
                <a:latin typeface="Times New Roman" panose="02020603050405020304" pitchFamily="18" charset="0"/>
              </a:rPr>
              <a:t>Emutex = -1</a:t>
            </a:r>
            <a:r>
              <a:rPr lang="zh-CN" altLang="en-US" sz="2400">
                <a:latin typeface="Times New Roman" panose="02020603050405020304" pitchFamily="18" charset="0"/>
              </a:rPr>
              <a:t>，阻塞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process  B :	wait(Dmutex) ; 	</a:t>
            </a:r>
            <a:r>
              <a:rPr lang="zh-CN" altLang="en-US" sz="2400">
                <a:latin typeface="Times New Roman" panose="02020603050405020304" pitchFamily="18" charset="0"/>
              </a:rPr>
              <a:t>则</a:t>
            </a:r>
            <a:r>
              <a:rPr lang="en-US" altLang="zh-CN" sz="2400">
                <a:latin typeface="Times New Roman" panose="02020603050405020304" pitchFamily="18" charset="0"/>
              </a:rPr>
              <a:t>Dmutex = -1</a:t>
            </a:r>
            <a:r>
              <a:rPr lang="zh-CN" altLang="en-US" sz="2400">
                <a:latin typeface="Times New Roman" panose="02020603050405020304" pitchFamily="18" charset="0"/>
              </a:rPr>
              <a:t>，阻塞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发生死锁。</a:t>
            </a:r>
          </a:p>
        </p:txBody>
      </p:sp>
      <p:sp>
        <p:nvSpPr>
          <p:cNvPr id="99331" name="标题 1">
            <a:extLst>
              <a:ext uri="{FF2B5EF4-FFF2-40B4-BE49-F238E27FC236}">
                <a16:creationId xmlns:a16="http://schemas.microsoft.com/office/drawing/2014/main" id="{0907CAF7-2CF9-487B-B55C-C6E0830C13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2.6	   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信号量机制及其应用</a:t>
            </a:r>
            <a:endParaRPr lang="zh-CN" altLang="en-US"/>
          </a:p>
        </p:txBody>
      </p:sp>
      <p:sp>
        <p:nvSpPr>
          <p:cNvPr id="99332" name="日期占位符 3">
            <a:extLst>
              <a:ext uri="{FF2B5EF4-FFF2-40B4-BE49-F238E27FC236}">
                <a16:creationId xmlns:a16="http://schemas.microsoft.com/office/drawing/2014/main" id="{AD8AA6C3-5332-4AFD-B59D-0E35073504B7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EAF07C4E-D2FE-491B-A631-5AAC311C31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2" eaLnBrk="1" hangingPunct="1">
              <a:lnSpc>
                <a:spcPct val="80000"/>
              </a:lnSpc>
            </a:pPr>
            <a:r>
              <a:rPr lang="en-US" altLang="zh-CN">
                <a:latin typeface="Times New Roman" panose="02020603050405020304" pitchFamily="18" charset="0"/>
              </a:rPr>
              <a:t>AND</a:t>
            </a:r>
            <a:r>
              <a:rPr lang="zh-CN" altLang="en-US">
                <a:latin typeface="Times New Roman" panose="02020603050405020304" pitchFamily="18" charset="0"/>
              </a:rPr>
              <a:t>同步机制的思想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Swait(S1,S2,…,Sn)  {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if  (S1&gt;=1 &amp;&amp; S2&gt;=1 &amp;&amp; … &amp;&amp; Sn&gt;=1)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	for  (i=1;i&lt;= n;i++) 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	    Si --;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else   {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	</a:t>
            </a:r>
            <a:r>
              <a:rPr lang="zh-CN" altLang="en-US" sz="2400">
                <a:latin typeface="Times New Roman" panose="02020603050405020304" pitchFamily="18" charset="0"/>
              </a:rPr>
              <a:t>将进程插入第</a:t>
            </a:r>
            <a:r>
              <a:rPr lang="en-US" altLang="zh-CN" sz="2400">
                <a:latin typeface="Times New Roman" panose="02020603050405020304" pitchFamily="18" charset="0"/>
              </a:rPr>
              <a:t>i</a:t>
            </a:r>
            <a:r>
              <a:rPr lang="zh-CN" altLang="en-US" sz="2400"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</a:rPr>
              <a:t>Si&lt;1</a:t>
            </a:r>
            <a:r>
              <a:rPr lang="zh-CN" altLang="en-US" sz="2400">
                <a:latin typeface="Times New Roman" panose="02020603050405020304" pitchFamily="18" charset="0"/>
              </a:rPr>
              <a:t>）个等待队列</a:t>
            </a:r>
            <a:r>
              <a:rPr lang="en-US" altLang="zh-CN" sz="2400">
                <a:latin typeface="Times New Roman" panose="02020603050405020304" pitchFamily="18" charset="0"/>
              </a:rPr>
              <a:t>;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	</a:t>
            </a:r>
            <a:r>
              <a:rPr lang="zh-CN" altLang="en-US" sz="2400">
                <a:latin typeface="Times New Roman" panose="02020603050405020304" pitchFamily="18" charset="0"/>
              </a:rPr>
              <a:t>设置该进程的程序计数器到</a:t>
            </a:r>
            <a:r>
              <a:rPr lang="en-US" altLang="zh-CN" sz="2400">
                <a:latin typeface="Times New Roman" panose="02020603050405020304" pitchFamily="18" charset="0"/>
              </a:rPr>
              <a:t>Swait</a:t>
            </a:r>
            <a:r>
              <a:rPr lang="zh-CN" altLang="en-US" sz="2400">
                <a:latin typeface="Times New Roman" panose="02020603050405020304" pitchFamily="18" charset="0"/>
              </a:rPr>
              <a:t>操作的开始</a:t>
            </a:r>
            <a:r>
              <a:rPr lang="en-US" altLang="zh-CN" sz="2400">
                <a:latin typeface="Times New Roman" panose="02020603050405020304" pitchFamily="18" charset="0"/>
              </a:rPr>
              <a:t>;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}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}</a:t>
            </a:r>
            <a:endParaRPr lang="en-US" altLang="zh-CN"/>
          </a:p>
        </p:txBody>
      </p:sp>
      <p:sp>
        <p:nvSpPr>
          <p:cNvPr id="100355" name="标题 1">
            <a:extLst>
              <a:ext uri="{FF2B5EF4-FFF2-40B4-BE49-F238E27FC236}">
                <a16:creationId xmlns:a16="http://schemas.microsoft.com/office/drawing/2014/main" id="{04791431-1676-4C02-8AEF-51F678A92F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2.6	   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信号量机制及其应用</a:t>
            </a:r>
            <a:endParaRPr lang="zh-CN" altLang="en-US"/>
          </a:p>
        </p:txBody>
      </p:sp>
      <p:sp>
        <p:nvSpPr>
          <p:cNvPr id="100356" name="日期占位符 3">
            <a:extLst>
              <a:ext uri="{FF2B5EF4-FFF2-40B4-BE49-F238E27FC236}">
                <a16:creationId xmlns:a16="http://schemas.microsoft.com/office/drawing/2014/main" id="{9902EB03-29BD-40D2-AF6E-5F174D7BEC01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BA0C8D9F-4302-4E1A-95DB-3300A7B30E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Ssignal(S1,S2,…,Sn)  {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	for  (i=1;i&lt;=n;i++)   {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		Si ++;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		</a:t>
            </a:r>
            <a:r>
              <a:rPr lang="zh-CN" altLang="en-US" sz="2800">
                <a:latin typeface="Times New Roman" panose="02020603050405020304" pitchFamily="18" charset="0"/>
              </a:rPr>
              <a:t>将所有等待</a:t>
            </a:r>
            <a:r>
              <a:rPr lang="en-US" altLang="zh-CN" sz="2800">
                <a:latin typeface="Times New Roman" panose="02020603050405020304" pitchFamily="18" charset="0"/>
              </a:rPr>
              <a:t>Si</a:t>
            </a:r>
            <a:r>
              <a:rPr lang="zh-CN" altLang="en-US" sz="2800">
                <a:latin typeface="Times New Roman" panose="02020603050405020304" pitchFamily="18" charset="0"/>
              </a:rPr>
              <a:t>资源的进程移到就绪队列；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		</a:t>
            </a:r>
            <a:r>
              <a:rPr lang="en-US" altLang="zh-CN" sz="2800">
                <a:latin typeface="Times New Roman" panose="02020603050405020304" pitchFamily="18" charset="0"/>
              </a:rPr>
              <a:t>}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}</a:t>
            </a:r>
            <a:endParaRPr lang="en-US" altLang="zh-CN"/>
          </a:p>
        </p:txBody>
      </p:sp>
      <p:sp>
        <p:nvSpPr>
          <p:cNvPr id="101379" name="标题 1">
            <a:extLst>
              <a:ext uri="{FF2B5EF4-FFF2-40B4-BE49-F238E27FC236}">
                <a16:creationId xmlns:a16="http://schemas.microsoft.com/office/drawing/2014/main" id="{534CB3B2-6058-4B96-9C0E-D1E3739268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2.6	   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信号量机制及其应用</a:t>
            </a:r>
            <a:endParaRPr lang="zh-CN" altLang="en-US"/>
          </a:p>
        </p:txBody>
      </p:sp>
      <p:sp>
        <p:nvSpPr>
          <p:cNvPr id="101380" name="日期占位符 3">
            <a:extLst>
              <a:ext uri="{FF2B5EF4-FFF2-40B4-BE49-F238E27FC236}">
                <a16:creationId xmlns:a16="http://schemas.microsoft.com/office/drawing/2014/main" id="{B144C5BF-D673-4449-9019-454C3765AEAB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19165BDC-8065-4C1D-AED5-5C688CAE2BF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609600" y="1049338"/>
            <a:ext cx="7518400" cy="475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一般“信号量”机制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Swait(S1,t1,d1;…;Sn,tn,dn)  {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if ( S1&gt;=t1 &amp;&amp; S2&gt;=t2 &amp;&amp; … &amp;&amp; Sn&gt;=tn)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	for  (i=1;i&lt;=n;i++) 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		Si –= di;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else  {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	 </a:t>
            </a:r>
            <a:r>
              <a:rPr lang="zh-CN" altLang="en-US" sz="2400">
                <a:latin typeface="Times New Roman" panose="02020603050405020304" pitchFamily="18" charset="0"/>
              </a:rPr>
              <a:t>将执行进程插入第</a:t>
            </a:r>
            <a:r>
              <a:rPr lang="en-US" altLang="zh-CN" sz="2400">
                <a:latin typeface="Times New Roman" panose="02020603050405020304" pitchFamily="18" charset="0"/>
              </a:rPr>
              <a:t>i</a:t>
            </a:r>
            <a:r>
              <a:rPr lang="zh-CN" altLang="en-US" sz="2400"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</a:rPr>
              <a:t>Si&lt;ti</a:t>
            </a:r>
            <a:r>
              <a:rPr lang="zh-CN" altLang="en-US" sz="2400">
                <a:latin typeface="Times New Roman" panose="02020603050405020304" pitchFamily="18" charset="0"/>
              </a:rPr>
              <a:t>）个等待队列</a:t>
            </a:r>
            <a:r>
              <a:rPr lang="en-US" altLang="zh-CN" sz="2400">
                <a:latin typeface="Times New Roman" panose="02020603050405020304" pitchFamily="18" charset="0"/>
              </a:rPr>
              <a:t>;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	 </a:t>
            </a:r>
            <a:r>
              <a:rPr lang="zh-CN" altLang="en-US" sz="2400">
                <a:latin typeface="Times New Roman" panose="02020603050405020304" pitchFamily="18" charset="0"/>
              </a:rPr>
              <a:t>设置该进程的程序计数器到</a:t>
            </a:r>
            <a:r>
              <a:rPr lang="en-US" altLang="zh-CN" sz="2400">
                <a:latin typeface="Times New Roman" panose="02020603050405020304" pitchFamily="18" charset="0"/>
              </a:rPr>
              <a:t>Swait</a:t>
            </a:r>
            <a:r>
              <a:rPr lang="zh-CN" altLang="en-US" sz="2400">
                <a:latin typeface="Times New Roman" panose="02020603050405020304" pitchFamily="18" charset="0"/>
              </a:rPr>
              <a:t>操作的开始位置</a:t>
            </a:r>
            <a:r>
              <a:rPr lang="en-US" altLang="zh-CN" sz="2400">
                <a:latin typeface="Times New Roman" panose="02020603050405020304" pitchFamily="18" charset="0"/>
              </a:rPr>
              <a:t>;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}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}</a:t>
            </a:r>
            <a:endParaRPr lang="en-US" altLang="zh-CN" sz="2800"/>
          </a:p>
        </p:txBody>
      </p:sp>
      <p:sp>
        <p:nvSpPr>
          <p:cNvPr id="102403" name="标题 1">
            <a:extLst>
              <a:ext uri="{FF2B5EF4-FFF2-40B4-BE49-F238E27FC236}">
                <a16:creationId xmlns:a16="http://schemas.microsoft.com/office/drawing/2014/main" id="{0AFE01F9-5B52-41AF-BC48-A527C8968DB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274638"/>
            <a:ext cx="64897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600">
                <a:solidFill>
                  <a:schemeClr val="tx1"/>
                </a:solidFill>
                <a:latin typeface="Times New Roman" panose="02020603050405020304" pitchFamily="18" charset="0"/>
              </a:rPr>
              <a:t>2.6	    </a:t>
            </a:r>
            <a:r>
              <a:rPr lang="zh-CN" altLang="en-US" sz="3600">
                <a:solidFill>
                  <a:schemeClr val="tx1"/>
                </a:solidFill>
                <a:latin typeface="Times New Roman" panose="02020603050405020304" pitchFamily="18" charset="0"/>
              </a:rPr>
              <a:t>信号量机制及其应用</a:t>
            </a:r>
            <a:endParaRPr lang="zh-CN" altLang="en-US"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5">
            <a:extLst>
              <a:ext uri="{FF2B5EF4-FFF2-40B4-BE49-F238E27FC236}">
                <a16:creationId xmlns:a16="http://schemas.microsoft.com/office/drawing/2014/main" id="{C262E94F-8395-48DC-B070-2D61EB531C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66838"/>
            <a:ext cx="8229600" cy="4759325"/>
          </a:xfrm>
        </p:spPr>
        <p:txBody>
          <a:bodyPr/>
          <a:lstStyle/>
          <a:p>
            <a:pPr lvl="1" eaLnBrk="1" hangingPunct="1"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程序的并发执行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并发执行是指两个程序执行时间上是重叠的。凡是能由一组并发程序完成的任务，都能由相应的单个程序完成。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1747" name="标题 1">
            <a:extLst>
              <a:ext uri="{FF2B5EF4-FFF2-40B4-BE49-F238E27FC236}">
                <a16:creationId xmlns:a16="http://schemas.microsoft.com/office/drawing/2014/main" id="{FF019CE4-FD6F-4E53-B2D0-EDA3EB989A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2.1	 </a:t>
            </a:r>
            <a:r>
              <a:rPr lang="zh-CN" altLang="en-US">
                <a:solidFill>
                  <a:srgbClr val="000000"/>
                </a:solidFill>
              </a:rPr>
              <a:t>前趋图和程序执行</a:t>
            </a:r>
            <a:endParaRPr lang="zh-CN" altLang="en-US"/>
          </a:p>
        </p:txBody>
      </p:sp>
      <p:sp>
        <p:nvSpPr>
          <p:cNvPr id="31748" name="日期占位符 3">
            <a:extLst>
              <a:ext uri="{FF2B5EF4-FFF2-40B4-BE49-F238E27FC236}">
                <a16:creationId xmlns:a16="http://schemas.microsoft.com/office/drawing/2014/main" id="{6726CB51-7086-418B-9074-15C6CC571868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749" name="Text Box 2">
            <a:extLst>
              <a:ext uri="{FF2B5EF4-FFF2-40B4-BE49-F238E27FC236}">
                <a16:creationId xmlns:a16="http://schemas.microsoft.com/office/drawing/2014/main" id="{E7F8975A-3CEC-46CA-9B6E-4B0C3B320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1366838"/>
            <a:ext cx="708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156" y="2773528"/>
            <a:ext cx="5958081" cy="3390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801CA04D-F06D-4B01-9781-533E86CCF5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Ssignal(S1,d1,…;Sn,dn)  {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	for  (i=1;i&lt;= n;i++)  { 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		Si += di;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		 </a:t>
            </a:r>
            <a:r>
              <a:rPr lang="zh-CN" altLang="en-US" sz="2800">
                <a:latin typeface="Times New Roman" panose="02020603050405020304" pitchFamily="18" charset="0"/>
              </a:rPr>
              <a:t>将所有等待</a:t>
            </a:r>
            <a:r>
              <a:rPr lang="en-US" altLang="zh-CN" sz="2800">
                <a:latin typeface="Times New Roman" panose="02020603050405020304" pitchFamily="18" charset="0"/>
              </a:rPr>
              <a:t>Si</a:t>
            </a:r>
            <a:r>
              <a:rPr lang="zh-CN" altLang="en-US" sz="2800">
                <a:latin typeface="Times New Roman" panose="02020603050405020304" pitchFamily="18" charset="0"/>
              </a:rPr>
              <a:t>资源的进程移到就绪队列</a:t>
            </a:r>
            <a:r>
              <a:rPr lang="en-US" altLang="zh-CN" sz="2800">
                <a:latin typeface="Times New Roman" panose="02020603050405020304" pitchFamily="18" charset="0"/>
              </a:rPr>
              <a:t>;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  }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}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	</a:t>
            </a:r>
            <a:endParaRPr lang="en-US" altLang="zh-CN"/>
          </a:p>
        </p:txBody>
      </p:sp>
      <p:sp>
        <p:nvSpPr>
          <p:cNvPr id="103427" name="标题 1">
            <a:extLst>
              <a:ext uri="{FF2B5EF4-FFF2-40B4-BE49-F238E27FC236}">
                <a16:creationId xmlns:a16="http://schemas.microsoft.com/office/drawing/2014/main" id="{3D970F1F-F433-4584-A234-BE2BA4D264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2.6	   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信号量机制及其应用</a:t>
            </a:r>
            <a:endParaRPr lang="zh-CN" altLang="en-US"/>
          </a:p>
        </p:txBody>
      </p:sp>
      <p:sp>
        <p:nvSpPr>
          <p:cNvPr id="103428" name="日期占位符 3">
            <a:extLst>
              <a:ext uri="{FF2B5EF4-FFF2-40B4-BE49-F238E27FC236}">
                <a16:creationId xmlns:a16="http://schemas.microsoft.com/office/drawing/2014/main" id="{FB93942F-7B40-4EA6-B17C-13D8AB9DA397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316E2EC0-7BA3-4960-90A0-8243141878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特例：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Swait(S,d,d)</a:t>
            </a:r>
            <a:r>
              <a:rPr lang="zh-CN" altLang="en-US">
                <a:latin typeface="Times New Roman" panose="02020603050405020304" pitchFamily="18" charset="0"/>
              </a:rPr>
              <a:t>：一个信号量，可每次申请</a:t>
            </a:r>
            <a:r>
              <a:rPr lang="en-US" altLang="zh-CN">
                <a:latin typeface="Times New Roman" panose="02020603050405020304" pitchFamily="18" charset="0"/>
              </a:rPr>
              <a:t>d</a:t>
            </a:r>
            <a:r>
              <a:rPr lang="zh-CN" altLang="en-US">
                <a:latin typeface="Times New Roman" panose="02020603050405020304" pitchFamily="18" charset="0"/>
              </a:rPr>
              <a:t>个资源；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Swait(S,1,1)</a:t>
            </a:r>
            <a:r>
              <a:rPr lang="zh-CN" altLang="en-US">
                <a:latin typeface="Times New Roman" panose="02020603050405020304" pitchFamily="18" charset="0"/>
              </a:rPr>
              <a:t>：记录型信号量（</a:t>
            </a:r>
            <a:r>
              <a:rPr lang="en-US" altLang="zh-CN">
                <a:latin typeface="Times New Roman" panose="02020603050405020304" pitchFamily="18" charset="0"/>
              </a:rPr>
              <a:t>S&gt;1</a:t>
            </a:r>
            <a:r>
              <a:rPr lang="zh-CN" altLang="en-US">
                <a:latin typeface="Times New Roman" panose="02020603050405020304" pitchFamily="18" charset="0"/>
              </a:rPr>
              <a:t>）或互斥信号量（</a:t>
            </a:r>
            <a:r>
              <a:rPr lang="en-US" altLang="zh-CN">
                <a:latin typeface="Times New Roman" panose="02020603050405020304" pitchFamily="18" charset="0"/>
              </a:rPr>
              <a:t>S=1</a:t>
            </a:r>
            <a:r>
              <a:rPr lang="zh-CN" altLang="en-US">
                <a:latin typeface="Times New Roman" panose="02020603050405020304" pitchFamily="18" charset="0"/>
              </a:rPr>
              <a:t>）；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Swait(S,1,0)</a:t>
            </a:r>
            <a:r>
              <a:rPr lang="zh-CN" altLang="en-US">
                <a:latin typeface="Times New Roman" panose="02020603050405020304" pitchFamily="18" charset="0"/>
              </a:rPr>
              <a:t>：当</a:t>
            </a:r>
            <a:r>
              <a:rPr lang="en-US" altLang="zh-CN">
                <a:latin typeface="Times New Roman" panose="02020603050405020304" pitchFamily="18" charset="0"/>
              </a:rPr>
              <a:t>S&gt;=1</a:t>
            </a:r>
            <a:r>
              <a:rPr lang="zh-CN" altLang="en-US">
                <a:latin typeface="Times New Roman" panose="02020603050405020304" pitchFamily="18" charset="0"/>
              </a:rPr>
              <a:t>，允许多个进程进入某临界区；当</a:t>
            </a:r>
            <a:r>
              <a:rPr lang="en-US" altLang="zh-CN">
                <a:latin typeface="Times New Roman" panose="02020603050405020304" pitchFamily="18" charset="0"/>
              </a:rPr>
              <a:t>S=0</a:t>
            </a:r>
            <a:r>
              <a:rPr lang="zh-CN" altLang="en-US">
                <a:latin typeface="Times New Roman" panose="02020603050405020304" pitchFamily="18" charset="0"/>
              </a:rPr>
              <a:t>后，阻止任何进程进入临界区。</a:t>
            </a:r>
            <a:endParaRPr lang="zh-CN" altLang="en-US" sz="3600"/>
          </a:p>
        </p:txBody>
      </p:sp>
      <p:sp>
        <p:nvSpPr>
          <p:cNvPr id="104451" name="标题 1">
            <a:extLst>
              <a:ext uri="{FF2B5EF4-FFF2-40B4-BE49-F238E27FC236}">
                <a16:creationId xmlns:a16="http://schemas.microsoft.com/office/drawing/2014/main" id="{A23324AA-D470-450A-8B06-55ACC2CA9C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2.6	   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信号量机制及其应用</a:t>
            </a:r>
            <a:endParaRPr lang="zh-CN" altLang="en-US"/>
          </a:p>
        </p:txBody>
      </p:sp>
      <p:sp>
        <p:nvSpPr>
          <p:cNvPr id="104452" name="日期占位符 3">
            <a:extLst>
              <a:ext uri="{FF2B5EF4-FFF2-40B4-BE49-F238E27FC236}">
                <a16:creationId xmlns:a16="http://schemas.microsoft.com/office/drawing/2014/main" id="{E1C1210D-9277-4796-8206-D9407A99EC8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BD8F551D-A8E8-4B72-A45B-FD4C47E463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信号量：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原语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利用信号量实现互斥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利用信号量实现前驱图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信号量和一般信号量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475" name="标题 1">
            <a:extLst>
              <a:ext uri="{FF2B5EF4-FFF2-40B4-BE49-F238E27FC236}">
                <a16:creationId xmlns:a16="http://schemas.microsoft.com/office/drawing/2014/main" id="{F091134B-0E2D-4EB9-A7B8-1F77890352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2.6	   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信号量机制及其应用</a:t>
            </a:r>
            <a:endParaRPr lang="zh-CN" altLang="en-US"/>
          </a:p>
        </p:txBody>
      </p:sp>
      <p:sp>
        <p:nvSpPr>
          <p:cNvPr id="105476" name="日期占位符 3">
            <a:extLst>
              <a:ext uri="{FF2B5EF4-FFF2-40B4-BE49-F238E27FC236}">
                <a16:creationId xmlns:a16="http://schemas.microsoft.com/office/drawing/2014/main" id="{A2B19F5B-298E-4474-A04D-F537C58356E3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7" name="Rectangle 3">
            <a:extLst>
              <a:ext uri="{FF2B5EF4-FFF2-40B4-BE49-F238E27FC236}">
                <a16:creationId xmlns:a16="http://schemas.microsoft.com/office/drawing/2014/main" id="{85BE79E7-BF2D-4AFA-A1C6-58BD8EBFF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417638"/>
            <a:ext cx="8229600" cy="4708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同步的概念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例： 打印进程与计算进程的同步问题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106499" name="Rectangle 34">
            <a:extLst>
              <a:ext uri="{FF2B5EF4-FFF2-40B4-BE49-F238E27FC236}">
                <a16:creationId xmlns:a16="http://schemas.microsoft.com/office/drawing/2014/main" id="{F66E4478-DAAF-44CA-848C-79AB84AE63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楷体_GB2312"/>
                <a:cs typeface="楷体_GB2312"/>
              </a:rPr>
              <a:t> 2.7</a:t>
            </a:r>
            <a:r>
              <a:rPr lang="en-US" altLang="zh-CN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       </a:t>
            </a:r>
            <a:r>
              <a:rPr lang="zh-CN" altLang="en-US">
                <a:latin typeface="Times New Roman" panose="02020603050405020304" pitchFamily="18" charset="0"/>
                <a:ea typeface="楷体_GB2312"/>
                <a:cs typeface="楷体_GB2312"/>
              </a:rPr>
              <a:t>经典进程同步问题</a:t>
            </a:r>
            <a:br>
              <a:rPr lang="zh-CN" altLang="en-US">
                <a:latin typeface="Times New Roman" panose="02020603050405020304" pitchFamily="18" charset="0"/>
                <a:ea typeface="楷体_GB2312"/>
                <a:cs typeface="楷体_GB2312"/>
              </a:rPr>
            </a:b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6500" name="日期占位符 4">
            <a:extLst>
              <a:ext uri="{FF2B5EF4-FFF2-40B4-BE49-F238E27FC236}">
                <a16:creationId xmlns:a16="http://schemas.microsoft.com/office/drawing/2014/main" id="{43E027AC-538F-43ED-9410-61BA1F8B968D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6489700"/>
            <a:ext cx="91440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7508" name="Rectangle 4">
            <a:extLst>
              <a:ext uri="{FF2B5EF4-FFF2-40B4-BE49-F238E27FC236}">
                <a16:creationId xmlns:a16="http://schemas.microsoft.com/office/drawing/2014/main" id="{273ED5E1-DE14-420E-820C-ED1853D26F4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628650" y="4652963"/>
            <a:ext cx="8515350" cy="190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设：</a:t>
            </a:r>
            <a:r>
              <a:rPr lang="en-US" altLang="zh-CN" sz="2400" dirty="0">
                <a:latin typeface="楷体_GB2312"/>
                <a:ea typeface="楷体_GB2312"/>
                <a:cs typeface="楷体_GB2312"/>
              </a:rPr>
              <a:t>SA </a:t>
            </a:r>
            <a:r>
              <a:rPr lang="en-US" altLang="zh-CN" sz="2400" dirty="0">
                <a:latin typeface="Times New Roman" panose="02020603050405020304" pitchFamily="18" charset="0"/>
                <a:ea typeface="楷体_GB2312"/>
                <a:cs typeface="楷体_GB2312"/>
              </a:rPr>
              <a:t>—</a:t>
            </a:r>
            <a:r>
              <a:rPr lang="en-US" altLang="zh-CN" sz="2400" dirty="0">
                <a:latin typeface="楷体_GB2312"/>
                <a:ea typeface="楷体_GB2312"/>
                <a:cs typeface="楷体_GB2312"/>
              </a:rPr>
              <a:t> 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打印进程的私有信号量，初值为</a:t>
            </a:r>
            <a:r>
              <a:rPr lang="en-US" altLang="zh-CN" sz="2400" dirty="0">
                <a:latin typeface="楷体_GB2312"/>
                <a:ea typeface="楷体_GB2312"/>
                <a:cs typeface="楷体_GB2312"/>
              </a:rPr>
              <a:t>0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，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           </a:t>
            </a:r>
            <a:r>
              <a:rPr lang="zh-CN" altLang="zh-CN" sz="2400" dirty="0">
                <a:latin typeface="楷体_GB2312"/>
                <a:ea typeface="楷体_GB2312"/>
                <a:cs typeface="楷体_GB2312"/>
              </a:rPr>
              <a:t>当</a:t>
            </a:r>
            <a:r>
              <a:rPr lang="en-US" altLang="zh-CN" sz="2400" dirty="0">
                <a:latin typeface="楷体_GB2312"/>
                <a:ea typeface="楷体_GB2312"/>
                <a:cs typeface="楷体_GB2312"/>
              </a:rPr>
              <a:t>SA </a:t>
            </a:r>
            <a:r>
              <a:rPr lang="en-US" altLang="zh-CN" sz="2400" dirty="0">
                <a:latin typeface="楷体_GB2312"/>
                <a:sym typeface="Symbol" panose="05050102010706020507" pitchFamily="18" charset="2"/>
              </a:rPr>
              <a:t>≥</a:t>
            </a:r>
            <a:r>
              <a:rPr lang="en-US" altLang="zh-CN" sz="2400" dirty="0">
                <a:latin typeface="楷体_GB2312"/>
                <a:ea typeface="楷体_GB2312"/>
                <a:cs typeface="楷体_GB2312"/>
                <a:sym typeface="Symbol" panose="05050102010706020507" pitchFamily="18" charset="2"/>
              </a:rPr>
              <a:t> 0 </a:t>
            </a:r>
            <a:r>
              <a:rPr lang="zh-CN" altLang="en-US" sz="2400" dirty="0">
                <a:latin typeface="楷体_GB2312"/>
                <a:ea typeface="楷体_GB2312"/>
                <a:cs typeface="楷体_GB2312"/>
                <a:sym typeface="Symbol" panose="05050102010706020507" pitchFamily="18" charset="2"/>
              </a:rPr>
              <a:t>时表示可以打印。</a:t>
            </a:r>
            <a:endParaRPr lang="zh-CN" altLang="en-US" sz="2400" dirty="0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/>
                <a:ea typeface="楷体_GB2312"/>
                <a:cs typeface="楷体_GB2312"/>
                <a:sym typeface="Symbol" panose="05050102010706020507" pitchFamily="18" charset="2"/>
              </a:rPr>
              <a:t>        </a:t>
            </a:r>
            <a:r>
              <a:rPr lang="en-US" altLang="zh-CN" sz="2400" dirty="0">
                <a:latin typeface="楷体_GB2312"/>
                <a:ea typeface="楷体_GB2312"/>
                <a:cs typeface="楷体_GB2312"/>
              </a:rPr>
              <a:t>SB </a:t>
            </a:r>
            <a:r>
              <a:rPr lang="en-US" altLang="zh-CN" sz="2400" dirty="0">
                <a:latin typeface="Times New Roman" panose="02020603050405020304" pitchFamily="18" charset="0"/>
                <a:ea typeface="楷体_GB2312"/>
                <a:cs typeface="楷体_GB2312"/>
              </a:rPr>
              <a:t>—</a:t>
            </a:r>
            <a:r>
              <a:rPr lang="en-US" altLang="zh-CN" sz="2400" dirty="0">
                <a:latin typeface="楷体_GB2312"/>
                <a:ea typeface="楷体_GB2312"/>
                <a:cs typeface="楷体_GB2312"/>
              </a:rPr>
              <a:t> 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计算进程的私有信号量，初值为</a:t>
            </a:r>
            <a:r>
              <a:rPr lang="en-US" altLang="zh-CN" sz="2400" dirty="0">
                <a:latin typeface="楷体_GB2312"/>
                <a:ea typeface="楷体_GB2312"/>
                <a:cs typeface="楷体_GB2312"/>
              </a:rPr>
              <a:t>0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，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           </a:t>
            </a:r>
            <a:r>
              <a:rPr lang="zh-CN" altLang="en-US" sz="2400" dirty="0">
                <a:latin typeface="楷体_GB2312"/>
                <a:ea typeface="楷体_GB2312"/>
                <a:cs typeface="楷体_GB2312"/>
                <a:sym typeface="Symbol" panose="05050102010706020507" pitchFamily="18" charset="2"/>
              </a:rPr>
              <a:t>当</a:t>
            </a:r>
            <a:r>
              <a:rPr lang="en-US" altLang="zh-CN" sz="2400" dirty="0">
                <a:latin typeface="楷体_GB2312"/>
                <a:ea typeface="楷体_GB2312"/>
                <a:cs typeface="楷体_GB2312"/>
              </a:rPr>
              <a:t>SB  = 0 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时</a:t>
            </a:r>
            <a:r>
              <a:rPr lang="zh-CN" altLang="en-US" sz="2400" dirty="0">
                <a:latin typeface="楷体_GB2312"/>
                <a:ea typeface="楷体_GB2312"/>
                <a:cs typeface="楷体_GB2312"/>
                <a:sym typeface="Symbol" panose="05050102010706020507" pitchFamily="18" charset="2"/>
              </a:rPr>
              <a:t>表示可以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放入计算结果。</a:t>
            </a:r>
          </a:p>
        </p:txBody>
      </p:sp>
      <p:sp>
        <p:nvSpPr>
          <p:cNvPr id="106502" name="Rectangle 2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4D30227-9975-4F37-A3B2-4B73F94BB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150" y="6305550"/>
            <a:ext cx="438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endParaRPr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6503" name="Rectangle 2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2A60CF3-4D86-4389-BD9A-788677F24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6305550"/>
            <a:ext cx="438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endParaRPr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6504" name="Oval 29">
            <a:hlinkClick r:id="rId2" action="ppaction://hlinksldjump"/>
            <a:extLst>
              <a:ext uri="{FF2B5EF4-FFF2-40B4-BE49-F238E27FC236}">
                <a16:creationId xmlns:a16="http://schemas.microsoft.com/office/drawing/2014/main" id="{8CEEE05E-C904-491F-84FD-13C7C67E1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0" y="6248400"/>
            <a:ext cx="1085850" cy="457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endParaRPr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6505" name="组合 1">
            <a:extLst>
              <a:ext uri="{FF2B5EF4-FFF2-40B4-BE49-F238E27FC236}">
                <a16:creationId xmlns:a16="http://schemas.microsoft.com/office/drawing/2014/main" id="{9163EC61-AF9D-4969-B27F-A8220C088BFD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2927350"/>
            <a:ext cx="5524500" cy="1362075"/>
            <a:chOff x="1752600" y="2633663"/>
            <a:chExt cx="5524500" cy="1362075"/>
          </a:xfrm>
        </p:grpSpPr>
        <p:sp>
          <p:nvSpPr>
            <p:cNvPr id="106507" name="Rectangle 5">
              <a:extLst>
                <a:ext uri="{FF2B5EF4-FFF2-40B4-BE49-F238E27FC236}">
                  <a16:creationId xmlns:a16="http://schemas.microsoft.com/office/drawing/2014/main" id="{2C3062FE-DAB6-4A05-ABB1-A3C247AD5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500" y="3243263"/>
              <a:ext cx="1676400" cy="685800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PerspectiveTop"/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algn="ctr" eaLnBrk="1" hangingPunct="1"/>
              <a:r>
                <a: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rPr>
                <a:t>缓冲区</a:t>
              </a:r>
            </a:p>
          </p:txBody>
        </p:sp>
        <p:sp>
          <p:nvSpPr>
            <p:cNvPr id="106508" name="AutoShape 6">
              <a:extLst>
                <a:ext uri="{FF2B5EF4-FFF2-40B4-BE49-F238E27FC236}">
                  <a16:creationId xmlns:a16="http://schemas.microsoft.com/office/drawing/2014/main" id="{922BA12B-DE4E-461E-89C6-F672F0848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5100" y="3319463"/>
              <a:ext cx="914400" cy="457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/>
              <a:endParaRPr lang="zh-CN" altLang="en-US" sz="24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509" name="AutoShape 7">
              <a:extLst>
                <a:ext uri="{FF2B5EF4-FFF2-40B4-BE49-F238E27FC236}">
                  <a16:creationId xmlns:a16="http://schemas.microsoft.com/office/drawing/2014/main" id="{BFB87136-5C08-4967-9DC7-738163B8B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900" y="3319463"/>
              <a:ext cx="914400" cy="457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/>
              <a:endParaRPr lang="zh-CN" altLang="en-US" sz="24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510" name="Text Box 8">
              <a:extLst>
                <a:ext uri="{FF2B5EF4-FFF2-40B4-BE49-F238E27FC236}">
                  <a16:creationId xmlns:a16="http://schemas.microsoft.com/office/drawing/2014/main" id="{9A58F04D-D81D-42A1-9C51-AF91CAAB5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471863"/>
              <a:ext cx="800100" cy="461665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2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00"/>
              </a:extrusionClr>
              <a:contourClr>
                <a:srgbClr val="FF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计算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11" name="Text Box 9">
              <a:extLst>
                <a:ext uri="{FF2B5EF4-FFF2-40B4-BE49-F238E27FC236}">
                  <a16:creationId xmlns:a16="http://schemas.microsoft.com/office/drawing/2014/main" id="{5AF2A06C-1CD7-46F8-90C8-7DDACD2733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2700" y="3471863"/>
              <a:ext cx="914400" cy="366712"/>
            </a:xfrm>
            <a:prstGeom prst="rect">
              <a:avLst/>
            </a:prstGeom>
            <a:solidFill>
              <a:srgbClr val="00FFFF"/>
            </a:solidFill>
            <a:ln w="9525">
              <a:miter lim="800000"/>
              <a:headEnd/>
              <a:tailEnd/>
            </a:ln>
            <a:effectLst/>
            <a:scene3d>
              <a:camera prst="legacyObliqueTopLeft"/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FFFF"/>
              </a:extrusionClr>
              <a:contourClr>
                <a:srgbClr val="00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打印机</a:t>
              </a:r>
            </a:p>
          </p:txBody>
        </p:sp>
        <p:sp>
          <p:nvSpPr>
            <p:cNvPr id="106512" name="AutoShape 10">
              <a:extLst>
                <a:ext uri="{FF2B5EF4-FFF2-40B4-BE49-F238E27FC236}">
                  <a16:creationId xmlns:a16="http://schemas.microsoft.com/office/drawing/2014/main" id="{D6EE6F9E-E860-401B-ADEE-B1684FDBD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5100" y="3319463"/>
              <a:ext cx="914400" cy="457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/>
              <a:endParaRPr lang="zh-CN" altLang="en-US" sz="24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513" name="AutoShape 11">
              <a:extLst>
                <a:ext uri="{FF2B5EF4-FFF2-40B4-BE49-F238E27FC236}">
                  <a16:creationId xmlns:a16="http://schemas.microsoft.com/office/drawing/2014/main" id="{FE2B16F6-BFC1-4F88-B669-63FB6D632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900" y="3319463"/>
              <a:ext cx="914400" cy="457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/>
              <a:endParaRPr lang="zh-CN" altLang="en-US" sz="24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514" name="Rectangle 12">
              <a:extLst>
                <a:ext uri="{FF2B5EF4-FFF2-40B4-BE49-F238E27FC236}">
                  <a16:creationId xmlns:a16="http://schemas.microsoft.com/office/drawing/2014/main" id="{7BF8AF2F-5CAE-42D4-AA8A-16F70C00F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500" y="3243263"/>
              <a:ext cx="1676400" cy="685800"/>
            </a:xfrm>
            <a:prstGeom prst="rect">
              <a:avLst/>
            </a:prstGeom>
            <a:solidFill>
              <a:srgbClr val="FF0000"/>
            </a:solidFill>
            <a:ln w="9525">
              <a:miter lim="800000"/>
              <a:headEnd/>
              <a:tailEnd/>
            </a:ln>
            <a:effectLst/>
            <a:scene3d>
              <a:camera prst="legacyPerspectiveTop"/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FF00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algn="ctr" eaLnBrk="1" hangingPunct="1"/>
              <a:r>
                <a: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rPr>
                <a:t>缓冲区</a:t>
              </a:r>
            </a:p>
          </p:txBody>
        </p:sp>
        <p:sp>
          <p:nvSpPr>
            <p:cNvPr id="106515" name="AutoShape 13">
              <a:extLst>
                <a:ext uri="{FF2B5EF4-FFF2-40B4-BE49-F238E27FC236}">
                  <a16:creationId xmlns:a16="http://schemas.microsoft.com/office/drawing/2014/main" id="{CE3352BA-ECB4-4184-B50A-E626AEF77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5100" y="3319463"/>
              <a:ext cx="914400" cy="457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/>
              <a:endParaRPr lang="zh-CN" altLang="en-US" sz="24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516" name="AutoShape 14">
              <a:extLst>
                <a:ext uri="{FF2B5EF4-FFF2-40B4-BE49-F238E27FC236}">
                  <a16:creationId xmlns:a16="http://schemas.microsoft.com/office/drawing/2014/main" id="{208F1A03-31D4-48D0-8A78-762AF32DE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900" y="3319463"/>
              <a:ext cx="914400" cy="457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/>
              <a:endParaRPr lang="zh-CN" altLang="en-US" sz="24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517" name="Oval 15">
              <a:extLst>
                <a:ext uri="{FF2B5EF4-FFF2-40B4-BE49-F238E27FC236}">
                  <a16:creationId xmlns:a16="http://schemas.microsoft.com/office/drawing/2014/main" id="{7FC418E7-85F8-4612-8902-1317606BF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700" y="2633663"/>
              <a:ext cx="10668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rgbClr val="FFFF00"/>
              </a:outerShdw>
            </a:effec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打印</a:t>
              </a:r>
              <a:r>
                <a:rPr lang="zh-CN" altLang="en-US" sz="1600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进程</a:t>
              </a:r>
              <a:endParaRPr lang="zh-CN" altLang="en-US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6518" name="Oval 16">
              <a:extLst>
                <a:ext uri="{FF2B5EF4-FFF2-40B4-BE49-F238E27FC236}">
                  <a16:creationId xmlns:a16="http://schemas.microsoft.com/office/drawing/2014/main" id="{C38C5234-C5C1-46A7-9E7B-C9C919852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6500" y="2633663"/>
              <a:ext cx="11430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dist="45791" dir="2021404" algn="ctr" rotWithShape="0">
                <a:srgbClr val="FFFF00"/>
              </a:outerShdw>
            </a:effec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计算进程</a:t>
              </a:r>
              <a:endPara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6519" name="Line 17">
              <a:extLst>
                <a:ext uri="{FF2B5EF4-FFF2-40B4-BE49-F238E27FC236}">
                  <a16:creationId xmlns:a16="http://schemas.microsoft.com/office/drawing/2014/main" id="{43537664-2CBC-4D46-9414-9CFDB0CA06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5700" y="2786063"/>
              <a:ext cx="1524000" cy="0"/>
            </a:xfrm>
            <a:prstGeom prst="line">
              <a:avLst/>
            </a:prstGeom>
            <a:noFill/>
            <a:ln w="28575">
              <a:solidFill>
                <a:srgbClr val="AAFEFC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0" name="Line 18">
              <a:extLst>
                <a:ext uri="{FF2B5EF4-FFF2-40B4-BE49-F238E27FC236}">
                  <a16:creationId xmlns:a16="http://schemas.microsoft.com/office/drawing/2014/main" id="{274F396F-06FB-469E-9367-B4FFDCD868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5700" y="2862263"/>
              <a:ext cx="152400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1" name="Rectangle 19">
              <a:extLst>
                <a:ext uri="{FF2B5EF4-FFF2-40B4-BE49-F238E27FC236}">
                  <a16:creationId xmlns:a16="http://schemas.microsoft.com/office/drawing/2014/main" id="{50262AAC-F11D-4684-BF2C-573DB900A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2100" y="3598863"/>
              <a:ext cx="5524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SA</a:t>
              </a:r>
            </a:p>
          </p:txBody>
        </p:sp>
        <p:sp>
          <p:nvSpPr>
            <p:cNvPr id="106522" name="Rectangle 20">
              <a:extLst>
                <a:ext uri="{FF2B5EF4-FFF2-40B4-BE49-F238E27FC236}">
                  <a16:creationId xmlns:a16="http://schemas.microsoft.com/office/drawing/2014/main" id="{45EE22B9-8767-4D36-80F9-D7F6DB623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3598863"/>
              <a:ext cx="5715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SB</a:t>
              </a:r>
            </a:p>
          </p:txBody>
        </p:sp>
        <p:sp>
          <p:nvSpPr>
            <p:cNvPr id="106523" name="Rectangle 21">
              <a:extLst>
                <a:ext uri="{FF2B5EF4-FFF2-40B4-BE49-F238E27FC236}">
                  <a16:creationId xmlns:a16="http://schemas.microsoft.com/office/drawing/2014/main" id="{F16BC920-2715-4208-8EA5-7BCE27DBE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500" y="3243263"/>
              <a:ext cx="1676400" cy="685800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PerspectiveTop"/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algn="ctr" eaLnBrk="1" hangingPunct="1"/>
              <a:r>
                <a: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rPr>
                <a:t>缓冲区</a:t>
              </a:r>
            </a:p>
          </p:txBody>
        </p:sp>
        <p:sp>
          <p:nvSpPr>
            <p:cNvPr id="106524" name="AutoShape 22">
              <a:extLst>
                <a:ext uri="{FF2B5EF4-FFF2-40B4-BE49-F238E27FC236}">
                  <a16:creationId xmlns:a16="http://schemas.microsoft.com/office/drawing/2014/main" id="{11966573-EB83-47E3-81DB-19A9DE5AE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900" y="3319463"/>
              <a:ext cx="914400" cy="457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/>
              <a:endParaRPr lang="zh-CN" altLang="en-US" sz="24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525" name="Rectangle 23">
              <a:extLst>
                <a:ext uri="{FF2B5EF4-FFF2-40B4-BE49-F238E27FC236}">
                  <a16:creationId xmlns:a16="http://schemas.microsoft.com/office/drawing/2014/main" id="{9E498663-6A97-4D61-86BF-330508842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500" y="3243263"/>
              <a:ext cx="1676400" cy="685800"/>
            </a:xfrm>
            <a:prstGeom prst="rect">
              <a:avLst/>
            </a:prstGeom>
            <a:solidFill>
              <a:srgbClr val="FF0066"/>
            </a:solidFill>
            <a:ln w="9525">
              <a:miter lim="800000"/>
              <a:headEnd/>
              <a:tailEnd/>
            </a:ln>
            <a:effectLst/>
            <a:scene3d>
              <a:camera prst="legacyPerspectiveTop"/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FF0066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algn="ctr" eaLnBrk="1" hangingPunct="1"/>
              <a:r>
                <a: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rPr>
                <a:t>缓冲区</a:t>
              </a:r>
            </a:p>
          </p:txBody>
        </p:sp>
        <p:sp>
          <p:nvSpPr>
            <p:cNvPr id="106526" name="AutoShape 24">
              <a:extLst>
                <a:ext uri="{FF2B5EF4-FFF2-40B4-BE49-F238E27FC236}">
                  <a16:creationId xmlns:a16="http://schemas.microsoft.com/office/drawing/2014/main" id="{F772CA4A-C1A0-4469-A67A-0853E1AB9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900" y="3319463"/>
              <a:ext cx="914400" cy="457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/>
              <a:endParaRPr lang="zh-CN" altLang="en-US" sz="24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527" name="AutoShape 25">
              <a:extLst>
                <a:ext uri="{FF2B5EF4-FFF2-40B4-BE49-F238E27FC236}">
                  <a16:creationId xmlns:a16="http://schemas.microsoft.com/office/drawing/2014/main" id="{37F50FC3-3EC2-45D1-B687-05D0D06A9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900" y="3319463"/>
              <a:ext cx="914400" cy="457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/>
              <a:endParaRPr lang="zh-CN" altLang="en-US" sz="24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528" name="Rectangle 26">
              <a:extLst>
                <a:ext uri="{FF2B5EF4-FFF2-40B4-BE49-F238E27FC236}">
                  <a16:creationId xmlns:a16="http://schemas.microsoft.com/office/drawing/2014/main" id="{84937321-943B-40C0-BCA4-FAF685679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500" y="3243263"/>
              <a:ext cx="1676400" cy="60394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algn="ctr" eaLnBrk="1" hangingPunct="1">
                <a:lnSpc>
                  <a:spcPct val="16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缓冲区</a:t>
              </a:r>
            </a:p>
          </p:txBody>
        </p:sp>
        <p:sp>
          <p:nvSpPr>
            <p:cNvPr id="106529" name="Line 30">
              <a:extLst>
                <a:ext uri="{FF2B5EF4-FFF2-40B4-BE49-F238E27FC236}">
                  <a16:creationId xmlns:a16="http://schemas.microsoft.com/office/drawing/2014/main" id="{BC5439AE-B418-4DA0-8CBF-D8502BCC4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6650" y="2805113"/>
              <a:ext cx="152400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30" name="Line 31">
              <a:extLst>
                <a:ext uri="{FF2B5EF4-FFF2-40B4-BE49-F238E27FC236}">
                  <a16:creationId xmlns:a16="http://schemas.microsoft.com/office/drawing/2014/main" id="{F50CF6BB-FA98-4D32-9AFB-D5C88752AA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7600" y="2881313"/>
              <a:ext cx="152400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6506" name="Rectangle 35">
            <a:extLst>
              <a:ext uri="{FF2B5EF4-FFF2-40B4-BE49-F238E27FC236}">
                <a16:creationId xmlns:a16="http://schemas.microsoft.com/office/drawing/2014/main" id="{D7874BAB-6A0F-4F60-91EE-727DB539F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38" y="962025"/>
            <a:ext cx="7688262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endParaRPr lang="zh-CN" altLang="en-US" sz="4000" b="1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7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7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7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7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autoUpdateAnimBg="0"/>
      <p:bldP spid="277508" grpId="0" build="p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1" name="Rectangle 3">
            <a:extLst>
              <a:ext uri="{FF2B5EF4-FFF2-40B4-BE49-F238E27FC236}">
                <a16:creationId xmlns:a16="http://schemas.microsoft.com/office/drawing/2014/main" id="{CE9D11D4-041D-4F6B-87E1-3F76117FC246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0" y="5690234"/>
            <a:ext cx="8458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2F0076"/>
                    </a:gs>
                    <a:gs pos="50000">
                      <a:srgbClr val="6600FF"/>
                    </a:gs>
                    <a:gs pos="100000">
                      <a:srgbClr val="2F00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显然，进程</a:t>
            </a:r>
            <a:r>
              <a:rPr lang="en-US" altLang="zh-CN" sz="2400" dirty="0">
                <a:latin typeface="楷体_GB2312"/>
                <a:ea typeface="楷体_GB2312"/>
                <a:cs typeface="楷体_GB2312"/>
              </a:rPr>
              <a:t>CP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与进程</a:t>
            </a:r>
            <a:r>
              <a:rPr lang="en-US" altLang="zh-CN" sz="2400" dirty="0">
                <a:latin typeface="楷体_GB2312"/>
                <a:ea typeface="楷体_GB2312"/>
                <a:cs typeface="楷体_GB2312"/>
              </a:rPr>
              <a:t>IOP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相互制约：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    ① 只有</a:t>
            </a:r>
            <a:r>
              <a:rPr lang="en-US" altLang="zh-CN" sz="2400" dirty="0">
                <a:latin typeface="楷体_GB2312"/>
                <a:ea typeface="楷体_GB2312"/>
                <a:cs typeface="楷体_GB2312"/>
              </a:rPr>
              <a:t>CP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执行到 </a:t>
            </a:r>
            <a:r>
              <a:rPr lang="en-US" altLang="zh-CN" sz="2400" dirty="0">
                <a:latin typeface="楷体_GB2312"/>
                <a:ea typeface="楷体_GB2312"/>
                <a:cs typeface="楷体_GB2312"/>
              </a:rPr>
              <a:t>T2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，</a:t>
            </a:r>
            <a:r>
              <a:rPr lang="en-US" altLang="zh-CN" sz="2400" dirty="0">
                <a:latin typeface="楷体_GB2312"/>
                <a:ea typeface="楷体_GB2312"/>
                <a:cs typeface="楷体_GB2312"/>
              </a:rPr>
              <a:t>IOP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才能执行</a:t>
            </a:r>
            <a:r>
              <a:rPr lang="en-US" altLang="zh-CN" sz="2400" dirty="0">
                <a:latin typeface="楷体_GB2312"/>
                <a:ea typeface="楷体_GB2312"/>
                <a:cs typeface="楷体_GB2312"/>
              </a:rPr>
              <a:t>T1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。（</a:t>
            </a:r>
            <a:r>
              <a:rPr lang="en-US" altLang="zh-CN" sz="2400" dirty="0">
                <a:latin typeface="楷体_GB2312"/>
                <a:ea typeface="楷体_GB2312"/>
                <a:cs typeface="楷体_GB2312"/>
              </a:rPr>
              <a:t>T2        T1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）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    ② 只有</a:t>
            </a:r>
            <a:r>
              <a:rPr lang="en-US" altLang="zh-CN" sz="2400" dirty="0">
                <a:latin typeface="楷体_GB2312"/>
                <a:ea typeface="楷体_GB2312"/>
                <a:cs typeface="楷体_GB2312"/>
              </a:rPr>
              <a:t>IOP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执行到</a:t>
            </a:r>
            <a:r>
              <a:rPr lang="en-US" altLang="zh-CN" sz="2400" dirty="0">
                <a:latin typeface="楷体_GB2312"/>
                <a:ea typeface="楷体_GB2312"/>
                <a:cs typeface="楷体_GB2312"/>
              </a:rPr>
              <a:t>L2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，</a:t>
            </a:r>
            <a:r>
              <a:rPr lang="en-US" altLang="zh-CN" sz="2400" dirty="0">
                <a:latin typeface="楷体_GB2312"/>
                <a:ea typeface="楷体_GB2312"/>
                <a:cs typeface="楷体_GB2312"/>
              </a:rPr>
              <a:t>CP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才能执行</a:t>
            </a:r>
            <a:r>
              <a:rPr lang="en-US" altLang="zh-CN" sz="2400" dirty="0">
                <a:latin typeface="楷体_GB2312"/>
                <a:ea typeface="楷体_GB2312"/>
                <a:cs typeface="楷体_GB2312"/>
              </a:rPr>
              <a:t>L1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。 （</a:t>
            </a:r>
            <a:r>
              <a:rPr lang="en-US" altLang="zh-CN" sz="2400" dirty="0">
                <a:latin typeface="楷体_GB2312"/>
                <a:ea typeface="楷体_GB2312"/>
                <a:cs typeface="楷体_GB2312"/>
              </a:rPr>
              <a:t>L2         L1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）</a:t>
            </a:r>
          </a:p>
        </p:txBody>
      </p:sp>
      <p:sp>
        <p:nvSpPr>
          <p:cNvPr id="278530" name="Rectangle 2">
            <a:extLst>
              <a:ext uri="{FF2B5EF4-FFF2-40B4-BE49-F238E27FC236}">
                <a16:creationId xmlns:a16="http://schemas.microsoft.com/office/drawing/2014/main" id="{FE974BD8-5DA2-4D85-A0DC-6BFBD0B1ADD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0" y="1366838"/>
            <a:ext cx="8239760" cy="475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5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                            •</a:t>
            </a:r>
            <a:endParaRPr lang="en-US" altLang="zh-CN" sz="2000" dirty="0"/>
          </a:p>
          <a:p>
            <a:pPr eaLnBrk="1" hangingPunct="1">
              <a:lnSpc>
                <a:spcPct val="4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                            •</a:t>
            </a:r>
            <a:endParaRPr lang="en-US" altLang="zh-CN" sz="2000" dirty="0"/>
          </a:p>
          <a:p>
            <a:pPr eaLnBrk="1" hangingPunct="1">
              <a:lnSpc>
                <a:spcPct val="4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                            •</a:t>
            </a:r>
            <a:endParaRPr lang="en-US" altLang="zh-CN" sz="2000" dirty="0"/>
          </a:p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               计算结果放入缓冲区</a:t>
            </a:r>
            <a:r>
              <a:rPr lang="zh-CN" altLang="en-US" sz="2400" dirty="0">
                <a:latin typeface="宋体" panose="02010600030101010101" pitchFamily="2" charset="-122"/>
              </a:rPr>
              <a:t>；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T2:    </a:t>
            </a:r>
            <a:r>
              <a:rPr lang="en-US" altLang="zh-CN" sz="2800" dirty="0">
                <a:solidFill>
                  <a:schemeClr val="tx2"/>
                </a:solidFill>
                <a:latin typeface="宋体" panose="02010600030101010101" pitchFamily="2" charset="-122"/>
              </a:rPr>
              <a:t>signal(SA)</a:t>
            </a: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；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L1:    </a:t>
            </a:r>
            <a:r>
              <a:rPr lang="en-US" altLang="zh-CN" sz="2800" dirty="0">
                <a:solidFill>
                  <a:srgbClr val="FF6801"/>
                </a:solidFill>
                <a:latin typeface="宋体" panose="02010600030101010101" pitchFamily="2" charset="-122"/>
              </a:rPr>
              <a:t>wait</a:t>
            </a:r>
            <a:r>
              <a:rPr lang="zh-CN" altLang="en-US" sz="2800" dirty="0">
                <a:solidFill>
                  <a:srgbClr val="FF6801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dirty="0">
                <a:solidFill>
                  <a:srgbClr val="FF6801"/>
                </a:solidFill>
                <a:latin typeface="宋体" panose="02010600030101010101" pitchFamily="2" charset="-122"/>
              </a:rPr>
              <a:t>SB</a:t>
            </a:r>
            <a:r>
              <a:rPr lang="zh-CN" altLang="en-US" sz="2800" dirty="0">
                <a:solidFill>
                  <a:srgbClr val="FF6801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sz="2800" dirty="0">
                <a:latin typeface="宋体" panose="02010600030101010101" pitchFamily="2" charset="-122"/>
              </a:rPr>
              <a:t>；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                               •</a:t>
            </a:r>
            <a:endParaRPr lang="en-US" altLang="zh-CN" sz="2000" dirty="0"/>
          </a:p>
          <a:p>
            <a:pPr eaLnBrk="1" hangingPunct="1">
              <a:lnSpc>
                <a:spcPct val="4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                               •</a:t>
            </a:r>
            <a:endParaRPr lang="en-US" altLang="zh-CN" sz="2000" dirty="0"/>
          </a:p>
          <a:p>
            <a:pPr eaLnBrk="1" hangingPunct="1">
              <a:lnSpc>
                <a:spcPct val="4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                               •</a:t>
            </a:r>
            <a:endParaRPr lang="en-US" altLang="zh-CN" sz="2000" dirty="0"/>
          </a:p>
        </p:txBody>
      </p:sp>
      <p:sp>
        <p:nvSpPr>
          <p:cNvPr id="278532" name="Text Box 4">
            <a:extLst>
              <a:ext uri="{FF2B5EF4-FFF2-40B4-BE49-F238E27FC236}">
                <a16:creationId xmlns:a16="http://schemas.microsoft.com/office/drawing/2014/main" id="{CDD8B7BC-EBB2-471F-BF77-C4B1AA440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360363"/>
            <a:ext cx="4876800" cy="457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CC330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计算进程与打印进程同步的模型</a:t>
            </a:r>
          </a:p>
        </p:txBody>
      </p:sp>
      <p:sp>
        <p:nvSpPr>
          <p:cNvPr id="278533" name="Text Box 5">
            <a:extLst>
              <a:ext uri="{FF2B5EF4-FFF2-40B4-BE49-F238E27FC236}">
                <a16:creationId xmlns:a16="http://schemas.microsoft.com/office/drawing/2014/main" id="{DCC6FD81-942E-44EA-A7C1-4D076B6D8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6598" y="1020129"/>
            <a:ext cx="146367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计算进程</a:t>
            </a:r>
            <a:r>
              <a:rPr lang="en-US" altLang="zh-CN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  <a:endParaRPr lang="en-US" altLang="zh-CN" sz="24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78534" name="Text Box 6">
            <a:extLst>
              <a:ext uri="{FF2B5EF4-FFF2-40B4-BE49-F238E27FC236}">
                <a16:creationId xmlns:a16="http://schemas.microsoft.com/office/drawing/2014/main" id="{A4A684EB-3699-4965-BFD8-E0B6C7333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2320" y="1030765"/>
            <a:ext cx="159067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打印进程</a:t>
            </a:r>
            <a:r>
              <a:rPr lang="en-US" altLang="zh-CN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IOP</a:t>
            </a:r>
          </a:p>
        </p:txBody>
      </p:sp>
      <p:sp>
        <p:nvSpPr>
          <p:cNvPr id="278535" name="Line 7">
            <a:extLst>
              <a:ext uri="{FF2B5EF4-FFF2-40B4-BE49-F238E27FC236}">
                <a16:creationId xmlns:a16="http://schemas.microsoft.com/office/drawing/2014/main" id="{1691CB0A-23B4-4A4A-9419-939062BD7C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0113" y="458152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8536" name="Line 8">
            <a:extLst>
              <a:ext uri="{FF2B5EF4-FFF2-40B4-BE49-F238E27FC236}">
                <a16:creationId xmlns:a16="http://schemas.microsoft.com/office/drawing/2014/main" id="{DEEDA970-6A57-4856-BB7F-64095E72CF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0113" y="2133600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8537" name="Line 9">
            <a:extLst>
              <a:ext uri="{FF2B5EF4-FFF2-40B4-BE49-F238E27FC236}">
                <a16:creationId xmlns:a16="http://schemas.microsoft.com/office/drawing/2014/main" id="{5B4BB5A9-B8C1-4DD2-BC73-9968898FC2BC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13" y="2133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8538" name="Rectangle 10">
            <a:extLst>
              <a:ext uri="{FF2B5EF4-FFF2-40B4-BE49-F238E27FC236}">
                <a16:creationId xmlns:a16="http://schemas.microsoft.com/office/drawing/2014/main" id="{9732DF7F-4FDE-450C-83A7-B37CA6FE2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752600"/>
            <a:ext cx="41910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•</a:t>
            </a:r>
            <a:endParaRPr lang="en-US" altLang="zh-CN" sz="20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>
              <a:lnSpc>
                <a:spcPct val="4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•</a:t>
            </a:r>
            <a:endParaRPr lang="en-US" altLang="zh-CN" sz="20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>
              <a:lnSpc>
                <a:spcPct val="4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•</a:t>
            </a:r>
            <a:endParaRPr lang="en-US" altLang="zh-CN" sz="20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T1:       </a:t>
            </a:r>
            <a:r>
              <a:rPr lang="en-US" altLang="zh-CN" sz="2400" b="1" dirty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wait</a:t>
            </a:r>
            <a:r>
              <a:rPr lang="zh-CN" altLang="en-US" sz="2400" b="1" dirty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SA</a:t>
            </a:r>
            <a:r>
              <a:rPr lang="zh-CN" altLang="en-US" sz="2400" b="1" dirty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）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；</a:t>
            </a: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latin typeface="Tahoma" panose="020B0604030504040204" pitchFamily="34" charset="0"/>
                <a:ea typeface="楷体_GB2312"/>
                <a:cs typeface="楷体_GB2312"/>
              </a:rPr>
              <a:t>从缓冲区取结果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；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L2:      </a:t>
            </a:r>
            <a:r>
              <a:rPr lang="en-US" altLang="zh-CN" sz="2400" b="1" dirty="0">
                <a:solidFill>
                  <a:srgbClr val="FF680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signal</a:t>
            </a:r>
            <a:r>
              <a:rPr lang="zh-CN" altLang="en-US" sz="2400" b="1" dirty="0">
                <a:solidFill>
                  <a:srgbClr val="FF680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FF680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SB</a:t>
            </a:r>
            <a:r>
              <a:rPr lang="zh-CN" altLang="en-US" sz="2400" b="1" dirty="0">
                <a:solidFill>
                  <a:srgbClr val="FF680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）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；</a:t>
            </a:r>
          </a:p>
          <a:p>
            <a:pPr algn="ctr" eaLnBrk="1" hangingPunct="1">
              <a:lnSpc>
                <a:spcPct val="6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•</a:t>
            </a:r>
            <a:endParaRPr lang="en-US" altLang="zh-CN" sz="20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>
              <a:lnSpc>
                <a:spcPct val="4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•</a:t>
            </a:r>
            <a:endParaRPr lang="en-US" altLang="zh-CN" sz="20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>
              <a:lnSpc>
                <a:spcPct val="4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•</a:t>
            </a:r>
            <a:endParaRPr lang="en-US" altLang="zh-CN" sz="2000" b="1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8539" name="Line 11">
            <a:extLst>
              <a:ext uri="{FF2B5EF4-FFF2-40B4-BE49-F238E27FC236}">
                <a16:creationId xmlns:a16="http://schemas.microsoft.com/office/drawing/2014/main" id="{30482977-14CE-4672-8942-1579142705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81550" y="4419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8540" name="Line 12">
            <a:extLst>
              <a:ext uri="{FF2B5EF4-FFF2-40B4-BE49-F238E27FC236}">
                <a16:creationId xmlns:a16="http://schemas.microsoft.com/office/drawing/2014/main" id="{15D3E0C8-8DFC-4A48-A2B8-661FFB26DF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16764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8541" name="Line 13">
            <a:extLst>
              <a:ext uri="{FF2B5EF4-FFF2-40B4-BE49-F238E27FC236}">
                <a16:creationId xmlns:a16="http://schemas.microsoft.com/office/drawing/2014/main" id="{1B64C672-2868-4F34-92FE-1343D8B1A1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676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8542" name="Line 14">
            <a:extLst>
              <a:ext uri="{FF2B5EF4-FFF2-40B4-BE49-F238E27FC236}">
                <a16:creationId xmlns:a16="http://schemas.microsoft.com/office/drawing/2014/main" id="{D90EFA05-3B2C-439C-9B3F-A74D648B3A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7500" y="6287769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8543" name="Line 15">
            <a:extLst>
              <a:ext uri="{FF2B5EF4-FFF2-40B4-BE49-F238E27FC236}">
                <a16:creationId xmlns:a16="http://schemas.microsoft.com/office/drawing/2014/main" id="{E3A4A34A-C386-4FCF-A70C-112A08F5AE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4648" y="6713853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278544" name="Text Box 16">
            <a:extLst>
              <a:ext uri="{FF2B5EF4-FFF2-40B4-BE49-F238E27FC236}">
                <a16:creationId xmlns:a16="http://schemas.microsoft.com/office/drawing/2014/main" id="{B4865940-B5E0-4A07-AA9B-FD5F4CE56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024437"/>
            <a:ext cx="2743200" cy="466725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path path="shape">
              <a:fillToRect l="50000" t="50000" r="50000" b="50000"/>
            </a:path>
          </a:gradFill>
          <a:ln w="9525"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FF"/>
            </a:extrusionClr>
            <a:contourClr>
              <a:srgbClr val="00008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SA 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SB 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初值为</a:t>
            </a:r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107537" name="Rectangle 1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8B35FB5-C10A-4DC2-865E-11CEDDFC9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150" y="6757034"/>
            <a:ext cx="438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endParaRPr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7538" name="Rectangle 1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73B8886-BA6F-43FE-BC16-8A38D4F50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675438"/>
            <a:ext cx="438150" cy="389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endParaRPr lang="zh-CN" altLang="en-US" sz="2400" b="1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7539" name="Oval 19">
            <a:hlinkClick r:id="rId2" action="ppaction://hlinksldjump"/>
            <a:extLst>
              <a:ext uri="{FF2B5EF4-FFF2-40B4-BE49-F238E27FC236}">
                <a16:creationId xmlns:a16="http://schemas.microsoft.com/office/drawing/2014/main" id="{40001EE0-222B-4026-A3AF-011945226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0" y="6699884"/>
            <a:ext cx="1085850" cy="457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endParaRPr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8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7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8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8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78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78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8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8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78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7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autoUpdateAnimBg="0"/>
      <p:bldP spid="278530" grpId="0" autoUpdateAnimBg="0"/>
      <p:bldP spid="278532" grpId="0" animBg="1" autoUpdateAnimBg="0"/>
      <p:bldP spid="278533" grpId="0" animBg="1" autoUpdateAnimBg="0"/>
      <p:bldP spid="278534" grpId="0" animBg="1" autoUpdateAnimBg="0"/>
      <p:bldP spid="278538" grpId="0" autoUpdateAnimBg="0"/>
      <p:bldP spid="278544" grpId="0" animBg="1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CDA533E4-1D86-4962-9AA0-AD9CBDA3DA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异步环境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       相互合作的一组并发进程，其中每一进程都能以各自独立的，不可预知的速度向前推进。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进程同步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        相互合作的进程之间需要交换一定的信息，当某进程未获得其合作进程发来的信息之前，该进程等待，直到该信息到来时才被唤醒继续执行，从而保证诸进程的协调运行。</a:t>
            </a:r>
          </a:p>
        </p:txBody>
      </p:sp>
      <p:sp>
        <p:nvSpPr>
          <p:cNvPr id="108547" name="标题 1">
            <a:extLst>
              <a:ext uri="{FF2B5EF4-FFF2-40B4-BE49-F238E27FC236}">
                <a16:creationId xmlns:a16="http://schemas.microsoft.com/office/drawing/2014/main" id="{F2DD1AD4-AC45-4F87-AE29-27D5085435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latin typeface="Times New Roman" panose="02020603050405020304" pitchFamily="18" charset="0"/>
                <a:ea typeface="楷体_GB2312"/>
                <a:cs typeface="楷体_GB2312"/>
              </a:rPr>
              <a:t> 2.7</a:t>
            </a:r>
            <a:r>
              <a:rPr lang="en-US" altLang="zh-CN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       </a:t>
            </a:r>
            <a:r>
              <a:rPr lang="zh-CN" altLang="en-US">
                <a:latin typeface="Times New Roman" panose="02020603050405020304" pitchFamily="18" charset="0"/>
                <a:ea typeface="楷体_GB2312"/>
                <a:cs typeface="楷体_GB2312"/>
              </a:rPr>
              <a:t>经典进程同步问题</a:t>
            </a:r>
            <a:endParaRPr lang="zh-CN" altLang="en-US"/>
          </a:p>
        </p:txBody>
      </p:sp>
      <p:sp>
        <p:nvSpPr>
          <p:cNvPr id="108548" name="日期占位符 3">
            <a:extLst>
              <a:ext uri="{FF2B5EF4-FFF2-40B4-BE49-F238E27FC236}">
                <a16:creationId xmlns:a16="http://schemas.microsoft.com/office/drawing/2014/main" id="{E2DD537D-4E60-4735-9385-C5F21CFE0711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79765E36-0E96-4859-9095-DD5B9BF613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生产者</a:t>
            </a:r>
            <a:r>
              <a:rPr lang="en-US" altLang="zh-CN">
                <a:latin typeface="Times New Roman" panose="02020603050405020304" pitchFamily="18" charset="0"/>
              </a:rPr>
              <a:t>—</a:t>
            </a:r>
            <a:r>
              <a:rPr lang="zh-CN" altLang="en-US">
                <a:latin typeface="Times New Roman" panose="02020603050405020304" pitchFamily="18" charset="0"/>
              </a:rPr>
              <a:t>消费者问题综述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问题描述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        通过由</a:t>
            </a:r>
            <a:r>
              <a:rPr lang="en-US" altLang="zh-CN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个环形缓冲区构成的缓冲池，把生产者</a:t>
            </a:r>
            <a:r>
              <a:rPr lang="en-US" altLang="zh-CN">
                <a:latin typeface="Times New Roman" panose="02020603050405020304" pitchFamily="18" charset="0"/>
              </a:rPr>
              <a:t>P1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P2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……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PM</a:t>
            </a:r>
            <a:r>
              <a:rPr lang="zh-CN" altLang="en-US">
                <a:latin typeface="Times New Roman" panose="02020603050405020304" pitchFamily="18" charset="0"/>
              </a:rPr>
              <a:t>和一群消费者</a:t>
            </a:r>
            <a:r>
              <a:rPr lang="en-US" altLang="zh-CN">
                <a:latin typeface="Times New Roman" panose="02020603050405020304" pitchFamily="18" charset="0"/>
              </a:rPr>
              <a:t>C1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C2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……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CK</a:t>
            </a:r>
            <a:r>
              <a:rPr lang="zh-CN" altLang="en-US">
                <a:latin typeface="Times New Roman" panose="02020603050405020304" pitchFamily="18" charset="0"/>
              </a:rPr>
              <a:t>联系起来。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算法描述</a:t>
            </a:r>
          </a:p>
        </p:txBody>
      </p:sp>
      <p:sp>
        <p:nvSpPr>
          <p:cNvPr id="109571" name="标题 1">
            <a:extLst>
              <a:ext uri="{FF2B5EF4-FFF2-40B4-BE49-F238E27FC236}">
                <a16:creationId xmlns:a16="http://schemas.microsoft.com/office/drawing/2014/main" id="{272F5750-07BA-42FD-881C-0D8EA22947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latin typeface="Times New Roman" panose="02020603050405020304" pitchFamily="18" charset="0"/>
                <a:ea typeface="楷体_GB2312"/>
                <a:cs typeface="楷体_GB2312"/>
              </a:rPr>
              <a:t> 2.7</a:t>
            </a:r>
            <a:r>
              <a:rPr lang="en-US" altLang="zh-CN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       </a:t>
            </a:r>
            <a:r>
              <a:rPr lang="zh-CN" altLang="en-US">
                <a:latin typeface="Times New Roman" panose="02020603050405020304" pitchFamily="18" charset="0"/>
                <a:ea typeface="楷体_GB2312"/>
                <a:cs typeface="楷体_GB2312"/>
              </a:rPr>
              <a:t>经典进程同步问题</a:t>
            </a:r>
            <a:endParaRPr lang="zh-CN" altLang="en-US"/>
          </a:p>
        </p:txBody>
      </p:sp>
      <p:sp>
        <p:nvSpPr>
          <p:cNvPr id="109572" name="日期占位符 3">
            <a:extLst>
              <a:ext uri="{FF2B5EF4-FFF2-40B4-BE49-F238E27FC236}">
                <a16:creationId xmlns:a16="http://schemas.microsoft.com/office/drawing/2014/main" id="{2581D5D8-12CC-4A31-885F-56E129128B5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内容占位符 2">
            <a:extLst>
              <a:ext uri="{FF2B5EF4-FFF2-40B4-BE49-F238E27FC236}">
                <a16:creationId xmlns:a16="http://schemas.microsoft.com/office/drawing/2014/main" id="{CEC2043E-557C-477D-8E54-EEDEAB8A2D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595" name="标题 1">
            <a:extLst>
              <a:ext uri="{FF2B5EF4-FFF2-40B4-BE49-F238E27FC236}">
                <a16:creationId xmlns:a16="http://schemas.microsoft.com/office/drawing/2014/main" id="{B6343AEC-4C8B-4DBF-9A2D-A893B5D775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596" name="日期占位符 3">
            <a:extLst>
              <a:ext uri="{FF2B5EF4-FFF2-40B4-BE49-F238E27FC236}">
                <a16:creationId xmlns:a16="http://schemas.microsoft.com/office/drawing/2014/main" id="{277619DF-7C82-47F8-9488-AB7D256944C1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10597" name="Picture 2" descr="5_15">
            <a:extLst>
              <a:ext uri="{FF2B5EF4-FFF2-40B4-BE49-F238E27FC236}">
                <a16:creationId xmlns:a16="http://schemas.microsoft.com/office/drawing/2014/main" id="{8275873D-AD8D-4AFD-AEE8-F5F1BADAB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7800"/>
            <a:ext cx="5765800" cy="66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内容占位符 2">
            <a:extLst>
              <a:ext uri="{FF2B5EF4-FFF2-40B4-BE49-F238E27FC236}">
                <a16:creationId xmlns:a16="http://schemas.microsoft.com/office/drawing/2014/main" id="{DF718386-9C83-4112-B555-36501142C1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/>
              <a:t>/* program boundedbuffer */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/>
              <a:t>const int sizeofbuffer = n/* buffer size */;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/>
              <a:t>Element array[n] 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/>
              <a:t>semaphore mutex = 1;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/>
              <a:t>semaphore full= 0;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/>
              <a:t>semaphore empty= sizeofbuffer;</a:t>
            </a:r>
          </a:p>
        </p:txBody>
      </p:sp>
      <p:sp>
        <p:nvSpPr>
          <p:cNvPr id="111619" name="标题 1">
            <a:extLst>
              <a:ext uri="{FF2B5EF4-FFF2-40B4-BE49-F238E27FC236}">
                <a16:creationId xmlns:a16="http://schemas.microsoft.com/office/drawing/2014/main" id="{5B3AB99F-3441-4695-A973-88B89E78A9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latin typeface="Times New Roman" panose="02020603050405020304" pitchFamily="18" charset="0"/>
                <a:ea typeface="楷体_GB2312"/>
                <a:cs typeface="楷体_GB2312"/>
              </a:rPr>
              <a:t> 2.7</a:t>
            </a:r>
            <a:r>
              <a:rPr lang="en-US" altLang="zh-CN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       </a:t>
            </a:r>
            <a:r>
              <a:rPr lang="zh-CN" altLang="en-US">
                <a:latin typeface="Times New Roman" panose="02020603050405020304" pitchFamily="18" charset="0"/>
                <a:ea typeface="楷体_GB2312"/>
                <a:cs typeface="楷体_GB2312"/>
              </a:rPr>
              <a:t>经典进程同步问题</a:t>
            </a:r>
            <a:endParaRPr lang="zh-CN" altLang="en-US"/>
          </a:p>
        </p:txBody>
      </p:sp>
      <p:sp>
        <p:nvSpPr>
          <p:cNvPr id="111620" name="日期占位符 3">
            <a:extLst>
              <a:ext uri="{FF2B5EF4-FFF2-40B4-BE49-F238E27FC236}">
                <a16:creationId xmlns:a16="http://schemas.microsoft.com/office/drawing/2014/main" id="{276380F5-0240-4F86-BDF9-CCA49D0E6199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09D1A2-3BCF-44F3-881C-C26A299016D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31838" y="1366838"/>
            <a:ext cx="7497762" cy="4759325"/>
          </a:xfrm>
          <a:prstGeom prst="rect">
            <a:avLst/>
          </a:prstGeo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producer()   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  while (true)   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       produce;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		wait (empty);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		wait (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itchFamily="18" charset="0"/>
              </a:rPr>
              <a:t>mutex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);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400" dirty="0">
                <a:latin typeface="Times New Roman" pitchFamily="18" charset="0"/>
              </a:rPr>
              <a:t>	</a:t>
            </a:r>
            <a:r>
              <a:rPr lang="en-US" altLang="zh-CN" sz="2400" dirty="0">
                <a:solidFill>
                  <a:schemeClr val="hlink"/>
                </a:solidFill>
                <a:latin typeface="Times New Roman" pitchFamily="18" charset="0"/>
              </a:rPr>
              <a:t>	buffer(in) = </a:t>
            </a:r>
            <a:r>
              <a:rPr lang="en-US" altLang="zh-CN" sz="2400" dirty="0" err="1">
                <a:solidFill>
                  <a:schemeClr val="hlink"/>
                </a:solidFill>
                <a:latin typeface="Times New Roman" pitchFamily="18" charset="0"/>
              </a:rPr>
              <a:t>nextp</a:t>
            </a:r>
            <a:r>
              <a:rPr lang="en-US" altLang="zh-CN" sz="2400" dirty="0">
                <a:solidFill>
                  <a:schemeClr val="hlink"/>
                </a:solidFill>
                <a:latin typeface="Times New Roman" pitchFamily="18" charset="0"/>
              </a:rPr>
              <a:t> ;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hlink"/>
                </a:solidFill>
                <a:latin typeface="Times New Roman" pitchFamily="18" charset="0"/>
              </a:rPr>
              <a:t>		in = (in+1) % n ;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		signal (full);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		signal (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itchFamily="18" charset="0"/>
              </a:rPr>
              <a:t>mutex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 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}</a:t>
            </a:r>
          </a:p>
        </p:txBody>
      </p:sp>
      <p:sp>
        <p:nvSpPr>
          <p:cNvPr id="112643" name="标题 1">
            <a:extLst>
              <a:ext uri="{FF2B5EF4-FFF2-40B4-BE49-F238E27FC236}">
                <a16:creationId xmlns:a16="http://schemas.microsoft.com/office/drawing/2014/main" id="{EE015A52-7142-4771-871B-3703693B0E3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274638"/>
            <a:ext cx="64897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ea typeface="楷体_GB2312"/>
                <a:cs typeface="楷体_GB2312"/>
              </a:rPr>
              <a:t>2.7</a:t>
            </a:r>
            <a:r>
              <a:rPr lang="en-US" altLang="zh-CN" sz="320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       </a:t>
            </a:r>
            <a:r>
              <a:rPr lang="zh-CN" altLang="en-US" sz="3200">
                <a:latin typeface="Times New Roman" panose="02020603050405020304" pitchFamily="18" charset="0"/>
                <a:ea typeface="楷体_GB2312"/>
                <a:cs typeface="楷体_GB2312"/>
              </a:rPr>
              <a:t>经典进程同步问题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>
            <a:extLst>
              <a:ext uri="{FF2B5EF4-FFF2-40B4-BE49-F238E27FC236}">
                <a16:creationId xmlns:a16="http://schemas.microsoft.com/office/drawing/2014/main" id="{CB5009D6-A475-4B9C-BD0A-F55F6324F9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：语句执行顺序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</a:pPr>
            <a:r>
              <a:rPr lang="es-ES" altLang="zh-CN">
                <a:latin typeface="Times New Roman" panose="02020603050405020304" pitchFamily="18" charset="0"/>
              </a:rPr>
              <a:t>S1: a = x+2</a:t>
            </a:r>
            <a:br>
              <a:rPr lang="es-ES" altLang="zh-CN">
                <a:latin typeface="Times New Roman" panose="02020603050405020304" pitchFamily="18" charset="0"/>
              </a:rPr>
            </a:br>
            <a:r>
              <a:rPr lang="es-ES" altLang="zh-CN">
                <a:latin typeface="Times New Roman" panose="02020603050405020304" pitchFamily="18" charset="0"/>
              </a:rPr>
              <a:t>S2: b = y+4</a:t>
            </a:r>
            <a:br>
              <a:rPr lang="es-ES" altLang="zh-CN">
                <a:latin typeface="Times New Roman" panose="02020603050405020304" pitchFamily="18" charset="0"/>
              </a:rPr>
            </a:br>
            <a:r>
              <a:rPr lang="es-ES" altLang="zh-CN">
                <a:latin typeface="Times New Roman" panose="02020603050405020304" pitchFamily="18" charset="0"/>
              </a:rPr>
              <a:t>S3: c = a+b</a:t>
            </a:r>
            <a:br>
              <a:rPr lang="es-ES" altLang="zh-CN">
                <a:latin typeface="Times New Roman" panose="02020603050405020304" pitchFamily="18" charset="0"/>
              </a:rPr>
            </a:br>
            <a:r>
              <a:rPr lang="es-ES" altLang="zh-CN">
                <a:latin typeface="Times New Roman" panose="02020603050405020304" pitchFamily="18" charset="0"/>
              </a:rPr>
              <a:t>S4: d = c+b</a:t>
            </a:r>
            <a:endParaRPr lang="en-US" altLang="zh-CN" sz="4400"/>
          </a:p>
        </p:txBody>
      </p:sp>
      <p:sp>
        <p:nvSpPr>
          <p:cNvPr id="32771" name="标题 1">
            <a:extLst>
              <a:ext uri="{FF2B5EF4-FFF2-40B4-BE49-F238E27FC236}">
                <a16:creationId xmlns:a16="http://schemas.microsoft.com/office/drawing/2014/main" id="{C7720417-042E-4B1F-A603-E804295042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chemeClr val="tx1"/>
                </a:solidFill>
              </a:rPr>
              <a:t>2.1	 </a:t>
            </a:r>
            <a:r>
              <a:rPr lang="zh-CN" altLang="en-US">
                <a:solidFill>
                  <a:schemeClr val="tx1"/>
                </a:solidFill>
              </a:rPr>
              <a:t>前趋图和程序执行</a:t>
            </a:r>
            <a:endParaRPr lang="zh-CN" altLang="en-US"/>
          </a:p>
        </p:txBody>
      </p:sp>
      <p:sp>
        <p:nvSpPr>
          <p:cNvPr id="32772" name="日期占位符 3">
            <a:extLst>
              <a:ext uri="{FF2B5EF4-FFF2-40B4-BE49-F238E27FC236}">
                <a16:creationId xmlns:a16="http://schemas.microsoft.com/office/drawing/2014/main" id="{9AB282FA-BD71-417B-A9FD-754A3133BEDC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32773" name="Picture 2">
            <a:extLst>
              <a:ext uri="{FF2B5EF4-FFF2-40B4-BE49-F238E27FC236}">
                <a16:creationId xmlns:a16="http://schemas.microsoft.com/office/drawing/2014/main" id="{1CCC972F-CFBC-485C-BC22-73A2308FD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2341563"/>
            <a:ext cx="4727575" cy="286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2D3A43-63CA-43CE-87F7-BEC5D888FB9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3275" y="1049338"/>
            <a:ext cx="7874000" cy="4759325"/>
          </a:xfrm>
          <a:prstGeom prst="rect">
            <a:avLst/>
          </a:prstGeo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consumer()   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  while (true)    {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		wait (full);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		wait (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itchFamily="18" charset="0"/>
              </a:rPr>
              <a:t>mutex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);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400" dirty="0">
                <a:latin typeface="Times New Roman" pitchFamily="18" charset="0"/>
              </a:rPr>
              <a:t>		</a:t>
            </a:r>
            <a:r>
              <a:rPr lang="en-US" altLang="zh-CN" sz="2400" dirty="0" err="1">
                <a:solidFill>
                  <a:schemeClr val="hlink"/>
                </a:solidFill>
                <a:latin typeface="Times New Roman" pitchFamily="18" charset="0"/>
              </a:rPr>
              <a:t>nextc</a:t>
            </a:r>
            <a:r>
              <a:rPr lang="en-US" altLang="zh-CN" sz="2400" dirty="0">
                <a:solidFill>
                  <a:schemeClr val="hlink"/>
                </a:solidFill>
                <a:latin typeface="Times New Roman" pitchFamily="18" charset="0"/>
              </a:rPr>
              <a:t> = buffer(out);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hlink"/>
                </a:solidFill>
                <a:latin typeface="Times New Roman" pitchFamily="18" charset="0"/>
              </a:rPr>
              <a:t>		out = (out+1) % n;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		signal (empty);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		signal (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itchFamily="18" charset="0"/>
              </a:rPr>
              <a:t>mutex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);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400" dirty="0"/>
              <a:t>          consumer;</a:t>
            </a:r>
            <a:endParaRPr lang="en-US" altLang="zh-CN" sz="2400" dirty="0">
              <a:solidFill>
                <a:srgbClr val="008080"/>
              </a:solidFill>
              <a:latin typeface="Times New Roman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 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main()    {    </a:t>
            </a:r>
            <a:r>
              <a:rPr lang="en-US" altLang="zh-CN" sz="2400" dirty="0" err="1"/>
              <a:t>parbegin</a:t>
            </a:r>
            <a:r>
              <a:rPr lang="en-US" altLang="zh-CN" sz="2400" dirty="0"/>
              <a:t> (producer, consumer);   }</a:t>
            </a:r>
            <a:endParaRPr lang="zh-CN" altLang="en-US" sz="2400" dirty="0"/>
          </a:p>
        </p:txBody>
      </p:sp>
      <p:sp>
        <p:nvSpPr>
          <p:cNvPr id="113667" name="标题 1">
            <a:extLst>
              <a:ext uri="{FF2B5EF4-FFF2-40B4-BE49-F238E27FC236}">
                <a16:creationId xmlns:a16="http://schemas.microsoft.com/office/drawing/2014/main" id="{6B9BEC18-A4E8-4A40-BB9D-AC968706F8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274638"/>
            <a:ext cx="64897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ea typeface="楷体_GB2312"/>
                <a:cs typeface="楷体_GB2312"/>
              </a:rPr>
              <a:t>2.7</a:t>
            </a:r>
            <a:r>
              <a:rPr lang="en-US" altLang="zh-CN" sz="320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       </a:t>
            </a:r>
            <a:r>
              <a:rPr lang="zh-CN" altLang="en-US" sz="3200">
                <a:latin typeface="Times New Roman" panose="02020603050405020304" pitchFamily="18" charset="0"/>
                <a:ea typeface="楷体_GB2312"/>
                <a:cs typeface="楷体_GB2312"/>
              </a:rPr>
              <a:t>经典进程同步问题</a:t>
            </a:r>
            <a:endParaRPr lang="zh-CN" alt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EF5C9AC1-7845-4434-8552-39750125DC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wait(empty)	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	empty &gt;= 0	</a:t>
            </a:r>
            <a:r>
              <a:rPr lang="zh-CN" altLang="en-US" sz="2800" dirty="0">
                <a:latin typeface="Times New Roman" panose="02020603050405020304" pitchFamily="18" charset="0"/>
              </a:rPr>
              <a:t>则数据送入缓冲区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	</a:t>
            </a:r>
            <a:r>
              <a:rPr lang="en-US" altLang="zh-CN" sz="2800" dirty="0">
                <a:latin typeface="Times New Roman" panose="02020603050405020304" pitchFamily="18" charset="0"/>
              </a:rPr>
              <a:t>empty &lt; 0		</a:t>
            </a:r>
            <a:r>
              <a:rPr lang="zh-CN" altLang="en-US" sz="2800" dirty="0">
                <a:latin typeface="Times New Roman" panose="02020603050405020304" pitchFamily="18" charset="0"/>
              </a:rPr>
              <a:t>生产者进程被阻塞  （满）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signal(empty)	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	empty &gt; 0		</a:t>
            </a:r>
            <a:r>
              <a:rPr lang="zh-CN" altLang="en-US" sz="2800" dirty="0">
                <a:latin typeface="Times New Roman" panose="02020603050405020304" pitchFamily="18" charset="0"/>
              </a:rPr>
              <a:t>增加一个空缓冲区</a:t>
            </a:r>
            <a:r>
              <a:rPr lang="en-US" altLang="zh-CN" sz="2800" dirty="0">
                <a:latin typeface="Times New Roman" panose="02020603050405020304" pitchFamily="18" charset="0"/>
              </a:rPr>
              <a:t>	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	empty &lt;= 0	</a:t>
            </a:r>
            <a:r>
              <a:rPr lang="zh-CN" altLang="en-US" sz="2800" dirty="0">
                <a:latin typeface="Times New Roman" panose="02020603050405020304" pitchFamily="18" charset="0"/>
              </a:rPr>
              <a:t>释放一个空缓冲区，唤醒一个阻塞的生产者进程</a:t>
            </a:r>
            <a:endParaRPr lang="zh-CN" altLang="en-US" dirty="0"/>
          </a:p>
        </p:txBody>
      </p:sp>
      <p:sp>
        <p:nvSpPr>
          <p:cNvPr id="114691" name="标题 1">
            <a:extLst>
              <a:ext uri="{FF2B5EF4-FFF2-40B4-BE49-F238E27FC236}">
                <a16:creationId xmlns:a16="http://schemas.microsoft.com/office/drawing/2014/main" id="{E69A6283-C4AE-4B34-B6D7-364745C53A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latin typeface="Times New Roman" panose="02020603050405020304" pitchFamily="18" charset="0"/>
                <a:ea typeface="楷体_GB2312"/>
                <a:cs typeface="楷体_GB2312"/>
              </a:rPr>
              <a:t> 2.7</a:t>
            </a:r>
            <a:r>
              <a:rPr lang="en-US" altLang="zh-CN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       </a:t>
            </a:r>
            <a:r>
              <a:rPr lang="zh-CN" altLang="en-US">
                <a:latin typeface="Times New Roman" panose="02020603050405020304" pitchFamily="18" charset="0"/>
                <a:ea typeface="楷体_GB2312"/>
                <a:cs typeface="楷体_GB2312"/>
              </a:rPr>
              <a:t>经典进程同步问题</a:t>
            </a:r>
            <a:endParaRPr lang="zh-CN" altLang="en-US"/>
          </a:p>
        </p:txBody>
      </p:sp>
      <p:sp>
        <p:nvSpPr>
          <p:cNvPr id="114692" name="日期占位符 3">
            <a:extLst>
              <a:ext uri="{FF2B5EF4-FFF2-40B4-BE49-F238E27FC236}">
                <a16:creationId xmlns:a16="http://schemas.microsoft.com/office/drawing/2014/main" id="{E580DD9D-DD3E-4206-968B-9024154526FE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9DA73920-488A-46EB-BC7B-84E1A3D656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wait(full)	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	full &gt;= 0	</a:t>
            </a:r>
            <a:r>
              <a:rPr lang="zh-CN" altLang="en-US" sz="2800">
                <a:latin typeface="Times New Roman" panose="02020603050405020304" pitchFamily="18" charset="0"/>
              </a:rPr>
              <a:t>则从缓冲区取走数据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	</a:t>
            </a:r>
            <a:r>
              <a:rPr lang="en-US" altLang="zh-CN" sz="2800">
                <a:latin typeface="Times New Roman" panose="02020603050405020304" pitchFamily="18" charset="0"/>
              </a:rPr>
              <a:t>full &lt; 0	</a:t>
            </a:r>
            <a:r>
              <a:rPr lang="zh-CN" altLang="en-US" sz="2800">
                <a:latin typeface="Times New Roman" panose="02020603050405020304" pitchFamily="18" charset="0"/>
              </a:rPr>
              <a:t>消费者进程被阻塞  （空）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signal(full)	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	full &gt; 0	</a:t>
            </a:r>
            <a:r>
              <a:rPr lang="zh-CN" altLang="en-US" sz="2800">
                <a:latin typeface="Times New Roman" panose="02020603050405020304" pitchFamily="18" charset="0"/>
              </a:rPr>
              <a:t>增加一个满缓冲区</a:t>
            </a:r>
            <a:r>
              <a:rPr lang="en-US" altLang="zh-CN" sz="2800">
                <a:latin typeface="Times New Roman" panose="02020603050405020304" pitchFamily="18" charset="0"/>
              </a:rPr>
              <a:t>	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	full &lt;= 0	</a:t>
            </a:r>
            <a:r>
              <a:rPr lang="zh-CN" altLang="en-US" sz="2800">
                <a:latin typeface="Times New Roman" panose="02020603050405020304" pitchFamily="18" charset="0"/>
              </a:rPr>
              <a:t>数据装入缓冲区，唤醒一个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			阻塞的消费者进程</a:t>
            </a:r>
            <a:endParaRPr lang="zh-CN" altLang="en-US"/>
          </a:p>
        </p:txBody>
      </p:sp>
      <p:sp>
        <p:nvSpPr>
          <p:cNvPr id="115715" name="标题 1">
            <a:extLst>
              <a:ext uri="{FF2B5EF4-FFF2-40B4-BE49-F238E27FC236}">
                <a16:creationId xmlns:a16="http://schemas.microsoft.com/office/drawing/2014/main" id="{80C6D340-3214-45F7-8157-B684081EE3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latin typeface="Times New Roman" panose="02020603050405020304" pitchFamily="18" charset="0"/>
                <a:ea typeface="楷体_GB2312"/>
                <a:cs typeface="楷体_GB2312"/>
              </a:rPr>
              <a:t> 2.7</a:t>
            </a:r>
            <a:r>
              <a:rPr lang="en-US" altLang="zh-CN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       </a:t>
            </a:r>
            <a:r>
              <a:rPr lang="zh-CN" altLang="en-US">
                <a:latin typeface="Times New Roman" panose="02020603050405020304" pitchFamily="18" charset="0"/>
                <a:ea typeface="楷体_GB2312"/>
                <a:cs typeface="楷体_GB2312"/>
              </a:rPr>
              <a:t>经典进程同步问题</a:t>
            </a:r>
            <a:endParaRPr lang="zh-CN" altLang="en-US"/>
          </a:p>
        </p:txBody>
      </p:sp>
      <p:sp>
        <p:nvSpPr>
          <p:cNvPr id="115716" name="日期占位符 3">
            <a:extLst>
              <a:ext uri="{FF2B5EF4-FFF2-40B4-BE49-F238E27FC236}">
                <a16:creationId xmlns:a16="http://schemas.microsoft.com/office/drawing/2014/main" id="{0C19FDB7-D552-49F2-84E0-8181A08F9B5A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23A6DF14-6E9B-40C5-AE53-19FCDAA313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注意：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互斥和同步信号量的原语必须成对出现。</a:t>
            </a:r>
          </a:p>
          <a:p>
            <a:pPr lvl="2" eaLnBrk="1" hangingPunct="1"/>
            <a:r>
              <a:rPr lang="en-US" altLang="zh-CN">
                <a:latin typeface="Times New Roman" panose="02020603050405020304" pitchFamily="18" charset="0"/>
              </a:rPr>
              <a:t>signal</a:t>
            </a:r>
            <a:r>
              <a:rPr lang="zh-CN" altLang="en-US">
                <a:latin typeface="Times New Roman" panose="02020603050405020304" pitchFamily="18" charset="0"/>
              </a:rPr>
              <a:t>操作的次序无关紧要，但</a:t>
            </a:r>
            <a:r>
              <a:rPr lang="en-US" altLang="zh-CN">
                <a:latin typeface="Times New Roman" panose="02020603050405020304" pitchFamily="18" charset="0"/>
              </a:rPr>
              <a:t>wait</a:t>
            </a:r>
            <a:r>
              <a:rPr lang="zh-CN" altLang="en-US">
                <a:latin typeface="Times New Roman" panose="02020603050405020304" pitchFamily="18" charset="0"/>
              </a:rPr>
              <a:t>操作的次序不能颠倒，否则会造成死锁。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用</a:t>
            </a:r>
            <a:r>
              <a:rPr lang="en-US" altLang="zh-CN">
                <a:latin typeface="Times New Roman" panose="02020603050405020304" pitchFamily="18" charset="0"/>
              </a:rPr>
              <a:t>AND</a:t>
            </a:r>
            <a:r>
              <a:rPr lang="zh-CN" altLang="en-US">
                <a:latin typeface="Times New Roman" panose="02020603050405020304" pitchFamily="18" charset="0"/>
              </a:rPr>
              <a:t>信号量解决生产者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zh-CN" altLang="en-US">
                <a:latin typeface="Times New Roman" panose="02020603050405020304" pitchFamily="18" charset="0"/>
              </a:rPr>
              <a:t>消费者问题</a:t>
            </a:r>
          </a:p>
        </p:txBody>
      </p:sp>
      <p:sp>
        <p:nvSpPr>
          <p:cNvPr id="116739" name="标题 1">
            <a:extLst>
              <a:ext uri="{FF2B5EF4-FFF2-40B4-BE49-F238E27FC236}">
                <a16:creationId xmlns:a16="http://schemas.microsoft.com/office/drawing/2014/main" id="{F71813B3-E822-4513-8B3F-DC22BCE13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latin typeface="Times New Roman" panose="02020603050405020304" pitchFamily="18" charset="0"/>
                <a:ea typeface="楷体_GB2312"/>
                <a:cs typeface="楷体_GB2312"/>
              </a:rPr>
              <a:t> 2.7</a:t>
            </a:r>
            <a:r>
              <a:rPr lang="en-US" altLang="zh-CN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       </a:t>
            </a:r>
            <a:r>
              <a:rPr lang="zh-CN" altLang="en-US">
                <a:latin typeface="Times New Roman" panose="02020603050405020304" pitchFamily="18" charset="0"/>
                <a:ea typeface="楷体_GB2312"/>
                <a:cs typeface="楷体_GB2312"/>
              </a:rPr>
              <a:t>经典进程同步问题</a:t>
            </a:r>
            <a:endParaRPr lang="zh-CN" altLang="en-US"/>
          </a:p>
        </p:txBody>
      </p:sp>
      <p:sp>
        <p:nvSpPr>
          <p:cNvPr id="116740" name="日期占位符 3">
            <a:extLst>
              <a:ext uri="{FF2B5EF4-FFF2-40B4-BE49-F238E27FC236}">
                <a16:creationId xmlns:a16="http://schemas.microsoft.com/office/drawing/2014/main" id="{A41150F3-D28D-4C06-9B24-0ED60018E719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5B1B1682-92B7-4693-886F-837AA1C602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读者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写者问题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 </a:t>
            </a:r>
            <a:r>
              <a:rPr lang="zh-CN" altLang="en-US" sz="2800" dirty="0">
                <a:latin typeface="Arial" panose="020B0604020202020204" pitchFamily="34" charset="0"/>
              </a:rPr>
              <a:t>读者进程</a:t>
            </a:r>
          </a:p>
          <a:p>
            <a:pPr eaLnBrk="1" hangingPunct="1">
              <a:buClr>
                <a:schemeClr val="hlink"/>
              </a:buClr>
              <a:buSzPct val="50000"/>
              <a:buFont typeface="Monotype Sorts"/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写者进程</a:t>
            </a:r>
            <a:r>
              <a:rPr lang="en-US" altLang="zh-CN" sz="2800" dirty="0">
                <a:latin typeface="Arial" panose="020B0604020202020204" pitchFamily="34" charset="0"/>
              </a:rPr>
              <a:t>(</a:t>
            </a:r>
            <a:r>
              <a:rPr lang="zh-CN" altLang="en-US" sz="2800" dirty="0">
                <a:latin typeface="Arial" panose="020B0604020202020204" pitchFamily="34" charset="0"/>
              </a:rPr>
              <a:t>互斥的存取共享对象</a:t>
            </a:r>
            <a:r>
              <a:rPr lang="en-US" altLang="zh-CN" sz="2800" dirty="0">
                <a:latin typeface="Arial" panose="020B0604020202020204" pitchFamily="34" charset="0"/>
              </a:rPr>
              <a:t>)</a:t>
            </a:r>
          </a:p>
          <a:p>
            <a:pPr eaLnBrk="1" hangingPunct="1">
              <a:buClr>
                <a:schemeClr val="hlink"/>
              </a:buClr>
              <a:buSzPct val="50000"/>
              <a:buFont typeface="Monotype Sorts"/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解决读写问题</a:t>
            </a:r>
            <a:r>
              <a:rPr lang="en-US" altLang="zh-CN" sz="2800" dirty="0">
                <a:latin typeface="Arial" panose="020B0604020202020204" pitchFamily="34" charset="0"/>
              </a:rPr>
              <a:t>,</a:t>
            </a:r>
            <a:r>
              <a:rPr lang="zh-CN" altLang="en-US" sz="2800" dirty="0">
                <a:latin typeface="Arial" panose="020B0604020202020204" pitchFamily="34" charset="0"/>
              </a:rPr>
              <a:t>导致饥饿现象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public class </a:t>
            </a:r>
            <a:r>
              <a:rPr lang="en-US" altLang="zh-CN" sz="2800" dirty="0" err="1">
                <a:latin typeface="Times New Roman" panose="02020603050405020304" pitchFamily="18" charset="0"/>
              </a:rPr>
              <a:t>readersandwriters</a:t>
            </a:r>
            <a:r>
              <a:rPr lang="en-US" altLang="zh-CN" sz="2800" dirty="0">
                <a:latin typeface="Times New Roman" panose="02020603050405020304" pitchFamily="18" charset="0"/>
              </a:rPr>
              <a:t>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	int </a:t>
            </a:r>
            <a:r>
              <a:rPr lang="en-US" altLang="zh-CN" sz="2800" dirty="0" err="1">
                <a:latin typeface="Times New Roman" panose="02020603050405020304" pitchFamily="18" charset="0"/>
              </a:rPr>
              <a:t>readcount</a:t>
            </a:r>
            <a:r>
              <a:rPr lang="en-US" altLang="zh-CN" sz="2800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	semaphore </a:t>
            </a:r>
            <a:r>
              <a:rPr lang="en-US" altLang="zh-CN" sz="2800" dirty="0" err="1">
                <a:latin typeface="Times New Roman" panose="02020603050405020304" pitchFamily="18" charset="0"/>
              </a:rPr>
              <a:t>rmutex</a:t>
            </a:r>
            <a:r>
              <a:rPr lang="en-US" altLang="zh-CN" sz="2800" dirty="0">
                <a:latin typeface="Times New Roman" panose="02020603050405020304" pitchFamily="18" charset="0"/>
              </a:rPr>
              <a:t> = new semaphore(1);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	semaphore </a:t>
            </a:r>
            <a:r>
              <a:rPr lang="en-US" altLang="zh-CN" sz="2800" dirty="0" err="1">
                <a:latin typeface="Times New Roman" panose="02020603050405020304" pitchFamily="18" charset="0"/>
              </a:rPr>
              <a:t>wmutex</a:t>
            </a:r>
            <a:r>
              <a:rPr lang="en-US" altLang="zh-CN" sz="2800" dirty="0">
                <a:latin typeface="Times New Roman" panose="02020603050405020304" pitchFamily="18" charset="0"/>
              </a:rPr>
              <a:t> = new semaphore(1);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17763" name="标题 1">
            <a:extLst>
              <a:ext uri="{FF2B5EF4-FFF2-40B4-BE49-F238E27FC236}">
                <a16:creationId xmlns:a16="http://schemas.microsoft.com/office/drawing/2014/main" id="{FE99BF6A-0D64-4C14-81B5-73D80CC5BD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latin typeface="Times New Roman" panose="02020603050405020304" pitchFamily="18" charset="0"/>
                <a:ea typeface="楷体_GB2312"/>
                <a:cs typeface="楷体_GB2312"/>
              </a:rPr>
              <a:t> 2.7</a:t>
            </a:r>
            <a:r>
              <a:rPr lang="en-US" altLang="zh-CN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       </a:t>
            </a:r>
            <a:r>
              <a:rPr lang="zh-CN" altLang="en-US">
                <a:latin typeface="Times New Roman" panose="02020603050405020304" pitchFamily="18" charset="0"/>
                <a:ea typeface="楷体_GB2312"/>
                <a:cs typeface="楷体_GB2312"/>
              </a:rPr>
              <a:t>经典进程同步问题</a:t>
            </a:r>
            <a:endParaRPr lang="zh-CN" altLang="en-US"/>
          </a:p>
        </p:txBody>
      </p:sp>
      <p:sp>
        <p:nvSpPr>
          <p:cNvPr id="117764" name="日期占位符 3">
            <a:extLst>
              <a:ext uri="{FF2B5EF4-FFF2-40B4-BE49-F238E27FC236}">
                <a16:creationId xmlns:a16="http://schemas.microsoft.com/office/drawing/2014/main" id="{E6E20DCF-3483-48C6-AD85-E0AAF60E6BB8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日期占位符 3">
            <a:extLst>
              <a:ext uri="{FF2B5EF4-FFF2-40B4-BE49-F238E27FC236}">
                <a16:creationId xmlns:a16="http://schemas.microsoft.com/office/drawing/2014/main" id="{C7E433E5-AB40-4209-AA73-32A82CD92286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7B0AB7E5-EFC1-4805-BF1A-FC6096BD9C7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348712" y="1297310"/>
            <a:ext cx="8229600" cy="475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public void reader() {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while (true) {	</a:t>
            </a:r>
            <a:r>
              <a:rPr lang="en-US" altLang="zh-CN" sz="2400" dirty="0">
                <a:solidFill>
                  <a:srgbClr val="379D87"/>
                </a:solidFill>
                <a:latin typeface="Times New Roman" panose="02020603050405020304" pitchFamily="18" charset="0"/>
              </a:rPr>
              <a:t>wait (</a:t>
            </a:r>
            <a:r>
              <a:rPr lang="en-US" altLang="zh-CN" sz="2400" dirty="0" err="1">
                <a:solidFill>
                  <a:srgbClr val="379D87"/>
                </a:solidFill>
                <a:latin typeface="Times New Roman" panose="02020603050405020304" pitchFamily="18" charset="0"/>
              </a:rPr>
              <a:t>rmutex</a:t>
            </a:r>
            <a:r>
              <a:rPr lang="en-US" altLang="zh-CN" sz="2400" dirty="0">
                <a:solidFill>
                  <a:srgbClr val="379D87"/>
                </a:solidFill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		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readcount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++;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		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	if (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readcount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== 1)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					wait (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wmutex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			</a:t>
            </a:r>
            <a:r>
              <a:rPr lang="en-US" altLang="zh-CN" sz="2400" dirty="0">
                <a:solidFill>
                  <a:srgbClr val="379D87"/>
                </a:solidFill>
                <a:latin typeface="Times New Roman" panose="02020603050405020304" pitchFamily="18" charset="0"/>
              </a:rPr>
              <a:t>signal (</a:t>
            </a:r>
            <a:r>
              <a:rPr lang="en-US" altLang="zh-CN" sz="2400" dirty="0" err="1">
                <a:solidFill>
                  <a:srgbClr val="379D87"/>
                </a:solidFill>
                <a:latin typeface="Times New Roman" panose="02020603050405020304" pitchFamily="18" charset="0"/>
              </a:rPr>
              <a:t>rmutex</a:t>
            </a:r>
            <a:r>
              <a:rPr lang="en-US" altLang="zh-CN" sz="2400" dirty="0">
                <a:solidFill>
                  <a:srgbClr val="379D87"/>
                </a:solidFill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			READUNIT();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			</a:t>
            </a:r>
            <a:r>
              <a:rPr lang="en-US" altLang="zh-CN" sz="2400" dirty="0">
                <a:solidFill>
                  <a:srgbClr val="379D87"/>
                </a:solidFill>
                <a:latin typeface="Times New Roman" panose="02020603050405020304" pitchFamily="18" charset="0"/>
              </a:rPr>
              <a:t>wait (x);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			</a:t>
            </a:r>
            <a:r>
              <a:rPr lang="en-US" altLang="zh-CN" sz="2400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readcount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--;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		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	if (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readcount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== 0)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					signal (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wmutex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			</a:t>
            </a:r>
            <a:r>
              <a:rPr lang="en-US" altLang="zh-CN" sz="2400" dirty="0">
                <a:solidFill>
                  <a:srgbClr val="379D87"/>
                </a:solidFill>
                <a:latin typeface="Times New Roman" panose="02020603050405020304" pitchFamily="18" charset="0"/>
              </a:rPr>
              <a:t>signal (x);</a:t>
            </a:r>
            <a:r>
              <a:rPr lang="en-US" altLang="zh-CN" sz="2400" dirty="0">
                <a:latin typeface="Times New Roman" panose="02020603050405020304" pitchFamily="18" charset="0"/>
              </a:rPr>
              <a:t>	}	}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0B4EFCE-26F9-4D95-81D5-BFAEB6E771E9}"/>
              </a:ext>
            </a:extLst>
          </p:cNvPr>
          <p:cNvSpPr/>
          <p:nvPr/>
        </p:nvSpPr>
        <p:spPr>
          <a:xfrm>
            <a:off x="1025525" y="177800"/>
            <a:ext cx="5476875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3200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j-cs"/>
              </a:rPr>
              <a:t> 2.7</a:t>
            </a:r>
            <a:r>
              <a:rPr kumimoji="0" lang="en-US" altLang="zh-CN" sz="3200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       </a:t>
            </a:r>
            <a:r>
              <a:rPr kumimoji="0" lang="zh-CN" altLang="en-US" sz="3200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j-cs"/>
              </a:rPr>
              <a:t>经典进程同步问题</a:t>
            </a:r>
            <a:endParaRPr lang="zh-CN" altLang="en-US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日期占位符 3">
            <a:extLst>
              <a:ext uri="{FF2B5EF4-FFF2-40B4-BE49-F238E27FC236}">
                <a16:creationId xmlns:a16="http://schemas.microsoft.com/office/drawing/2014/main" id="{CBA7381F-B601-41A9-99EA-8AD47A07805B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3188" name="Rectangle 2">
            <a:extLst>
              <a:ext uri="{FF2B5EF4-FFF2-40B4-BE49-F238E27FC236}">
                <a16:creationId xmlns:a16="http://schemas.microsoft.com/office/drawing/2014/main" id="{88481233-268B-4ED8-91AA-691787E136C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60400" y="1049338"/>
            <a:ext cx="7578725" cy="5304967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400" dirty="0">
                <a:latin typeface="Times New Roman" pitchFamily="18" charset="0"/>
              </a:rPr>
              <a:t>public void writer() {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400" dirty="0">
                <a:latin typeface="Times New Roman" pitchFamily="18" charset="0"/>
              </a:rPr>
              <a:t>	while (true) {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400" dirty="0">
                <a:latin typeface="Times New Roman" pitchFamily="18" charset="0"/>
              </a:rPr>
              <a:t>		</a:t>
            </a:r>
            <a:r>
              <a:rPr lang="en-US" altLang="zh-CN" sz="2400" dirty="0">
                <a:solidFill>
                  <a:schemeClr val="folHlink"/>
                </a:solidFill>
                <a:latin typeface="Times New Roman" pitchFamily="18" charset="0"/>
              </a:rPr>
              <a:t>wait (</a:t>
            </a:r>
            <a:r>
              <a:rPr lang="en-US" altLang="zh-CN" sz="2400" dirty="0" err="1">
                <a:solidFill>
                  <a:schemeClr val="folHlink"/>
                </a:solidFill>
                <a:latin typeface="Times New Roman" pitchFamily="18" charset="0"/>
              </a:rPr>
              <a:t>wmutex</a:t>
            </a:r>
            <a:r>
              <a:rPr lang="en-US" altLang="zh-CN" sz="2400" dirty="0">
                <a:solidFill>
                  <a:schemeClr val="folHlink"/>
                </a:solidFill>
                <a:latin typeface="Times New Roman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400" dirty="0">
                <a:latin typeface="Times New Roman" pitchFamily="18" charset="0"/>
              </a:rPr>
              <a:t>		</a:t>
            </a:r>
            <a:r>
              <a:rPr lang="en-US" altLang="zh-CN" sz="2400" dirty="0">
                <a:solidFill>
                  <a:schemeClr val="hlink"/>
                </a:solidFill>
                <a:latin typeface="Times New Roman" pitchFamily="18" charset="0"/>
              </a:rPr>
              <a:t>WRITEUNIT();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400" dirty="0">
                <a:latin typeface="Times New Roman" pitchFamily="18" charset="0"/>
              </a:rPr>
              <a:t>	</a:t>
            </a:r>
            <a:r>
              <a:rPr lang="en-US" altLang="zh-CN" sz="2400" dirty="0">
                <a:solidFill>
                  <a:schemeClr val="folHlink"/>
                </a:solidFill>
                <a:latin typeface="Times New Roman" pitchFamily="18" charset="0"/>
              </a:rPr>
              <a:t>	signal (</a:t>
            </a:r>
            <a:r>
              <a:rPr lang="en-US" altLang="zh-CN" sz="2400" dirty="0" err="1">
                <a:solidFill>
                  <a:schemeClr val="folHlink"/>
                </a:solidFill>
                <a:latin typeface="Times New Roman" pitchFamily="18" charset="0"/>
              </a:rPr>
              <a:t>wmutex</a:t>
            </a:r>
            <a:r>
              <a:rPr lang="en-US" altLang="zh-CN" sz="2400" dirty="0">
                <a:solidFill>
                  <a:schemeClr val="folHlink"/>
                </a:solidFill>
                <a:latin typeface="Times New Roman" pitchFamily="18" charset="0"/>
              </a:rPr>
              <a:t>);</a:t>
            </a:r>
            <a:r>
              <a:rPr lang="en-US" altLang="zh-CN" sz="2400" dirty="0">
                <a:latin typeface="Times New Roman" pitchFamily="18" charset="0"/>
              </a:rPr>
              <a:t> }</a:t>
            </a:r>
            <a:endParaRPr lang="en-US" altLang="zh-CN" sz="2400" dirty="0">
              <a:solidFill>
                <a:schemeClr val="folHlink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400" dirty="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400" dirty="0">
                <a:latin typeface="Times New Roman" pitchFamily="18" charset="0"/>
              </a:rPr>
              <a:t>public static void main (String </a:t>
            </a:r>
            <a:r>
              <a:rPr lang="en-US" altLang="zh-CN" sz="2400" dirty="0" err="1">
                <a:latin typeface="Times New Roman" pitchFamily="18" charset="0"/>
              </a:rPr>
              <a:t>args</a:t>
            </a:r>
            <a:r>
              <a:rPr lang="en-US" altLang="zh-CN" sz="2400" dirty="0">
                <a:latin typeface="Times New Roman" pitchFamily="18" charset="0"/>
              </a:rPr>
              <a:t>[]) {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400" dirty="0">
                <a:latin typeface="Times New Roman" pitchFamily="18" charset="0"/>
              </a:rPr>
              <a:t>	</a:t>
            </a:r>
            <a:r>
              <a:rPr lang="en-US" altLang="zh-CN" sz="2400" dirty="0" err="1">
                <a:latin typeface="Times New Roman" pitchFamily="18" charset="0"/>
              </a:rPr>
              <a:t>readcount</a:t>
            </a:r>
            <a:r>
              <a:rPr lang="en-US" altLang="zh-CN" sz="2400" dirty="0">
                <a:latin typeface="Times New Roman" pitchFamily="18" charset="0"/>
              </a:rPr>
              <a:t> = 0;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400" dirty="0">
                <a:latin typeface="Times New Roman" pitchFamily="18" charset="0"/>
              </a:rPr>
              <a:t>	</a:t>
            </a:r>
            <a:r>
              <a:rPr lang="en-US" altLang="zh-CN" sz="2400" dirty="0" err="1">
                <a:latin typeface="Times New Roman" pitchFamily="18" charset="0"/>
              </a:rPr>
              <a:t>parbegin</a:t>
            </a:r>
            <a:r>
              <a:rPr lang="en-US" altLang="zh-CN" sz="2400" dirty="0">
                <a:latin typeface="Times New Roman" pitchFamily="18" charset="0"/>
              </a:rPr>
              <a:t> (reader, writer);		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/*A Solution to the Readers/Writers Problem Using Semaphores: Readers Have Priority*/</a:t>
            </a:r>
            <a:endParaRPr lang="en-US" altLang="zh-CN" sz="2000" dirty="0">
              <a:latin typeface="Times New Roman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AFE874E-1207-4A51-B9C9-6521BDDCFA7E}"/>
              </a:ext>
            </a:extLst>
          </p:cNvPr>
          <p:cNvSpPr/>
          <p:nvPr/>
        </p:nvSpPr>
        <p:spPr>
          <a:xfrm>
            <a:off x="731838" y="193675"/>
            <a:ext cx="5373687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3200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j-cs"/>
              </a:rPr>
              <a:t> 2.7</a:t>
            </a:r>
            <a:r>
              <a:rPr kumimoji="0" lang="en-US" altLang="zh-CN" sz="3200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       </a:t>
            </a:r>
            <a:r>
              <a:rPr kumimoji="0" lang="zh-CN" altLang="en-US" sz="3200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j-cs"/>
              </a:rPr>
              <a:t>经典进程同步问题</a:t>
            </a:r>
            <a:endParaRPr lang="zh-CN" altLang="en-US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3CE340-8C50-48C7-85F0-40E1A538B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397" y="1340147"/>
            <a:ext cx="6354305" cy="47593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使用一般信号量解决读者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写者问题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int RN=n;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Semaphore L=RN, mx=1;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void reader() {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	while (true) {	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		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itchFamily="18" charset="0"/>
              </a:rPr>
              <a:t>Swait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 (L,1,1);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		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itchFamily="18" charset="0"/>
              </a:rPr>
              <a:t>Swait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 (mx,1,0);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		READUNIT();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400" dirty="0">
                <a:solidFill>
                  <a:srgbClr val="3333CC"/>
                </a:solidFill>
                <a:latin typeface="Times New Roman" pitchFamily="18" charset="0"/>
              </a:rPr>
              <a:t>		</a:t>
            </a:r>
            <a:r>
              <a:rPr lang="en-US" altLang="zh-CN" sz="2400" dirty="0" err="1">
                <a:solidFill>
                  <a:srgbClr val="3333CC"/>
                </a:solidFill>
                <a:latin typeface="Times New Roman" pitchFamily="18" charset="0"/>
              </a:rPr>
              <a:t>Ssignal</a:t>
            </a:r>
            <a:r>
              <a:rPr lang="en-US" altLang="zh-CN" sz="2400" dirty="0">
                <a:solidFill>
                  <a:srgbClr val="3333CC"/>
                </a:solidFill>
                <a:latin typeface="Times New Roman" pitchFamily="18" charset="0"/>
              </a:rPr>
              <a:t> (L,1); }	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120835" name="标题 1">
            <a:extLst>
              <a:ext uri="{FF2B5EF4-FFF2-40B4-BE49-F238E27FC236}">
                <a16:creationId xmlns:a16="http://schemas.microsoft.com/office/drawing/2014/main" id="{CA421EC7-77B5-4F94-BFF0-C427C66BE2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latin typeface="Times New Roman" panose="02020603050405020304" pitchFamily="18" charset="0"/>
                <a:ea typeface="楷体_GB2312"/>
                <a:cs typeface="楷体_GB2312"/>
              </a:rPr>
              <a:t> 2.7</a:t>
            </a:r>
            <a:r>
              <a:rPr lang="en-US" altLang="zh-CN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       </a:t>
            </a:r>
            <a:r>
              <a:rPr lang="zh-CN" altLang="en-US">
                <a:latin typeface="Times New Roman" panose="02020603050405020304" pitchFamily="18" charset="0"/>
                <a:ea typeface="楷体_GB2312"/>
                <a:cs typeface="楷体_GB2312"/>
              </a:rPr>
              <a:t>经典进程同步问题</a:t>
            </a:r>
            <a:endParaRPr lang="zh-CN" altLang="en-US"/>
          </a:p>
        </p:txBody>
      </p:sp>
      <p:sp>
        <p:nvSpPr>
          <p:cNvPr id="120836" name="日期占位符 3">
            <a:extLst>
              <a:ext uri="{FF2B5EF4-FFF2-40B4-BE49-F238E27FC236}">
                <a16:creationId xmlns:a16="http://schemas.microsoft.com/office/drawing/2014/main" id="{2D5C9008-8D8E-45E3-B606-671D59C6DF18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74C5A-C929-4F89-B537-7D3F81EC6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173" y="1521822"/>
            <a:ext cx="7020732" cy="4266796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void writer() {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	while (true) {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zh-CN" sz="2800" dirty="0" err="1">
                <a:solidFill>
                  <a:srgbClr val="3333CC"/>
                </a:solidFill>
                <a:latin typeface="Times New Roman" pitchFamily="18" charset="0"/>
              </a:rPr>
              <a:t>Swait</a:t>
            </a:r>
            <a:r>
              <a:rPr lang="en-US" altLang="zh-CN" sz="2800" dirty="0">
                <a:solidFill>
                  <a:srgbClr val="3333CC"/>
                </a:solidFill>
                <a:latin typeface="Times New Roman" pitchFamily="18" charset="0"/>
              </a:rPr>
              <a:t> (mx,1,1;L,RN,0);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WRITEUNIT();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CN" sz="2800" dirty="0">
                <a:solidFill>
                  <a:srgbClr val="3333CC"/>
                </a:solidFill>
                <a:latin typeface="Times New Roman" pitchFamily="18" charset="0"/>
              </a:rPr>
              <a:t>	</a:t>
            </a:r>
            <a:r>
              <a:rPr lang="en-US" altLang="zh-CN" sz="2800" dirty="0" err="1">
                <a:solidFill>
                  <a:srgbClr val="3333CC"/>
                </a:solidFill>
                <a:latin typeface="Times New Roman" pitchFamily="18" charset="0"/>
              </a:rPr>
              <a:t>Ssignal</a:t>
            </a:r>
            <a:r>
              <a:rPr lang="en-US" altLang="zh-CN" sz="2800" dirty="0">
                <a:solidFill>
                  <a:srgbClr val="3333CC"/>
                </a:solidFill>
                <a:latin typeface="Times New Roman" pitchFamily="18" charset="0"/>
              </a:rPr>
              <a:t> (mx,1);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	}	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121859" name="标题 1">
            <a:extLst>
              <a:ext uri="{FF2B5EF4-FFF2-40B4-BE49-F238E27FC236}">
                <a16:creationId xmlns:a16="http://schemas.microsoft.com/office/drawing/2014/main" id="{81ACDEC9-5AFE-4107-9435-4FC35D0637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89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楷体_GB2312"/>
                <a:cs typeface="楷体_GB2312"/>
              </a:rPr>
              <a:t> 2.7</a:t>
            </a:r>
            <a:r>
              <a:rPr lang="en-US" altLang="zh-CN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       </a:t>
            </a:r>
            <a:r>
              <a:rPr lang="zh-CN" altLang="en-US" dirty="0">
                <a:latin typeface="Times New Roman" panose="02020603050405020304" pitchFamily="18" charset="0"/>
                <a:ea typeface="楷体_GB2312"/>
                <a:cs typeface="楷体_GB2312"/>
              </a:rPr>
              <a:t>经典进程同步问题</a:t>
            </a:r>
            <a:endParaRPr lang="zh-CN" altLang="en-US" dirty="0"/>
          </a:p>
        </p:txBody>
      </p:sp>
      <p:sp>
        <p:nvSpPr>
          <p:cNvPr id="121860" name="日期占位符 3">
            <a:extLst>
              <a:ext uri="{FF2B5EF4-FFF2-40B4-BE49-F238E27FC236}">
                <a16:creationId xmlns:a16="http://schemas.microsoft.com/office/drawing/2014/main" id="{051FDFA3-1DD3-49CF-9B98-EF904D8AC783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44">
            <a:extLst>
              <a:ext uri="{FF2B5EF4-FFF2-40B4-BE49-F238E27FC236}">
                <a16:creationId xmlns:a16="http://schemas.microsoft.com/office/drawing/2014/main" id="{6781EC36-B85A-4099-AE48-E4DFFBC6506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0" y="1366838"/>
            <a:ext cx="8229600" cy="475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哲学家进餐问题</a:t>
            </a:r>
          </a:p>
          <a:p>
            <a:pPr eaLnBrk="1" hangingPunct="1"/>
            <a:endParaRPr lang="en-US" altLang="zh-CN" sz="4000"/>
          </a:p>
        </p:txBody>
      </p:sp>
      <p:sp>
        <p:nvSpPr>
          <p:cNvPr id="126979" name="标题 1">
            <a:extLst>
              <a:ext uri="{FF2B5EF4-FFF2-40B4-BE49-F238E27FC236}">
                <a16:creationId xmlns:a16="http://schemas.microsoft.com/office/drawing/2014/main" id="{94775DC7-E8E9-4C20-9159-F341195830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274638"/>
            <a:ext cx="64897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ea typeface="楷体_GB2312"/>
                <a:cs typeface="楷体_GB2312"/>
              </a:rPr>
              <a:t>2.7</a:t>
            </a:r>
            <a:r>
              <a:rPr lang="en-US" altLang="zh-CN" sz="320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       </a:t>
            </a:r>
            <a:r>
              <a:rPr lang="zh-CN" altLang="en-US" sz="3200">
                <a:latin typeface="Times New Roman" panose="02020603050405020304" pitchFamily="18" charset="0"/>
                <a:ea typeface="楷体_GB2312"/>
                <a:cs typeface="楷体_GB2312"/>
              </a:rPr>
              <a:t>经典进程同步问题</a:t>
            </a:r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5177F5C-8064-4C09-8F02-6E0181598078}"/>
              </a:ext>
            </a:extLst>
          </p:cNvPr>
          <p:cNvGrpSpPr/>
          <p:nvPr/>
        </p:nvGrpSpPr>
        <p:grpSpPr>
          <a:xfrm>
            <a:off x="2038351" y="1785938"/>
            <a:ext cx="4052484" cy="4095669"/>
            <a:chOff x="2038350" y="1785938"/>
            <a:chExt cx="4843463" cy="4837112"/>
          </a:xfrm>
        </p:grpSpPr>
        <p:sp>
          <p:nvSpPr>
            <p:cNvPr id="126980" name="Oval 2">
              <a:extLst>
                <a:ext uri="{FF2B5EF4-FFF2-40B4-BE49-F238E27FC236}">
                  <a16:creationId xmlns:a16="http://schemas.microsoft.com/office/drawing/2014/main" id="{5B7DB205-9932-4A5A-AF14-0E7CE1AE7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350" y="1785938"/>
              <a:ext cx="4843463" cy="48371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/>
              <a:endParaRPr lang="zh-CN" altLang="en-US" sz="24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26981" name="Group 3">
              <a:extLst>
                <a:ext uri="{FF2B5EF4-FFF2-40B4-BE49-F238E27FC236}">
                  <a16:creationId xmlns:a16="http://schemas.microsoft.com/office/drawing/2014/main" id="{B7E8263E-8EED-4EFB-983C-F78ED38ABF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7325" y="4926013"/>
              <a:ext cx="1255713" cy="1095375"/>
              <a:chOff x="1670" y="3107"/>
              <a:chExt cx="791" cy="690"/>
            </a:xfrm>
          </p:grpSpPr>
          <p:sp>
            <p:nvSpPr>
              <p:cNvPr id="127016" name="Oval 4">
                <a:extLst>
                  <a:ext uri="{FF2B5EF4-FFF2-40B4-BE49-F238E27FC236}">
                    <a16:creationId xmlns:a16="http://schemas.microsoft.com/office/drawing/2014/main" id="{062D7306-02BD-4CA9-8A0D-850C17513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1" y="3258"/>
                <a:ext cx="540" cy="53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HY강B"/>
                    <a:ea typeface="HY강B"/>
                    <a:cs typeface="HY강B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HY강B"/>
                    <a:ea typeface="HY강B"/>
                    <a:cs typeface="HY강B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HY강B"/>
                    <a:ea typeface="HY강B"/>
                    <a:cs typeface="HY강B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HY강B"/>
                    <a:ea typeface="HY강B"/>
                    <a:cs typeface="HY강B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HY강B"/>
                    <a:ea typeface="HY강B"/>
                    <a:cs typeface="HY강B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강B"/>
                    <a:ea typeface="HY강B"/>
                    <a:cs typeface="HY강B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강B"/>
                    <a:ea typeface="HY강B"/>
                    <a:cs typeface="HY강B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강B"/>
                    <a:ea typeface="HY강B"/>
                    <a:cs typeface="HY강B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강B"/>
                    <a:ea typeface="HY강B"/>
                    <a:cs typeface="HY강B"/>
                  </a:defRPr>
                </a:lvl9pPr>
              </a:lstStyle>
              <a:p>
                <a:pPr eaLnBrk="1" hangingPunct="1"/>
                <a:endParaRPr lang="zh-CN" altLang="en-US" sz="2400" b="1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7017" name="Oval 5">
                <a:extLst>
                  <a:ext uri="{FF2B5EF4-FFF2-40B4-BE49-F238E27FC236}">
                    <a16:creationId xmlns:a16="http://schemas.microsoft.com/office/drawing/2014/main" id="{0184B4BD-1EFD-47E1-B4B2-2D66A3857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2" y="3349"/>
                <a:ext cx="358" cy="35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HY강B"/>
                    <a:ea typeface="HY강B"/>
                    <a:cs typeface="HY강B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HY강B"/>
                    <a:ea typeface="HY강B"/>
                    <a:cs typeface="HY강B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HY강B"/>
                    <a:ea typeface="HY강B"/>
                    <a:cs typeface="HY강B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HY강B"/>
                    <a:ea typeface="HY강B"/>
                    <a:cs typeface="HY강B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HY강B"/>
                    <a:ea typeface="HY강B"/>
                    <a:cs typeface="HY강B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강B"/>
                    <a:ea typeface="HY강B"/>
                    <a:cs typeface="HY강B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강B"/>
                    <a:ea typeface="HY강B"/>
                    <a:cs typeface="HY강B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강B"/>
                    <a:ea typeface="HY강B"/>
                    <a:cs typeface="HY강B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강B"/>
                    <a:ea typeface="HY강B"/>
                    <a:cs typeface="HY강B"/>
                  </a:defRPr>
                </a:lvl9pPr>
              </a:lstStyle>
              <a:p>
                <a:pPr eaLnBrk="1" hangingPunct="1"/>
                <a:endParaRPr lang="zh-CN" altLang="en-US" sz="2400" b="1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27018" name="Group 6">
                <a:extLst>
                  <a:ext uri="{FF2B5EF4-FFF2-40B4-BE49-F238E27FC236}">
                    <a16:creationId xmlns:a16="http://schemas.microsoft.com/office/drawing/2014/main" id="{620F227F-EC00-477B-B236-8133A18644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70" y="3107"/>
                <a:ext cx="303" cy="467"/>
                <a:chOff x="1670" y="3107"/>
                <a:chExt cx="303" cy="467"/>
              </a:xfrm>
            </p:grpSpPr>
            <p:sp>
              <p:nvSpPr>
                <p:cNvPr id="127019" name="Freeform 7">
                  <a:extLst>
                    <a:ext uri="{FF2B5EF4-FFF2-40B4-BE49-F238E27FC236}">
                      <a16:creationId xmlns:a16="http://schemas.microsoft.com/office/drawing/2014/main" id="{CBA0D178-D9E5-49D2-A20F-64BD9ABD8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2" y="3107"/>
                  <a:ext cx="151" cy="214"/>
                </a:xfrm>
                <a:custGeom>
                  <a:avLst/>
                  <a:gdLst>
                    <a:gd name="T0" fmla="*/ 15 w 151"/>
                    <a:gd name="T1" fmla="*/ 169 h 214"/>
                    <a:gd name="T2" fmla="*/ 17 w 151"/>
                    <a:gd name="T3" fmla="*/ 163 h 214"/>
                    <a:gd name="T4" fmla="*/ 18 w 151"/>
                    <a:gd name="T5" fmla="*/ 153 h 214"/>
                    <a:gd name="T6" fmla="*/ 14 w 151"/>
                    <a:gd name="T7" fmla="*/ 145 h 214"/>
                    <a:gd name="T8" fmla="*/ 14 w 151"/>
                    <a:gd name="T9" fmla="*/ 134 h 214"/>
                    <a:gd name="T10" fmla="*/ 17 w 151"/>
                    <a:gd name="T11" fmla="*/ 113 h 214"/>
                    <a:gd name="T12" fmla="*/ 23 w 151"/>
                    <a:gd name="T13" fmla="*/ 91 h 214"/>
                    <a:gd name="T14" fmla="*/ 32 w 151"/>
                    <a:gd name="T15" fmla="*/ 73 h 214"/>
                    <a:gd name="T16" fmla="*/ 63 w 151"/>
                    <a:gd name="T17" fmla="*/ 27 h 214"/>
                    <a:gd name="T18" fmla="*/ 85 w 151"/>
                    <a:gd name="T19" fmla="*/ 0 h 214"/>
                    <a:gd name="T20" fmla="*/ 81 w 151"/>
                    <a:gd name="T21" fmla="*/ 22 h 214"/>
                    <a:gd name="T22" fmla="*/ 48 w 151"/>
                    <a:gd name="T23" fmla="*/ 75 h 214"/>
                    <a:gd name="T24" fmla="*/ 37 w 151"/>
                    <a:gd name="T25" fmla="*/ 96 h 214"/>
                    <a:gd name="T26" fmla="*/ 35 w 151"/>
                    <a:gd name="T27" fmla="*/ 104 h 214"/>
                    <a:gd name="T28" fmla="*/ 37 w 151"/>
                    <a:gd name="T29" fmla="*/ 107 h 214"/>
                    <a:gd name="T30" fmla="*/ 40 w 151"/>
                    <a:gd name="T31" fmla="*/ 107 h 214"/>
                    <a:gd name="T32" fmla="*/ 44 w 151"/>
                    <a:gd name="T33" fmla="*/ 105 h 214"/>
                    <a:gd name="T34" fmla="*/ 97 w 151"/>
                    <a:gd name="T35" fmla="*/ 25 h 214"/>
                    <a:gd name="T36" fmla="*/ 111 w 151"/>
                    <a:gd name="T37" fmla="*/ 14 h 214"/>
                    <a:gd name="T38" fmla="*/ 63 w 151"/>
                    <a:gd name="T39" fmla="*/ 106 h 214"/>
                    <a:gd name="T40" fmla="*/ 59 w 151"/>
                    <a:gd name="T41" fmla="*/ 114 h 214"/>
                    <a:gd name="T42" fmla="*/ 58 w 151"/>
                    <a:gd name="T43" fmla="*/ 118 h 214"/>
                    <a:gd name="T44" fmla="*/ 64 w 151"/>
                    <a:gd name="T45" fmla="*/ 120 h 214"/>
                    <a:gd name="T46" fmla="*/ 68 w 151"/>
                    <a:gd name="T47" fmla="*/ 116 h 214"/>
                    <a:gd name="T48" fmla="*/ 125 w 151"/>
                    <a:gd name="T49" fmla="*/ 22 h 214"/>
                    <a:gd name="T50" fmla="*/ 91 w 151"/>
                    <a:gd name="T51" fmla="*/ 105 h 214"/>
                    <a:gd name="T52" fmla="*/ 81 w 151"/>
                    <a:gd name="T53" fmla="*/ 126 h 214"/>
                    <a:gd name="T54" fmla="*/ 84 w 151"/>
                    <a:gd name="T55" fmla="*/ 133 h 214"/>
                    <a:gd name="T56" fmla="*/ 87 w 151"/>
                    <a:gd name="T57" fmla="*/ 132 h 214"/>
                    <a:gd name="T58" fmla="*/ 91 w 151"/>
                    <a:gd name="T59" fmla="*/ 127 h 214"/>
                    <a:gd name="T60" fmla="*/ 130 w 151"/>
                    <a:gd name="T61" fmla="*/ 60 h 214"/>
                    <a:gd name="T62" fmla="*/ 150 w 151"/>
                    <a:gd name="T63" fmla="*/ 36 h 214"/>
                    <a:gd name="T64" fmla="*/ 138 w 151"/>
                    <a:gd name="T65" fmla="*/ 68 h 214"/>
                    <a:gd name="T66" fmla="*/ 122 w 151"/>
                    <a:gd name="T67" fmla="*/ 105 h 214"/>
                    <a:gd name="T68" fmla="*/ 105 w 151"/>
                    <a:gd name="T69" fmla="*/ 132 h 214"/>
                    <a:gd name="T70" fmla="*/ 97 w 151"/>
                    <a:gd name="T71" fmla="*/ 145 h 214"/>
                    <a:gd name="T72" fmla="*/ 81 w 151"/>
                    <a:gd name="T73" fmla="*/ 159 h 214"/>
                    <a:gd name="T74" fmla="*/ 67 w 151"/>
                    <a:gd name="T75" fmla="*/ 167 h 214"/>
                    <a:gd name="T76" fmla="*/ 57 w 151"/>
                    <a:gd name="T77" fmla="*/ 171 h 214"/>
                    <a:gd name="T78" fmla="*/ 47 w 151"/>
                    <a:gd name="T79" fmla="*/ 175 h 214"/>
                    <a:gd name="T80" fmla="*/ 44 w 151"/>
                    <a:gd name="T81" fmla="*/ 179 h 214"/>
                    <a:gd name="T82" fmla="*/ 13 w 151"/>
                    <a:gd name="T83" fmla="*/ 213 h 214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151" h="214">
                      <a:moveTo>
                        <a:pt x="0" y="195"/>
                      </a:moveTo>
                      <a:lnTo>
                        <a:pt x="15" y="169"/>
                      </a:lnTo>
                      <a:lnTo>
                        <a:pt x="16" y="165"/>
                      </a:lnTo>
                      <a:lnTo>
                        <a:pt x="17" y="163"/>
                      </a:lnTo>
                      <a:lnTo>
                        <a:pt x="18" y="160"/>
                      </a:lnTo>
                      <a:lnTo>
                        <a:pt x="18" y="153"/>
                      </a:lnTo>
                      <a:lnTo>
                        <a:pt x="15" y="149"/>
                      </a:lnTo>
                      <a:lnTo>
                        <a:pt x="14" y="145"/>
                      </a:lnTo>
                      <a:lnTo>
                        <a:pt x="13" y="141"/>
                      </a:lnTo>
                      <a:lnTo>
                        <a:pt x="14" y="134"/>
                      </a:lnTo>
                      <a:lnTo>
                        <a:pt x="14" y="129"/>
                      </a:lnTo>
                      <a:lnTo>
                        <a:pt x="17" y="113"/>
                      </a:lnTo>
                      <a:lnTo>
                        <a:pt x="19" y="103"/>
                      </a:lnTo>
                      <a:lnTo>
                        <a:pt x="23" y="91"/>
                      </a:lnTo>
                      <a:lnTo>
                        <a:pt x="28" y="79"/>
                      </a:lnTo>
                      <a:lnTo>
                        <a:pt x="32" y="73"/>
                      </a:lnTo>
                      <a:lnTo>
                        <a:pt x="50" y="44"/>
                      </a:lnTo>
                      <a:lnTo>
                        <a:pt x="63" y="27"/>
                      </a:lnTo>
                      <a:lnTo>
                        <a:pt x="77" y="10"/>
                      </a:lnTo>
                      <a:lnTo>
                        <a:pt x="85" y="0"/>
                      </a:lnTo>
                      <a:lnTo>
                        <a:pt x="92" y="4"/>
                      </a:lnTo>
                      <a:lnTo>
                        <a:pt x="81" y="22"/>
                      </a:lnTo>
                      <a:lnTo>
                        <a:pt x="62" y="52"/>
                      </a:lnTo>
                      <a:lnTo>
                        <a:pt x="48" y="75"/>
                      </a:lnTo>
                      <a:lnTo>
                        <a:pt x="41" y="88"/>
                      </a:lnTo>
                      <a:lnTo>
                        <a:pt x="37" y="96"/>
                      </a:lnTo>
                      <a:lnTo>
                        <a:pt x="35" y="100"/>
                      </a:lnTo>
                      <a:lnTo>
                        <a:pt x="35" y="104"/>
                      </a:lnTo>
                      <a:lnTo>
                        <a:pt x="35" y="105"/>
                      </a:lnTo>
                      <a:lnTo>
                        <a:pt x="37" y="107"/>
                      </a:lnTo>
                      <a:lnTo>
                        <a:pt x="39" y="108"/>
                      </a:lnTo>
                      <a:lnTo>
                        <a:pt x="40" y="107"/>
                      </a:lnTo>
                      <a:lnTo>
                        <a:pt x="42" y="107"/>
                      </a:lnTo>
                      <a:lnTo>
                        <a:pt x="44" y="105"/>
                      </a:lnTo>
                      <a:lnTo>
                        <a:pt x="78" y="53"/>
                      </a:lnTo>
                      <a:lnTo>
                        <a:pt x="97" y="25"/>
                      </a:lnTo>
                      <a:lnTo>
                        <a:pt x="105" y="11"/>
                      </a:lnTo>
                      <a:lnTo>
                        <a:pt x="111" y="14"/>
                      </a:lnTo>
                      <a:lnTo>
                        <a:pt x="88" y="59"/>
                      </a:lnTo>
                      <a:lnTo>
                        <a:pt x="63" y="106"/>
                      </a:lnTo>
                      <a:lnTo>
                        <a:pt x="59" y="112"/>
                      </a:lnTo>
                      <a:lnTo>
                        <a:pt x="59" y="114"/>
                      </a:lnTo>
                      <a:lnTo>
                        <a:pt x="58" y="117"/>
                      </a:lnTo>
                      <a:lnTo>
                        <a:pt x="58" y="118"/>
                      </a:lnTo>
                      <a:lnTo>
                        <a:pt x="63" y="120"/>
                      </a:lnTo>
                      <a:lnTo>
                        <a:pt x="64" y="120"/>
                      </a:lnTo>
                      <a:lnTo>
                        <a:pt x="66" y="118"/>
                      </a:lnTo>
                      <a:lnTo>
                        <a:pt x="68" y="116"/>
                      </a:lnTo>
                      <a:lnTo>
                        <a:pt x="68" y="115"/>
                      </a:lnTo>
                      <a:lnTo>
                        <a:pt x="125" y="22"/>
                      </a:lnTo>
                      <a:lnTo>
                        <a:pt x="131" y="26"/>
                      </a:lnTo>
                      <a:lnTo>
                        <a:pt x="91" y="105"/>
                      </a:lnTo>
                      <a:lnTo>
                        <a:pt x="83" y="124"/>
                      </a:lnTo>
                      <a:lnTo>
                        <a:pt x="81" y="126"/>
                      </a:lnTo>
                      <a:lnTo>
                        <a:pt x="81" y="131"/>
                      </a:lnTo>
                      <a:lnTo>
                        <a:pt x="84" y="133"/>
                      </a:lnTo>
                      <a:lnTo>
                        <a:pt x="85" y="133"/>
                      </a:lnTo>
                      <a:lnTo>
                        <a:pt x="87" y="132"/>
                      </a:lnTo>
                      <a:lnTo>
                        <a:pt x="88" y="130"/>
                      </a:lnTo>
                      <a:lnTo>
                        <a:pt x="91" y="127"/>
                      </a:lnTo>
                      <a:lnTo>
                        <a:pt x="110" y="96"/>
                      </a:lnTo>
                      <a:lnTo>
                        <a:pt x="130" y="60"/>
                      </a:lnTo>
                      <a:lnTo>
                        <a:pt x="143" y="32"/>
                      </a:lnTo>
                      <a:lnTo>
                        <a:pt x="150" y="36"/>
                      </a:lnTo>
                      <a:lnTo>
                        <a:pt x="145" y="48"/>
                      </a:lnTo>
                      <a:lnTo>
                        <a:pt x="138" y="68"/>
                      </a:lnTo>
                      <a:lnTo>
                        <a:pt x="131" y="87"/>
                      </a:lnTo>
                      <a:lnTo>
                        <a:pt x="122" y="105"/>
                      </a:lnTo>
                      <a:lnTo>
                        <a:pt x="111" y="126"/>
                      </a:lnTo>
                      <a:lnTo>
                        <a:pt x="105" y="132"/>
                      </a:lnTo>
                      <a:lnTo>
                        <a:pt x="101" y="140"/>
                      </a:lnTo>
                      <a:lnTo>
                        <a:pt x="97" y="145"/>
                      </a:lnTo>
                      <a:lnTo>
                        <a:pt x="89" y="152"/>
                      </a:lnTo>
                      <a:lnTo>
                        <a:pt x="81" y="159"/>
                      </a:lnTo>
                      <a:lnTo>
                        <a:pt x="73" y="164"/>
                      </a:lnTo>
                      <a:lnTo>
                        <a:pt x="67" y="167"/>
                      </a:lnTo>
                      <a:lnTo>
                        <a:pt x="59" y="171"/>
                      </a:lnTo>
                      <a:lnTo>
                        <a:pt x="57" y="171"/>
                      </a:lnTo>
                      <a:lnTo>
                        <a:pt x="54" y="173"/>
                      </a:lnTo>
                      <a:lnTo>
                        <a:pt x="47" y="175"/>
                      </a:lnTo>
                      <a:lnTo>
                        <a:pt x="46" y="176"/>
                      </a:lnTo>
                      <a:lnTo>
                        <a:pt x="44" y="179"/>
                      </a:lnTo>
                      <a:lnTo>
                        <a:pt x="25" y="210"/>
                      </a:lnTo>
                      <a:lnTo>
                        <a:pt x="13" y="213"/>
                      </a:lnTo>
                      <a:lnTo>
                        <a:pt x="0" y="195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020" name="Freeform 8">
                  <a:extLst>
                    <a:ext uri="{FF2B5EF4-FFF2-40B4-BE49-F238E27FC236}">
                      <a16:creationId xmlns:a16="http://schemas.microsoft.com/office/drawing/2014/main" id="{3B6E066B-A9DB-4466-8236-EEE95E9348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0" y="3301"/>
                  <a:ext cx="179" cy="273"/>
                </a:xfrm>
                <a:custGeom>
                  <a:avLst/>
                  <a:gdLst>
                    <a:gd name="T0" fmla="*/ 151 w 179"/>
                    <a:gd name="T1" fmla="*/ 0 h 273"/>
                    <a:gd name="T2" fmla="*/ 132 w 179"/>
                    <a:gd name="T3" fmla="*/ 29 h 273"/>
                    <a:gd name="T4" fmla="*/ 94 w 179"/>
                    <a:gd name="T5" fmla="*/ 81 h 273"/>
                    <a:gd name="T6" fmla="*/ 65 w 179"/>
                    <a:gd name="T7" fmla="*/ 118 h 273"/>
                    <a:gd name="T8" fmla="*/ 42 w 179"/>
                    <a:gd name="T9" fmla="*/ 156 h 273"/>
                    <a:gd name="T10" fmla="*/ 20 w 179"/>
                    <a:gd name="T11" fmla="*/ 194 h 273"/>
                    <a:gd name="T12" fmla="*/ 10 w 179"/>
                    <a:gd name="T13" fmla="*/ 221 h 273"/>
                    <a:gd name="T14" fmla="*/ 1 w 179"/>
                    <a:gd name="T15" fmla="*/ 243 h 273"/>
                    <a:gd name="T16" fmla="*/ 0 w 179"/>
                    <a:gd name="T17" fmla="*/ 253 h 273"/>
                    <a:gd name="T18" fmla="*/ 0 w 179"/>
                    <a:gd name="T19" fmla="*/ 261 h 273"/>
                    <a:gd name="T20" fmla="*/ 3 w 179"/>
                    <a:gd name="T21" fmla="*/ 266 h 273"/>
                    <a:gd name="T22" fmla="*/ 11 w 179"/>
                    <a:gd name="T23" fmla="*/ 271 h 273"/>
                    <a:gd name="T24" fmla="*/ 16 w 179"/>
                    <a:gd name="T25" fmla="*/ 272 h 273"/>
                    <a:gd name="T26" fmla="*/ 23 w 179"/>
                    <a:gd name="T27" fmla="*/ 269 h 273"/>
                    <a:gd name="T28" fmla="*/ 30 w 179"/>
                    <a:gd name="T29" fmla="*/ 264 h 273"/>
                    <a:gd name="T30" fmla="*/ 45 w 179"/>
                    <a:gd name="T31" fmla="*/ 250 h 273"/>
                    <a:gd name="T32" fmla="*/ 70 w 179"/>
                    <a:gd name="T33" fmla="*/ 218 h 273"/>
                    <a:gd name="T34" fmla="*/ 94 w 179"/>
                    <a:gd name="T35" fmla="*/ 185 h 273"/>
                    <a:gd name="T36" fmla="*/ 121 w 179"/>
                    <a:gd name="T37" fmla="*/ 134 h 273"/>
                    <a:gd name="T38" fmla="*/ 153 w 179"/>
                    <a:gd name="T39" fmla="*/ 65 h 273"/>
                    <a:gd name="T40" fmla="*/ 169 w 179"/>
                    <a:gd name="T41" fmla="*/ 31 h 273"/>
                    <a:gd name="T42" fmla="*/ 178 w 179"/>
                    <a:gd name="T43" fmla="*/ 15 h 273"/>
                    <a:gd name="T44" fmla="*/ 151 w 179"/>
                    <a:gd name="T45" fmla="*/ 0 h 273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179" h="273">
                      <a:moveTo>
                        <a:pt x="151" y="0"/>
                      </a:moveTo>
                      <a:lnTo>
                        <a:pt x="132" y="29"/>
                      </a:lnTo>
                      <a:lnTo>
                        <a:pt x="94" y="81"/>
                      </a:lnTo>
                      <a:lnTo>
                        <a:pt x="65" y="118"/>
                      </a:lnTo>
                      <a:lnTo>
                        <a:pt x="42" y="156"/>
                      </a:lnTo>
                      <a:lnTo>
                        <a:pt x="20" y="194"/>
                      </a:lnTo>
                      <a:lnTo>
                        <a:pt x="10" y="221"/>
                      </a:lnTo>
                      <a:lnTo>
                        <a:pt x="1" y="243"/>
                      </a:lnTo>
                      <a:lnTo>
                        <a:pt x="0" y="253"/>
                      </a:lnTo>
                      <a:lnTo>
                        <a:pt x="0" y="261"/>
                      </a:lnTo>
                      <a:lnTo>
                        <a:pt x="3" y="266"/>
                      </a:lnTo>
                      <a:lnTo>
                        <a:pt x="11" y="271"/>
                      </a:lnTo>
                      <a:lnTo>
                        <a:pt x="16" y="272"/>
                      </a:lnTo>
                      <a:lnTo>
                        <a:pt x="23" y="269"/>
                      </a:lnTo>
                      <a:lnTo>
                        <a:pt x="30" y="264"/>
                      </a:lnTo>
                      <a:lnTo>
                        <a:pt x="45" y="250"/>
                      </a:lnTo>
                      <a:lnTo>
                        <a:pt x="70" y="218"/>
                      </a:lnTo>
                      <a:lnTo>
                        <a:pt x="94" y="185"/>
                      </a:lnTo>
                      <a:lnTo>
                        <a:pt x="121" y="134"/>
                      </a:lnTo>
                      <a:lnTo>
                        <a:pt x="153" y="65"/>
                      </a:lnTo>
                      <a:lnTo>
                        <a:pt x="169" y="31"/>
                      </a:lnTo>
                      <a:lnTo>
                        <a:pt x="178" y="15"/>
                      </a:lnTo>
                      <a:lnTo>
                        <a:pt x="151" y="0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021" name="Freeform 9">
                  <a:extLst>
                    <a:ext uri="{FF2B5EF4-FFF2-40B4-BE49-F238E27FC236}">
                      <a16:creationId xmlns:a16="http://schemas.microsoft.com/office/drawing/2014/main" id="{0352E733-A8B0-48CF-99ED-064715901E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3" y="3301"/>
                  <a:ext cx="46" cy="44"/>
                </a:xfrm>
                <a:custGeom>
                  <a:avLst/>
                  <a:gdLst>
                    <a:gd name="T0" fmla="*/ 18 w 46"/>
                    <a:gd name="T1" fmla="*/ 0 h 44"/>
                    <a:gd name="T2" fmla="*/ 11 w 46"/>
                    <a:gd name="T3" fmla="*/ 9 h 44"/>
                    <a:gd name="T4" fmla="*/ 5 w 46"/>
                    <a:gd name="T5" fmla="*/ 18 h 44"/>
                    <a:gd name="T6" fmla="*/ 0 w 46"/>
                    <a:gd name="T7" fmla="*/ 26 h 44"/>
                    <a:gd name="T8" fmla="*/ 31 w 46"/>
                    <a:gd name="T9" fmla="*/ 43 h 44"/>
                    <a:gd name="T10" fmla="*/ 35 w 46"/>
                    <a:gd name="T11" fmla="*/ 35 h 44"/>
                    <a:gd name="T12" fmla="*/ 42 w 46"/>
                    <a:gd name="T13" fmla="*/ 20 h 44"/>
                    <a:gd name="T14" fmla="*/ 45 w 46"/>
                    <a:gd name="T15" fmla="*/ 15 h 44"/>
                    <a:gd name="T16" fmla="*/ 18 w 46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46" h="44">
                      <a:moveTo>
                        <a:pt x="18" y="0"/>
                      </a:moveTo>
                      <a:lnTo>
                        <a:pt x="11" y="9"/>
                      </a:lnTo>
                      <a:lnTo>
                        <a:pt x="5" y="18"/>
                      </a:lnTo>
                      <a:lnTo>
                        <a:pt x="0" y="26"/>
                      </a:lnTo>
                      <a:lnTo>
                        <a:pt x="31" y="43"/>
                      </a:lnTo>
                      <a:lnTo>
                        <a:pt x="35" y="35"/>
                      </a:lnTo>
                      <a:lnTo>
                        <a:pt x="42" y="20"/>
                      </a:lnTo>
                      <a:lnTo>
                        <a:pt x="45" y="15"/>
                      </a:lnTo>
                      <a:lnTo>
                        <a:pt x="18" y="0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6982" name="Oval 10">
              <a:extLst>
                <a:ext uri="{FF2B5EF4-FFF2-40B4-BE49-F238E27FC236}">
                  <a16:creationId xmlns:a16="http://schemas.microsoft.com/office/drawing/2014/main" id="{4CBDC18E-5916-4D01-993B-190428B5F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981200"/>
              <a:ext cx="857250" cy="85566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/>
              <a:endParaRPr lang="zh-CN" altLang="en-US" sz="24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6983" name="Oval 11">
              <a:extLst>
                <a:ext uri="{FF2B5EF4-FFF2-40B4-BE49-F238E27FC236}">
                  <a16:creationId xmlns:a16="http://schemas.microsoft.com/office/drawing/2014/main" id="{093CDFD6-0638-4916-B4DE-1B6D75DCD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4650" y="2125663"/>
              <a:ext cx="566738" cy="56673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/>
              <a:endParaRPr lang="zh-CN" altLang="en-US" sz="24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26984" name="Group 12">
              <a:extLst>
                <a:ext uri="{FF2B5EF4-FFF2-40B4-BE49-F238E27FC236}">
                  <a16:creationId xmlns:a16="http://schemas.microsoft.com/office/drawing/2014/main" id="{C71246F1-FA29-44DE-8273-107F8A2CEA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05400" y="2114550"/>
              <a:ext cx="153988" cy="822325"/>
              <a:chOff x="3168" y="1336"/>
              <a:chExt cx="97" cy="518"/>
            </a:xfrm>
          </p:grpSpPr>
          <p:sp>
            <p:nvSpPr>
              <p:cNvPr id="127013" name="Freeform 13">
                <a:extLst>
                  <a:ext uri="{FF2B5EF4-FFF2-40B4-BE49-F238E27FC236}">
                    <a16:creationId xmlns:a16="http://schemas.microsoft.com/office/drawing/2014/main" id="{FAC4158E-3E38-45FA-B662-67DD81AEEC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1631"/>
                <a:ext cx="97" cy="223"/>
              </a:xfrm>
              <a:custGeom>
                <a:avLst/>
                <a:gdLst>
                  <a:gd name="T0" fmla="*/ 65 w 97"/>
                  <a:gd name="T1" fmla="*/ 39 h 223"/>
                  <a:gd name="T2" fmla="*/ 67 w 97"/>
                  <a:gd name="T3" fmla="*/ 46 h 223"/>
                  <a:gd name="T4" fmla="*/ 69 w 97"/>
                  <a:gd name="T5" fmla="*/ 54 h 223"/>
                  <a:gd name="T6" fmla="*/ 77 w 97"/>
                  <a:gd name="T7" fmla="*/ 60 h 223"/>
                  <a:gd name="T8" fmla="*/ 83 w 97"/>
                  <a:gd name="T9" fmla="*/ 71 h 223"/>
                  <a:gd name="T10" fmla="*/ 89 w 97"/>
                  <a:gd name="T11" fmla="*/ 90 h 223"/>
                  <a:gd name="T12" fmla="*/ 95 w 97"/>
                  <a:gd name="T13" fmla="*/ 112 h 223"/>
                  <a:gd name="T14" fmla="*/ 95 w 97"/>
                  <a:gd name="T15" fmla="*/ 131 h 223"/>
                  <a:gd name="T16" fmla="*/ 90 w 97"/>
                  <a:gd name="T17" fmla="*/ 188 h 223"/>
                  <a:gd name="T18" fmla="*/ 83 w 97"/>
                  <a:gd name="T19" fmla="*/ 222 h 223"/>
                  <a:gd name="T20" fmla="*/ 76 w 97"/>
                  <a:gd name="T21" fmla="*/ 200 h 223"/>
                  <a:gd name="T22" fmla="*/ 80 w 97"/>
                  <a:gd name="T23" fmla="*/ 138 h 223"/>
                  <a:gd name="T24" fmla="*/ 81 w 97"/>
                  <a:gd name="T25" fmla="*/ 114 h 223"/>
                  <a:gd name="T26" fmla="*/ 78 w 97"/>
                  <a:gd name="T27" fmla="*/ 107 h 223"/>
                  <a:gd name="T28" fmla="*/ 75 w 97"/>
                  <a:gd name="T29" fmla="*/ 105 h 223"/>
                  <a:gd name="T30" fmla="*/ 72 w 97"/>
                  <a:gd name="T31" fmla="*/ 106 h 223"/>
                  <a:gd name="T32" fmla="*/ 70 w 97"/>
                  <a:gd name="T33" fmla="*/ 110 h 223"/>
                  <a:gd name="T34" fmla="*/ 61 w 97"/>
                  <a:gd name="T35" fmla="*/ 205 h 223"/>
                  <a:gd name="T36" fmla="*/ 53 w 97"/>
                  <a:gd name="T37" fmla="*/ 221 h 223"/>
                  <a:gd name="T38" fmla="*/ 53 w 97"/>
                  <a:gd name="T39" fmla="*/ 117 h 223"/>
                  <a:gd name="T40" fmla="*/ 52 w 97"/>
                  <a:gd name="T41" fmla="*/ 109 h 223"/>
                  <a:gd name="T42" fmla="*/ 51 w 97"/>
                  <a:gd name="T43" fmla="*/ 105 h 223"/>
                  <a:gd name="T44" fmla="*/ 46 w 97"/>
                  <a:gd name="T45" fmla="*/ 106 h 223"/>
                  <a:gd name="T46" fmla="*/ 44 w 97"/>
                  <a:gd name="T47" fmla="*/ 111 h 223"/>
                  <a:gd name="T48" fmla="*/ 29 w 97"/>
                  <a:gd name="T49" fmla="*/ 220 h 223"/>
                  <a:gd name="T50" fmla="*/ 27 w 97"/>
                  <a:gd name="T51" fmla="*/ 111 h 223"/>
                  <a:gd name="T52" fmla="*/ 25 w 97"/>
                  <a:gd name="T53" fmla="*/ 103 h 223"/>
                  <a:gd name="T54" fmla="*/ 20 w 97"/>
                  <a:gd name="T55" fmla="*/ 105 h 223"/>
                  <a:gd name="T56" fmla="*/ 19 w 97"/>
                  <a:gd name="T57" fmla="*/ 108 h 223"/>
                  <a:gd name="T58" fmla="*/ 16 w 97"/>
                  <a:gd name="T59" fmla="*/ 149 h 223"/>
                  <a:gd name="T60" fmla="*/ 16 w 97"/>
                  <a:gd name="T61" fmla="*/ 220 h 223"/>
                  <a:gd name="T62" fmla="*/ 7 w 97"/>
                  <a:gd name="T63" fmla="*/ 207 h 223"/>
                  <a:gd name="T64" fmla="*/ 1 w 97"/>
                  <a:gd name="T65" fmla="*/ 166 h 223"/>
                  <a:gd name="T66" fmla="*/ 1 w 97"/>
                  <a:gd name="T67" fmla="*/ 123 h 223"/>
                  <a:gd name="T68" fmla="*/ 4 w 97"/>
                  <a:gd name="T69" fmla="*/ 106 h 223"/>
                  <a:gd name="T70" fmla="*/ 8 w 97"/>
                  <a:gd name="T71" fmla="*/ 90 h 223"/>
                  <a:gd name="T72" fmla="*/ 16 w 97"/>
                  <a:gd name="T73" fmla="*/ 71 h 223"/>
                  <a:gd name="T74" fmla="*/ 26 w 97"/>
                  <a:gd name="T75" fmla="*/ 58 h 223"/>
                  <a:gd name="T76" fmla="*/ 29 w 97"/>
                  <a:gd name="T77" fmla="*/ 54 h 223"/>
                  <a:gd name="T78" fmla="*/ 35 w 97"/>
                  <a:gd name="T79" fmla="*/ 48 h 223"/>
                  <a:gd name="T80" fmla="*/ 37 w 97"/>
                  <a:gd name="T81" fmla="*/ 8 h 223"/>
                  <a:gd name="T82" fmla="*/ 67 w 97"/>
                  <a:gd name="T83" fmla="*/ 9 h 22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97" h="223">
                    <a:moveTo>
                      <a:pt x="67" y="9"/>
                    </a:moveTo>
                    <a:lnTo>
                      <a:pt x="65" y="39"/>
                    </a:lnTo>
                    <a:lnTo>
                      <a:pt x="67" y="44"/>
                    </a:lnTo>
                    <a:lnTo>
                      <a:pt x="67" y="46"/>
                    </a:lnTo>
                    <a:lnTo>
                      <a:pt x="67" y="49"/>
                    </a:lnTo>
                    <a:lnTo>
                      <a:pt x="69" y="54"/>
                    </a:lnTo>
                    <a:lnTo>
                      <a:pt x="74" y="57"/>
                    </a:lnTo>
                    <a:lnTo>
                      <a:pt x="77" y="60"/>
                    </a:lnTo>
                    <a:lnTo>
                      <a:pt x="81" y="64"/>
                    </a:lnTo>
                    <a:lnTo>
                      <a:pt x="83" y="71"/>
                    </a:lnTo>
                    <a:lnTo>
                      <a:pt x="85" y="74"/>
                    </a:lnTo>
                    <a:lnTo>
                      <a:pt x="89" y="90"/>
                    </a:lnTo>
                    <a:lnTo>
                      <a:pt x="92" y="100"/>
                    </a:lnTo>
                    <a:lnTo>
                      <a:pt x="95" y="112"/>
                    </a:lnTo>
                    <a:lnTo>
                      <a:pt x="96" y="126"/>
                    </a:lnTo>
                    <a:lnTo>
                      <a:pt x="95" y="131"/>
                    </a:lnTo>
                    <a:lnTo>
                      <a:pt x="92" y="167"/>
                    </a:lnTo>
                    <a:lnTo>
                      <a:pt x="90" y="188"/>
                    </a:lnTo>
                    <a:lnTo>
                      <a:pt x="86" y="209"/>
                    </a:lnTo>
                    <a:lnTo>
                      <a:pt x="83" y="222"/>
                    </a:lnTo>
                    <a:lnTo>
                      <a:pt x="74" y="222"/>
                    </a:lnTo>
                    <a:lnTo>
                      <a:pt x="76" y="200"/>
                    </a:lnTo>
                    <a:lnTo>
                      <a:pt x="79" y="165"/>
                    </a:lnTo>
                    <a:lnTo>
                      <a:pt x="80" y="138"/>
                    </a:lnTo>
                    <a:lnTo>
                      <a:pt x="80" y="123"/>
                    </a:lnTo>
                    <a:lnTo>
                      <a:pt x="81" y="114"/>
                    </a:lnTo>
                    <a:lnTo>
                      <a:pt x="80" y="111"/>
                    </a:lnTo>
                    <a:lnTo>
                      <a:pt x="78" y="107"/>
                    </a:lnTo>
                    <a:lnTo>
                      <a:pt x="77" y="106"/>
                    </a:lnTo>
                    <a:lnTo>
                      <a:pt x="75" y="105"/>
                    </a:lnTo>
                    <a:lnTo>
                      <a:pt x="73" y="105"/>
                    </a:lnTo>
                    <a:lnTo>
                      <a:pt x="72" y="106"/>
                    </a:lnTo>
                    <a:lnTo>
                      <a:pt x="70" y="107"/>
                    </a:lnTo>
                    <a:lnTo>
                      <a:pt x="70" y="110"/>
                    </a:lnTo>
                    <a:lnTo>
                      <a:pt x="65" y="172"/>
                    </a:lnTo>
                    <a:lnTo>
                      <a:pt x="61" y="205"/>
                    </a:lnTo>
                    <a:lnTo>
                      <a:pt x="59" y="222"/>
                    </a:lnTo>
                    <a:lnTo>
                      <a:pt x="53" y="221"/>
                    </a:lnTo>
                    <a:lnTo>
                      <a:pt x="52" y="172"/>
                    </a:lnTo>
                    <a:lnTo>
                      <a:pt x="53" y="117"/>
                    </a:lnTo>
                    <a:lnTo>
                      <a:pt x="53" y="111"/>
                    </a:lnTo>
                    <a:lnTo>
                      <a:pt x="52" y="109"/>
                    </a:lnTo>
                    <a:lnTo>
                      <a:pt x="51" y="106"/>
                    </a:lnTo>
                    <a:lnTo>
                      <a:pt x="51" y="105"/>
                    </a:lnTo>
                    <a:lnTo>
                      <a:pt x="47" y="105"/>
                    </a:lnTo>
                    <a:lnTo>
                      <a:pt x="46" y="106"/>
                    </a:lnTo>
                    <a:lnTo>
                      <a:pt x="45" y="109"/>
                    </a:lnTo>
                    <a:lnTo>
                      <a:pt x="44" y="111"/>
                    </a:lnTo>
                    <a:lnTo>
                      <a:pt x="37" y="221"/>
                    </a:lnTo>
                    <a:lnTo>
                      <a:pt x="29" y="220"/>
                    </a:lnTo>
                    <a:lnTo>
                      <a:pt x="28" y="132"/>
                    </a:lnTo>
                    <a:lnTo>
                      <a:pt x="27" y="111"/>
                    </a:lnTo>
                    <a:lnTo>
                      <a:pt x="28" y="108"/>
                    </a:lnTo>
                    <a:lnTo>
                      <a:pt x="25" y="103"/>
                    </a:lnTo>
                    <a:lnTo>
                      <a:pt x="21" y="104"/>
                    </a:lnTo>
                    <a:lnTo>
                      <a:pt x="20" y="105"/>
                    </a:lnTo>
                    <a:lnTo>
                      <a:pt x="19" y="107"/>
                    </a:lnTo>
                    <a:lnTo>
                      <a:pt x="19" y="108"/>
                    </a:lnTo>
                    <a:lnTo>
                      <a:pt x="17" y="112"/>
                    </a:lnTo>
                    <a:lnTo>
                      <a:pt x="16" y="149"/>
                    </a:lnTo>
                    <a:lnTo>
                      <a:pt x="14" y="191"/>
                    </a:lnTo>
                    <a:lnTo>
                      <a:pt x="16" y="220"/>
                    </a:lnTo>
                    <a:lnTo>
                      <a:pt x="9" y="221"/>
                    </a:lnTo>
                    <a:lnTo>
                      <a:pt x="7" y="207"/>
                    </a:lnTo>
                    <a:lnTo>
                      <a:pt x="4" y="187"/>
                    </a:lnTo>
                    <a:lnTo>
                      <a:pt x="1" y="166"/>
                    </a:lnTo>
                    <a:lnTo>
                      <a:pt x="0" y="147"/>
                    </a:lnTo>
                    <a:lnTo>
                      <a:pt x="1" y="123"/>
                    </a:lnTo>
                    <a:lnTo>
                      <a:pt x="3" y="115"/>
                    </a:lnTo>
                    <a:lnTo>
                      <a:pt x="4" y="106"/>
                    </a:lnTo>
                    <a:lnTo>
                      <a:pt x="5" y="99"/>
                    </a:lnTo>
                    <a:lnTo>
                      <a:pt x="8" y="90"/>
                    </a:lnTo>
                    <a:lnTo>
                      <a:pt x="12" y="79"/>
                    </a:lnTo>
                    <a:lnTo>
                      <a:pt x="16" y="71"/>
                    </a:lnTo>
                    <a:lnTo>
                      <a:pt x="19" y="66"/>
                    </a:lnTo>
                    <a:lnTo>
                      <a:pt x="26" y="58"/>
                    </a:lnTo>
                    <a:lnTo>
                      <a:pt x="28" y="57"/>
                    </a:lnTo>
                    <a:lnTo>
                      <a:pt x="29" y="54"/>
                    </a:lnTo>
                    <a:lnTo>
                      <a:pt x="34" y="50"/>
                    </a:lnTo>
                    <a:lnTo>
                      <a:pt x="35" y="48"/>
                    </a:lnTo>
                    <a:lnTo>
                      <a:pt x="36" y="44"/>
                    </a:lnTo>
                    <a:lnTo>
                      <a:pt x="37" y="8"/>
                    </a:lnTo>
                    <a:lnTo>
                      <a:pt x="47" y="0"/>
                    </a:lnTo>
                    <a:lnTo>
                      <a:pt x="67" y="9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14" name="Freeform 14">
                <a:extLst>
                  <a:ext uri="{FF2B5EF4-FFF2-40B4-BE49-F238E27FC236}">
                    <a16:creationId xmlns:a16="http://schemas.microsoft.com/office/drawing/2014/main" id="{4E800F9E-B399-4D11-AB3D-727B2F9D34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0" y="1336"/>
                <a:ext cx="62" cy="306"/>
              </a:xfrm>
              <a:custGeom>
                <a:avLst/>
                <a:gdLst>
                  <a:gd name="T0" fmla="*/ 36 w 62"/>
                  <a:gd name="T1" fmla="*/ 305 h 306"/>
                  <a:gd name="T2" fmla="*/ 40 w 62"/>
                  <a:gd name="T3" fmla="*/ 271 h 306"/>
                  <a:gd name="T4" fmla="*/ 49 w 62"/>
                  <a:gd name="T5" fmla="*/ 207 h 306"/>
                  <a:gd name="T6" fmla="*/ 57 w 62"/>
                  <a:gd name="T7" fmla="*/ 160 h 306"/>
                  <a:gd name="T8" fmla="*/ 60 w 62"/>
                  <a:gd name="T9" fmla="*/ 116 h 306"/>
                  <a:gd name="T10" fmla="*/ 61 w 62"/>
                  <a:gd name="T11" fmla="*/ 71 h 306"/>
                  <a:gd name="T12" fmla="*/ 58 w 62"/>
                  <a:gd name="T13" fmla="*/ 43 h 306"/>
                  <a:gd name="T14" fmla="*/ 55 w 62"/>
                  <a:gd name="T15" fmla="*/ 20 h 306"/>
                  <a:gd name="T16" fmla="*/ 51 w 62"/>
                  <a:gd name="T17" fmla="*/ 10 h 306"/>
                  <a:gd name="T18" fmla="*/ 47 w 62"/>
                  <a:gd name="T19" fmla="*/ 3 h 306"/>
                  <a:gd name="T20" fmla="*/ 42 w 62"/>
                  <a:gd name="T21" fmla="*/ 0 h 306"/>
                  <a:gd name="T22" fmla="*/ 32 w 62"/>
                  <a:gd name="T23" fmla="*/ 0 h 306"/>
                  <a:gd name="T24" fmla="*/ 28 w 62"/>
                  <a:gd name="T25" fmla="*/ 1 h 306"/>
                  <a:gd name="T26" fmla="*/ 23 w 62"/>
                  <a:gd name="T27" fmla="*/ 7 h 306"/>
                  <a:gd name="T28" fmla="*/ 18 w 62"/>
                  <a:gd name="T29" fmla="*/ 14 h 306"/>
                  <a:gd name="T30" fmla="*/ 12 w 62"/>
                  <a:gd name="T31" fmla="*/ 33 h 306"/>
                  <a:gd name="T32" fmla="*/ 5 w 62"/>
                  <a:gd name="T33" fmla="*/ 74 h 306"/>
                  <a:gd name="T34" fmla="*/ 0 w 62"/>
                  <a:gd name="T35" fmla="*/ 115 h 306"/>
                  <a:gd name="T36" fmla="*/ 0 w 62"/>
                  <a:gd name="T37" fmla="*/ 173 h 306"/>
                  <a:gd name="T38" fmla="*/ 4 w 62"/>
                  <a:gd name="T39" fmla="*/ 248 h 306"/>
                  <a:gd name="T40" fmla="*/ 6 w 62"/>
                  <a:gd name="T41" fmla="*/ 286 h 306"/>
                  <a:gd name="T42" fmla="*/ 6 w 62"/>
                  <a:gd name="T43" fmla="*/ 304 h 306"/>
                  <a:gd name="T44" fmla="*/ 36 w 62"/>
                  <a:gd name="T45" fmla="*/ 305 h 30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2" h="306">
                    <a:moveTo>
                      <a:pt x="36" y="305"/>
                    </a:moveTo>
                    <a:lnTo>
                      <a:pt x="40" y="271"/>
                    </a:lnTo>
                    <a:lnTo>
                      <a:pt x="49" y="207"/>
                    </a:lnTo>
                    <a:lnTo>
                      <a:pt x="57" y="160"/>
                    </a:lnTo>
                    <a:lnTo>
                      <a:pt x="60" y="116"/>
                    </a:lnTo>
                    <a:lnTo>
                      <a:pt x="61" y="71"/>
                    </a:lnTo>
                    <a:lnTo>
                      <a:pt x="58" y="43"/>
                    </a:lnTo>
                    <a:lnTo>
                      <a:pt x="55" y="20"/>
                    </a:lnTo>
                    <a:lnTo>
                      <a:pt x="51" y="10"/>
                    </a:lnTo>
                    <a:lnTo>
                      <a:pt x="47" y="3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8" y="1"/>
                    </a:lnTo>
                    <a:lnTo>
                      <a:pt x="23" y="7"/>
                    </a:lnTo>
                    <a:lnTo>
                      <a:pt x="18" y="14"/>
                    </a:lnTo>
                    <a:lnTo>
                      <a:pt x="12" y="33"/>
                    </a:lnTo>
                    <a:lnTo>
                      <a:pt x="5" y="74"/>
                    </a:lnTo>
                    <a:lnTo>
                      <a:pt x="0" y="115"/>
                    </a:lnTo>
                    <a:lnTo>
                      <a:pt x="0" y="173"/>
                    </a:lnTo>
                    <a:lnTo>
                      <a:pt x="4" y="248"/>
                    </a:lnTo>
                    <a:lnTo>
                      <a:pt x="6" y="286"/>
                    </a:lnTo>
                    <a:lnTo>
                      <a:pt x="6" y="304"/>
                    </a:lnTo>
                    <a:lnTo>
                      <a:pt x="36" y="30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15" name="Freeform 15">
                <a:extLst>
                  <a:ext uri="{FF2B5EF4-FFF2-40B4-BE49-F238E27FC236}">
                    <a16:creationId xmlns:a16="http://schemas.microsoft.com/office/drawing/2014/main" id="{CC5E8196-1472-419B-9502-F1EE7433FD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5" y="1609"/>
                <a:ext cx="36" cy="33"/>
              </a:xfrm>
              <a:custGeom>
                <a:avLst/>
                <a:gdLst>
                  <a:gd name="T0" fmla="*/ 31 w 36"/>
                  <a:gd name="T1" fmla="*/ 32 h 33"/>
                  <a:gd name="T2" fmla="*/ 33 w 36"/>
                  <a:gd name="T3" fmla="*/ 21 h 33"/>
                  <a:gd name="T4" fmla="*/ 34 w 36"/>
                  <a:gd name="T5" fmla="*/ 9 h 33"/>
                  <a:gd name="T6" fmla="*/ 35 w 36"/>
                  <a:gd name="T7" fmla="*/ 0 h 33"/>
                  <a:gd name="T8" fmla="*/ 1 w 36"/>
                  <a:gd name="T9" fmla="*/ 0 h 33"/>
                  <a:gd name="T10" fmla="*/ 0 w 36"/>
                  <a:gd name="T11" fmla="*/ 9 h 33"/>
                  <a:gd name="T12" fmla="*/ 1 w 36"/>
                  <a:gd name="T13" fmla="*/ 26 h 33"/>
                  <a:gd name="T14" fmla="*/ 1 w 36"/>
                  <a:gd name="T15" fmla="*/ 31 h 33"/>
                  <a:gd name="T16" fmla="*/ 31 w 36"/>
                  <a:gd name="T17" fmla="*/ 32 h 3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6" h="33">
                    <a:moveTo>
                      <a:pt x="31" y="32"/>
                    </a:moveTo>
                    <a:lnTo>
                      <a:pt x="33" y="21"/>
                    </a:lnTo>
                    <a:lnTo>
                      <a:pt x="34" y="9"/>
                    </a:lnTo>
                    <a:lnTo>
                      <a:pt x="35" y="0"/>
                    </a:lnTo>
                    <a:lnTo>
                      <a:pt x="1" y="0"/>
                    </a:lnTo>
                    <a:lnTo>
                      <a:pt x="0" y="9"/>
                    </a:lnTo>
                    <a:lnTo>
                      <a:pt x="1" y="26"/>
                    </a:lnTo>
                    <a:lnTo>
                      <a:pt x="1" y="31"/>
                    </a:lnTo>
                    <a:lnTo>
                      <a:pt x="31" y="32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6985" name="Oval 16">
              <a:extLst>
                <a:ext uri="{FF2B5EF4-FFF2-40B4-BE49-F238E27FC236}">
                  <a16:creationId xmlns:a16="http://schemas.microsoft.com/office/drawing/2014/main" id="{1D0ED4AE-0B97-4AE9-92FA-3E377EC4A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663" y="5092700"/>
              <a:ext cx="855662" cy="8572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/>
              <a:endParaRPr lang="zh-CN" altLang="en-US" sz="24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6986" name="Oval 17">
              <a:extLst>
                <a:ext uri="{FF2B5EF4-FFF2-40B4-BE49-F238E27FC236}">
                  <a16:creationId xmlns:a16="http://schemas.microsoft.com/office/drawing/2014/main" id="{51A4DBE4-AF49-4860-8C78-9A63CF77D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125" y="5238750"/>
              <a:ext cx="566738" cy="5651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/>
              <a:endParaRPr lang="zh-CN" altLang="en-US" sz="24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26987" name="Group 18">
              <a:extLst>
                <a:ext uri="{FF2B5EF4-FFF2-40B4-BE49-F238E27FC236}">
                  <a16:creationId xmlns:a16="http://schemas.microsoft.com/office/drawing/2014/main" id="{A5B1116D-BD40-4CD3-8B03-10D0596DE4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83150" y="5568950"/>
              <a:ext cx="646113" cy="620713"/>
              <a:chOff x="3028" y="3512"/>
              <a:chExt cx="407" cy="391"/>
            </a:xfrm>
          </p:grpSpPr>
          <p:sp>
            <p:nvSpPr>
              <p:cNvPr id="127010" name="Freeform 19">
                <a:extLst>
                  <a:ext uri="{FF2B5EF4-FFF2-40B4-BE49-F238E27FC236}">
                    <a16:creationId xmlns:a16="http://schemas.microsoft.com/office/drawing/2014/main" id="{A9872543-CD54-4A2E-B471-BCEA1DC62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8" y="3512"/>
                <a:ext cx="193" cy="184"/>
              </a:xfrm>
              <a:custGeom>
                <a:avLst/>
                <a:gdLst>
                  <a:gd name="T0" fmla="*/ 150 w 193"/>
                  <a:gd name="T1" fmla="*/ 162 h 184"/>
                  <a:gd name="T2" fmla="*/ 144 w 193"/>
                  <a:gd name="T3" fmla="*/ 158 h 184"/>
                  <a:gd name="T4" fmla="*/ 134 w 193"/>
                  <a:gd name="T5" fmla="*/ 156 h 184"/>
                  <a:gd name="T6" fmla="*/ 126 w 193"/>
                  <a:gd name="T7" fmla="*/ 157 h 184"/>
                  <a:gd name="T8" fmla="*/ 116 w 193"/>
                  <a:gd name="T9" fmla="*/ 155 h 184"/>
                  <a:gd name="T10" fmla="*/ 95 w 193"/>
                  <a:gd name="T11" fmla="*/ 148 h 184"/>
                  <a:gd name="T12" fmla="*/ 76 w 193"/>
                  <a:gd name="T13" fmla="*/ 137 h 184"/>
                  <a:gd name="T14" fmla="*/ 60 w 193"/>
                  <a:gd name="T15" fmla="*/ 124 h 184"/>
                  <a:gd name="T16" fmla="*/ 22 w 193"/>
                  <a:gd name="T17" fmla="*/ 84 h 184"/>
                  <a:gd name="T18" fmla="*/ 0 w 193"/>
                  <a:gd name="T19" fmla="*/ 55 h 184"/>
                  <a:gd name="T20" fmla="*/ 21 w 193"/>
                  <a:gd name="T21" fmla="*/ 65 h 184"/>
                  <a:gd name="T22" fmla="*/ 66 w 193"/>
                  <a:gd name="T23" fmla="*/ 109 h 184"/>
                  <a:gd name="T24" fmla="*/ 84 w 193"/>
                  <a:gd name="T25" fmla="*/ 125 h 184"/>
                  <a:gd name="T26" fmla="*/ 90 w 193"/>
                  <a:gd name="T27" fmla="*/ 128 h 184"/>
                  <a:gd name="T28" fmla="*/ 93 w 193"/>
                  <a:gd name="T29" fmla="*/ 127 h 184"/>
                  <a:gd name="T30" fmla="*/ 95 w 193"/>
                  <a:gd name="T31" fmla="*/ 124 h 184"/>
                  <a:gd name="T32" fmla="*/ 93 w 193"/>
                  <a:gd name="T33" fmla="*/ 120 h 184"/>
                  <a:gd name="T34" fmla="*/ 28 w 193"/>
                  <a:gd name="T35" fmla="*/ 51 h 184"/>
                  <a:gd name="T36" fmla="*/ 21 w 193"/>
                  <a:gd name="T37" fmla="*/ 33 h 184"/>
                  <a:gd name="T38" fmla="*/ 98 w 193"/>
                  <a:gd name="T39" fmla="*/ 102 h 184"/>
                  <a:gd name="T40" fmla="*/ 106 w 193"/>
                  <a:gd name="T41" fmla="*/ 108 h 184"/>
                  <a:gd name="T42" fmla="*/ 109 w 193"/>
                  <a:gd name="T43" fmla="*/ 110 h 184"/>
                  <a:gd name="T44" fmla="*/ 112 w 193"/>
                  <a:gd name="T45" fmla="*/ 104 h 184"/>
                  <a:gd name="T46" fmla="*/ 109 w 193"/>
                  <a:gd name="T47" fmla="*/ 98 h 184"/>
                  <a:gd name="T48" fmla="*/ 31 w 193"/>
                  <a:gd name="T49" fmla="*/ 21 h 184"/>
                  <a:gd name="T50" fmla="*/ 104 w 193"/>
                  <a:gd name="T51" fmla="*/ 73 h 184"/>
                  <a:gd name="T52" fmla="*/ 123 w 193"/>
                  <a:gd name="T53" fmla="*/ 89 h 184"/>
                  <a:gd name="T54" fmla="*/ 130 w 193"/>
                  <a:gd name="T55" fmla="*/ 87 h 184"/>
                  <a:gd name="T56" fmla="*/ 130 w 193"/>
                  <a:gd name="T57" fmla="*/ 83 h 184"/>
                  <a:gd name="T58" fmla="*/ 126 w 193"/>
                  <a:gd name="T59" fmla="*/ 78 h 184"/>
                  <a:gd name="T60" fmla="*/ 69 w 193"/>
                  <a:gd name="T61" fmla="*/ 26 h 184"/>
                  <a:gd name="T62" fmla="*/ 50 w 193"/>
                  <a:gd name="T63" fmla="*/ 0 h 184"/>
                  <a:gd name="T64" fmla="*/ 79 w 193"/>
                  <a:gd name="T65" fmla="*/ 20 h 184"/>
                  <a:gd name="T66" fmla="*/ 110 w 193"/>
                  <a:gd name="T67" fmla="*/ 43 h 184"/>
                  <a:gd name="T68" fmla="*/ 134 w 193"/>
                  <a:gd name="T69" fmla="*/ 66 h 184"/>
                  <a:gd name="T70" fmla="*/ 144 w 193"/>
                  <a:gd name="T71" fmla="*/ 77 h 184"/>
                  <a:gd name="T72" fmla="*/ 154 w 193"/>
                  <a:gd name="T73" fmla="*/ 95 h 184"/>
                  <a:gd name="T74" fmla="*/ 160 w 193"/>
                  <a:gd name="T75" fmla="*/ 111 h 184"/>
                  <a:gd name="T76" fmla="*/ 162 w 193"/>
                  <a:gd name="T77" fmla="*/ 122 h 184"/>
                  <a:gd name="T78" fmla="*/ 163 w 193"/>
                  <a:gd name="T79" fmla="*/ 132 h 184"/>
                  <a:gd name="T80" fmla="*/ 165 w 193"/>
                  <a:gd name="T81" fmla="*/ 136 h 184"/>
                  <a:gd name="T82" fmla="*/ 192 w 193"/>
                  <a:gd name="T83" fmla="*/ 173 h 18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93" h="184">
                    <a:moveTo>
                      <a:pt x="171" y="183"/>
                    </a:moveTo>
                    <a:lnTo>
                      <a:pt x="150" y="162"/>
                    </a:lnTo>
                    <a:lnTo>
                      <a:pt x="145" y="160"/>
                    </a:lnTo>
                    <a:lnTo>
                      <a:pt x="144" y="158"/>
                    </a:lnTo>
                    <a:lnTo>
                      <a:pt x="141" y="158"/>
                    </a:lnTo>
                    <a:lnTo>
                      <a:pt x="134" y="156"/>
                    </a:lnTo>
                    <a:lnTo>
                      <a:pt x="130" y="157"/>
                    </a:lnTo>
                    <a:lnTo>
                      <a:pt x="126" y="157"/>
                    </a:lnTo>
                    <a:lnTo>
                      <a:pt x="121" y="157"/>
                    </a:lnTo>
                    <a:lnTo>
                      <a:pt x="116" y="155"/>
                    </a:lnTo>
                    <a:lnTo>
                      <a:pt x="111" y="153"/>
                    </a:lnTo>
                    <a:lnTo>
                      <a:pt x="95" y="148"/>
                    </a:lnTo>
                    <a:lnTo>
                      <a:pt x="86" y="144"/>
                    </a:lnTo>
                    <a:lnTo>
                      <a:pt x="76" y="137"/>
                    </a:lnTo>
                    <a:lnTo>
                      <a:pt x="65" y="130"/>
                    </a:lnTo>
                    <a:lnTo>
                      <a:pt x="60" y="124"/>
                    </a:lnTo>
                    <a:lnTo>
                      <a:pt x="35" y="99"/>
                    </a:lnTo>
                    <a:lnTo>
                      <a:pt x="22" y="84"/>
                    </a:lnTo>
                    <a:lnTo>
                      <a:pt x="8" y="66"/>
                    </a:lnTo>
                    <a:lnTo>
                      <a:pt x="0" y="55"/>
                    </a:lnTo>
                    <a:lnTo>
                      <a:pt x="6" y="51"/>
                    </a:lnTo>
                    <a:lnTo>
                      <a:pt x="21" y="65"/>
                    </a:lnTo>
                    <a:lnTo>
                      <a:pt x="47" y="91"/>
                    </a:lnTo>
                    <a:lnTo>
                      <a:pt x="66" y="109"/>
                    </a:lnTo>
                    <a:lnTo>
                      <a:pt x="77" y="119"/>
                    </a:lnTo>
                    <a:lnTo>
                      <a:pt x="84" y="125"/>
                    </a:lnTo>
                    <a:lnTo>
                      <a:pt x="87" y="128"/>
                    </a:lnTo>
                    <a:lnTo>
                      <a:pt x="90" y="128"/>
                    </a:lnTo>
                    <a:lnTo>
                      <a:pt x="91" y="129"/>
                    </a:lnTo>
                    <a:lnTo>
                      <a:pt x="93" y="127"/>
                    </a:lnTo>
                    <a:lnTo>
                      <a:pt x="95" y="126"/>
                    </a:lnTo>
                    <a:lnTo>
                      <a:pt x="95" y="124"/>
                    </a:lnTo>
                    <a:lnTo>
                      <a:pt x="94" y="122"/>
                    </a:lnTo>
                    <a:lnTo>
                      <a:pt x="93" y="120"/>
                    </a:lnTo>
                    <a:lnTo>
                      <a:pt x="51" y="74"/>
                    </a:lnTo>
                    <a:lnTo>
                      <a:pt x="28" y="51"/>
                    </a:lnTo>
                    <a:lnTo>
                      <a:pt x="16" y="39"/>
                    </a:lnTo>
                    <a:lnTo>
                      <a:pt x="21" y="33"/>
                    </a:lnTo>
                    <a:lnTo>
                      <a:pt x="59" y="66"/>
                    </a:lnTo>
                    <a:lnTo>
                      <a:pt x="98" y="102"/>
                    </a:lnTo>
                    <a:lnTo>
                      <a:pt x="104" y="107"/>
                    </a:lnTo>
                    <a:lnTo>
                      <a:pt x="106" y="108"/>
                    </a:lnTo>
                    <a:lnTo>
                      <a:pt x="108" y="110"/>
                    </a:lnTo>
                    <a:lnTo>
                      <a:pt x="109" y="110"/>
                    </a:lnTo>
                    <a:lnTo>
                      <a:pt x="112" y="105"/>
                    </a:lnTo>
                    <a:lnTo>
                      <a:pt x="112" y="104"/>
                    </a:lnTo>
                    <a:lnTo>
                      <a:pt x="111" y="102"/>
                    </a:lnTo>
                    <a:lnTo>
                      <a:pt x="109" y="98"/>
                    </a:lnTo>
                    <a:lnTo>
                      <a:pt x="108" y="98"/>
                    </a:lnTo>
                    <a:lnTo>
                      <a:pt x="31" y="21"/>
                    </a:lnTo>
                    <a:lnTo>
                      <a:pt x="36" y="17"/>
                    </a:lnTo>
                    <a:lnTo>
                      <a:pt x="104" y="73"/>
                    </a:lnTo>
                    <a:lnTo>
                      <a:pt x="121" y="86"/>
                    </a:lnTo>
                    <a:lnTo>
                      <a:pt x="123" y="89"/>
                    </a:lnTo>
                    <a:lnTo>
                      <a:pt x="127" y="90"/>
                    </a:lnTo>
                    <a:lnTo>
                      <a:pt x="130" y="87"/>
                    </a:lnTo>
                    <a:lnTo>
                      <a:pt x="130" y="85"/>
                    </a:lnTo>
                    <a:lnTo>
                      <a:pt x="130" y="83"/>
                    </a:lnTo>
                    <a:lnTo>
                      <a:pt x="128" y="82"/>
                    </a:lnTo>
                    <a:lnTo>
                      <a:pt x="126" y="78"/>
                    </a:lnTo>
                    <a:lnTo>
                      <a:pt x="100" y="53"/>
                    </a:lnTo>
                    <a:lnTo>
                      <a:pt x="69" y="26"/>
                    </a:lnTo>
                    <a:lnTo>
                      <a:pt x="45" y="7"/>
                    </a:lnTo>
                    <a:lnTo>
                      <a:pt x="50" y="0"/>
                    </a:lnTo>
                    <a:lnTo>
                      <a:pt x="62" y="8"/>
                    </a:lnTo>
                    <a:lnTo>
                      <a:pt x="79" y="20"/>
                    </a:lnTo>
                    <a:lnTo>
                      <a:pt x="96" y="31"/>
                    </a:lnTo>
                    <a:lnTo>
                      <a:pt x="110" y="43"/>
                    </a:lnTo>
                    <a:lnTo>
                      <a:pt x="129" y="59"/>
                    </a:lnTo>
                    <a:lnTo>
                      <a:pt x="134" y="66"/>
                    </a:lnTo>
                    <a:lnTo>
                      <a:pt x="141" y="72"/>
                    </a:lnTo>
                    <a:lnTo>
                      <a:pt x="144" y="77"/>
                    </a:lnTo>
                    <a:lnTo>
                      <a:pt x="149" y="86"/>
                    </a:lnTo>
                    <a:lnTo>
                      <a:pt x="154" y="95"/>
                    </a:lnTo>
                    <a:lnTo>
                      <a:pt x="158" y="105"/>
                    </a:lnTo>
                    <a:lnTo>
                      <a:pt x="160" y="111"/>
                    </a:lnTo>
                    <a:lnTo>
                      <a:pt x="162" y="120"/>
                    </a:lnTo>
                    <a:lnTo>
                      <a:pt x="162" y="122"/>
                    </a:lnTo>
                    <a:lnTo>
                      <a:pt x="163" y="125"/>
                    </a:lnTo>
                    <a:lnTo>
                      <a:pt x="163" y="132"/>
                    </a:lnTo>
                    <a:lnTo>
                      <a:pt x="163" y="134"/>
                    </a:lnTo>
                    <a:lnTo>
                      <a:pt x="165" y="136"/>
                    </a:lnTo>
                    <a:lnTo>
                      <a:pt x="192" y="163"/>
                    </a:lnTo>
                    <a:lnTo>
                      <a:pt x="192" y="173"/>
                    </a:lnTo>
                    <a:lnTo>
                      <a:pt x="171" y="183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11" name="Freeform 20">
                <a:extLst>
                  <a:ext uri="{FF2B5EF4-FFF2-40B4-BE49-F238E27FC236}">
                    <a16:creationId xmlns:a16="http://schemas.microsoft.com/office/drawing/2014/main" id="{44200659-D26D-4C98-B716-43975D531D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8" y="3673"/>
                <a:ext cx="237" cy="230"/>
              </a:xfrm>
              <a:custGeom>
                <a:avLst/>
                <a:gdLst>
                  <a:gd name="T0" fmla="*/ 0 w 237"/>
                  <a:gd name="T1" fmla="*/ 23 h 230"/>
                  <a:gd name="T2" fmla="*/ 25 w 237"/>
                  <a:gd name="T3" fmla="*/ 48 h 230"/>
                  <a:gd name="T4" fmla="*/ 67 w 237"/>
                  <a:gd name="T5" fmla="*/ 96 h 230"/>
                  <a:gd name="T6" fmla="*/ 97 w 237"/>
                  <a:gd name="T7" fmla="*/ 134 h 230"/>
                  <a:gd name="T8" fmla="*/ 128 w 237"/>
                  <a:gd name="T9" fmla="*/ 164 h 230"/>
                  <a:gd name="T10" fmla="*/ 161 w 237"/>
                  <a:gd name="T11" fmla="*/ 194 h 230"/>
                  <a:gd name="T12" fmla="*/ 184 w 237"/>
                  <a:gd name="T13" fmla="*/ 210 h 230"/>
                  <a:gd name="T14" fmla="*/ 203 w 237"/>
                  <a:gd name="T15" fmla="*/ 223 h 230"/>
                  <a:gd name="T16" fmla="*/ 213 w 237"/>
                  <a:gd name="T17" fmla="*/ 227 h 230"/>
                  <a:gd name="T18" fmla="*/ 221 w 237"/>
                  <a:gd name="T19" fmla="*/ 229 h 230"/>
                  <a:gd name="T20" fmla="*/ 227 w 237"/>
                  <a:gd name="T21" fmla="*/ 227 h 230"/>
                  <a:gd name="T22" fmla="*/ 234 w 237"/>
                  <a:gd name="T23" fmla="*/ 219 h 230"/>
                  <a:gd name="T24" fmla="*/ 236 w 237"/>
                  <a:gd name="T25" fmla="*/ 215 h 230"/>
                  <a:gd name="T26" fmla="*/ 235 w 237"/>
                  <a:gd name="T27" fmla="*/ 209 h 230"/>
                  <a:gd name="T28" fmla="*/ 231 w 237"/>
                  <a:gd name="T29" fmla="*/ 200 h 230"/>
                  <a:gd name="T30" fmla="*/ 221 w 237"/>
                  <a:gd name="T31" fmla="*/ 182 h 230"/>
                  <a:gd name="T32" fmla="*/ 195 w 237"/>
                  <a:gd name="T33" fmla="*/ 151 h 230"/>
                  <a:gd name="T34" fmla="*/ 168 w 237"/>
                  <a:gd name="T35" fmla="*/ 120 h 230"/>
                  <a:gd name="T36" fmla="*/ 124 w 237"/>
                  <a:gd name="T37" fmla="*/ 82 h 230"/>
                  <a:gd name="T38" fmla="*/ 64 w 237"/>
                  <a:gd name="T39" fmla="*/ 35 h 230"/>
                  <a:gd name="T40" fmla="*/ 34 w 237"/>
                  <a:gd name="T41" fmla="*/ 11 h 230"/>
                  <a:gd name="T42" fmla="*/ 21 w 237"/>
                  <a:gd name="T43" fmla="*/ 0 h 230"/>
                  <a:gd name="T44" fmla="*/ 0 w 237"/>
                  <a:gd name="T45" fmla="*/ 23 h 23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37" h="230">
                    <a:moveTo>
                      <a:pt x="0" y="23"/>
                    </a:moveTo>
                    <a:lnTo>
                      <a:pt x="25" y="48"/>
                    </a:lnTo>
                    <a:lnTo>
                      <a:pt x="67" y="96"/>
                    </a:lnTo>
                    <a:lnTo>
                      <a:pt x="97" y="134"/>
                    </a:lnTo>
                    <a:lnTo>
                      <a:pt x="128" y="164"/>
                    </a:lnTo>
                    <a:lnTo>
                      <a:pt x="161" y="194"/>
                    </a:lnTo>
                    <a:lnTo>
                      <a:pt x="184" y="210"/>
                    </a:lnTo>
                    <a:lnTo>
                      <a:pt x="203" y="223"/>
                    </a:lnTo>
                    <a:lnTo>
                      <a:pt x="213" y="227"/>
                    </a:lnTo>
                    <a:lnTo>
                      <a:pt x="221" y="229"/>
                    </a:lnTo>
                    <a:lnTo>
                      <a:pt x="227" y="227"/>
                    </a:lnTo>
                    <a:lnTo>
                      <a:pt x="234" y="219"/>
                    </a:lnTo>
                    <a:lnTo>
                      <a:pt x="236" y="215"/>
                    </a:lnTo>
                    <a:lnTo>
                      <a:pt x="235" y="209"/>
                    </a:lnTo>
                    <a:lnTo>
                      <a:pt x="231" y="200"/>
                    </a:lnTo>
                    <a:lnTo>
                      <a:pt x="221" y="182"/>
                    </a:lnTo>
                    <a:lnTo>
                      <a:pt x="195" y="151"/>
                    </a:lnTo>
                    <a:lnTo>
                      <a:pt x="168" y="120"/>
                    </a:lnTo>
                    <a:lnTo>
                      <a:pt x="124" y="82"/>
                    </a:lnTo>
                    <a:lnTo>
                      <a:pt x="64" y="35"/>
                    </a:lnTo>
                    <a:lnTo>
                      <a:pt x="34" y="11"/>
                    </a:lnTo>
                    <a:lnTo>
                      <a:pt x="21" y="0"/>
                    </a:lnTo>
                    <a:lnTo>
                      <a:pt x="0" y="23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12" name="Freeform 21">
                <a:extLst>
                  <a:ext uri="{FF2B5EF4-FFF2-40B4-BE49-F238E27FC236}">
                    <a16:creationId xmlns:a16="http://schemas.microsoft.com/office/drawing/2014/main" id="{6B893C75-FDAF-4C97-9C99-BB5D6AC8C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8" y="3673"/>
                <a:ext cx="47" cy="48"/>
              </a:xfrm>
              <a:custGeom>
                <a:avLst/>
                <a:gdLst>
                  <a:gd name="T0" fmla="*/ 0 w 47"/>
                  <a:gd name="T1" fmla="*/ 23 h 48"/>
                  <a:gd name="T2" fmla="*/ 8 w 47"/>
                  <a:gd name="T3" fmla="*/ 32 h 48"/>
                  <a:gd name="T4" fmla="*/ 15 w 47"/>
                  <a:gd name="T5" fmla="*/ 40 h 48"/>
                  <a:gd name="T6" fmla="*/ 22 w 47"/>
                  <a:gd name="T7" fmla="*/ 47 h 48"/>
                  <a:gd name="T8" fmla="*/ 46 w 47"/>
                  <a:gd name="T9" fmla="*/ 20 h 48"/>
                  <a:gd name="T10" fmla="*/ 38 w 47"/>
                  <a:gd name="T11" fmla="*/ 13 h 48"/>
                  <a:gd name="T12" fmla="*/ 26 w 47"/>
                  <a:gd name="T13" fmla="*/ 5 h 48"/>
                  <a:gd name="T14" fmla="*/ 21 w 47"/>
                  <a:gd name="T15" fmla="*/ 0 h 48"/>
                  <a:gd name="T16" fmla="*/ 0 w 47"/>
                  <a:gd name="T17" fmla="*/ 23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7" h="48">
                    <a:moveTo>
                      <a:pt x="0" y="23"/>
                    </a:moveTo>
                    <a:lnTo>
                      <a:pt x="8" y="32"/>
                    </a:lnTo>
                    <a:lnTo>
                      <a:pt x="15" y="40"/>
                    </a:lnTo>
                    <a:lnTo>
                      <a:pt x="22" y="47"/>
                    </a:lnTo>
                    <a:lnTo>
                      <a:pt x="46" y="20"/>
                    </a:lnTo>
                    <a:lnTo>
                      <a:pt x="38" y="13"/>
                    </a:lnTo>
                    <a:lnTo>
                      <a:pt x="26" y="5"/>
                    </a:lnTo>
                    <a:lnTo>
                      <a:pt x="21" y="0"/>
                    </a:lnTo>
                    <a:lnTo>
                      <a:pt x="0" y="23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6988" name="Oval 22">
              <a:extLst>
                <a:ext uri="{FF2B5EF4-FFF2-40B4-BE49-F238E27FC236}">
                  <a16:creationId xmlns:a16="http://schemas.microsoft.com/office/drawing/2014/main" id="{9C07DBE3-67B7-433E-A0BA-06C929F07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5838" y="3573463"/>
              <a:ext cx="857250" cy="8556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/>
              <a:endParaRPr lang="zh-CN" altLang="en-US" sz="24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6989" name="Oval 23">
              <a:extLst>
                <a:ext uri="{FF2B5EF4-FFF2-40B4-BE49-F238E27FC236}">
                  <a16:creationId xmlns:a16="http://schemas.microsoft.com/office/drawing/2014/main" id="{6A1E48E0-BF1C-4E8A-AA50-A4CD699B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1888" y="3717925"/>
              <a:ext cx="566737" cy="56673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/>
              <a:endParaRPr lang="zh-CN" altLang="en-US" sz="24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26990" name="Group 24">
              <a:extLst>
                <a:ext uri="{FF2B5EF4-FFF2-40B4-BE49-F238E27FC236}">
                  <a16:creationId xmlns:a16="http://schemas.microsoft.com/office/drawing/2014/main" id="{3C8C6982-936A-4085-89AC-298C46D5CA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2838" y="3248025"/>
              <a:ext cx="825500" cy="152400"/>
              <a:chOff x="1453" y="2050"/>
              <a:chExt cx="520" cy="96"/>
            </a:xfrm>
          </p:grpSpPr>
          <p:sp>
            <p:nvSpPr>
              <p:cNvPr id="127007" name="Freeform 25">
                <a:extLst>
                  <a:ext uri="{FF2B5EF4-FFF2-40B4-BE49-F238E27FC236}">
                    <a16:creationId xmlns:a16="http://schemas.microsoft.com/office/drawing/2014/main" id="{B55E5FE0-01D7-4A2C-8306-C9D7F86DD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9" y="2050"/>
                <a:ext cx="224" cy="96"/>
              </a:xfrm>
              <a:custGeom>
                <a:avLst/>
                <a:gdLst>
                  <a:gd name="T0" fmla="*/ 38 w 224"/>
                  <a:gd name="T1" fmla="*/ 39 h 96"/>
                  <a:gd name="T2" fmla="*/ 46 w 224"/>
                  <a:gd name="T3" fmla="*/ 36 h 96"/>
                  <a:gd name="T4" fmla="*/ 54 w 224"/>
                  <a:gd name="T5" fmla="*/ 33 h 96"/>
                  <a:gd name="T6" fmla="*/ 58 w 224"/>
                  <a:gd name="T7" fmla="*/ 25 h 96"/>
                  <a:gd name="T8" fmla="*/ 67 w 224"/>
                  <a:gd name="T9" fmla="*/ 18 h 96"/>
                  <a:gd name="T10" fmla="*/ 86 w 224"/>
                  <a:gd name="T11" fmla="*/ 10 h 96"/>
                  <a:gd name="T12" fmla="*/ 108 w 224"/>
                  <a:gd name="T13" fmla="*/ 3 h 96"/>
                  <a:gd name="T14" fmla="*/ 129 w 224"/>
                  <a:gd name="T15" fmla="*/ 0 h 96"/>
                  <a:gd name="T16" fmla="*/ 183 w 224"/>
                  <a:gd name="T17" fmla="*/ 1 h 96"/>
                  <a:gd name="T18" fmla="*/ 219 w 224"/>
                  <a:gd name="T19" fmla="*/ 5 h 96"/>
                  <a:gd name="T20" fmla="*/ 197 w 224"/>
                  <a:gd name="T21" fmla="*/ 13 h 96"/>
                  <a:gd name="T22" fmla="*/ 136 w 224"/>
                  <a:gd name="T23" fmla="*/ 15 h 96"/>
                  <a:gd name="T24" fmla="*/ 112 w 224"/>
                  <a:gd name="T25" fmla="*/ 18 h 96"/>
                  <a:gd name="T26" fmla="*/ 104 w 224"/>
                  <a:gd name="T27" fmla="*/ 20 h 96"/>
                  <a:gd name="T28" fmla="*/ 103 w 224"/>
                  <a:gd name="T29" fmla="*/ 24 h 96"/>
                  <a:gd name="T30" fmla="*/ 103 w 224"/>
                  <a:gd name="T31" fmla="*/ 27 h 96"/>
                  <a:gd name="T32" fmla="*/ 108 w 224"/>
                  <a:gd name="T33" fmla="*/ 29 h 96"/>
                  <a:gd name="T34" fmla="*/ 204 w 224"/>
                  <a:gd name="T35" fmla="*/ 29 h 96"/>
                  <a:gd name="T36" fmla="*/ 220 w 224"/>
                  <a:gd name="T37" fmla="*/ 35 h 96"/>
                  <a:gd name="T38" fmla="*/ 118 w 224"/>
                  <a:gd name="T39" fmla="*/ 44 h 96"/>
                  <a:gd name="T40" fmla="*/ 108 w 224"/>
                  <a:gd name="T41" fmla="*/ 45 h 96"/>
                  <a:gd name="T42" fmla="*/ 105 w 224"/>
                  <a:gd name="T43" fmla="*/ 51 h 96"/>
                  <a:gd name="T44" fmla="*/ 110 w 224"/>
                  <a:gd name="T45" fmla="*/ 52 h 96"/>
                  <a:gd name="T46" fmla="*/ 114 w 224"/>
                  <a:gd name="T47" fmla="*/ 53 h 96"/>
                  <a:gd name="T48" fmla="*/ 221 w 224"/>
                  <a:gd name="T49" fmla="*/ 58 h 96"/>
                  <a:gd name="T50" fmla="*/ 113 w 224"/>
                  <a:gd name="T51" fmla="*/ 71 h 96"/>
                  <a:gd name="T52" fmla="*/ 107 w 224"/>
                  <a:gd name="T53" fmla="*/ 73 h 96"/>
                  <a:gd name="T54" fmla="*/ 107 w 224"/>
                  <a:gd name="T55" fmla="*/ 78 h 96"/>
                  <a:gd name="T56" fmla="*/ 110 w 224"/>
                  <a:gd name="T57" fmla="*/ 78 h 96"/>
                  <a:gd name="T58" fmla="*/ 153 w 224"/>
                  <a:gd name="T59" fmla="*/ 79 h 96"/>
                  <a:gd name="T60" fmla="*/ 223 w 224"/>
                  <a:gd name="T61" fmla="*/ 71 h 96"/>
                  <a:gd name="T62" fmla="*/ 211 w 224"/>
                  <a:gd name="T63" fmla="*/ 83 h 96"/>
                  <a:gd name="T64" fmla="*/ 170 w 224"/>
                  <a:gd name="T65" fmla="*/ 91 h 96"/>
                  <a:gd name="T66" fmla="*/ 127 w 224"/>
                  <a:gd name="T67" fmla="*/ 95 h 96"/>
                  <a:gd name="T68" fmla="*/ 109 w 224"/>
                  <a:gd name="T69" fmla="*/ 95 h 96"/>
                  <a:gd name="T70" fmla="*/ 94 w 224"/>
                  <a:gd name="T71" fmla="*/ 92 h 96"/>
                  <a:gd name="T72" fmla="*/ 75 w 224"/>
                  <a:gd name="T73" fmla="*/ 85 h 96"/>
                  <a:gd name="T74" fmla="*/ 62 w 224"/>
                  <a:gd name="T75" fmla="*/ 76 h 96"/>
                  <a:gd name="T76" fmla="*/ 56 w 224"/>
                  <a:gd name="T77" fmla="*/ 73 h 96"/>
                  <a:gd name="T78" fmla="*/ 50 w 224"/>
                  <a:gd name="T79" fmla="*/ 67 h 96"/>
                  <a:gd name="T80" fmla="*/ 9 w 224"/>
                  <a:gd name="T81" fmla="*/ 68 h 96"/>
                  <a:gd name="T82" fmla="*/ 9 w 224"/>
                  <a:gd name="T83" fmla="*/ 41 h 9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24" h="96">
                    <a:moveTo>
                      <a:pt x="9" y="41"/>
                    </a:moveTo>
                    <a:lnTo>
                      <a:pt x="38" y="39"/>
                    </a:lnTo>
                    <a:lnTo>
                      <a:pt x="43" y="37"/>
                    </a:lnTo>
                    <a:lnTo>
                      <a:pt x="46" y="36"/>
                    </a:lnTo>
                    <a:lnTo>
                      <a:pt x="47" y="35"/>
                    </a:lnTo>
                    <a:lnTo>
                      <a:pt x="54" y="33"/>
                    </a:lnTo>
                    <a:lnTo>
                      <a:pt x="56" y="29"/>
                    </a:lnTo>
                    <a:lnTo>
                      <a:pt x="58" y="25"/>
                    </a:lnTo>
                    <a:lnTo>
                      <a:pt x="60" y="22"/>
                    </a:lnTo>
                    <a:lnTo>
                      <a:pt x="67" y="18"/>
                    </a:lnTo>
                    <a:lnTo>
                      <a:pt x="71" y="17"/>
                    </a:lnTo>
                    <a:lnTo>
                      <a:pt x="86" y="10"/>
                    </a:lnTo>
                    <a:lnTo>
                      <a:pt x="97" y="5"/>
                    </a:lnTo>
                    <a:lnTo>
                      <a:pt x="108" y="3"/>
                    </a:lnTo>
                    <a:lnTo>
                      <a:pt x="121" y="1"/>
                    </a:lnTo>
                    <a:lnTo>
                      <a:pt x="129" y="0"/>
                    </a:lnTo>
                    <a:lnTo>
                      <a:pt x="162" y="0"/>
                    </a:lnTo>
                    <a:lnTo>
                      <a:pt x="183" y="1"/>
                    </a:lnTo>
                    <a:lnTo>
                      <a:pt x="206" y="4"/>
                    </a:lnTo>
                    <a:lnTo>
                      <a:pt x="219" y="5"/>
                    </a:lnTo>
                    <a:lnTo>
                      <a:pt x="219" y="13"/>
                    </a:lnTo>
                    <a:lnTo>
                      <a:pt x="197" y="13"/>
                    </a:lnTo>
                    <a:lnTo>
                      <a:pt x="162" y="13"/>
                    </a:lnTo>
                    <a:lnTo>
                      <a:pt x="136" y="15"/>
                    </a:lnTo>
                    <a:lnTo>
                      <a:pt x="121" y="16"/>
                    </a:lnTo>
                    <a:lnTo>
                      <a:pt x="112" y="18"/>
                    </a:lnTo>
                    <a:lnTo>
                      <a:pt x="107" y="17"/>
                    </a:lnTo>
                    <a:lnTo>
                      <a:pt x="104" y="20"/>
                    </a:lnTo>
                    <a:lnTo>
                      <a:pt x="104" y="21"/>
                    </a:lnTo>
                    <a:lnTo>
                      <a:pt x="103" y="24"/>
                    </a:lnTo>
                    <a:lnTo>
                      <a:pt x="102" y="27"/>
                    </a:lnTo>
                    <a:lnTo>
                      <a:pt x="103" y="27"/>
                    </a:lnTo>
                    <a:lnTo>
                      <a:pt x="104" y="27"/>
                    </a:lnTo>
                    <a:lnTo>
                      <a:pt x="108" y="29"/>
                    </a:lnTo>
                    <a:lnTo>
                      <a:pt x="171" y="28"/>
                    </a:lnTo>
                    <a:lnTo>
                      <a:pt x="204" y="29"/>
                    </a:lnTo>
                    <a:lnTo>
                      <a:pt x="220" y="29"/>
                    </a:lnTo>
                    <a:lnTo>
                      <a:pt x="220" y="35"/>
                    </a:lnTo>
                    <a:lnTo>
                      <a:pt x="171" y="40"/>
                    </a:lnTo>
                    <a:lnTo>
                      <a:pt x="118" y="44"/>
                    </a:lnTo>
                    <a:lnTo>
                      <a:pt x="110" y="45"/>
                    </a:lnTo>
                    <a:lnTo>
                      <a:pt x="108" y="45"/>
                    </a:lnTo>
                    <a:lnTo>
                      <a:pt x="104" y="47"/>
                    </a:lnTo>
                    <a:lnTo>
                      <a:pt x="105" y="51"/>
                    </a:lnTo>
                    <a:lnTo>
                      <a:pt x="105" y="52"/>
                    </a:lnTo>
                    <a:lnTo>
                      <a:pt x="110" y="52"/>
                    </a:lnTo>
                    <a:lnTo>
                      <a:pt x="112" y="54"/>
                    </a:lnTo>
                    <a:lnTo>
                      <a:pt x="114" y="53"/>
                    </a:lnTo>
                    <a:lnTo>
                      <a:pt x="222" y="50"/>
                    </a:lnTo>
                    <a:lnTo>
                      <a:pt x="221" y="58"/>
                    </a:lnTo>
                    <a:lnTo>
                      <a:pt x="135" y="67"/>
                    </a:lnTo>
                    <a:lnTo>
                      <a:pt x="113" y="71"/>
                    </a:lnTo>
                    <a:lnTo>
                      <a:pt x="111" y="70"/>
                    </a:lnTo>
                    <a:lnTo>
                      <a:pt x="107" y="73"/>
                    </a:lnTo>
                    <a:lnTo>
                      <a:pt x="105" y="76"/>
                    </a:lnTo>
                    <a:lnTo>
                      <a:pt x="107" y="78"/>
                    </a:lnTo>
                    <a:lnTo>
                      <a:pt x="109" y="79"/>
                    </a:lnTo>
                    <a:lnTo>
                      <a:pt x="110" y="78"/>
                    </a:lnTo>
                    <a:lnTo>
                      <a:pt x="114" y="79"/>
                    </a:lnTo>
                    <a:lnTo>
                      <a:pt x="153" y="79"/>
                    </a:lnTo>
                    <a:lnTo>
                      <a:pt x="193" y="77"/>
                    </a:lnTo>
                    <a:lnTo>
                      <a:pt x="223" y="71"/>
                    </a:lnTo>
                    <a:lnTo>
                      <a:pt x="223" y="79"/>
                    </a:lnTo>
                    <a:lnTo>
                      <a:pt x="211" y="83"/>
                    </a:lnTo>
                    <a:lnTo>
                      <a:pt x="190" y="86"/>
                    </a:lnTo>
                    <a:lnTo>
                      <a:pt x="170" y="91"/>
                    </a:lnTo>
                    <a:lnTo>
                      <a:pt x="151" y="94"/>
                    </a:lnTo>
                    <a:lnTo>
                      <a:pt x="127" y="95"/>
                    </a:lnTo>
                    <a:lnTo>
                      <a:pt x="119" y="95"/>
                    </a:lnTo>
                    <a:lnTo>
                      <a:pt x="109" y="95"/>
                    </a:lnTo>
                    <a:lnTo>
                      <a:pt x="104" y="94"/>
                    </a:lnTo>
                    <a:lnTo>
                      <a:pt x="94" y="92"/>
                    </a:lnTo>
                    <a:lnTo>
                      <a:pt x="84" y="88"/>
                    </a:lnTo>
                    <a:lnTo>
                      <a:pt x="75" y="85"/>
                    </a:lnTo>
                    <a:lnTo>
                      <a:pt x="68" y="82"/>
                    </a:lnTo>
                    <a:lnTo>
                      <a:pt x="62" y="76"/>
                    </a:lnTo>
                    <a:lnTo>
                      <a:pt x="61" y="75"/>
                    </a:lnTo>
                    <a:lnTo>
                      <a:pt x="56" y="73"/>
                    </a:lnTo>
                    <a:lnTo>
                      <a:pt x="51" y="68"/>
                    </a:lnTo>
                    <a:lnTo>
                      <a:pt x="50" y="67"/>
                    </a:lnTo>
                    <a:lnTo>
                      <a:pt x="46" y="67"/>
                    </a:lnTo>
                    <a:lnTo>
                      <a:pt x="9" y="68"/>
                    </a:lnTo>
                    <a:lnTo>
                      <a:pt x="0" y="62"/>
                    </a:lnTo>
                    <a:lnTo>
                      <a:pt x="9" y="41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08" name="Freeform 26">
                <a:extLst>
                  <a:ext uri="{FF2B5EF4-FFF2-40B4-BE49-F238E27FC236}">
                    <a16:creationId xmlns:a16="http://schemas.microsoft.com/office/drawing/2014/main" id="{923DDF5B-D6FE-4655-BEB8-C5798CCDD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3" y="2081"/>
                <a:ext cx="307" cy="62"/>
              </a:xfrm>
              <a:custGeom>
                <a:avLst/>
                <a:gdLst>
                  <a:gd name="T0" fmla="*/ 304 w 307"/>
                  <a:gd name="T1" fmla="*/ 9 h 62"/>
                  <a:gd name="T2" fmla="*/ 270 w 307"/>
                  <a:gd name="T3" fmla="*/ 8 h 62"/>
                  <a:gd name="T4" fmla="*/ 206 w 307"/>
                  <a:gd name="T5" fmla="*/ 5 h 62"/>
                  <a:gd name="T6" fmla="*/ 158 w 307"/>
                  <a:gd name="T7" fmla="*/ 0 h 62"/>
                  <a:gd name="T8" fmla="*/ 113 w 307"/>
                  <a:gd name="T9" fmla="*/ 2 h 62"/>
                  <a:gd name="T10" fmla="*/ 70 w 307"/>
                  <a:gd name="T11" fmla="*/ 5 h 62"/>
                  <a:gd name="T12" fmla="*/ 43 w 307"/>
                  <a:gd name="T13" fmla="*/ 10 h 62"/>
                  <a:gd name="T14" fmla="*/ 19 w 307"/>
                  <a:gd name="T15" fmla="*/ 15 h 62"/>
                  <a:gd name="T16" fmla="*/ 10 w 307"/>
                  <a:gd name="T17" fmla="*/ 20 h 62"/>
                  <a:gd name="T18" fmla="*/ 3 w 307"/>
                  <a:gd name="T19" fmla="*/ 24 h 62"/>
                  <a:gd name="T20" fmla="*/ 1 w 307"/>
                  <a:gd name="T21" fmla="*/ 31 h 62"/>
                  <a:gd name="T22" fmla="*/ 0 w 307"/>
                  <a:gd name="T23" fmla="*/ 40 h 62"/>
                  <a:gd name="T24" fmla="*/ 2 w 307"/>
                  <a:gd name="T25" fmla="*/ 44 h 62"/>
                  <a:gd name="T26" fmla="*/ 10 w 307"/>
                  <a:gd name="T27" fmla="*/ 48 h 62"/>
                  <a:gd name="T28" fmla="*/ 17 w 307"/>
                  <a:gd name="T29" fmla="*/ 51 h 62"/>
                  <a:gd name="T30" fmla="*/ 37 w 307"/>
                  <a:gd name="T31" fmla="*/ 56 h 62"/>
                  <a:gd name="T32" fmla="*/ 78 w 307"/>
                  <a:gd name="T33" fmla="*/ 59 h 62"/>
                  <a:gd name="T34" fmla="*/ 119 w 307"/>
                  <a:gd name="T35" fmla="*/ 61 h 62"/>
                  <a:gd name="T36" fmla="*/ 175 w 307"/>
                  <a:gd name="T37" fmla="*/ 56 h 62"/>
                  <a:gd name="T38" fmla="*/ 251 w 307"/>
                  <a:gd name="T39" fmla="*/ 45 h 62"/>
                  <a:gd name="T40" fmla="*/ 289 w 307"/>
                  <a:gd name="T41" fmla="*/ 40 h 62"/>
                  <a:gd name="T42" fmla="*/ 306 w 307"/>
                  <a:gd name="T43" fmla="*/ 38 h 62"/>
                  <a:gd name="T44" fmla="*/ 304 w 307"/>
                  <a:gd name="T45" fmla="*/ 9 h 6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07" h="62">
                    <a:moveTo>
                      <a:pt x="304" y="9"/>
                    </a:moveTo>
                    <a:lnTo>
                      <a:pt x="270" y="8"/>
                    </a:lnTo>
                    <a:lnTo>
                      <a:pt x="206" y="5"/>
                    </a:lnTo>
                    <a:lnTo>
                      <a:pt x="158" y="0"/>
                    </a:lnTo>
                    <a:lnTo>
                      <a:pt x="113" y="2"/>
                    </a:lnTo>
                    <a:lnTo>
                      <a:pt x="70" y="5"/>
                    </a:lnTo>
                    <a:lnTo>
                      <a:pt x="43" y="10"/>
                    </a:lnTo>
                    <a:lnTo>
                      <a:pt x="19" y="15"/>
                    </a:lnTo>
                    <a:lnTo>
                      <a:pt x="10" y="20"/>
                    </a:lnTo>
                    <a:lnTo>
                      <a:pt x="3" y="24"/>
                    </a:lnTo>
                    <a:lnTo>
                      <a:pt x="1" y="31"/>
                    </a:lnTo>
                    <a:lnTo>
                      <a:pt x="0" y="40"/>
                    </a:lnTo>
                    <a:lnTo>
                      <a:pt x="2" y="44"/>
                    </a:lnTo>
                    <a:lnTo>
                      <a:pt x="10" y="48"/>
                    </a:lnTo>
                    <a:lnTo>
                      <a:pt x="17" y="51"/>
                    </a:lnTo>
                    <a:lnTo>
                      <a:pt x="37" y="56"/>
                    </a:lnTo>
                    <a:lnTo>
                      <a:pt x="78" y="59"/>
                    </a:lnTo>
                    <a:lnTo>
                      <a:pt x="119" y="61"/>
                    </a:lnTo>
                    <a:lnTo>
                      <a:pt x="175" y="56"/>
                    </a:lnTo>
                    <a:lnTo>
                      <a:pt x="251" y="45"/>
                    </a:lnTo>
                    <a:lnTo>
                      <a:pt x="289" y="40"/>
                    </a:lnTo>
                    <a:lnTo>
                      <a:pt x="306" y="38"/>
                    </a:lnTo>
                    <a:lnTo>
                      <a:pt x="304" y="9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09" name="Freeform 27">
                <a:extLst>
                  <a:ext uri="{FF2B5EF4-FFF2-40B4-BE49-F238E27FC236}">
                    <a16:creationId xmlns:a16="http://schemas.microsoft.com/office/drawing/2014/main" id="{4663D2B3-14FC-4D6D-BBAE-D8815941FB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5" y="2087"/>
                <a:ext cx="35" cy="38"/>
              </a:xfrm>
              <a:custGeom>
                <a:avLst/>
                <a:gdLst>
                  <a:gd name="T0" fmla="*/ 32 w 35"/>
                  <a:gd name="T1" fmla="*/ 2 h 38"/>
                  <a:gd name="T2" fmla="*/ 22 w 35"/>
                  <a:gd name="T3" fmla="*/ 2 h 38"/>
                  <a:gd name="T4" fmla="*/ 9 w 35"/>
                  <a:gd name="T5" fmla="*/ 0 h 38"/>
                  <a:gd name="T6" fmla="*/ 0 w 35"/>
                  <a:gd name="T7" fmla="*/ 1 h 38"/>
                  <a:gd name="T8" fmla="*/ 3 w 35"/>
                  <a:gd name="T9" fmla="*/ 37 h 38"/>
                  <a:gd name="T10" fmla="*/ 13 w 35"/>
                  <a:gd name="T11" fmla="*/ 37 h 38"/>
                  <a:gd name="T12" fmla="*/ 28 w 35"/>
                  <a:gd name="T13" fmla="*/ 33 h 38"/>
                  <a:gd name="T14" fmla="*/ 34 w 35"/>
                  <a:gd name="T15" fmla="*/ 32 h 38"/>
                  <a:gd name="T16" fmla="*/ 32 w 35"/>
                  <a:gd name="T17" fmla="*/ 2 h 3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5" h="38">
                    <a:moveTo>
                      <a:pt x="32" y="2"/>
                    </a:moveTo>
                    <a:lnTo>
                      <a:pt x="22" y="2"/>
                    </a:lnTo>
                    <a:lnTo>
                      <a:pt x="9" y="0"/>
                    </a:lnTo>
                    <a:lnTo>
                      <a:pt x="0" y="1"/>
                    </a:lnTo>
                    <a:lnTo>
                      <a:pt x="3" y="37"/>
                    </a:lnTo>
                    <a:lnTo>
                      <a:pt x="13" y="37"/>
                    </a:lnTo>
                    <a:lnTo>
                      <a:pt x="28" y="33"/>
                    </a:lnTo>
                    <a:lnTo>
                      <a:pt x="34" y="32"/>
                    </a:lnTo>
                    <a:lnTo>
                      <a:pt x="32" y="2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6991" name="Oval 28">
              <a:extLst>
                <a:ext uri="{FF2B5EF4-FFF2-40B4-BE49-F238E27FC236}">
                  <a16:creationId xmlns:a16="http://schemas.microsoft.com/office/drawing/2014/main" id="{3ABBF9DF-2129-4320-BAEC-2D6BFD1AD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4050" y="3573463"/>
              <a:ext cx="857250" cy="8556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/>
              <a:endParaRPr lang="zh-CN" altLang="en-US" sz="24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6992" name="Oval 29">
              <a:extLst>
                <a:ext uri="{FF2B5EF4-FFF2-40B4-BE49-F238E27FC236}">
                  <a16:creationId xmlns:a16="http://schemas.microsoft.com/office/drawing/2014/main" id="{A314E14A-6AC1-44F9-8674-BA97A5E11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0100" y="3717925"/>
              <a:ext cx="566738" cy="56673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/>
              <a:endParaRPr lang="zh-CN" altLang="en-US" sz="24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26993" name="Group 30">
              <a:extLst>
                <a:ext uri="{FF2B5EF4-FFF2-40B4-BE49-F238E27FC236}">
                  <a16:creationId xmlns:a16="http://schemas.microsoft.com/office/drawing/2014/main" id="{37D3A3B1-9147-48E2-89D8-9B4DE99D3D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35650" y="4583113"/>
              <a:ext cx="827088" cy="152400"/>
              <a:chOff x="3628" y="2891"/>
              <a:chExt cx="521" cy="96"/>
            </a:xfrm>
          </p:grpSpPr>
          <p:sp>
            <p:nvSpPr>
              <p:cNvPr id="127004" name="Freeform 31">
                <a:extLst>
                  <a:ext uri="{FF2B5EF4-FFF2-40B4-BE49-F238E27FC236}">
                    <a16:creationId xmlns:a16="http://schemas.microsoft.com/office/drawing/2014/main" id="{300B30CF-95AA-4D32-A35D-3AC754AA4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8" y="2891"/>
                <a:ext cx="224" cy="96"/>
              </a:xfrm>
              <a:custGeom>
                <a:avLst/>
                <a:gdLst>
                  <a:gd name="T0" fmla="*/ 185 w 224"/>
                  <a:gd name="T1" fmla="*/ 59 h 96"/>
                  <a:gd name="T2" fmla="*/ 178 w 224"/>
                  <a:gd name="T3" fmla="*/ 60 h 96"/>
                  <a:gd name="T4" fmla="*/ 170 w 224"/>
                  <a:gd name="T5" fmla="*/ 65 h 96"/>
                  <a:gd name="T6" fmla="*/ 166 w 224"/>
                  <a:gd name="T7" fmla="*/ 71 h 96"/>
                  <a:gd name="T8" fmla="*/ 156 w 224"/>
                  <a:gd name="T9" fmla="*/ 77 h 96"/>
                  <a:gd name="T10" fmla="*/ 136 w 224"/>
                  <a:gd name="T11" fmla="*/ 86 h 96"/>
                  <a:gd name="T12" fmla="*/ 115 w 224"/>
                  <a:gd name="T13" fmla="*/ 93 h 96"/>
                  <a:gd name="T14" fmla="*/ 94 w 224"/>
                  <a:gd name="T15" fmla="*/ 94 h 96"/>
                  <a:gd name="T16" fmla="*/ 38 w 224"/>
                  <a:gd name="T17" fmla="*/ 93 h 96"/>
                  <a:gd name="T18" fmla="*/ 4 w 224"/>
                  <a:gd name="T19" fmla="*/ 88 h 96"/>
                  <a:gd name="T20" fmla="*/ 25 w 224"/>
                  <a:gd name="T21" fmla="*/ 81 h 96"/>
                  <a:gd name="T22" fmla="*/ 87 w 224"/>
                  <a:gd name="T23" fmla="*/ 80 h 96"/>
                  <a:gd name="T24" fmla="*/ 112 w 224"/>
                  <a:gd name="T25" fmla="*/ 78 h 96"/>
                  <a:gd name="T26" fmla="*/ 119 w 224"/>
                  <a:gd name="T27" fmla="*/ 76 h 96"/>
                  <a:gd name="T28" fmla="*/ 120 w 224"/>
                  <a:gd name="T29" fmla="*/ 72 h 96"/>
                  <a:gd name="T30" fmla="*/ 119 w 224"/>
                  <a:gd name="T31" fmla="*/ 70 h 96"/>
                  <a:gd name="T32" fmla="*/ 115 w 224"/>
                  <a:gd name="T33" fmla="*/ 68 h 96"/>
                  <a:gd name="T34" fmla="*/ 18 w 224"/>
                  <a:gd name="T35" fmla="*/ 66 h 96"/>
                  <a:gd name="T36" fmla="*/ 2 w 224"/>
                  <a:gd name="T37" fmla="*/ 59 h 96"/>
                  <a:gd name="T38" fmla="*/ 105 w 224"/>
                  <a:gd name="T39" fmla="*/ 51 h 96"/>
                  <a:gd name="T40" fmla="*/ 115 w 224"/>
                  <a:gd name="T41" fmla="*/ 50 h 96"/>
                  <a:gd name="T42" fmla="*/ 118 w 224"/>
                  <a:gd name="T43" fmla="*/ 48 h 96"/>
                  <a:gd name="T44" fmla="*/ 117 w 224"/>
                  <a:gd name="T45" fmla="*/ 43 h 96"/>
                  <a:gd name="T46" fmla="*/ 112 w 224"/>
                  <a:gd name="T47" fmla="*/ 41 h 96"/>
                  <a:gd name="T48" fmla="*/ 2 w 224"/>
                  <a:gd name="T49" fmla="*/ 43 h 96"/>
                  <a:gd name="T50" fmla="*/ 91 w 224"/>
                  <a:gd name="T51" fmla="*/ 29 h 96"/>
                  <a:gd name="T52" fmla="*/ 113 w 224"/>
                  <a:gd name="T53" fmla="*/ 25 h 96"/>
                  <a:gd name="T54" fmla="*/ 118 w 224"/>
                  <a:gd name="T55" fmla="*/ 20 h 96"/>
                  <a:gd name="T56" fmla="*/ 115 w 224"/>
                  <a:gd name="T57" fmla="*/ 16 h 96"/>
                  <a:gd name="T58" fmla="*/ 110 w 224"/>
                  <a:gd name="T59" fmla="*/ 16 h 96"/>
                  <a:gd name="T60" fmla="*/ 31 w 224"/>
                  <a:gd name="T61" fmla="*/ 18 h 96"/>
                  <a:gd name="T62" fmla="*/ 0 w 224"/>
                  <a:gd name="T63" fmla="*/ 14 h 96"/>
                  <a:gd name="T64" fmla="*/ 34 w 224"/>
                  <a:gd name="T65" fmla="*/ 8 h 96"/>
                  <a:gd name="T66" fmla="*/ 73 w 224"/>
                  <a:gd name="T67" fmla="*/ 2 h 96"/>
                  <a:gd name="T68" fmla="*/ 106 w 224"/>
                  <a:gd name="T69" fmla="*/ 1 h 96"/>
                  <a:gd name="T70" fmla="*/ 120 w 224"/>
                  <a:gd name="T71" fmla="*/ 2 h 96"/>
                  <a:gd name="T72" fmla="*/ 141 w 224"/>
                  <a:gd name="T73" fmla="*/ 8 h 96"/>
                  <a:gd name="T74" fmla="*/ 155 w 224"/>
                  <a:gd name="T75" fmla="*/ 15 h 96"/>
                  <a:gd name="T76" fmla="*/ 165 w 224"/>
                  <a:gd name="T77" fmla="*/ 21 h 96"/>
                  <a:gd name="T78" fmla="*/ 172 w 224"/>
                  <a:gd name="T79" fmla="*/ 28 h 96"/>
                  <a:gd name="T80" fmla="*/ 178 w 224"/>
                  <a:gd name="T81" fmla="*/ 29 h 96"/>
                  <a:gd name="T82" fmla="*/ 223 w 224"/>
                  <a:gd name="T83" fmla="*/ 36 h 9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24" h="96">
                    <a:moveTo>
                      <a:pt x="214" y="57"/>
                    </a:moveTo>
                    <a:lnTo>
                      <a:pt x="185" y="59"/>
                    </a:lnTo>
                    <a:lnTo>
                      <a:pt x="180" y="60"/>
                    </a:lnTo>
                    <a:lnTo>
                      <a:pt x="178" y="60"/>
                    </a:lnTo>
                    <a:lnTo>
                      <a:pt x="175" y="61"/>
                    </a:lnTo>
                    <a:lnTo>
                      <a:pt x="170" y="65"/>
                    </a:lnTo>
                    <a:lnTo>
                      <a:pt x="168" y="69"/>
                    </a:lnTo>
                    <a:lnTo>
                      <a:pt x="166" y="71"/>
                    </a:lnTo>
                    <a:lnTo>
                      <a:pt x="162" y="74"/>
                    </a:lnTo>
                    <a:lnTo>
                      <a:pt x="156" y="77"/>
                    </a:lnTo>
                    <a:lnTo>
                      <a:pt x="152" y="80"/>
                    </a:lnTo>
                    <a:lnTo>
                      <a:pt x="136" y="86"/>
                    </a:lnTo>
                    <a:lnTo>
                      <a:pt x="127" y="90"/>
                    </a:lnTo>
                    <a:lnTo>
                      <a:pt x="115" y="93"/>
                    </a:lnTo>
                    <a:lnTo>
                      <a:pt x="102" y="95"/>
                    </a:lnTo>
                    <a:lnTo>
                      <a:pt x="94" y="94"/>
                    </a:lnTo>
                    <a:lnTo>
                      <a:pt x="59" y="94"/>
                    </a:lnTo>
                    <a:lnTo>
                      <a:pt x="38" y="93"/>
                    </a:lnTo>
                    <a:lnTo>
                      <a:pt x="17" y="90"/>
                    </a:lnTo>
                    <a:lnTo>
                      <a:pt x="4" y="88"/>
                    </a:lnTo>
                    <a:lnTo>
                      <a:pt x="4" y="81"/>
                    </a:lnTo>
                    <a:lnTo>
                      <a:pt x="25" y="81"/>
                    </a:lnTo>
                    <a:lnTo>
                      <a:pt x="61" y="81"/>
                    </a:lnTo>
                    <a:lnTo>
                      <a:pt x="87" y="80"/>
                    </a:lnTo>
                    <a:lnTo>
                      <a:pt x="103" y="80"/>
                    </a:lnTo>
                    <a:lnTo>
                      <a:pt x="112" y="78"/>
                    </a:lnTo>
                    <a:lnTo>
                      <a:pt x="115" y="78"/>
                    </a:lnTo>
                    <a:lnTo>
                      <a:pt x="119" y="76"/>
                    </a:lnTo>
                    <a:lnTo>
                      <a:pt x="120" y="76"/>
                    </a:lnTo>
                    <a:lnTo>
                      <a:pt x="120" y="72"/>
                    </a:lnTo>
                    <a:lnTo>
                      <a:pt x="121" y="69"/>
                    </a:lnTo>
                    <a:lnTo>
                      <a:pt x="119" y="70"/>
                    </a:lnTo>
                    <a:lnTo>
                      <a:pt x="117" y="68"/>
                    </a:lnTo>
                    <a:lnTo>
                      <a:pt x="115" y="68"/>
                    </a:lnTo>
                    <a:lnTo>
                      <a:pt x="53" y="67"/>
                    </a:lnTo>
                    <a:lnTo>
                      <a:pt x="18" y="66"/>
                    </a:lnTo>
                    <a:lnTo>
                      <a:pt x="3" y="65"/>
                    </a:lnTo>
                    <a:lnTo>
                      <a:pt x="2" y="59"/>
                    </a:lnTo>
                    <a:lnTo>
                      <a:pt x="52" y="54"/>
                    </a:lnTo>
                    <a:lnTo>
                      <a:pt x="105" y="51"/>
                    </a:lnTo>
                    <a:lnTo>
                      <a:pt x="113" y="51"/>
                    </a:lnTo>
                    <a:lnTo>
                      <a:pt x="115" y="50"/>
                    </a:lnTo>
                    <a:lnTo>
                      <a:pt x="118" y="49"/>
                    </a:lnTo>
                    <a:lnTo>
                      <a:pt x="118" y="48"/>
                    </a:lnTo>
                    <a:lnTo>
                      <a:pt x="117" y="44"/>
                    </a:lnTo>
                    <a:lnTo>
                      <a:pt x="117" y="43"/>
                    </a:lnTo>
                    <a:lnTo>
                      <a:pt x="114" y="43"/>
                    </a:lnTo>
                    <a:lnTo>
                      <a:pt x="112" y="41"/>
                    </a:lnTo>
                    <a:lnTo>
                      <a:pt x="111" y="42"/>
                    </a:lnTo>
                    <a:lnTo>
                      <a:pt x="2" y="43"/>
                    </a:lnTo>
                    <a:lnTo>
                      <a:pt x="1" y="36"/>
                    </a:lnTo>
                    <a:lnTo>
                      <a:pt x="91" y="29"/>
                    </a:lnTo>
                    <a:lnTo>
                      <a:pt x="110" y="25"/>
                    </a:lnTo>
                    <a:lnTo>
                      <a:pt x="113" y="25"/>
                    </a:lnTo>
                    <a:lnTo>
                      <a:pt x="117" y="23"/>
                    </a:lnTo>
                    <a:lnTo>
                      <a:pt x="118" y="20"/>
                    </a:lnTo>
                    <a:lnTo>
                      <a:pt x="117" y="18"/>
                    </a:lnTo>
                    <a:lnTo>
                      <a:pt x="115" y="16"/>
                    </a:lnTo>
                    <a:lnTo>
                      <a:pt x="112" y="16"/>
                    </a:lnTo>
                    <a:lnTo>
                      <a:pt x="110" y="16"/>
                    </a:lnTo>
                    <a:lnTo>
                      <a:pt x="72" y="16"/>
                    </a:lnTo>
                    <a:lnTo>
                      <a:pt x="31" y="18"/>
                    </a:lnTo>
                    <a:lnTo>
                      <a:pt x="0" y="22"/>
                    </a:lnTo>
                    <a:lnTo>
                      <a:pt x="0" y="14"/>
                    </a:lnTo>
                    <a:lnTo>
                      <a:pt x="12" y="11"/>
                    </a:lnTo>
                    <a:lnTo>
                      <a:pt x="34" y="8"/>
                    </a:lnTo>
                    <a:lnTo>
                      <a:pt x="53" y="3"/>
                    </a:lnTo>
                    <a:lnTo>
                      <a:pt x="73" y="2"/>
                    </a:lnTo>
                    <a:lnTo>
                      <a:pt x="96" y="0"/>
                    </a:lnTo>
                    <a:lnTo>
                      <a:pt x="106" y="1"/>
                    </a:lnTo>
                    <a:lnTo>
                      <a:pt x="114" y="1"/>
                    </a:lnTo>
                    <a:lnTo>
                      <a:pt x="120" y="2"/>
                    </a:lnTo>
                    <a:lnTo>
                      <a:pt x="132" y="4"/>
                    </a:lnTo>
                    <a:lnTo>
                      <a:pt x="141" y="8"/>
                    </a:lnTo>
                    <a:lnTo>
                      <a:pt x="150" y="12"/>
                    </a:lnTo>
                    <a:lnTo>
                      <a:pt x="155" y="15"/>
                    </a:lnTo>
                    <a:lnTo>
                      <a:pt x="164" y="20"/>
                    </a:lnTo>
                    <a:lnTo>
                      <a:pt x="165" y="21"/>
                    </a:lnTo>
                    <a:lnTo>
                      <a:pt x="168" y="23"/>
                    </a:lnTo>
                    <a:lnTo>
                      <a:pt x="172" y="28"/>
                    </a:lnTo>
                    <a:lnTo>
                      <a:pt x="174" y="29"/>
                    </a:lnTo>
                    <a:lnTo>
                      <a:pt x="178" y="29"/>
                    </a:lnTo>
                    <a:lnTo>
                      <a:pt x="215" y="29"/>
                    </a:lnTo>
                    <a:lnTo>
                      <a:pt x="223" y="36"/>
                    </a:lnTo>
                    <a:lnTo>
                      <a:pt x="214" y="57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05" name="Freeform 32">
                <a:extLst>
                  <a:ext uri="{FF2B5EF4-FFF2-40B4-BE49-F238E27FC236}">
                    <a16:creationId xmlns:a16="http://schemas.microsoft.com/office/drawing/2014/main" id="{E374DB8D-BD9A-4BC8-9C45-FD0EEB0F07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1" y="2900"/>
                <a:ext cx="308" cy="61"/>
              </a:xfrm>
              <a:custGeom>
                <a:avLst/>
                <a:gdLst>
                  <a:gd name="T0" fmla="*/ 1 w 308"/>
                  <a:gd name="T1" fmla="*/ 50 h 61"/>
                  <a:gd name="T2" fmla="*/ 37 w 308"/>
                  <a:gd name="T3" fmla="*/ 50 h 61"/>
                  <a:gd name="T4" fmla="*/ 100 w 308"/>
                  <a:gd name="T5" fmla="*/ 56 h 61"/>
                  <a:gd name="T6" fmla="*/ 147 w 308"/>
                  <a:gd name="T7" fmla="*/ 60 h 61"/>
                  <a:gd name="T8" fmla="*/ 192 w 308"/>
                  <a:gd name="T9" fmla="*/ 60 h 61"/>
                  <a:gd name="T10" fmla="*/ 236 w 308"/>
                  <a:gd name="T11" fmla="*/ 58 h 61"/>
                  <a:gd name="T12" fmla="*/ 264 w 308"/>
                  <a:gd name="T13" fmla="*/ 52 h 61"/>
                  <a:gd name="T14" fmla="*/ 287 w 308"/>
                  <a:gd name="T15" fmla="*/ 49 h 61"/>
                  <a:gd name="T16" fmla="*/ 297 w 308"/>
                  <a:gd name="T17" fmla="*/ 44 h 61"/>
                  <a:gd name="T18" fmla="*/ 302 w 308"/>
                  <a:gd name="T19" fmla="*/ 40 h 61"/>
                  <a:gd name="T20" fmla="*/ 307 w 308"/>
                  <a:gd name="T21" fmla="*/ 34 h 61"/>
                  <a:gd name="T22" fmla="*/ 306 w 308"/>
                  <a:gd name="T23" fmla="*/ 25 h 61"/>
                  <a:gd name="T24" fmla="*/ 304 w 308"/>
                  <a:gd name="T25" fmla="*/ 20 h 61"/>
                  <a:gd name="T26" fmla="*/ 298 w 308"/>
                  <a:gd name="T27" fmla="*/ 15 h 61"/>
                  <a:gd name="T28" fmla="*/ 290 w 308"/>
                  <a:gd name="T29" fmla="*/ 12 h 61"/>
                  <a:gd name="T30" fmla="*/ 270 w 308"/>
                  <a:gd name="T31" fmla="*/ 8 h 61"/>
                  <a:gd name="T32" fmla="*/ 229 w 308"/>
                  <a:gd name="T33" fmla="*/ 3 h 61"/>
                  <a:gd name="T34" fmla="*/ 189 w 308"/>
                  <a:gd name="T35" fmla="*/ 0 h 61"/>
                  <a:gd name="T36" fmla="*/ 131 w 308"/>
                  <a:gd name="T37" fmla="*/ 5 h 61"/>
                  <a:gd name="T38" fmla="*/ 56 w 308"/>
                  <a:gd name="T39" fmla="*/ 13 h 61"/>
                  <a:gd name="T40" fmla="*/ 18 w 308"/>
                  <a:gd name="T41" fmla="*/ 18 h 61"/>
                  <a:gd name="T42" fmla="*/ 0 w 308"/>
                  <a:gd name="T43" fmla="*/ 19 h 61"/>
                  <a:gd name="T44" fmla="*/ 1 w 308"/>
                  <a:gd name="T45" fmla="*/ 50 h 6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08" h="61">
                    <a:moveTo>
                      <a:pt x="1" y="50"/>
                    </a:moveTo>
                    <a:lnTo>
                      <a:pt x="37" y="50"/>
                    </a:lnTo>
                    <a:lnTo>
                      <a:pt x="100" y="56"/>
                    </a:lnTo>
                    <a:lnTo>
                      <a:pt x="147" y="60"/>
                    </a:lnTo>
                    <a:lnTo>
                      <a:pt x="192" y="60"/>
                    </a:lnTo>
                    <a:lnTo>
                      <a:pt x="236" y="58"/>
                    </a:lnTo>
                    <a:lnTo>
                      <a:pt x="264" y="52"/>
                    </a:lnTo>
                    <a:lnTo>
                      <a:pt x="287" y="49"/>
                    </a:lnTo>
                    <a:lnTo>
                      <a:pt x="297" y="44"/>
                    </a:lnTo>
                    <a:lnTo>
                      <a:pt x="302" y="40"/>
                    </a:lnTo>
                    <a:lnTo>
                      <a:pt x="307" y="34"/>
                    </a:lnTo>
                    <a:lnTo>
                      <a:pt x="306" y="25"/>
                    </a:lnTo>
                    <a:lnTo>
                      <a:pt x="304" y="20"/>
                    </a:lnTo>
                    <a:lnTo>
                      <a:pt x="298" y="15"/>
                    </a:lnTo>
                    <a:lnTo>
                      <a:pt x="290" y="12"/>
                    </a:lnTo>
                    <a:lnTo>
                      <a:pt x="270" y="8"/>
                    </a:lnTo>
                    <a:lnTo>
                      <a:pt x="229" y="3"/>
                    </a:lnTo>
                    <a:lnTo>
                      <a:pt x="189" y="0"/>
                    </a:lnTo>
                    <a:lnTo>
                      <a:pt x="131" y="5"/>
                    </a:lnTo>
                    <a:lnTo>
                      <a:pt x="56" y="13"/>
                    </a:lnTo>
                    <a:lnTo>
                      <a:pt x="18" y="18"/>
                    </a:lnTo>
                    <a:lnTo>
                      <a:pt x="0" y="19"/>
                    </a:lnTo>
                    <a:lnTo>
                      <a:pt x="1" y="5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06" name="Freeform 33">
                <a:extLst>
                  <a:ext uri="{FF2B5EF4-FFF2-40B4-BE49-F238E27FC236}">
                    <a16:creationId xmlns:a16="http://schemas.microsoft.com/office/drawing/2014/main" id="{66F6A0D6-22A5-456D-932B-A0B736C7B6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1" y="2916"/>
                <a:ext cx="34" cy="37"/>
              </a:xfrm>
              <a:custGeom>
                <a:avLst/>
                <a:gdLst>
                  <a:gd name="T0" fmla="*/ 1 w 34"/>
                  <a:gd name="T1" fmla="*/ 34 h 37"/>
                  <a:gd name="T2" fmla="*/ 13 w 34"/>
                  <a:gd name="T3" fmla="*/ 34 h 37"/>
                  <a:gd name="T4" fmla="*/ 23 w 34"/>
                  <a:gd name="T5" fmla="*/ 36 h 37"/>
                  <a:gd name="T6" fmla="*/ 33 w 34"/>
                  <a:gd name="T7" fmla="*/ 35 h 37"/>
                  <a:gd name="T8" fmla="*/ 31 w 34"/>
                  <a:gd name="T9" fmla="*/ 0 h 37"/>
                  <a:gd name="T10" fmla="*/ 22 w 34"/>
                  <a:gd name="T11" fmla="*/ 1 h 37"/>
                  <a:gd name="T12" fmla="*/ 6 w 34"/>
                  <a:gd name="T13" fmla="*/ 4 h 37"/>
                  <a:gd name="T14" fmla="*/ 0 w 34"/>
                  <a:gd name="T15" fmla="*/ 3 h 37"/>
                  <a:gd name="T16" fmla="*/ 1 w 34"/>
                  <a:gd name="T17" fmla="*/ 34 h 3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4" h="37">
                    <a:moveTo>
                      <a:pt x="1" y="34"/>
                    </a:moveTo>
                    <a:lnTo>
                      <a:pt x="13" y="34"/>
                    </a:lnTo>
                    <a:lnTo>
                      <a:pt x="23" y="36"/>
                    </a:lnTo>
                    <a:lnTo>
                      <a:pt x="33" y="35"/>
                    </a:lnTo>
                    <a:lnTo>
                      <a:pt x="31" y="0"/>
                    </a:lnTo>
                    <a:lnTo>
                      <a:pt x="22" y="1"/>
                    </a:lnTo>
                    <a:lnTo>
                      <a:pt x="6" y="4"/>
                    </a:lnTo>
                    <a:lnTo>
                      <a:pt x="0" y="3"/>
                    </a:lnTo>
                    <a:lnTo>
                      <a:pt x="1" y="34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6994" name="Oval 34">
              <a:extLst>
                <a:ext uri="{FF2B5EF4-FFF2-40B4-BE49-F238E27FC236}">
                  <a16:creationId xmlns:a16="http://schemas.microsoft.com/office/drawing/2014/main" id="{0F5169D6-7951-4EEB-9154-AC90E739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3581400"/>
              <a:ext cx="857250" cy="85566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eaLnBrk="1" hangingPunct="1"/>
              <a:endParaRPr lang="zh-CN" altLang="en-US" sz="24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6995" name="Freeform 35">
              <a:extLst>
                <a:ext uri="{FF2B5EF4-FFF2-40B4-BE49-F238E27FC236}">
                  <a16:creationId xmlns:a16="http://schemas.microsoft.com/office/drawing/2014/main" id="{9ADC09B7-7BA1-4379-A243-5EB2874BF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950" y="3659188"/>
              <a:ext cx="614363" cy="601662"/>
            </a:xfrm>
            <a:custGeom>
              <a:avLst/>
              <a:gdLst>
                <a:gd name="T0" fmla="*/ 2147483646 w 387"/>
                <a:gd name="T1" fmla="*/ 2147483646 h 379"/>
                <a:gd name="T2" fmla="*/ 2147483646 w 387"/>
                <a:gd name="T3" fmla="*/ 2147483646 h 379"/>
                <a:gd name="T4" fmla="*/ 2147483646 w 387"/>
                <a:gd name="T5" fmla="*/ 2147483646 h 379"/>
                <a:gd name="T6" fmla="*/ 2147483646 w 387"/>
                <a:gd name="T7" fmla="*/ 2147483646 h 379"/>
                <a:gd name="T8" fmla="*/ 2147483646 w 387"/>
                <a:gd name="T9" fmla="*/ 2147483646 h 379"/>
                <a:gd name="T10" fmla="*/ 2147483646 w 387"/>
                <a:gd name="T11" fmla="*/ 2147483646 h 379"/>
                <a:gd name="T12" fmla="*/ 2147483646 w 387"/>
                <a:gd name="T13" fmla="*/ 2147483646 h 379"/>
                <a:gd name="T14" fmla="*/ 2147483646 w 387"/>
                <a:gd name="T15" fmla="*/ 2147483646 h 379"/>
                <a:gd name="T16" fmla="*/ 2147483646 w 387"/>
                <a:gd name="T17" fmla="*/ 2147483646 h 379"/>
                <a:gd name="T18" fmla="*/ 2147483646 w 387"/>
                <a:gd name="T19" fmla="*/ 2147483646 h 379"/>
                <a:gd name="T20" fmla="*/ 2147483646 w 387"/>
                <a:gd name="T21" fmla="*/ 2147483646 h 379"/>
                <a:gd name="T22" fmla="*/ 2147483646 w 387"/>
                <a:gd name="T23" fmla="*/ 2147483646 h 379"/>
                <a:gd name="T24" fmla="*/ 2147483646 w 387"/>
                <a:gd name="T25" fmla="*/ 2147483646 h 379"/>
                <a:gd name="T26" fmla="*/ 2147483646 w 387"/>
                <a:gd name="T27" fmla="*/ 2147483646 h 379"/>
                <a:gd name="T28" fmla="*/ 2147483646 w 387"/>
                <a:gd name="T29" fmla="*/ 2147483646 h 379"/>
                <a:gd name="T30" fmla="*/ 2147483646 w 387"/>
                <a:gd name="T31" fmla="*/ 2147483646 h 379"/>
                <a:gd name="T32" fmla="*/ 2147483646 w 387"/>
                <a:gd name="T33" fmla="*/ 2147483646 h 379"/>
                <a:gd name="T34" fmla="*/ 2147483646 w 387"/>
                <a:gd name="T35" fmla="*/ 2147483646 h 379"/>
                <a:gd name="T36" fmla="*/ 2147483646 w 387"/>
                <a:gd name="T37" fmla="*/ 2147483646 h 379"/>
                <a:gd name="T38" fmla="*/ 2147483646 w 387"/>
                <a:gd name="T39" fmla="*/ 2147483646 h 379"/>
                <a:gd name="T40" fmla="*/ 2147483646 w 387"/>
                <a:gd name="T41" fmla="*/ 2147483646 h 379"/>
                <a:gd name="T42" fmla="*/ 2147483646 w 387"/>
                <a:gd name="T43" fmla="*/ 2147483646 h 379"/>
                <a:gd name="T44" fmla="*/ 2147483646 w 387"/>
                <a:gd name="T45" fmla="*/ 2147483646 h 379"/>
                <a:gd name="T46" fmla="*/ 2147483646 w 387"/>
                <a:gd name="T47" fmla="*/ 2147483646 h 379"/>
                <a:gd name="T48" fmla="*/ 2147483646 w 387"/>
                <a:gd name="T49" fmla="*/ 2147483646 h 379"/>
                <a:gd name="T50" fmla="*/ 2147483646 w 387"/>
                <a:gd name="T51" fmla="*/ 2147483646 h 379"/>
                <a:gd name="T52" fmla="*/ 2147483646 w 387"/>
                <a:gd name="T53" fmla="*/ 2147483646 h 379"/>
                <a:gd name="T54" fmla="*/ 2147483646 w 387"/>
                <a:gd name="T55" fmla="*/ 2147483646 h 379"/>
                <a:gd name="T56" fmla="*/ 2147483646 w 387"/>
                <a:gd name="T57" fmla="*/ 2147483646 h 379"/>
                <a:gd name="T58" fmla="*/ 2147483646 w 387"/>
                <a:gd name="T59" fmla="*/ 2147483646 h 379"/>
                <a:gd name="T60" fmla="*/ 2147483646 w 387"/>
                <a:gd name="T61" fmla="*/ 2147483646 h 379"/>
                <a:gd name="T62" fmla="*/ 2147483646 w 387"/>
                <a:gd name="T63" fmla="*/ 2147483646 h 379"/>
                <a:gd name="T64" fmla="*/ 2147483646 w 387"/>
                <a:gd name="T65" fmla="*/ 2147483646 h 379"/>
                <a:gd name="T66" fmla="*/ 2147483646 w 387"/>
                <a:gd name="T67" fmla="*/ 2147483646 h 379"/>
                <a:gd name="T68" fmla="*/ 2147483646 w 387"/>
                <a:gd name="T69" fmla="*/ 2147483646 h 379"/>
                <a:gd name="T70" fmla="*/ 2147483646 w 387"/>
                <a:gd name="T71" fmla="*/ 2147483646 h 379"/>
                <a:gd name="T72" fmla="*/ 2147483646 w 387"/>
                <a:gd name="T73" fmla="*/ 2147483646 h 379"/>
                <a:gd name="T74" fmla="*/ 2147483646 w 387"/>
                <a:gd name="T75" fmla="*/ 2147483646 h 379"/>
                <a:gd name="T76" fmla="*/ 2147483646 w 387"/>
                <a:gd name="T77" fmla="*/ 2147483646 h 379"/>
                <a:gd name="T78" fmla="*/ 2147483646 w 387"/>
                <a:gd name="T79" fmla="*/ 2147483646 h 379"/>
                <a:gd name="T80" fmla="*/ 2147483646 w 387"/>
                <a:gd name="T81" fmla="*/ 2147483646 h 379"/>
                <a:gd name="T82" fmla="*/ 2147483646 w 387"/>
                <a:gd name="T83" fmla="*/ 2147483646 h 379"/>
                <a:gd name="T84" fmla="*/ 2147483646 w 387"/>
                <a:gd name="T85" fmla="*/ 2147483646 h 379"/>
                <a:gd name="T86" fmla="*/ 2147483646 w 387"/>
                <a:gd name="T87" fmla="*/ 2147483646 h 379"/>
                <a:gd name="T88" fmla="*/ 2147483646 w 387"/>
                <a:gd name="T89" fmla="*/ 2147483646 h 379"/>
                <a:gd name="T90" fmla="*/ 2147483646 w 387"/>
                <a:gd name="T91" fmla="*/ 2147483646 h 37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87" h="379">
                  <a:moveTo>
                    <a:pt x="12" y="81"/>
                  </a:moveTo>
                  <a:lnTo>
                    <a:pt x="37" y="66"/>
                  </a:lnTo>
                  <a:lnTo>
                    <a:pt x="67" y="66"/>
                  </a:lnTo>
                  <a:lnTo>
                    <a:pt x="89" y="74"/>
                  </a:lnTo>
                  <a:lnTo>
                    <a:pt x="97" y="96"/>
                  </a:lnTo>
                  <a:lnTo>
                    <a:pt x="97" y="118"/>
                  </a:lnTo>
                  <a:lnTo>
                    <a:pt x="97" y="141"/>
                  </a:lnTo>
                  <a:lnTo>
                    <a:pt x="97" y="163"/>
                  </a:lnTo>
                  <a:lnTo>
                    <a:pt x="82" y="185"/>
                  </a:lnTo>
                  <a:lnTo>
                    <a:pt x="60" y="192"/>
                  </a:lnTo>
                  <a:lnTo>
                    <a:pt x="37" y="192"/>
                  </a:lnTo>
                  <a:lnTo>
                    <a:pt x="30" y="163"/>
                  </a:lnTo>
                  <a:lnTo>
                    <a:pt x="30" y="133"/>
                  </a:lnTo>
                  <a:lnTo>
                    <a:pt x="52" y="148"/>
                  </a:lnTo>
                  <a:lnTo>
                    <a:pt x="82" y="148"/>
                  </a:lnTo>
                  <a:lnTo>
                    <a:pt x="104" y="118"/>
                  </a:lnTo>
                  <a:lnTo>
                    <a:pt x="104" y="96"/>
                  </a:lnTo>
                  <a:lnTo>
                    <a:pt x="104" y="74"/>
                  </a:lnTo>
                  <a:lnTo>
                    <a:pt x="82" y="59"/>
                  </a:lnTo>
                  <a:lnTo>
                    <a:pt x="112" y="74"/>
                  </a:lnTo>
                  <a:lnTo>
                    <a:pt x="112" y="96"/>
                  </a:lnTo>
                  <a:lnTo>
                    <a:pt x="82" y="29"/>
                  </a:lnTo>
                  <a:lnTo>
                    <a:pt x="75" y="0"/>
                  </a:lnTo>
                  <a:lnTo>
                    <a:pt x="82" y="59"/>
                  </a:lnTo>
                  <a:lnTo>
                    <a:pt x="89" y="118"/>
                  </a:lnTo>
                  <a:lnTo>
                    <a:pt x="89" y="178"/>
                  </a:lnTo>
                  <a:lnTo>
                    <a:pt x="89" y="222"/>
                  </a:lnTo>
                  <a:lnTo>
                    <a:pt x="89" y="244"/>
                  </a:lnTo>
                  <a:lnTo>
                    <a:pt x="112" y="244"/>
                  </a:lnTo>
                  <a:lnTo>
                    <a:pt x="119" y="192"/>
                  </a:lnTo>
                  <a:lnTo>
                    <a:pt x="112" y="170"/>
                  </a:lnTo>
                  <a:lnTo>
                    <a:pt x="97" y="192"/>
                  </a:lnTo>
                  <a:lnTo>
                    <a:pt x="45" y="178"/>
                  </a:lnTo>
                  <a:lnTo>
                    <a:pt x="30" y="222"/>
                  </a:lnTo>
                  <a:lnTo>
                    <a:pt x="15" y="296"/>
                  </a:lnTo>
                  <a:lnTo>
                    <a:pt x="15" y="341"/>
                  </a:lnTo>
                  <a:lnTo>
                    <a:pt x="0" y="370"/>
                  </a:lnTo>
                  <a:lnTo>
                    <a:pt x="67" y="378"/>
                  </a:lnTo>
                  <a:lnTo>
                    <a:pt x="126" y="363"/>
                  </a:lnTo>
                  <a:lnTo>
                    <a:pt x="134" y="318"/>
                  </a:lnTo>
                  <a:lnTo>
                    <a:pt x="141" y="289"/>
                  </a:lnTo>
                  <a:lnTo>
                    <a:pt x="134" y="266"/>
                  </a:lnTo>
                  <a:lnTo>
                    <a:pt x="112" y="252"/>
                  </a:lnTo>
                  <a:lnTo>
                    <a:pt x="97" y="318"/>
                  </a:lnTo>
                  <a:lnTo>
                    <a:pt x="97" y="363"/>
                  </a:lnTo>
                  <a:lnTo>
                    <a:pt x="156" y="370"/>
                  </a:lnTo>
                  <a:lnTo>
                    <a:pt x="178" y="363"/>
                  </a:lnTo>
                  <a:lnTo>
                    <a:pt x="134" y="341"/>
                  </a:lnTo>
                  <a:lnTo>
                    <a:pt x="45" y="281"/>
                  </a:lnTo>
                  <a:lnTo>
                    <a:pt x="37" y="237"/>
                  </a:lnTo>
                  <a:lnTo>
                    <a:pt x="45" y="148"/>
                  </a:lnTo>
                  <a:lnTo>
                    <a:pt x="89" y="104"/>
                  </a:lnTo>
                  <a:lnTo>
                    <a:pt x="134" y="104"/>
                  </a:lnTo>
                  <a:lnTo>
                    <a:pt x="163" y="104"/>
                  </a:lnTo>
                  <a:lnTo>
                    <a:pt x="186" y="178"/>
                  </a:lnTo>
                  <a:lnTo>
                    <a:pt x="193" y="222"/>
                  </a:lnTo>
                  <a:lnTo>
                    <a:pt x="252" y="229"/>
                  </a:lnTo>
                  <a:lnTo>
                    <a:pt x="312" y="215"/>
                  </a:lnTo>
                  <a:lnTo>
                    <a:pt x="319" y="163"/>
                  </a:lnTo>
                  <a:lnTo>
                    <a:pt x="304" y="89"/>
                  </a:lnTo>
                  <a:lnTo>
                    <a:pt x="260" y="74"/>
                  </a:lnTo>
                  <a:lnTo>
                    <a:pt x="200" y="59"/>
                  </a:lnTo>
                  <a:lnTo>
                    <a:pt x="156" y="59"/>
                  </a:lnTo>
                  <a:lnTo>
                    <a:pt x="134" y="59"/>
                  </a:lnTo>
                  <a:lnTo>
                    <a:pt x="215" y="59"/>
                  </a:lnTo>
                  <a:lnTo>
                    <a:pt x="275" y="66"/>
                  </a:lnTo>
                  <a:lnTo>
                    <a:pt x="275" y="89"/>
                  </a:lnTo>
                  <a:lnTo>
                    <a:pt x="282" y="133"/>
                  </a:lnTo>
                  <a:lnTo>
                    <a:pt x="289" y="192"/>
                  </a:lnTo>
                  <a:lnTo>
                    <a:pt x="289" y="215"/>
                  </a:lnTo>
                  <a:lnTo>
                    <a:pt x="289" y="237"/>
                  </a:lnTo>
                  <a:lnTo>
                    <a:pt x="289" y="266"/>
                  </a:lnTo>
                  <a:lnTo>
                    <a:pt x="289" y="289"/>
                  </a:lnTo>
                  <a:lnTo>
                    <a:pt x="289" y="333"/>
                  </a:lnTo>
                  <a:lnTo>
                    <a:pt x="275" y="355"/>
                  </a:lnTo>
                  <a:lnTo>
                    <a:pt x="245" y="363"/>
                  </a:lnTo>
                  <a:lnTo>
                    <a:pt x="223" y="363"/>
                  </a:lnTo>
                  <a:lnTo>
                    <a:pt x="200" y="304"/>
                  </a:lnTo>
                  <a:lnTo>
                    <a:pt x="200" y="244"/>
                  </a:lnTo>
                  <a:lnTo>
                    <a:pt x="215" y="318"/>
                  </a:lnTo>
                  <a:lnTo>
                    <a:pt x="275" y="333"/>
                  </a:lnTo>
                  <a:lnTo>
                    <a:pt x="319" y="333"/>
                  </a:lnTo>
                  <a:lnTo>
                    <a:pt x="378" y="318"/>
                  </a:lnTo>
                  <a:lnTo>
                    <a:pt x="386" y="259"/>
                  </a:lnTo>
                  <a:lnTo>
                    <a:pt x="386" y="200"/>
                  </a:lnTo>
                  <a:lnTo>
                    <a:pt x="378" y="141"/>
                  </a:lnTo>
                  <a:lnTo>
                    <a:pt x="304" y="81"/>
                  </a:lnTo>
                  <a:lnTo>
                    <a:pt x="200" y="37"/>
                  </a:lnTo>
                  <a:lnTo>
                    <a:pt x="156" y="29"/>
                  </a:lnTo>
                  <a:lnTo>
                    <a:pt x="149" y="89"/>
                  </a:lnTo>
                  <a:lnTo>
                    <a:pt x="149" y="133"/>
                  </a:lnTo>
                  <a:lnTo>
                    <a:pt x="163" y="155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96" name="Freeform 36">
              <a:extLst>
                <a:ext uri="{FF2B5EF4-FFF2-40B4-BE49-F238E27FC236}">
                  <a16:creationId xmlns:a16="http://schemas.microsoft.com/office/drawing/2014/main" id="{625BF8EB-94E7-4B3C-B1DD-F2D396D8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3863975"/>
              <a:ext cx="341313" cy="501650"/>
            </a:xfrm>
            <a:custGeom>
              <a:avLst/>
              <a:gdLst>
                <a:gd name="T0" fmla="*/ 0 w 215"/>
                <a:gd name="T1" fmla="*/ 0 h 316"/>
                <a:gd name="T2" fmla="*/ 2147483646 w 215"/>
                <a:gd name="T3" fmla="*/ 2147483646 h 316"/>
                <a:gd name="T4" fmla="*/ 2147483646 w 215"/>
                <a:gd name="T5" fmla="*/ 2147483646 h 316"/>
                <a:gd name="T6" fmla="*/ 2147483646 w 215"/>
                <a:gd name="T7" fmla="*/ 2147483646 h 316"/>
                <a:gd name="T8" fmla="*/ 2147483646 w 215"/>
                <a:gd name="T9" fmla="*/ 2147483646 h 316"/>
                <a:gd name="T10" fmla="*/ 2147483646 w 215"/>
                <a:gd name="T11" fmla="*/ 2147483646 h 316"/>
                <a:gd name="T12" fmla="*/ 2147483646 w 215"/>
                <a:gd name="T13" fmla="*/ 2147483646 h 316"/>
                <a:gd name="T14" fmla="*/ 2147483646 w 215"/>
                <a:gd name="T15" fmla="*/ 2147483646 h 316"/>
                <a:gd name="T16" fmla="*/ 2147483646 w 215"/>
                <a:gd name="T17" fmla="*/ 2147483646 h 316"/>
                <a:gd name="T18" fmla="*/ 2147483646 w 215"/>
                <a:gd name="T19" fmla="*/ 2147483646 h 316"/>
                <a:gd name="T20" fmla="*/ 2147483646 w 215"/>
                <a:gd name="T21" fmla="*/ 2147483646 h 316"/>
                <a:gd name="T22" fmla="*/ 2147483646 w 215"/>
                <a:gd name="T23" fmla="*/ 2147483646 h 316"/>
                <a:gd name="T24" fmla="*/ 2147483646 w 215"/>
                <a:gd name="T25" fmla="*/ 2147483646 h 316"/>
                <a:gd name="T26" fmla="*/ 2147483646 w 215"/>
                <a:gd name="T27" fmla="*/ 2147483646 h 316"/>
                <a:gd name="T28" fmla="*/ 2147483646 w 215"/>
                <a:gd name="T29" fmla="*/ 2147483646 h 316"/>
                <a:gd name="T30" fmla="*/ 2147483646 w 215"/>
                <a:gd name="T31" fmla="*/ 2147483646 h 316"/>
                <a:gd name="T32" fmla="*/ 2147483646 w 215"/>
                <a:gd name="T33" fmla="*/ 2147483646 h 31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5" h="316">
                  <a:moveTo>
                    <a:pt x="0" y="0"/>
                  </a:moveTo>
                  <a:lnTo>
                    <a:pt x="51" y="19"/>
                  </a:lnTo>
                  <a:lnTo>
                    <a:pt x="111" y="19"/>
                  </a:lnTo>
                  <a:lnTo>
                    <a:pt x="133" y="19"/>
                  </a:lnTo>
                  <a:lnTo>
                    <a:pt x="155" y="49"/>
                  </a:lnTo>
                  <a:lnTo>
                    <a:pt x="162" y="71"/>
                  </a:lnTo>
                  <a:lnTo>
                    <a:pt x="162" y="93"/>
                  </a:lnTo>
                  <a:lnTo>
                    <a:pt x="162" y="115"/>
                  </a:lnTo>
                  <a:lnTo>
                    <a:pt x="162" y="137"/>
                  </a:lnTo>
                  <a:lnTo>
                    <a:pt x="162" y="167"/>
                  </a:lnTo>
                  <a:lnTo>
                    <a:pt x="185" y="182"/>
                  </a:lnTo>
                  <a:lnTo>
                    <a:pt x="214" y="182"/>
                  </a:lnTo>
                  <a:lnTo>
                    <a:pt x="214" y="219"/>
                  </a:lnTo>
                  <a:lnTo>
                    <a:pt x="155" y="278"/>
                  </a:lnTo>
                  <a:lnTo>
                    <a:pt x="185" y="263"/>
                  </a:lnTo>
                  <a:lnTo>
                    <a:pt x="199" y="293"/>
                  </a:lnTo>
                  <a:lnTo>
                    <a:pt x="214" y="315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97" name="Freeform 37">
              <a:extLst>
                <a:ext uri="{FF2B5EF4-FFF2-40B4-BE49-F238E27FC236}">
                  <a16:creationId xmlns:a16="http://schemas.microsoft.com/office/drawing/2014/main" id="{60D15720-263B-4ADC-9671-267B0F5D1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3694113"/>
              <a:ext cx="295275" cy="342900"/>
            </a:xfrm>
            <a:custGeom>
              <a:avLst/>
              <a:gdLst>
                <a:gd name="T0" fmla="*/ 0 w 186"/>
                <a:gd name="T1" fmla="*/ 2147483646 h 216"/>
                <a:gd name="T2" fmla="*/ 2147483646 w 186"/>
                <a:gd name="T3" fmla="*/ 2147483646 h 216"/>
                <a:gd name="T4" fmla="*/ 2147483646 w 186"/>
                <a:gd name="T5" fmla="*/ 2147483646 h 216"/>
                <a:gd name="T6" fmla="*/ 2147483646 w 186"/>
                <a:gd name="T7" fmla="*/ 2147483646 h 216"/>
                <a:gd name="T8" fmla="*/ 2147483646 w 186"/>
                <a:gd name="T9" fmla="*/ 2147483646 h 216"/>
                <a:gd name="T10" fmla="*/ 2147483646 w 186"/>
                <a:gd name="T11" fmla="*/ 2147483646 h 216"/>
                <a:gd name="T12" fmla="*/ 2147483646 w 186"/>
                <a:gd name="T13" fmla="*/ 2147483646 h 216"/>
                <a:gd name="T14" fmla="*/ 2147483646 w 186"/>
                <a:gd name="T15" fmla="*/ 2147483646 h 216"/>
                <a:gd name="T16" fmla="*/ 2147483646 w 186"/>
                <a:gd name="T17" fmla="*/ 2147483646 h 216"/>
                <a:gd name="T18" fmla="*/ 2147483646 w 186"/>
                <a:gd name="T19" fmla="*/ 2147483646 h 216"/>
                <a:gd name="T20" fmla="*/ 2147483646 w 186"/>
                <a:gd name="T21" fmla="*/ 2147483646 h 216"/>
                <a:gd name="T22" fmla="*/ 2147483646 w 186"/>
                <a:gd name="T23" fmla="*/ 2147483646 h 216"/>
                <a:gd name="T24" fmla="*/ 2147483646 w 186"/>
                <a:gd name="T25" fmla="*/ 0 h 21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6" h="216">
                  <a:moveTo>
                    <a:pt x="0" y="203"/>
                  </a:moveTo>
                  <a:lnTo>
                    <a:pt x="22" y="215"/>
                  </a:lnTo>
                  <a:lnTo>
                    <a:pt x="44" y="200"/>
                  </a:lnTo>
                  <a:lnTo>
                    <a:pt x="66" y="193"/>
                  </a:lnTo>
                  <a:lnTo>
                    <a:pt x="96" y="170"/>
                  </a:lnTo>
                  <a:lnTo>
                    <a:pt x="118" y="156"/>
                  </a:lnTo>
                  <a:lnTo>
                    <a:pt x="133" y="133"/>
                  </a:lnTo>
                  <a:lnTo>
                    <a:pt x="155" y="111"/>
                  </a:lnTo>
                  <a:lnTo>
                    <a:pt x="162" y="89"/>
                  </a:lnTo>
                  <a:lnTo>
                    <a:pt x="177" y="67"/>
                  </a:lnTo>
                  <a:lnTo>
                    <a:pt x="185" y="44"/>
                  </a:lnTo>
                  <a:lnTo>
                    <a:pt x="185" y="22"/>
                  </a:lnTo>
                  <a:lnTo>
                    <a:pt x="185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98" name="Freeform 38">
              <a:extLst>
                <a:ext uri="{FF2B5EF4-FFF2-40B4-BE49-F238E27FC236}">
                  <a16:creationId xmlns:a16="http://schemas.microsoft.com/office/drawing/2014/main" id="{6332AA40-5D76-4DEC-A3FB-2C1E57945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7688" y="3705225"/>
              <a:ext cx="531812" cy="617538"/>
            </a:xfrm>
            <a:custGeom>
              <a:avLst/>
              <a:gdLst>
                <a:gd name="T0" fmla="*/ 2147483646 w 335"/>
                <a:gd name="T1" fmla="*/ 2147483646 h 389"/>
                <a:gd name="T2" fmla="*/ 2147483646 w 335"/>
                <a:gd name="T3" fmla="*/ 2147483646 h 389"/>
                <a:gd name="T4" fmla="*/ 2147483646 w 335"/>
                <a:gd name="T5" fmla="*/ 2147483646 h 389"/>
                <a:gd name="T6" fmla="*/ 2147483646 w 335"/>
                <a:gd name="T7" fmla="*/ 2147483646 h 389"/>
                <a:gd name="T8" fmla="*/ 2147483646 w 335"/>
                <a:gd name="T9" fmla="*/ 2147483646 h 389"/>
                <a:gd name="T10" fmla="*/ 2147483646 w 335"/>
                <a:gd name="T11" fmla="*/ 2147483646 h 389"/>
                <a:gd name="T12" fmla="*/ 2147483646 w 335"/>
                <a:gd name="T13" fmla="*/ 2147483646 h 389"/>
                <a:gd name="T14" fmla="*/ 2147483646 w 335"/>
                <a:gd name="T15" fmla="*/ 2147483646 h 389"/>
                <a:gd name="T16" fmla="*/ 2147483646 w 335"/>
                <a:gd name="T17" fmla="*/ 2147483646 h 389"/>
                <a:gd name="T18" fmla="*/ 2147483646 w 335"/>
                <a:gd name="T19" fmla="*/ 2147483646 h 389"/>
                <a:gd name="T20" fmla="*/ 2147483646 w 335"/>
                <a:gd name="T21" fmla="*/ 2147483646 h 389"/>
                <a:gd name="T22" fmla="*/ 2147483646 w 335"/>
                <a:gd name="T23" fmla="*/ 2147483646 h 389"/>
                <a:gd name="T24" fmla="*/ 2147483646 w 335"/>
                <a:gd name="T25" fmla="*/ 2147483646 h 389"/>
                <a:gd name="T26" fmla="*/ 2147483646 w 335"/>
                <a:gd name="T27" fmla="*/ 2147483646 h 389"/>
                <a:gd name="T28" fmla="*/ 2147483646 w 335"/>
                <a:gd name="T29" fmla="*/ 2147483646 h 389"/>
                <a:gd name="T30" fmla="*/ 2147483646 w 335"/>
                <a:gd name="T31" fmla="*/ 2147483646 h 389"/>
                <a:gd name="T32" fmla="*/ 2147483646 w 335"/>
                <a:gd name="T33" fmla="*/ 2147483646 h 389"/>
                <a:gd name="T34" fmla="*/ 2147483646 w 335"/>
                <a:gd name="T35" fmla="*/ 2147483646 h 389"/>
                <a:gd name="T36" fmla="*/ 2147483646 w 335"/>
                <a:gd name="T37" fmla="*/ 2147483646 h 389"/>
                <a:gd name="T38" fmla="*/ 2147483646 w 335"/>
                <a:gd name="T39" fmla="*/ 2147483646 h 389"/>
                <a:gd name="T40" fmla="*/ 2147483646 w 335"/>
                <a:gd name="T41" fmla="*/ 2147483646 h 389"/>
                <a:gd name="T42" fmla="*/ 2147483646 w 335"/>
                <a:gd name="T43" fmla="*/ 2147483646 h 389"/>
                <a:gd name="T44" fmla="*/ 2147483646 w 335"/>
                <a:gd name="T45" fmla="*/ 2147483646 h 389"/>
                <a:gd name="T46" fmla="*/ 2147483646 w 335"/>
                <a:gd name="T47" fmla="*/ 2147483646 h 389"/>
                <a:gd name="T48" fmla="*/ 2147483646 w 335"/>
                <a:gd name="T49" fmla="*/ 2147483646 h 389"/>
                <a:gd name="T50" fmla="*/ 2147483646 w 335"/>
                <a:gd name="T51" fmla="*/ 2147483646 h 389"/>
                <a:gd name="T52" fmla="*/ 2147483646 w 335"/>
                <a:gd name="T53" fmla="*/ 2147483646 h 389"/>
                <a:gd name="T54" fmla="*/ 2147483646 w 335"/>
                <a:gd name="T55" fmla="*/ 2147483646 h 389"/>
                <a:gd name="T56" fmla="*/ 2147483646 w 335"/>
                <a:gd name="T57" fmla="*/ 2147483646 h 389"/>
                <a:gd name="T58" fmla="*/ 0 w 335"/>
                <a:gd name="T59" fmla="*/ 2147483646 h 389"/>
                <a:gd name="T60" fmla="*/ 2147483646 w 335"/>
                <a:gd name="T61" fmla="*/ 2147483646 h 389"/>
                <a:gd name="T62" fmla="*/ 2147483646 w 335"/>
                <a:gd name="T63" fmla="*/ 2147483646 h 389"/>
                <a:gd name="T64" fmla="*/ 2147483646 w 335"/>
                <a:gd name="T65" fmla="*/ 2147483646 h 389"/>
                <a:gd name="T66" fmla="*/ 2147483646 w 335"/>
                <a:gd name="T67" fmla="*/ 2147483646 h 389"/>
                <a:gd name="T68" fmla="*/ 2147483646 w 335"/>
                <a:gd name="T69" fmla="*/ 2147483646 h 389"/>
                <a:gd name="T70" fmla="*/ 2147483646 w 335"/>
                <a:gd name="T71" fmla="*/ 2147483646 h 389"/>
                <a:gd name="T72" fmla="*/ 2147483646 w 335"/>
                <a:gd name="T73" fmla="*/ 2147483646 h 38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335" h="389">
                  <a:moveTo>
                    <a:pt x="215" y="388"/>
                  </a:moveTo>
                  <a:lnTo>
                    <a:pt x="193" y="334"/>
                  </a:lnTo>
                  <a:lnTo>
                    <a:pt x="186" y="275"/>
                  </a:lnTo>
                  <a:lnTo>
                    <a:pt x="171" y="215"/>
                  </a:lnTo>
                  <a:lnTo>
                    <a:pt x="156" y="186"/>
                  </a:lnTo>
                  <a:lnTo>
                    <a:pt x="156" y="163"/>
                  </a:lnTo>
                  <a:lnTo>
                    <a:pt x="134" y="141"/>
                  </a:lnTo>
                  <a:lnTo>
                    <a:pt x="112" y="134"/>
                  </a:lnTo>
                  <a:lnTo>
                    <a:pt x="82" y="104"/>
                  </a:lnTo>
                  <a:lnTo>
                    <a:pt x="60" y="104"/>
                  </a:lnTo>
                  <a:lnTo>
                    <a:pt x="38" y="104"/>
                  </a:lnTo>
                  <a:lnTo>
                    <a:pt x="23" y="163"/>
                  </a:lnTo>
                  <a:lnTo>
                    <a:pt x="23" y="223"/>
                  </a:lnTo>
                  <a:lnTo>
                    <a:pt x="82" y="245"/>
                  </a:lnTo>
                  <a:lnTo>
                    <a:pt x="141" y="252"/>
                  </a:lnTo>
                  <a:lnTo>
                    <a:pt x="200" y="252"/>
                  </a:lnTo>
                  <a:lnTo>
                    <a:pt x="230" y="252"/>
                  </a:lnTo>
                  <a:lnTo>
                    <a:pt x="252" y="237"/>
                  </a:lnTo>
                  <a:lnTo>
                    <a:pt x="260" y="215"/>
                  </a:lnTo>
                  <a:lnTo>
                    <a:pt x="260" y="186"/>
                  </a:lnTo>
                  <a:lnTo>
                    <a:pt x="200" y="126"/>
                  </a:lnTo>
                  <a:lnTo>
                    <a:pt x="171" y="119"/>
                  </a:lnTo>
                  <a:lnTo>
                    <a:pt x="215" y="104"/>
                  </a:lnTo>
                  <a:lnTo>
                    <a:pt x="275" y="104"/>
                  </a:lnTo>
                  <a:lnTo>
                    <a:pt x="289" y="156"/>
                  </a:lnTo>
                  <a:lnTo>
                    <a:pt x="297" y="200"/>
                  </a:lnTo>
                  <a:lnTo>
                    <a:pt x="304" y="223"/>
                  </a:lnTo>
                  <a:lnTo>
                    <a:pt x="304" y="245"/>
                  </a:lnTo>
                  <a:lnTo>
                    <a:pt x="304" y="186"/>
                  </a:lnTo>
                  <a:lnTo>
                    <a:pt x="297" y="156"/>
                  </a:lnTo>
                  <a:lnTo>
                    <a:pt x="252" y="112"/>
                  </a:lnTo>
                  <a:lnTo>
                    <a:pt x="193" y="97"/>
                  </a:lnTo>
                  <a:lnTo>
                    <a:pt x="171" y="82"/>
                  </a:lnTo>
                  <a:lnTo>
                    <a:pt x="149" y="82"/>
                  </a:lnTo>
                  <a:lnTo>
                    <a:pt x="134" y="126"/>
                  </a:lnTo>
                  <a:lnTo>
                    <a:pt x="134" y="171"/>
                  </a:lnTo>
                  <a:lnTo>
                    <a:pt x="134" y="215"/>
                  </a:lnTo>
                  <a:lnTo>
                    <a:pt x="134" y="237"/>
                  </a:lnTo>
                  <a:lnTo>
                    <a:pt x="163" y="237"/>
                  </a:lnTo>
                  <a:lnTo>
                    <a:pt x="193" y="186"/>
                  </a:lnTo>
                  <a:lnTo>
                    <a:pt x="193" y="156"/>
                  </a:lnTo>
                  <a:lnTo>
                    <a:pt x="186" y="112"/>
                  </a:lnTo>
                  <a:lnTo>
                    <a:pt x="141" y="97"/>
                  </a:lnTo>
                  <a:lnTo>
                    <a:pt x="119" y="97"/>
                  </a:lnTo>
                  <a:lnTo>
                    <a:pt x="112" y="156"/>
                  </a:lnTo>
                  <a:lnTo>
                    <a:pt x="112" y="215"/>
                  </a:lnTo>
                  <a:lnTo>
                    <a:pt x="112" y="275"/>
                  </a:lnTo>
                  <a:lnTo>
                    <a:pt x="112" y="319"/>
                  </a:lnTo>
                  <a:lnTo>
                    <a:pt x="186" y="334"/>
                  </a:lnTo>
                  <a:lnTo>
                    <a:pt x="230" y="319"/>
                  </a:lnTo>
                  <a:lnTo>
                    <a:pt x="238" y="275"/>
                  </a:lnTo>
                  <a:lnTo>
                    <a:pt x="230" y="215"/>
                  </a:lnTo>
                  <a:lnTo>
                    <a:pt x="171" y="171"/>
                  </a:lnTo>
                  <a:lnTo>
                    <a:pt x="126" y="163"/>
                  </a:lnTo>
                  <a:lnTo>
                    <a:pt x="104" y="186"/>
                  </a:lnTo>
                  <a:lnTo>
                    <a:pt x="104" y="208"/>
                  </a:lnTo>
                  <a:lnTo>
                    <a:pt x="82" y="193"/>
                  </a:lnTo>
                  <a:lnTo>
                    <a:pt x="23" y="193"/>
                  </a:lnTo>
                  <a:lnTo>
                    <a:pt x="8" y="245"/>
                  </a:lnTo>
                  <a:lnTo>
                    <a:pt x="0" y="267"/>
                  </a:lnTo>
                  <a:lnTo>
                    <a:pt x="8" y="312"/>
                  </a:lnTo>
                  <a:lnTo>
                    <a:pt x="67" y="319"/>
                  </a:lnTo>
                  <a:lnTo>
                    <a:pt x="141" y="319"/>
                  </a:lnTo>
                  <a:lnTo>
                    <a:pt x="215" y="304"/>
                  </a:lnTo>
                  <a:lnTo>
                    <a:pt x="289" y="282"/>
                  </a:lnTo>
                  <a:lnTo>
                    <a:pt x="319" y="267"/>
                  </a:lnTo>
                  <a:lnTo>
                    <a:pt x="334" y="245"/>
                  </a:lnTo>
                  <a:lnTo>
                    <a:pt x="334" y="186"/>
                  </a:lnTo>
                  <a:lnTo>
                    <a:pt x="334" y="141"/>
                  </a:lnTo>
                  <a:lnTo>
                    <a:pt x="319" y="89"/>
                  </a:lnTo>
                  <a:lnTo>
                    <a:pt x="297" y="67"/>
                  </a:lnTo>
                  <a:lnTo>
                    <a:pt x="275" y="52"/>
                  </a:lnTo>
                  <a:lnTo>
                    <a:pt x="252" y="30"/>
                  </a:lnTo>
                  <a:lnTo>
                    <a:pt x="230" y="23"/>
                  </a:lnTo>
                  <a:lnTo>
                    <a:pt x="23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99" name="Freeform 39">
              <a:extLst>
                <a:ext uri="{FF2B5EF4-FFF2-40B4-BE49-F238E27FC236}">
                  <a16:creationId xmlns:a16="http://schemas.microsoft.com/office/drawing/2014/main" id="{FD671F45-A3CF-4C19-B2E8-2BE38C029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150" y="3956050"/>
              <a:ext cx="247650" cy="319088"/>
            </a:xfrm>
            <a:custGeom>
              <a:avLst/>
              <a:gdLst>
                <a:gd name="T0" fmla="*/ 2147483646 w 156"/>
                <a:gd name="T1" fmla="*/ 2147483646 h 201"/>
                <a:gd name="T2" fmla="*/ 2147483646 w 156"/>
                <a:gd name="T3" fmla="*/ 2147483646 h 201"/>
                <a:gd name="T4" fmla="*/ 2147483646 w 156"/>
                <a:gd name="T5" fmla="*/ 2147483646 h 201"/>
                <a:gd name="T6" fmla="*/ 2147483646 w 156"/>
                <a:gd name="T7" fmla="*/ 2147483646 h 201"/>
                <a:gd name="T8" fmla="*/ 2147483646 w 156"/>
                <a:gd name="T9" fmla="*/ 2147483646 h 201"/>
                <a:gd name="T10" fmla="*/ 2147483646 w 156"/>
                <a:gd name="T11" fmla="*/ 2147483646 h 201"/>
                <a:gd name="T12" fmla="*/ 2147483646 w 156"/>
                <a:gd name="T13" fmla="*/ 2147483646 h 201"/>
                <a:gd name="T14" fmla="*/ 2147483646 w 156"/>
                <a:gd name="T15" fmla="*/ 2147483646 h 201"/>
                <a:gd name="T16" fmla="*/ 2147483646 w 156"/>
                <a:gd name="T17" fmla="*/ 2147483646 h 201"/>
                <a:gd name="T18" fmla="*/ 2147483646 w 156"/>
                <a:gd name="T19" fmla="*/ 2147483646 h 201"/>
                <a:gd name="T20" fmla="*/ 0 w 156"/>
                <a:gd name="T21" fmla="*/ 0 h 20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56" h="201">
                  <a:moveTo>
                    <a:pt x="155" y="199"/>
                  </a:moveTo>
                  <a:lnTo>
                    <a:pt x="133" y="200"/>
                  </a:lnTo>
                  <a:lnTo>
                    <a:pt x="126" y="178"/>
                  </a:lnTo>
                  <a:lnTo>
                    <a:pt x="111" y="134"/>
                  </a:lnTo>
                  <a:lnTo>
                    <a:pt x="96" y="111"/>
                  </a:lnTo>
                  <a:lnTo>
                    <a:pt x="89" y="89"/>
                  </a:lnTo>
                  <a:lnTo>
                    <a:pt x="74" y="67"/>
                  </a:lnTo>
                  <a:lnTo>
                    <a:pt x="52" y="45"/>
                  </a:lnTo>
                  <a:lnTo>
                    <a:pt x="30" y="30"/>
                  </a:lnTo>
                  <a:lnTo>
                    <a:pt x="22" y="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00" name="Freeform 40">
              <a:extLst>
                <a:ext uri="{FF2B5EF4-FFF2-40B4-BE49-F238E27FC236}">
                  <a16:creationId xmlns:a16="http://schemas.microsoft.com/office/drawing/2014/main" id="{E60CF3A6-F57B-4CC5-BCDD-3AD7366B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8975" y="3635375"/>
              <a:ext cx="201613" cy="401638"/>
            </a:xfrm>
            <a:custGeom>
              <a:avLst/>
              <a:gdLst>
                <a:gd name="T0" fmla="*/ 2147483646 w 127"/>
                <a:gd name="T1" fmla="*/ 0 h 253"/>
                <a:gd name="T2" fmla="*/ 2147483646 w 127"/>
                <a:gd name="T3" fmla="*/ 2147483646 h 253"/>
                <a:gd name="T4" fmla="*/ 2147483646 w 127"/>
                <a:gd name="T5" fmla="*/ 2147483646 h 253"/>
                <a:gd name="T6" fmla="*/ 2147483646 w 127"/>
                <a:gd name="T7" fmla="*/ 2147483646 h 253"/>
                <a:gd name="T8" fmla="*/ 2147483646 w 127"/>
                <a:gd name="T9" fmla="*/ 2147483646 h 253"/>
                <a:gd name="T10" fmla="*/ 2147483646 w 127"/>
                <a:gd name="T11" fmla="*/ 2147483646 h 253"/>
                <a:gd name="T12" fmla="*/ 2147483646 w 127"/>
                <a:gd name="T13" fmla="*/ 2147483646 h 253"/>
                <a:gd name="T14" fmla="*/ 2147483646 w 127"/>
                <a:gd name="T15" fmla="*/ 2147483646 h 253"/>
                <a:gd name="T16" fmla="*/ 2147483646 w 127"/>
                <a:gd name="T17" fmla="*/ 2147483646 h 253"/>
                <a:gd name="T18" fmla="*/ 2147483646 w 127"/>
                <a:gd name="T19" fmla="*/ 2147483646 h 253"/>
                <a:gd name="T20" fmla="*/ 2147483646 w 127"/>
                <a:gd name="T21" fmla="*/ 2147483646 h 253"/>
                <a:gd name="T22" fmla="*/ 2147483646 w 127"/>
                <a:gd name="T23" fmla="*/ 2147483646 h 253"/>
                <a:gd name="T24" fmla="*/ 0 w 127"/>
                <a:gd name="T25" fmla="*/ 2147483646 h 25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27" h="253">
                  <a:moveTo>
                    <a:pt x="126" y="0"/>
                  </a:moveTo>
                  <a:lnTo>
                    <a:pt x="111" y="30"/>
                  </a:lnTo>
                  <a:lnTo>
                    <a:pt x="111" y="52"/>
                  </a:lnTo>
                  <a:lnTo>
                    <a:pt x="111" y="74"/>
                  </a:lnTo>
                  <a:lnTo>
                    <a:pt x="111" y="104"/>
                  </a:lnTo>
                  <a:lnTo>
                    <a:pt x="111" y="133"/>
                  </a:lnTo>
                  <a:lnTo>
                    <a:pt x="111" y="156"/>
                  </a:lnTo>
                  <a:lnTo>
                    <a:pt x="111" y="178"/>
                  </a:lnTo>
                  <a:lnTo>
                    <a:pt x="89" y="185"/>
                  </a:lnTo>
                  <a:lnTo>
                    <a:pt x="67" y="200"/>
                  </a:lnTo>
                  <a:lnTo>
                    <a:pt x="37" y="215"/>
                  </a:lnTo>
                  <a:lnTo>
                    <a:pt x="23" y="237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01" name="Freeform 41">
              <a:extLst>
                <a:ext uri="{FF2B5EF4-FFF2-40B4-BE49-F238E27FC236}">
                  <a16:creationId xmlns:a16="http://schemas.microsoft.com/office/drawing/2014/main" id="{29FF3783-BC6C-4781-AF3A-C3CBF2BC6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5488" y="3787775"/>
              <a:ext cx="319087" cy="307975"/>
            </a:xfrm>
            <a:custGeom>
              <a:avLst/>
              <a:gdLst>
                <a:gd name="T0" fmla="*/ 2147483646 w 201"/>
                <a:gd name="T1" fmla="*/ 0 h 194"/>
                <a:gd name="T2" fmla="*/ 2147483646 w 201"/>
                <a:gd name="T3" fmla="*/ 2147483646 h 194"/>
                <a:gd name="T4" fmla="*/ 2147483646 w 201"/>
                <a:gd name="T5" fmla="*/ 2147483646 h 194"/>
                <a:gd name="T6" fmla="*/ 2147483646 w 201"/>
                <a:gd name="T7" fmla="*/ 2147483646 h 194"/>
                <a:gd name="T8" fmla="*/ 2147483646 w 201"/>
                <a:gd name="T9" fmla="*/ 2147483646 h 194"/>
                <a:gd name="T10" fmla="*/ 2147483646 w 201"/>
                <a:gd name="T11" fmla="*/ 2147483646 h 194"/>
                <a:gd name="T12" fmla="*/ 2147483646 w 201"/>
                <a:gd name="T13" fmla="*/ 2147483646 h 194"/>
                <a:gd name="T14" fmla="*/ 2147483646 w 201"/>
                <a:gd name="T15" fmla="*/ 2147483646 h 194"/>
                <a:gd name="T16" fmla="*/ 2147483646 w 201"/>
                <a:gd name="T17" fmla="*/ 2147483646 h 194"/>
                <a:gd name="T18" fmla="*/ 2147483646 w 201"/>
                <a:gd name="T19" fmla="*/ 2147483646 h 194"/>
                <a:gd name="T20" fmla="*/ 2147483646 w 201"/>
                <a:gd name="T21" fmla="*/ 2147483646 h 194"/>
                <a:gd name="T22" fmla="*/ 2147483646 w 201"/>
                <a:gd name="T23" fmla="*/ 2147483646 h 194"/>
                <a:gd name="T24" fmla="*/ 0 w 201"/>
                <a:gd name="T25" fmla="*/ 2147483646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1" h="194">
                  <a:moveTo>
                    <a:pt x="199" y="0"/>
                  </a:moveTo>
                  <a:lnTo>
                    <a:pt x="200" y="23"/>
                  </a:lnTo>
                  <a:lnTo>
                    <a:pt x="200" y="45"/>
                  </a:lnTo>
                  <a:lnTo>
                    <a:pt x="200" y="67"/>
                  </a:lnTo>
                  <a:lnTo>
                    <a:pt x="170" y="89"/>
                  </a:lnTo>
                  <a:lnTo>
                    <a:pt x="148" y="97"/>
                  </a:lnTo>
                  <a:lnTo>
                    <a:pt x="126" y="104"/>
                  </a:lnTo>
                  <a:lnTo>
                    <a:pt x="103" y="119"/>
                  </a:lnTo>
                  <a:lnTo>
                    <a:pt x="81" y="126"/>
                  </a:lnTo>
                  <a:lnTo>
                    <a:pt x="59" y="141"/>
                  </a:lnTo>
                  <a:lnTo>
                    <a:pt x="37" y="156"/>
                  </a:lnTo>
                  <a:lnTo>
                    <a:pt x="22" y="178"/>
                  </a:lnTo>
                  <a:lnTo>
                    <a:pt x="0" y="193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02" name="Freeform 42">
              <a:extLst>
                <a:ext uri="{FF2B5EF4-FFF2-40B4-BE49-F238E27FC236}">
                  <a16:creationId xmlns:a16="http://schemas.microsoft.com/office/drawing/2014/main" id="{11755049-44E3-4A77-90F3-50AAFB26D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950" y="4035425"/>
              <a:ext cx="319088" cy="95250"/>
            </a:xfrm>
            <a:custGeom>
              <a:avLst/>
              <a:gdLst>
                <a:gd name="T0" fmla="*/ 2147483646 w 201"/>
                <a:gd name="T1" fmla="*/ 2147483646 h 60"/>
                <a:gd name="T2" fmla="*/ 0 w 201"/>
                <a:gd name="T3" fmla="*/ 2147483646 h 60"/>
                <a:gd name="T4" fmla="*/ 2147483646 w 201"/>
                <a:gd name="T5" fmla="*/ 2147483646 h 60"/>
                <a:gd name="T6" fmla="*/ 2147483646 w 201"/>
                <a:gd name="T7" fmla="*/ 2147483646 h 60"/>
                <a:gd name="T8" fmla="*/ 2147483646 w 201"/>
                <a:gd name="T9" fmla="*/ 2147483646 h 60"/>
                <a:gd name="T10" fmla="*/ 2147483646 w 201"/>
                <a:gd name="T11" fmla="*/ 2147483646 h 60"/>
                <a:gd name="T12" fmla="*/ 2147483646 w 201"/>
                <a:gd name="T13" fmla="*/ 2147483646 h 60"/>
                <a:gd name="T14" fmla="*/ 2147483646 w 201"/>
                <a:gd name="T15" fmla="*/ 2147483646 h 60"/>
                <a:gd name="T16" fmla="*/ 2147483646 w 201"/>
                <a:gd name="T17" fmla="*/ 0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1" h="60">
                  <a:moveTo>
                    <a:pt x="12" y="36"/>
                  </a:moveTo>
                  <a:lnTo>
                    <a:pt x="0" y="59"/>
                  </a:lnTo>
                  <a:lnTo>
                    <a:pt x="60" y="59"/>
                  </a:lnTo>
                  <a:lnTo>
                    <a:pt x="104" y="59"/>
                  </a:lnTo>
                  <a:lnTo>
                    <a:pt x="126" y="59"/>
                  </a:lnTo>
                  <a:lnTo>
                    <a:pt x="156" y="59"/>
                  </a:lnTo>
                  <a:lnTo>
                    <a:pt x="186" y="44"/>
                  </a:lnTo>
                  <a:lnTo>
                    <a:pt x="200" y="22"/>
                  </a:lnTo>
                  <a:lnTo>
                    <a:pt x="20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03" name="Freeform 43">
              <a:extLst>
                <a:ext uri="{FF2B5EF4-FFF2-40B4-BE49-F238E27FC236}">
                  <a16:creationId xmlns:a16="http://schemas.microsoft.com/office/drawing/2014/main" id="{EFBB0FC2-B00D-4D58-9EF8-6FA29010E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3646488"/>
              <a:ext cx="400050" cy="523875"/>
            </a:xfrm>
            <a:custGeom>
              <a:avLst/>
              <a:gdLst>
                <a:gd name="T0" fmla="*/ 0 w 252"/>
                <a:gd name="T1" fmla="*/ 2147483646 h 330"/>
                <a:gd name="T2" fmla="*/ 2147483646 w 252"/>
                <a:gd name="T3" fmla="*/ 2147483646 h 330"/>
                <a:gd name="T4" fmla="*/ 2147483646 w 252"/>
                <a:gd name="T5" fmla="*/ 2147483646 h 330"/>
                <a:gd name="T6" fmla="*/ 2147483646 w 252"/>
                <a:gd name="T7" fmla="*/ 2147483646 h 330"/>
                <a:gd name="T8" fmla="*/ 2147483646 w 252"/>
                <a:gd name="T9" fmla="*/ 2147483646 h 330"/>
                <a:gd name="T10" fmla="*/ 2147483646 w 252"/>
                <a:gd name="T11" fmla="*/ 2147483646 h 330"/>
                <a:gd name="T12" fmla="*/ 2147483646 w 252"/>
                <a:gd name="T13" fmla="*/ 2147483646 h 330"/>
                <a:gd name="T14" fmla="*/ 2147483646 w 252"/>
                <a:gd name="T15" fmla="*/ 2147483646 h 330"/>
                <a:gd name="T16" fmla="*/ 2147483646 w 252"/>
                <a:gd name="T17" fmla="*/ 2147483646 h 330"/>
                <a:gd name="T18" fmla="*/ 2147483646 w 252"/>
                <a:gd name="T19" fmla="*/ 2147483646 h 330"/>
                <a:gd name="T20" fmla="*/ 2147483646 w 252"/>
                <a:gd name="T21" fmla="*/ 2147483646 h 330"/>
                <a:gd name="T22" fmla="*/ 2147483646 w 252"/>
                <a:gd name="T23" fmla="*/ 2147483646 h 330"/>
                <a:gd name="T24" fmla="*/ 2147483646 w 252"/>
                <a:gd name="T25" fmla="*/ 2147483646 h 330"/>
                <a:gd name="T26" fmla="*/ 2147483646 w 252"/>
                <a:gd name="T27" fmla="*/ 2147483646 h 330"/>
                <a:gd name="T28" fmla="*/ 2147483646 w 252"/>
                <a:gd name="T29" fmla="*/ 2147483646 h 330"/>
                <a:gd name="T30" fmla="*/ 2147483646 w 252"/>
                <a:gd name="T31" fmla="*/ 2147483646 h 330"/>
                <a:gd name="T32" fmla="*/ 2147483646 w 252"/>
                <a:gd name="T33" fmla="*/ 2147483646 h 330"/>
                <a:gd name="T34" fmla="*/ 2147483646 w 252"/>
                <a:gd name="T35" fmla="*/ 2147483646 h 330"/>
                <a:gd name="T36" fmla="*/ 2147483646 w 252"/>
                <a:gd name="T37" fmla="*/ 0 h 3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52" h="330">
                  <a:moveTo>
                    <a:pt x="0" y="329"/>
                  </a:moveTo>
                  <a:lnTo>
                    <a:pt x="22" y="312"/>
                  </a:lnTo>
                  <a:lnTo>
                    <a:pt x="51" y="312"/>
                  </a:lnTo>
                  <a:lnTo>
                    <a:pt x="81" y="297"/>
                  </a:lnTo>
                  <a:lnTo>
                    <a:pt x="103" y="282"/>
                  </a:lnTo>
                  <a:lnTo>
                    <a:pt x="162" y="260"/>
                  </a:lnTo>
                  <a:lnTo>
                    <a:pt x="185" y="252"/>
                  </a:lnTo>
                  <a:lnTo>
                    <a:pt x="192" y="230"/>
                  </a:lnTo>
                  <a:lnTo>
                    <a:pt x="214" y="223"/>
                  </a:lnTo>
                  <a:lnTo>
                    <a:pt x="222" y="200"/>
                  </a:lnTo>
                  <a:lnTo>
                    <a:pt x="236" y="178"/>
                  </a:lnTo>
                  <a:lnTo>
                    <a:pt x="251" y="156"/>
                  </a:lnTo>
                  <a:lnTo>
                    <a:pt x="251" y="134"/>
                  </a:lnTo>
                  <a:lnTo>
                    <a:pt x="251" y="112"/>
                  </a:lnTo>
                  <a:lnTo>
                    <a:pt x="251" y="89"/>
                  </a:lnTo>
                  <a:lnTo>
                    <a:pt x="244" y="67"/>
                  </a:lnTo>
                  <a:lnTo>
                    <a:pt x="236" y="45"/>
                  </a:lnTo>
                  <a:lnTo>
                    <a:pt x="222" y="23"/>
                  </a:lnTo>
                  <a:lnTo>
                    <a:pt x="21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HY강B"/>
        <a:ea typeface="HY강B"/>
        <a:cs typeface=""/>
      </a:majorFont>
      <a:minorFont>
        <a:latin typeface="HY강B"/>
        <a:ea typeface="HY강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강B" pitchFamily="18" charset="-127"/>
            <a:ea typeface="HY강B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강B" pitchFamily="18" charset="-127"/>
            <a:ea typeface="HY강B" pitchFamily="18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HY강B"/>
        <a:ea typeface="HY강B"/>
        <a:cs typeface=""/>
      </a:majorFont>
      <a:minorFont>
        <a:latin typeface="HY강B"/>
        <a:ea typeface="HY강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chemeClr val="bg1"/>
            </a:gs>
            <a:gs pos="35001">
              <a:srgbClr val="E3FFBA"/>
            </a:gs>
            <a:gs pos="100000">
              <a:srgbClr val="F4FFE3"/>
            </a:gs>
          </a:gsLst>
          <a:lin ang="5400000" scaled="1"/>
        </a:gradFill>
        <a:ln w="9525">
          <a:noFill/>
          <a:miter lim="800000"/>
          <a:headEnd/>
          <a:tailEnd/>
        </a:ln>
        <a:effectLst>
          <a:outerShdw dist="20000" dir="5400000" algn="ctr" rotWithShape="0">
            <a:srgbClr val="000000">
              <a:alpha val="37000"/>
            </a:srgbClr>
          </a:outerShdw>
        </a:effectLst>
      </a:spPr>
      <a:bodyPr anchor="ctr"/>
      <a:lstStyle>
        <a:defPPr algn="ctr">
          <a:defRPr dirty="0"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강B" pitchFamily="18" charset="-127"/>
            <a:ea typeface="HY강B" pitchFamily="18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디자인 사용자 지정">
  <a:themeElements>
    <a:clrScheme name="2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디자인 사용자 지정">
      <a:majorFont>
        <a:latin typeface="HY강B"/>
        <a:ea typeface="宋体"/>
        <a:cs typeface=""/>
      </a:majorFont>
      <a:minorFont>
        <a:latin typeface="HY강B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디자인 사용자 지정">
  <a:themeElements>
    <a:clrScheme name="2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디자인 사용자 지정">
      <a:majorFont>
        <a:latin typeface="HY강B"/>
        <a:ea typeface="宋体"/>
        <a:cs typeface=""/>
      </a:majorFont>
      <a:minorFont>
        <a:latin typeface="HY강B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30896</TotalTime>
  <Words>10936</Words>
  <Application>Microsoft Office PowerPoint</Application>
  <PresentationFormat>全屏显示(4:3)</PresentationFormat>
  <Paragraphs>1442</Paragraphs>
  <Slides>157</Slides>
  <Notes>3</Notes>
  <HiddenSlides>4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157</vt:i4>
      </vt:variant>
    </vt:vector>
  </HeadingPairs>
  <TitlesOfParts>
    <vt:vector size="173" baseType="lpstr">
      <vt:lpstr>Arial Unicode MS</vt:lpstr>
      <vt:lpstr>HY강B</vt:lpstr>
      <vt:lpstr>Monotype Sorts</vt:lpstr>
      <vt:lpstr>黑体</vt:lpstr>
      <vt:lpstr>楷体_GB2312</vt:lpstr>
      <vt:lpstr>隶书</vt:lpstr>
      <vt:lpstr>宋体</vt:lpstr>
      <vt:lpstr>微软雅黑</vt:lpstr>
      <vt:lpstr>Arial</vt:lpstr>
      <vt:lpstr>Tahoma</vt:lpstr>
      <vt:lpstr>Times New Roman</vt:lpstr>
      <vt:lpstr>Wingdings</vt:lpstr>
      <vt:lpstr>디자인 사용자 지정</vt:lpstr>
      <vt:lpstr>1_디자인 사용자 지정</vt:lpstr>
      <vt:lpstr>2_디자인 사용자 지정</vt:lpstr>
      <vt:lpstr>3_디자인 사용자 지정</vt:lpstr>
      <vt:lpstr>PowerPoint 演示文稿</vt:lpstr>
      <vt:lpstr>PowerPoint 演示文稿</vt:lpstr>
      <vt:lpstr>2.1  前趋图和程序执行</vt:lpstr>
      <vt:lpstr>2.1  前趋图和程序执行</vt:lpstr>
      <vt:lpstr>2.1  前趋图和程序执行</vt:lpstr>
      <vt:lpstr>2.1  前趋图和程序执行</vt:lpstr>
      <vt:lpstr>2.1  前趋图和程序执行</vt:lpstr>
      <vt:lpstr>2.1  前趋图和程序执行</vt:lpstr>
      <vt:lpstr>2.1  前趋图和程序执行</vt:lpstr>
      <vt:lpstr>2.1  前趋图和程序执行</vt:lpstr>
      <vt:lpstr>2.1  前趋图和程序执行</vt:lpstr>
      <vt:lpstr>2.1  前趋图和程序执行</vt:lpstr>
      <vt:lpstr>2.1  前趋图和程序执行</vt:lpstr>
      <vt:lpstr>2.1  前趋图和程序执行</vt:lpstr>
      <vt:lpstr>2.1  前趋图和程序执行</vt:lpstr>
      <vt:lpstr>2.1  前趋图和程序执行</vt:lpstr>
      <vt:lpstr>2.1  前趋图和程序执行</vt:lpstr>
      <vt:lpstr>2.2  进程的概念</vt:lpstr>
      <vt:lpstr>2.2  进程的概念</vt:lpstr>
      <vt:lpstr>2.2  进程的概念</vt:lpstr>
      <vt:lpstr>2.2  进程的概念</vt:lpstr>
      <vt:lpstr>2.2  进程的概念</vt:lpstr>
      <vt:lpstr>2.2  进程的概念</vt:lpstr>
      <vt:lpstr> 2.3 进程状态</vt:lpstr>
      <vt:lpstr> 2.3  进程状态</vt:lpstr>
      <vt:lpstr>PowerPoint 演示文稿</vt:lpstr>
      <vt:lpstr>2.3  进程状态</vt:lpstr>
      <vt:lpstr>2.3  进程状态</vt:lpstr>
      <vt:lpstr>2.3  进程状态</vt:lpstr>
      <vt:lpstr>2.3  进程状态</vt:lpstr>
      <vt:lpstr>一个状态转换和进程转换的例子</vt:lpstr>
      <vt:lpstr> 2.4  进程控制</vt:lpstr>
      <vt:lpstr> 2.4  进程控制</vt:lpstr>
      <vt:lpstr> 2.4  进程控制</vt:lpstr>
      <vt:lpstr> 2.4  进程控制</vt:lpstr>
      <vt:lpstr> 2.4  进程控制</vt:lpstr>
      <vt:lpstr> 2.4  进程控制</vt:lpstr>
      <vt:lpstr>PowerPoint 演示文稿</vt:lpstr>
      <vt:lpstr> 2.4  进程控制</vt:lpstr>
      <vt:lpstr> 2.4  进程控制</vt:lpstr>
      <vt:lpstr> 2.4  进程控制</vt:lpstr>
      <vt:lpstr> 2.4  进程控制</vt:lpstr>
      <vt:lpstr> 2.4  进程控制</vt:lpstr>
      <vt:lpstr> 2.4  进程控制</vt:lpstr>
      <vt:lpstr>PowerPoint 演示文稿</vt:lpstr>
      <vt:lpstr> 2.5      进程同步</vt:lpstr>
      <vt:lpstr> 2.5      进程同步</vt:lpstr>
      <vt:lpstr> 2.5      进程同步</vt:lpstr>
      <vt:lpstr> 2.5      进程同步</vt:lpstr>
      <vt:lpstr>PowerPoint 演示文稿</vt:lpstr>
      <vt:lpstr> 2.5      进程同步</vt:lpstr>
      <vt:lpstr> 2.5      进程同步</vt:lpstr>
      <vt:lpstr> 2.5      进程同步</vt:lpstr>
      <vt:lpstr> 2.5      进程同步</vt:lpstr>
      <vt:lpstr> 2.5 进程同步</vt:lpstr>
      <vt:lpstr> 2.5      进程同步</vt:lpstr>
      <vt:lpstr> 2.5      进程同步</vt:lpstr>
      <vt:lpstr> 2.5      进程同步</vt:lpstr>
      <vt:lpstr> 2.5      进程同步</vt:lpstr>
      <vt:lpstr> 2.5      进程同步</vt:lpstr>
      <vt:lpstr> 2.5      进程同步</vt:lpstr>
      <vt:lpstr> 2.5      进程同步</vt:lpstr>
      <vt:lpstr> 2.5      进程同步</vt:lpstr>
      <vt:lpstr> 2.5      进程同步</vt:lpstr>
      <vt:lpstr> 2.6     信号量机制及其应用</vt:lpstr>
      <vt:lpstr> 2.6     信号量机制及其应用</vt:lpstr>
      <vt:lpstr> 2.6     信号量机制及其应用</vt:lpstr>
      <vt:lpstr>PowerPoint 演示文稿</vt:lpstr>
      <vt:lpstr>PowerPoint 演示文稿</vt:lpstr>
      <vt:lpstr>PowerPoint 演示文稿</vt:lpstr>
      <vt:lpstr>PowerPoint 演示文稿</vt:lpstr>
      <vt:lpstr> 2.6     信号量机制及其应用</vt:lpstr>
      <vt:lpstr> 2.6     信号量机制及其应用</vt:lpstr>
      <vt:lpstr> 2.6     信号量机制及其应用</vt:lpstr>
      <vt:lpstr> 2.6     信号量机制及其应用</vt:lpstr>
      <vt:lpstr> 2.6     信号量机制及其应用</vt:lpstr>
      <vt:lpstr> 2.6     信号量机制及其应用</vt:lpstr>
      <vt:lpstr> 2.6     信号量机制及其应用</vt:lpstr>
      <vt:lpstr> 2.6     信号量机制及其应用</vt:lpstr>
      <vt:lpstr> 2.6     信号量机制及其应用</vt:lpstr>
      <vt:lpstr> 2.6     信号量机制及其应用</vt:lpstr>
      <vt:lpstr> 2.6     信号量机制及其应用</vt:lpstr>
      <vt:lpstr> 2.7       经典进程同步问题 </vt:lpstr>
      <vt:lpstr>PowerPoint 演示文稿</vt:lpstr>
      <vt:lpstr> 2.7       经典进程同步问题</vt:lpstr>
      <vt:lpstr> 2.7       经典进程同步问题</vt:lpstr>
      <vt:lpstr>PowerPoint 演示文稿</vt:lpstr>
      <vt:lpstr> 2.7       经典进程同步问题</vt:lpstr>
      <vt:lpstr> 2.7       经典进程同步问题</vt:lpstr>
      <vt:lpstr> 2.7       经典进程同步问题</vt:lpstr>
      <vt:lpstr> 2.7       经典进程同步问题</vt:lpstr>
      <vt:lpstr> 2.7       经典进程同步问题</vt:lpstr>
      <vt:lpstr> 2.7       经典进程同步问题</vt:lpstr>
      <vt:lpstr> 2.7       经典进程同步问题</vt:lpstr>
      <vt:lpstr>PowerPoint 演示文稿</vt:lpstr>
      <vt:lpstr>PowerPoint 演示文稿</vt:lpstr>
      <vt:lpstr> 2.7       经典进程同步问题</vt:lpstr>
      <vt:lpstr> 2.7       经典进程同步问题</vt:lpstr>
      <vt:lpstr> 2.7       经典进程同步问题</vt:lpstr>
      <vt:lpstr> 2.7       经典进程同步问题</vt:lpstr>
      <vt:lpstr> 2.7       经典进程同步问题</vt:lpstr>
      <vt:lpstr> 2.7       经典进程同步问题</vt:lpstr>
      <vt:lpstr> 2.7       经典进程同步问题</vt:lpstr>
      <vt:lpstr>2 . 8  管程机制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2.9  进程通信</vt:lpstr>
      <vt:lpstr> 2.9  进程通信</vt:lpstr>
      <vt:lpstr>2.9  进程通信</vt:lpstr>
      <vt:lpstr>2.9  进程通信</vt:lpstr>
      <vt:lpstr>2.9  进程通信</vt:lpstr>
      <vt:lpstr>2.9  进程通信</vt:lpstr>
      <vt:lpstr>2.9  进程通信</vt:lpstr>
      <vt:lpstr>2.9  进程通信</vt:lpstr>
      <vt:lpstr>2.9  进程通信</vt:lpstr>
      <vt:lpstr>2.9  进程通信</vt:lpstr>
      <vt:lpstr>2.9  进程通信</vt:lpstr>
      <vt:lpstr>PowerPoint 演示文稿</vt:lpstr>
      <vt:lpstr>PowerPoint 演示文稿</vt:lpstr>
      <vt:lpstr>PowerPoint 演示文稿</vt:lpstr>
      <vt:lpstr>2.9  进程通信</vt:lpstr>
      <vt:lpstr>2.9  进程通信</vt:lpstr>
      <vt:lpstr>2.9  进程通信</vt:lpstr>
      <vt:lpstr>2.9  进程通信</vt:lpstr>
      <vt:lpstr>2.9  进程通信</vt:lpstr>
      <vt:lpstr>2.9  进程通信</vt:lpstr>
      <vt:lpstr>2.9  进程通信</vt:lpstr>
      <vt:lpstr>2.9  进程通信</vt:lpstr>
      <vt:lpstr>2.10  线程</vt:lpstr>
      <vt:lpstr>2.10  线程</vt:lpstr>
      <vt:lpstr>PowerPoint 演示文稿</vt:lpstr>
      <vt:lpstr>2.10  线程</vt:lpstr>
      <vt:lpstr>PowerPoint 演示文稿</vt:lpstr>
      <vt:lpstr>PowerPoint 演示文稿</vt:lpstr>
      <vt:lpstr>2.10  线程</vt:lpstr>
      <vt:lpstr>2.10  线程</vt:lpstr>
      <vt:lpstr>2.10  线程</vt:lpstr>
      <vt:lpstr>2.10  线程</vt:lpstr>
      <vt:lpstr>2.10  线程</vt:lpstr>
      <vt:lpstr>2.10  线程</vt:lpstr>
      <vt:lpstr>PowerPoint 演示文稿</vt:lpstr>
      <vt:lpstr>PowerPoint 演示文稿</vt:lpstr>
      <vt:lpstr>本章重点 </vt:lpstr>
      <vt:lpstr>2.11  Linux 的进程描述和控制</vt:lpstr>
      <vt:lpstr>2.11  Linux 的进程描述和控制</vt:lpstr>
      <vt:lpstr>2.11  Linux 的进程描述和控制</vt:lpstr>
      <vt:lpstr>2.11  Linux 的进程描述和控制</vt:lpstr>
      <vt:lpstr>2.11  Linux 的进程描述和控制</vt:lpstr>
      <vt:lpstr>2.11  Linux 的进程描述和控制</vt:lpstr>
      <vt:lpstr>2.11  Linux 的进程描述和控制</vt:lpstr>
      <vt:lpstr>2.11  Linux 的进程描述和控制</vt:lpstr>
      <vt:lpstr>2.11  Linux 的进程描述和控制</vt:lpstr>
      <vt:lpstr>2.11  Linux 的进程描述和控制</vt:lpstr>
    </vt:vector>
  </TitlesOfParts>
  <Company>잡코리아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캠퍼스몬</dc:creator>
  <cp:lastModifiedBy>ye hjy</cp:lastModifiedBy>
  <cp:revision>633</cp:revision>
  <dcterms:created xsi:type="dcterms:W3CDTF">2005-12-31T15:41:19Z</dcterms:created>
  <dcterms:modified xsi:type="dcterms:W3CDTF">2022-10-18T15:48:29Z</dcterms:modified>
</cp:coreProperties>
</file>