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770" r:id="rId4"/>
    <p:sldMasterId id="2147483779" r:id="rId5"/>
    <p:sldMasterId id="2147483792" r:id="rId6"/>
  </p:sldMasterIdLst>
  <p:notesMasterIdLst>
    <p:notesMasterId r:id="rId116"/>
  </p:notesMasterIdLst>
  <p:handoutMasterIdLst>
    <p:handoutMasterId r:id="rId117"/>
  </p:handoutMasterIdLst>
  <p:sldIdLst>
    <p:sldId id="258" r:id="rId7"/>
    <p:sldId id="500" r:id="rId8"/>
    <p:sldId id="503" r:id="rId9"/>
    <p:sldId id="504" r:id="rId10"/>
    <p:sldId id="505" r:id="rId11"/>
    <p:sldId id="506" r:id="rId12"/>
    <p:sldId id="507" r:id="rId13"/>
    <p:sldId id="262" r:id="rId14"/>
    <p:sldId id="508" r:id="rId15"/>
    <p:sldId id="509" r:id="rId16"/>
    <p:sldId id="265" r:id="rId17"/>
    <p:sldId id="510" r:id="rId18"/>
    <p:sldId id="511" r:id="rId19"/>
    <p:sldId id="268" r:id="rId20"/>
    <p:sldId id="513" r:id="rId21"/>
    <p:sldId id="277" r:id="rId22"/>
    <p:sldId id="514" r:id="rId23"/>
    <p:sldId id="515" r:id="rId24"/>
    <p:sldId id="516" r:id="rId25"/>
    <p:sldId id="517" r:id="rId26"/>
    <p:sldId id="561" r:id="rId27"/>
    <p:sldId id="364" r:id="rId28"/>
    <p:sldId id="316" r:id="rId29"/>
    <p:sldId id="519" r:id="rId30"/>
    <p:sldId id="520" r:id="rId31"/>
    <p:sldId id="406" r:id="rId32"/>
    <p:sldId id="521" r:id="rId33"/>
    <p:sldId id="522" r:id="rId34"/>
    <p:sldId id="523" r:id="rId35"/>
    <p:sldId id="279" r:id="rId36"/>
    <p:sldId id="372" r:id="rId37"/>
    <p:sldId id="322" r:id="rId38"/>
    <p:sldId id="302" r:id="rId39"/>
    <p:sldId id="524" r:id="rId40"/>
    <p:sldId id="525" r:id="rId41"/>
    <p:sldId id="306" r:id="rId42"/>
    <p:sldId id="562" r:id="rId43"/>
    <p:sldId id="526" r:id="rId44"/>
    <p:sldId id="308" r:id="rId45"/>
    <p:sldId id="527" r:id="rId46"/>
    <p:sldId id="528" r:id="rId47"/>
    <p:sldId id="563" r:id="rId48"/>
    <p:sldId id="529" r:id="rId49"/>
    <p:sldId id="375" r:id="rId50"/>
    <p:sldId id="376" r:id="rId51"/>
    <p:sldId id="377" r:id="rId52"/>
    <p:sldId id="567" r:id="rId53"/>
    <p:sldId id="568" r:id="rId54"/>
    <p:sldId id="530" r:id="rId55"/>
    <p:sldId id="531" r:id="rId56"/>
    <p:sldId id="532" r:id="rId57"/>
    <p:sldId id="408" r:id="rId58"/>
    <p:sldId id="533" r:id="rId59"/>
    <p:sldId id="534" r:id="rId60"/>
    <p:sldId id="535" r:id="rId61"/>
    <p:sldId id="290" r:id="rId62"/>
    <p:sldId id="536" r:id="rId63"/>
    <p:sldId id="537" r:id="rId64"/>
    <p:sldId id="368" r:id="rId65"/>
    <p:sldId id="291" r:id="rId66"/>
    <p:sldId id="539" r:id="rId67"/>
    <p:sldId id="369" r:id="rId68"/>
    <p:sldId id="564" r:id="rId69"/>
    <p:sldId id="540" r:id="rId70"/>
    <p:sldId id="541" r:id="rId71"/>
    <p:sldId id="565" r:id="rId72"/>
    <p:sldId id="566" r:id="rId73"/>
    <p:sldId id="332" r:id="rId74"/>
    <p:sldId id="411" r:id="rId75"/>
    <p:sldId id="396" r:id="rId76"/>
    <p:sldId id="335" r:id="rId77"/>
    <p:sldId id="542" r:id="rId78"/>
    <p:sldId id="543" r:id="rId79"/>
    <p:sldId id="338" r:id="rId80"/>
    <p:sldId id="339" r:id="rId81"/>
    <p:sldId id="544" r:id="rId82"/>
    <p:sldId id="545" r:id="rId83"/>
    <p:sldId id="546" r:id="rId84"/>
    <p:sldId id="547" r:id="rId85"/>
    <p:sldId id="548" r:id="rId86"/>
    <p:sldId id="345" r:id="rId87"/>
    <p:sldId id="549" r:id="rId88"/>
    <p:sldId id="550" r:id="rId89"/>
    <p:sldId id="349" r:id="rId90"/>
    <p:sldId id="551" r:id="rId91"/>
    <p:sldId id="552" r:id="rId92"/>
    <p:sldId id="352" r:id="rId93"/>
    <p:sldId id="353" r:id="rId94"/>
    <p:sldId id="553" r:id="rId95"/>
    <p:sldId id="554" r:id="rId96"/>
    <p:sldId id="356" r:id="rId97"/>
    <p:sldId id="357" r:id="rId98"/>
    <p:sldId id="414" r:id="rId99"/>
    <p:sldId id="555" r:id="rId100"/>
    <p:sldId id="399" r:id="rId101"/>
    <p:sldId id="400" r:id="rId102"/>
    <p:sldId id="412" r:id="rId103"/>
    <p:sldId id="401" r:id="rId104"/>
    <p:sldId id="402" r:id="rId105"/>
    <p:sldId id="403" r:id="rId106"/>
    <p:sldId id="405" r:id="rId107"/>
    <p:sldId id="404" r:id="rId108"/>
    <p:sldId id="413" r:id="rId109"/>
    <p:sldId id="556" r:id="rId110"/>
    <p:sldId id="557" r:id="rId111"/>
    <p:sldId id="385" r:id="rId112"/>
    <p:sldId id="558" r:id="rId113"/>
    <p:sldId id="559" r:id="rId114"/>
    <p:sldId id="560" r:id="rId115"/>
  </p:sldIdLst>
  <p:sldSz cx="9144000" cy="6858000" type="screen4x3"/>
  <p:notesSz cx="9144000" cy="6858000"/>
  <p:defaultTextStyle>
    <a:defPPr>
      <a:defRPr lang="ko-KR"/>
    </a:defPPr>
    <a:lvl1pPr algn="l" rtl="0" eaLnBrk="0" fontAlgn="base" hangingPunct="0">
      <a:spcBef>
        <a:spcPct val="0"/>
      </a:spcBef>
      <a:spcAft>
        <a:spcPct val="0"/>
      </a:spcAft>
      <a:defRPr kumimoji="1" kern="1200">
        <a:solidFill>
          <a:schemeClr val="tx1"/>
        </a:solidFill>
        <a:latin typeface="HY강B"/>
        <a:ea typeface="HY강B"/>
        <a:cs typeface="HY강B"/>
      </a:defRPr>
    </a:lvl1pPr>
    <a:lvl2pPr marL="457200" algn="l" rtl="0" eaLnBrk="0" fontAlgn="base" hangingPunct="0">
      <a:spcBef>
        <a:spcPct val="0"/>
      </a:spcBef>
      <a:spcAft>
        <a:spcPct val="0"/>
      </a:spcAft>
      <a:defRPr kumimoji="1" kern="1200">
        <a:solidFill>
          <a:schemeClr val="tx1"/>
        </a:solidFill>
        <a:latin typeface="HY강B"/>
        <a:ea typeface="HY강B"/>
        <a:cs typeface="HY강B"/>
      </a:defRPr>
    </a:lvl2pPr>
    <a:lvl3pPr marL="914400" algn="l" rtl="0" eaLnBrk="0" fontAlgn="base" hangingPunct="0">
      <a:spcBef>
        <a:spcPct val="0"/>
      </a:spcBef>
      <a:spcAft>
        <a:spcPct val="0"/>
      </a:spcAft>
      <a:defRPr kumimoji="1" kern="1200">
        <a:solidFill>
          <a:schemeClr val="tx1"/>
        </a:solidFill>
        <a:latin typeface="HY강B"/>
        <a:ea typeface="HY강B"/>
        <a:cs typeface="HY강B"/>
      </a:defRPr>
    </a:lvl3pPr>
    <a:lvl4pPr marL="1371600" algn="l" rtl="0" eaLnBrk="0" fontAlgn="base" hangingPunct="0">
      <a:spcBef>
        <a:spcPct val="0"/>
      </a:spcBef>
      <a:spcAft>
        <a:spcPct val="0"/>
      </a:spcAft>
      <a:defRPr kumimoji="1" kern="1200">
        <a:solidFill>
          <a:schemeClr val="tx1"/>
        </a:solidFill>
        <a:latin typeface="HY강B"/>
        <a:ea typeface="HY강B"/>
        <a:cs typeface="HY강B"/>
      </a:defRPr>
    </a:lvl4pPr>
    <a:lvl5pPr marL="1828800" algn="l" rtl="0" eaLnBrk="0" fontAlgn="base" hangingPunct="0">
      <a:spcBef>
        <a:spcPct val="0"/>
      </a:spcBef>
      <a:spcAft>
        <a:spcPct val="0"/>
      </a:spcAft>
      <a:defRPr kumimoji="1" kern="1200">
        <a:solidFill>
          <a:schemeClr val="tx1"/>
        </a:solidFill>
        <a:latin typeface="HY강B"/>
        <a:ea typeface="HY강B"/>
        <a:cs typeface="HY강B"/>
      </a:defRPr>
    </a:lvl5pPr>
    <a:lvl6pPr marL="2286000" algn="l" defTabSz="914400" rtl="0" eaLnBrk="1" latinLnBrk="0" hangingPunct="1">
      <a:defRPr kumimoji="1" kern="1200">
        <a:solidFill>
          <a:schemeClr val="tx1"/>
        </a:solidFill>
        <a:latin typeface="HY강B"/>
        <a:ea typeface="HY강B"/>
        <a:cs typeface="HY강B"/>
      </a:defRPr>
    </a:lvl6pPr>
    <a:lvl7pPr marL="2743200" algn="l" defTabSz="914400" rtl="0" eaLnBrk="1" latinLnBrk="0" hangingPunct="1">
      <a:defRPr kumimoji="1" kern="1200">
        <a:solidFill>
          <a:schemeClr val="tx1"/>
        </a:solidFill>
        <a:latin typeface="HY강B"/>
        <a:ea typeface="HY강B"/>
        <a:cs typeface="HY강B"/>
      </a:defRPr>
    </a:lvl7pPr>
    <a:lvl8pPr marL="3200400" algn="l" defTabSz="914400" rtl="0" eaLnBrk="1" latinLnBrk="0" hangingPunct="1">
      <a:defRPr kumimoji="1" kern="1200">
        <a:solidFill>
          <a:schemeClr val="tx1"/>
        </a:solidFill>
        <a:latin typeface="HY강B"/>
        <a:ea typeface="HY강B"/>
        <a:cs typeface="HY강B"/>
      </a:defRPr>
    </a:lvl8pPr>
    <a:lvl9pPr marL="3657600" algn="l" defTabSz="914400" rtl="0" eaLnBrk="1" latinLnBrk="0" hangingPunct="1">
      <a:defRPr kumimoji="1" kern="1200">
        <a:solidFill>
          <a:schemeClr val="tx1"/>
        </a:solidFill>
        <a:latin typeface="HY강B"/>
        <a:ea typeface="HY강B"/>
        <a:cs typeface="HY강B"/>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0C4"/>
    <a:srgbClr val="1790BB"/>
    <a:srgbClr val="EEB500"/>
    <a:srgbClr val="15597E"/>
    <a:srgbClr val="007FFF"/>
    <a:srgbClr val="E7F3F4"/>
    <a:srgbClr val="BBE0E3"/>
    <a:srgbClr val="47B3D0"/>
    <a:srgbClr val="F3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02" autoAdjust="0"/>
    <p:restoredTop sz="94343" autoAdjust="0"/>
  </p:normalViewPr>
  <p:slideViewPr>
    <p:cSldViewPr snapToGrid="0">
      <p:cViewPr varScale="1">
        <p:scale>
          <a:sx n="81" d="100"/>
          <a:sy n="81" d="100"/>
        </p:scale>
        <p:origin x="1339" y="5"/>
      </p:cViewPr>
      <p:guideLst>
        <p:guide orient="horz" pos="2142"/>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handoutMaster" Target="handoutMasters/handoutMaster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BBD49EF8-898A-43CF-8115-CF9C169744AC}"/>
              </a:ext>
            </a:extLst>
          </p:cNvPr>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7" name="Rectangle 3">
            <a:extLst>
              <a:ext uri="{FF2B5EF4-FFF2-40B4-BE49-F238E27FC236}">
                <a16:creationId xmlns:a16="http://schemas.microsoft.com/office/drawing/2014/main" id="{22C48B55-38FF-41B6-8FF6-B9D3DF085C4C}"/>
              </a:ext>
            </a:extLst>
          </p:cNvPr>
          <p:cNvSpPr>
            <a:spLocks noGrp="1" noChangeArrowheads="1"/>
          </p:cNvSpPr>
          <p:nvPr>
            <p:ph type="dt" sz="quarter"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8" name="Rectangle 4">
            <a:extLst>
              <a:ext uri="{FF2B5EF4-FFF2-40B4-BE49-F238E27FC236}">
                <a16:creationId xmlns:a16="http://schemas.microsoft.com/office/drawing/2014/main" id="{46E0C081-6C28-45D5-926D-E7D0332FD0C8}"/>
              </a:ext>
            </a:extLst>
          </p:cNvPr>
          <p:cNvSpPr>
            <a:spLocks noGrp="1" noChangeArrowheads="1"/>
          </p:cNvSpPr>
          <p:nvPr>
            <p:ph type="ftr" sz="quarter" idx="2"/>
          </p:nvPr>
        </p:nvSpPr>
        <p:spPr bwMode="auto">
          <a:xfrm>
            <a:off x="0"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9" name="Rectangle 5">
            <a:extLst>
              <a:ext uri="{FF2B5EF4-FFF2-40B4-BE49-F238E27FC236}">
                <a16:creationId xmlns:a16="http://schemas.microsoft.com/office/drawing/2014/main" id="{C27AB8D9-DC51-4159-AC1B-7650B654D1BF}"/>
              </a:ext>
            </a:extLst>
          </p:cNvPr>
          <p:cNvSpPr>
            <a:spLocks noGrp="1" noChangeArrowheads="1"/>
          </p:cNvSpPr>
          <p:nvPr>
            <p:ph type="sldNum" sz="quarter" idx="3"/>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fld id="{7A5FA261-7CD4-4F86-9CAA-9551A96283EC}" type="slidenum">
              <a:rPr lang="en-US" altLang="ko-KR"/>
              <a:pPr>
                <a:defRPr/>
              </a:pPr>
              <a:t>‹#›</a:t>
            </a:fld>
            <a:endParaRPr lang="en-US" altLang="ko-K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AD2E5BC-99E4-47B1-9858-361B71FDF70B}"/>
              </a:ext>
            </a:extLst>
          </p:cNvPr>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7171" name="Rectangle 3">
            <a:extLst>
              <a:ext uri="{FF2B5EF4-FFF2-40B4-BE49-F238E27FC236}">
                <a16:creationId xmlns:a16="http://schemas.microsoft.com/office/drawing/2014/main" id="{D64CAD8B-22CC-4ED2-9DDB-7835118D6342}"/>
              </a:ext>
            </a:extLst>
          </p:cNvPr>
          <p:cNvSpPr>
            <a:spLocks noGrp="1" noChangeArrowheads="1"/>
          </p:cNvSpPr>
          <p:nvPr>
            <p:ph type="dt"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endParaRPr lang="en-US" altLang="ko-KR"/>
          </a:p>
        </p:txBody>
      </p:sp>
      <p:sp>
        <p:nvSpPr>
          <p:cNvPr id="15364" name="Rectangle 4">
            <a:extLst>
              <a:ext uri="{FF2B5EF4-FFF2-40B4-BE49-F238E27FC236}">
                <a16:creationId xmlns:a16="http://schemas.microsoft.com/office/drawing/2014/main" id="{EB79190B-AFB9-474D-B98C-C0708B801C6C}"/>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17B95D36-E15C-43CF-91C2-95EBD3A8496C}"/>
              </a:ext>
            </a:extLst>
          </p:cNvPr>
          <p:cNvSpPr>
            <a:spLocks noGrp="1" noChangeArrowheads="1"/>
          </p:cNvSpPr>
          <p:nvPr>
            <p:ph type="body" sz="quarter" idx="3"/>
          </p:nvPr>
        </p:nvSpPr>
        <p:spPr bwMode="auto">
          <a:xfrm>
            <a:off x="914400" y="3257550"/>
            <a:ext cx="7315200" cy="30861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7174" name="Rectangle 6">
            <a:extLst>
              <a:ext uri="{FF2B5EF4-FFF2-40B4-BE49-F238E27FC236}">
                <a16:creationId xmlns:a16="http://schemas.microsoft.com/office/drawing/2014/main" id="{201D20A3-C83F-4799-8502-F9A096B0C60C}"/>
              </a:ext>
            </a:extLst>
          </p:cNvPr>
          <p:cNvSpPr>
            <a:spLocks noGrp="1" noChangeArrowheads="1"/>
          </p:cNvSpPr>
          <p:nvPr>
            <p:ph type="ftr" sz="quarter" idx="4"/>
          </p:nvPr>
        </p:nvSpPr>
        <p:spPr bwMode="auto">
          <a:xfrm>
            <a:off x="0"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7175" name="Rectangle 7">
            <a:extLst>
              <a:ext uri="{FF2B5EF4-FFF2-40B4-BE49-F238E27FC236}">
                <a16:creationId xmlns:a16="http://schemas.microsoft.com/office/drawing/2014/main" id="{3A4BBC17-0042-4C28-A056-5045F9271E75}"/>
              </a:ext>
            </a:extLst>
          </p:cNvPr>
          <p:cNvSpPr>
            <a:spLocks noGrp="1" noChangeArrowheads="1"/>
          </p:cNvSpPr>
          <p:nvPr>
            <p:ph type="sldNum" sz="quarter" idx="5"/>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fld id="{D2867880-99AF-4C66-9376-8F6F203C7E4E}"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1pPr>
    <a:lvl2pPr marL="4572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2pPr>
    <a:lvl3pPr marL="9144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675B4598-BC0E-4DB8-A95A-E7AB53842DA8}"/>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24B973C0-185F-4E87-9F71-3186D7C466E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HY강B"/>
            </a:endParaRPr>
          </a:p>
        </p:txBody>
      </p:sp>
      <p:sp>
        <p:nvSpPr>
          <p:cNvPr id="18436" name="灯片编号占位符 3">
            <a:extLst>
              <a:ext uri="{FF2B5EF4-FFF2-40B4-BE49-F238E27FC236}">
                <a16:creationId xmlns:a16="http://schemas.microsoft.com/office/drawing/2014/main" id="{EBD079A8-8E9A-4988-AE7A-5D2F9DA15B9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fld id="{7B24F59C-5B77-4B48-9EE4-9672C9FC0332}" type="slidenum">
              <a:rPr lang="en-US" altLang="ko-KR" smtClean="0"/>
              <a:pPr/>
              <a:t>1</a:t>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702116A-2846-4ECE-9725-D4FF7476F2FA}"/>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1200">
                <a:solidFill>
                  <a:schemeClr val="tx1"/>
                </a:solidFill>
                <a:latin typeface="HY강B" pitchFamily="18" charset="-127"/>
                <a:ea typeface="宋体" panose="02010600030101010101" pitchFamily="2" charset="-122"/>
              </a:defRPr>
            </a:lvl1pPr>
            <a:lvl2pPr marL="742950" indent="-285750" latinLnBrk="1">
              <a:spcBef>
                <a:spcPct val="30000"/>
              </a:spcBef>
              <a:defRPr sz="1200">
                <a:solidFill>
                  <a:schemeClr val="tx1"/>
                </a:solidFill>
                <a:latin typeface="HY강B" pitchFamily="18" charset="-127"/>
                <a:ea typeface="宋体" panose="02010600030101010101" pitchFamily="2" charset="-122"/>
              </a:defRPr>
            </a:lvl2pPr>
            <a:lvl3pPr marL="1143000" indent="-228600" latinLnBrk="1">
              <a:spcBef>
                <a:spcPct val="30000"/>
              </a:spcBef>
              <a:defRPr sz="1200">
                <a:solidFill>
                  <a:schemeClr val="tx1"/>
                </a:solidFill>
                <a:latin typeface="HY강B" pitchFamily="18" charset="-127"/>
                <a:ea typeface="宋体" panose="02010600030101010101" pitchFamily="2" charset="-122"/>
              </a:defRPr>
            </a:lvl3pPr>
            <a:lvl4pPr marL="1600200" indent="-228600" latinLnBrk="1">
              <a:spcBef>
                <a:spcPct val="30000"/>
              </a:spcBef>
              <a:defRPr sz="1200">
                <a:solidFill>
                  <a:schemeClr val="tx1"/>
                </a:solidFill>
                <a:latin typeface="HY강B" pitchFamily="18" charset="-127"/>
                <a:ea typeface="宋体" panose="02010600030101010101" pitchFamily="2" charset="-122"/>
              </a:defRPr>
            </a:lvl4pPr>
            <a:lvl5pPr marL="2057400" indent="-228600" latinLnBrk="1">
              <a:spcBef>
                <a:spcPct val="30000"/>
              </a:spcBef>
              <a:defRPr sz="1200">
                <a:solidFill>
                  <a:schemeClr val="tx1"/>
                </a:solidFill>
                <a:latin typeface="HY강B" pitchFamily="18" charset="-127"/>
                <a:ea typeface="宋体" panose="02010600030101010101" pitchFamily="2" charset="-122"/>
              </a:defRPr>
            </a:lvl5pPr>
            <a:lvl6pPr marL="25146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6pPr>
            <a:lvl7pPr marL="29718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7pPr>
            <a:lvl8pPr marL="34290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8pPr>
            <a:lvl9pPr marL="38862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5F197826-145F-4DB1-8815-38A6E3DC3E08}" type="slidenum">
              <a:rPr kumimoji="1" lang="en-US" altLang="ko-KR" sz="1200" b="0" i="0" u="none" strike="noStrike" kern="1200" cap="none" spc="0" normalizeH="0" baseline="0" noProof="0" smtClean="0">
                <a:ln>
                  <a:noFill/>
                </a:ln>
                <a:solidFill>
                  <a:srgbClr val="000000"/>
                </a:solidFill>
                <a:effectLst/>
                <a:uLnTx/>
                <a:uFillTx/>
                <a:ea typeface="HY강B"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a:t>
            </a:fld>
            <a:endParaRPr kumimoji="1" lang="en-US" altLang="ko-KR" sz="1200" b="0" i="0" u="none" strike="noStrike" kern="1200" cap="none" spc="0" normalizeH="0" baseline="0" noProof="0">
              <a:ln>
                <a:noFill/>
              </a:ln>
              <a:solidFill>
                <a:srgbClr val="000000"/>
              </a:solidFill>
              <a:effectLst/>
              <a:uLnTx/>
              <a:uFillTx/>
              <a:ea typeface="HY강B" pitchFamily="18" charset="-127"/>
              <a:cs typeface="+mn-cs"/>
            </a:endParaRPr>
          </a:p>
        </p:txBody>
      </p:sp>
      <p:sp>
        <p:nvSpPr>
          <p:cNvPr id="25603" name="Rectangle 2">
            <a:extLst>
              <a:ext uri="{FF2B5EF4-FFF2-40B4-BE49-F238E27FC236}">
                <a16:creationId xmlns:a16="http://schemas.microsoft.com/office/drawing/2014/main" id="{634BF4B3-EC5E-4C54-8529-635751903F7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0D54016-46EE-4A0C-9EB2-AC270205D5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HY강B"/>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3155567F-AA65-4D9E-A9B1-A20F9C0C9E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B6AB75BD-CC73-4443-86C0-878EF71448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a:extLst>
              <a:ext uri="{FF2B5EF4-FFF2-40B4-BE49-F238E27FC236}">
                <a16:creationId xmlns:a16="http://schemas.microsoft.com/office/drawing/2014/main" id="{FE16C53A-E928-4A0C-A4B8-72FCA2CA6E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F5A6605-67FB-4B6A-9A99-4BDA7A43FA75}" type="slidenum">
              <a:rPr lang="zh-CN" altLang="en-US" smtClean="0"/>
              <a:pPr/>
              <a:t>68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9907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906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530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0330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D225CB6-3D6B-4EC3-A2D1-96AADB44F280}"/>
              </a:ext>
            </a:extLst>
          </p:cNvPr>
          <p:cNvSpPr>
            <a:spLocks noChangeArrowheads="1"/>
          </p:cNvSpPr>
          <p:nvPr userDrawn="1"/>
        </p:nvSpPr>
        <p:spPr bwMode="auto">
          <a:xfrm>
            <a:off x="254000" y="1287463"/>
            <a:ext cx="8636000" cy="4838700"/>
          </a:xfrm>
          <a:prstGeom prst="roundRect">
            <a:avLst>
              <a:gd name="adj" fmla="val 16667"/>
            </a:avLst>
          </a:prstGeom>
          <a:solidFill>
            <a:schemeClr val="bg1"/>
          </a:solidFill>
          <a:ln w="9525">
            <a:solidFill>
              <a:srgbClr val="1790BB"/>
            </a:solidFill>
            <a:miter lim="800000"/>
            <a:headEnd/>
            <a:tailEnd/>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a:defRPr/>
            </a:pP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45416" y="176286"/>
            <a:ext cx="7228003" cy="1111102"/>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199" y="1357460"/>
            <a:ext cx="8241383" cy="4768703"/>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00039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0AC2A8AE-9D1F-47A7-A9C9-E3367DF0F5C4}"/>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CE990BDA-24D7-40C2-891B-3EB6DB9C2D3C}"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5453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7043889-C7E5-4DA6-98B7-6A6953EBC42F}"/>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4C0CD2D7-47C0-4A38-ABAE-42C3E8918330}"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4147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页脚占位符 4">
            <a:extLst>
              <a:ext uri="{FF2B5EF4-FFF2-40B4-BE49-F238E27FC236}">
                <a16:creationId xmlns:a16="http://schemas.microsoft.com/office/drawing/2014/main" id="{126BE79D-C4F8-4218-930E-0DAC3FC1F3D9}"/>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758EF943-78D3-4762-9BCF-C9DBA176A1AF}"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384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CF2C69B9-4EAF-4D6D-9765-C3C2D7FDAFC8}"/>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1C7ADF50-5092-409D-BD5A-54A548E5AA62}"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852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EC66066E-F22E-4F39-BC1A-9E0D14A9F4E4}"/>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AE98EC2-CD21-410B-BA14-582EC0737D0E}"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a:extLst>
              <a:ext uri="{FF2B5EF4-FFF2-40B4-BE49-F238E27FC236}">
                <a16:creationId xmlns:a16="http://schemas.microsoft.com/office/drawing/2014/main" id="{C28D8DD2-DD53-4911-98FF-DFF28C1C7A9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0091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A7DC6ED-8617-4CE3-B598-333AB7AF035D}"/>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AC6E714F-EEF4-4C7F-BF05-B12010CDF7DE}"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581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75576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498A91D-B724-45AB-920E-9AB3882E4AFF}"/>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7EB45F88-6B8A-4A46-8D4C-C960B8776C8B}"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7447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9472D52-1253-486A-A595-C6227FE4F8FF}"/>
              </a:ext>
            </a:extLst>
          </p:cNvPr>
          <p:cNvSpPr>
            <a:spLocks noGrp="1" noChangeArrowheads="1"/>
          </p:cNvSpPr>
          <p:nvPr>
            <p:ph type="dt" sz="half" idx="10"/>
          </p:nvPr>
        </p:nvSpPr>
        <p:spPr>
          <a:xfrm>
            <a:off x="0" y="0"/>
            <a:ext cx="0" cy="0"/>
          </a:xfrm>
        </p:spPr>
        <p:txBody>
          <a:bodyPr/>
          <a:lstStyle>
            <a:lvl1pPr>
              <a:defRPr>
                <a:latin typeface="HY강B" pitchFamily="18" charset="-127"/>
                <a:ea typeface="HY강B" pitchFamily="18" charset="-127"/>
                <a:cs typeface="+mn-cs"/>
              </a:defRPr>
            </a:lvl1pPr>
          </a:lstStyle>
          <a:p>
            <a:pPr>
              <a:defRPr/>
            </a:pPr>
            <a:fld id="{D4DF03D8-D1A1-4432-9E19-062FBAF21AE6}" type="datetime1">
              <a:rPr lang="zh-CN" altLang="en-US"/>
              <a:pPr>
                <a:defRPr/>
              </a:pPr>
              <a:t>2022/11/23</a:t>
            </a:fld>
            <a:r>
              <a:rPr lang="en-US" altLang="zh-CN"/>
              <a:t>    </a:t>
            </a:r>
            <a:fld id="{0D79E780-8C19-42DE-992B-C0CCA7317FC9}" type="datetime10">
              <a:rPr lang="zh-CN" altLang="en-US"/>
              <a:pPr>
                <a:defRPr/>
              </a:pPr>
              <a:t>09:04</a:t>
            </a:fld>
            <a:endParaRPr lang="en-US" altLang="zh-CN"/>
          </a:p>
        </p:txBody>
      </p:sp>
      <p:sp>
        <p:nvSpPr>
          <p:cNvPr id="6" name="Rectangle 12">
            <a:extLst>
              <a:ext uri="{FF2B5EF4-FFF2-40B4-BE49-F238E27FC236}">
                <a16:creationId xmlns:a16="http://schemas.microsoft.com/office/drawing/2014/main" id="{0A22F6B2-C573-4141-B80B-2C8DFE828FA7}"/>
              </a:ext>
            </a:extLst>
          </p:cNvPr>
          <p:cNvSpPr>
            <a:spLocks noGrp="1" noChangeArrowheads="1"/>
          </p:cNvSpPr>
          <p:nvPr>
            <p:ph type="ftr" sz="quarter" idx="11"/>
          </p:nvPr>
        </p:nvSpPr>
        <p:spPr>
          <a:xfrm>
            <a:off x="0" y="0"/>
            <a:ext cx="0" cy="0"/>
          </a:xfrm>
        </p:spPr>
        <p:txBody>
          <a:bodyPr/>
          <a:lstStyle>
            <a:lvl1pPr>
              <a:defRPr>
                <a:latin typeface="HY강B" pitchFamily="18" charset="-127"/>
                <a:ea typeface="HY강B" pitchFamily="18" charset="-127"/>
                <a:cs typeface="+mn-cs"/>
              </a:defRPr>
            </a:lvl1pPr>
          </a:lstStyle>
          <a:p>
            <a:pPr>
              <a:defRPr/>
            </a:pPr>
            <a:r>
              <a:rPr lang="zh-CN" altLang="en-US"/>
              <a:t>操作系统原理</a:t>
            </a:r>
            <a:r>
              <a:rPr lang="en-US" altLang="zh-CN"/>
              <a:t>|</a:t>
            </a:r>
            <a:r>
              <a:rPr lang="zh-CN" altLang="en-US"/>
              <a:t>操作系统引论</a:t>
            </a:r>
          </a:p>
        </p:txBody>
      </p:sp>
      <p:sp>
        <p:nvSpPr>
          <p:cNvPr id="7" name="Rectangle 13">
            <a:extLst>
              <a:ext uri="{FF2B5EF4-FFF2-40B4-BE49-F238E27FC236}">
                <a16:creationId xmlns:a16="http://schemas.microsoft.com/office/drawing/2014/main" id="{D683DBB5-9155-4468-B350-D22B71CE27E5}"/>
              </a:ext>
            </a:extLst>
          </p:cNvPr>
          <p:cNvSpPr>
            <a:spLocks noGrp="1" noChangeArrowheads="1"/>
          </p:cNvSpPr>
          <p:nvPr>
            <p:ph type="sldNum" sz="quarter" idx="12"/>
          </p:nvPr>
        </p:nvSpPr>
        <p:spPr>
          <a:xfrm>
            <a:off x="0" y="0"/>
            <a:ext cx="0" cy="0"/>
          </a:xfrm>
        </p:spPr>
        <p:txBody>
          <a:bodyPr/>
          <a:lstStyle>
            <a:lvl1pPr>
              <a:defRPr>
                <a:latin typeface="HY강B" pitchFamily="18" charset="-127"/>
                <a:ea typeface="HY강B" pitchFamily="18" charset="-127"/>
                <a:cs typeface="+mn-cs"/>
              </a:defRPr>
            </a:lvl1pPr>
          </a:lstStyle>
          <a:p>
            <a:pPr>
              <a:defRPr/>
            </a:pPr>
            <a:fld id="{4954CF0A-E828-4178-BDEA-193972518720}" type="slidenum">
              <a:rPr lang="en-US" altLang="zh-CN"/>
              <a:pPr>
                <a:defRPr/>
              </a:pPr>
              <a:t>‹#›</a:t>
            </a:fld>
            <a:endParaRPr lang="en-US" altLang="zh-CN"/>
          </a:p>
        </p:txBody>
      </p:sp>
    </p:spTree>
    <p:extLst>
      <p:ext uri="{BB962C8B-B14F-4D97-AF65-F5344CB8AC3E}">
        <p14:creationId xmlns:p14="http://schemas.microsoft.com/office/powerpoint/2010/main" val="969855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4">
            <a:extLst>
              <a:ext uri="{FF2B5EF4-FFF2-40B4-BE49-F238E27FC236}">
                <a16:creationId xmlns:a16="http://schemas.microsoft.com/office/drawing/2014/main" id="{B0F61B08-2CD8-4FCE-802A-49FFF0554815}"/>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EA41CBC2-2DB7-4D95-878A-8AD72E5BD833}"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62981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64FC1C4-EEE8-4060-85B5-208D23F64BE3}"/>
              </a:ext>
            </a:extLst>
          </p:cNvPr>
          <p:cNvSpPr>
            <a:spLocks noChangeArrowheads="1"/>
          </p:cNvSpPr>
          <p:nvPr userDrawn="1"/>
        </p:nvSpPr>
        <p:spPr bwMode="auto">
          <a:xfrm>
            <a:off x="254000" y="1287463"/>
            <a:ext cx="8636000" cy="4838700"/>
          </a:xfrm>
          <a:prstGeom prst="roundRect">
            <a:avLst>
              <a:gd name="adj" fmla="val 16667"/>
            </a:avLst>
          </a:prstGeom>
          <a:solidFill>
            <a:srgbClr val="FFFFFF"/>
          </a:solidFill>
          <a:ln w="9525">
            <a:solidFill>
              <a:srgbClr val="1790BB"/>
            </a:solidFill>
            <a:miter lim="800000"/>
            <a:headEnd/>
            <a:tailEnd/>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defRPr/>
            </a:pPr>
            <a:endParaRPr kumimoji="0" lang="zh-CN" altLang="en-US">
              <a:solidFill>
                <a:srgbClr val="000000"/>
              </a:solidFill>
              <a:latin typeface="微软雅黑" panose="020B0503020204020204" pitchFamily="34" charset="-122"/>
              <a:ea typeface="微软雅黑" panose="020B0503020204020204" pitchFamily="34" charset="-122"/>
            </a:endParaRPr>
          </a:p>
        </p:txBody>
      </p:sp>
      <p:sp>
        <p:nvSpPr>
          <p:cNvPr id="5" name="页脚占位符 4">
            <a:extLst>
              <a:ext uri="{FF2B5EF4-FFF2-40B4-BE49-F238E27FC236}">
                <a16:creationId xmlns:a16="http://schemas.microsoft.com/office/drawing/2014/main" id="{B26725A9-7A6D-4BE4-B73B-183DEF713496}"/>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a:t>
            </a:r>
            <a:r>
              <a:rPr kumimoji="0" lang="zh-CN" altLang="en-US" sz="2000" dirty="0">
                <a:solidFill>
                  <a:srgbClr val="9900CC"/>
                </a:solidFill>
                <a:latin typeface="隶书" panose="02010509060101010101" pitchFamily="49" charset="-122"/>
                <a:ea typeface="隶书" panose="02010509060101010101" pitchFamily="49" charset="-122"/>
              </a:rPr>
              <a:t>设备管理              </a:t>
            </a:r>
            <a:fld id="{3ADC308F-3021-4E45-904A-C76DB5FC6ED9}" type="slidenum">
              <a:rPr kumimoji="0" lang="en-US" altLang="zh-CN" sz="2000" smtClean="0">
                <a:solidFill>
                  <a:srgbClr val="9900CC"/>
                </a:solidFill>
              </a:rPr>
              <a:pPr>
                <a:buFont typeface="Wingdings" panose="05000000000000000000" pitchFamily="2" charset="2"/>
                <a:buNone/>
                <a:defRPr/>
              </a:pPr>
              <a:t>‹#›</a:t>
            </a:fld>
            <a:r>
              <a:rPr kumimoji="0" lang="en-US" altLang="zh-CN" sz="2000" dirty="0">
                <a:solidFill>
                  <a:srgbClr val="9900CC"/>
                </a:solidFill>
              </a:rPr>
              <a:t>                                      CUIT</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1145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4">
            <a:extLst>
              <a:ext uri="{FF2B5EF4-FFF2-40B4-BE49-F238E27FC236}">
                <a16:creationId xmlns:a16="http://schemas.microsoft.com/office/drawing/2014/main" id="{3529E9C4-F9CA-4E25-8964-CADE45982E8E}"/>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39F9E7C5-F45D-4566-BDB0-4AFF1B04BAE4}"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1085742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1D77E9F7-D43B-4161-8D54-0C8C3A6E53E7}"/>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4BF5A051-A88C-44FC-8BDB-283491DBFC3F}"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313083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965B7E51-32B0-4A89-AFD7-7D5F90A90518}"/>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C99F1358-7A24-4B8C-B0C8-59A9E9E6A7EB}"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1707002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a:extLst>
              <a:ext uri="{FF2B5EF4-FFF2-40B4-BE49-F238E27FC236}">
                <a16:creationId xmlns:a16="http://schemas.microsoft.com/office/drawing/2014/main" id="{3FBC35AE-C25C-4580-8D02-ECF23A78798B}"/>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02D87211-B9AC-4C78-900E-F1513A4870AB}"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897647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176E4D91-10E1-467E-B79F-47FC73FA5448}"/>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6EC31C4-3D65-42EF-9998-D931E521020E}"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510733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05C38BE3-E288-491B-9A71-C76800C29C68}"/>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9DC84636-5ABE-46B5-8620-269602797F7A}"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44591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7939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9C673726-6D5F-4FAC-85DF-ACA6867FD6B5}"/>
              </a:ext>
            </a:extLst>
          </p:cNvPr>
          <p:cNvSpPr>
            <a:spLocks noGrp="1" noChangeArrowheads="1"/>
          </p:cNvSpPr>
          <p:nvPr>
            <p:ph type="dt" sz="half" idx="10"/>
          </p:nvPr>
        </p:nvSpPr>
        <p:spPr>
          <a:ln/>
        </p:spPr>
        <p:txBody>
          <a:bodyPr/>
          <a:lstStyle>
            <a:lvl1pPr>
              <a:defRPr/>
            </a:lvl1pPr>
          </a:lstStyle>
          <a:p>
            <a:pPr>
              <a:defRPr/>
            </a:pPr>
            <a:fld id="{83CCF59F-0ED4-4781-AA5E-2620FDCCADBF}" type="datetime1">
              <a:rPr lang="zh-CN" altLang="en-US"/>
              <a:pPr>
                <a:defRPr/>
              </a:pPr>
              <a:t>2022/11/23</a:t>
            </a:fld>
            <a:r>
              <a:rPr lang="en-US" altLang="zh-CN"/>
              <a:t>    </a:t>
            </a:r>
            <a:r>
              <a:rPr lang="zh-CN" altLang="zh-CN"/>
              <a:t>10:56</a:t>
            </a:r>
          </a:p>
        </p:txBody>
      </p:sp>
      <p:sp>
        <p:nvSpPr>
          <p:cNvPr id="6" name="Rectangle 7">
            <a:extLst>
              <a:ext uri="{FF2B5EF4-FFF2-40B4-BE49-F238E27FC236}">
                <a16:creationId xmlns:a16="http://schemas.microsoft.com/office/drawing/2014/main" id="{9359B355-D03F-45EB-B47F-8AD03F5E98A9}"/>
              </a:ext>
            </a:extLst>
          </p:cNvPr>
          <p:cNvSpPr>
            <a:spLocks noGrp="1" noChangeArrowheads="1"/>
          </p:cNvSpPr>
          <p:nvPr>
            <p:ph type="ftr" sz="quarter" idx="11"/>
          </p:nvPr>
        </p:nvSpPr>
        <p:spPr>
          <a:ln/>
        </p:spPr>
        <p:txBody>
          <a:bodyPr/>
          <a:lstStyle>
            <a:lvl1pPr>
              <a:defRPr/>
            </a:lvl1pPr>
          </a:lstStyle>
          <a:p>
            <a:pPr>
              <a:defRPr/>
            </a:pPr>
            <a:r>
              <a:rPr lang="zh-CN" altLang="en-US" dirty="0"/>
              <a:t>操作系统</a:t>
            </a:r>
            <a:r>
              <a:rPr lang="en-US" altLang="zh-CN" dirty="0"/>
              <a:t>-</a:t>
            </a:r>
            <a:r>
              <a:rPr lang="zh-CN" altLang="en-US" dirty="0"/>
              <a:t>调度与死锁        </a:t>
            </a:r>
          </a:p>
          <a:p>
            <a:pPr>
              <a:defRPr/>
            </a:pPr>
            <a:endParaRPr lang="zh-CN" altLang="en-US" dirty="0"/>
          </a:p>
          <a:p>
            <a:pPr>
              <a:defRPr/>
            </a:pPr>
            <a:fld id="{46CF3431-28D1-4ECC-85A9-AA09C1510C2D}" type="slidenum">
              <a:rPr lang="zh-CN" altLang="en-US" smtClean="0"/>
              <a:pPr>
                <a:defRPr/>
              </a:pPr>
              <a:t>‹#›</a:t>
            </a:fld>
            <a:endParaRPr lang="zh-CN" altLang="en-US" dirty="0"/>
          </a:p>
        </p:txBody>
      </p:sp>
      <p:sp>
        <p:nvSpPr>
          <p:cNvPr id="7" name="Rectangle 8">
            <a:extLst>
              <a:ext uri="{FF2B5EF4-FFF2-40B4-BE49-F238E27FC236}">
                <a16:creationId xmlns:a16="http://schemas.microsoft.com/office/drawing/2014/main" id="{8E8B62CB-3C57-48C5-8618-9B99A797E7BC}"/>
              </a:ext>
            </a:extLst>
          </p:cNvPr>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2089106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793037" cy="5514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a:extLst>
              <a:ext uri="{FF2B5EF4-FFF2-40B4-BE49-F238E27FC236}">
                <a16:creationId xmlns:a16="http://schemas.microsoft.com/office/drawing/2014/main" id="{E2369B75-1028-46B1-9477-10740C96247A}"/>
              </a:ext>
            </a:extLst>
          </p:cNvPr>
          <p:cNvSpPr>
            <a:spLocks noGrp="1" noChangeArrowheads="1"/>
          </p:cNvSpPr>
          <p:nvPr>
            <p:ph type="dt" sz="half" idx="10"/>
          </p:nvPr>
        </p:nvSpPr>
        <p:spPr>
          <a:ln/>
        </p:spPr>
        <p:txBody>
          <a:bodyPr/>
          <a:lstStyle>
            <a:lvl1pPr>
              <a:defRPr/>
            </a:lvl1pPr>
          </a:lstStyle>
          <a:p>
            <a:pPr>
              <a:defRPr/>
            </a:pPr>
            <a:fld id="{FD41C4D6-C61D-48DB-AF42-5D9B77505A83}" type="datetime1">
              <a:rPr lang="zh-CN" altLang="en-US"/>
              <a:pPr>
                <a:defRPr/>
              </a:pPr>
              <a:t>2022/11/23</a:t>
            </a:fld>
            <a:r>
              <a:rPr lang="en-US" altLang="zh-CN"/>
              <a:t>    </a:t>
            </a:r>
            <a:r>
              <a:rPr lang="zh-CN" altLang="zh-CN"/>
              <a:t>10:56</a:t>
            </a:r>
          </a:p>
        </p:txBody>
      </p:sp>
      <p:sp>
        <p:nvSpPr>
          <p:cNvPr id="4" name="Rectangle 7">
            <a:extLst>
              <a:ext uri="{FF2B5EF4-FFF2-40B4-BE49-F238E27FC236}">
                <a16:creationId xmlns:a16="http://schemas.microsoft.com/office/drawing/2014/main" id="{E2F28986-D0AF-48A5-B6A1-9DBA3F385A0C}"/>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调度与死锁</a:t>
            </a:r>
          </a:p>
          <a:p>
            <a:pPr>
              <a:defRPr/>
            </a:pPr>
            <a:endParaRPr lang="zh-CN" altLang="en-US"/>
          </a:p>
          <a:p>
            <a:pPr>
              <a:defRPr/>
            </a:pPr>
            <a:fld id="{F6F12095-F9AB-4ACA-9F0B-1C18CC56871E}" type="slidenum">
              <a:rPr lang="zh-CN" altLang="en-US"/>
              <a:pPr>
                <a:defRPr/>
              </a:pPr>
              <a:t>‹#›</a:t>
            </a:fld>
            <a:endParaRPr lang="zh-CN" altLang="en-US"/>
          </a:p>
        </p:txBody>
      </p:sp>
      <p:sp>
        <p:nvSpPr>
          <p:cNvPr id="5" name="Rectangle 8">
            <a:extLst>
              <a:ext uri="{FF2B5EF4-FFF2-40B4-BE49-F238E27FC236}">
                <a16:creationId xmlns:a16="http://schemas.microsoft.com/office/drawing/2014/main" id="{B025C5BD-3AE2-4E0C-A849-94BA22965309}"/>
              </a:ext>
            </a:extLst>
          </p:cNvPr>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765466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4">
            <a:extLst>
              <a:ext uri="{FF2B5EF4-FFF2-40B4-BE49-F238E27FC236}">
                <a16:creationId xmlns:a16="http://schemas.microsoft.com/office/drawing/2014/main" id="{698420AF-E983-4C20-A77C-0CC752A7CF13}"/>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3707D90-F8F9-4405-91B9-BFE6D069B043}"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545027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5">
            <a:extLst>
              <a:ext uri="{FF2B5EF4-FFF2-40B4-BE49-F238E27FC236}">
                <a16:creationId xmlns:a16="http://schemas.microsoft.com/office/drawing/2014/main" id="{435A433D-2B89-4861-9A75-C3EC7218E229}"/>
              </a:ext>
            </a:extLst>
          </p:cNvPr>
          <p:cNvSpPr>
            <a:spLocks noChangeArrowheads="1"/>
          </p:cNvSpPr>
          <p:nvPr userDrawn="1"/>
        </p:nvSpPr>
        <p:spPr bwMode="auto">
          <a:xfrm>
            <a:off x="254000" y="1287463"/>
            <a:ext cx="8636000" cy="4838700"/>
          </a:xfrm>
          <a:prstGeom prst="roundRect">
            <a:avLst>
              <a:gd name="adj" fmla="val 16667"/>
            </a:avLst>
          </a:prstGeom>
          <a:solidFill>
            <a:srgbClr val="FFFFFF"/>
          </a:solidFill>
          <a:ln w="9525">
            <a:solidFill>
              <a:srgbClr val="1790BB"/>
            </a:solidFill>
            <a:miter lim="800000"/>
            <a:headEnd/>
            <a:tailEnd/>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endParaRPr kumimoji="0" lang="zh-CN" altLang="en-US">
              <a:solidFill>
                <a:srgbClr val="000000"/>
              </a:solidFill>
              <a:latin typeface="微软雅黑" panose="020B0503020204020204" pitchFamily="34" charset="-122"/>
              <a:ea typeface="微软雅黑" panose="020B0503020204020204" pitchFamily="34" charset="-122"/>
            </a:endParaRPr>
          </a:p>
        </p:txBody>
      </p:sp>
      <p:sp>
        <p:nvSpPr>
          <p:cNvPr id="5" name="页脚占位符 4">
            <a:extLst>
              <a:ext uri="{FF2B5EF4-FFF2-40B4-BE49-F238E27FC236}">
                <a16:creationId xmlns:a16="http://schemas.microsoft.com/office/drawing/2014/main" id="{35D63CC0-506B-4B8E-8EBA-248C3B94AB35}"/>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设备管理             </a:t>
            </a:r>
            <a:fld id="{DDE57272-9809-4013-862F-06891AD81334}"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599697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4">
            <a:extLst>
              <a:ext uri="{FF2B5EF4-FFF2-40B4-BE49-F238E27FC236}">
                <a16:creationId xmlns:a16="http://schemas.microsoft.com/office/drawing/2014/main" id="{210E69DE-8AFA-49B6-BC0B-E7F17E5A8047}"/>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BB3BF46D-CFB0-47A3-A0C3-0C4B50417ECC}"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3970931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EC67E191-3AFB-49CB-B553-00DED84746DF}"/>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54EDFD3C-F144-4848-9F23-E52AA366F3F1}"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2658623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9E34AC5F-8415-4103-8540-FC356D4BC088}"/>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BE9C04C-EBE5-4735-AB3D-C5E9481549CA}"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41678534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a:extLst>
              <a:ext uri="{FF2B5EF4-FFF2-40B4-BE49-F238E27FC236}">
                <a16:creationId xmlns:a16="http://schemas.microsoft.com/office/drawing/2014/main" id="{E1407B64-AF78-4C50-BD15-2257E3994B52}"/>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A6AB99DE-E260-451C-815C-9899765BD324}"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441914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8C4E9632-33C0-4F8D-8F67-2DB3A5E29AE2}"/>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9DAD3DD-85FF-46D7-AFCF-0F6A054F8014}"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1073640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54A8252-14E2-46AC-A469-04A460DEB6F0}"/>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3C6EF5E8-80D4-4909-A937-5D6327D7BE9B}"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9719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16602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3074" descr="flower">
            <a:extLst>
              <a:ext uri="{FF2B5EF4-FFF2-40B4-BE49-F238E27FC236}">
                <a16:creationId xmlns:a16="http://schemas.microsoft.com/office/drawing/2014/main" id="{5C9FAFEB-0CE6-4A7E-B862-AB1E0ACC5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080" descr="bell2">
            <a:extLst>
              <a:ext uri="{FF2B5EF4-FFF2-40B4-BE49-F238E27FC236}">
                <a16:creationId xmlns:a16="http://schemas.microsoft.com/office/drawing/2014/main" id="{EBD21BCD-09DA-42F2-9B57-6424D4D70BC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0"/>
            <a:ext cx="1676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5" name="Rectangle 3075"/>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146436" name="Rectangle 307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6" name="Rectangle 3077">
            <a:extLst>
              <a:ext uri="{FF2B5EF4-FFF2-40B4-BE49-F238E27FC236}">
                <a16:creationId xmlns:a16="http://schemas.microsoft.com/office/drawing/2014/main" id="{D6567E93-9CF7-4204-A645-F64CBA99719F}"/>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7" name="Rectangle 3078">
            <a:extLst>
              <a:ext uri="{FF2B5EF4-FFF2-40B4-BE49-F238E27FC236}">
                <a16:creationId xmlns:a16="http://schemas.microsoft.com/office/drawing/2014/main" id="{CB8E84C5-0B49-4AE3-93C6-F456BDD75B95}"/>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latin typeface="+mn-lt"/>
                <a:ea typeface="+mn-ea"/>
              </a:defRPr>
            </a:lvl1pPr>
          </a:lstStyle>
          <a:p>
            <a:pPr>
              <a:defRPr/>
            </a:pPr>
            <a:endParaRPr lang="en-US" altLang="zh-CN"/>
          </a:p>
        </p:txBody>
      </p:sp>
      <p:sp>
        <p:nvSpPr>
          <p:cNvPr id="8" name="Rectangle 3079">
            <a:extLst>
              <a:ext uri="{FF2B5EF4-FFF2-40B4-BE49-F238E27FC236}">
                <a16:creationId xmlns:a16="http://schemas.microsoft.com/office/drawing/2014/main" id="{DF97D78F-3E0A-4B8B-BA9C-F02E63FA7A8D}"/>
              </a:ext>
            </a:extLst>
          </p:cNvPr>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endParaRPr lang="zh-CN" altLang="zh-CN"/>
          </a:p>
        </p:txBody>
      </p:sp>
    </p:spTree>
    <p:extLst>
      <p:ext uri="{BB962C8B-B14F-4D97-AF65-F5344CB8AC3E}">
        <p14:creationId xmlns:p14="http://schemas.microsoft.com/office/powerpoint/2010/main" val="30967992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CA7765A5-714B-4F73-AB33-07985EE1D6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EDFB1BA5-A1CB-4B6D-A5E6-957A3E16A608}"/>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A16E90F7-365D-47D2-9BA3-4B4575BAE43F}" type="slidenum">
              <a:rPr lang="zh-CN" altLang="en-US"/>
              <a:pPr>
                <a:defRPr/>
              </a:pPr>
              <a:t>‹#›</a:t>
            </a:fld>
            <a:endParaRPr lang="zh-CN" altLang="en-US"/>
          </a:p>
        </p:txBody>
      </p:sp>
      <p:sp>
        <p:nvSpPr>
          <p:cNvPr id="6" name="Rectangle 1032">
            <a:extLst>
              <a:ext uri="{FF2B5EF4-FFF2-40B4-BE49-F238E27FC236}">
                <a16:creationId xmlns:a16="http://schemas.microsoft.com/office/drawing/2014/main" id="{5567F418-2D48-4528-B9BC-5CD499507DFF}"/>
              </a:ext>
            </a:extLst>
          </p:cNvPr>
          <p:cNvSpPr>
            <a:spLocks noGrp="1" noChangeArrowheads="1"/>
          </p:cNvSpPr>
          <p:nvPr>
            <p:ph type="sldNum" sz="quarter" idx="12"/>
          </p:nvPr>
        </p:nvSpPr>
        <p:spPr>
          <a:ln/>
        </p:spPr>
        <p:txBody>
          <a:bodyPr/>
          <a:lstStyle>
            <a:lvl1pPr>
              <a:defRPr/>
            </a:lvl1pPr>
          </a:lstStyle>
          <a:p>
            <a:pPr>
              <a:defRPr/>
            </a:pPr>
            <a:fld id="{2D512923-921A-4D26-8CDA-EFC063217109}" type="slidenum">
              <a:rPr lang="en-US" altLang="zh-CN"/>
              <a:pPr>
                <a:defRPr/>
              </a:pPr>
              <a:t>‹#›</a:t>
            </a:fld>
            <a:endParaRPr lang="en-US" altLang="zh-CN"/>
          </a:p>
        </p:txBody>
      </p:sp>
    </p:spTree>
    <p:extLst>
      <p:ext uri="{BB962C8B-B14F-4D97-AF65-F5344CB8AC3E}">
        <p14:creationId xmlns:p14="http://schemas.microsoft.com/office/powerpoint/2010/main" val="28428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0">
            <a:extLst>
              <a:ext uri="{FF2B5EF4-FFF2-40B4-BE49-F238E27FC236}">
                <a16:creationId xmlns:a16="http://schemas.microsoft.com/office/drawing/2014/main" id="{56486D92-2614-4187-8A12-E5FA043183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1289D21A-EE71-4769-B12F-2BB786AA6E59}"/>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AECFDC10-14CC-4684-8AF5-F4C09225CA8E}" type="slidenum">
              <a:rPr lang="zh-CN" altLang="en-US"/>
              <a:pPr>
                <a:defRPr/>
              </a:pPr>
              <a:t>‹#›</a:t>
            </a:fld>
            <a:endParaRPr lang="zh-CN" altLang="en-US"/>
          </a:p>
        </p:txBody>
      </p:sp>
      <p:sp>
        <p:nvSpPr>
          <p:cNvPr id="6" name="Rectangle 1032">
            <a:extLst>
              <a:ext uri="{FF2B5EF4-FFF2-40B4-BE49-F238E27FC236}">
                <a16:creationId xmlns:a16="http://schemas.microsoft.com/office/drawing/2014/main" id="{4C5B202C-87E3-4DB1-96E3-276EAC6C0D96}"/>
              </a:ext>
            </a:extLst>
          </p:cNvPr>
          <p:cNvSpPr>
            <a:spLocks noGrp="1" noChangeArrowheads="1"/>
          </p:cNvSpPr>
          <p:nvPr>
            <p:ph type="sldNum" sz="quarter" idx="12"/>
          </p:nvPr>
        </p:nvSpPr>
        <p:spPr>
          <a:ln/>
        </p:spPr>
        <p:txBody>
          <a:bodyPr/>
          <a:lstStyle>
            <a:lvl1pPr>
              <a:defRPr/>
            </a:lvl1pPr>
          </a:lstStyle>
          <a:p>
            <a:pPr>
              <a:defRPr/>
            </a:pPr>
            <a:fld id="{950B3AED-9CC9-4422-AD7A-8F1D2ED2F5B9}" type="slidenum">
              <a:rPr lang="en-US" altLang="zh-CN"/>
              <a:pPr>
                <a:defRPr/>
              </a:pPr>
              <a:t>‹#›</a:t>
            </a:fld>
            <a:endParaRPr lang="en-US" altLang="zh-CN"/>
          </a:p>
        </p:txBody>
      </p:sp>
    </p:spTree>
    <p:extLst>
      <p:ext uri="{BB962C8B-B14F-4D97-AF65-F5344CB8AC3E}">
        <p14:creationId xmlns:p14="http://schemas.microsoft.com/office/powerpoint/2010/main" val="205734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838200"/>
            <a:ext cx="3446462"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a:extLst>
              <a:ext uri="{FF2B5EF4-FFF2-40B4-BE49-F238E27FC236}">
                <a16:creationId xmlns:a16="http://schemas.microsoft.com/office/drawing/2014/main" id="{73C78B46-DDB2-41F6-8ED2-4F1DBE926F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2A6639E9-65F3-4DC8-845B-78D01300EDC9}"/>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476CB207-82DF-45F5-A013-B9339CD496B6}" type="slidenum">
              <a:rPr lang="zh-CN" altLang="en-US"/>
              <a:pPr>
                <a:defRPr/>
              </a:pPr>
              <a:t>‹#›</a:t>
            </a:fld>
            <a:endParaRPr lang="zh-CN" altLang="en-US"/>
          </a:p>
        </p:txBody>
      </p:sp>
      <p:sp>
        <p:nvSpPr>
          <p:cNvPr id="7" name="Rectangle 1032">
            <a:extLst>
              <a:ext uri="{FF2B5EF4-FFF2-40B4-BE49-F238E27FC236}">
                <a16:creationId xmlns:a16="http://schemas.microsoft.com/office/drawing/2014/main" id="{CE99A42C-F3DA-4D33-8E2F-F2FD4A81D050}"/>
              </a:ext>
            </a:extLst>
          </p:cNvPr>
          <p:cNvSpPr>
            <a:spLocks noGrp="1" noChangeArrowheads="1"/>
          </p:cNvSpPr>
          <p:nvPr>
            <p:ph type="sldNum" sz="quarter" idx="12"/>
          </p:nvPr>
        </p:nvSpPr>
        <p:spPr>
          <a:ln/>
        </p:spPr>
        <p:txBody>
          <a:bodyPr/>
          <a:lstStyle>
            <a:lvl1pPr>
              <a:defRPr/>
            </a:lvl1pPr>
          </a:lstStyle>
          <a:p>
            <a:pPr>
              <a:defRPr/>
            </a:pPr>
            <a:fld id="{AE15FEC7-826C-4E2A-AAD8-6600876F1881}" type="slidenum">
              <a:rPr lang="en-US" altLang="zh-CN"/>
              <a:pPr>
                <a:defRPr/>
              </a:pPr>
              <a:t>‹#›</a:t>
            </a:fld>
            <a:endParaRPr lang="en-US" altLang="zh-CN"/>
          </a:p>
        </p:txBody>
      </p:sp>
    </p:spTree>
    <p:extLst>
      <p:ext uri="{BB962C8B-B14F-4D97-AF65-F5344CB8AC3E}">
        <p14:creationId xmlns:p14="http://schemas.microsoft.com/office/powerpoint/2010/main" val="18074583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0">
            <a:extLst>
              <a:ext uri="{FF2B5EF4-FFF2-40B4-BE49-F238E27FC236}">
                <a16:creationId xmlns:a16="http://schemas.microsoft.com/office/drawing/2014/main" id="{310F322D-F669-4612-8174-92C607BB8E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1">
            <a:extLst>
              <a:ext uri="{FF2B5EF4-FFF2-40B4-BE49-F238E27FC236}">
                <a16:creationId xmlns:a16="http://schemas.microsoft.com/office/drawing/2014/main" id="{09978E19-CE51-446F-85E1-4952AC8A988F}"/>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E7F08E16-F07A-453D-8024-542983F5C56C}" type="slidenum">
              <a:rPr lang="zh-CN" altLang="en-US"/>
              <a:pPr>
                <a:defRPr/>
              </a:pPr>
              <a:t>‹#›</a:t>
            </a:fld>
            <a:endParaRPr lang="zh-CN" altLang="en-US"/>
          </a:p>
        </p:txBody>
      </p:sp>
      <p:sp>
        <p:nvSpPr>
          <p:cNvPr id="9" name="Rectangle 1032">
            <a:extLst>
              <a:ext uri="{FF2B5EF4-FFF2-40B4-BE49-F238E27FC236}">
                <a16:creationId xmlns:a16="http://schemas.microsoft.com/office/drawing/2014/main" id="{A679373F-D6CF-4CE1-8D98-10DFEC5DD7B3}"/>
              </a:ext>
            </a:extLst>
          </p:cNvPr>
          <p:cNvSpPr>
            <a:spLocks noGrp="1" noChangeArrowheads="1"/>
          </p:cNvSpPr>
          <p:nvPr>
            <p:ph type="sldNum" sz="quarter" idx="12"/>
          </p:nvPr>
        </p:nvSpPr>
        <p:spPr>
          <a:ln/>
        </p:spPr>
        <p:txBody>
          <a:bodyPr/>
          <a:lstStyle>
            <a:lvl1pPr>
              <a:defRPr/>
            </a:lvl1pPr>
          </a:lstStyle>
          <a:p>
            <a:pPr>
              <a:defRPr/>
            </a:pPr>
            <a:fld id="{8F2B580B-0558-420D-8A7C-0BAD4A388044}" type="slidenum">
              <a:rPr lang="en-US" altLang="zh-CN"/>
              <a:pPr>
                <a:defRPr/>
              </a:pPr>
              <a:t>‹#›</a:t>
            </a:fld>
            <a:endParaRPr lang="en-US" altLang="zh-CN"/>
          </a:p>
        </p:txBody>
      </p:sp>
    </p:spTree>
    <p:extLst>
      <p:ext uri="{BB962C8B-B14F-4D97-AF65-F5344CB8AC3E}">
        <p14:creationId xmlns:p14="http://schemas.microsoft.com/office/powerpoint/2010/main" val="38432984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0">
            <a:extLst>
              <a:ext uri="{FF2B5EF4-FFF2-40B4-BE49-F238E27FC236}">
                <a16:creationId xmlns:a16="http://schemas.microsoft.com/office/drawing/2014/main" id="{14334BDA-4BAE-4AFF-9347-95DC22B025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1">
            <a:extLst>
              <a:ext uri="{FF2B5EF4-FFF2-40B4-BE49-F238E27FC236}">
                <a16:creationId xmlns:a16="http://schemas.microsoft.com/office/drawing/2014/main" id="{7D71646F-97EE-423E-A24B-32FF64B9354B}"/>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1E6B1D40-5A9B-48AA-92E0-D326666252DA}" type="slidenum">
              <a:rPr lang="zh-CN" altLang="en-US"/>
              <a:pPr>
                <a:defRPr/>
              </a:pPr>
              <a:t>‹#›</a:t>
            </a:fld>
            <a:endParaRPr lang="zh-CN" altLang="en-US"/>
          </a:p>
        </p:txBody>
      </p:sp>
      <p:sp>
        <p:nvSpPr>
          <p:cNvPr id="5" name="Rectangle 1032">
            <a:extLst>
              <a:ext uri="{FF2B5EF4-FFF2-40B4-BE49-F238E27FC236}">
                <a16:creationId xmlns:a16="http://schemas.microsoft.com/office/drawing/2014/main" id="{FD0C17F9-976C-462F-8164-8CD3CDD09C07}"/>
              </a:ext>
            </a:extLst>
          </p:cNvPr>
          <p:cNvSpPr>
            <a:spLocks noGrp="1" noChangeArrowheads="1"/>
          </p:cNvSpPr>
          <p:nvPr>
            <p:ph type="sldNum" sz="quarter" idx="12"/>
          </p:nvPr>
        </p:nvSpPr>
        <p:spPr>
          <a:ln/>
        </p:spPr>
        <p:txBody>
          <a:bodyPr/>
          <a:lstStyle>
            <a:lvl1pPr>
              <a:defRPr/>
            </a:lvl1pPr>
          </a:lstStyle>
          <a:p>
            <a:pPr>
              <a:defRPr/>
            </a:pPr>
            <a:fld id="{C39200F9-AD63-4132-85C9-C4BA5899C5E3}" type="slidenum">
              <a:rPr lang="en-US" altLang="zh-CN"/>
              <a:pPr>
                <a:defRPr/>
              </a:pPr>
              <a:t>‹#›</a:t>
            </a:fld>
            <a:endParaRPr lang="en-US" altLang="zh-CN"/>
          </a:p>
        </p:txBody>
      </p:sp>
    </p:spTree>
    <p:extLst>
      <p:ext uri="{BB962C8B-B14F-4D97-AF65-F5344CB8AC3E}">
        <p14:creationId xmlns:p14="http://schemas.microsoft.com/office/powerpoint/2010/main" val="17954233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0">
            <a:extLst>
              <a:ext uri="{FF2B5EF4-FFF2-40B4-BE49-F238E27FC236}">
                <a16:creationId xmlns:a16="http://schemas.microsoft.com/office/drawing/2014/main" id="{2A358995-C52B-4B6F-A888-49F86D4A77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1">
            <a:extLst>
              <a:ext uri="{FF2B5EF4-FFF2-40B4-BE49-F238E27FC236}">
                <a16:creationId xmlns:a16="http://schemas.microsoft.com/office/drawing/2014/main" id="{9ACA4A29-269C-4FDE-B493-38F3737CEE02}"/>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E04C01ED-951E-4FA0-A169-8DB8F29BD63A}" type="slidenum">
              <a:rPr lang="zh-CN" altLang="en-US"/>
              <a:pPr>
                <a:defRPr/>
              </a:pPr>
              <a:t>‹#›</a:t>
            </a:fld>
            <a:endParaRPr lang="zh-CN" altLang="en-US"/>
          </a:p>
        </p:txBody>
      </p:sp>
      <p:sp>
        <p:nvSpPr>
          <p:cNvPr id="4" name="Rectangle 1032">
            <a:extLst>
              <a:ext uri="{FF2B5EF4-FFF2-40B4-BE49-F238E27FC236}">
                <a16:creationId xmlns:a16="http://schemas.microsoft.com/office/drawing/2014/main" id="{873D1BB2-2325-4462-85AA-3E9CD705E97D}"/>
              </a:ext>
            </a:extLst>
          </p:cNvPr>
          <p:cNvSpPr>
            <a:spLocks noGrp="1" noChangeArrowheads="1"/>
          </p:cNvSpPr>
          <p:nvPr>
            <p:ph type="sldNum" sz="quarter" idx="12"/>
          </p:nvPr>
        </p:nvSpPr>
        <p:spPr>
          <a:ln/>
        </p:spPr>
        <p:txBody>
          <a:bodyPr/>
          <a:lstStyle>
            <a:lvl1pPr>
              <a:defRPr/>
            </a:lvl1pPr>
          </a:lstStyle>
          <a:p>
            <a:pPr>
              <a:defRPr/>
            </a:pPr>
            <a:fld id="{ABD116B5-C2F4-4B46-AE19-9E3995A4C493}" type="slidenum">
              <a:rPr lang="en-US" altLang="zh-CN"/>
              <a:pPr>
                <a:defRPr/>
              </a:pPr>
              <a:t>‹#›</a:t>
            </a:fld>
            <a:endParaRPr lang="en-US" altLang="zh-CN"/>
          </a:p>
        </p:txBody>
      </p:sp>
    </p:spTree>
    <p:extLst>
      <p:ext uri="{BB962C8B-B14F-4D97-AF65-F5344CB8AC3E}">
        <p14:creationId xmlns:p14="http://schemas.microsoft.com/office/powerpoint/2010/main" val="32782703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997BD7FE-3C4C-482A-BE72-B3D23E4AE0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CDA6AE10-264A-42ED-9AE0-85A0F60CE7C6}"/>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34ACA134-0C66-494C-B890-F08ABCF8C280}" type="slidenum">
              <a:rPr lang="zh-CN" altLang="en-US"/>
              <a:pPr>
                <a:defRPr/>
              </a:pPr>
              <a:t>‹#›</a:t>
            </a:fld>
            <a:endParaRPr lang="zh-CN" altLang="en-US"/>
          </a:p>
        </p:txBody>
      </p:sp>
      <p:sp>
        <p:nvSpPr>
          <p:cNvPr id="7" name="Rectangle 1032">
            <a:extLst>
              <a:ext uri="{FF2B5EF4-FFF2-40B4-BE49-F238E27FC236}">
                <a16:creationId xmlns:a16="http://schemas.microsoft.com/office/drawing/2014/main" id="{D634DD41-7CC4-4AD1-9729-BAD6E19F3954}"/>
              </a:ext>
            </a:extLst>
          </p:cNvPr>
          <p:cNvSpPr>
            <a:spLocks noGrp="1" noChangeArrowheads="1"/>
          </p:cNvSpPr>
          <p:nvPr>
            <p:ph type="sldNum" sz="quarter" idx="12"/>
          </p:nvPr>
        </p:nvSpPr>
        <p:spPr>
          <a:ln/>
        </p:spPr>
        <p:txBody>
          <a:bodyPr/>
          <a:lstStyle>
            <a:lvl1pPr>
              <a:defRPr/>
            </a:lvl1pPr>
          </a:lstStyle>
          <a:p>
            <a:pPr>
              <a:defRPr/>
            </a:pPr>
            <a:fld id="{66134CFC-9520-424C-8A97-A573C3C8DA8F}" type="slidenum">
              <a:rPr lang="en-US" altLang="zh-CN"/>
              <a:pPr>
                <a:defRPr/>
              </a:pPr>
              <a:t>‹#›</a:t>
            </a:fld>
            <a:endParaRPr lang="en-US" altLang="zh-CN"/>
          </a:p>
        </p:txBody>
      </p:sp>
    </p:spTree>
    <p:extLst>
      <p:ext uri="{BB962C8B-B14F-4D97-AF65-F5344CB8AC3E}">
        <p14:creationId xmlns:p14="http://schemas.microsoft.com/office/powerpoint/2010/main" val="10533357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B7023595-2146-4B9C-A7CF-2AE0A6BCE6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CAE8D92C-BCA9-4329-BF47-E67E02789577}"/>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C8715FB-7D41-4553-8635-7F12B0439332}" type="slidenum">
              <a:rPr lang="zh-CN" altLang="en-US"/>
              <a:pPr>
                <a:defRPr/>
              </a:pPr>
              <a:t>‹#›</a:t>
            </a:fld>
            <a:endParaRPr lang="zh-CN" altLang="en-US"/>
          </a:p>
        </p:txBody>
      </p:sp>
      <p:sp>
        <p:nvSpPr>
          <p:cNvPr id="7" name="Rectangle 1032">
            <a:extLst>
              <a:ext uri="{FF2B5EF4-FFF2-40B4-BE49-F238E27FC236}">
                <a16:creationId xmlns:a16="http://schemas.microsoft.com/office/drawing/2014/main" id="{E494EEBB-03DB-4ED9-AD63-E071A865762E}"/>
              </a:ext>
            </a:extLst>
          </p:cNvPr>
          <p:cNvSpPr>
            <a:spLocks noGrp="1" noChangeArrowheads="1"/>
          </p:cNvSpPr>
          <p:nvPr>
            <p:ph type="sldNum" sz="quarter" idx="12"/>
          </p:nvPr>
        </p:nvSpPr>
        <p:spPr>
          <a:ln/>
        </p:spPr>
        <p:txBody>
          <a:bodyPr/>
          <a:lstStyle>
            <a:lvl1pPr>
              <a:defRPr/>
            </a:lvl1pPr>
          </a:lstStyle>
          <a:p>
            <a:pPr>
              <a:defRPr/>
            </a:pPr>
            <a:fld id="{6F617557-8471-44E4-B07B-FDCFCBD5CE71}" type="slidenum">
              <a:rPr lang="en-US" altLang="zh-CN"/>
              <a:pPr>
                <a:defRPr/>
              </a:pPr>
              <a:t>‹#›</a:t>
            </a:fld>
            <a:endParaRPr lang="en-US" altLang="zh-CN"/>
          </a:p>
        </p:txBody>
      </p:sp>
    </p:spTree>
    <p:extLst>
      <p:ext uri="{BB962C8B-B14F-4D97-AF65-F5344CB8AC3E}">
        <p14:creationId xmlns:p14="http://schemas.microsoft.com/office/powerpoint/2010/main" val="38267026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6AA4CC42-6E72-4458-B975-8B6ED4E5D7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E23F7BC2-2AAA-4BDD-9DFD-5A52D0C9D2A4}"/>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EBE2E6C-31CA-4073-ADA3-EB4A98698BAF}" type="slidenum">
              <a:rPr lang="zh-CN" altLang="en-US"/>
              <a:pPr>
                <a:defRPr/>
              </a:pPr>
              <a:t>‹#›</a:t>
            </a:fld>
            <a:endParaRPr lang="zh-CN" altLang="en-US"/>
          </a:p>
        </p:txBody>
      </p:sp>
      <p:sp>
        <p:nvSpPr>
          <p:cNvPr id="6" name="Rectangle 1032">
            <a:extLst>
              <a:ext uri="{FF2B5EF4-FFF2-40B4-BE49-F238E27FC236}">
                <a16:creationId xmlns:a16="http://schemas.microsoft.com/office/drawing/2014/main" id="{D907BC58-DFA0-42BB-BE79-56AC6F16FE05}"/>
              </a:ext>
            </a:extLst>
          </p:cNvPr>
          <p:cNvSpPr>
            <a:spLocks noGrp="1" noChangeArrowheads="1"/>
          </p:cNvSpPr>
          <p:nvPr>
            <p:ph type="sldNum" sz="quarter" idx="12"/>
          </p:nvPr>
        </p:nvSpPr>
        <p:spPr>
          <a:ln/>
        </p:spPr>
        <p:txBody>
          <a:bodyPr/>
          <a:lstStyle>
            <a:lvl1pPr>
              <a:defRPr/>
            </a:lvl1pPr>
          </a:lstStyle>
          <a:p>
            <a:pPr>
              <a:defRPr/>
            </a:pPr>
            <a:fld id="{F9BD3CEA-0EDB-483E-BC14-0E553D88B9AD}" type="slidenum">
              <a:rPr lang="en-US" altLang="zh-CN"/>
              <a:pPr>
                <a:defRPr/>
              </a:pPr>
              <a:t>‹#›</a:t>
            </a:fld>
            <a:endParaRPr lang="en-US" altLang="zh-CN"/>
          </a:p>
        </p:txBody>
      </p:sp>
    </p:spTree>
    <p:extLst>
      <p:ext uri="{BB962C8B-B14F-4D97-AF65-F5344CB8AC3E}">
        <p14:creationId xmlns:p14="http://schemas.microsoft.com/office/powerpoint/2010/main" val="101229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36043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6113" y="617538"/>
            <a:ext cx="1947862"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692775"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21325A80-3BA8-45C6-803E-CF0D747CF8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8846F1AE-B934-47CE-8D89-824FB29B048B}"/>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E0C1C0D-C350-43B0-98B3-EDC11DDA99A6}" type="slidenum">
              <a:rPr lang="zh-CN" altLang="en-US"/>
              <a:pPr>
                <a:defRPr/>
              </a:pPr>
              <a:t>‹#›</a:t>
            </a:fld>
            <a:endParaRPr lang="zh-CN" altLang="en-US"/>
          </a:p>
        </p:txBody>
      </p:sp>
      <p:sp>
        <p:nvSpPr>
          <p:cNvPr id="6" name="Rectangle 1032">
            <a:extLst>
              <a:ext uri="{FF2B5EF4-FFF2-40B4-BE49-F238E27FC236}">
                <a16:creationId xmlns:a16="http://schemas.microsoft.com/office/drawing/2014/main" id="{5ADFF80D-E569-4BED-85C2-659F526710C7}"/>
              </a:ext>
            </a:extLst>
          </p:cNvPr>
          <p:cNvSpPr>
            <a:spLocks noGrp="1" noChangeArrowheads="1"/>
          </p:cNvSpPr>
          <p:nvPr>
            <p:ph type="sldNum" sz="quarter" idx="12"/>
          </p:nvPr>
        </p:nvSpPr>
        <p:spPr>
          <a:ln/>
        </p:spPr>
        <p:txBody>
          <a:bodyPr/>
          <a:lstStyle>
            <a:lvl1pPr>
              <a:defRPr/>
            </a:lvl1pPr>
          </a:lstStyle>
          <a:p>
            <a:pPr>
              <a:defRPr/>
            </a:pPr>
            <a:fld id="{B8ABA5D5-5F05-4ECE-B688-E3A1BF6F078D}" type="slidenum">
              <a:rPr lang="en-US" altLang="zh-CN"/>
              <a:pPr>
                <a:defRPr/>
              </a:pPr>
              <a:t>‹#›</a:t>
            </a:fld>
            <a:endParaRPr lang="en-US" altLang="zh-CN"/>
          </a:p>
        </p:txBody>
      </p:sp>
    </p:spTree>
    <p:extLst>
      <p:ext uri="{BB962C8B-B14F-4D97-AF65-F5344CB8AC3E}">
        <p14:creationId xmlns:p14="http://schemas.microsoft.com/office/powerpoint/2010/main" val="25195587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a:extLst>
              <a:ext uri="{FF2B5EF4-FFF2-40B4-BE49-F238E27FC236}">
                <a16:creationId xmlns:a16="http://schemas.microsoft.com/office/drawing/2014/main" id="{AAEF3650-1147-469C-B579-E5371FB1E6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716F30C1-1B8F-4333-9D85-988FE83E830F}"/>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3C565E6C-1A49-4274-B837-6296A1AFE73C}" type="slidenum">
              <a:rPr lang="zh-CN" altLang="en-US"/>
              <a:pPr>
                <a:defRPr/>
              </a:pPr>
              <a:t>‹#›</a:t>
            </a:fld>
            <a:endParaRPr lang="zh-CN" altLang="en-US"/>
          </a:p>
        </p:txBody>
      </p:sp>
      <p:sp>
        <p:nvSpPr>
          <p:cNvPr id="7" name="Rectangle 1032">
            <a:extLst>
              <a:ext uri="{FF2B5EF4-FFF2-40B4-BE49-F238E27FC236}">
                <a16:creationId xmlns:a16="http://schemas.microsoft.com/office/drawing/2014/main" id="{2072CAE3-3D94-4454-8549-E106966A01BD}"/>
              </a:ext>
            </a:extLst>
          </p:cNvPr>
          <p:cNvSpPr>
            <a:spLocks noGrp="1" noChangeArrowheads="1"/>
          </p:cNvSpPr>
          <p:nvPr>
            <p:ph type="sldNum" sz="quarter" idx="12"/>
          </p:nvPr>
        </p:nvSpPr>
        <p:spPr>
          <a:ln/>
        </p:spPr>
        <p:txBody>
          <a:bodyPr/>
          <a:lstStyle>
            <a:lvl1pPr>
              <a:defRPr/>
            </a:lvl1pPr>
          </a:lstStyle>
          <a:p>
            <a:pPr>
              <a:defRPr/>
            </a:pPr>
            <a:fld id="{0E2D7E08-DA49-44EF-88AF-938D58E23D76}" type="slidenum">
              <a:rPr lang="en-US" altLang="zh-CN"/>
              <a:pPr>
                <a:defRPr/>
              </a:pPr>
              <a:t>‹#›</a:t>
            </a:fld>
            <a:endParaRPr lang="en-US" altLang="zh-CN"/>
          </a:p>
        </p:txBody>
      </p:sp>
    </p:spTree>
    <p:extLst>
      <p:ext uri="{BB962C8B-B14F-4D97-AF65-F5344CB8AC3E}">
        <p14:creationId xmlns:p14="http://schemas.microsoft.com/office/powerpoint/2010/main" val="12976610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3074" descr="flower">
            <a:extLst>
              <a:ext uri="{FF2B5EF4-FFF2-40B4-BE49-F238E27FC236}">
                <a16:creationId xmlns:a16="http://schemas.microsoft.com/office/drawing/2014/main" id="{5C9FAFEB-0CE6-4A7E-B862-AB1E0ACC5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080" descr="bell2">
            <a:extLst>
              <a:ext uri="{FF2B5EF4-FFF2-40B4-BE49-F238E27FC236}">
                <a16:creationId xmlns:a16="http://schemas.microsoft.com/office/drawing/2014/main" id="{EBD21BCD-09DA-42F2-9B57-6424D4D70BC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0"/>
            <a:ext cx="1676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5" name="Rectangle 3075"/>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146436" name="Rectangle 307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6" name="Rectangle 3077">
            <a:extLst>
              <a:ext uri="{FF2B5EF4-FFF2-40B4-BE49-F238E27FC236}">
                <a16:creationId xmlns:a16="http://schemas.microsoft.com/office/drawing/2014/main" id="{D6567E93-9CF7-4204-A645-F64CBA99719F}"/>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7" name="Rectangle 3078">
            <a:extLst>
              <a:ext uri="{FF2B5EF4-FFF2-40B4-BE49-F238E27FC236}">
                <a16:creationId xmlns:a16="http://schemas.microsoft.com/office/drawing/2014/main" id="{CB8E84C5-0B49-4AE3-93C6-F456BDD75B95}"/>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latin typeface="+mn-lt"/>
                <a:ea typeface="+mn-ea"/>
              </a:defRPr>
            </a:lvl1pPr>
          </a:lstStyle>
          <a:p>
            <a:pPr>
              <a:defRPr/>
            </a:pPr>
            <a:endParaRPr lang="en-US" altLang="zh-CN"/>
          </a:p>
        </p:txBody>
      </p:sp>
      <p:sp>
        <p:nvSpPr>
          <p:cNvPr id="8" name="Rectangle 3079">
            <a:extLst>
              <a:ext uri="{FF2B5EF4-FFF2-40B4-BE49-F238E27FC236}">
                <a16:creationId xmlns:a16="http://schemas.microsoft.com/office/drawing/2014/main" id="{DF97D78F-3E0A-4B8B-BA9C-F02E63FA7A8D}"/>
              </a:ext>
            </a:extLst>
          </p:cNvPr>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endParaRPr lang="zh-CN" altLang="zh-CN"/>
          </a:p>
        </p:txBody>
      </p:sp>
    </p:spTree>
    <p:extLst>
      <p:ext uri="{BB962C8B-B14F-4D97-AF65-F5344CB8AC3E}">
        <p14:creationId xmlns:p14="http://schemas.microsoft.com/office/powerpoint/2010/main" val="14893220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CA7765A5-714B-4F73-AB33-07985EE1D6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EDFB1BA5-A1CB-4B6D-A5E6-957A3E16A608}"/>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A16E90F7-365D-47D2-9BA3-4B4575BAE43F}" type="slidenum">
              <a:rPr lang="zh-CN" altLang="en-US"/>
              <a:pPr>
                <a:defRPr/>
              </a:pPr>
              <a:t>‹#›</a:t>
            </a:fld>
            <a:endParaRPr lang="zh-CN" altLang="en-US"/>
          </a:p>
        </p:txBody>
      </p:sp>
      <p:sp>
        <p:nvSpPr>
          <p:cNvPr id="6" name="Rectangle 1032">
            <a:extLst>
              <a:ext uri="{FF2B5EF4-FFF2-40B4-BE49-F238E27FC236}">
                <a16:creationId xmlns:a16="http://schemas.microsoft.com/office/drawing/2014/main" id="{5567F418-2D48-4528-B9BC-5CD499507DFF}"/>
              </a:ext>
            </a:extLst>
          </p:cNvPr>
          <p:cNvSpPr>
            <a:spLocks noGrp="1" noChangeArrowheads="1"/>
          </p:cNvSpPr>
          <p:nvPr>
            <p:ph type="sldNum" sz="quarter" idx="12"/>
          </p:nvPr>
        </p:nvSpPr>
        <p:spPr>
          <a:ln/>
        </p:spPr>
        <p:txBody>
          <a:bodyPr/>
          <a:lstStyle>
            <a:lvl1pPr>
              <a:defRPr/>
            </a:lvl1pPr>
          </a:lstStyle>
          <a:p>
            <a:pPr>
              <a:defRPr/>
            </a:pPr>
            <a:fld id="{2D512923-921A-4D26-8CDA-EFC063217109}" type="slidenum">
              <a:rPr lang="en-US" altLang="zh-CN"/>
              <a:pPr>
                <a:defRPr/>
              </a:pPr>
              <a:t>‹#›</a:t>
            </a:fld>
            <a:endParaRPr lang="en-US" altLang="zh-CN"/>
          </a:p>
        </p:txBody>
      </p:sp>
    </p:spTree>
    <p:extLst>
      <p:ext uri="{BB962C8B-B14F-4D97-AF65-F5344CB8AC3E}">
        <p14:creationId xmlns:p14="http://schemas.microsoft.com/office/powerpoint/2010/main" val="2259242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0">
            <a:extLst>
              <a:ext uri="{FF2B5EF4-FFF2-40B4-BE49-F238E27FC236}">
                <a16:creationId xmlns:a16="http://schemas.microsoft.com/office/drawing/2014/main" id="{56486D92-2614-4187-8A12-E5FA043183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1289D21A-EE71-4769-B12F-2BB786AA6E59}"/>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AECFDC10-14CC-4684-8AF5-F4C09225CA8E}" type="slidenum">
              <a:rPr lang="zh-CN" altLang="en-US"/>
              <a:pPr>
                <a:defRPr/>
              </a:pPr>
              <a:t>‹#›</a:t>
            </a:fld>
            <a:endParaRPr lang="zh-CN" altLang="en-US"/>
          </a:p>
        </p:txBody>
      </p:sp>
      <p:sp>
        <p:nvSpPr>
          <p:cNvPr id="6" name="Rectangle 1032">
            <a:extLst>
              <a:ext uri="{FF2B5EF4-FFF2-40B4-BE49-F238E27FC236}">
                <a16:creationId xmlns:a16="http://schemas.microsoft.com/office/drawing/2014/main" id="{4C5B202C-87E3-4DB1-96E3-276EAC6C0D96}"/>
              </a:ext>
            </a:extLst>
          </p:cNvPr>
          <p:cNvSpPr>
            <a:spLocks noGrp="1" noChangeArrowheads="1"/>
          </p:cNvSpPr>
          <p:nvPr>
            <p:ph type="sldNum" sz="quarter" idx="12"/>
          </p:nvPr>
        </p:nvSpPr>
        <p:spPr>
          <a:ln/>
        </p:spPr>
        <p:txBody>
          <a:bodyPr/>
          <a:lstStyle>
            <a:lvl1pPr>
              <a:defRPr/>
            </a:lvl1pPr>
          </a:lstStyle>
          <a:p>
            <a:pPr>
              <a:defRPr/>
            </a:pPr>
            <a:fld id="{950B3AED-9CC9-4422-AD7A-8F1D2ED2F5B9}" type="slidenum">
              <a:rPr lang="en-US" altLang="zh-CN"/>
              <a:pPr>
                <a:defRPr/>
              </a:pPr>
              <a:t>‹#›</a:t>
            </a:fld>
            <a:endParaRPr lang="en-US" altLang="zh-CN"/>
          </a:p>
        </p:txBody>
      </p:sp>
    </p:spTree>
    <p:extLst>
      <p:ext uri="{BB962C8B-B14F-4D97-AF65-F5344CB8AC3E}">
        <p14:creationId xmlns:p14="http://schemas.microsoft.com/office/powerpoint/2010/main" val="29735079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838200"/>
            <a:ext cx="3446462"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a:extLst>
              <a:ext uri="{FF2B5EF4-FFF2-40B4-BE49-F238E27FC236}">
                <a16:creationId xmlns:a16="http://schemas.microsoft.com/office/drawing/2014/main" id="{73C78B46-DDB2-41F6-8ED2-4F1DBE926F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2A6639E9-65F3-4DC8-845B-78D01300EDC9}"/>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476CB207-82DF-45F5-A013-B9339CD496B6}" type="slidenum">
              <a:rPr lang="zh-CN" altLang="en-US"/>
              <a:pPr>
                <a:defRPr/>
              </a:pPr>
              <a:t>‹#›</a:t>
            </a:fld>
            <a:endParaRPr lang="zh-CN" altLang="en-US"/>
          </a:p>
        </p:txBody>
      </p:sp>
      <p:sp>
        <p:nvSpPr>
          <p:cNvPr id="7" name="Rectangle 1032">
            <a:extLst>
              <a:ext uri="{FF2B5EF4-FFF2-40B4-BE49-F238E27FC236}">
                <a16:creationId xmlns:a16="http://schemas.microsoft.com/office/drawing/2014/main" id="{CE99A42C-F3DA-4D33-8E2F-F2FD4A81D050}"/>
              </a:ext>
            </a:extLst>
          </p:cNvPr>
          <p:cNvSpPr>
            <a:spLocks noGrp="1" noChangeArrowheads="1"/>
          </p:cNvSpPr>
          <p:nvPr>
            <p:ph type="sldNum" sz="quarter" idx="12"/>
          </p:nvPr>
        </p:nvSpPr>
        <p:spPr>
          <a:ln/>
        </p:spPr>
        <p:txBody>
          <a:bodyPr/>
          <a:lstStyle>
            <a:lvl1pPr>
              <a:defRPr/>
            </a:lvl1pPr>
          </a:lstStyle>
          <a:p>
            <a:pPr>
              <a:defRPr/>
            </a:pPr>
            <a:fld id="{AE15FEC7-826C-4E2A-AAD8-6600876F1881}" type="slidenum">
              <a:rPr lang="en-US" altLang="zh-CN"/>
              <a:pPr>
                <a:defRPr/>
              </a:pPr>
              <a:t>‹#›</a:t>
            </a:fld>
            <a:endParaRPr lang="en-US" altLang="zh-CN"/>
          </a:p>
        </p:txBody>
      </p:sp>
    </p:spTree>
    <p:extLst>
      <p:ext uri="{BB962C8B-B14F-4D97-AF65-F5344CB8AC3E}">
        <p14:creationId xmlns:p14="http://schemas.microsoft.com/office/powerpoint/2010/main" val="5929789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0">
            <a:extLst>
              <a:ext uri="{FF2B5EF4-FFF2-40B4-BE49-F238E27FC236}">
                <a16:creationId xmlns:a16="http://schemas.microsoft.com/office/drawing/2014/main" id="{310F322D-F669-4612-8174-92C607BB8E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1">
            <a:extLst>
              <a:ext uri="{FF2B5EF4-FFF2-40B4-BE49-F238E27FC236}">
                <a16:creationId xmlns:a16="http://schemas.microsoft.com/office/drawing/2014/main" id="{09978E19-CE51-446F-85E1-4952AC8A988F}"/>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E7F08E16-F07A-453D-8024-542983F5C56C}" type="slidenum">
              <a:rPr lang="zh-CN" altLang="en-US"/>
              <a:pPr>
                <a:defRPr/>
              </a:pPr>
              <a:t>‹#›</a:t>
            </a:fld>
            <a:endParaRPr lang="zh-CN" altLang="en-US"/>
          </a:p>
        </p:txBody>
      </p:sp>
      <p:sp>
        <p:nvSpPr>
          <p:cNvPr id="9" name="Rectangle 1032">
            <a:extLst>
              <a:ext uri="{FF2B5EF4-FFF2-40B4-BE49-F238E27FC236}">
                <a16:creationId xmlns:a16="http://schemas.microsoft.com/office/drawing/2014/main" id="{A679373F-D6CF-4CE1-8D98-10DFEC5DD7B3}"/>
              </a:ext>
            </a:extLst>
          </p:cNvPr>
          <p:cNvSpPr>
            <a:spLocks noGrp="1" noChangeArrowheads="1"/>
          </p:cNvSpPr>
          <p:nvPr>
            <p:ph type="sldNum" sz="quarter" idx="12"/>
          </p:nvPr>
        </p:nvSpPr>
        <p:spPr>
          <a:ln/>
        </p:spPr>
        <p:txBody>
          <a:bodyPr/>
          <a:lstStyle>
            <a:lvl1pPr>
              <a:defRPr/>
            </a:lvl1pPr>
          </a:lstStyle>
          <a:p>
            <a:pPr>
              <a:defRPr/>
            </a:pPr>
            <a:fld id="{8F2B580B-0558-420D-8A7C-0BAD4A388044}" type="slidenum">
              <a:rPr lang="en-US" altLang="zh-CN"/>
              <a:pPr>
                <a:defRPr/>
              </a:pPr>
              <a:t>‹#›</a:t>
            </a:fld>
            <a:endParaRPr lang="en-US" altLang="zh-CN"/>
          </a:p>
        </p:txBody>
      </p:sp>
    </p:spTree>
    <p:extLst>
      <p:ext uri="{BB962C8B-B14F-4D97-AF65-F5344CB8AC3E}">
        <p14:creationId xmlns:p14="http://schemas.microsoft.com/office/powerpoint/2010/main" val="33425181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0">
            <a:extLst>
              <a:ext uri="{FF2B5EF4-FFF2-40B4-BE49-F238E27FC236}">
                <a16:creationId xmlns:a16="http://schemas.microsoft.com/office/drawing/2014/main" id="{14334BDA-4BAE-4AFF-9347-95DC22B025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1">
            <a:extLst>
              <a:ext uri="{FF2B5EF4-FFF2-40B4-BE49-F238E27FC236}">
                <a16:creationId xmlns:a16="http://schemas.microsoft.com/office/drawing/2014/main" id="{7D71646F-97EE-423E-A24B-32FF64B9354B}"/>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1E6B1D40-5A9B-48AA-92E0-D326666252DA}" type="slidenum">
              <a:rPr lang="zh-CN" altLang="en-US"/>
              <a:pPr>
                <a:defRPr/>
              </a:pPr>
              <a:t>‹#›</a:t>
            </a:fld>
            <a:endParaRPr lang="zh-CN" altLang="en-US"/>
          </a:p>
        </p:txBody>
      </p:sp>
      <p:sp>
        <p:nvSpPr>
          <p:cNvPr id="5" name="Rectangle 1032">
            <a:extLst>
              <a:ext uri="{FF2B5EF4-FFF2-40B4-BE49-F238E27FC236}">
                <a16:creationId xmlns:a16="http://schemas.microsoft.com/office/drawing/2014/main" id="{FD0C17F9-976C-462F-8164-8CD3CDD09C07}"/>
              </a:ext>
            </a:extLst>
          </p:cNvPr>
          <p:cNvSpPr>
            <a:spLocks noGrp="1" noChangeArrowheads="1"/>
          </p:cNvSpPr>
          <p:nvPr>
            <p:ph type="sldNum" sz="quarter" idx="12"/>
          </p:nvPr>
        </p:nvSpPr>
        <p:spPr>
          <a:ln/>
        </p:spPr>
        <p:txBody>
          <a:bodyPr/>
          <a:lstStyle>
            <a:lvl1pPr>
              <a:defRPr/>
            </a:lvl1pPr>
          </a:lstStyle>
          <a:p>
            <a:pPr>
              <a:defRPr/>
            </a:pPr>
            <a:fld id="{C39200F9-AD63-4132-85C9-C4BA5899C5E3}" type="slidenum">
              <a:rPr lang="en-US" altLang="zh-CN"/>
              <a:pPr>
                <a:defRPr/>
              </a:pPr>
              <a:t>‹#›</a:t>
            </a:fld>
            <a:endParaRPr lang="en-US" altLang="zh-CN"/>
          </a:p>
        </p:txBody>
      </p:sp>
    </p:spTree>
    <p:extLst>
      <p:ext uri="{BB962C8B-B14F-4D97-AF65-F5344CB8AC3E}">
        <p14:creationId xmlns:p14="http://schemas.microsoft.com/office/powerpoint/2010/main" val="1641220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0">
            <a:extLst>
              <a:ext uri="{FF2B5EF4-FFF2-40B4-BE49-F238E27FC236}">
                <a16:creationId xmlns:a16="http://schemas.microsoft.com/office/drawing/2014/main" id="{2A358995-C52B-4B6F-A888-49F86D4A77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1">
            <a:extLst>
              <a:ext uri="{FF2B5EF4-FFF2-40B4-BE49-F238E27FC236}">
                <a16:creationId xmlns:a16="http://schemas.microsoft.com/office/drawing/2014/main" id="{9ACA4A29-269C-4FDE-B493-38F3737CEE02}"/>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E04C01ED-951E-4FA0-A169-8DB8F29BD63A}" type="slidenum">
              <a:rPr lang="zh-CN" altLang="en-US"/>
              <a:pPr>
                <a:defRPr/>
              </a:pPr>
              <a:t>‹#›</a:t>
            </a:fld>
            <a:endParaRPr lang="zh-CN" altLang="en-US"/>
          </a:p>
        </p:txBody>
      </p:sp>
      <p:sp>
        <p:nvSpPr>
          <p:cNvPr id="4" name="Rectangle 1032">
            <a:extLst>
              <a:ext uri="{FF2B5EF4-FFF2-40B4-BE49-F238E27FC236}">
                <a16:creationId xmlns:a16="http://schemas.microsoft.com/office/drawing/2014/main" id="{873D1BB2-2325-4462-85AA-3E9CD705E97D}"/>
              </a:ext>
            </a:extLst>
          </p:cNvPr>
          <p:cNvSpPr>
            <a:spLocks noGrp="1" noChangeArrowheads="1"/>
          </p:cNvSpPr>
          <p:nvPr>
            <p:ph type="sldNum" sz="quarter" idx="12"/>
          </p:nvPr>
        </p:nvSpPr>
        <p:spPr>
          <a:ln/>
        </p:spPr>
        <p:txBody>
          <a:bodyPr/>
          <a:lstStyle>
            <a:lvl1pPr>
              <a:defRPr/>
            </a:lvl1pPr>
          </a:lstStyle>
          <a:p>
            <a:pPr>
              <a:defRPr/>
            </a:pPr>
            <a:fld id="{ABD116B5-C2F4-4B46-AE19-9E3995A4C493}" type="slidenum">
              <a:rPr lang="en-US" altLang="zh-CN"/>
              <a:pPr>
                <a:defRPr/>
              </a:pPr>
              <a:t>‹#›</a:t>
            </a:fld>
            <a:endParaRPr lang="en-US" altLang="zh-CN"/>
          </a:p>
        </p:txBody>
      </p:sp>
    </p:spTree>
    <p:extLst>
      <p:ext uri="{BB962C8B-B14F-4D97-AF65-F5344CB8AC3E}">
        <p14:creationId xmlns:p14="http://schemas.microsoft.com/office/powerpoint/2010/main" val="28183212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997BD7FE-3C4C-482A-BE72-B3D23E4AE0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CDA6AE10-264A-42ED-9AE0-85A0F60CE7C6}"/>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34ACA134-0C66-494C-B890-F08ABCF8C280}" type="slidenum">
              <a:rPr lang="zh-CN" altLang="en-US"/>
              <a:pPr>
                <a:defRPr/>
              </a:pPr>
              <a:t>‹#›</a:t>
            </a:fld>
            <a:endParaRPr lang="zh-CN" altLang="en-US"/>
          </a:p>
        </p:txBody>
      </p:sp>
      <p:sp>
        <p:nvSpPr>
          <p:cNvPr id="7" name="Rectangle 1032">
            <a:extLst>
              <a:ext uri="{FF2B5EF4-FFF2-40B4-BE49-F238E27FC236}">
                <a16:creationId xmlns:a16="http://schemas.microsoft.com/office/drawing/2014/main" id="{D634DD41-7CC4-4AD1-9729-BAD6E19F3954}"/>
              </a:ext>
            </a:extLst>
          </p:cNvPr>
          <p:cNvSpPr>
            <a:spLocks noGrp="1" noChangeArrowheads="1"/>
          </p:cNvSpPr>
          <p:nvPr>
            <p:ph type="sldNum" sz="quarter" idx="12"/>
          </p:nvPr>
        </p:nvSpPr>
        <p:spPr>
          <a:ln/>
        </p:spPr>
        <p:txBody>
          <a:bodyPr/>
          <a:lstStyle>
            <a:lvl1pPr>
              <a:defRPr/>
            </a:lvl1pPr>
          </a:lstStyle>
          <a:p>
            <a:pPr>
              <a:defRPr/>
            </a:pPr>
            <a:fld id="{66134CFC-9520-424C-8A97-A573C3C8DA8F}" type="slidenum">
              <a:rPr lang="en-US" altLang="zh-CN"/>
              <a:pPr>
                <a:defRPr/>
              </a:pPr>
              <a:t>‹#›</a:t>
            </a:fld>
            <a:endParaRPr lang="en-US" altLang="zh-CN"/>
          </a:p>
        </p:txBody>
      </p:sp>
    </p:spTree>
    <p:extLst>
      <p:ext uri="{BB962C8B-B14F-4D97-AF65-F5344CB8AC3E}">
        <p14:creationId xmlns:p14="http://schemas.microsoft.com/office/powerpoint/2010/main" val="39699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43661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B7023595-2146-4B9C-A7CF-2AE0A6BCE6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CAE8D92C-BCA9-4329-BF47-E67E02789577}"/>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C8715FB-7D41-4553-8635-7F12B0439332}" type="slidenum">
              <a:rPr lang="zh-CN" altLang="en-US"/>
              <a:pPr>
                <a:defRPr/>
              </a:pPr>
              <a:t>‹#›</a:t>
            </a:fld>
            <a:endParaRPr lang="zh-CN" altLang="en-US"/>
          </a:p>
        </p:txBody>
      </p:sp>
      <p:sp>
        <p:nvSpPr>
          <p:cNvPr id="7" name="Rectangle 1032">
            <a:extLst>
              <a:ext uri="{FF2B5EF4-FFF2-40B4-BE49-F238E27FC236}">
                <a16:creationId xmlns:a16="http://schemas.microsoft.com/office/drawing/2014/main" id="{E494EEBB-03DB-4ED9-AD63-E071A865762E}"/>
              </a:ext>
            </a:extLst>
          </p:cNvPr>
          <p:cNvSpPr>
            <a:spLocks noGrp="1" noChangeArrowheads="1"/>
          </p:cNvSpPr>
          <p:nvPr>
            <p:ph type="sldNum" sz="quarter" idx="12"/>
          </p:nvPr>
        </p:nvSpPr>
        <p:spPr>
          <a:ln/>
        </p:spPr>
        <p:txBody>
          <a:bodyPr/>
          <a:lstStyle>
            <a:lvl1pPr>
              <a:defRPr/>
            </a:lvl1pPr>
          </a:lstStyle>
          <a:p>
            <a:pPr>
              <a:defRPr/>
            </a:pPr>
            <a:fld id="{6F617557-8471-44E4-B07B-FDCFCBD5CE71}" type="slidenum">
              <a:rPr lang="en-US" altLang="zh-CN"/>
              <a:pPr>
                <a:defRPr/>
              </a:pPr>
              <a:t>‹#›</a:t>
            </a:fld>
            <a:endParaRPr lang="en-US" altLang="zh-CN"/>
          </a:p>
        </p:txBody>
      </p:sp>
    </p:spTree>
    <p:extLst>
      <p:ext uri="{BB962C8B-B14F-4D97-AF65-F5344CB8AC3E}">
        <p14:creationId xmlns:p14="http://schemas.microsoft.com/office/powerpoint/2010/main" val="15191673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6AA4CC42-6E72-4458-B975-8B6ED4E5D7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E23F7BC2-2AAA-4BDD-9DFD-5A52D0C9D2A4}"/>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EBE2E6C-31CA-4073-ADA3-EB4A98698BAF}" type="slidenum">
              <a:rPr lang="zh-CN" altLang="en-US"/>
              <a:pPr>
                <a:defRPr/>
              </a:pPr>
              <a:t>‹#›</a:t>
            </a:fld>
            <a:endParaRPr lang="zh-CN" altLang="en-US"/>
          </a:p>
        </p:txBody>
      </p:sp>
      <p:sp>
        <p:nvSpPr>
          <p:cNvPr id="6" name="Rectangle 1032">
            <a:extLst>
              <a:ext uri="{FF2B5EF4-FFF2-40B4-BE49-F238E27FC236}">
                <a16:creationId xmlns:a16="http://schemas.microsoft.com/office/drawing/2014/main" id="{D907BC58-DFA0-42BB-BE79-56AC6F16FE05}"/>
              </a:ext>
            </a:extLst>
          </p:cNvPr>
          <p:cNvSpPr>
            <a:spLocks noGrp="1" noChangeArrowheads="1"/>
          </p:cNvSpPr>
          <p:nvPr>
            <p:ph type="sldNum" sz="quarter" idx="12"/>
          </p:nvPr>
        </p:nvSpPr>
        <p:spPr>
          <a:ln/>
        </p:spPr>
        <p:txBody>
          <a:bodyPr/>
          <a:lstStyle>
            <a:lvl1pPr>
              <a:defRPr/>
            </a:lvl1pPr>
          </a:lstStyle>
          <a:p>
            <a:pPr>
              <a:defRPr/>
            </a:pPr>
            <a:fld id="{F9BD3CEA-0EDB-483E-BC14-0E553D88B9AD}" type="slidenum">
              <a:rPr lang="en-US" altLang="zh-CN"/>
              <a:pPr>
                <a:defRPr/>
              </a:pPr>
              <a:t>‹#›</a:t>
            </a:fld>
            <a:endParaRPr lang="en-US" altLang="zh-CN"/>
          </a:p>
        </p:txBody>
      </p:sp>
    </p:spTree>
    <p:extLst>
      <p:ext uri="{BB962C8B-B14F-4D97-AF65-F5344CB8AC3E}">
        <p14:creationId xmlns:p14="http://schemas.microsoft.com/office/powerpoint/2010/main" val="30959565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6113" y="617538"/>
            <a:ext cx="1947862"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692775"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21325A80-3BA8-45C6-803E-CF0D747CF8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a:extLst>
              <a:ext uri="{FF2B5EF4-FFF2-40B4-BE49-F238E27FC236}">
                <a16:creationId xmlns:a16="http://schemas.microsoft.com/office/drawing/2014/main" id="{8846F1AE-B934-47CE-8D89-824FB29B048B}"/>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6E0C1C0D-C350-43B0-98B3-EDC11DDA99A6}" type="slidenum">
              <a:rPr lang="zh-CN" altLang="en-US"/>
              <a:pPr>
                <a:defRPr/>
              </a:pPr>
              <a:t>‹#›</a:t>
            </a:fld>
            <a:endParaRPr lang="zh-CN" altLang="en-US"/>
          </a:p>
        </p:txBody>
      </p:sp>
      <p:sp>
        <p:nvSpPr>
          <p:cNvPr id="6" name="Rectangle 1032">
            <a:extLst>
              <a:ext uri="{FF2B5EF4-FFF2-40B4-BE49-F238E27FC236}">
                <a16:creationId xmlns:a16="http://schemas.microsoft.com/office/drawing/2014/main" id="{5ADFF80D-E569-4BED-85C2-659F526710C7}"/>
              </a:ext>
            </a:extLst>
          </p:cNvPr>
          <p:cNvSpPr>
            <a:spLocks noGrp="1" noChangeArrowheads="1"/>
          </p:cNvSpPr>
          <p:nvPr>
            <p:ph type="sldNum" sz="quarter" idx="12"/>
          </p:nvPr>
        </p:nvSpPr>
        <p:spPr>
          <a:ln/>
        </p:spPr>
        <p:txBody>
          <a:bodyPr/>
          <a:lstStyle>
            <a:lvl1pPr>
              <a:defRPr/>
            </a:lvl1pPr>
          </a:lstStyle>
          <a:p>
            <a:pPr>
              <a:defRPr/>
            </a:pPr>
            <a:fld id="{B8ABA5D5-5F05-4ECE-B688-E3A1BF6F078D}" type="slidenum">
              <a:rPr lang="en-US" altLang="zh-CN"/>
              <a:pPr>
                <a:defRPr/>
              </a:pPr>
              <a:t>‹#›</a:t>
            </a:fld>
            <a:endParaRPr lang="en-US" altLang="zh-CN"/>
          </a:p>
        </p:txBody>
      </p:sp>
    </p:spTree>
    <p:extLst>
      <p:ext uri="{BB962C8B-B14F-4D97-AF65-F5344CB8AC3E}">
        <p14:creationId xmlns:p14="http://schemas.microsoft.com/office/powerpoint/2010/main" val="873634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a:extLst>
              <a:ext uri="{FF2B5EF4-FFF2-40B4-BE49-F238E27FC236}">
                <a16:creationId xmlns:a16="http://schemas.microsoft.com/office/drawing/2014/main" id="{AAEF3650-1147-469C-B579-E5371FB1E6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a:extLst>
              <a:ext uri="{FF2B5EF4-FFF2-40B4-BE49-F238E27FC236}">
                <a16:creationId xmlns:a16="http://schemas.microsoft.com/office/drawing/2014/main" id="{716F30C1-1B8F-4333-9D85-988FE83E830F}"/>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设备管理</a:t>
            </a:r>
          </a:p>
          <a:p>
            <a:pPr>
              <a:defRPr/>
            </a:pPr>
            <a:endParaRPr lang="zh-CN" altLang="en-US"/>
          </a:p>
          <a:p>
            <a:pPr>
              <a:defRPr/>
            </a:pPr>
            <a:fld id="{3C565E6C-1A49-4274-B837-6296A1AFE73C}" type="slidenum">
              <a:rPr lang="zh-CN" altLang="en-US"/>
              <a:pPr>
                <a:defRPr/>
              </a:pPr>
              <a:t>‹#›</a:t>
            </a:fld>
            <a:endParaRPr lang="zh-CN" altLang="en-US"/>
          </a:p>
        </p:txBody>
      </p:sp>
      <p:sp>
        <p:nvSpPr>
          <p:cNvPr id="7" name="Rectangle 1032">
            <a:extLst>
              <a:ext uri="{FF2B5EF4-FFF2-40B4-BE49-F238E27FC236}">
                <a16:creationId xmlns:a16="http://schemas.microsoft.com/office/drawing/2014/main" id="{2072CAE3-3D94-4454-8549-E106966A01BD}"/>
              </a:ext>
            </a:extLst>
          </p:cNvPr>
          <p:cNvSpPr>
            <a:spLocks noGrp="1" noChangeArrowheads="1"/>
          </p:cNvSpPr>
          <p:nvPr>
            <p:ph type="sldNum" sz="quarter" idx="12"/>
          </p:nvPr>
        </p:nvSpPr>
        <p:spPr>
          <a:ln/>
        </p:spPr>
        <p:txBody>
          <a:bodyPr/>
          <a:lstStyle>
            <a:lvl1pPr>
              <a:defRPr/>
            </a:lvl1pPr>
          </a:lstStyle>
          <a:p>
            <a:pPr>
              <a:defRPr/>
            </a:pPr>
            <a:fld id="{0E2D7E08-DA49-44EF-88AF-938D58E23D76}" type="slidenum">
              <a:rPr lang="en-US" altLang="zh-CN"/>
              <a:pPr>
                <a:defRPr/>
              </a:pPr>
              <a:t>‹#›</a:t>
            </a:fld>
            <a:endParaRPr lang="en-US" altLang="zh-CN"/>
          </a:p>
        </p:txBody>
      </p:sp>
    </p:spTree>
    <p:extLst>
      <p:ext uri="{BB962C8B-B14F-4D97-AF65-F5344CB8AC3E}">
        <p14:creationId xmlns:p14="http://schemas.microsoft.com/office/powerpoint/2010/main" val="402650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29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390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355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7.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8.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7.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8.png"/><Relationship Id="rId5" Type="http://schemas.openxmlformats.org/officeDocument/2006/relationships/slideLayout" Target="../slideLayouts/slideLayout36.xml"/><Relationship Id="rId10" Type="http://schemas.openxmlformats.org/officeDocument/2006/relationships/image" Target="../media/image7.jpeg"/><Relationship Id="rId4" Type="http://schemas.openxmlformats.org/officeDocument/2006/relationships/slideLayout" Target="../slideLayouts/slideLayout3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6" Type="http://schemas.openxmlformats.org/officeDocument/2006/relationships/image" Target="../media/image11.jpe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0.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6.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1.jpe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10.jpe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6" descr="CampusMon">
            <a:extLst>
              <a:ext uri="{FF2B5EF4-FFF2-40B4-BE49-F238E27FC236}">
                <a16:creationId xmlns:a16="http://schemas.microsoft.com/office/drawing/2014/main" id="{EBDD816A-46D5-46A3-AAD0-AFD72FF9D4C8}"/>
              </a:ext>
            </a:extLst>
          </p:cNvPr>
          <p:cNvPicPr>
            <a:picLocks noChangeAspect="1" noChangeArrowheads="1"/>
          </p:cNvPicPr>
          <p:nvPr userDrawn="1"/>
        </p:nvPicPr>
        <p:blipFill>
          <a:blip r:embed="rId13">
            <a:lum bright="100000" contrast="-100000"/>
            <a:extLst>
              <a:ext uri="{28A0092B-C50C-407E-A947-70E740481C1C}">
                <a14:useLocalDpi xmlns:a14="http://schemas.microsoft.com/office/drawing/2010/main" val="0"/>
              </a:ext>
            </a:extLst>
          </a:blip>
          <a:srcRect/>
          <a:stretch>
            <a:fillRect/>
          </a:stretch>
        </p:blipFill>
        <p:spPr bwMode="auto">
          <a:xfrm>
            <a:off x="992188" y="5035550"/>
            <a:ext cx="23764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47" descr="H_Mon_noTag_CMYK">
            <a:extLst>
              <a:ext uri="{FF2B5EF4-FFF2-40B4-BE49-F238E27FC236}">
                <a16:creationId xmlns:a16="http://schemas.microsoft.com/office/drawing/2014/main" id="{1F31C563-026B-4416-BAE7-05B0A1BBD7E5}"/>
              </a:ext>
            </a:extLst>
          </p:cNvPr>
          <p:cNvPicPr>
            <a:picLocks noChangeAspect="1" noChangeArrowheads="1"/>
          </p:cNvPicPr>
          <p:nvPr userDrawn="1"/>
        </p:nvPicPr>
        <p:blipFill>
          <a:blip r:embed="rId14">
            <a:lum bright="100000" contrast="-100000"/>
            <a:extLst>
              <a:ext uri="{28A0092B-C50C-407E-A947-70E740481C1C}">
                <a14:useLocalDpi xmlns:a14="http://schemas.microsoft.com/office/drawing/2010/main" val="0"/>
              </a:ext>
            </a:extLst>
          </a:blip>
          <a:srcRect/>
          <a:stretch>
            <a:fillRect/>
          </a:stretch>
        </p:blipFill>
        <p:spPr bwMode="auto">
          <a:xfrm>
            <a:off x="6321425" y="4910138"/>
            <a:ext cx="2155825" cy="557212"/>
          </a:xfrm>
          <a:prstGeom prst="rect">
            <a:avLst/>
          </a:prstGeom>
          <a:solidFill>
            <a:schemeClr val="bg1"/>
          </a:solidFill>
          <a:ln w="9525">
            <a:solidFill>
              <a:schemeClr val="bg1"/>
            </a:solidFill>
            <a:miter lim="800000"/>
            <a:headEnd/>
            <a:tailEnd/>
          </a:ln>
        </p:spPr>
      </p:pic>
      <p:pic>
        <p:nvPicPr>
          <p:cNvPr id="1028" name="Picture 142" descr="gggg">
            <a:extLst>
              <a:ext uri="{FF2B5EF4-FFF2-40B4-BE49-F238E27FC236}">
                <a16:creationId xmlns:a16="http://schemas.microsoft.com/office/drawing/2014/main" id="{083BEDEA-B716-490C-8FCB-FB124BD7BD8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45" descr="어두운 상향 대각선">
            <a:extLst>
              <a:ext uri="{FF2B5EF4-FFF2-40B4-BE49-F238E27FC236}">
                <a16:creationId xmlns:a16="http://schemas.microsoft.com/office/drawing/2014/main" id="{27E3146E-6D08-464B-BDC7-7C425E19EB60}"/>
              </a:ext>
            </a:extLst>
          </p:cNvPr>
          <p:cNvSpPr>
            <a:spLocks noChangeArrowheads="1"/>
          </p:cNvSpPr>
          <p:nvPr userDrawn="1"/>
        </p:nvSpPr>
        <p:spPr bwMode="auto">
          <a:xfrm>
            <a:off x="0" y="2540000"/>
            <a:ext cx="9144000" cy="1960563"/>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pic>
        <p:nvPicPr>
          <p:cNvPr id="1030" name="Picture 143" descr="sdrfsf">
            <a:extLst>
              <a:ext uri="{FF2B5EF4-FFF2-40B4-BE49-F238E27FC236}">
                <a16:creationId xmlns:a16="http://schemas.microsoft.com/office/drawing/2014/main" id="{363D355B-566E-4411-863A-0C7E73FE90B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970088"/>
            <a:ext cx="91440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50" descr="2">
            <a:extLst>
              <a:ext uri="{FF2B5EF4-FFF2-40B4-BE49-F238E27FC236}">
                <a16:creationId xmlns:a16="http://schemas.microsoft.com/office/drawing/2014/main" id="{80216E9E-0E1A-47C5-814E-747F5D5D72BA}"/>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076825" y="1173163"/>
            <a:ext cx="4067175"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3">
            <a:extLst>
              <a:ext uri="{FF2B5EF4-FFF2-40B4-BE49-F238E27FC236}">
                <a16:creationId xmlns:a16="http://schemas.microsoft.com/office/drawing/2014/main" id="{24B3752B-4FE6-4BEF-AFCC-DA0BCE39AD4D}"/>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2549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HY강B"/>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9" descr="Untitled-1">
            <a:extLst>
              <a:ext uri="{FF2B5EF4-FFF2-40B4-BE49-F238E27FC236}">
                <a16:creationId xmlns:a16="http://schemas.microsoft.com/office/drawing/2014/main" id="{BC3AA172-E38B-46FA-819F-CAC5729AD217}"/>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53" descr="esedded">
            <a:extLst>
              <a:ext uri="{FF2B5EF4-FFF2-40B4-BE49-F238E27FC236}">
                <a16:creationId xmlns:a16="http://schemas.microsoft.com/office/drawing/2014/main" id="{14523EA2-B546-4AB9-950F-F067456256E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1" descr="어두운 상향 대각선">
            <a:extLst>
              <a:ext uri="{FF2B5EF4-FFF2-40B4-BE49-F238E27FC236}">
                <a16:creationId xmlns:a16="http://schemas.microsoft.com/office/drawing/2014/main" id="{BE4EB95E-AF54-47E1-882E-BB27C4BA9F7B}"/>
              </a:ext>
            </a:extLst>
          </p:cNvPr>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grpSp>
        <p:nvGrpSpPr>
          <p:cNvPr id="2053" name="Group 12">
            <a:extLst>
              <a:ext uri="{FF2B5EF4-FFF2-40B4-BE49-F238E27FC236}">
                <a16:creationId xmlns:a16="http://schemas.microsoft.com/office/drawing/2014/main" id="{4811B497-FF2B-4638-8F89-CF6378BA8591}"/>
              </a:ext>
            </a:extLst>
          </p:cNvPr>
          <p:cNvGrpSpPr>
            <a:grpSpLocks/>
          </p:cNvGrpSpPr>
          <p:nvPr userDrawn="1"/>
        </p:nvGrpSpPr>
        <p:grpSpPr bwMode="auto">
          <a:xfrm>
            <a:off x="846138" y="157163"/>
            <a:ext cx="719137" cy="719137"/>
            <a:chOff x="2078" y="1680"/>
            <a:chExt cx="1615" cy="1615"/>
          </a:xfrm>
        </p:grpSpPr>
        <p:sp>
          <p:nvSpPr>
            <p:cNvPr id="2055" name="Oval 13">
              <a:extLst>
                <a:ext uri="{FF2B5EF4-FFF2-40B4-BE49-F238E27FC236}">
                  <a16:creationId xmlns:a16="http://schemas.microsoft.com/office/drawing/2014/main" id="{E5FBE372-34EA-42C2-A9FA-C453C7264D05}"/>
                </a:ext>
              </a:extLst>
            </p:cNvPr>
            <p:cNvSpPr>
              <a:spLocks noChangeArrowheads="1"/>
            </p:cNvSpPr>
            <p:nvPr userDrawn="1"/>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56" name="Oval 14">
              <a:extLst>
                <a:ext uri="{FF2B5EF4-FFF2-40B4-BE49-F238E27FC236}">
                  <a16:creationId xmlns:a16="http://schemas.microsoft.com/office/drawing/2014/main" id="{89632267-F4EB-4005-AFC6-E6A42021C9AE}"/>
                </a:ext>
              </a:extLst>
            </p:cNvPr>
            <p:cNvSpPr>
              <a:spLocks noChangeArrowheads="1"/>
            </p:cNvSpPr>
            <p:nvPr userDrawn="1"/>
          </p:nvSpPr>
          <p:spPr bwMode="gray">
            <a:xfrm>
              <a:off x="2171" y="1773"/>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63" name="Oval 15">
              <a:extLst>
                <a:ext uri="{FF2B5EF4-FFF2-40B4-BE49-F238E27FC236}">
                  <a16:creationId xmlns:a16="http://schemas.microsoft.com/office/drawing/2014/main" id="{1F2E6D57-0998-43D9-BD24-69EABC3A212B}"/>
                </a:ext>
              </a:extLst>
            </p:cNvPr>
            <p:cNvSpPr>
              <a:spLocks noChangeArrowheads="1"/>
            </p:cNvSpPr>
            <p:nvPr userDrawn="1"/>
          </p:nvSpPr>
          <p:spPr bwMode="gray">
            <a:xfrm>
              <a:off x="2253" y="1855"/>
              <a:ext cx="1262"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lgn="r" eaLnBrk="1" latinLnBrk="1" hangingPunct="1">
                <a:defRPr/>
              </a:pPr>
              <a:endParaRPr lang="zh-CN" altLang="en-US">
                <a:latin typeface="HY강B" pitchFamily="18" charset="-127"/>
                <a:ea typeface="HY강B" pitchFamily="18" charset="-127"/>
                <a:cs typeface="+mn-cs"/>
              </a:endParaRPr>
            </a:p>
          </p:txBody>
        </p:sp>
        <p:sp>
          <p:nvSpPr>
            <p:cNvPr id="2058" name="Oval 16">
              <a:extLst>
                <a:ext uri="{FF2B5EF4-FFF2-40B4-BE49-F238E27FC236}">
                  <a16:creationId xmlns:a16="http://schemas.microsoft.com/office/drawing/2014/main" id="{F228607D-4AE5-45D8-9E7D-9CBC9E19B64D}"/>
                </a:ext>
              </a:extLst>
            </p:cNvPr>
            <p:cNvSpPr>
              <a:spLocks noChangeArrowheads="1"/>
            </p:cNvSpPr>
            <p:nvPr userDrawn="1"/>
          </p:nvSpPr>
          <p:spPr bwMode="gray">
            <a:xfrm>
              <a:off x="2253" y="1855"/>
              <a:ext cx="1262" cy="1266"/>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65" name="Oval 17">
              <a:extLst>
                <a:ext uri="{FF2B5EF4-FFF2-40B4-BE49-F238E27FC236}">
                  <a16:creationId xmlns:a16="http://schemas.microsoft.com/office/drawing/2014/main" id="{533DEAE8-6E28-46D4-8059-E830B617F5BC}"/>
                </a:ext>
              </a:extLst>
            </p:cNvPr>
            <p:cNvSpPr>
              <a:spLocks noChangeArrowheads="1"/>
            </p:cNvSpPr>
            <p:nvPr userDrawn="1"/>
          </p:nvSpPr>
          <p:spPr bwMode="gray">
            <a:xfrm>
              <a:off x="2338" y="1940"/>
              <a:ext cx="1094"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r" eaLnBrk="1" latinLnBrk="1" hangingPunct="1">
                <a:defRPr/>
              </a:pPr>
              <a:endParaRPr lang="zh-CN" altLang="en-US">
                <a:latin typeface="HY강B" pitchFamily="18" charset="-127"/>
                <a:ea typeface="HY강B" pitchFamily="18" charset="-127"/>
                <a:cs typeface="+mn-cs"/>
              </a:endParaRPr>
            </a:p>
          </p:txBody>
        </p:sp>
        <p:sp>
          <p:nvSpPr>
            <p:cNvPr id="2060" name="Oval 18">
              <a:extLst>
                <a:ext uri="{FF2B5EF4-FFF2-40B4-BE49-F238E27FC236}">
                  <a16:creationId xmlns:a16="http://schemas.microsoft.com/office/drawing/2014/main" id="{65C5AA5E-0A97-4619-9EED-7A2C40911960}"/>
                </a:ext>
              </a:extLst>
            </p:cNvPr>
            <p:cNvSpPr>
              <a:spLocks noChangeArrowheads="1"/>
            </p:cNvSpPr>
            <p:nvPr userDrawn="1"/>
          </p:nvSpPr>
          <p:spPr bwMode="gray">
            <a:xfrm>
              <a:off x="2338" y="1940"/>
              <a:ext cx="1094"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grpSp>
      <p:sp>
        <p:nvSpPr>
          <p:cNvPr id="2054" name="AutoShape 22">
            <a:extLst>
              <a:ext uri="{FF2B5EF4-FFF2-40B4-BE49-F238E27FC236}">
                <a16:creationId xmlns:a16="http://schemas.microsoft.com/office/drawing/2014/main" id="{3ABBAA1A-32A4-48E8-9215-2771DE962F1A}"/>
              </a:ext>
            </a:extLst>
          </p:cNvPr>
          <p:cNvSpPr>
            <a:spLocks noChangeArrowheads="1"/>
          </p:cNvSpPr>
          <p:nvPr userDrawn="1"/>
        </p:nvSpPr>
        <p:spPr bwMode="auto">
          <a:xfrm>
            <a:off x="363538" y="1873250"/>
            <a:ext cx="8447087" cy="4149725"/>
          </a:xfrm>
          <a:prstGeom prst="roundRect">
            <a:avLst>
              <a:gd name="adj" fmla="val 16667"/>
            </a:avLst>
          </a:prstGeom>
          <a:noFill/>
          <a:ln w="9525">
            <a:solidFill>
              <a:srgbClr val="1790B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13" name="页脚占位符 4">
            <a:extLst>
              <a:ext uri="{FF2B5EF4-FFF2-40B4-BE49-F238E27FC236}">
                <a16:creationId xmlns:a16="http://schemas.microsoft.com/office/drawing/2014/main" id="{41032C8C-B2C0-49C3-A36C-CB8C2929F647}"/>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66F3DB6C-CFE4-4CE9-96B2-85A71645AA6A}"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Tree>
  </p:cSld>
  <p:clrMap bg1="lt1" tx1="dk1" bg2="lt2" tx2="dk2" accent1="accent1" accent2="accent2" accent3="accent3" accent4="accent4" accent5="accent5" accent6="accent6" hlink="hlink" folHlink="folHlink"/>
  <p:sldLayoutIdLst>
    <p:sldLayoutId id="2147483750"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HY강B"/>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9" descr="Untitled-1">
            <a:extLst>
              <a:ext uri="{FF2B5EF4-FFF2-40B4-BE49-F238E27FC236}">
                <a16:creationId xmlns:a16="http://schemas.microsoft.com/office/drawing/2014/main" id="{61674689-DBEC-46C1-A1C6-7B5B941376B8}"/>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3" descr="esedded">
            <a:extLst>
              <a:ext uri="{FF2B5EF4-FFF2-40B4-BE49-F238E27FC236}">
                <a16:creationId xmlns:a16="http://schemas.microsoft.com/office/drawing/2014/main" id="{2271733B-6587-46B3-913D-48D0B624B86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a:extLst>
              <a:ext uri="{FF2B5EF4-FFF2-40B4-BE49-F238E27FC236}">
                <a16:creationId xmlns:a16="http://schemas.microsoft.com/office/drawing/2014/main" id="{7ED28A1C-51C1-466E-A046-0ECD8517780F}"/>
              </a:ext>
            </a:extLst>
          </p:cNvPr>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5" name="页脚占位符 4">
            <a:extLst>
              <a:ext uri="{FF2B5EF4-FFF2-40B4-BE49-F238E27FC236}">
                <a16:creationId xmlns:a16="http://schemas.microsoft.com/office/drawing/2014/main" id="{947FA940-DA6C-41A4-A457-3AFDED98230F}"/>
              </a:ext>
            </a:extLst>
          </p:cNvPr>
          <p:cNvSpPr>
            <a:spLocks noGrp="1"/>
          </p:cNvSpPr>
          <p:nvPr>
            <p:ph type="ftr" sz="quarter" idx="3"/>
          </p:nvPr>
        </p:nvSpPr>
        <p:spPr>
          <a:xfrm>
            <a:off x="0" y="6489700"/>
            <a:ext cx="9144000" cy="368300"/>
          </a:xfrm>
          <a:prstGeom prst="rect">
            <a:avLst/>
          </a:prstGeom>
          <a:noFill/>
        </p:spPr>
        <p:txBody>
          <a:bodyPr/>
          <a:lstStyle>
            <a:lvl1pPr>
              <a:spcBef>
                <a:spcPct val="0"/>
              </a:spcBef>
              <a:buClrTx/>
              <a:buFont typeface="Wingdings" panose="05000000000000000000" pitchFamily="2" charset="2"/>
              <a:buNone/>
              <a:defRPr kumimoji="0" sz="2000" b="0">
                <a:solidFill>
                  <a:srgbClr val="9900CC"/>
                </a:solidFill>
                <a:latin typeface="隶书" panose="02010509060101010101" pitchFamily="49" charset="-122"/>
                <a:ea typeface="隶书" panose="02010509060101010101" pitchFamily="49" charset="-122"/>
                <a:cs typeface="+mn-cs"/>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defRPr/>
            </a:pPr>
            <a:r>
              <a:rPr lang="zh-CN" altLang="en-US"/>
              <a:t>操作系统原理</a:t>
            </a:r>
            <a:r>
              <a:rPr lang="en-US" altLang="zh-CN"/>
              <a:t> - </a:t>
            </a:r>
            <a:r>
              <a:rPr lang="zh-CN" altLang="en-US"/>
              <a:t>操作系统引论         </a:t>
            </a:r>
            <a:fld id="{0B18CAC2-100B-4565-86B6-F261ED8B9F58}"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cSld>
  <p:clrMap bg1="lt1" tx1="dk1" bg2="lt2" tx2="dk2" accent1="accent1" accent2="accent2" accent3="accent3" accent4="accent4" accent5="accent5" accent6="accent6" hlink="hlink" folHlink="folHlink"/>
  <p:sldLayoutIdLst>
    <p:sldLayoutId id="2147483751" r:id="rId1"/>
    <p:sldLayoutId id="2147483766" r:id="rId2"/>
    <p:sldLayoutId id="2147483752" r:id="rId3"/>
    <p:sldLayoutId id="2147483753" r:id="rId4"/>
    <p:sldLayoutId id="2147483767" r:id="rId5"/>
    <p:sldLayoutId id="2147483754" r:id="rId6"/>
    <p:sldLayoutId id="2147483755" r:id="rId7"/>
    <p:sldLayoutId id="2147483756" r:id="rId8"/>
    <p:sldLayoutId id="2147483768" r:id="rId9"/>
    <p:sldLayoutId id="2147483769" r:id="rId10"/>
  </p:sldLayoutIdLst>
  <p:hf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9" descr="Untitled-1">
            <a:extLst>
              <a:ext uri="{FF2B5EF4-FFF2-40B4-BE49-F238E27FC236}">
                <a16:creationId xmlns:a16="http://schemas.microsoft.com/office/drawing/2014/main" id="{27C33B14-6703-4757-8457-7D885548C353}"/>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3" descr="esedded">
            <a:extLst>
              <a:ext uri="{FF2B5EF4-FFF2-40B4-BE49-F238E27FC236}">
                <a16:creationId xmlns:a16="http://schemas.microsoft.com/office/drawing/2014/main" id="{37DD9094-13E4-4945-A2F8-F79D9AA88F98}"/>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a:extLst>
              <a:ext uri="{FF2B5EF4-FFF2-40B4-BE49-F238E27FC236}">
                <a16:creationId xmlns:a16="http://schemas.microsoft.com/office/drawing/2014/main" id="{DFC531BB-864F-46A8-B652-569ED67F739A}"/>
              </a:ext>
            </a:extLst>
          </p:cNvPr>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p>
        </p:txBody>
      </p:sp>
      <p:sp>
        <p:nvSpPr>
          <p:cNvPr id="5" name="页脚占位符 4">
            <a:extLst>
              <a:ext uri="{FF2B5EF4-FFF2-40B4-BE49-F238E27FC236}">
                <a16:creationId xmlns:a16="http://schemas.microsoft.com/office/drawing/2014/main" id="{947FA940-DA6C-41A4-A457-3AFDED98230F}"/>
              </a:ext>
            </a:extLst>
          </p:cNvPr>
          <p:cNvSpPr>
            <a:spLocks noGrp="1"/>
          </p:cNvSpPr>
          <p:nvPr>
            <p:ph type="ftr" sz="quarter" idx="3"/>
          </p:nvPr>
        </p:nvSpPr>
        <p:spPr>
          <a:xfrm>
            <a:off x="0" y="6489700"/>
            <a:ext cx="9144000" cy="368300"/>
          </a:xfrm>
          <a:prstGeom prst="rect">
            <a:avLst/>
          </a:prstGeom>
          <a:noFill/>
        </p:spPr>
        <p:txBody>
          <a:bodyPr/>
          <a:lstStyle>
            <a:lvl1pPr>
              <a:spcBef>
                <a:spcPct val="0"/>
              </a:spcBef>
              <a:buClrTx/>
              <a:buFont typeface="Wingdings" panose="05000000000000000000" pitchFamily="2" charset="2"/>
              <a:buNone/>
              <a:defRPr kumimoji="0" sz="2000" b="0" dirty="0">
                <a:solidFill>
                  <a:srgbClr val="9900CC"/>
                </a:solidFill>
                <a:latin typeface="隶书" panose="02010509060101010101" pitchFamily="49" charset="-122"/>
                <a:ea typeface="隶书" panose="02010509060101010101" pitchFamily="49"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defRPr/>
            </a:pPr>
            <a:r>
              <a:rPr lang="zh-CN" altLang="en-US"/>
              <a:t>操作系统原理</a:t>
            </a:r>
            <a:r>
              <a:rPr lang="en-US" altLang="zh-CN"/>
              <a:t> - </a:t>
            </a:r>
            <a:r>
              <a:rPr lang="zh-CN" altLang="en-US"/>
              <a:t>操作系统引论         </a:t>
            </a:r>
            <a:fld id="{AABA462A-A613-4C1F-ADD7-2DEFC7292D0B}"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56095954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Lst>
  <p:hf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26" descr="fsback">
            <a:extLst>
              <a:ext uri="{FF2B5EF4-FFF2-40B4-BE49-F238E27FC236}">
                <a16:creationId xmlns:a16="http://schemas.microsoft.com/office/drawing/2014/main" id="{28321F29-C035-4DB1-AAFA-FBE54190CD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0"/>
            <a:ext cx="6781800"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27" descr="left-flower">
            <a:extLst>
              <a:ext uri="{FF2B5EF4-FFF2-40B4-BE49-F238E27FC236}">
                <a16:creationId xmlns:a16="http://schemas.microsoft.com/office/drawing/2014/main" id="{4E1CB4FF-6CFA-4998-BE3B-9CA911DD529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028">
            <a:extLst>
              <a:ext uri="{FF2B5EF4-FFF2-40B4-BE49-F238E27FC236}">
                <a16:creationId xmlns:a16="http://schemas.microsoft.com/office/drawing/2014/main" id="{B29EA909-3F6E-4FC6-80C6-7A93A05998FC}"/>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29">
            <a:extLst>
              <a:ext uri="{FF2B5EF4-FFF2-40B4-BE49-F238E27FC236}">
                <a16:creationId xmlns:a16="http://schemas.microsoft.com/office/drawing/2014/main" id="{BBE2D8AA-D673-470B-B5B2-496CEFC5D54D}"/>
              </a:ext>
            </a:extLst>
          </p:cNvPr>
          <p:cNvSpPr>
            <a:spLocks noGrp="1" noChangeArrowheads="1"/>
          </p:cNvSpPr>
          <p:nvPr>
            <p:ph type="body" idx="1"/>
          </p:nvPr>
        </p:nvSpPr>
        <p:spPr bwMode="auto">
          <a:xfrm>
            <a:off x="1182688" y="838200"/>
            <a:ext cx="7046912"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45414" name="Rectangle 1030">
            <a:extLst>
              <a:ext uri="{FF2B5EF4-FFF2-40B4-BE49-F238E27FC236}">
                <a16:creationId xmlns:a16="http://schemas.microsoft.com/office/drawing/2014/main" id="{F585BE67-D2C4-4E40-8CBA-37820CA2BC05}"/>
              </a:ext>
            </a:extLst>
          </p:cNvPr>
          <p:cNvSpPr>
            <a:spLocks noGrp="1" noChangeArrowheads="1"/>
          </p:cNvSpPr>
          <p:nvPr>
            <p:ph type="dt" sz="half" idx="2"/>
          </p:nvPr>
        </p:nvSpPr>
        <p:spPr bwMode="auto">
          <a:xfrm>
            <a:off x="4114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a:latin typeface="+mn-lt"/>
                <a:ea typeface="宋体" pitchFamily="2" charset="-122"/>
              </a:defRPr>
            </a:lvl1pPr>
          </a:lstStyle>
          <a:p>
            <a:pPr>
              <a:defRPr/>
            </a:pPr>
            <a:endParaRPr lang="en-US" altLang="zh-CN"/>
          </a:p>
        </p:txBody>
      </p:sp>
      <p:sp>
        <p:nvSpPr>
          <p:cNvPr id="145415" name="Rectangle 1031">
            <a:extLst>
              <a:ext uri="{FF2B5EF4-FFF2-40B4-BE49-F238E27FC236}">
                <a16:creationId xmlns:a16="http://schemas.microsoft.com/office/drawing/2014/main" id="{08490CD5-B914-4FCC-8903-BF5C711847F2}"/>
              </a:ext>
            </a:extLst>
          </p:cNvPr>
          <p:cNvSpPr>
            <a:spLocks noGrp="1" noChangeArrowheads="1"/>
          </p:cNvSpPr>
          <p:nvPr>
            <p:ph type="ftr" sz="quarter" idx="3"/>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2000">
                <a:solidFill>
                  <a:srgbClr val="9900CC"/>
                </a:solidFill>
                <a:latin typeface="隶书" panose="02010509060101010101" pitchFamily="49" charset="-122"/>
                <a:ea typeface="隶书" panose="02010509060101010101" pitchFamily="49" charset="-122"/>
              </a:defRPr>
            </a:lvl1pPr>
          </a:lstStyle>
          <a:p>
            <a:pPr>
              <a:defRPr/>
            </a:pPr>
            <a:r>
              <a:rPr lang="zh-CN" altLang="en-US"/>
              <a:t>操作系统</a:t>
            </a:r>
            <a:r>
              <a:rPr lang="en-US" altLang="zh-CN"/>
              <a:t>|</a:t>
            </a:r>
            <a:r>
              <a:rPr lang="zh-CN" altLang="en-US"/>
              <a:t>设备管理</a:t>
            </a:r>
          </a:p>
          <a:p>
            <a:pPr>
              <a:defRPr/>
            </a:pPr>
            <a:endParaRPr lang="zh-CN" altLang="en-US"/>
          </a:p>
          <a:p>
            <a:pPr>
              <a:defRPr/>
            </a:pPr>
            <a:fld id="{A9FA2A87-C0F3-45D1-9393-F4D15A4A756E}" type="slidenum">
              <a:rPr lang="zh-CN" altLang="en-US"/>
              <a:pPr>
                <a:defRPr/>
              </a:pPr>
              <a:t>‹#›</a:t>
            </a:fld>
            <a:endParaRPr lang="zh-CN" altLang="en-US"/>
          </a:p>
        </p:txBody>
      </p:sp>
      <p:sp>
        <p:nvSpPr>
          <p:cNvPr id="145416" name="Rectangle 1032">
            <a:extLst>
              <a:ext uri="{FF2B5EF4-FFF2-40B4-BE49-F238E27FC236}">
                <a16:creationId xmlns:a16="http://schemas.microsoft.com/office/drawing/2014/main" id="{ABF0E364-A19B-429D-895B-26D86FFE5369}"/>
              </a:ext>
            </a:extLst>
          </p:cNvPr>
          <p:cNvSpPr>
            <a:spLocks noGrp="1" noChangeArrowheads="1"/>
          </p:cNvSpPr>
          <p:nvPr>
            <p:ph type="sldNum" sz="quarter" idx="4"/>
          </p:nvPr>
        </p:nvSpPr>
        <p:spPr bwMode="auto">
          <a:xfrm>
            <a:off x="0" y="5562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600" b="1">
                <a:solidFill>
                  <a:srgbClr val="9900CC"/>
                </a:solidFill>
                <a:latin typeface="Tahoma" panose="020B0604030504040204" pitchFamily="34" charset="0"/>
              </a:defRPr>
            </a:lvl1pPr>
          </a:lstStyle>
          <a:p>
            <a:pPr>
              <a:defRPr/>
            </a:pPr>
            <a:fld id="{B2D5F9B3-43E1-49B1-A96A-001777ECF442}" type="slidenum">
              <a:rPr lang="en-US" altLang="zh-CN"/>
              <a:pPr>
                <a:defRPr/>
              </a:pPr>
              <a:t>‹#›</a:t>
            </a:fld>
            <a:endParaRPr lang="en-US" altLang="zh-CN"/>
          </a:p>
        </p:txBody>
      </p:sp>
      <p:pic>
        <p:nvPicPr>
          <p:cNvPr id="1033" name="Picture 1033" descr="right-flower">
            <a:extLst>
              <a:ext uri="{FF2B5EF4-FFF2-40B4-BE49-F238E27FC236}">
                <a16:creationId xmlns:a16="http://schemas.microsoft.com/office/drawing/2014/main" id="{AE340C5E-1FE4-4FE5-BE2B-E5D82B0407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34">
            <a:extLst>
              <a:ext uri="{FF2B5EF4-FFF2-40B4-BE49-F238E27FC236}">
                <a16:creationId xmlns:a16="http://schemas.microsoft.com/office/drawing/2014/main" id="{FA065A6D-1ACB-4F07-8163-8B9AD5BEF07B}"/>
              </a:ext>
            </a:extLst>
          </p:cNvPr>
          <p:cNvSpPr>
            <a:spLocks noChangeArrowheads="1"/>
          </p:cNvSpPr>
          <p:nvPr/>
        </p:nvSpPr>
        <p:spPr bwMode="auto">
          <a:xfrm>
            <a:off x="0" y="6248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altLang="zh-CN" sz="1400" b="1" dirty="0">
                <a:solidFill>
                  <a:schemeClr val="tx2"/>
                </a:solidFill>
              </a:rPr>
              <a:t>CUIT    </a:t>
            </a:r>
            <a:r>
              <a:rPr lang="zh-CN" altLang="en-US" sz="1400" b="1" dirty="0">
                <a:solidFill>
                  <a:schemeClr val="tx2"/>
                </a:solidFill>
              </a:rPr>
              <a:t>徐虹</a:t>
            </a:r>
          </a:p>
        </p:txBody>
      </p:sp>
      <p:sp>
        <p:nvSpPr>
          <p:cNvPr id="1035" name="Rectangle 1035">
            <a:extLst>
              <a:ext uri="{FF2B5EF4-FFF2-40B4-BE49-F238E27FC236}">
                <a16:creationId xmlns:a16="http://schemas.microsoft.com/office/drawing/2014/main" id="{CD7B7A5E-1301-4F59-8FF1-3F45AC9CFEF2}"/>
              </a:ext>
            </a:extLst>
          </p:cNvPr>
          <p:cNvSpPr>
            <a:spLocks noChangeArrowheads="1"/>
          </p:cNvSpPr>
          <p:nvPr/>
        </p:nvSpPr>
        <p:spPr bwMode="auto">
          <a:xfrm>
            <a:off x="7380288" y="6524625"/>
            <a:ext cx="1763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fld id="{2182443D-E939-406F-B46A-CC4F58B764F1}" type="datetime1">
              <a:rPr lang="zh-CN" altLang="en-US" sz="1400" smtClean="0">
                <a:latin typeface="Tahoma" pitchFamily="34" charset="0"/>
              </a:rPr>
              <a:pPr eaLnBrk="1" hangingPunct="1">
                <a:defRPr/>
              </a:pPr>
              <a:t>2022/11/23</a:t>
            </a:fld>
            <a:r>
              <a:rPr lang="en-US" altLang="zh-CN" sz="1400">
                <a:latin typeface="Tahoma" pitchFamily="34" charset="0"/>
              </a:rPr>
              <a:t>    </a:t>
            </a:r>
            <a:r>
              <a:rPr lang="zh-CN" altLang="zh-CN" sz="1400">
                <a:latin typeface="Tahoma" pitchFamily="34" charset="0"/>
              </a:rPr>
              <a:t>10:56</a:t>
            </a:r>
          </a:p>
        </p:txBody>
      </p:sp>
    </p:spTree>
    <p:extLst>
      <p:ext uri="{BB962C8B-B14F-4D97-AF65-F5344CB8AC3E}">
        <p14:creationId xmlns:p14="http://schemas.microsoft.com/office/powerpoint/2010/main" val="62838922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sldNum="0" hd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2pPr>
      <a:lvl3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3pPr>
      <a:lvl4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4pPr>
      <a:lvl5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5pPr>
      <a:lvl6pPr marL="457200" algn="l" rtl="0" fontAlgn="base">
        <a:spcBef>
          <a:spcPct val="0"/>
        </a:spcBef>
        <a:spcAft>
          <a:spcPct val="0"/>
        </a:spcAft>
        <a:defRPr kumimoji="1" sz="4400" b="1">
          <a:solidFill>
            <a:schemeClr val="tx2"/>
          </a:solidFill>
          <a:latin typeface="Tahoma" pitchFamily="34" charset="0"/>
          <a:ea typeface="楷体_GB2312" pitchFamily="49" charset="-122"/>
        </a:defRPr>
      </a:lvl6pPr>
      <a:lvl7pPr marL="914400" algn="l" rtl="0" fontAlgn="base">
        <a:spcBef>
          <a:spcPct val="0"/>
        </a:spcBef>
        <a:spcAft>
          <a:spcPct val="0"/>
        </a:spcAft>
        <a:defRPr kumimoji="1" sz="4400" b="1">
          <a:solidFill>
            <a:schemeClr val="tx2"/>
          </a:solidFill>
          <a:latin typeface="Tahoma" pitchFamily="34" charset="0"/>
          <a:ea typeface="楷体_GB2312" pitchFamily="49" charset="-122"/>
        </a:defRPr>
      </a:lvl7pPr>
      <a:lvl8pPr marL="1371600" algn="l" rtl="0" fontAlgn="base">
        <a:spcBef>
          <a:spcPct val="0"/>
        </a:spcBef>
        <a:spcAft>
          <a:spcPct val="0"/>
        </a:spcAft>
        <a:defRPr kumimoji="1" sz="4400" b="1">
          <a:solidFill>
            <a:schemeClr val="tx2"/>
          </a:solidFill>
          <a:latin typeface="Tahoma" pitchFamily="34" charset="0"/>
          <a:ea typeface="楷体_GB2312" pitchFamily="49" charset="-122"/>
        </a:defRPr>
      </a:lvl8pPr>
      <a:lvl9pPr marL="1828800" algn="l" rtl="0" fontAlgn="base">
        <a:spcBef>
          <a:spcPct val="0"/>
        </a:spcBef>
        <a:spcAft>
          <a:spcPct val="0"/>
        </a:spcAft>
        <a:defRPr kumimoji="1" sz="4400" b="1">
          <a:solidFill>
            <a:schemeClr val="tx2"/>
          </a:solidFill>
          <a:latin typeface="Tahoma"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Ø"/>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Ø"/>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Ø"/>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26" descr="fsback">
            <a:extLst>
              <a:ext uri="{FF2B5EF4-FFF2-40B4-BE49-F238E27FC236}">
                <a16:creationId xmlns:a16="http://schemas.microsoft.com/office/drawing/2014/main" id="{28321F29-C035-4DB1-AAFA-FBE54190CD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0"/>
            <a:ext cx="6781800"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27" descr="left-flower">
            <a:extLst>
              <a:ext uri="{FF2B5EF4-FFF2-40B4-BE49-F238E27FC236}">
                <a16:creationId xmlns:a16="http://schemas.microsoft.com/office/drawing/2014/main" id="{4E1CB4FF-6CFA-4998-BE3B-9CA911DD529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028">
            <a:extLst>
              <a:ext uri="{FF2B5EF4-FFF2-40B4-BE49-F238E27FC236}">
                <a16:creationId xmlns:a16="http://schemas.microsoft.com/office/drawing/2014/main" id="{B29EA909-3F6E-4FC6-80C6-7A93A05998FC}"/>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29">
            <a:extLst>
              <a:ext uri="{FF2B5EF4-FFF2-40B4-BE49-F238E27FC236}">
                <a16:creationId xmlns:a16="http://schemas.microsoft.com/office/drawing/2014/main" id="{BBE2D8AA-D673-470B-B5B2-496CEFC5D54D}"/>
              </a:ext>
            </a:extLst>
          </p:cNvPr>
          <p:cNvSpPr>
            <a:spLocks noGrp="1" noChangeArrowheads="1"/>
          </p:cNvSpPr>
          <p:nvPr>
            <p:ph type="body" idx="1"/>
          </p:nvPr>
        </p:nvSpPr>
        <p:spPr bwMode="auto">
          <a:xfrm>
            <a:off x="1182688" y="838200"/>
            <a:ext cx="7046912"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45414" name="Rectangle 1030">
            <a:extLst>
              <a:ext uri="{FF2B5EF4-FFF2-40B4-BE49-F238E27FC236}">
                <a16:creationId xmlns:a16="http://schemas.microsoft.com/office/drawing/2014/main" id="{F585BE67-D2C4-4E40-8CBA-37820CA2BC05}"/>
              </a:ext>
            </a:extLst>
          </p:cNvPr>
          <p:cNvSpPr>
            <a:spLocks noGrp="1" noChangeArrowheads="1"/>
          </p:cNvSpPr>
          <p:nvPr>
            <p:ph type="dt" sz="half" idx="2"/>
          </p:nvPr>
        </p:nvSpPr>
        <p:spPr bwMode="auto">
          <a:xfrm>
            <a:off x="4114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a:latin typeface="+mn-lt"/>
                <a:ea typeface="宋体" pitchFamily="2" charset="-122"/>
              </a:defRPr>
            </a:lvl1pPr>
          </a:lstStyle>
          <a:p>
            <a:pPr>
              <a:defRPr/>
            </a:pPr>
            <a:endParaRPr lang="en-US" altLang="zh-CN"/>
          </a:p>
        </p:txBody>
      </p:sp>
      <p:sp>
        <p:nvSpPr>
          <p:cNvPr id="145415" name="Rectangle 1031">
            <a:extLst>
              <a:ext uri="{FF2B5EF4-FFF2-40B4-BE49-F238E27FC236}">
                <a16:creationId xmlns:a16="http://schemas.microsoft.com/office/drawing/2014/main" id="{08490CD5-B914-4FCC-8903-BF5C711847F2}"/>
              </a:ext>
            </a:extLst>
          </p:cNvPr>
          <p:cNvSpPr>
            <a:spLocks noGrp="1" noChangeArrowheads="1"/>
          </p:cNvSpPr>
          <p:nvPr>
            <p:ph type="ftr" sz="quarter" idx="3"/>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2000">
                <a:solidFill>
                  <a:srgbClr val="9900CC"/>
                </a:solidFill>
                <a:latin typeface="隶书" panose="02010509060101010101" pitchFamily="49" charset="-122"/>
                <a:ea typeface="隶书" panose="02010509060101010101" pitchFamily="49" charset="-122"/>
              </a:defRPr>
            </a:lvl1pPr>
          </a:lstStyle>
          <a:p>
            <a:pPr>
              <a:defRPr/>
            </a:pPr>
            <a:r>
              <a:rPr lang="zh-CN" altLang="en-US"/>
              <a:t>操作系统</a:t>
            </a:r>
            <a:r>
              <a:rPr lang="en-US" altLang="zh-CN"/>
              <a:t>|</a:t>
            </a:r>
            <a:r>
              <a:rPr lang="zh-CN" altLang="en-US"/>
              <a:t>设备管理</a:t>
            </a:r>
          </a:p>
          <a:p>
            <a:pPr>
              <a:defRPr/>
            </a:pPr>
            <a:endParaRPr lang="zh-CN" altLang="en-US"/>
          </a:p>
          <a:p>
            <a:pPr>
              <a:defRPr/>
            </a:pPr>
            <a:fld id="{A9FA2A87-C0F3-45D1-9393-F4D15A4A756E}" type="slidenum">
              <a:rPr lang="zh-CN" altLang="en-US"/>
              <a:pPr>
                <a:defRPr/>
              </a:pPr>
              <a:t>‹#›</a:t>
            </a:fld>
            <a:endParaRPr lang="zh-CN" altLang="en-US"/>
          </a:p>
        </p:txBody>
      </p:sp>
      <p:sp>
        <p:nvSpPr>
          <p:cNvPr id="145416" name="Rectangle 1032">
            <a:extLst>
              <a:ext uri="{FF2B5EF4-FFF2-40B4-BE49-F238E27FC236}">
                <a16:creationId xmlns:a16="http://schemas.microsoft.com/office/drawing/2014/main" id="{ABF0E364-A19B-429D-895B-26D86FFE5369}"/>
              </a:ext>
            </a:extLst>
          </p:cNvPr>
          <p:cNvSpPr>
            <a:spLocks noGrp="1" noChangeArrowheads="1"/>
          </p:cNvSpPr>
          <p:nvPr>
            <p:ph type="sldNum" sz="quarter" idx="4"/>
          </p:nvPr>
        </p:nvSpPr>
        <p:spPr bwMode="auto">
          <a:xfrm>
            <a:off x="0" y="5562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600" b="1">
                <a:solidFill>
                  <a:srgbClr val="9900CC"/>
                </a:solidFill>
                <a:latin typeface="Tahoma" panose="020B0604030504040204" pitchFamily="34" charset="0"/>
              </a:defRPr>
            </a:lvl1pPr>
          </a:lstStyle>
          <a:p>
            <a:pPr>
              <a:defRPr/>
            </a:pPr>
            <a:fld id="{B2D5F9B3-43E1-49B1-A96A-001777ECF442}" type="slidenum">
              <a:rPr lang="en-US" altLang="zh-CN"/>
              <a:pPr>
                <a:defRPr/>
              </a:pPr>
              <a:t>‹#›</a:t>
            </a:fld>
            <a:endParaRPr lang="en-US" altLang="zh-CN"/>
          </a:p>
        </p:txBody>
      </p:sp>
      <p:pic>
        <p:nvPicPr>
          <p:cNvPr id="1033" name="Picture 1033" descr="right-flower">
            <a:extLst>
              <a:ext uri="{FF2B5EF4-FFF2-40B4-BE49-F238E27FC236}">
                <a16:creationId xmlns:a16="http://schemas.microsoft.com/office/drawing/2014/main" id="{AE340C5E-1FE4-4FE5-BE2B-E5D82B0407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34">
            <a:extLst>
              <a:ext uri="{FF2B5EF4-FFF2-40B4-BE49-F238E27FC236}">
                <a16:creationId xmlns:a16="http://schemas.microsoft.com/office/drawing/2014/main" id="{FA065A6D-1ACB-4F07-8163-8B9AD5BEF07B}"/>
              </a:ext>
            </a:extLst>
          </p:cNvPr>
          <p:cNvSpPr>
            <a:spLocks noChangeArrowheads="1"/>
          </p:cNvSpPr>
          <p:nvPr/>
        </p:nvSpPr>
        <p:spPr bwMode="auto">
          <a:xfrm>
            <a:off x="0" y="6248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altLang="zh-CN" sz="1400" b="1" dirty="0">
                <a:solidFill>
                  <a:schemeClr val="tx2"/>
                </a:solidFill>
              </a:rPr>
              <a:t>CUIT    </a:t>
            </a:r>
            <a:r>
              <a:rPr lang="zh-CN" altLang="en-US" sz="1400" b="1" dirty="0">
                <a:solidFill>
                  <a:schemeClr val="tx2"/>
                </a:solidFill>
              </a:rPr>
              <a:t>徐虹</a:t>
            </a:r>
          </a:p>
        </p:txBody>
      </p:sp>
      <p:sp>
        <p:nvSpPr>
          <p:cNvPr id="1035" name="Rectangle 1035">
            <a:extLst>
              <a:ext uri="{FF2B5EF4-FFF2-40B4-BE49-F238E27FC236}">
                <a16:creationId xmlns:a16="http://schemas.microsoft.com/office/drawing/2014/main" id="{CD7B7A5E-1301-4F59-8FF1-3F45AC9CFEF2}"/>
              </a:ext>
            </a:extLst>
          </p:cNvPr>
          <p:cNvSpPr>
            <a:spLocks noChangeArrowheads="1"/>
          </p:cNvSpPr>
          <p:nvPr/>
        </p:nvSpPr>
        <p:spPr bwMode="auto">
          <a:xfrm>
            <a:off x="7380288" y="6524625"/>
            <a:ext cx="1763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fld id="{2182443D-E939-406F-B46A-CC4F58B764F1}" type="datetime1">
              <a:rPr lang="zh-CN" altLang="en-US" sz="1400" smtClean="0">
                <a:latin typeface="Tahoma" pitchFamily="34" charset="0"/>
              </a:rPr>
              <a:pPr eaLnBrk="1" hangingPunct="1">
                <a:defRPr/>
              </a:pPr>
              <a:t>2022/11/23</a:t>
            </a:fld>
            <a:r>
              <a:rPr lang="en-US" altLang="zh-CN" sz="1400">
                <a:latin typeface="Tahoma" pitchFamily="34" charset="0"/>
              </a:rPr>
              <a:t>    </a:t>
            </a:r>
            <a:r>
              <a:rPr lang="zh-CN" altLang="zh-CN" sz="1400">
                <a:latin typeface="Tahoma" pitchFamily="34" charset="0"/>
              </a:rPr>
              <a:t>10:56</a:t>
            </a:r>
          </a:p>
        </p:txBody>
      </p:sp>
    </p:spTree>
    <p:extLst>
      <p:ext uri="{BB962C8B-B14F-4D97-AF65-F5344CB8AC3E}">
        <p14:creationId xmlns:p14="http://schemas.microsoft.com/office/powerpoint/2010/main" val="43205571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sldNum="0" hd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2pPr>
      <a:lvl3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3pPr>
      <a:lvl4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4pPr>
      <a:lvl5pPr algn="l" rtl="0" eaLnBrk="0" fontAlgn="base" hangingPunct="0">
        <a:spcBef>
          <a:spcPct val="0"/>
        </a:spcBef>
        <a:spcAft>
          <a:spcPct val="0"/>
        </a:spcAft>
        <a:defRPr kumimoji="1" sz="4400" b="1">
          <a:solidFill>
            <a:schemeClr val="tx2"/>
          </a:solidFill>
          <a:latin typeface="Tahoma" pitchFamily="34" charset="0"/>
          <a:ea typeface="楷体_GB2312" pitchFamily="49" charset="-122"/>
        </a:defRPr>
      </a:lvl5pPr>
      <a:lvl6pPr marL="457200" algn="l" rtl="0" fontAlgn="base">
        <a:spcBef>
          <a:spcPct val="0"/>
        </a:spcBef>
        <a:spcAft>
          <a:spcPct val="0"/>
        </a:spcAft>
        <a:defRPr kumimoji="1" sz="4400" b="1">
          <a:solidFill>
            <a:schemeClr val="tx2"/>
          </a:solidFill>
          <a:latin typeface="Tahoma" pitchFamily="34" charset="0"/>
          <a:ea typeface="楷体_GB2312" pitchFamily="49" charset="-122"/>
        </a:defRPr>
      </a:lvl6pPr>
      <a:lvl7pPr marL="914400" algn="l" rtl="0" fontAlgn="base">
        <a:spcBef>
          <a:spcPct val="0"/>
        </a:spcBef>
        <a:spcAft>
          <a:spcPct val="0"/>
        </a:spcAft>
        <a:defRPr kumimoji="1" sz="4400" b="1">
          <a:solidFill>
            <a:schemeClr val="tx2"/>
          </a:solidFill>
          <a:latin typeface="Tahoma" pitchFamily="34" charset="0"/>
          <a:ea typeface="楷体_GB2312" pitchFamily="49" charset="-122"/>
        </a:defRPr>
      </a:lvl7pPr>
      <a:lvl8pPr marL="1371600" algn="l" rtl="0" fontAlgn="base">
        <a:spcBef>
          <a:spcPct val="0"/>
        </a:spcBef>
        <a:spcAft>
          <a:spcPct val="0"/>
        </a:spcAft>
        <a:defRPr kumimoji="1" sz="4400" b="1">
          <a:solidFill>
            <a:schemeClr val="tx2"/>
          </a:solidFill>
          <a:latin typeface="Tahoma" pitchFamily="34" charset="0"/>
          <a:ea typeface="楷体_GB2312" pitchFamily="49" charset="-122"/>
        </a:defRPr>
      </a:lvl8pPr>
      <a:lvl9pPr marL="1828800" algn="l" rtl="0" fontAlgn="base">
        <a:spcBef>
          <a:spcPct val="0"/>
        </a:spcBef>
        <a:spcAft>
          <a:spcPct val="0"/>
        </a:spcAft>
        <a:defRPr kumimoji="1" sz="4400" b="1">
          <a:solidFill>
            <a:schemeClr val="tx2"/>
          </a:solidFill>
          <a:latin typeface="Tahoma"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Ø"/>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Ø"/>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Ø"/>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5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audio" Target="../media/audio1.wav"/><Relationship Id="rId1" Type="http://schemas.openxmlformats.org/officeDocument/2006/relationships/slideLayout" Target="../slideLayouts/slideLayout23.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5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audio" Target="../media/audio1.wav"/><Relationship Id="rId1" Type="http://schemas.openxmlformats.org/officeDocument/2006/relationships/slideLayout" Target="../slideLayouts/slideLayout23.x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8.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3.xml"/></Relationships>
</file>

<file path=ppt/slides/_rels/slide8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7">
            <a:extLst>
              <a:ext uri="{FF2B5EF4-FFF2-40B4-BE49-F238E27FC236}">
                <a16:creationId xmlns:a16="http://schemas.microsoft.com/office/drawing/2014/main" id="{90D9F1F6-762F-4497-871A-ACD2C5697803}"/>
              </a:ext>
            </a:extLst>
          </p:cNvPr>
          <p:cNvSpPr txBox="1">
            <a:spLocks noChangeArrowheads="1"/>
          </p:cNvSpPr>
          <p:nvPr/>
        </p:nvSpPr>
        <p:spPr bwMode="auto">
          <a:xfrm>
            <a:off x="182563" y="2365375"/>
            <a:ext cx="7029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r>
              <a:rPr kumimoji="0" lang="zh-CN" altLang="en-US" sz="3600" dirty="0">
                <a:solidFill>
                  <a:srgbClr val="00339A"/>
                </a:solidFill>
                <a:latin typeface="隶书" panose="02010509060101010101" pitchFamily="49" charset="-122"/>
                <a:ea typeface="隶书" panose="02010509060101010101" pitchFamily="49" charset="-122"/>
              </a:rPr>
              <a:t>第六章        设备管理</a:t>
            </a:r>
            <a:endParaRPr kumimoji="0" lang="en-US" altLang="zh-CN" sz="3600" dirty="0">
              <a:solidFill>
                <a:srgbClr val="00339A"/>
              </a:solidFill>
              <a:latin typeface="隶书" panose="02010509060101010101" pitchFamily="49" charset="-122"/>
              <a:ea typeface="隶书" panose="02010509060101010101" pitchFamily="49" charset="-122"/>
            </a:endParaRPr>
          </a:p>
          <a:p>
            <a:pPr algn="ctr" eaLnBrk="1" hangingPunct="1"/>
            <a:r>
              <a:rPr kumimoji="0" lang="en-US" altLang="zh-CN"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rPr>
              <a:t>Chapter 6  Devices Management</a:t>
            </a:r>
            <a:endParaRPr kumimoji="0" lang="zh-CN" altLang="en-US"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6D4F976-89C8-4F0F-BD46-E0B11521E3F2}"/>
              </a:ext>
            </a:extLst>
          </p:cNvPr>
          <p:cNvSpPr>
            <a:spLocks noGrp="1"/>
          </p:cNvSpPr>
          <p:nvPr>
            <p:ph type="title"/>
          </p:nvPr>
        </p:nvSpPr>
        <p:spPr/>
        <p:txBody>
          <a:bodyPr/>
          <a:lstStyle/>
          <a:p>
            <a:r>
              <a:rPr lang="en-US" altLang="zh-CN" dirty="0"/>
              <a:t>6.1 I/O</a:t>
            </a:r>
            <a:r>
              <a:rPr lang="zh-CN" altLang="en-US" dirty="0"/>
              <a:t>系统的组成</a:t>
            </a:r>
          </a:p>
        </p:txBody>
      </p:sp>
      <p:sp>
        <p:nvSpPr>
          <p:cNvPr id="13315" name="Rectangle 4">
            <a:extLst>
              <a:ext uri="{FF2B5EF4-FFF2-40B4-BE49-F238E27FC236}">
                <a16:creationId xmlns:a16="http://schemas.microsoft.com/office/drawing/2014/main" id="{F893CD0B-1416-441B-9EEA-F403914F4355}"/>
              </a:ext>
            </a:extLst>
          </p:cNvPr>
          <p:cNvSpPr>
            <a:spLocks noGrp="1" noChangeArrowheads="1"/>
          </p:cNvSpPr>
          <p:nvPr>
            <p:ph idx="1"/>
          </p:nvPr>
        </p:nvSpPr>
        <p:spPr/>
        <p:txBody>
          <a:bodyPr/>
          <a:lstStyle/>
          <a:p>
            <a:pPr eaLnBrk="1" hangingPunct="1">
              <a:lnSpc>
                <a:spcPct val="90000"/>
              </a:lnSpc>
            </a:pPr>
            <a:r>
              <a:rPr lang="zh-CN" altLang="en-US" sz="2800" dirty="0">
                <a:latin typeface="Times New Roman" panose="02020603050405020304" pitchFamily="18" charset="0"/>
              </a:rPr>
              <a:t>设备管理程序的设计目标</a:t>
            </a:r>
          </a:p>
          <a:p>
            <a:pPr lvl="1" eaLnBrk="1" hangingPunct="1">
              <a:lnSpc>
                <a:spcPct val="90000"/>
              </a:lnSpc>
            </a:pPr>
            <a:r>
              <a:rPr lang="zh-CN" altLang="en-US" sz="2400" dirty="0">
                <a:latin typeface="Times New Roman" panose="02020603050405020304" pitchFamily="18" charset="0"/>
              </a:rPr>
              <a:t>方便性：提供友好透明的用户接口</a:t>
            </a:r>
          </a:p>
          <a:p>
            <a:pPr lvl="1" eaLnBrk="1" hangingPunct="1">
              <a:lnSpc>
                <a:spcPct val="90000"/>
              </a:lnSpc>
            </a:pPr>
            <a:r>
              <a:rPr lang="zh-CN" altLang="en-US" sz="2400" dirty="0">
                <a:latin typeface="Times New Roman" panose="02020603050405020304" pitchFamily="18" charset="0"/>
              </a:rPr>
              <a:t>并行性：提高设备的利用率和系统效率</a:t>
            </a:r>
          </a:p>
          <a:p>
            <a:pPr lvl="1" eaLnBrk="1" hangingPunct="1">
              <a:lnSpc>
                <a:spcPct val="90000"/>
              </a:lnSpc>
            </a:pPr>
            <a:r>
              <a:rPr lang="zh-CN" altLang="en-US" sz="2400" dirty="0">
                <a:latin typeface="Times New Roman" panose="02020603050405020304" pitchFamily="18" charset="0"/>
              </a:rPr>
              <a:t>均衡性：使用外存设备作为虚拟设备</a:t>
            </a:r>
          </a:p>
          <a:p>
            <a:pPr lvl="1" eaLnBrk="1" hangingPunct="1">
              <a:lnSpc>
                <a:spcPct val="90000"/>
              </a:lnSpc>
            </a:pPr>
            <a:r>
              <a:rPr lang="zh-CN" altLang="en-US" sz="2400" dirty="0">
                <a:latin typeface="Times New Roman" panose="02020603050405020304" pitchFamily="18" charset="0"/>
              </a:rPr>
              <a:t>独立性：与设备无关性</a:t>
            </a:r>
          </a:p>
          <a:p>
            <a:pPr eaLnBrk="1" hangingPunct="1">
              <a:lnSpc>
                <a:spcPct val="90000"/>
              </a:lnSpc>
            </a:pPr>
            <a:r>
              <a:rPr lang="zh-CN" altLang="en-US" sz="2800" dirty="0">
                <a:latin typeface="Times New Roman" panose="02020603050405020304" pitchFamily="18" charset="0"/>
              </a:rPr>
              <a:t>设备管理的基本功能</a:t>
            </a:r>
          </a:p>
          <a:p>
            <a:pPr lvl="1" eaLnBrk="1" hangingPunct="1">
              <a:lnSpc>
                <a:spcPct val="90000"/>
              </a:lnSpc>
            </a:pPr>
            <a:r>
              <a:rPr lang="zh-CN" altLang="en-US" sz="2400" dirty="0">
                <a:latin typeface="Times New Roman" panose="02020603050405020304" pitchFamily="18" charset="0"/>
              </a:rPr>
              <a:t>提供和进程管理系统的接口</a:t>
            </a:r>
          </a:p>
          <a:p>
            <a:pPr lvl="1" eaLnBrk="1" hangingPunct="1">
              <a:lnSpc>
                <a:spcPct val="90000"/>
              </a:lnSpc>
            </a:pPr>
            <a:r>
              <a:rPr lang="zh-CN" altLang="en-US" sz="2400" dirty="0">
                <a:latin typeface="Times New Roman" panose="02020603050405020304" pitchFamily="18" charset="0"/>
              </a:rPr>
              <a:t>进行设备分配</a:t>
            </a:r>
          </a:p>
          <a:p>
            <a:pPr lvl="1" eaLnBrk="1" hangingPunct="1">
              <a:lnSpc>
                <a:spcPct val="90000"/>
              </a:lnSpc>
            </a:pPr>
            <a:r>
              <a:rPr lang="zh-CN" altLang="en-US" sz="2400" dirty="0">
                <a:latin typeface="Times New Roman" panose="02020603050405020304" pitchFamily="18" charset="0"/>
              </a:rPr>
              <a:t>实现设备之间，设备与</a:t>
            </a:r>
            <a:r>
              <a:rPr lang="en-US" altLang="zh-CN" sz="2400" dirty="0">
                <a:latin typeface="Times New Roman" panose="02020603050405020304" pitchFamily="18" charset="0"/>
              </a:rPr>
              <a:t>CPU</a:t>
            </a:r>
            <a:r>
              <a:rPr lang="zh-CN" altLang="en-US" sz="2400" dirty="0">
                <a:latin typeface="Times New Roman" panose="02020603050405020304" pitchFamily="18" charset="0"/>
              </a:rPr>
              <a:t>等之间的并行操作</a:t>
            </a:r>
          </a:p>
          <a:p>
            <a:pPr lvl="1" eaLnBrk="1" hangingPunct="1">
              <a:lnSpc>
                <a:spcPct val="90000"/>
              </a:lnSpc>
            </a:pPr>
            <a:r>
              <a:rPr lang="zh-CN" altLang="en-US" sz="2400" dirty="0">
                <a:latin typeface="Times New Roman" panose="02020603050405020304" pitchFamily="18" charset="0"/>
              </a:rPr>
              <a:t>进行缓冲区管理</a:t>
            </a:r>
            <a:endParaRPr lang="zh-CN" altLang="en-US"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2E3FF6F-DDEC-4207-80CA-39ADFE2AC79E}"/>
              </a:ext>
            </a:extLst>
          </p:cNvPr>
          <p:cNvSpPr>
            <a:spLocks noGrp="1"/>
          </p:cNvSpPr>
          <p:nvPr>
            <p:ph type="title"/>
          </p:nvPr>
        </p:nvSpPr>
        <p:spPr/>
        <p:txBody>
          <a:bodyPr/>
          <a:lstStyle/>
          <a:p>
            <a:r>
              <a:rPr lang="zh-CN" altLang="en-US" dirty="0"/>
              <a:t>补充：固态硬盘</a:t>
            </a:r>
          </a:p>
        </p:txBody>
      </p:sp>
      <p:sp>
        <p:nvSpPr>
          <p:cNvPr id="101379" name="Rectangle 2">
            <a:extLst>
              <a:ext uri="{FF2B5EF4-FFF2-40B4-BE49-F238E27FC236}">
                <a16:creationId xmlns:a16="http://schemas.microsoft.com/office/drawing/2014/main" id="{EC3AE737-708D-4593-A444-752FDBCB1A59}"/>
              </a:ext>
            </a:extLst>
          </p:cNvPr>
          <p:cNvSpPr>
            <a:spLocks noGrp="1" noChangeArrowheads="1"/>
          </p:cNvSpPr>
          <p:nvPr>
            <p:ph idx="1"/>
          </p:nvPr>
        </p:nvSpPr>
        <p:spPr/>
        <p:txBody>
          <a:bodyPr/>
          <a:lstStyle/>
          <a:p>
            <a:pPr lvl="1" eaLnBrk="1" hangingPunct="1"/>
            <a:r>
              <a:rPr lang="zh-CN" altLang="en-US"/>
              <a:t>写入：</a:t>
            </a:r>
            <a:r>
              <a:rPr lang="en-US" altLang="zh-CN"/>
              <a:t>SSD</a:t>
            </a:r>
            <a:r>
              <a:rPr lang="zh-CN" altLang="en-US"/>
              <a:t>主控通过若干个通道并行操作多块</a:t>
            </a:r>
            <a:r>
              <a:rPr lang="en-US" altLang="zh-CN"/>
              <a:t>FALSH</a:t>
            </a:r>
            <a:r>
              <a:rPr lang="zh-CN" altLang="en-US"/>
              <a:t>颗粒，类似</a:t>
            </a:r>
            <a:r>
              <a:rPr lang="en-US" altLang="zh-CN"/>
              <a:t>RAID0</a:t>
            </a:r>
            <a:r>
              <a:rPr lang="zh-CN" altLang="en-US"/>
              <a:t>。以</a:t>
            </a:r>
            <a:r>
              <a:rPr lang="en-US" altLang="zh-CN"/>
              <a:t>8</a:t>
            </a:r>
            <a:r>
              <a:rPr lang="zh-CN" altLang="en-US"/>
              <a:t>通道写</a:t>
            </a:r>
            <a:r>
              <a:rPr lang="en-US" altLang="zh-CN"/>
              <a:t>20k</a:t>
            </a:r>
            <a:r>
              <a:rPr lang="zh-CN" altLang="en-US"/>
              <a:t>数据为例：</a:t>
            </a:r>
            <a:endParaRPr lang="en-US" altLang="zh-CN"/>
          </a:p>
        </p:txBody>
      </p:sp>
      <p:pic>
        <p:nvPicPr>
          <p:cNvPr id="101381" name="Picture 2">
            <a:extLst>
              <a:ext uri="{FF2B5EF4-FFF2-40B4-BE49-F238E27FC236}">
                <a16:creationId xmlns:a16="http://schemas.microsoft.com/office/drawing/2014/main" id="{8BF3CB01-D9BC-44DF-960E-8C034C557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2636838"/>
            <a:ext cx="5097462" cy="372268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6018C75-7921-4A7F-8D65-5EB600C97E1C}"/>
              </a:ext>
            </a:extLst>
          </p:cNvPr>
          <p:cNvSpPr>
            <a:spLocks noGrp="1"/>
          </p:cNvSpPr>
          <p:nvPr>
            <p:ph type="title"/>
          </p:nvPr>
        </p:nvSpPr>
        <p:spPr/>
        <p:txBody>
          <a:bodyPr/>
          <a:lstStyle/>
          <a:p>
            <a:r>
              <a:rPr lang="zh-CN" altLang="en-US" dirty="0"/>
              <a:t>补充：固态硬盘</a:t>
            </a:r>
          </a:p>
        </p:txBody>
      </p:sp>
      <p:sp>
        <p:nvSpPr>
          <p:cNvPr id="102403" name="Rectangle 2">
            <a:extLst>
              <a:ext uri="{FF2B5EF4-FFF2-40B4-BE49-F238E27FC236}">
                <a16:creationId xmlns:a16="http://schemas.microsoft.com/office/drawing/2014/main" id="{5CA01CC8-91BB-4381-9098-033EFC47636E}"/>
              </a:ext>
            </a:extLst>
          </p:cNvPr>
          <p:cNvSpPr>
            <a:spLocks noGrp="1" noChangeArrowheads="1"/>
          </p:cNvSpPr>
          <p:nvPr>
            <p:ph idx="1"/>
          </p:nvPr>
        </p:nvSpPr>
        <p:spPr/>
        <p:txBody>
          <a:bodyPr/>
          <a:lstStyle/>
          <a:p>
            <a:pPr lvl="1" eaLnBrk="1" hangingPunct="1"/>
            <a:r>
              <a:rPr lang="zh-CN" altLang="en-US"/>
              <a:t>垃圾回收机制：</a:t>
            </a:r>
            <a:r>
              <a:rPr lang="en-US" altLang="zh-CN"/>
              <a:t>SSD</a:t>
            </a:r>
            <a:r>
              <a:rPr lang="zh-CN" altLang="en-US"/>
              <a:t>主控不再管理到字节，而是以</a:t>
            </a:r>
            <a:r>
              <a:rPr lang="en-US" altLang="zh-CN"/>
              <a:t>Block</a:t>
            </a:r>
            <a:r>
              <a:rPr lang="zh-CN" altLang="en-US"/>
              <a:t>为单位。当无法找到</a:t>
            </a:r>
            <a:r>
              <a:rPr lang="en-US" altLang="zh-CN"/>
              <a:t>Block</a:t>
            </a:r>
            <a:r>
              <a:rPr lang="zh-CN" altLang="en-US"/>
              <a:t>进行写入时，把几个</a:t>
            </a:r>
            <a:r>
              <a:rPr lang="en-US" altLang="zh-CN"/>
              <a:t>Block</a:t>
            </a:r>
            <a:r>
              <a:rPr lang="zh-CN" altLang="en-US"/>
              <a:t>中的有效数据集中搬到一个新的</a:t>
            </a:r>
            <a:r>
              <a:rPr lang="en-US" altLang="zh-CN"/>
              <a:t>Block</a:t>
            </a:r>
            <a:r>
              <a:rPr lang="zh-CN" altLang="en-US"/>
              <a:t>上面去，然后再把这几个</a:t>
            </a:r>
            <a:r>
              <a:rPr lang="en-US" altLang="zh-CN"/>
              <a:t>Block</a:t>
            </a:r>
            <a:r>
              <a:rPr lang="zh-CN" altLang="en-US"/>
              <a:t>擦除掉。</a:t>
            </a:r>
            <a:br>
              <a:rPr lang="en-US" altLang="zh-CN"/>
            </a:br>
            <a:r>
              <a:rPr lang="zh-CN" altLang="en-US"/>
              <a:t>所以，</a:t>
            </a:r>
            <a:r>
              <a:rPr lang="en-US" altLang="zh-CN"/>
              <a:t>Windows</a:t>
            </a:r>
            <a:r>
              <a:rPr lang="zh-CN" altLang="en-US"/>
              <a:t>的</a:t>
            </a:r>
            <a:br>
              <a:rPr lang="en-US" altLang="zh-CN"/>
            </a:br>
            <a:r>
              <a:rPr lang="zh-CN" altLang="en-US"/>
              <a:t>磁盘碎片整理就</a:t>
            </a:r>
            <a:br>
              <a:rPr lang="en-US" altLang="zh-CN"/>
            </a:br>
            <a:r>
              <a:rPr lang="zh-CN" altLang="en-US"/>
              <a:t>用不上了。并且少</a:t>
            </a:r>
            <a:br>
              <a:rPr lang="en-US" altLang="zh-CN"/>
            </a:br>
            <a:r>
              <a:rPr lang="zh-CN" altLang="en-US"/>
              <a:t>分区也更好。</a:t>
            </a:r>
          </a:p>
        </p:txBody>
      </p:sp>
      <p:sp>
        <p:nvSpPr>
          <p:cNvPr id="102405" name="AutoShape 2">
            <a:extLst>
              <a:ext uri="{FF2B5EF4-FFF2-40B4-BE49-F238E27FC236}">
                <a16:creationId xmlns:a16="http://schemas.microsoft.com/office/drawing/2014/main" id="{9046DE24-7D9B-4EBE-87D5-25E5BD5D3FB3}"/>
              </a:ext>
            </a:extLst>
          </p:cNvPr>
          <p:cNvSpPr>
            <a:spLocks noChangeAspect="1" noChangeArrowheads="1"/>
          </p:cNvSpPr>
          <p:nvPr/>
        </p:nvSpPr>
        <p:spPr bwMode="auto">
          <a:xfrm>
            <a:off x="45418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pic>
        <p:nvPicPr>
          <p:cNvPr id="102406" name="Picture 3">
            <a:extLst>
              <a:ext uri="{FF2B5EF4-FFF2-40B4-BE49-F238E27FC236}">
                <a16:creationId xmlns:a16="http://schemas.microsoft.com/office/drawing/2014/main" id="{52D815AD-142C-40B3-8846-D983D8FD3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353" y="3307217"/>
            <a:ext cx="3241675" cy="322154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1908EEB-AE73-41FE-9688-DF93489C6FAE}"/>
              </a:ext>
            </a:extLst>
          </p:cNvPr>
          <p:cNvSpPr>
            <a:spLocks noGrp="1"/>
          </p:cNvSpPr>
          <p:nvPr>
            <p:ph type="title"/>
          </p:nvPr>
        </p:nvSpPr>
        <p:spPr/>
        <p:txBody>
          <a:bodyPr/>
          <a:lstStyle/>
          <a:p>
            <a:r>
              <a:rPr lang="zh-CN" altLang="en-US" dirty="0"/>
              <a:t>补充：固态硬盘</a:t>
            </a:r>
          </a:p>
        </p:txBody>
      </p:sp>
      <p:sp>
        <p:nvSpPr>
          <p:cNvPr id="103427" name="Rectangle 2">
            <a:extLst>
              <a:ext uri="{FF2B5EF4-FFF2-40B4-BE49-F238E27FC236}">
                <a16:creationId xmlns:a16="http://schemas.microsoft.com/office/drawing/2014/main" id="{5CA12BF1-F22B-414A-B351-0A7944C8E3AB}"/>
              </a:ext>
            </a:extLst>
          </p:cNvPr>
          <p:cNvSpPr>
            <a:spLocks noGrp="1" noChangeArrowheads="1"/>
          </p:cNvSpPr>
          <p:nvPr>
            <p:ph idx="1"/>
          </p:nvPr>
        </p:nvSpPr>
        <p:spPr/>
        <p:txBody>
          <a:bodyPr/>
          <a:lstStyle/>
          <a:p>
            <a:pPr lvl="1" eaLnBrk="1" hangingPunct="1"/>
            <a:r>
              <a:rPr lang="zh-CN" altLang="en-US"/>
              <a:t>寿命：以擦写次数</a:t>
            </a:r>
            <a:r>
              <a:rPr lang="en-US" altLang="zh-CN"/>
              <a:t>3000</a:t>
            </a:r>
            <a:r>
              <a:rPr lang="zh-CN" altLang="en-US"/>
              <a:t>次为例</a:t>
            </a:r>
            <a:endParaRPr lang="en-US" altLang="zh-CN"/>
          </a:p>
          <a:p>
            <a:pPr lvl="2" eaLnBrk="1" hangingPunct="1"/>
            <a:r>
              <a:rPr lang="en-US" altLang="zh-CN"/>
              <a:t>64G</a:t>
            </a:r>
            <a:r>
              <a:rPr lang="zh-CN" altLang="en-US"/>
              <a:t>：可擦写的总数据量为</a:t>
            </a:r>
            <a:br>
              <a:rPr lang="en-US" altLang="zh-CN"/>
            </a:br>
            <a:r>
              <a:rPr lang="en-US" altLang="zh-CN" sz="2400"/>
              <a:t>64G </a:t>
            </a:r>
            <a:r>
              <a:rPr lang="zh-CN" altLang="en-US" sz="2400"/>
              <a:t>*</a:t>
            </a:r>
            <a:r>
              <a:rPr lang="en-US" altLang="zh-CN" sz="2400"/>
              <a:t> 3000 = 192000G = 187.5T</a:t>
            </a:r>
          </a:p>
          <a:p>
            <a:pPr lvl="2" eaLnBrk="1" hangingPunct="1"/>
            <a:r>
              <a:rPr lang="zh-CN" altLang="en-US" sz="2400"/>
              <a:t>假如每天写入</a:t>
            </a:r>
            <a:r>
              <a:rPr lang="en-US" altLang="zh-CN" sz="2400"/>
              <a:t>100G</a:t>
            </a:r>
            <a:r>
              <a:rPr lang="zh-CN" altLang="en-US" sz="2400"/>
              <a:t>的数据，</a:t>
            </a:r>
            <a:br>
              <a:rPr lang="en-US" altLang="zh-CN" sz="2400"/>
            </a:br>
            <a:r>
              <a:rPr lang="zh-CN" altLang="en-US" sz="2400"/>
              <a:t>可用</a:t>
            </a:r>
            <a:r>
              <a:rPr lang="en-US" altLang="zh-CN" sz="2400"/>
              <a:t>192000 / 100 = 1920</a:t>
            </a:r>
            <a:r>
              <a:rPr lang="zh-CN" altLang="en-US" sz="2400"/>
              <a:t>天，</a:t>
            </a:r>
            <a:br>
              <a:rPr lang="en-US" altLang="zh-CN" sz="2400"/>
            </a:br>
            <a:r>
              <a:rPr lang="zh-CN" altLang="en-US" sz="2400"/>
              <a:t>也就是 </a:t>
            </a:r>
            <a:r>
              <a:rPr lang="en-US" altLang="zh-CN" sz="2400"/>
              <a:t>1920 / 366 = 5.25 </a:t>
            </a:r>
            <a:r>
              <a:rPr lang="zh-CN" altLang="en-US" sz="2400"/>
              <a:t>年。</a:t>
            </a:r>
            <a:endParaRPr lang="en-US" altLang="zh-CN" sz="2400"/>
          </a:p>
          <a:p>
            <a:pPr lvl="2" eaLnBrk="1" hangingPunct="1"/>
            <a:r>
              <a:rPr lang="zh-CN" altLang="en-US" sz="2400"/>
              <a:t>如果每天写入的数据远低于</a:t>
            </a:r>
            <a:r>
              <a:rPr lang="en-US" altLang="zh-CN" sz="2400"/>
              <a:t>10G</a:t>
            </a:r>
            <a:r>
              <a:rPr lang="zh-CN" altLang="en-US" sz="2400"/>
              <a:t>，就拿</a:t>
            </a:r>
            <a:r>
              <a:rPr lang="en-US" altLang="zh-CN" sz="2400"/>
              <a:t>10G</a:t>
            </a:r>
            <a:r>
              <a:rPr lang="zh-CN" altLang="en-US" sz="2400"/>
              <a:t>来算，可以不间断用</a:t>
            </a:r>
            <a:r>
              <a:rPr lang="en-US" altLang="zh-CN" sz="2400"/>
              <a:t>52.5</a:t>
            </a:r>
            <a:r>
              <a:rPr lang="zh-CN" altLang="en-US" sz="2400"/>
              <a:t>年</a:t>
            </a:r>
            <a:endParaRPr lang="en-US" altLang="zh-CN" sz="2400"/>
          </a:p>
          <a:p>
            <a:pPr lvl="2" eaLnBrk="1" hangingPunct="1"/>
            <a:r>
              <a:rPr lang="zh-CN" altLang="en-US" sz="2400"/>
              <a:t>再如果用的是</a:t>
            </a:r>
            <a:r>
              <a:rPr lang="en-US" altLang="zh-CN" sz="2400"/>
              <a:t>128G</a:t>
            </a:r>
            <a:r>
              <a:rPr lang="zh-CN" altLang="en-US" sz="2400"/>
              <a:t>的</a:t>
            </a:r>
            <a:r>
              <a:rPr lang="en-US" altLang="zh-CN" sz="2400"/>
              <a:t>SSD</a:t>
            </a:r>
            <a:r>
              <a:rPr lang="zh-CN" altLang="en-US" sz="2400"/>
              <a:t>的话，可以不间断用</a:t>
            </a:r>
            <a:r>
              <a:rPr lang="en-US" altLang="zh-CN" sz="2400"/>
              <a:t>104</a:t>
            </a:r>
            <a:r>
              <a:rPr lang="zh-CN" altLang="en-US" sz="2400"/>
              <a:t>年！</a:t>
            </a:r>
            <a:endParaRPr lang="en-US" altLang="zh-CN" sz="2400"/>
          </a:p>
          <a:p>
            <a:pPr lvl="1" eaLnBrk="1" hangingPunct="1"/>
            <a:r>
              <a:rPr lang="zh-CN" altLang="en-US" sz="2800"/>
              <a:t>也就是说，实际使用中可以无限读写！</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a:extLst>
              <a:ext uri="{FF2B5EF4-FFF2-40B4-BE49-F238E27FC236}">
                <a16:creationId xmlns:a16="http://schemas.microsoft.com/office/drawing/2014/main" id="{CD2BBEAF-4C93-49E7-9A58-4CBC2FB284F5}"/>
              </a:ext>
            </a:extLst>
          </p:cNvPr>
          <p:cNvSpPr>
            <a:spLocks noGrp="1" noChangeArrowheads="1"/>
          </p:cNvSpPr>
          <p:nvPr>
            <p:ph type="title"/>
          </p:nvPr>
        </p:nvSpPr>
        <p:spPr/>
        <p:txBody>
          <a:bodyPr/>
          <a:lstStyle/>
          <a:p>
            <a:pPr algn="ctr" eaLnBrk="1" hangingPunct="1"/>
            <a:r>
              <a:rPr lang="en-US" altLang="zh-CN" sz="3200" dirty="0">
                <a:solidFill>
                  <a:srgbClr val="FF0000"/>
                </a:solidFill>
                <a:latin typeface="Times New Roman" panose="02020603050405020304" pitchFamily="18" charset="0"/>
              </a:rPr>
              <a:t> </a:t>
            </a:r>
            <a:r>
              <a:rPr lang="zh-CN" altLang="en-US" sz="4000" dirty="0">
                <a:solidFill>
                  <a:srgbClr val="FF0000"/>
                </a:solidFill>
              </a:rPr>
              <a:t>本章重点</a:t>
            </a:r>
          </a:p>
        </p:txBody>
      </p:sp>
      <p:sp>
        <p:nvSpPr>
          <p:cNvPr id="104452" name="Rectangle 4">
            <a:extLst>
              <a:ext uri="{FF2B5EF4-FFF2-40B4-BE49-F238E27FC236}">
                <a16:creationId xmlns:a16="http://schemas.microsoft.com/office/drawing/2014/main" id="{C8C66E46-DB6A-436F-BF51-5013C9D0A99F}"/>
              </a:ext>
            </a:extLst>
          </p:cNvPr>
          <p:cNvSpPr>
            <a:spLocks noGrp="1" noChangeArrowheads="1"/>
          </p:cNvSpPr>
          <p:nvPr>
            <p:ph idx="1"/>
          </p:nvPr>
        </p:nvSpPr>
        <p:spPr/>
        <p:txBody>
          <a:bodyPr/>
          <a:lstStyle/>
          <a:p>
            <a:pPr lvl="1" eaLnBrk="1" hangingPunct="1">
              <a:lnSpc>
                <a:spcPct val="80000"/>
              </a:lnSpc>
            </a:pPr>
            <a:r>
              <a:rPr lang="zh-CN" altLang="en-US" sz="2800" dirty="0">
                <a:latin typeface="Times New Roman" panose="02020603050405020304" pitchFamily="18" charset="0"/>
              </a:rPr>
              <a:t>设备分类</a:t>
            </a:r>
          </a:p>
          <a:p>
            <a:pPr lvl="1" eaLnBrk="1" hangingPunct="1">
              <a:lnSpc>
                <a:spcPct val="80000"/>
              </a:lnSpc>
            </a:pPr>
            <a:r>
              <a:rPr lang="en-US" altLang="zh-CN" sz="2800" dirty="0">
                <a:solidFill>
                  <a:srgbClr val="FF0000"/>
                </a:solidFill>
                <a:latin typeface="Times New Roman" panose="02020603050405020304" pitchFamily="18" charset="0"/>
              </a:rPr>
              <a:t>I/O</a:t>
            </a:r>
            <a:r>
              <a:rPr lang="zh-CN" altLang="en-US" sz="2800" dirty="0">
                <a:solidFill>
                  <a:srgbClr val="FF0000"/>
                </a:solidFill>
                <a:latin typeface="Times New Roman" panose="02020603050405020304" pitchFamily="18" charset="0"/>
              </a:rPr>
              <a:t>控制方式</a:t>
            </a:r>
          </a:p>
          <a:p>
            <a:pPr lvl="1" eaLnBrk="1" hangingPunct="1">
              <a:lnSpc>
                <a:spcPct val="80000"/>
              </a:lnSpc>
            </a:pPr>
            <a:r>
              <a:rPr lang="zh-CN" altLang="en-US" sz="2800" dirty="0">
                <a:latin typeface="Times New Roman" panose="02020603050405020304" pitchFamily="18" charset="0"/>
              </a:rPr>
              <a:t>中断技术</a:t>
            </a:r>
          </a:p>
          <a:p>
            <a:pPr lvl="1" eaLnBrk="1" hangingPunct="1">
              <a:lnSpc>
                <a:spcPct val="80000"/>
              </a:lnSpc>
            </a:pPr>
            <a:r>
              <a:rPr lang="zh-CN" altLang="en-US" sz="2800" dirty="0">
                <a:solidFill>
                  <a:srgbClr val="FF0000"/>
                </a:solidFill>
                <a:latin typeface="Times New Roman" panose="02020603050405020304" pitchFamily="18" charset="0"/>
              </a:rPr>
              <a:t>缓冲技术</a:t>
            </a:r>
          </a:p>
          <a:p>
            <a:pPr lvl="1" eaLnBrk="1" hangingPunct="1">
              <a:lnSpc>
                <a:spcPct val="80000"/>
              </a:lnSpc>
            </a:pPr>
            <a:r>
              <a:rPr lang="zh-CN" altLang="en-US" sz="2800" dirty="0">
                <a:solidFill>
                  <a:srgbClr val="FF0000"/>
                </a:solidFill>
                <a:latin typeface="Times New Roman" panose="02020603050405020304" pitchFamily="18" charset="0"/>
              </a:rPr>
              <a:t>设备分配</a:t>
            </a:r>
          </a:p>
          <a:p>
            <a:pPr lvl="2" eaLnBrk="1" hangingPunct="1">
              <a:lnSpc>
                <a:spcPct val="80000"/>
              </a:lnSpc>
            </a:pPr>
            <a:r>
              <a:rPr lang="zh-CN" altLang="en-US" sz="2400" dirty="0">
                <a:solidFill>
                  <a:srgbClr val="FF0000"/>
                </a:solidFill>
                <a:latin typeface="Times New Roman" panose="02020603050405020304" pitchFamily="18" charset="0"/>
              </a:rPr>
              <a:t>设备分配流程</a:t>
            </a:r>
          </a:p>
          <a:p>
            <a:pPr lvl="2" eaLnBrk="1" hangingPunct="1">
              <a:lnSpc>
                <a:spcPct val="80000"/>
              </a:lnSpc>
            </a:pPr>
            <a:r>
              <a:rPr lang="zh-CN" altLang="en-US" sz="2400" dirty="0">
                <a:solidFill>
                  <a:srgbClr val="FF0000"/>
                </a:solidFill>
                <a:latin typeface="Times New Roman" panose="02020603050405020304" pitchFamily="18" charset="0"/>
              </a:rPr>
              <a:t>设备独立性</a:t>
            </a:r>
          </a:p>
          <a:p>
            <a:pPr lvl="2" eaLnBrk="1" hangingPunct="1">
              <a:lnSpc>
                <a:spcPct val="80000"/>
              </a:lnSpc>
            </a:pPr>
            <a:r>
              <a:rPr lang="en-US" altLang="zh-CN" sz="2400" dirty="0" err="1">
                <a:solidFill>
                  <a:srgbClr val="FF0000"/>
                </a:solidFill>
                <a:latin typeface="Times New Roman" panose="02020603050405020304" pitchFamily="18" charset="0"/>
              </a:rPr>
              <a:t>SPOOLing</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系统</a:t>
            </a:r>
          </a:p>
          <a:p>
            <a:pPr lvl="1" eaLnBrk="1" hangingPunct="1">
              <a:lnSpc>
                <a:spcPct val="80000"/>
              </a:lnSpc>
            </a:pPr>
            <a:r>
              <a:rPr lang="zh-CN" altLang="en-US" sz="2800" dirty="0">
                <a:solidFill>
                  <a:srgbClr val="FF0000"/>
                </a:solidFill>
                <a:latin typeface="Times New Roman" panose="02020603050405020304" pitchFamily="18" charset="0"/>
              </a:rPr>
              <a:t>设备驱动程序</a:t>
            </a:r>
          </a:p>
          <a:p>
            <a:pPr lvl="1" eaLnBrk="1" hangingPunct="1">
              <a:lnSpc>
                <a:spcPct val="80000"/>
              </a:lnSpc>
            </a:pPr>
            <a:r>
              <a:rPr lang="zh-CN" altLang="en-US" sz="2800" dirty="0">
                <a:solidFill>
                  <a:srgbClr val="FF0000"/>
                </a:solidFill>
              </a:rPr>
              <a:t>磁盘调度算法</a:t>
            </a:r>
          </a:p>
          <a:p>
            <a:pPr lvl="1" algn="ctr" eaLnBrk="1" hangingPunct="1">
              <a:lnSpc>
                <a:spcPct val="80000"/>
              </a:lnSpc>
              <a:buFont typeface="Wingdings" panose="05000000000000000000" pitchFamily="2" charset="2"/>
              <a:buNone/>
            </a:pPr>
            <a:endParaRPr lang="en-US" altLang="zh-CN" sz="24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a:extLst>
              <a:ext uri="{FF2B5EF4-FFF2-40B4-BE49-F238E27FC236}">
                <a16:creationId xmlns:a16="http://schemas.microsoft.com/office/drawing/2014/main" id="{CBD441C7-A132-4121-8627-6CC6BD1008CC}"/>
              </a:ext>
            </a:extLst>
          </p:cNvPr>
          <p:cNvSpPr>
            <a:spLocks noGrp="1" noChangeArrowheads="1"/>
          </p:cNvSpPr>
          <p:nvPr>
            <p:ph type="title"/>
          </p:nvPr>
        </p:nvSpPr>
        <p:spPr/>
        <p:txBody>
          <a:bodyPr/>
          <a:lstStyle/>
          <a:p>
            <a:pPr eaLnBrk="1" hangingPunct="1"/>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5476" name="Rectangle 3">
            <a:extLst>
              <a:ext uri="{FF2B5EF4-FFF2-40B4-BE49-F238E27FC236}">
                <a16:creationId xmlns:a16="http://schemas.microsoft.com/office/drawing/2014/main" id="{15D8A188-7920-46F9-8078-2DEF11EE7A8C}"/>
              </a:ext>
            </a:extLst>
          </p:cNvPr>
          <p:cNvSpPr>
            <a:spLocks noGrp="1" noChangeArrowheads="1"/>
          </p:cNvSpPr>
          <p:nvPr>
            <p:ph idx="1"/>
          </p:nvPr>
        </p:nvSpPr>
        <p:spPr/>
        <p:txBody>
          <a:bodyPr/>
          <a:lstStyle/>
          <a:p>
            <a:pPr eaLnBrk="1" hangingPunct="1"/>
            <a:r>
              <a:rPr lang="en-US" altLang="zh-CN">
                <a:solidFill>
                  <a:srgbClr val="000000"/>
                </a:solidFill>
              </a:rPr>
              <a:t>Linux</a:t>
            </a:r>
            <a:r>
              <a:rPr lang="zh-CN" altLang="en-US">
                <a:solidFill>
                  <a:srgbClr val="000000"/>
                </a:solidFill>
                <a:latin typeface="Times New Roman" panose="02020603050405020304" pitchFamily="18" charset="0"/>
              </a:rPr>
              <a:t>设备管理结构</a:t>
            </a:r>
            <a:r>
              <a:rPr lang="zh-CN" altLang="en-US"/>
              <a:t> </a:t>
            </a:r>
          </a:p>
        </p:txBody>
      </p:sp>
      <p:grpSp>
        <p:nvGrpSpPr>
          <p:cNvPr id="105477" name="Group 4">
            <a:extLst>
              <a:ext uri="{FF2B5EF4-FFF2-40B4-BE49-F238E27FC236}">
                <a16:creationId xmlns:a16="http://schemas.microsoft.com/office/drawing/2014/main" id="{63DA247C-D9F5-4447-A013-90B83DFDC157}"/>
              </a:ext>
            </a:extLst>
          </p:cNvPr>
          <p:cNvGrpSpPr>
            <a:grpSpLocks/>
          </p:cNvGrpSpPr>
          <p:nvPr/>
        </p:nvGrpSpPr>
        <p:grpSpPr bwMode="auto">
          <a:xfrm>
            <a:off x="838200" y="2209800"/>
            <a:ext cx="7391400" cy="4114800"/>
            <a:chOff x="2355" y="9735"/>
            <a:chExt cx="6318" cy="3365"/>
          </a:xfrm>
        </p:grpSpPr>
        <p:sp>
          <p:nvSpPr>
            <p:cNvPr id="105478" name="Text Box 5">
              <a:extLst>
                <a:ext uri="{FF2B5EF4-FFF2-40B4-BE49-F238E27FC236}">
                  <a16:creationId xmlns:a16="http://schemas.microsoft.com/office/drawing/2014/main" id="{2E5C3387-A4A4-41DC-B9BE-11DCCA45452A}"/>
                </a:ext>
              </a:extLst>
            </p:cNvPr>
            <p:cNvSpPr txBox="1">
              <a:spLocks noChangeArrowheads="1"/>
            </p:cNvSpPr>
            <p:nvPr/>
          </p:nvSpPr>
          <p:spPr bwMode="auto">
            <a:xfrm>
              <a:off x="3990" y="12640"/>
              <a:ext cx="321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en-US" altLang="zh-CN" sz="2000" b="0">
                  <a:latin typeface="宋体" panose="02010600030101010101" pitchFamily="2" charset="-122"/>
                </a:rPr>
                <a:t>Linux</a:t>
              </a:r>
              <a:r>
                <a:rPr kumimoji="0" lang="zh-CN" altLang="en-US" sz="2000" b="0">
                  <a:latin typeface="宋体" panose="02010600030101010101" pitchFamily="2" charset="-122"/>
                </a:rPr>
                <a:t>设备管理层次图</a:t>
              </a:r>
              <a:r>
                <a:rPr kumimoji="0" lang="zh-CN" altLang="en-US" sz="1000" b="0">
                  <a:latin typeface="宋体" panose="02010600030101010101" pitchFamily="2" charset="-122"/>
                </a:rPr>
                <a:t>                    </a:t>
              </a:r>
            </a:p>
          </p:txBody>
        </p:sp>
        <p:sp>
          <p:nvSpPr>
            <p:cNvPr id="105479" name="Text Box 6">
              <a:extLst>
                <a:ext uri="{FF2B5EF4-FFF2-40B4-BE49-F238E27FC236}">
                  <a16:creationId xmlns:a16="http://schemas.microsoft.com/office/drawing/2014/main" id="{D2AE1D2F-7CF3-4EE5-B521-00D59CBC2F95}"/>
                </a:ext>
              </a:extLst>
            </p:cNvPr>
            <p:cNvSpPr txBox="1">
              <a:spLocks noChangeArrowheads="1"/>
            </p:cNvSpPr>
            <p:nvPr/>
          </p:nvSpPr>
          <p:spPr bwMode="auto">
            <a:xfrm>
              <a:off x="2355" y="9937"/>
              <a:ext cx="732" cy="757"/>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latin typeface="Times New Roman" panose="02020603050405020304" pitchFamily="18" charset="0"/>
                </a:rPr>
                <a:t>用户程序</a:t>
              </a:r>
              <a:r>
                <a:rPr kumimoji="0" lang="zh-CN" altLang="en-US" sz="900">
                  <a:latin typeface="Times New Roman" panose="02020603050405020304" pitchFamily="18" charset="0"/>
                </a:rPr>
                <a:t>  </a:t>
              </a:r>
            </a:p>
          </p:txBody>
        </p:sp>
        <p:sp>
          <p:nvSpPr>
            <p:cNvPr id="105480" name="Text Box 7">
              <a:extLst>
                <a:ext uri="{FF2B5EF4-FFF2-40B4-BE49-F238E27FC236}">
                  <a16:creationId xmlns:a16="http://schemas.microsoft.com/office/drawing/2014/main" id="{6336335A-11C4-427E-A203-FDA201998385}"/>
                </a:ext>
              </a:extLst>
            </p:cNvPr>
            <p:cNvSpPr txBox="1">
              <a:spLocks noChangeArrowheads="1"/>
            </p:cNvSpPr>
            <p:nvPr/>
          </p:nvSpPr>
          <p:spPr bwMode="auto">
            <a:xfrm>
              <a:off x="3636" y="9954"/>
              <a:ext cx="747" cy="766"/>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latin typeface="Times New Roman" panose="02020603050405020304" pitchFamily="18" charset="0"/>
                </a:rPr>
                <a:t>系统调用</a:t>
              </a:r>
              <a:r>
                <a:rPr kumimoji="0" lang="zh-CN" altLang="en-US" sz="900">
                  <a:latin typeface="Times New Roman" panose="02020603050405020304" pitchFamily="18" charset="0"/>
                </a:rPr>
                <a:t>    </a:t>
              </a:r>
            </a:p>
          </p:txBody>
        </p:sp>
        <p:sp>
          <p:nvSpPr>
            <p:cNvPr id="105481" name="Text Box 8">
              <a:extLst>
                <a:ext uri="{FF2B5EF4-FFF2-40B4-BE49-F238E27FC236}">
                  <a16:creationId xmlns:a16="http://schemas.microsoft.com/office/drawing/2014/main" id="{49BF4331-E5C3-4051-9018-8919171DFE52}"/>
                </a:ext>
              </a:extLst>
            </p:cNvPr>
            <p:cNvSpPr txBox="1">
              <a:spLocks noChangeArrowheads="1"/>
            </p:cNvSpPr>
            <p:nvPr/>
          </p:nvSpPr>
          <p:spPr bwMode="auto">
            <a:xfrm>
              <a:off x="4902" y="9949"/>
              <a:ext cx="753" cy="786"/>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latin typeface="Times New Roman" panose="02020603050405020304" pitchFamily="18" charset="0"/>
                </a:rPr>
                <a:t>文件系统</a:t>
              </a:r>
              <a:r>
                <a:rPr kumimoji="0" lang="zh-CN" altLang="en-US" sz="900">
                  <a:latin typeface="Times New Roman" panose="02020603050405020304" pitchFamily="18" charset="0"/>
                </a:rPr>
                <a:t>       </a:t>
              </a:r>
            </a:p>
          </p:txBody>
        </p:sp>
        <p:sp>
          <p:nvSpPr>
            <p:cNvPr id="105482" name="Text Box 9">
              <a:extLst>
                <a:ext uri="{FF2B5EF4-FFF2-40B4-BE49-F238E27FC236}">
                  <a16:creationId xmlns:a16="http://schemas.microsoft.com/office/drawing/2014/main" id="{806CF2E4-6BD6-42AF-840A-55580DFD53C4}"/>
                </a:ext>
              </a:extLst>
            </p:cNvPr>
            <p:cNvSpPr txBox="1">
              <a:spLocks noChangeArrowheads="1"/>
            </p:cNvSpPr>
            <p:nvPr/>
          </p:nvSpPr>
          <p:spPr bwMode="auto">
            <a:xfrm>
              <a:off x="4953" y="11262"/>
              <a:ext cx="729" cy="792"/>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000">
                  <a:latin typeface="Times New Roman" panose="02020603050405020304" pitchFamily="18" charset="0"/>
                </a:rPr>
                <a:t>高速缓存 </a:t>
              </a:r>
              <a:r>
                <a:rPr kumimoji="0" lang="zh-CN" altLang="en-US" sz="900">
                  <a:latin typeface="Times New Roman" panose="02020603050405020304" pitchFamily="18" charset="0"/>
                </a:rPr>
                <a:t>   </a:t>
              </a:r>
            </a:p>
          </p:txBody>
        </p:sp>
        <p:grpSp>
          <p:nvGrpSpPr>
            <p:cNvPr id="105483" name="Group 10">
              <a:extLst>
                <a:ext uri="{FF2B5EF4-FFF2-40B4-BE49-F238E27FC236}">
                  <a16:creationId xmlns:a16="http://schemas.microsoft.com/office/drawing/2014/main" id="{30749B96-FD07-4CDA-BD97-A9D44E1A8CEB}"/>
                </a:ext>
              </a:extLst>
            </p:cNvPr>
            <p:cNvGrpSpPr>
              <a:grpSpLocks/>
            </p:cNvGrpSpPr>
            <p:nvPr/>
          </p:nvGrpSpPr>
          <p:grpSpPr bwMode="auto">
            <a:xfrm>
              <a:off x="6294" y="9756"/>
              <a:ext cx="1062" cy="2516"/>
              <a:chOff x="6294" y="10493"/>
              <a:chExt cx="1062" cy="2516"/>
            </a:xfrm>
          </p:grpSpPr>
          <p:sp>
            <p:nvSpPr>
              <p:cNvPr id="105491" name="Text Box 11">
                <a:extLst>
                  <a:ext uri="{FF2B5EF4-FFF2-40B4-BE49-F238E27FC236}">
                    <a16:creationId xmlns:a16="http://schemas.microsoft.com/office/drawing/2014/main" id="{88314011-E623-457A-946C-88CD66075599}"/>
                  </a:ext>
                </a:extLst>
              </p:cNvPr>
              <p:cNvSpPr txBox="1">
                <a:spLocks noChangeArrowheads="1"/>
              </p:cNvSpPr>
              <p:nvPr/>
            </p:nvSpPr>
            <p:spPr bwMode="auto">
              <a:xfrm>
                <a:off x="6294" y="10493"/>
                <a:ext cx="504" cy="1389"/>
              </a:xfrm>
              <a:prstGeom prst="rect">
                <a:avLst/>
              </a:prstGeom>
              <a:solidFill>
                <a:srgbClr val="CCFFFF"/>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000">
                    <a:latin typeface="Times New Roman" panose="02020603050405020304" pitchFamily="18" charset="0"/>
                  </a:rPr>
                  <a:t>字符设备</a:t>
                </a:r>
                <a:r>
                  <a:rPr kumimoji="0" lang="zh-CN" altLang="en-US" sz="900">
                    <a:latin typeface="Times New Roman" panose="02020603050405020304" pitchFamily="18" charset="0"/>
                  </a:rPr>
                  <a:t>                </a:t>
                </a:r>
              </a:p>
            </p:txBody>
          </p:sp>
          <p:sp>
            <p:nvSpPr>
              <p:cNvPr id="105492" name="Text Box 12">
                <a:extLst>
                  <a:ext uri="{FF2B5EF4-FFF2-40B4-BE49-F238E27FC236}">
                    <a16:creationId xmlns:a16="http://schemas.microsoft.com/office/drawing/2014/main" id="{BAF89887-5A06-45F1-8B2F-86F1CACD4B0B}"/>
                  </a:ext>
                </a:extLst>
              </p:cNvPr>
              <p:cNvSpPr txBox="1">
                <a:spLocks noChangeArrowheads="1"/>
              </p:cNvSpPr>
              <p:nvPr/>
            </p:nvSpPr>
            <p:spPr bwMode="auto">
              <a:xfrm>
                <a:off x="6306" y="11888"/>
                <a:ext cx="498" cy="1121"/>
              </a:xfrm>
              <a:prstGeom prst="rect">
                <a:avLst/>
              </a:prstGeom>
              <a:solidFill>
                <a:srgbClr val="CCFFFF"/>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2000">
                    <a:latin typeface="Times New Roman" panose="02020603050405020304" pitchFamily="18" charset="0"/>
                  </a:rPr>
                  <a:t>块设备</a:t>
                </a:r>
                <a:r>
                  <a:rPr kumimoji="0" lang="zh-CN" altLang="en-US" sz="900">
                    <a:latin typeface="Times New Roman" panose="02020603050405020304" pitchFamily="18" charset="0"/>
                  </a:rPr>
                  <a:t>           </a:t>
                </a:r>
              </a:p>
            </p:txBody>
          </p:sp>
          <p:sp>
            <p:nvSpPr>
              <p:cNvPr id="105493" name="Text Box 13">
                <a:extLst>
                  <a:ext uri="{FF2B5EF4-FFF2-40B4-BE49-F238E27FC236}">
                    <a16:creationId xmlns:a16="http://schemas.microsoft.com/office/drawing/2014/main" id="{A882D012-866C-4313-93DE-7FBD6019618D}"/>
                  </a:ext>
                </a:extLst>
              </p:cNvPr>
              <p:cNvSpPr txBox="1">
                <a:spLocks noChangeArrowheads="1"/>
              </p:cNvSpPr>
              <p:nvPr/>
            </p:nvSpPr>
            <p:spPr bwMode="auto">
              <a:xfrm>
                <a:off x="6816" y="10501"/>
                <a:ext cx="540" cy="2496"/>
              </a:xfrm>
              <a:prstGeom prst="rect">
                <a:avLst/>
              </a:prstGeom>
              <a:solidFill>
                <a:srgbClr val="CCFFFF"/>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2400">
                    <a:latin typeface="Times New Roman" panose="02020603050405020304" pitchFamily="18" charset="0"/>
                  </a:rPr>
                  <a:t>                </a:t>
                </a:r>
              </a:p>
              <a:p>
                <a:pPr algn="ctr">
                  <a:spcBef>
                    <a:spcPct val="0"/>
                  </a:spcBef>
                  <a:buClrTx/>
                  <a:buFontTx/>
                  <a:buNone/>
                </a:pPr>
                <a:r>
                  <a:rPr kumimoji="0" lang="en-US" altLang="zh-CN" sz="2400">
                    <a:latin typeface="Times New Roman" panose="02020603050405020304" pitchFamily="18" charset="0"/>
                  </a:rPr>
                  <a:t>                  </a:t>
                </a:r>
              </a:p>
              <a:p>
                <a:pPr algn="ctr">
                  <a:spcBef>
                    <a:spcPct val="0"/>
                  </a:spcBef>
                  <a:buClrTx/>
                  <a:buFontTx/>
                  <a:buNone/>
                </a:pPr>
                <a:r>
                  <a:rPr kumimoji="0" lang="zh-CN" altLang="en-US" sz="2400">
                    <a:latin typeface="Times New Roman" panose="02020603050405020304" pitchFamily="18" charset="0"/>
                  </a:rPr>
                  <a:t>驱    </a:t>
                </a:r>
              </a:p>
              <a:p>
                <a:pPr algn="ctr">
                  <a:spcBef>
                    <a:spcPct val="0"/>
                  </a:spcBef>
                  <a:buClrTx/>
                  <a:buFontTx/>
                  <a:buNone/>
                </a:pPr>
                <a:r>
                  <a:rPr kumimoji="0" lang="zh-CN" altLang="en-US" sz="2400">
                    <a:latin typeface="Times New Roman" panose="02020603050405020304" pitchFamily="18" charset="0"/>
                  </a:rPr>
                  <a:t>动    程    序</a:t>
                </a:r>
                <a:r>
                  <a:rPr kumimoji="0" lang="zh-CN" altLang="en-US" sz="900">
                    <a:latin typeface="Times New Roman" panose="02020603050405020304" pitchFamily="18" charset="0"/>
                  </a:rPr>
                  <a:t>                             </a:t>
                </a:r>
              </a:p>
            </p:txBody>
          </p:sp>
        </p:grpSp>
        <p:sp>
          <p:nvSpPr>
            <p:cNvPr id="105484" name="Text Box 14">
              <a:extLst>
                <a:ext uri="{FF2B5EF4-FFF2-40B4-BE49-F238E27FC236}">
                  <a16:creationId xmlns:a16="http://schemas.microsoft.com/office/drawing/2014/main" id="{18B2E29E-9F19-460D-B4DE-7871066E648D}"/>
                </a:ext>
              </a:extLst>
            </p:cNvPr>
            <p:cNvSpPr txBox="1">
              <a:spLocks noChangeArrowheads="1"/>
            </p:cNvSpPr>
            <p:nvPr/>
          </p:nvSpPr>
          <p:spPr bwMode="auto">
            <a:xfrm>
              <a:off x="8079" y="9735"/>
              <a:ext cx="594" cy="2518"/>
            </a:xfrm>
            <a:prstGeom prst="rect">
              <a:avLst/>
            </a:prstGeom>
            <a:solidFill>
              <a:srgbClr val="FFFF99"/>
            </a:solidFill>
            <a:ln w="34925" cmpd="thickThin">
              <a:solidFill>
                <a:srgbClr val="000000"/>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400">
                  <a:latin typeface="Times New Roman" panose="02020603050405020304" pitchFamily="18" charset="0"/>
                </a:rPr>
                <a:t>硬  件  设  备  控  制  器</a:t>
              </a:r>
              <a:r>
                <a:rPr kumimoji="0" lang="zh-CN" altLang="en-US" sz="900">
                  <a:latin typeface="Times New Roman" panose="02020603050405020304" pitchFamily="18" charset="0"/>
                </a:rPr>
                <a:t>                                   </a:t>
              </a:r>
            </a:p>
          </p:txBody>
        </p:sp>
        <p:sp>
          <p:nvSpPr>
            <p:cNvPr id="105485" name="Line 15">
              <a:extLst>
                <a:ext uri="{FF2B5EF4-FFF2-40B4-BE49-F238E27FC236}">
                  <a16:creationId xmlns:a16="http://schemas.microsoft.com/office/drawing/2014/main" id="{6484C211-221E-46E7-9AFE-008B6684B0D0}"/>
                </a:ext>
              </a:extLst>
            </p:cNvPr>
            <p:cNvSpPr>
              <a:spLocks noChangeShapeType="1"/>
            </p:cNvSpPr>
            <p:nvPr/>
          </p:nvSpPr>
          <p:spPr bwMode="auto">
            <a:xfrm rot="5383392" flipV="1">
              <a:off x="7682" y="10650"/>
              <a:ext cx="2" cy="51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6" name="Line 16">
              <a:extLst>
                <a:ext uri="{FF2B5EF4-FFF2-40B4-BE49-F238E27FC236}">
                  <a16:creationId xmlns:a16="http://schemas.microsoft.com/office/drawing/2014/main" id="{FDDFCB46-9EA2-4914-B225-1E6369C4D4B7}"/>
                </a:ext>
              </a:extLst>
            </p:cNvPr>
            <p:cNvSpPr>
              <a:spLocks noChangeShapeType="1"/>
            </p:cNvSpPr>
            <p:nvPr/>
          </p:nvSpPr>
          <p:spPr bwMode="auto">
            <a:xfrm rot="16053149" flipV="1">
              <a:off x="3345" y="10103"/>
              <a:ext cx="7" cy="46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7" name="Line 17">
              <a:extLst>
                <a:ext uri="{FF2B5EF4-FFF2-40B4-BE49-F238E27FC236}">
                  <a16:creationId xmlns:a16="http://schemas.microsoft.com/office/drawing/2014/main" id="{5A927AF3-0BEC-4D6A-9B62-ABEB1BAFF847}"/>
                </a:ext>
              </a:extLst>
            </p:cNvPr>
            <p:cNvSpPr>
              <a:spLocks noChangeShapeType="1"/>
            </p:cNvSpPr>
            <p:nvPr/>
          </p:nvSpPr>
          <p:spPr bwMode="auto">
            <a:xfrm rot="16049903" flipV="1">
              <a:off x="4604" y="10089"/>
              <a:ext cx="26" cy="4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8" name="Line 18">
              <a:extLst>
                <a:ext uri="{FF2B5EF4-FFF2-40B4-BE49-F238E27FC236}">
                  <a16:creationId xmlns:a16="http://schemas.microsoft.com/office/drawing/2014/main" id="{17E89F4B-8293-47C2-A08B-DB5A95F2955F}"/>
                </a:ext>
              </a:extLst>
            </p:cNvPr>
            <p:cNvSpPr>
              <a:spLocks noChangeShapeType="1"/>
            </p:cNvSpPr>
            <p:nvPr/>
          </p:nvSpPr>
          <p:spPr bwMode="auto">
            <a:xfrm rot="-5333256">
              <a:off x="5986" y="10057"/>
              <a:ext cx="11" cy="50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9" name="Line 19">
              <a:extLst>
                <a:ext uri="{FF2B5EF4-FFF2-40B4-BE49-F238E27FC236}">
                  <a16:creationId xmlns:a16="http://schemas.microsoft.com/office/drawing/2014/main" id="{076FF1FC-F748-4BBB-98C9-65E887C779F5}"/>
                </a:ext>
              </a:extLst>
            </p:cNvPr>
            <p:cNvSpPr>
              <a:spLocks noChangeShapeType="1"/>
            </p:cNvSpPr>
            <p:nvPr/>
          </p:nvSpPr>
          <p:spPr bwMode="auto">
            <a:xfrm>
              <a:off x="5280" y="10792"/>
              <a:ext cx="0" cy="41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0" name="Line 20">
              <a:extLst>
                <a:ext uri="{FF2B5EF4-FFF2-40B4-BE49-F238E27FC236}">
                  <a16:creationId xmlns:a16="http://schemas.microsoft.com/office/drawing/2014/main" id="{F5175386-8E87-4B00-A421-F310DC6ACADA}"/>
                </a:ext>
              </a:extLst>
            </p:cNvPr>
            <p:cNvSpPr>
              <a:spLocks noChangeShapeType="1"/>
            </p:cNvSpPr>
            <p:nvPr/>
          </p:nvSpPr>
          <p:spPr bwMode="auto">
            <a:xfrm flipV="1">
              <a:off x="5736" y="11605"/>
              <a:ext cx="441" cy="1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251871F-0C1A-46B1-BD48-3DA3E96E2769}"/>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6499" name="Rectangle 3">
            <a:extLst>
              <a:ext uri="{FF2B5EF4-FFF2-40B4-BE49-F238E27FC236}">
                <a16:creationId xmlns:a16="http://schemas.microsoft.com/office/drawing/2014/main" id="{D42D6635-DB9B-49F9-9F0D-1E8A57B3C078}"/>
              </a:ext>
            </a:extLst>
          </p:cNvPr>
          <p:cNvSpPr>
            <a:spLocks noGrp="1" noChangeArrowheads="1"/>
          </p:cNvSpPr>
          <p:nvPr>
            <p:ph idx="1"/>
          </p:nvPr>
        </p:nvSpPr>
        <p:spPr/>
        <p:txBody>
          <a:bodyPr/>
          <a:lstStyle/>
          <a:p>
            <a:pPr eaLnBrk="1" hangingPunct="1">
              <a:lnSpc>
                <a:spcPct val="90000"/>
              </a:lnSpc>
            </a:pPr>
            <a:r>
              <a:rPr lang="en-US" altLang="zh-CN" sz="3200"/>
              <a:t>Linux</a:t>
            </a:r>
            <a:r>
              <a:rPr lang="zh-CN" altLang="en-US" sz="3200"/>
              <a:t>设备的定义</a:t>
            </a:r>
          </a:p>
          <a:p>
            <a:pPr lvl="1" eaLnBrk="1" hangingPunct="1">
              <a:lnSpc>
                <a:spcPct val="90000"/>
              </a:lnSpc>
            </a:pPr>
            <a:r>
              <a:rPr lang="zh-CN" altLang="en-US" sz="2800">
                <a:solidFill>
                  <a:srgbClr val="000000"/>
                </a:solidFill>
                <a:latin typeface="宋体" panose="02010600030101010101" pitchFamily="2" charset="-122"/>
              </a:rPr>
              <a:t>字符设备的数据结构</a:t>
            </a:r>
            <a:endParaRPr lang="zh-CN" altLang="en-US" sz="2800"/>
          </a:p>
          <a:p>
            <a:pPr algn="just" eaLnBrk="1" hangingPunct="1">
              <a:lnSpc>
                <a:spcPct val="90000"/>
              </a:lnSpc>
              <a:buFont typeface="Wingdings" panose="05000000000000000000" pitchFamily="2" charset="2"/>
              <a:buNone/>
            </a:pPr>
            <a:r>
              <a:rPr lang="en-US" altLang="zh-CN" sz="2400">
                <a:solidFill>
                  <a:srgbClr val="000000"/>
                </a:solidFill>
              </a:rPr>
              <a:t>static struct device_struct chrdevs[MAX_CHRDEV] </a:t>
            </a:r>
            <a:endParaRPr lang="en-US" altLang="zh-CN" sz="2400"/>
          </a:p>
          <a:p>
            <a:pPr algn="just" eaLnBrk="1" hangingPunct="1">
              <a:lnSpc>
                <a:spcPct val="90000"/>
              </a:lnSpc>
              <a:buFont typeface="Wingdings" panose="05000000000000000000" pitchFamily="2" charset="2"/>
              <a:buNone/>
            </a:pPr>
            <a:r>
              <a:rPr lang="en-US" altLang="zh-CN" sz="2800">
                <a:solidFill>
                  <a:srgbClr val="000000"/>
                </a:solidFill>
              </a:rPr>
              <a:t>struct device_struct { </a:t>
            </a:r>
            <a:endParaRPr lang="en-US" altLang="zh-CN" sz="2800"/>
          </a:p>
          <a:p>
            <a:pPr algn="just" eaLnBrk="1" hangingPunct="1">
              <a:lnSpc>
                <a:spcPct val="90000"/>
              </a:lnSpc>
              <a:buFont typeface="Wingdings" panose="05000000000000000000" pitchFamily="2" charset="2"/>
              <a:buNone/>
            </a:pPr>
            <a:r>
              <a:rPr lang="en-US" altLang="zh-CN" sz="2800">
                <a:solidFill>
                  <a:srgbClr val="000000"/>
                </a:solidFill>
              </a:rPr>
              <a:t>const char *name</a:t>
            </a:r>
            <a:r>
              <a:rPr lang="zh-CN" altLang="en-US" sz="2800">
                <a:solidFill>
                  <a:srgbClr val="000000"/>
                </a:solidFill>
                <a:latin typeface="宋体" panose="02010600030101010101" pitchFamily="2" charset="-122"/>
              </a:rPr>
              <a:t>；</a:t>
            </a:r>
            <a:r>
              <a:rPr lang="zh-CN" altLang="en-US" sz="2800">
                <a:solidFill>
                  <a:srgbClr val="000000"/>
                </a:solidFill>
              </a:rPr>
              <a:t>     </a:t>
            </a:r>
          </a:p>
          <a:p>
            <a:pPr algn="just" eaLnBrk="1" hangingPunct="1">
              <a:lnSpc>
                <a:spcPct val="90000"/>
              </a:lnSpc>
              <a:buFont typeface="Wingdings" panose="05000000000000000000" pitchFamily="2" charset="2"/>
              <a:buNone/>
            </a:pPr>
            <a:r>
              <a:rPr lang="zh-CN" altLang="en-US" sz="2800">
                <a:solidFill>
                  <a:srgbClr val="000000"/>
                </a:solidFill>
              </a:rPr>
              <a:t>    </a:t>
            </a:r>
            <a:r>
              <a:rPr lang="en-US" altLang="zh-CN" sz="2800">
                <a:solidFill>
                  <a:srgbClr val="000000"/>
                </a:solidFill>
              </a:rPr>
              <a:t>// </a:t>
            </a:r>
            <a:r>
              <a:rPr lang="zh-CN" altLang="en-US" sz="2800">
                <a:solidFill>
                  <a:srgbClr val="000000"/>
                </a:solidFill>
                <a:latin typeface="宋体" panose="02010600030101010101" pitchFamily="2" charset="-122"/>
              </a:rPr>
              <a:t>设备驱动程序注册的设备名称</a:t>
            </a:r>
            <a:endParaRPr lang="zh-CN" altLang="en-US" sz="2800"/>
          </a:p>
          <a:p>
            <a:pPr algn="just" eaLnBrk="1" hangingPunct="1">
              <a:lnSpc>
                <a:spcPct val="90000"/>
              </a:lnSpc>
              <a:buFont typeface="Wingdings" panose="05000000000000000000" pitchFamily="2" charset="2"/>
              <a:buNone/>
            </a:pPr>
            <a:r>
              <a:rPr lang="en-US" altLang="zh-CN" sz="2800">
                <a:solidFill>
                  <a:srgbClr val="000000"/>
                </a:solidFill>
              </a:rPr>
              <a:t>struct file_operations *fops</a:t>
            </a:r>
            <a:r>
              <a:rPr lang="zh-CN" altLang="en-US" sz="2800">
                <a:solidFill>
                  <a:srgbClr val="000000"/>
                </a:solidFill>
                <a:latin typeface="宋体" panose="02010600030101010101" pitchFamily="2" charset="-122"/>
              </a:rPr>
              <a:t>；</a:t>
            </a:r>
          </a:p>
          <a:p>
            <a:pPr algn="just" eaLnBrk="1" hangingPunct="1">
              <a:lnSpc>
                <a:spcPct val="90000"/>
              </a:lnSpc>
              <a:buFont typeface="Wingdings" panose="05000000000000000000" pitchFamily="2" charset="2"/>
              <a:buNone/>
            </a:pPr>
            <a:r>
              <a:rPr lang="zh-CN" altLang="en-US" sz="2800">
                <a:solidFill>
                  <a:srgbClr val="000000"/>
                </a:solidFill>
              </a:rPr>
              <a:t> </a:t>
            </a:r>
            <a:r>
              <a:rPr lang="en-US" altLang="zh-CN" sz="2800">
                <a:solidFill>
                  <a:srgbClr val="000000"/>
                </a:solidFill>
              </a:rPr>
              <a:t>// </a:t>
            </a:r>
            <a:r>
              <a:rPr lang="zh-CN" altLang="en-US" sz="2800">
                <a:solidFill>
                  <a:srgbClr val="000000"/>
                </a:solidFill>
                <a:latin typeface="宋体" panose="02010600030101010101" pitchFamily="2" charset="-122"/>
              </a:rPr>
              <a:t>设备的标准操作例程集，其中的操作例程由设</a:t>
            </a:r>
            <a:r>
              <a:rPr lang="zh-CN" altLang="en-US" sz="2800">
                <a:solidFill>
                  <a:srgbClr val="000000"/>
                </a:solidFill>
              </a:rPr>
              <a:t>                                         </a:t>
            </a:r>
            <a:endParaRPr lang="zh-CN" altLang="en-US" sz="2800"/>
          </a:p>
          <a:p>
            <a:pPr algn="just" eaLnBrk="1" hangingPunct="1">
              <a:lnSpc>
                <a:spcPct val="90000"/>
              </a:lnSpc>
              <a:buFont typeface="Wingdings" panose="05000000000000000000" pitchFamily="2" charset="2"/>
              <a:buNone/>
            </a:pPr>
            <a:r>
              <a:rPr lang="en-US" altLang="zh-CN" sz="2800">
                <a:solidFill>
                  <a:srgbClr val="000000"/>
                </a:solidFill>
              </a:rPr>
              <a:t>// </a:t>
            </a:r>
            <a:r>
              <a:rPr lang="zh-CN" altLang="en-US" sz="2800">
                <a:solidFill>
                  <a:srgbClr val="000000"/>
                </a:solidFill>
                <a:latin typeface="宋体" panose="02010600030101010101" pitchFamily="2" charset="-122"/>
              </a:rPr>
              <a:t>备驱动程序定义，并分别完成指定的设备操作</a:t>
            </a:r>
            <a:endParaRPr lang="zh-CN" altLang="en-US" sz="2800"/>
          </a:p>
          <a:p>
            <a:pPr algn="just" eaLnBrk="1" hangingPunct="1">
              <a:lnSpc>
                <a:spcPct val="90000"/>
              </a:lnSpc>
              <a:buFont typeface="Wingdings" panose="05000000000000000000" pitchFamily="2" charset="2"/>
              <a:buNone/>
            </a:pPr>
            <a:r>
              <a:rPr lang="en-US" altLang="zh-CN" sz="2800">
                <a:solidFill>
                  <a:srgbClr val="000000"/>
                </a:solidFill>
              </a:rPr>
              <a:t>}</a:t>
            </a:r>
            <a:endParaRPr lang="en-US" altLang="zh-CN" sz="2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738FC6-BFE3-4EFE-B375-D61C4CC3AAC1}"/>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7523" name="Rectangle 3">
            <a:extLst>
              <a:ext uri="{FF2B5EF4-FFF2-40B4-BE49-F238E27FC236}">
                <a16:creationId xmlns:a16="http://schemas.microsoft.com/office/drawing/2014/main" id="{6F49C56A-8117-4F32-95B1-6F0B6F00C269}"/>
              </a:ext>
            </a:extLst>
          </p:cNvPr>
          <p:cNvSpPr>
            <a:spLocks noGrp="1" noChangeArrowheads="1"/>
          </p:cNvSpPr>
          <p:nvPr>
            <p:ph idx="1"/>
          </p:nvPr>
        </p:nvSpPr>
        <p:spPr/>
        <p:txBody>
          <a:bodyPr/>
          <a:lstStyle/>
          <a:p>
            <a:pPr lvl="1" algn="just" eaLnBrk="1" hangingPunct="1">
              <a:lnSpc>
                <a:spcPct val="90000"/>
              </a:lnSpc>
            </a:pPr>
            <a:r>
              <a:rPr lang="zh-CN" altLang="en-US" sz="2800" dirty="0">
                <a:solidFill>
                  <a:srgbClr val="000000"/>
                </a:solidFill>
                <a:latin typeface="宋体" panose="02010600030101010101" pitchFamily="2" charset="-122"/>
              </a:rPr>
              <a:t>块设备的数据结构</a:t>
            </a:r>
            <a:endParaRPr lang="zh-CN" altLang="en-US" sz="2800" dirty="0"/>
          </a:p>
          <a:p>
            <a:pPr algn="just" eaLnBrk="1" hangingPunct="1">
              <a:lnSpc>
                <a:spcPct val="90000"/>
              </a:lnSpc>
              <a:buFont typeface="Wingdings" panose="05000000000000000000" pitchFamily="2" charset="2"/>
              <a:buNone/>
            </a:pPr>
            <a:r>
              <a:rPr lang="en-US" altLang="zh-CN" sz="2400" dirty="0">
                <a:solidFill>
                  <a:srgbClr val="000000"/>
                </a:solidFill>
              </a:rPr>
              <a:t>static struct {  </a:t>
            </a:r>
            <a:endParaRPr lang="en-US" altLang="zh-CN" sz="2400" dirty="0"/>
          </a:p>
          <a:p>
            <a:pPr algn="just" eaLnBrk="1" hangingPunct="1">
              <a:lnSpc>
                <a:spcPct val="90000"/>
              </a:lnSpc>
              <a:buFont typeface="Wingdings" panose="05000000000000000000" pitchFamily="2" charset="2"/>
              <a:buNone/>
            </a:pPr>
            <a:r>
              <a:rPr lang="en-US" altLang="zh-CN" sz="2400" dirty="0">
                <a:solidFill>
                  <a:srgbClr val="000000"/>
                </a:solidFill>
              </a:rPr>
              <a:t>    const char *name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zh-CN" altLang="en-US" sz="2400" dirty="0">
                <a:solidFill>
                  <a:srgbClr val="000000"/>
                </a:solidFill>
              </a:rPr>
              <a:t>    </a:t>
            </a:r>
            <a:r>
              <a:rPr lang="en-US" altLang="zh-CN" sz="2400" dirty="0">
                <a:solidFill>
                  <a:srgbClr val="000000"/>
                </a:solidFill>
              </a:rPr>
              <a:t>struct </a:t>
            </a:r>
            <a:r>
              <a:rPr lang="en-US" altLang="zh-CN" sz="2400" dirty="0" err="1">
                <a:solidFill>
                  <a:srgbClr val="000000"/>
                </a:solidFill>
              </a:rPr>
              <a:t>block_device_operations</a:t>
            </a:r>
            <a:r>
              <a:rPr lang="en-US" altLang="zh-CN" sz="2400" dirty="0">
                <a:solidFill>
                  <a:srgbClr val="000000"/>
                </a:solidFill>
              </a:rPr>
              <a:t> *</a:t>
            </a:r>
            <a:r>
              <a:rPr lang="en-US" altLang="zh-CN" sz="2400" dirty="0" err="1">
                <a:solidFill>
                  <a:srgbClr val="000000"/>
                </a:solidFill>
              </a:rPr>
              <a:t>bdops</a:t>
            </a:r>
            <a:r>
              <a:rPr lang="en-US" altLang="zh-CN" sz="2400" dirty="0">
                <a:solidFill>
                  <a:srgbClr val="000000"/>
                </a:solidFill>
              </a:rPr>
              <a:t>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en-US" altLang="zh-CN" sz="2400" dirty="0">
                <a:solidFill>
                  <a:srgbClr val="000000"/>
                </a:solidFill>
              </a:rPr>
              <a:t>} </a:t>
            </a:r>
            <a:r>
              <a:rPr lang="en-US" altLang="zh-CN" sz="2400" dirty="0" err="1">
                <a:solidFill>
                  <a:srgbClr val="000000"/>
                </a:solidFill>
              </a:rPr>
              <a:t>blkdevs</a:t>
            </a:r>
            <a:r>
              <a:rPr lang="en-US" altLang="zh-CN" sz="2400" dirty="0">
                <a:solidFill>
                  <a:srgbClr val="000000"/>
                </a:solidFill>
              </a:rPr>
              <a:t>[MAX_BLKDEV]</a:t>
            </a:r>
            <a:r>
              <a:rPr lang="zh-CN" altLang="en-US" sz="2400" dirty="0">
                <a:solidFill>
                  <a:srgbClr val="000000"/>
                </a:solidFill>
                <a:latin typeface="宋体" panose="02010600030101010101" pitchFamily="2" charset="-122"/>
              </a:rPr>
              <a:t>；</a:t>
            </a:r>
            <a:endParaRPr lang="zh-CN" altLang="en-US" sz="2400" dirty="0"/>
          </a:p>
          <a:p>
            <a:pPr lvl="1" algn="just" eaLnBrk="1" hangingPunct="1">
              <a:lnSpc>
                <a:spcPct val="90000"/>
              </a:lnSpc>
              <a:buFont typeface="Wingdings" panose="05000000000000000000" pitchFamily="2" charset="2"/>
              <a:buNone/>
            </a:pPr>
            <a:r>
              <a:rPr lang="en-US" altLang="zh-CN" sz="2000" dirty="0">
                <a:solidFill>
                  <a:srgbClr val="000000"/>
                </a:solidFill>
              </a:rPr>
              <a:t>struct </a:t>
            </a:r>
            <a:r>
              <a:rPr lang="en-US" altLang="zh-CN" sz="2000" dirty="0" err="1">
                <a:solidFill>
                  <a:srgbClr val="000000"/>
                </a:solidFill>
              </a:rPr>
              <a:t>blk_dev_struct</a:t>
            </a:r>
            <a:r>
              <a:rPr lang="en-US" altLang="zh-CN" sz="2000" dirty="0">
                <a:solidFill>
                  <a:srgbClr val="000000"/>
                </a:solidFill>
              </a:rPr>
              <a:t> { </a:t>
            </a:r>
            <a:endParaRPr lang="en-US" altLang="zh-CN" sz="2000" dirty="0"/>
          </a:p>
          <a:p>
            <a:pPr algn="just" eaLnBrk="1" hangingPunct="1">
              <a:lnSpc>
                <a:spcPct val="90000"/>
              </a:lnSpc>
              <a:buFont typeface="Wingdings" panose="05000000000000000000" pitchFamily="2" charset="2"/>
              <a:buNone/>
            </a:pPr>
            <a:r>
              <a:rPr lang="en-US" altLang="zh-CN" sz="2400" dirty="0">
                <a:solidFill>
                  <a:srgbClr val="000000"/>
                </a:solidFill>
              </a:rPr>
              <a:t>       // </a:t>
            </a:r>
            <a:r>
              <a:rPr lang="en-US" altLang="zh-CN" sz="2400" dirty="0" err="1">
                <a:solidFill>
                  <a:srgbClr val="000000"/>
                </a:solidFill>
              </a:rPr>
              <a:t>queue_proc</a:t>
            </a:r>
            <a:r>
              <a:rPr lang="en-US" altLang="zh-CN" sz="2400" dirty="0">
                <a:solidFill>
                  <a:srgbClr val="000000"/>
                </a:solidFill>
              </a:rPr>
              <a:t> has to be atomic  </a:t>
            </a:r>
            <a:endParaRPr lang="en-US" altLang="zh-CN" sz="2400" dirty="0"/>
          </a:p>
          <a:p>
            <a:pPr algn="just" eaLnBrk="1" hangingPunct="1">
              <a:lnSpc>
                <a:spcPct val="90000"/>
              </a:lnSpc>
              <a:buFont typeface="Wingdings" panose="05000000000000000000" pitchFamily="2" charset="2"/>
              <a:buNone/>
            </a:pPr>
            <a:r>
              <a:rPr lang="en-US" altLang="zh-CN" sz="2400" dirty="0">
                <a:solidFill>
                  <a:srgbClr val="000000"/>
                </a:solidFill>
              </a:rPr>
              <a:t>       </a:t>
            </a:r>
            <a:r>
              <a:rPr lang="en-US" altLang="zh-CN" sz="2400" dirty="0" err="1">
                <a:solidFill>
                  <a:srgbClr val="000000"/>
                </a:solidFill>
              </a:rPr>
              <a:t>request_queue_t</a:t>
            </a:r>
            <a:r>
              <a:rPr lang="en-US" altLang="zh-CN" sz="2400" dirty="0">
                <a:solidFill>
                  <a:srgbClr val="000000"/>
                </a:solidFill>
              </a:rPr>
              <a:t>  </a:t>
            </a:r>
            <a:r>
              <a:rPr lang="en-US" altLang="zh-CN" sz="2400" dirty="0" err="1">
                <a:solidFill>
                  <a:srgbClr val="000000"/>
                </a:solidFill>
              </a:rPr>
              <a:t>equest_queue</a:t>
            </a:r>
            <a:r>
              <a:rPr lang="en-US" altLang="zh-CN" sz="2400" dirty="0">
                <a:solidFill>
                  <a:srgbClr val="000000"/>
                </a:solidFill>
              </a:rPr>
              <a:t>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zh-CN" altLang="en-US" sz="2400" dirty="0">
                <a:solidFill>
                  <a:srgbClr val="000000"/>
                </a:solidFill>
              </a:rPr>
              <a:t>       </a:t>
            </a:r>
            <a:r>
              <a:rPr lang="en-US" altLang="zh-CN" sz="2400" dirty="0" err="1">
                <a:solidFill>
                  <a:srgbClr val="000000"/>
                </a:solidFill>
              </a:rPr>
              <a:t>queue_proc</a:t>
            </a:r>
            <a:r>
              <a:rPr lang="en-US" altLang="zh-CN" sz="2400" dirty="0">
                <a:solidFill>
                  <a:srgbClr val="000000"/>
                </a:solidFill>
              </a:rPr>
              <a:t>   *queue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zh-CN" altLang="en-US" sz="2400" dirty="0">
                <a:solidFill>
                  <a:srgbClr val="000000"/>
                </a:solidFill>
              </a:rPr>
              <a:t>       </a:t>
            </a:r>
            <a:r>
              <a:rPr lang="en-US" altLang="zh-CN" sz="2400" dirty="0">
                <a:solidFill>
                  <a:srgbClr val="000000"/>
                </a:solidFill>
              </a:rPr>
              <a:t>void  *date </a:t>
            </a:r>
            <a:r>
              <a:rPr lang="zh-CN" altLang="en-US" sz="2400" dirty="0">
                <a:solidFill>
                  <a:srgbClr val="000000"/>
                </a:solidFill>
                <a:latin typeface="宋体" panose="02010600030101010101" pitchFamily="2" charset="-122"/>
              </a:rPr>
              <a:t>；</a:t>
            </a:r>
            <a:r>
              <a:rPr lang="zh-CN" altLang="en-US" sz="2400" dirty="0">
                <a:solidFill>
                  <a:srgbClr val="000000"/>
                </a:solidFill>
              </a:rPr>
              <a:t> </a:t>
            </a:r>
            <a:endParaRPr lang="zh-CN" altLang="en-US" sz="2400" dirty="0"/>
          </a:p>
          <a:p>
            <a:pPr algn="just" eaLnBrk="1" hangingPunct="1">
              <a:lnSpc>
                <a:spcPct val="90000"/>
              </a:lnSpc>
              <a:buFont typeface="Wingdings" panose="05000000000000000000" pitchFamily="2" charset="2"/>
              <a:buNone/>
            </a:pPr>
            <a:r>
              <a:rPr lang="en-US" altLang="zh-CN" sz="2400" dirty="0">
                <a:solidFill>
                  <a:srgbClr val="000000"/>
                </a:solidFill>
              </a:rPr>
              <a:t>}</a:t>
            </a:r>
            <a:r>
              <a:rPr lang="zh-CN" altLang="en-US" sz="2400" dirty="0">
                <a:solidFill>
                  <a:srgbClr val="000000"/>
                </a:solidFill>
                <a:latin typeface="宋体" panose="02010600030101010101" pitchFamily="2" charset="-122"/>
              </a:rPr>
              <a:t>；</a:t>
            </a:r>
            <a:endParaRPr lang="zh-CN" altLang="en-US"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0DD42F1-2ABB-4D9E-BA3F-47541BEBA34A}"/>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8547" name="Rectangle 3">
            <a:extLst>
              <a:ext uri="{FF2B5EF4-FFF2-40B4-BE49-F238E27FC236}">
                <a16:creationId xmlns:a16="http://schemas.microsoft.com/office/drawing/2014/main" id="{BE210869-209B-4791-9D11-E1BD7981D824}"/>
              </a:ext>
            </a:extLst>
          </p:cNvPr>
          <p:cNvSpPr>
            <a:spLocks noGrp="1" noChangeArrowheads="1"/>
          </p:cNvSpPr>
          <p:nvPr>
            <p:ph idx="1"/>
          </p:nvPr>
        </p:nvSpPr>
        <p:spPr/>
        <p:txBody>
          <a:bodyPr/>
          <a:lstStyle/>
          <a:p>
            <a:pPr eaLnBrk="1" hangingPunct="1"/>
            <a:r>
              <a:rPr lang="en-US" altLang="zh-CN">
                <a:solidFill>
                  <a:srgbClr val="000000"/>
                </a:solidFill>
              </a:rPr>
              <a:t>Linux</a:t>
            </a:r>
            <a:r>
              <a:rPr lang="zh-CN" altLang="en-US">
                <a:solidFill>
                  <a:srgbClr val="000000"/>
                </a:solidFill>
                <a:latin typeface="宋体" panose="02010600030101010101" pitchFamily="2" charset="-122"/>
              </a:rPr>
              <a:t>设备驱动程序功能</a:t>
            </a:r>
            <a:r>
              <a:rPr lang="zh-CN" altLang="en-US"/>
              <a:t> </a:t>
            </a:r>
          </a:p>
          <a:p>
            <a:pPr lvl="1" eaLnBrk="1" hangingPunct="1"/>
            <a:r>
              <a:rPr lang="zh-CN" altLang="en-US">
                <a:solidFill>
                  <a:srgbClr val="000000"/>
                </a:solidFill>
                <a:latin typeface="宋体" panose="02010600030101010101" pitchFamily="2" charset="-122"/>
              </a:rPr>
              <a:t>对设备进行初始化</a:t>
            </a:r>
            <a:endParaRPr lang="zh-CN" altLang="en-US"/>
          </a:p>
          <a:p>
            <a:pPr lvl="1" eaLnBrk="1" hangingPunct="1"/>
            <a:r>
              <a:rPr lang="zh-CN" altLang="en-US">
                <a:solidFill>
                  <a:srgbClr val="000000"/>
                </a:solidFill>
                <a:latin typeface="宋体" panose="02010600030101010101" pitchFamily="2" charset="-122"/>
              </a:rPr>
              <a:t>使设备投入运行和退出服务</a:t>
            </a:r>
            <a:endParaRPr lang="zh-CN" altLang="en-US"/>
          </a:p>
          <a:p>
            <a:pPr lvl="1" eaLnBrk="1" hangingPunct="1"/>
            <a:r>
              <a:rPr lang="zh-CN" altLang="en-US">
                <a:solidFill>
                  <a:srgbClr val="000000"/>
                </a:solidFill>
                <a:latin typeface="宋体" panose="02010600030101010101" pitchFamily="2" charset="-122"/>
              </a:rPr>
              <a:t>从设备接收数据并将它们送回内核</a:t>
            </a:r>
            <a:endParaRPr lang="zh-CN" altLang="en-US"/>
          </a:p>
          <a:p>
            <a:pPr lvl="1" eaLnBrk="1" hangingPunct="1"/>
            <a:r>
              <a:rPr lang="zh-CN" altLang="en-US">
                <a:solidFill>
                  <a:srgbClr val="000000"/>
                </a:solidFill>
                <a:latin typeface="宋体" panose="02010600030101010101" pitchFamily="2" charset="-122"/>
              </a:rPr>
              <a:t>将数据从内核送到设备</a:t>
            </a:r>
            <a:endParaRPr lang="zh-CN" altLang="en-US"/>
          </a:p>
          <a:p>
            <a:pPr lvl="1" eaLnBrk="1" hangingPunct="1"/>
            <a:r>
              <a:rPr lang="zh-CN" altLang="en-US">
                <a:solidFill>
                  <a:srgbClr val="000000"/>
                </a:solidFill>
                <a:latin typeface="宋体" panose="02010600030101010101" pitchFamily="2" charset="-122"/>
              </a:rPr>
              <a:t>检测和处理设备出现的错误</a:t>
            </a:r>
            <a:r>
              <a:rPr lang="zh-CN" altLang="en-US"/>
              <a:t>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B3FE221-41EF-4B23-AD2E-0119478458C4}"/>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09571" name="Rectangle 3">
            <a:extLst>
              <a:ext uri="{FF2B5EF4-FFF2-40B4-BE49-F238E27FC236}">
                <a16:creationId xmlns:a16="http://schemas.microsoft.com/office/drawing/2014/main" id="{13AEB275-3868-44F3-8625-4C2AB4777623}"/>
              </a:ext>
            </a:extLst>
          </p:cNvPr>
          <p:cNvSpPr>
            <a:spLocks noGrp="1" noChangeArrowheads="1"/>
          </p:cNvSpPr>
          <p:nvPr>
            <p:ph idx="1"/>
          </p:nvPr>
        </p:nvSpPr>
        <p:spPr/>
        <p:txBody>
          <a:bodyPr/>
          <a:lstStyle/>
          <a:p>
            <a:pPr eaLnBrk="1" hangingPunct="1">
              <a:lnSpc>
                <a:spcPct val="90000"/>
              </a:lnSpc>
            </a:pPr>
            <a:r>
              <a:rPr lang="zh-CN" altLang="en-US">
                <a:solidFill>
                  <a:srgbClr val="000000"/>
                </a:solidFill>
                <a:latin typeface="宋体" panose="02010600030101010101" pitchFamily="2" charset="-122"/>
              </a:rPr>
              <a:t>设备驱动程序的系统调用</a:t>
            </a:r>
            <a:r>
              <a:rPr lang="zh-CN" altLang="en-US"/>
              <a:t> </a:t>
            </a:r>
          </a:p>
          <a:p>
            <a:pPr lvl="1" eaLnBrk="1" hangingPunct="1">
              <a:lnSpc>
                <a:spcPct val="90000"/>
              </a:lnSpc>
            </a:pPr>
            <a:r>
              <a:rPr lang="zh-CN" altLang="en-US">
                <a:solidFill>
                  <a:srgbClr val="000000"/>
                </a:solidFill>
                <a:latin typeface="宋体" panose="02010600030101010101" pitchFamily="2" charset="-122"/>
              </a:rPr>
              <a:t>驱动程序的注册与注销</a:t>
            </a:r>
          </a:p>
          <a:p>
            <a:pPr lvl="2" eaLnBrk="1" hangingPunct="1">
              <a:lnSpc>
                <a:spcPct val="90000"/>
              </a:lnSpc>
            </a:pPr>
            <a:r>
              <a:rPr lang="en-US" altLang="zh-CN">
                <a:solidFill>
                  <a:srgbClr val="000000"/>
                </a:solidFill>
              </a:rPr>
              <a:t>register_chrdev()</a:t>
            </a:r>
            <a:r>
              <a:rPr lang="zh-CN" altLang="en-US">
                <a:solidFill>
                  <a:srgbClr val="000000"/>
                </a:solidFill>
                <a:latin typeface="宋体" panose="02010600030101010101" pitchFamily="2" charset="-122"/>
              </a:rPr>
              <a:t>或</a:t>
            </a:r>
            <a:r>
              <a:rPr lang="en-US" altLang="zh-CN">
                <a:solidFill>
                  <a:srgbClr val="000000"/>
                </a:solidFill>
              </a:rPr>
              <a:t>register_blkdev()</a:t>
            </a:r>
          </a:p>
          <a:p>
            <a:pPr lvl="2" eaLnBrk="1" hangingPunct="1">
              <a:lnSpc>
                <a:spcPct val="90000"/>
              </a:lnSpc>
            </a:pPr>
            <a:r>
              <a:rPr lang="en-US" altLang="zh-CN">
                <a:solidFill>
                  <a:srgbClr val="000000"/>
                </a:solidFill>
              </a:rPr>
              <a:t>unregister_chrdev()</a:t>
            </a:r>
            <a:r>
              <a:rPr lang="zh-CN" altLang="en-US">
                <a:solidFill>
                  <a:srgbClr val="000000"/>
                </a:solidFill>
                <a:latin typeface="宋体" panose="02010600030101010101" pitchFamily="2" charset="-122"/>
              </a:rPr>
              <a:t>或</a:t>
            </a:r>
            <a:r>
              <a:rPr lang="en-US" altLang="zh-CN">
                <a:solidFill>
                  <a:srgbClr val="000000"/>
                </a:solidFill>
              </a:rPr>
              <a:t>unregister_blkdev()</a:t>
            </a:r>
            <a:endParaRPr lang="en-US" altLang="zh-CN"/>
          </a:p>
          <a:p>
            <a:pPr lvl="1" eaLnBrk="1" hangingPunct="1">
              <a:lnSpc>
                <a:spcPct val="90000"/>
              </a:lnSpc>
            </a:pPr>
            <a:r>
              <a:rPr lang="zh-CN" altLang="en-US">
                <a:solidFill>
                  <a:srgbClr val="000000"/>
                </a:solidFill>
                <a:latin typeface="宋体" panose="02010600030101010101" pitchFamily="2" charset="-122"/>
              </a:rPr>
              <a:t>设备的打开与释放</a:t>
            </a:r>
          </a:p>
          <a:p>
            <a:pPr lvl="2" eaLnBrk="1" hangingPunct="1">
              <a:lnSpc>
                <a:spcPct val="90000"/>
              </a:lnSpc>
            </a:pPr>
            <a:r>
              <a:rPr lang="en-US" altLang="zh-CN">
                <a:solidFill>
                  <a:srgbClr val="000000"/>
                </a:solidFill>
                <a:latin typeface="宋体" panose="02010600030101010101" pitchFamily="2" charset="-122"/>
              </a:rPr>
              <a:t>open()</a:t>
            </a:r>
          </a:p>
          <a:p>
            <a:pPr lvl="2" eaLnBrk="1" hangingPunct="1">
              <a:lnSpc>
                <a:spcPct val="90000"/>
              </a:lnSpc>
            </a:pPr>
            <a:r>
              <a:rPr lang="en-US" altLang="zh-CN">
                <a:solidFill>
                  <a:srgbClr val="000000"/>
                </a:solidFill>
                <a:latin typeface="宋体" panose="02010600030101010101" pitchFamily="2" charset="-122"/>
              </a:rPr>
              <a:t>release()</a:t>
            </a:r>
          </a:p>
          <a:p>
            <a:pPr lvl="1" eaLnBrk="1" hangingPunct="1">
              <a:lnSpc>
                <a:spcPct val="90000"/>
              </a:lnSpc>
            </a:pPr>
            <a:r>
              <a:rPr lang="zh-CN" altLang="en-US">
                <a:solidFill>
                  <a:srgbClr val="000000"/>
                </a:solidFill>
                <a:latin typeface="宋体" panose="02010600030101010101" pitchFamily="2" charset="-122"/>
              </a:rPr>
              <a:t>设备的读写操作</a:t>
            </a:r>
          </a:p>
          <a:p>
            <a:pPr lvl="2" eaLnBrk="1" hangingPunct="1">
              <a:lnSpc>
                <a:spcPct val="90000"/>
              </a:lnSpc>
            </a:pPr>
            <a:r>
              <a:rPr lang="en-US" altLang="zh-CN">
                <a:solidFill>
                  <a:srgbClr val="000000"/>
                </a:solidFill>
                <a:latin typeface="宋体" panose="02010600030101010101" pitchFamily="2" charset="-122"/>
              </a:rPr>
              <a:t>read()</a:t>
            </a:r>
          </a:p>
          <a:p>
            <a:pPr lvl="2" eaLnBrk="1" hangingPunct="1">
              <a:lnSpc>
                <a:spcPct val="90000"/>
              </a:lnSpc>
            </a:pPr>
            <a:r>
              <a:rPr lang="en-US" altLang="zh-CN">
                <a:solidFill>
                  <a:srgbClr val="000000"/>
                </a:solidFill>
                <a:latin typeface="宋体" panose="02010600030101010101" pitchFamily="2" charset="-122"/>
              </a:rPr>
              <a:t>write() </a:t>
            </a:r>
            <a:r>
              <a:rPr lang="en-US" altLang="zh-CN"/>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E6034D9-9D41-403E-9962-AD3E10263751}"/>
              </a:ext>
            </a:extLst>
          </p:cNvPr>
          <p:cNvSpPr>
            <a:spLocks noGrp="1"/>
          </p:cNvSpPr>
          <p:nvPr>
            <p:ph type="title"/>
          </p:nvPr>
        </p:nvSpPr>
        <p:spPr/>
        <p:txBody>
          <a:bodyPr/>
          <a:lstStyle/>
          <a:p>
            <a:r>
              <a:rPr lang="en-US" altLang="zh-CN" dirty="0">
                <a:solidFill>
                  <a:srgbClr val="000000"/>
                </a:solidFill>
                <a:ea typeface="宋体" panose="02010600030101010101" pitchFamily="2" charset="-122"/>
              </a:rPr>
              <a:t>6.8 Linux</a:t>
            </a:r>
            <a:r>
              <a:rPr lang="zh-CN" altLang="en-US" dirty="0">
                <a:solidFill>
                  <a:srgbClr val="000000"/>
                </a:solidFill>
                <a:ea typeface="宋体" panose="02010600030101010101" pitchFamily="2" charset="-122"/>
              </a:rPr>
              <a:t>的</a:t>
            </a:r>
            <a:r>
              <a:rPr lang="zh-CN" altLang="en-US" dirty="0">
                <a:solidFill>
                  <a:srgbClr val="000000"/>
                </a:solidFill>
                <a:latin typeface="Times New Roman" panose="02020603050405020304" pitchFamily="18" charset="0"/>
                <a:ea typeface="宋体" panose="02010600030101010101" pitchFamily="2" charset="-122"/>
              </a:rPr>
              <a:t>设备管理</a:t>
            </a:r>
            <a:r>
              <a:rPr lang="zh-CN" altLang="en-US" dirty="0"/>
              <a:t> </a:t>
            </a:r>
          </a:p>
        </p:txBody>
      </p:sp>
      <p:sp>
        <p:nvSpPr>
          <p:cNvPr id="110595" name="Rectangle 3">
            <a:extLst>
              <a:ext uri="{FF2B5EF4-FFF2-40B4-BE49-F238E27FC236}">
                <a16:creationId xmlns:a16="http://schemas.microsoft.com/office/drawing/2014/main" id="{36075748-D6D7-4301-B7C1-48C16EFE2572}"/>
              </a:ext>
            </a:extLst>
          </p:cNvPr>
          <p:cNvSpPr>
            <a:spLocks noGrp="1" noChangeArrowheads="1"/>
          </p:cNvSpPr>
          <p:nvPr>
            <p:ph idx="1"/>
          </p:nvPr>
        </p:nvSpPr>
        <p:spPr/>
        <p:txBody>
          <a:bodyPr/>
          <a:lstStyle/>
          <a:p>
            <a:pPr lvl="1" eaLnBrk="1" hangingPunct="1"/>
            <a:r>
              <a:rPr lang="zh-CN" altLang="en-US" sz="2400" dirty="0">
                <a:solidFill>
                  <a:srgbClr val="000000"/>
                </a:solidFill>
                <a:latin typeface="宋体" panose="02010600030101010101" pitchFamily="2" charset="-122"/>
              </a:rPr>
              <a:t>设备的控制操作</a:t>
            </a:r>
            <a:r>
              <a:rPr lang="zh-CN" altLang="en-US" sz="2400" dirty="0"/>
              <a:t> </a:t>
            </a:r>
          </a:p>
          <a:p>
            <a:pPr lvl="2" eaLnBrk="1" hangingPunct="1"/>
            <a:r>
              <a:rPr lang="en-US" altLang="zh-CN" sz="2000" dirty="0" err="1">
                <a:solidFill>
                  <a:srgbClr val="000000"/>
                </a:solidFill>
              </a:rPr>
              <a:t>ioctl</a:t>
            </a:r>
            <a:r>
              <a:rPr lang="en-US" altLang="zh-CN" sz="2000" dirty="0">
                <a:solidFill>
                  <a:srgbClr val="000000"/>
                </a:solidFill>
              </a:rPr>
              <a:t>()</a:t>
            </a:r>
          </a:p>
          <a:p>
            <a:pPr lvl="2" eaLnBrk="1" hangingPunct="1"/>
            <a:r>
              <a:rPr lang="en-US" altLang="zh-CN" sz="2000" dirty="0" err="1">
                <a:solidFill>
                  <a:srgbClr val="000000"/>
                </a:solidFill>
              </a:rPr>
              <a:t>lseek</a:t>
            </a:r>
            <a:r>
              <a:rPr lang="en-US" altLang="zh-CN" sz="2000" dirty="0">
                <a:solidFill>
                  <a:srgbClr val="000000"/>
                </a:solidFill>
              </a:rPr>
              <a:t>()</a:t>
            </a:r>
          </a:p>
          <a:p>
            <a:pPr lvl="2" eaLnBrk="1" hangingPunct="1"/>
            <a:r>
              <a:rPr lang="en-US" altLang="zh-CN" sz="2000" dirty="0" err="1">
                <a:solidFill>
                  <a:srgbClr val="000000"/>
                </a:solidFill>
              </a:rPr>
              <a:t>mmap</a:t>
            </a:r>
            <a:r>
              <a:rPr lang="en-US" altLang="zh-CN" sz="2000" dirty="0">
                <a:solidFill>
                  <a:srgbClr val="000000"/>
                </a:solidFill>
              </a:rPr>
              <a:t>()</a:t>
            </a:r>
          </a:p>
          <a:p>
            <a:pPr lvl="2" eaLnBrk="1" hangingPunct="1"/>
            <a:r>
              <a:rPr lang="en-US" altLang="zh-CN" sz="2000" dirty="0">
                <a:solidFill>
                  <a:srgbClr val="000000"/>
                </a:solidFill>
              </a:rPr>
              <a:t>lock()</a:t>
            </a:r>
          </a:p>
          <a:p>
            <a:pPr lvl="2" eaLnBrk="1" hangingPunct="1"/>
            <a:r>
              <a:rPr lang="en-US" altLang="zh-CN" sz="2000" dirty="0" err="1">
                <a:solidFill>
                  <a:srgbClr val="000000"/>
                </a:solidFill>
              </a:rPr>
              <a:t>fsync</a:t>
            </a:r>
            <a:r>
              <a:rPr lang="en-US" altLang="zh-CN" sz="2000" dirty="0">
                <a:solidFill>
                  <a:srgbClr val="000000"/>
                </a:solidFill>
              </a:rPr>
              <a:t>()</a:t>
            </a:r>
          </a:p>
          <a:p>
            <a:pPr lvl="2" eaLnBrk="1" hangingPunct="1"/>
            <a:r>
              <a:rPr lang="en-US" altLang="zh-CN" sz="2000" dirty="0" err="1">
                <a:solidFill>
                  <a:srgbClr val="000000"/>
                </a:solidFill>
              </a:rPr>
              <a:t>fasync</a:t>
            </a:r>
            <a:r>
              <a:rPr lang="en-US" altLang="zh-CN" sz="2000" dirty="0">
                <a:solidFill>
                  <a:srgbClr val="000000"/>
                </a:solidFill>
              </a:rPr>
              <a:t>() </a:t>
            </a:r>
            <a:endParaRPr lang="en-US" altLang="zh-CN" sz="2000" dirty="0"/>
          </a:p>
          <a:p>
            <a:pPr lvl="1" eaLnBrk="1" hangingPunct="1"/>
            <a:r>
              <a:rPr lang="zh-CN" altLang="en-US" sz="2400" dirty="0">
                <a:solidFill>
                  <a:srgbClr val="000000"/>
                </a:solidFill>
                <a:latin typeface="宋体" panose="02010600030101010101" pitchFamily="2" charset="-122"/>
              </a:rPr>
              <a:t>设备的中断和轮询处理</a:t>
            </a:r>
            <a:r>
              <a:rPr lang="zh-CN" altLang="en-US" sz="2400" dirty="0"/>
              <a:t> </a:t>
            </a:r>
          </a:p>
          <a:p>
            <a:pPr eaLnBrk="1" hangingPunct="1"/>
            <a:r>
              <a:rPr lang="zh-CN" altLang="en-US" sz="2800" dirty="0">
                <a:solidFill>
                  <a:srgbClr val="000000"/>
                </a:solidFill>
                <a:latin typeface="宋体" panose="02010600030101010101" pitchFamily="2" charset="-122"/>
              </a:rPr>
              <a:t>设备驱动程序的类型</a:t>
            </a:r>
          </a:p>
          <a:p>
            <a:pPr lvl="1" eaLnBrk="1" hangingPunct="1"/>
            <a:r>
              <a:rPr lang="zh-CN" altLang="en-US" sz="2400" dirty="0">
                <a:solidFill>
                  <a:srgbClr val="000000"/>
                </a:solidFill>
                <a:latin typeface="宋体" panose="02010600030101010101" pitchFamily="2" charset="-122"/>
              </a:rPr>
              <a:t>字符设备驱动程序</a:t>
            </a:r>
            <a:r>
              <a:rPr lang="zh-CN" altLang="en-US" sz="2400" dirty="0"/>
              <a:t> </a:t>
            </a:r>
          </a:p>
          <a:p>
            <a:pPr lvl="1" eaLnBrk="1" hangingPunct="1"/>
            <a:r>
              <a:rPr lang="zh-CN" altLang="en-US" sz="2400" dirty="0">
                <a:solidFill>
                  <a:srgbClr val="000000"/>
                </a:solidFill>
                <a:latin typeface="宋体" panose="02010600030101010101" pitchFamily="2" charset="-122"/>
              </a:rPr>
              <a:t>块设备驱动程序</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AD884392-A356-48E3-B730-3E38ED749897}"/>
              </a:ext>
            </a:extLst>
          </p:cNvPr>
          <p:cNvSpPr>
            <a:spLocks noGrp="1" noChangeArrowheads="1"/>
          </p:cNvSpPr>
          <p:nvPr>
            <p:ph type="title"/>
          </p:nvPr>
        </p:nvSpPr>
        <p:spPr/>
        <p:txBody>
          <a:bodyPr/>
          <a:lstStyle/>
          <a:p>
            <a:pPr eaLnBrk="1" hangingPunct="1"/>
            <a:r>
              <a:rPr lang="en-US" altLang="zh-CN" sz="3600" dirty="0"/>
              <a:t>6.2 </a:t>
            </a:r>
            <a:r>
              <a:rPr lang="zh-CN" altLang="en-US" sz="3600" dirty="0"/>
              <a:t>数据传送</a:t>
            </a:r>
            <a:r>
              <a:rPr lang="en-US" altLang="zh-CN" sz="3600" dirty="0"/>
              <a:t>(I/O)</a:t>
            </a:r>
            <a:r>
              <a:rPr lang="zh-CN" altLang="en-US" sz="3600" dirty="0"/>
              <a:t>控制方式</a:t>
            </a:r>
          </a:p>
        </p:txBody>
      </p:sp>
      <p:sp>
        <p:nvSpPr>
          <p:cNvPr id="14340" name="Rectangle 4">
            <a:extLst>
              <a:ext uri="{FF2B5EF4-FFF2-40B4-BE49-F238E27FC236}">
                <a16:creationId xmlns:a16="http://schemas.microsoft.com/office/drawing/2014/main" id="{79F24435-DE9F-48D3-A0CA-EFC7494818F2}"/>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选择和衡量控制方式的原则</a:t>
            </a:r>
          </a:p>
          <a:p>
            <a:pPr lvl="1" eaLnBrk="1" hangingPunct="1"/>
            <a:r>
              <a:rPr lang="zh-CN" altLang="en-US">
                <a:latin typeface="Times New Roman" panose="02020603050405020304" pitchFamily="18" charset="0"/>
              </a:rPr>
              <a:t>速度高且安全</a:t>
            </a:r>
          </a:p>
          <a:p>
            <a:pPr lvl="1" eaLnBrk="1" hangingPunct="1"/>
            <a:r>
              <a:rPr lang="zh-CN" altLang="en-US">
                <a:latin typeface="Times New Roman" panose="02020603050405020304" pitchFamily="18" charset="0"/>
              </a:rPr>
              <a:t>系统开销小</a:t>
            </a:r>
          </a:p>
          <a:p>
            <a:pPr lvl="1" eaLnBrk="1" hangingPunct="1"/>
            <a:r>
              <a:rPr lang="zh-CN" altLang="en-US">
                <a:latin typeface="Times New Roman" panose="02020603050405020304" pitchFamily="18" charset="0"/>
              </a:rPr>
              <a:t>使</a:t>
            </a:r>
            <a:r>
              <a:rPr lang="en-US" altLang="zh-CN">
                <a:latin typeface="Times New Roman" panose="02020603050405020304" pitchFamily="18" charset="0"/>
              </a:rPr>
              <a:t>I/O</a:t>
            </a:r>
            <a:r>
              <a:rPr lang="zh-CN" altLang="en-US">
                <a:latin typeface="Times New Roman" panose="02020603050405020304" pitchFamily="18" charset="0"/>
              </a:rPr>
              <a:t>设备尽量忙，</a:t>
            </a:r>
            <a:r>
              <a:rPr lang="en-US" altLang="zh-CN">
                <a:latin typeface="Times New Roman" panose="02020603050405020304" pitchFamily="18" charset="0"/>
              </a:rPr>
              <a:t>CPU</a:t>
            </a:r>
            <a:r>
              <a:rPr lang="zh-CN" altLang="en-US">
                <a:latin typeface="Times New Roman" panose="02020603050405020304" pitchFamily="18" charset="0"/>
              </a:rPr>
              <a:t>等待时间少</a:t>
            </a:r>
          </a:p>
          <a:p>
            <a:pPr algn="just" eaLnBrk="1" hangingPunct="1">
              <a:spcBef>
                <a:spcPct val="50000"/>
              </a:spcBef>
              <a:buClr>
                <a:schemeClr val="bg1"/>
              </a:buClr>
              <a:buFontTx/>
              <a:buNone/>
            </a:pP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45B7D7D-B608-4A2E-87F2-E362A0ED2A4D}"/>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15363" name="Rectangle 4">
            <a:extLst>
              <a:ext uri="{FF2B5EF4-FFF2-40B4-BE49-F238E27FC236}">
                <a16:creationId xmlns:a16="http://schemas.microsoft.com/office/drawing/2014/main" id="{9A0E37C2-3E51-4CD1-ABFD-A2FFA6813026}"/>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程序直接控制方式</a:t>
            </a:r>
          </a:p>
          <a:p>
            <a:pPr lvl="1" eaLnBrk="1" hangingPunct="1"/>
            <a:r>
              <a:rPr lang="zh-CN" altLang="en-US">
                <a:latin typeface="Times New Roman" panose="02020603050405020304" pitchFamily="18" charset="0"/>
              </a:rPr>
              <a:t>工作原理</a:t>
            </a:r>
          </a:p>
          <a:p>
            <a:pPr lvl="2" eaLnBrk="1" hangingPunct="1"/>
            <a:r>
              <a:rPr lang="zh-CN" altLang="en-US">
                <a:latin typeface="Times New Roman" panose="02020603050405020304" pitchFamily="18" charset="0"/>
              </a:rPr>
              <a:t>由用户进程直接控制内存或</a:t>
            </a:r>
            <a:r>
              <a:rPr lang="en-US" altLang="zh-CN">
                <a:latin typeface="Times New Roman" panose="02020603050405020304" pitchFamily="18" charset="0"/>
              </a:rPr>
              <a:t>CPU</a:t>
            </a:r>
            <a:r>
              <a:rPr lang="zh-CN" altLang="en-US">
                <a:latin typeface="Times New Roman" panose="02020603050405020304" pitchFamily="18" charset="0"/>
              </a:rPr>
              <a:t>与外设间的信息传送。</a:t>
            </a:r>
          </a:p>
          <a:p>
            <a:pPr lvl="1" eaLnBrk="1" hangingPunct="1"/>
            <a:r>
              <a:rPr lang="zh-CN" altLang="en-US">
                <a:latin typeface="Times New Roman" panose="02020603050405020304" pitchFamily="18" charset="0"/>
              </a:rPr>
              <a:t>优点：控制简单硬件要求少</a:t>
            </a:r>
          </a:p>
          <a:p>
            <a:pPr lvl="1" eaLnBrk="1" hangingPunct="1"/>
            <a:r>
              <a:rPr lang="zh-CN" altLang="en-US">
                <a:latin typeface="Times New Roman" panose="02020603050405020304" pitchFamily="18" charset="0"/>
              </a:rPr>
              <a:t>缺点：</a:t>
            </a:r>
          </a:p>
          <a:p>
            <a:pPr lvl="2" eaLnBrk="1" hangingPunct="1"/>
            <a:r>
              <a:rPr lang="en-US" altLang="zh-CN">
                <a:latin typeface="Times New Roman" panose="02020603050405020304" pitchFamily="18" charset="0"/>
              </a:rPr>
              <a:t>CPU</a:t>
            </a:r>
            <a:r>
              <a:rPr lang="zh-CN" altLang="en-US">
                <a:latin typeface="Times New Roman" panose="02020603050405020304" pitchFamily="18" charset="0"/>
              </a:rPr>
              <a:t>与外围设备只能串行工作</a:t>
            </a:r>
          </a:p>
          <a:p>
            <a:pPr lvl="2" eaLnBrk="1" hangingPunct="1"/>
            <a:r>
              <a:rPr lang="zh-CN" altLang="en-US">
                <a:latin typeface="Times New Roman" panose="02020603050405020304" pitchFamily="18" charset="0"/>
              </a:rPr>
              <a:t>设备间不能并行操作</a:t>
            </a:r>
          </a:p>
          <a:p>
            <a:pPr lvl="2" eaLnBrk="1" hangingPunct="1"/>
            <a:r>
              <a:rPr lang="zh-CN" altLang="en-US">
                <a:latin typeface="Times New Roman" panose="02020603050405020304" pitchFamily="18" charset="0"/>
              </a:rPr>
              <a:t>安全性差。</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2">
            <a:extLst>
              <a:ext uri="{FF2B5EF4-FFF2-40B4-BE49-F238E27FC236}">
                <a16:creationId xmlns:a16="http://schemas.microsoft.com/office/drawing/2014/main" id="{13BECD31-7CB7-4C56-BC93-BB7A8FA45DDC}"/>
              </a:ext>
            </a:extLst>
          </p:cNvPr>
          <p:cNvSpPr>
            <a:spLocks noChangeArrowheads="1"/>
          </p:cNvSpPr>
          <p:nvPr/>
        </p:nvSpPr>
        <p:spPr bwMode="auto">
          <a:xfrm>
            <a:off x="3505200" y="1295400"/>
            <a:ext cx="2438400" cy="357188"/>
          </a:xfrm>
          <a:prstGeom prst="flowChartProcess">
            <a:avLst/>
          </a:prstGeom>
          <a:solidFill>
            <a:srgbClr val="00FFFF"/>
          </a:solidFill>
          <a:ln w="9525">
            <a:solidFill>
              <a:schemeClr val="tx1"/>
            </a:solidFill>
            <a:miter lim="800000"/>
            <a:headEnd/>
            <a:tailEnd/>
          </a:ln>
        </p:spPr>
        <p:txBody>
          <a:bodyPr lIns="0" tIns="36000" rIns="0" bIns="3600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向</a:t>
            </a:r>
            <a:r>
              <a:rPr kumimoji="0" lang="en-US" altLang="zh-CN" sz="1800" b="0">
                <a:latin typeface="Times New Roman" panose="02020603050405020304" pitchFamily="18" charset="0"/>
              </a:rPr>
              <a:t>I/O</a:t>
            </a:r>
            <a:r>
              <a:rPr kumimoji="0" lang="zh-CN" altLang="en-US" sz="1800" b="0">
                <a:latin typeface="Times New Roman" panose="02020603050405020304" pitchFamily="18" charset="0"/>
              </a:rPr>
              <a:t>控制器发读命令</a:t>
            </a:r>
          </a:p>
        </p:txBody>
      </p:sp>
      <p:sp>
        <p:nvSpPr>
          <p:cNvPr id="16388" name="AutoShape 3">
            <a:extLst>
              <a:ext uri="{FF2B5EF4-FFF2-40B4-BE49-F238E27FC236}">
                <a16:creationId xmlns:a16="http://schemas.microsoft.com/office/drawing/2014/main" id="{399FAED3-6243-424B-831A-B29FD2B2FD52}"/>
              </a:ext>
            </a:extLst>
          </p:cNvPr>
          <p:cNvSpPr>
            <a:spLocks noChangeArrowheads="1"/>
          </p:cNvSpPr>
          <p:nvPr/>
        </p:nvSpPr>
        <p:spPr bwMode="auto">
          <a:xfrm>
            <a:off x="3505200" y="1982788"/>
            <a:ext cx="2362200" cy="357187"/>
          </a:xfrm>
          <a:prstGeom prst="flowChartProcess">
            <a:avLst/>
          </a:prstGeom>
          <a:solidFill>
            <a:srgbClr val="00FFFF"/>
          </a:solidFill>
          <a:ln w="9525">
            <a:solidFill>
              <a:schemeClr val="tx1"/>
            </a:solidFill>
            <a:miter lim="800000"/>
            <a:headEnd/>
            <a:tailEnd/>
          </a:ln>
        </p:spPr>
        <p:txBody>
          <a:bodyPr lIns="90000" tIns="36000" rIns="90000" bIns="3600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读</a:t>
            </a:r>
            <a:r>
              <a:rPr kumimoji="0" lang="en-US" altLang="zh-CN" sz="1800" b="0">
                <a:latin typeface="Times New Roman" panose="02020603050405020304" pitchFamily="18" charset="0"/>
              </a:rPr>
              <a:t>I/O</a:t>
            </a:r>
            <a:r>
              <a:rPr kumimoji="0" lang="zh-CN" altLang="en-US" sz="1800" b="0">
                <a:latin typeface="Times New Roman" panose="02020603050405020304" pitchFamily="18" charset="0"/>
              </a:rPr>
              <a:t>控制器的状态</a:t>
            </a:r>
          </a:p>
        </p:txBody>
      </p:sp>
      <p:sp>
        <p:nvSpPr>
          <p:cNvPr id="16389" name="AutoShape 4">
            <a:extLst>
              <a:ext uri="{FF2B5EF4-FFF2-40B4-BE49-F238E27FC236}">
                <a16:creationId xmlns:a16="http://schemas.microsoft.com/office/drawing/2014/main" id="{CE82BBA1-ED42-41AD-85F7-E7C50C94E859}"/>
              </a:ext>
            </a:extLst>
          </p:cNvPr>
          <p:cNvSpPr>
            <a:spLocks noChangeArrowheads="1"/>
          </p:cNvSpPr>
          <p:nvPr/>
        </p:nvSpPr>
        <p:spPr bwMode="auto">
          <a:xfrm>
            <a:off x="3657600" y="2590800"/>
            <a:ext cx="2205038" cy="593725"/>
          </a:xfrm>
          <a:prstGeom prst="flowChartDecision">
            <a:avLst/>
          </a:prstGeom>
          <a:solidFill>
            <a:srgbClr val="00FFFF"/>
          </a:solidFill>
          <a:ln w="9525">
            <a:solidFill>
              <a:schemeClr val="tx1"/>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检查状态</a:t>
            </a:r>
          </a:p>
        </p:txBody>
      </p:sp>
      <p:sp>
        <p:nvSpPr>
          <p:cNvPr id="16390" name="AutoShape 5">
            <a:extLst>
              <a:ext uri="{FF2B5EF4-FFF2-40B4-BE49-F238E27FC236}">
                <a16:creationId xmlns:a16="http://schemas.microsoft.com/office/drawing/2014/main" id="{B0B5D5BD-A5B8-4AD9-976D-23A8D405EA37}"/>
              </a:ext>
            </a:extLst>
          </p:cNvPr>
          <p:cNvSpPr>
            <a:spLocks noChangeArrowheads="1"/>
          </p:cNvSpPr>
          <p:nvPr/>
        </p:nvSpPr>
        <p:spPr bwMode="auto">
          <a:xfrm>
            <a:off x="3581400" y="3581400"/>
            <a:ext cx="2362200" cy="381000"/>
          </a:xfrm>
          <a:prstGeom prst="flowChartProcess">
            <a:avLst/>
          </a:prstGeom>
          <a:solidFill>
            <a:srgbClr val="00FFFF"/>
          </a:solidFill>
          <a:ln w="9525">
            <a:solidFill>
              <a:schemeClr val="tx1"/>
            </a:solidFill>
            <a:miter lim="800000"/>
            <a:headEnd/>
            <a:tailEnd/>
          </a:ln>
        </p:spPr>
        <p:txBody>
          <a:bodyPr tIns="36000" bIns="3600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从</a:t>
            </a:r>
            <a:r>
              <a:rPr kumimoji="0" lang="en-US" altLang="zh-CN" sz="1800" b="0">
                <a:latin typeface="Times New Roman" panose="02020603050405020304" pitchFamily="18" charset="0"/>
              </a:rPr>
              <a:t>I/O</a:t>
            </a:r>
            <a:r>
              <a:rPr kumimoji="0" lang="zh-CN" altLang="en-US" sz="1800" b="0">
                <a:latin typeface="Times New Roman" panose="02020603050405020304" pitchFamily="18" charset="0"/>
              </a:rPr>
              <a:t>控制器中读入字</a:t>
            </a:r>
          </a:p>
        </p:txBody>
      </p:sp>
      <p:sp>
        <p:nvSpPr>
          <p:cNvPr id="16391" name="AutoShape 6">
            <a:extLst>
              <a:ext uri="{FF2B5EF4-FFF2-40B4-BE49-F238E27FC236}">
                <a16:creationId xmlns:a16="http://schemas.microsoft.com/office/drawing/2014/main" id="{9F476773-AEFF-4E57-9313-FD6D087759F7}"/>
              </a:ext>
            </a:extLst>
          </p:cNvPr>
          <p:cNvSpPr>
            <a:spLocks noChangeArrowheads="1"/>
          </p:cNvSpPr>
          <p:nvPr/>
        </p:nvSpPr>
        <p:spPr bwMode="auto">
          <a:xfrm>
            <a:off x="3733800" y="4267200"/>
            <a:ext cx="2133600" cy="381000"/>
          </a:xfrm>
          <a:prstGeom prst="flowChartProcess">
            <a:avLst/>
          </a:prstGeom>
          <a:solidFill>
            <a:srgbClr val="00FFFF"/>
          </a:solidFill>
          <a:ln w="9525">
            <a:solidFill>
              <a:schemeClr val="tx1"/>
            </a:solidFill>
            <a:miter lim="800000"/>
            <a:headEnd/>
            <a:tailEnd/>
          </a:ln>
        </p:spPr>
        <p:txBody>
          <a:bodyPr tIns="36000" bIns="3600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向存储器中写字</a:t>
            </a:r>
          </a:p>
        </p:txBody>
      </p:sp>
      <p:sp>
        <p:nvSpPr>
          <p:cNvPr id="16392" name="AutoShape 7">
            <a:extLst>
              <a:ext uri="{FF2B5EF4-FFF2-40B4-BE49-F238E27FC236}">
                <a16:creationId xmlns:a16="http://schemas.microsoft.com/office/drawing/2014/main" id="{98C4885D-6D8D-440D-BAD3-C45C37BCCC6D}"/>
              </a:ext>
            </a:extLst>
          </p:cNvPr>
          <p:cNvSpPr>
            <a:spLocks noChangeArrowheads="1"/>
          </p:cNvSpPr>
          <p:nvPr/>
        </p:nvSpPr>
        <p:spPr bwMode="auto">
          <a:xfrm>
            <a:off x="3733800" y="5029200"/>
            <a:ext cx="2209800" cy="595313"/>
          </a:xfrm>
          <a:prstGeom prst="flowChartDecision">
            <a:avLst/>
          </a:prstGeom>
          <a:solidFill>
            <a:srgbClr val="00FFFF"/>
          </a:solidFill>
          <a:ln w="9525">
            <a:solidFill>
              <a:schemeClr val="tx1"/>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b="0">
                <a:latin typeface="Times New Roman" panose="02020603050405020304" pitchFamily="18" charset="0"/>
              </a:rPr>
              <a:t>传送完成</a:t>
            </a:r>
          </a:p>
        </p:txBody>
      </p:sp>
      <p:sp>
        <p:nvSpPr>
          <p:cNvPr id="16393" name="Line 8">
            <a:extLst>
              <a:ext uri="{FF2B5EF4-FFF2-40B4-BE49-F238E27FC236}">
                <a16:creationId xmlns:a16="http://schemas.microsoft.com/office/drawing/2014/main" id="{74B7A86A-581C-43C6-90E3-E9B16ED6DD28}"/>
              </a:ext>
            </a:extLst>
          </p:cNvPr>
          <p:cNvSpPr>
            <a:spLocks noChangeShapeType="1"/>
          </p:cNvSpPr>
          <p:nvPr/>
        </p:nvSpPr>
        <p:spPr bwMode="auto">
          <a:xfrm>
            <a:off x="4648200" y="2362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Line 9">
            <a:extLst>
              <a:ext uri="{FF2B5EF4-FFF2-40B4-BE49-F238E27FC236}">
                <a16:creationId xmlns:a16="http://schemas.microsoft.com/office/drawing/2014/main" id="{4AB4EE32-652B-42E4-848B-C0B073CF6321}"/>
              </a:ext>
            </a:extLst>
          </p:cNvPr>
          <p:cNvSpPr>
            <a:spLocks noChangeShapeType="1"/>
          </p:cNvSpPr>
          <p:nvPr/>
        </p:nvSpPr>
        <p:spPr bwMode="auto">
          <a:xfrm>
            <a:off x="4648200" y="1676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Line 10">
            <a:extLst>
              <a:ext uri="{FF2B5EF4-FFF2-40B4-BE49-F238E27FC236}">
                <a16:creationId xmlns:a16="http://schemas.microsoft.com/office/drawing/2014/main" id="{DA51AC04-D4EE-4988-9AB7-D966F785527F}"/>
              </a:ext>
            </a:extLst>
          </p:cNvPr>
          <p:cNvSpPr>
            <a:spLocks noChangeShapeType="1"/>
          </p:cNvSpPr>
          <p:nvPr/>
        </p:nvSpPr>
        <p:spPr bwMode="auto">
          <a:xfrm>
            <a:off x="4648200" y="3200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6" name="Line 11">
            <a:extLst>
              <a:ext uri="{FF2B5EF4-FFF2-40B4-BE49-F238E27FC236}">
                <a16:creationId xmlns:a16="http://schemas.microsoft.com/office/drawing/2014/main" id="{5055F065-0FC7-4841-9B7B-718EC3F0600E}"/>
              </a:ext>
            </a:extLst>
          </p:cNvPr>
          <p:cNvSpPr>
            <a:spLocks noChangeShapeType="1"/>
          </p:cNvSpPr>
          <p:nvPr/>
        </p:nvSpPr>
        <p:spPr bwMode="auto">
          <a:xfrm>
            <a:off x="4724400" y="3962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Line 12">
            <a:extLst>
              <a:ext uri="{FF2B5EF4-FFF2-40B4-BE49-F238E27FC236}">
                <a16:creationId xmlns:a16="http://schemas.microsoft.com/office/drawing/2014/main" id="{841E1EDA-CF65-46A0-A5FA-73DF25B6AFC4}"/>
              </a:ext>
            </a:extLst>
          </p:cNvPr>
          <p:cNvSpPr>
            <a:spLocks noChangeShapeType="1"/>
          </p:cNvSpPr>
          <p:nvPr/>
        </p:nvSpPr>
        <p:spPr bwMode="auto">
          <a:xfrm>
            <a:off x="472440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Line 13">
            <a:extLst>
              <a:ext uri="{FF2B5EF4-FFF2-40B4-BE49-F238E27FC236}">
                <a16:creationId xmlns:a16="http://schemas.microsoft.com/office/drawing/2014/main" id="{D8233F3C-733A-43A3-BD61-97E72E4449E3}"/>
              </a:ext>
            </a:extLst>
          </p:cNvPr>
          <p:cNvSpPr>
            <a:spLocks noChangeShapeType="1"/>
          </p:cNvSpPr>
          <p:nvPr/>
        </p:nvSpPr>
        <p:spPr bwMode="auto">
          <a:xfrm>
            <a:off x="4724400" y="563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Line 14">
            <a:extLst>
              <a:ext uri="{FF2B5EF4-FFF2-40B4-BE49-F238E27FC236}">
                <a16:creationId xmlns:a16="http://schemas.microsoft.com/office/drawing/2014/main" id="{51FF4300-6427-4838-98B9-75A44E576FBF}"/>
              </a:ext>
            </a:extLst>
          </p:cNvPr>
          <p:cNvSpPr>
            <a:spLocks noChangeShapeType="1"/>
          </p:cNvSpPr>
          <p:nvPr/>
        </p:nvSpPr>
        <p:spPr bwMode="auto">
          <a:xfrm>
            <a:off x="5715000" y="2895600"/>
            <a:ext cx="6858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Line 15">
            <a:extLst>
              <a:ext uri="{FF2B5EF4-FFF2-40B4-BE49-F238E27FC236}">
                <a16:creationId xmlns:a16="http://schemas.microsoft.com/office/drawing/2014/main" id="{5FF4D77F-41F9-40B1-993F-AE26F909993F}"/>
              </a:ext>
            </a:extLst>
          </p:cNvPr>
          <p:cNvSpPr>
            <a:spLocks noChangeShapeType="1"/>
          </p:cNvSpPr>
          <p:nvPr/>
        </p:nvSpPr>
        <p:spPr bwMode="auto">
          <a:xfrm flipH="1">
            <a:off x="3276600" y="2895600"/>
            <a:ext cx="342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16">
            <a:extLst>
              <a:ext uri="{FF2B5EF4-FFF2-40B4-BE49-F238E27FC236}">
                <a16:creationId xmlns:a16="http://schemas.microsoft.com/office/drawing/2014/main" id="{6356948E-0C5D-4C95-A779-3A92B239CBA5}"/>
              </a:ext>
            </a:extLst>
          </p:cNvPr>
          <p:cNvSpPr>
            <a:spLocks noChangeShapeType="1"/>
          </p:cNvSpPr>
          <p:nvPr/>
        </p:nvSpPr>
        <p:spPr bwMode="auto">
          <a:xfrm flipV="1">
            <a:off x="3276600" y="1752600"/>
            <a:ext cx="0" cy="1104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Line 17">
            <a:extLst>
              <a:ext uri="{FF2B5EF4-FFF2-40B4-BE49-F238E27FC236}">
                <a16:creationId xmlns:a16="http://schemas.microsoft.com/office/drawing/2014/main" id="{BF3DC399-8566-474A-AF26-3F4DA087749F}"/>
              </a:ext>
            </a:extLst>
          </p:cNvPr>
          <p:cNvSpPr>
            <a:spLocks noChangeShapeType="1"/>
          </p:cNvSpPr>
          <p:nvPr/>
        </p:nvSpPr>
        <p:spPr bwMode="auto">
          <a:xfrm flipH="1">
            <a:off x="2514600" y="5334000"/>
            <a:ext cx="12001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Line 18">
            <a:extLst>
              <a:ext uri="{FF2B5EF4-FFF2-40B4-BE49-F238E27FC236}">
                <a16:creationId xmlns:a16="http://schemas.microsoft.com/office/drawing/2014/main" id="{45230C32-8826-4CB2-B166-F6A1EE894F07}"/>
              </a:ext>
            </a:extLst>
          </p:cNvPr>
          <p:cNvSpPr>
            <a:spLocks noChangeShapeType="1"/>
          </p:cNvSpPr>
          <p:nvPr/>
        </p:nvSpPr>
        <p:spPr bwMode="auto">
          <a:xfrm flipV="1">
            <a:off x="2514600" y="1066800"/>
            <a:ext cx="1588"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Line 19">
            <a:extLst>
              <a:ext uri="{FF2B5EF4-FFF2-40B4-BE49-F238E27FC236}">
                <a16:creationId xmlns:a16="http://schemas.microsoft.com/office/drawing/2014/main" id="{052F09C4-571C-43A9-9684-67950361EE85}"/>
              </a:ext>
            </a:extLst>
          </p:cNvPr>
          <p:cNvSpPr>
            <a:spLocks noChangeShapeType="1"/>
          </p:cNvSpPr>
          <p:nvPr/>
        </p:nvSpPr>
        <p:spPr bwMode="auto">
          <a:xfrm>
            <a:off x="4572000" y="762000"/>
            <a:ext cx="1588" cy="519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5" name="Line 20">
            <a:extLst>
              <a:ext uri="{FF2B5EF4-FFF2-40B4-BE49-F238E27FC236}">
                <a16:creationId xmlns:a16="http://schemas.microsoft.com/office/drawing/2014/main" id="{F5BEAD7E-327D-41E4-BAE1-643E9ED13262}"/>
              </a:ext>
            </a:extLst>
          </p:cNvPr>
          <p:cNvSpPr>
            <a:spLocks noChangeShapeType="1"/>
          </p:cNvSpPr>
          <p:nvPr/>
        </p:nvSpPr>
        <p:spPr bwMode="auto">
          <a:xfrm>
            <a:off x="2514600" y="1066800"/>
            <a:ext cx="20574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6" name="Line 21">
            <a:extLst>
              <a:ext uri="{FF2B5EF4-FFF2-40B4-BE49-F238E27FC236}">
                <a16:creationId xmlns:a16="http://schemas.microsoft.com/office/drawing/2014/main" id="{B110FACE-F136-412C-BD83-EE432300C389}"/>
              </a:ext>
            </a:extLst>
          </p:cNvPr>
          <p:cNvSpPr>
            <a:spLocks noChangeShapeType="1"/>
          </p:cNvSpPr>
          <p:nvPr/>
        </p:nvSpPr>
        <p:spPr bwMode="auto">
          <a:xfrm>
            <a:off x="3276600" y="1752600"/>
            <a:ext cx="1371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Text Box 22">
            <a:extLst>
              <a:ext uri="{FF2B5EF4-FFF2-40B4-BE49-F238E27FC236}">
                <a16:creationId xmlns:a16="http://schemas.microsoft.com/office/drawing/2014/main" id="{06F1BF56-57FD-4512-908A-BFB5B1BCC561}"/>
              </a:ext>
            </a:extLst>
          </p:cNvPr>
          <p:cNvSpPr txBox="1">
            <a:spLocks noChangeArrowheads="1"/>
          </p:cNvSpPr>
          <p:nvPr/>
        </p:nvSpPr>
        <p:spPr bwMode="auto">
          <a:xfrm>
            <a:off x="4038600" y="6019800"/>
            <a:ext cx="1790700" cy="503238"/>
          </a:xfrm>
          <a:prstGeom prst="rect">
            <a:avLst/>
          </a:prstGeom>
          <a:solidFill>
            <a:srgbClr val="00FFFF"/>
          </a:solidFill>
          <a:ln w="9525">
            <a:solidFill>
              <a:schemeClr val="tx1"/>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b="0">
                <a:latin typeface="Times New Roman" panose="02020603050405020304" pitchFamily="18" charset="0"/>
              </a:rPr>
              <a:t>完成下条指令</a:t>
            </a:r>
          </a:p>
        </p:txBody>
      </p:sp>
      <p:sp>
        <p:nvSpPr>
          <p:cNvPr id="16408" name="Text Box 23">
            <a:extLst>
              <a:ext uri="{FF2B5EF4-FFF2-40B4-BE49-F238E27FC236}">
                <a16:creationId xmlns:a16="http://schemas.microsoft.com/office/drawing/2014/main" id="{A4A431C3-D9D3-4917-BDE7-18C1FFF42B32}"/>
              </a:ext>
            </a:extLst>
          </p:cNvPr>
          <p:cNvSpPr txBox="1">
            <a:spLocks noChangeArrowheads="1"/>
          </p:cNvSpPr>
          <p:nvPr/>
        </p:nvSpPr>
        <p:spPr bwMode="auto">
          <a:xfrm>
            <a:off x="6400800" y="2743200"/>
            <a:ext cx="838200" cy="381000"/>
          </a:xfrm>
          <a:prstGeom prst="rect">
            <a:avLst/>
          </a:prstGeom>
          <a:solidFill>
            <a:srgbClr val="00FFFF"/>
          </a:solidFill>
          <a:ln w="9525">
            <a:solidFill>
              <a:schemeClr val="tx1"/>
            </a:solidFill>
            <a:miter lim="800000"/>
            <a:headEnd/>
            <a:tailE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b="0">
                <a:latin typeface="Times New Roman" panose="02020603050405020304" pitchFamily="18" charset="0"/>
              </a:rPr>
              <a:t>出错</a:t>
            </a:r>
          </a:p>
        </p:txBody>
      </p:sp>
      <p:sp>
        <p:nvSpPr>
          <p:cNvPr id="16409" name="Text Box 24">
            <a:extLst>
              <a:ext uri="{FF2B5EF4-FFF2-40B4-BE49-F238E27FC236}">
                <a16:creationId xmlns:a16="http://schemas.microsoft.com/office/drawing/2014/main" id="{D712E5FA-189B-47AB-B23D-A7631E073872}"/>
              </a:ext>
            </a:extLst>
          </p:cNvPr>
          <p:cNvSpPr txBox="1">
            <a:spLocks noChangeArrowheads="1"/>
          </p:cNvSpPr>
          <p:nvPr/>
        </p:nvSpPr>
        <p:spPr bwMode="auto">
          <a:xfrm>
            <a:off x="2819400" y="4953000"/>
            <a:ext cx="685800" cy="298450"/>
          </a:xfrm>
          <a:prstGeom prst="rect">
            <a:avLst/>
          </a:prstGeom>
          <a:solidFill>
            <a:srgbClr val="00FFFF"/>
          </a:solidFill>
          <a:ln w="9525">
            <a:solidFill>
              <a:schemeClr val="tx1"/>
            </a:solidFill>
            <a:miter lim="800000"/>
            <a:headEnd/>
            <a:tailEnd/>
          </a:ln>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b="0">
                <a:latin typeface="Times New Roman" panose="02020603050405020304" pitchFamily="18" charset="0"/>
              </a:rPr>
              <a:t>未完</a:t>
            </a:r>
          </a:p>
        </p:txBody>
      </p:sp>
      <p:sp>
        <p:nvSpPr>
          <p:cNvPr id="16410" name="Text Box 25">
            <a:extLst>
              <a:ext uri="{FF2B5EF4-FFF2-40B4-BE49-F238E27FC236}">
                <a16:creationId xmlns:a16="http://schemas.microsoft.com/office/drawing/2014/main" id="{1F61EBCB-B375-4107-BEE2-7A91BCC31F5C}"/>
              </a:ext>
            </a:extLst>
          </p:cNvPr>
          <p:cNvSpPr txBox="1">
            <a:spLocks noChangeArrowheads="1"/>
          </p:cNvSpPr>
          <p:nvPr/>
        </p:nvSpPr>
        <p:spPr bwMode="auto">
          <a:xfrm flipH="1">
            <a:off x="2819400" y="1905000"/>
            <a:ext cx="342900" cy="893763"/>
          </a:xfrm>
          <a:prstGeom prst="rect">
            <a:avLst/>
          </a:prstGeom>
          <a:solidFill>
            <a:srgbClr val="00FFFF"/>
          </a:solidFill>
          <a:ln w="9525">
            <a:solidFill>
              <a:schemeClr val="tx1"/>
            </a:solidFill>
            <a:miter lim="800000"/>
            <a:headEnd/>
            <a:tailEnd/>
          </a:ln>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b="0">
                <a:latin typeface="Times New Roman" panose="02020603050405020304" pitchFamily="18" charset="0"/>
              </a:rPr>
              <a:t>未就绪</a:t>
            </a:r>
          </a:p>
          <a:p>
            <a:pPr algn="just">
              <a:spcBef>
                <a:spcPct val="0"/>
              </a:spcBef>
              <a:buClrTx/>
              <a:buFontTx/>
              <a:buNone/>
            </a:pPr>
            <a:endParaRPr kumimoji="0" lang="en-US" altLang="zh-CN" sz="1800" b="0">
              <a:latin typeface="Times New Roman" panose="02020603050405020304" pitchFamily="18" charset="0"/>
            </a:endParaRPr>
          </a:p>
        </p:txBody>
      </p:sp>
      <p:sp>
        <p:nvSpPr>
          <p:cNvPr id="3" name="标题 2">
            <a:extLst>
              <a:ext uri="{FF2B5EF4-FFF2-40B4-BE49-F238E27FC236}">
                <a16:creationId xmlns:a16="http://schemas.microsoft.com/office/drawing/2014/main" id="{63848256-A0B8-46C9-B195-AF5F4F504C96}"/>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16411" name="Rectangle 28">
            <a:extLst>
              <a:ext uri="{FF2B5EF4-FFF2-40B4-BE49-F238E27FC236}">
                <a16:creationId xmlns:a16="http://schemas.microsoft.com/office/drawing/2014/main" id="{9299EB10-5D66-433A-A1E0-5B7FFD60E4FD}"/>
              </a:ext>
            </a:extLst>
          </p:cNvPr>
          <p:cNvSpPr>
            <a:spLocks noGrp="1" noChangeArrowheads="1"/>
          </p:cNvSpPr>
          <p:nvPr>
            <p:ph idx="1"/>
          </p:nvPr>
        </p:nvSpPr>
        <p:spPr/>
        <p:txBody>
          <a:bodyPr/>
          <a:lstStyle/>
          <a:p>
            <a:pPr eaLnBrk="1" hangingPunct="1"/>
            <a:r>
              <a:rPr lang="zh-CN" altLang="en-US" sz="2400">
                <a:latin typeface="Times New Roman" panose="02020603050405020304" pitchFamily="18" charset="0"/>
              </a:rPr>
              <a:t>控制流程</a:t>
            </a:r>
          </a:p>
        </p:txBody>
      </p:sp>
      <p:sp>
        <p:nvSpPr>
          <p:cNvPr id="16413" name="文本框 29">
            <a:extLst>
              <a:ext uri="{FF2B5EF4-FFF2-40B4-BE49-F238E27FC236}">
                <a16:creationId xmlns:a16="http://schemas.microsoft.com/office/drawing/2014/main" id="{5E5E076D-4841-4D80-9F58-5542280EA952}"/>
              </a:ext>
            </a:extLst>
          </p:cNvPr>
          <p:cNvSpPr txBox="1">
            <a:spLocks noChangeArrowheads="1"/>
          </p:cNvSpPr>
          <p:nvPr/>
        </p:nvSpPr>
        <p:spPr bwMode="auto">
          <a:xfrm>
            <a:off x="5900738" y="2444750"/>
            <a:ext cx="428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800" b="0">
                <a:latin typeface="Times New Roman" panose="02020603050405020304" pitchFamily="18" charset="0"/>
              </a:rPr>
              <a:t>N</a:t>
            </a:r>
            <a:endParaRPr kumimoji="0" lang="zh-CN" altLang="en-US" sz="1800" b="0">
              <a:latin typeface="Times New Roman" panose="02020603050405020304" pitchFamily="18" charset="0"/>
            </a:endParaRPr>
          </a:p>
        </p:txBody>
      </p:sp>
      <p:sp>
        <p:nvSpPr>
          <p:cNvPr id="16414" name="文本框 31">
            <a:extLst>
              <a:ext uri="{FF2B5EF4-FFF2-40B4-BE49-F238E27FC236}">
                <a16:creationId xmlns:a16="http://schemas.microsoft.com/office/drawing/2014/main" id="{4DD5F9FB-4A22-409B-8613-DEF3938029D2}"/>
              </a:ext>
            </a:extLst>
          </p:cNvPr>
          <p:cNvSpPr txBox="1">
            <a:spLocks noChangeArrowheads="1"/>
          </p:cNvSpPr>
          <p:nvPr/>
        </p:nvSpPr>
        <p:spPr bwMode="auto">
          <a:xfrm>
            <a:off x="4838700" y="5624513"/>
            <a:ext cx="428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800" b="0">
                <a:latin typeface="Times New Roman" panose="02020603050405020304" pitchFamily="18" charset="0"/>
              </a:rPr>
              <a:t>Y</a:t>
            </a:r>
            <a:endParaRPr kumimoji="0" lang="zh-CN" altLang="en-US" sz="1800" b="0">
              <a:latin typeface="Times New Roman" panose="02020603050405020304" pitchFamily="18" charset="0"/>
            </a:endParaRPr>
          </a:p>
        </p:txBody>
      </p:sp>
      <p:sp>
        <p:nvSpPr>
          <p:cNvPr id="16415" name="文本框 32">
            <a:extLst>
              <a:ext uri="{FF2B5EF4-FFF2-40B4-BE49-F238E27FC236}">
                <a16:creationId xmlns:a16="http://schemas.microsoft.com/office/drawing/2014/main" id="{849D80FF-2DEE-4568-88FB-8A32EEA92FF8}"/>
              </a:ext>
            </a:extLst>
          </p:cNvPr>
          <p:cNvSpPr txBox="1">
            <a:spLocks noChangeArrowheads="1"/>
          </p:cNvSpPr>
          <p:nvPr/>
        </p:nvSpPr>
        <p:spPr bwMode="auto">
          <a:xfrm>
            <a:off x="4706938" y="3176588"/>
            <a:ext cx="430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800" b="0">
                <a:latin typeface="Times New Roman" panose="02020603050405020304" pitchFamily="18" charset="0"/>
              </a:rPr>
              <a:t>Y</a:t>
            </a:r>
            <a:endParaRPr kumimoji="0" lang="zh-CN" altLang="en-US" sz="1800" b="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3333FF"/>
        </a:solidFill>
        <a:effectLst/>
      </p:bgPr>
    </p:bg>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5BA2172C-3EA6-438C-A21C-176860F69E22}"/>
              </a:ext>
            </a:extLst>
          </p:cNvPr>
          <p:cNvSpPr>
            <a:spLocks noGrp="1" noChangeArrowheads="1"/>
          </p:cNvSpPr>
          <p:nvPr>
            <p:ph type="body" idx="1"/>
          </p:nvPr>
        </p:nvSpPr>
        <p:spPr>
          <a:xfrm>
            <a:off x="609600" y="609600"/>
            <a:ext cx="7848600" cy="5486400"/>
          </a:xfrm>
        </p:spPr>
        <p:txBody>
          <a:bodyPr/>
          <a:lstStyle/>
          <a:p>
            <a:pPr eaLnBrk="1" hangingPunct="1"/>
            <a:r>
              <a:rPr lang="zh-CN" altLang="en-US">
                <a:solidFill>
                  <a:schemeClr val="bg1"/>
                </a:solidFill>
                <a:latin typeface="Times New Roman" panose="02020603050405020304" pitchFamily="18" charset="0"/>
              </a:rPr>
              <a:t>中断方式</a:t>
            </a:r>
            <a:r>
              <a:rPr lang="en-US" altLang="zh-CN">
                <a:solidFill>
                  <a:schemeClr val="bg1"/>
                </a:solidFill>
                <a:latin typeface="Times New Roman" panose="02020603050405020304" pitchFamily="18" charset="0"/>
              </a:rPr>
              <a:t>(</a:t>
            </a:r>
            <a:r>
              <a:rPr lang="en-US" altLang="zh-CN">
                <a:solidFill>
                  <a:schemeClr val="bg1"/>
                </a:solidFill>
              </a:rPr>
              <a:t>Interrupts</a:t>
            </a:r>
            <a:r>
              <a:rPr lang="en-US" altLang="zh-CN">
                <a:solidFill>
                  <a:schemeClr val="bg1"/>
                </a:solidFill>
                <a:latin typeface="Times New Roman" panose="02020603050405020304" pitchFamily="18" charset="0"/>
              </a:rPr>
              <a:t>)</a:t>
            </a:r>
          </a:p>
          <a:p>
            <a:pPr lvl="1" eaLnBrk="1" hangingPunct="1"/>
            <a:r>
              <a:rPr lang="zh-CN" altLang="en-US">
                <a:solidFill>
                  <a:schemeClr val="bg1"/>
                </a:solidFill>
                <a:latin typeface="Times New Roman" panose="02020603050405020304" pitchFamily="18" charset="0"/>
              </a:rPr>
              <a:t>中断的概念</a:t>
            </a:r>
          </a:p>
          <a:p>
            <a:pPr lvl="2" eaLnBrk="1" hangingPunct="1"/>
            <a:r>
              <a:rPr lang="zh-CN" altLang="en-US">
                <a:solidFill>
                  <a:schemeClr val="bg1"/>
                </a:solidFill>
                <a:latin typeface="Times New Roman" panose="02020603050405020304" pitchFamily="18" charset="0"/>
              </a:rPr>
              <a:t>中断源，中断请求，中断响应</a:t>
            </a:r>
          </a:p>
          <a:p>
            <a:pPr lvl="2" eaLnBrk="1" hangingPunct="1"/>
            <a:r>
              <a:rPr lang="zh-CN" altLang="en-US">
                <a:solidFill>
                  <a:schemeClr val="bg1"/>
                </a:solidFill>
                <a:latin typeface="Times New Roman" panose="02020603050405020304" pitchFamily="18" charset="0"/>
              </a:rPr>
              <a:t>开中断，关中断</a:t>
            </a:r>
          </a:p>
          <a:p>
            <a:pPr lvl="2" eaLnBrk="1" hangingPunct="1"/>
            <a:r>
              <a:rPr lang="zh-CN" altLang="en-US">
                <a:solidFill>
                  <a:schemeClr val="bg1"/>
                </a:solidFill>
                <a:latin typeface="Times New Roman" panose="02020603050405020304" pitchFamily="18" charset="0"/>
              </a:rPr>
              <a:t>中断屏蔽</a:t>
            </a:r>
          </a:p>
        </p:txBody>
      </p:sp>
      <p:sp>
        <p:nvSpPr>
          <p:cNvPr id="16389" name="Text Box 5">
            <a:extLst>
              <a:ext uri="{FF2B5EF4-FFF2-40B4-BE49-F238E27FC236}">
                <a16:creationId xmlns:a16="http://schemas.microsoft.com/office/drawing/2014/main" id="{CA7622B4-4CD5-42A6-8E72-796210B55EA0}"/>
              </a:ext>
            </a:extLst>
          </p:cNvPr>
          <p:cNvSpPr txBox="1">
            <a:spLocks noChangeArrowheads="1"/>
          </p:cNvSpPr>
          <p:nvPr/>
        </p:nvSpPr>
        <p:spPr bwMode="auto">
          <a:xfrm>
            <a:off x="990600" y="5138738"/>
            <a:ext cx="1477963" cy="387350"/>
          </a:xfrm>
          <a:prstGeom prst="rect">
            <a:avLst/>
          </a:prstGeom>
          <a:solidFill>
            <a:srgbClr val="FF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ctr" latinLnBrk="0" hangingPunct="1">
              <a:lnSpc>
                <a:spcPct val="10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（向</a:t>
            </a:r>
            <a:r>
              <a:rPr kumimoji="1" lang="en-US" altLang="zh-CN" sz="19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CPU</a:t>
            </a: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a:t>
            </a:r>
          </a:p>
        </p:txBody>
      </p:sp>
      <p:sp>
        <p:nvSpPr>
          <p:cNvPr id="16390" name="Line 6">
            <a:extLst>
              <a:ext uri="{FF2B5EF4-FFF2-40B4-BE49-F238E27FC236}">
                <a16:creationId xmlns:a16="http://schemas.microsoft.com/office/drawing/2014/main" id="{46C1ECC0-E80F-4396-A615-6CA2AEF0A96D}"/>
              </a:ext>
            </a:extLst>
          </p:cNvPr>
          <p:cNvSpPr>
            <a:spLocks noChangeShapeType="1"/>
          </p:cNvSpPr>
          <p:nvPr/>
        </p:nvSpPr>
        <p:spPr bwMode="auto">
          <a:xfrm>
            <a:off x="1524000" y="4835525"/>
            <a:ext cx="45720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391" name="Rectangle 7">
            <a:extLst>
              <a:ext uri="{FF2B5EF4-FFF2-40B4-BE49-F238E27FC236}">
                <a16:creationId xmlns:a16="http://schemas.microsoft.com/office/drawing/2014/main" id="{BA8EE832-BA65-4B7E-8FAE-324227CFFB02}"/>
              </a:ext>
            </a:extLst>
          </p:cNvPr>
          <p:cNvSpPr>
            <a:spLocks noChangeArrowheads="1"/>
          </p:cNvSpPr>
          <p:nvPr/>
        </p:nvSpPr>
        <p:spPr bwMode="auto">
          <a:xfrm>
            <a:off x="457200" y="4378325"/>
            <a:ext cx="1066800" cy="684213"/>
          </a:xfrm>
          <a:prstGeom prst="rect">
            <a:avLst/>
          </a:prstGeom>
          <a:solidFill>
            <a:srgbClr val="FFFFCC"/>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中断源</a:t>
            </a:r>
          </a:p>
        </p:txBody>
      </p:sp>
      <p:sp>
        <p:nvSpPr>
          <p:cNvPr id="16392" name="Rectangle 8">
            <a:extLst>
              <a:ext uri="{FF2B5EF4-FFF2-40B4-BE49-F238E27FC236}">
                <a16:creationId xmlns:a16="http://schemas.microsoft.com/office/drawing/2014/main" id="{1675E00D-39B6-4EAE-8665-1C2E70397F74}"/>
              </a:ext>
            </a:extLst>
          </p:cNvPr>
          <p:cNvSpPr>
            <a:spLocks noChangeArrowheads="1"/>
          </p:cNvSpPr>
          <p:nvPr/>
        </p:nvSpPr>
        <p:spPr bwMode="auto">
          <a:xfrm>
            <a:off x="1981200" y="4378325"/>
            <a:ext cx="1412875" cy="684213"/>
          </a:xfrm>
          <a:prstGeom prst="rect">
            <a:avLst/>
          </a:prstGeom>
          <a:solidFill>
            <a:schemeClr val="bg1"/>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中断请求</a:t>
            </a:r>
          </a:p>
        </p:txBody>
      </p:sp>
      <p:sp>
        <p:nvSpPr>
          <p:cNvPr id="16393" name="Line 9">
            <a:extLst>
              <a:ext uri="{FF2B5EF4-FFF2-40B4-BE49-F238E27FC236}">
                <a16:creationId xmlns:a16="http://schemas.microsoft.com/office/drawing/2014/main" id="{FF578CFB-09F0-49E8-A30C-58B0846B857D}"/>
              </a:ext>
            </a:extLst>
          </p:cNvPr>
          <p:cNvSpPr>
            <a:spLocks noChangeShapeType="1"/>
          </p:cNvSpPr>
          <p:nvPr/>
        </p:nvSpPr>
        <p:spPr bwMode="auto">
          <a:xfrm>
            <a:off x="1544638" y="4835525"/>
            <a:ext cx="436562"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394" name="Rectangle 10">
            <a:extLst>
              <a:ext uri="{FF2B5EF4-FFF2-40B4-BE49-F238E27FC236}">
                <a16:creationId xmlns:a16="http://schemas.microsoft.com/office/drawing/2014/main" id="{B25F06B4-E5F8-4013-814E-1A8127482A3B}"/>
              </a:ext>
            </a:extLst>
          </p:cNvPr>
          <p:cNvSpPr>
            <a:spLocks noChangeArrowheads="1"/>
          </p:cNvSpPr>
          <p:nvPr/>
        </p:nvSpPr>
        <p:spPr bwMode="auto">
          <a:xfrm>
            <a:off x="3790950" y="4378325"/>
            <a:ext cx="1335088" cy="684213"/>
          </a:xfrm>
          <a:prstGeom prst="rect">
            <a:avLst/>
          </a:prstGeom>
          <a:solidFill>
            <a:srgbClr val="FFFF99"/>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中断响应</a:t>
            </a:r>
          </a:p>
        </p:txBody>
      </p:sp>
      <p:sp>
        <p:nvSpPr>
          <p:cNvPr id="16395" name="Rectangle 11">
            <a:extLst>
              <a:ext uri="{FF2B5EF4-FFF2-40B4-BE49-F238E27FC236}">
                <a16:creationId xmlns:a16="http://schemas.microsoft.com/office/drawing/2014/main" id="{4BA231A4-6345-439A-A15C-57D012BA1391}"/>
              </a:ext>
            </a:extLst>
          </p:cNvPr>
          <p:cNvSpPr>
            <a:spLocks noChangeArrowheads="1"/>
          </p:cNvSpPr>
          <p:nvPr/>
        </p:nvSpPr>
        <p:spPr bwMode="auto">
          <a:xfrm>
            <a:off x="5562600" y="4378325"/>
            <a:ext cx="1447800" cy="684213"/>
          </a:xfrm>
          <a:prstGeom prst="rect">
            <a:avLst/>
          </a:prstGeom>
          <a:solidFill>
            <a:srgbClr val="FFFFCC"/>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转中断</a:t>
            </a:r>
          </a:p>
          <a:p>
            <a:pPr marL="0" marR="0" lvl="0" indent="0" algn="ctr" defTabSz="893763" rtl="0" eaLnBrk="1" fontAlgn="ctr"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处理程序</a:t>
            </a:r>
          </a:p>
        </p:txBody>
      </p:sp>
      <p:sp>
        <p:nvSpPr>
          <p:cNvPr id="16396" name="Rectangle 12">
            <a:extLst>
              <a:ext uri="{FF2B5EF4-FFF2-40B4-BE49-F238E27FC236}">
                <a16:creationId xmlns:a16="http://schemas.microsoft.com/office/drawing/2014/main" id="{1DB30C4A-508F-448E-8B55-6CD9D7A9E2E2}"/>
              </a:ext>
            </a:extLst>
          </p:cNvPr>
          <p:cNvSpPr>
            <a:spLocks noChangeArrowheads="1"/>
          </p:cNvSpPr>
          <p:nvPr/>
        </p:nvSpPr>
        <p:spPr bwMode="auto">
          <a:xfrm>
            <a:off x="7391400" y="4378325"/>
            <a:ext cx="1411288" cy="684213"/>
          </a:xfrm>
          <a:prstGeom prst="rect">
            <a:avLst/>
          </a:prstGeom>
          <a:solidFill>
            <a:srgbClr val="FFFFCC"/>
          </a:solidFill>
          <a:ln w="9525">
            <a:miter lim="800000"/>
            <a:headEnd/>
            <a:tailEnd/>
          </a:ln>
          <a:effectLst/>
          <a:scene3d>
            <a:camera prst="legacyPerspectiveTop"/>
            <a:lightRig rig="legacyFlat1" dir="t"/>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flatTx/>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楷体_GB2312" pitchFamily="49" charset="-122"/>
                <a:cs typeface="+mn-cs"/>
              </a:rPr>
              <a:t>退出中断</a:t>
            </a:r>
          </a:p>
        </p:txBody>
      </p:sp>
      <p:sp>
        <p:nvSpPr>
          <p:cNvPr id="16397" name="Line 13">
            <a:extLst>
              <a:ext uri="{FF2B5EF4-FFF2-40B4-BE49-F238E27FC236}">
                <a16:creationId xmlns:a16="http://schemas.microsoft.com/office/drawing/2014/main" id="{96ABA523-42BF-4C6B-93C9-927A93CD8CC6}"/>
              </a:ext>
            </a:extLst>
          </p:cNvPr>
          <p:cNvSpPr>
            <a:spLocks noChangeShapeType="1"/>
          </p:cNvSpPr>
          <p:nvPr/>
        </p:nvSpPr>
        <p:spPr bwMode="auto">
          <a:xfrm>
            <a:off x="3200400" y="4795838"/>
            <a:ext cx="574675"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398" name="Line 14">
            <a:extLst>
              <a:ext uri="{FF2B5EF4-FFF2-40B4-BE49-F238E27FC236}">
                <a16:creationId xmlns:a16="http://schemas.microsoft.com/office/drawing/2014/main" id="{6C263FAA-1869-4D7A-840A-5EA011BA5D5E}"/>
              </a:ext>
            </a:extLst>
          </p:cNvPr>
          <p:cNvSpPr>
            <a:spLocks noChangeShapeType="1"/>
          </p:cNvSpPr>
          <p:nvPr/>
        </p:nvSpPr>
        <p:spPr bwMode="auto">
          <a:xfrm>
            <a:off x="3276600" y="4835525"/>
            <a:ext cx="479425"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399" name="Line 15">
            <a:extLst>
              <a:ext uri="{FF2B5EF4-FFF2-40B4-BE49-F238E27FC236}">
                <a16:creationId xmlns:a16="http://schemas.microsoft.com/office/drawing/2014/main" id="{78C7316C-9B5F-4418-BED5-74DDB01D5D4A}"/>
              </a:ext>
            </a:extLst>
          </p:cNvPr>
          <p:cNvSpPr>
            <a:spLocks noChangeShapeType="1"/>
          </p:cNvSpPr>
          <p:nvPr/>
        </p:nvSpPr>
        <p:spPr bwMode="auto">
          <a:xfrm>
            <a:off x="5029200" y="4835525"/>
            <a:ext cx="533400"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00" name="Line 16">
            <a:extLst>
              <a:ext uri="{FF2B5EF4-FFF2-40B4-BE49-F238E27FC236}">
                <a16:creationId xmlns:a16="http://schemas.microsoft.com/office/drawing/2014/main" id="{7ED92345-FB8F-4FFD-A5DD-A7D1F4466D24}"/>
              </a:ext>
            </a:extLst>
          </p:cNvPr>
          <p:cNvSpPr>
            <a:spLocks noChangeShapeType="1"/>
          </p:cNvSpPr>
          <p:nvPr/>
        </p:nvSpPr>
        <p:spPr bwMode="auto">
          <a:xfrm>
            <a:off x="5029200" y="4835525"/>
            <a:ext cx="53340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01" name="Line 17">
            <a:extLst>
              <a:ext uri="{FF2B5EF4-FFF2-40B4-BE49-F238E27FC236}">
                <a16:creationId xmlns:a16="http://schemas.microsoft.com/office/drawing/2014/main" id="{45772E73-DEF8-430E-B91D-2E968C027303}"/>
              </a:ext>
            </a:extLst>
          </p:cNvPr>
          <p:cNvSpPr>
            <a:spLocks noChangeShapeType="1"/>
          </p:cNvSpPr>
          <p:nvPr/>
        </p:nvSpPr>
        <p:spPr bwMode="auto">
          <a:xfrm>
            <a:off x="6934200" y="4835525"/>
            <a:ext cx="45720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02" name="Line 18">
            <a:extLst>
              <a:ext uri="{FF2B5EF4-FFF2-40B4-BE49-F238E27FC236}">
                <a16:creationId xmlns:a16="http://schemas.microsoft.com/office/drawing/2014/main" id="{3EFDEE65-5935-46C1-8576-5700FBF5C05C}"/>
              </a:ext>
            </a:extLst>
          </p:cNvPr>
          <p:cNvSpPr>
            <a:spLocks noChangeShapeType="1"/>
          </p:cNvSpPr>
          <p:nvPr/>
        </p:nvSpPr>
        <p:spPr bwMode="auto">
          <a:xfrm>
            <a:off x="6934200" y="4835525"/>
            <a:ext cx="457200"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403" name="Rectangle 19">
            <a:extLst>
              <a:ext uri="{FF2B5EF4-FFF2-40B4-BE49-F238E27FC236}">
                <a16:creationId xmlns:a16="http://schemas.microsoft.com/office/drawing/2014/main" id="{F7F5EF7D-D04F-40FE-A577-6E2FCD245232}"/>
              </a:ext>
            </a:extLst>
          </p:cNvPr>
          <p:cNvSpPr>
            <a:spLocks noChangeArrowheads="1"/>
          </p:cNvSpPr>
          <p:nvPr/>
        </p:nvSpPr>
        <p:spPr bwMode="auto">
          <a:xfrm>
            <a:off x="3530600" y="5238750"/>
            <a:ext cx="2001838" cy="685800"/>
          </a:xfrm>
          <a:prstGeom prst="rect">
            <a:avLst/>
          </a:prstGeom>
          <a:solidFill>
            <a:srgbClr val="FFFF99"/>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9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保护</a:t>
            </a:r>
            <a:r>
              <a:rPr kumimoji="1" lang="en-US" altLang="zh-CN"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CPU</a:t>
            </a: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现场</a:t>
            </a:r>
          </a:p>
          <a:p>
            <a:pPr marL="0" marR="0" lvl="0" indent="0" algn="ctr" defTabSz="893763" rtl="0" eaLnBrk="1" fontAlgn="ctr" latinLnBrk="0" hangingPunct="1">
              <a:lnSpc>
                <a:spcPct val="9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识别中断源</a:t>
            </a:r>
          </a:p>
        </p:txBody>
      </p:sp>
      <p:sp>
        <p:nvSpPr>
          <p:cNvPr id="16404" name="Rectangle 20">
            <a:extLst>
              <a:ext uri="{FF2B5EF4-FFF2-40B4-BE49-F238E27FC236}">
                <a16:creationId xmlns:a16="http://schemas.microsoft.com/office/drawing/2014/main" id="{E69DBE2B-CD8E-4E22-9CF4-BEB1F1400D61}"/>
              </a:ext>
            </a:extLst>
          </p:cNvPr>
          <p:cNvSpPr>
            <a:spLocks noChangeArrowheads="1"/>
          </p:cNvSpPr>
          <p:nvPr/>
        </p:nvSpPr>
        <p:spPr bwMode="auto">
          <a:xfrm>
            <a:off x="6934200" y="5214938"/>
            <a:ext cx="1944688" cy="438150"/>
          </a:xfrm>
          <a:prstGeom prst="rect">
            <a:avLst/>
          </a:prstGeom>
          <a:solidFill>
            <a:srgbClr val="FFFF99"/>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ctr" latinLnBrk="0" hangingPunct="1">
              <a:lnSpc>
                <a:spcPct val="10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恢复</a:t>
            </a:r>
            <a:r>
              <a:rPr kumimoji="1" lang="en-US" altLang="zh-CN"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CPU</a:t>
            </a:r>
            <a:r>
              <a:rPr kumimoji="1" lang="zh-CN" altLang="en-US" sz="19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现场</a:t>
            </a:r>
            <a:endParaRPr kumimoji="1"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05" name="Line 21">
            <a:extLst>
              <a:ext uri="{FF2B5EF4-FFF2-40B4-BE49-F238E27FC236}">
                <a16:creationId xmlns:a16="http://schemas.microsoft.com/office/drawing/2014/main" id="{F0AF1133-339D-4C14-ABDE-FA561AB5AFDF}"/>
              </a:ext>
            </a:extLst>
          </p:cNvPr>
          <p:cNvSpPr>
            <a:spLocks noChangeShapeType="1"/>
          </p:cNvSpPr>
          <p:nvPr/>
        </p:nvSpPr>
        <p:spPr bwMode="auto">
          <a:xfrm>
            <a:off x="1544638" y="4814888"/>
            <a:ext cx="436562"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428" name="Rectangle 22">
            <a:extLst>
              <a:ext uri="{FF2B5EF4-FFF2-40B4-BE49-F238E27FC236}">
                <a16:creationId xmlns:a16="http://schemas.microsoft.com/office/drawing/2014/main" id="{1A32005E-BE30-4520-91A9-5CD80AAE6E20}"/>
              </a:ext>
            </a:extLst>
          </p:cNvPr>
          <p:cNvSpPr>
            <a:spLocks noChangeArrowheads="1"/>
          </p:cNvSpPr>
          <p:nvPr/>
        </p:nvSpPr>
        <p:spPr bwMode="auto">
          <a:xfrm>
            <a:off x="2978150" y="0"/>
            <a:ext cx="3476625" cy="369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6.2      </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数据传送（</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I/O</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）控制方式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dissolve">
                                      <p:cBhvr>
                                        <p:cTn id="7" dur="500"/>
                                        <p:tgtEl>
                                          <p:spTgt spid="16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93"/>
                                        </p:tgtEl>
                                        <p:attrNameLst>
                                          <p:attrName>style.visibility</p:attrName>
                                        </p:attrNameLst>
                                      </p:cBhvr>
                                      <p:to>
                                        <p:strVal val="visible"/>
                                      </p:to>
                                    </p:set>
                                    <p:animEffect transition="in" filter="wipe(left)">
                                      <p:cBhvr>
                                        <p:cTn id="12" dur="500"/>
                                        <p:tgtEl>
                                          <p:spTgt spid="16393"/>
                                        </p:tgtEl>
                                      </p:cBhvr>
                                    </p:animEffect>
                                  </p:childTnLst>
                                  <p:subTnLst>
                                    <p:set>
                                      <p:cBhvr override="childStyle">
                                        <p:cTn dur="1" fill="hold" display="0" masterRel="sameClick" afterEffect="1">
                                          <p:stCondLst>
                                            <p:cond evt="end" delay="0">
                                              <p:tn val="10"/>
                                            </p:cond>
                                          </p:stCondLst>
                                        </p:cTn>
                                        <p:tgtEl>
                                          <p:spTgt spid="16393"/>
                                        </p:tgtEl>
                                        <p:attrNameLst>
                                          <p:attrName>style.visibility</p:attrName>
                                        </p:attrNameLst>
                                      </p:cBhvr>
                                      <p:to>
                                        <p:strVal val="hidden"/>
                                      </p:to>
                                    </p:set>
                                  </p:subTnLst>
                                </p:cTn>
                              </p:par>
                            </p:childTnLst>
                          </p:cTn>
                        </p:par>
                        <p:par>
                          <p:cTn id="13" fill="hold" nodeType="afterGroup">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16405"/>
                                        </p:tgtEl>
                                        <p:attrNameLst>
                                          <p:attrName>style.visibility</p:attrName>
                                        </p:attrNameLst>
                                      </p:cBhvr>
                                      <p:to>
                                        <p:strVal val="visible"/>
                                      </p:to>
                                    </p:set>
                                    <p:animEffect transition="in" filter="wipe(left)">
                                      <p:cBhvr>
                                        <p:cTn id="16" dur="500"/>
                                        <p:tgtEl>
                                          <p:spTgt spid="16405"/>
                                        </p:tgtEl>
                                      </p:cBhvr>
                                    </p:animEffect>
                                  </p:childTnLst>
                                  <p:subTnLst>
                                    <p:set>
                                      <p:cBhvr override="childStyle">
                                        <p:cTn dur="1" fill="hold" display="0" masterRel="sameClick" afterEffect="1">
                                          <p:stCondLst>
                                            <p:cond evt="end" delay="0">
                                              <p:tn val="14"/>
                                            </p:cond>
                                          </p:stCondLst>
                                        </p:cTn>
                                        <p:tgtEl>
                                          <p:spTgt spid="16405"/>
                                        </p:tgtEl>
                                        <p:attrNameLst>
                                          <p:attrName>style.visibility</p:attrName>
                                        </p:attrNameLst>
                                      </p:cBhvr>
                                      <p:to>
                                        <p:strVal val="hidden"/>
                                      </p:to>
                                    </p:set>
                                  </p:subTnLst>
                                </p:cTn>
                              </p:par>
                            </p:childTnLst>
                          </p:cTn>
                        </p:par>
                        <p:par>
                          <p:cTn id="17" fill="hold" nodeType="afterGroup">
                            <p:stCondLst>
                              <p:cond delay="2000"/>
                            </p:stCondLst>
                            <p:childTnLst>
                              <p:par>
                                <p:cTn id="18" presetID="22" presetClass="entr" presetSubtype="8" fill="hold" nodeType="afterEffect">
                                  <p:stCondLst>
                                    <p:cond delay="1000"/>
                                  </p:stCondLst>
                                  <p:childTnLst>
                                    <p:set>
                                      <p:cBhvr>
                                        <p:cTn id="19" dur="1" fill="hold">
                                          <p:stCondLst>
                                            <p:cond delay="0"/>
                                          </p:stCondLst>
                                        </p:cTn>
                                        <p:tgtEl>
                                          <p:spTgt spid="16390"/>
                                        </p:tgtEl>
                                        <p:attrNameLst>
                                          <p:attrName>style.visibility</p:attrName>
                                        </p:attrNameLst>
                                      </p:cBhvr>
                                      <p:to>
                                        <p:strVal val="visible"/>
                                      </p:to>
                                    </p:set>
                                    <p:animEffect transition="in" filter="wipe(left)">
                                      <p:cBhvr>
                                        <p:cTn id="20" dur="500"/>
                                        <p:tgtEl>
                                          <p:spTgt spid="163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389"/>
                                        </p:tgtEl>
                                        <p:attrNameLst>
                                          <p:attrName>style.visibility</p:attrName>
                                        </p:attrNameLst>
                                      </p:cBhvr>
                                      <p:to>
                                        <p:strVal val="visible"/>
                                      </p:to>
                                    </p:set>
                                    <p:animEffect transition="in" filter="wipe(left)">
                                      <p:cBhvr>
                                        <p:cTn id="25" dur="500"/>
                                        <p:tgtEl>
                                          <p:spTgt spid="163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6392"/>
                                        </p:tgtEl>
                                        <p:attrNameLst>
                                          <p:attrName>style.visibility</p:attrName>
                                        </p:attrNameLst>
                                      </p:cBhvr>
                                      <p:to>
                                        <p:strVal val="visible"/>
                                      </p:to>
                                    </p:set>
                                    <p:animEffect transition="in" filter="dissolve">
                                      <p:cBhvr>
                                        <p:cTn id="30" dur="500"/>
                                        <p:tgtEl>
                                          <p:spTgt spid="16392"/>
                                        </p:tgtEl>
                                      </p:cBhvr>
                                    </p:animEffect>
                                  </p:childTnLst>
                                </p:cTn>
                              </p:par>
                            </p:childTnLst>
                          </p:cTn>
                        </p:par>
                        <p:par>
                          <p:cTn id="31" fill="hold" nodeType="afterGroup">
                            <p:stCondLst>
                              <p:cond delay="500"/>
                            </p:stCondLst>
                            <p:childTnLst>
                              <p:par>
                                <p:cTn id="32" presetID="22" presetClass="entr" presetSubtype="8" fill="hold" nodeType="afterEffect">
                                  <p:stCondLst>
                                    <p:cond delay="3000"/>
                                  </p:stCondLst>
                                  <p:childTnLst>
                                    <p:set>
                                      <p:cBhvr>
                                        <p:cTn id="33" dur="1" fill="hold">
                                          <p:stCondLst>
                                            <p:cond delay="0"/>
                                          </p:stCondLst>
                                        </p:cTn>
                                        <p:tgtEl>
                                          <p:spTgt spid="16397"/>
                                        </p:tgtEl>
                                        <p:attrNameLst>
                                          <p:attrName>style.visibility</p:attrName>
                                        </p:attrNameLst>
                                      </p:cBhvr>
                                      <p:to>
                                        <p:strVal val="visible"/>
                                      </p:to>
                                    </p:set>
                                    <p:animEffect transition="in" filter="wipe(left)">
                                      <p:cBhvr>
                                        <p:cTn id="34" dur="500"/>
                                        <p:tgtEl>
                                          <p:spTgt spid="16397"/>
                                        </p:tgtEl>
                                      </p:cBhvr>
                                    </p:animEffect>
                                  </p:childTnLst>
                                  <p:subTnLst>
                                    <p:set>
                                      <p:cBhvr override="childStyle">
                                        <p:cTn dur="1" fill="hold" display="0" masterRel="sameClick" afterEffect="1">
                                          <p:stCondLst>
                                            <p:cond evt="end" delay="0">
                                              <p:tn val="32"/>
                                            </p:cond>
                                          </p:stCondLst>
                                        </p:cTn>
                                        <p:tgtEl>
                                          <p:spTgt spid="1639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6398"/>
                                        </p:tgtEl>
                                        <p:attrNameLst>
                                          <p:attrName>style.visibility</p:attrName>
                                        </p:attrNameLst>
                                      </p:cBhvr>
                                      <p:to>
                                        <p:strVal val="visible"/>
                                      </p:to>
                                    </p:set>
                                    <p:animEffect transition="in" filter="wipe(left)">
                                      <p:cBhvr>
                                        <p:cTn id="39" dur="500"/>
                                        <p:tgtEl>
                                          <p:spTgt spid="1639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6394"/>
                                        </p:tgtEl>
                                        <p:attrNameLst>
                                          <p:attrName>style.visibility</p:attrName>
                                        </p:attrNameLst>
                                      </p:cBhvr>
                                      <p:to>
                                        <p:strVal val="visible"/>
                                      </p:to>
                                    </p:set>
                                    <p:animEffect transition="in" filter="dissolve">
                                      <p:cBhvr>
                                        <p:cTn id="44" dur="500"/>
                                        <p:tgtEl>
                                          <p:spTgt spid="1639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6403"/>
                                        </p:tgtEl>
                                        <p:attrNameLst>
                                          <p:attrName>style.visibility</p:attrName>
                                        </p:attrNameLst>
                                      </p:cBhvr>
                                      <p:to>
                                        <p:strVal val="visible"/>
                                      </p:to>
                                    </p:set>
                                    <p:animEffect transition="in" filter="barn(inVertical)">
                                      <p:cBhvr>
                                        <p:cTn id="49" dur="500"/>
                                        <p:tgtEl>
                                          <p:spTgt spid="1640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6400"/>
                                        </p:tgtEl>
                                        <p:attrNameLst>
                                          <p:attrName>style.visibility</p:attrName>
                                        </p:attrNameLst>
                                      </p:cBhvr>
                                      <p:to>
                                        <p:strVal val="visible"/>
                                      </p:to>
                                    </p:set>
                                    <p:animEffect transition="in" filter="wipe(left)">
                                      <p:cBhvr>
                                        <p:cTn id="54" dur="500"/>
                                        <p:tgtEl>
                                          <p:spTgt spid="16400"/>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16399"/>
                                        </p:tgtEl>
                                        <p:attrNameLst>
                                          <p:attrName>style.visibility</p:attrName>
                                        </p:attrNameLst>
                                      </p:cBhvr>
                                      <p:to>
                                        <p:strVal val="visible"/>
                                      </p:to>
                                    </p:set>
                                    <p:animEffect transition="in" filter="wipe(left)">
                                      <p:cBhvr>
                                        <p:cTn id="58" dur="500"/>
                                        <p:tgtEl>
                                          <p:spTgt spid="1639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6395"/>
                                        </p:tgtEl>
                                        <p:attrNameLst>
                                          <p:attrName>style.visibility</p:attrName>
                                        </p:attrNameLst>
                                      </p:cBhvr>
                                      <p:to>
                                        <p:strVal val="visible"/>
                                      </p:to>
                                    </p:set>
                                    <p:animEffect transition="in" filter="dissolve">
                                      <p:cBhvr>
                                        <p:cTn id="63" dur="500"/>
                                        <p:tgtEl>
                                          <p:spTgt spid="16395"/>
                                        </p:tgtEl>
                                      </p:cBhvr>
                                    </p:animEffect>
                                  </p:childTnLst>
                                </p:cTn>
                              </p:par>
                            </p:childTnLst>
                          </p:cTn>
                        </p:par>
                        <p:par>
                          <p:cTn id="64" fill="hold" nodeType="afterGroup">
                            <p:stCondLst>
                              <p:cond delay="500"/>
                            </p:stCondLst>
                            <p:childTnLst>
                              <p:par>
                                <p:cTn id="65" presetID="22" presetClass="entr" presetSubtype="8" fill="hold" nodeType="afterEffect">
                                  <p:stCondLst>
                                    <p:cond delay="4000"/>
                                  </p:stCondLst>
                                  <p:childTnLst>
                                    <p:set>
                                      <p:cBhvr>
                                        <p:cTn id="66" dur="1" fill="hold">
                                          <p:stCondLst>
                                            <p:cond delay="0"/>
                                          </p:stCondLst>
                                        </p:cTn>
                                        <p:tgtEl>
                                          <p:spTgt spid="16401"/>
                                        </p:tgtEl>
                                        <p:attrNameLst>
                                          <p:attrName>style.visibility</p:attrName>
                                        </p:attrNameLst>
                                      </p:cBhvr>
                                      <p:to>
                                        <p:strVal val="visible"/>
                                      </p:to>
                                    </p:set>
                                    <p:animEffect transition="in" filter="wipe(left)">
                                      <p:cBhvr>
                                        <p:cTn id="67" dur="500"/>
                                        <p:tgtEl>
                                          <p:spTgt spid="1640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6402"/>
                                        </p:tgtEl>
                                        <p:attrNameLst>
                                          <p:attrName>style.visibility</p:attrName>
                                        </p:attrNameLst>
                                      </p:cBhvr>
                                      <p:to>
                                        <p:strVal val="visible"/>
                                      </p:to>
                                    </p:set>
                                    <p:animEffect transition="in" filter="wipe(left)">
                                      <p:cBhvr>
                                        <p:cTn id="72" dur="500"/>
                                        <p:tgtEl>
                                          <p:spTgt spid="164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6396"/>
                                        </p:tgtEl>
                                        <p:attrNameLst>
                                          <p:attrName>style.visibility</p:attrName>
                                        </p:attrNameLst>
                                      </p:cBhvr>
                                      <p:to>
                                        <p:strVal val="visible"/>
                                      </p:to>
                                    </p:set>
                                    <p:animEffect transition="in" filter="dissolve">
                                      <p:cBhvr>
                                        <p:cTn id="77" dur="500"/>
                                        <p:tgtEl>
                                          <p:spTgt spid="1639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16404"/>
                                        </p:tgtEl>
                                        <p:attrNameLst>
                                          <p:attrName>style.visibility</p:attrName>
                                        </p:attrNameLst>
                                      </p:cBhvr>
                                      <p:to>
                                        <p:strVal val="visible"/>
                                      </p:to>
                                    </p:set>
                                    <p:animEffect transition="in" filter="barn(inVertical)">
                                      <p:cBhvr>
                                        <p:cTn id="82" dur="500"/>
                                        <p:tgtEl>
                                          <p:spTgt spid="16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1" grpId="0" animBg="1" autoUpdateAnimBg="0"/>
      <p:bldP spid="16392" grpId="0" animBg="1" autoUpdateAnimBg="0"/>
      <p:bldP spid="16394" grpId="0" animBg="1" autoUpdateAnimBg="0"/>
      <p:bldP spid="16395" grpId="0" animBg="1" autoUpdateAnimBg="0"/>
      <p:bldP spid="16396" grpId="0" animBg="1" autoUpdateAnimBg="0"/>
      <p:bldP spid="16403" grpId="0" animBg="1" autoUpdateAnimBg="0"/>
      <p:bldP spid="1640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a:extLst>
              <a:ext uri="{FF2B5EF4-FFF2-40B4-BE49-F238E27FC236}">
                <a16:creationId xmlns:a16="http://schemas.microsoft.com/office/drawing/2014/main" id="{60CF7DCC-8C84-4861-A830-E57984906844}"/>
              </a:ext>
            </a:extLst>
          </p:cNvPr>
          <p:cNvSpPr txBox="1">
            <a:spLocks noChangeArrowheads="1"/>
          </p:cNvSpPr>
          <p:nvPr/>
        </p:nvSpPr>
        <p:spPr bwMode="auto">
          <a:xfrm>
            <a:off x="914400" y="12954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latin typeface="Times New Roman" panose="02020603050405020304" pitchFamily="18" charset="0"/>
            </a:endParaRPr>
          </a:p>
        </p:txBody>
      </p:sp>
      <p:sp>
        <p:nvSpPr>
          <p:cNvPr id="3" name="标题 2">
            <a:extLst>
              <a:ext uri="{FF2B5EF4-FFF2-40B4-BE49-F238E27FC236}">
                <a16:creationId xmlns:a16="http://schemas.microsoft.com/office/drawing/2014/main" id="{C1F4D348-C29E-4F9E-A26A-C5B9EE2F1D03}"/>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18436" name="Rectangle 5">
            <a:extLst>
              <a:ext uri="{FF2B5EF4-FFF2-40B4-BE49-F238E27FC236}">
                <a16:creationId xmlns:a16="http://schemas.microsoft.com/office/drawing/2014/main" id="{8E5BD9D7-A43F-4B67-9348-CB2BC7238319}"/>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中断的分类与优先级</a:t>
            </a:r>
          </a:p>
          <a:p>
            <a:pPr lvl="2" eaLnBrk="1" hangingPunct="1"/>
            <a:r>
              <a:rPr lang="zh-CN" altLang="en-US">
                <a:latin typeface="Times New Roman" panose="02020603050405020304" pitchFamily="18" charset="0"/>
              </a:rPr>
              <a:t>中断的分类：外中断，内中断（陷入）</a:t>
            </a:r>
          </a:p>
          <a:p>
            <a:pPr lvl="2" eaLnBrk="1" hangingPunct="1"/>
            <a:r>
              <a:rPr lang="zh-CN" altLang="en-US">
                <a:latin typeface="Times New Roman" panose="02020603050405020304" pitchFamily="18" charset="0"/>
              </a:rPr>
              <a:t>中断的优先级</a:t>
            </a:r>
          </a:p>
          <a:p>
            <a:pPr lvl="1" eaLnBrk="1" hangingPunct="1"/>
            <a:r>
              <a:rPr lang="zh-CN" altLang="en-US">
                <a:latin typeface="Times New Roman" panose="02020603050405020304" pitchFamily="18" charset="0"/>
              </a:rPr>
              <a:t>软中断（信号）</a:t>
            </a:r>
          </a:p>
          <a:p>
            <a:pPr lvl="2" eaLnBrk="1" hangingPunct="1"/>
            <a:r>
              <a:rPr lang="zh-CN" altLang="en-US">
                <a:latin typeface="Times New Roman" panose="02020603050405020304" pitchFamily="18" charset="0"/>
              </a:rPr>
              <a:t>软中断是通讯进程之间用来模拟硬中断的一种信号通讯方式。</a:t>
            </a:r>
          </a:p>
          <a:p>
            <a:pPr lvl="2" eaLnBrk="1" hangingPunct="1"/>
            <a:r>
              <a:rPr lang="zh-CN" altLang="en-US">
                <a:latin typeface="Times New Roman" panose="02020603050405020304" pitchFamily="18" charset="0"/>
              </a:rPr>
              <a:t>中断源发中段请求或软中断信号后，</a:t>
            </a:r>
            <a:r>
              <a:rPr lang="en-US" altLang="zh-CN">
                <a:latin typeface="Times New Roman" panose="02020603050405020304" pitchFamily="18" charset="0"/>
              </a:rPr>
              <a:t>CPU</a:t>
            </a:r>
            <a:r>
              <a:rPr lang="zh-CN" altLang="en-US">
                <a:latin typeface="Times New Roman" panose="02020603050405020304" pitchFamily="18" charset="0"/>
              </a:rPr>
              <a:t>或接收进程在适当的时机自动进行中断处理或完成软中断信号对应的功能。</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EE48D8-B321-4FF2-A7D0-CCF818364832}"/>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19459" name="Rectangle 1028">
            <a:extLst>
              <a:ext uri="{FF2B5EF4-FFF2-40B4-BE49-F238E27FC236}">
                <a16:creationId xmlns:a16="http://schemas.microsoft.com/office/drawing/2014/main" id="{EC524E35-DA2E-4233-A11A-0BF58B2D8570}"/>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中断处理过程</a:t>
            </a:r>
          </a:p>
          <a:p>
            <a:pPr lvl="2" eaLnBrk="1" hangingPunct="1"/>
            <a:r>
              <a:rPr lang="en-US" altLang="zh-CN">
                <a:latin typeface="Times New Roman" panose="02020603050405020304" pitchFamily="18" charset="0"/>
              </a:rPr>
              <a:t>CPU</a:t>
            </a:r>
            <a:r>
              <a:rPr lang="zh-CN" altLang="en-US">
                <a:latin typeface="Times New Roman" panose="02020603050405020304" pitchFamily="18" charset="0"/>
              </a:rPr>
              <a:t>检查响应中断的条件是否满足</a:t>
            </a:r>
          </a:p>
          <a:p>
            <a:pPr lvl="2" eaLnBrk="1" hangingPunct="1"/>
            <a:r>
              <a:rPr lang="zh-CN" altLang="en-US">
                <a:latin typeface="Times New Roman" panose="02020603050405020304" pitchFamily="18" charset="0"/>
              </a:rPr>
              <a:t>如</a:t>
            </a:r>
            <a:r>
              <a:rPr lang="en-US" altLang="zh-CN">
                <a:latin typeface="Times New Roman" panose="02020603050405020304" pitchFamily="18" charset="0"/>
              </a:rPr>
              <a:t>CPU</a:t>
            </a:r>
            <a:r>
              <a:rPr lang="zh-CN" altLang="en-US">
                <a:latin typeface="Times New Roman" panose="02020603050405020304" pitchFamily="18" charset="0"/>
              </a:rPr>
              <a:t>响应中断，关中断</a:t>
            </a:r>
          </a:p>
          <a:p>
            <a:pPr lvl="2" eaLnBrk="1" hangingPunct="1"/>
            <a:r>
              <a:rPr lang="zh-CN" altLang="en-US">
                <a:latin typeface="Times New Roman" panose="02020603050405020304" pitchFamily="18" charset="0"/>
              </a:rPr>
              <a:t>保护现场</a:t>
            </a:r>
          </a:p>
          <a:p>
            <a:pPr lvl="2" eaLnBrk="1" hangingPunct="1"/>
            <a:r>
              <a:rPr lang="zh-CN" altLang="en-US">
                <a:latin typeface="Times New Roman" panose="02020603050405020304" pitchFamily="18" charset="0"/>
              </a:rPr>
              <a:t>分析中断原因，调用中断处理子程序</a:t>
            </a:r>
          </a:p>
          <a:p>
            <a:pPr lvl="2" eaLnBrk="1" hangingPunct="1"/>
            <a:r>
              <a:rPr lang="zh-CN" altLang="en-US">
                <a:latin typeface="Times New Roman" panose="02020603050405020304" pitchFamily="18" charset="0"/>
              </a:rPr>
              <a:t>执行中断处理子程序</a:t>
            </a:r>
          </a:p>
          <a:p>
            <a:pPr lvl="2" eaLnBrk="1" hangingPunct="1"/>
            <a:r>
              <a:rPr lang="zh-CN" altLang="en-US">
                <a:latin typeface="Times New Roman" panose="02020603050405020304" pitchFamily="18" charset="0"/>
              </a:rPr>
              <a:t>退出中断，恢复现场</a:t>
            </a:r>
          </a:p>
          <a:p>
            <a:pPr lvl="2" eaLnBrk="1" hangingPunct="1"/>
            <a:r>
              <a:rPr lang="zh-CN" altLang="en-US">
                <a:latin typeface="Times New Roman" panose="02020603050405020304" pitchFamily="18" charset="0"/>
              </a:rPr>
              <a:t>开中断，</a:t>
            </a:r>
            <a:r>
              <a:rPr lang="en-US" altLang="zh-CN">
                <a:latin typeface="Times New Roman" panose="02020603050405020304" pitchFamily="18" charset="0"/>
              </a:rPr>
              <a:t>CPU</a:t>
            </a:r>
            <a:r>
              <a:rPr lang="zh-CN" altLang="en-US">
                <a:latin typeface="Times New Roman" panose="02020603050405020304" pitchFamily="18" charset="0"/>
              </a:rPr>
              <a:t>继续执行</a:t>
            </a:r>
          </a:p>
          <a:p>
            <a:pPr algn="just" eaLnBrk="1" hangingPunct="1">
              <a:spcBef>
                <a:spcPct val="50000"/>
              </a:spcBef>
              <a:buClr>
                <a:schemeClr val="bg1"/>
              </a:buClr>
              <a:buFontTx/>
              <a:buNone/>
            </a:pP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a:extLst>
              <a:ext uri="{FF2B5EF4-FFF2-40B4-BE49-F238E27FC236}">
                <a16:creationId xmlns:a16="http://schemas.microsoft.com/office/drawing/2014/main" id="{45C8BE35-81D9-425D-A31C-BDF78915D22D}"/>
              </a:ext>
            </a:extLst>
          </p:cNvPr>
          <p:cNvSpPr txBox="1">
            <a:spLocks noChangeArrowheads="1"/>
          </p:cNvSpPr>
          <p:nvPr/>
        </p:nvSpPr>
        <p:spPr bwMode="auto">
          <a:xfrm>
            <a:off x="990600" y="762000"/>
            <a:ext cx="30480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FontTx/>
              <a:buNone/>
            </a:pPr>
            <a:r>
              <a:rPr lang="en-US" altLang="zh-CN" sz="2400" b="0">
                <a:latin typeface="Times New Roman" panose="02020603050405020304" pitchFamily="18" charset="0"/>
              </a:rPr>
              <a:t>          </a:t>
            </a:r>
            <a:r>
              <a:rPr lang="zh-CN" altLang="en-US" sz="2400">
                <a:latin typeface="Times New Roman" panose="02020603050405020304" pitchFamily="18" charset="0"/>
              </a:rPr>
              <a:t>设备</a:t>
            </a:r>
          </a:p>
          <a:p>
            <a:pPr algn="just" eaLnBrk="1" hangingPunct="1">
              <a:spcBef>
                <a:spcPct val="50000"/>
              </a:spcBef>
              <a:buClrTx/>
              <a:buFontTx/>
              <a:buNone/>
            </a:pPr>
            <a:r>
              <a:rPr lang="zh-CN" altLang="en-US" sz="2400">
                <a:latin typeface="Times New Roman" panose="02020603050405020304" pitchFamily="18" charset="0"/>
              </a:rPr>
              <a:t> </a:t>
            </a:r>
            <a:br>
              <a:rPr lang="zh-CN" altLang="en-US" sz="2400">
                <a:latin typeface="Times New Roman" panose="02020603050405020304" pitchFamily="18" charset="0"/>
              </a:rPr>
            </a:br>
            <a:r>
              <a:rPr lang="zh-CN" altLang="en-US" sz="2400">
                <a:latin typeface="Times New Roman" panose="02020603050405020304" pitchFamily="18" charset="0"/>
              </a:rPr>
              <a:t>      接收</a:t>
            </a:r>
            <a:r>
              <a:rPr lang="en-US" altLang="zh-CN" sz="2400">
                <a:latin typeface="Times New Roman" panose="02020603050405020304" pitchFamily="18" charset="0"/>
              </a:rPr>
              <a:t>CPU</a:t>
            </a:r>
            <a:r>
              <a:rPr lang="zh-CN" altLang="en-US" sz="2400">
                <a:latin typeface="Times New Roman" panose="02020603050405020304" pitchFamily="18" charset="0"/>
              </a:rPr>
              <a:t>发来的</a:t>
            </a:r>
          </a:p>
          <a:p>
            <a:pPr algn="just" eaLnBrk="1" hangingPunct="1">
              <a:spcBef>
                <a:spcPct val="50000"/>
              </a:spcBef>
              <a:buClrTx/>
              <a:buFontTx/>
              <a:buNone/>
            </a:pPr>
            <a:r>
              <a:rPr lang="zh-CN" altLang="en-US" sz="2400">
                <a:latin typeface="Times New Roman" panose="02020603050405020304" pitchFamily="18" charset="0"/>
              </a:rPr>
              <a:t>         </a:t>
            </a:r>
            <a:r>
              <a:rPr lang="en-US" altLang="zh-CN" sz="2400">
                <a:latin typeface="Times New Roman" panose="02020603050405020304" pitchFamily="18" charset="0"/>
              </a:rPr>
              <a:t>START</a:t>
            </a:r>
            <a:r>
              <a:rPr lang="zh-CN" altLang="en-US" sz="2400">
                <a:latin typeface="Times New Roman" panose="02020603050405020304" pitchFamily="18" charset="0"/>
              </a:rPr>
              <a:t>指令</a:t>
            </a:r>
          </a:p>
          <a:p>
            <a:pPr algn="just" eaLnBrk="1" hangingPunct="1">
              <a:spcBef>
                <a:spcPct val="50000"/>
              </a:spcBef>
              <a:buClrTx/>
              <a:buFontTx/>
              <a:buNone/>
            </a:pPr>
            <a:r>
              <a:rPr lang="zh-CN" altLang="en-US" sz="2400">
                <a:latin typeface="Times New Roman" panose="02020603050405020304" pitchFamily="18" charset="0"/>
              </a:rPr>
              <a:t> </a:t>
            </a:r>
            <a:br>
              <a:rPr lang="zh-CN" altLang="en-US" sz="2400">
                <a:latin typeface="Times New Roman" panose="02020603050405020304" pitchFamily="18" charset="0"/>
              </a:rPr>
            </a:br>
            <a:r>
              <a:rPr lang="zh-CN" altLang="en-US" sz="2400">
                <a:latin typeface="Times New Roman" panose="02020603050405020304" pitchFamily="18" charset="0"/>
              </a:rPr>
              <a:t>      数据</a:t>
            </a:r>
            <a:r>
              <a:rPr lang="en-US" altLang="zh-CN" sz="2400">
                <a:latin typeface="Times New Roman" panose="02020603050405020304" pitchFamily="18" charset="0"/>
              </a:rPr>
              <a:t>—&gt;</a:t>
            </a:r>
            <a:r>
              <a:rPr lang="zh-CN" altLang="en-US" sz="2400">
                <a:latin typeface="Times New Roman" panose="02020603050405020304" pitchFamily="18" charset="0"/>
              </a:rPr>
              <a:t>寄存器</a:t>
            </a:r>
          </a:p>
          <a:p>
            <a:pPr algn="just" eaLnBrk="1" hangingPunct="1">
              <a:spcBef>
                <a:spcPct val="50000"/>
              </a:spcBef>
              <a:buClrTx/>
              <a:buFontTx/>
              <a:buNone/>
            </a:pPr>
            <a:r>
              <a:rPr lang="zh-CN" altLang="en-US" sz="2400">
                <a:latin typeface="Times New Roman" panose="02020603050405020304" pitchFamily="18" charset="0"/>
              </a:rPr>
              <a:t>    </a:t>
            </a:r>
            <a:r>
              <a:rPr lang="en-US" altLang="zh-CN" sz="2400">
                <a:latin typeface="Times New Roman" panose="02020603050405020304" pitchFamily="18" charset="0"/>
              </a:rPr>
              <a:t>N</a:t>
            </a:r>
          </a:p>
          <a:p>
            <a:pPr algn="just" eaLnBrk="1" hangingPunct="1">
              <a:spcBef>
                <a:spcPct val="50000"/>
              </a:spcBef>
              <a:buClrTx/>
              <a:buFontTx/>
              <a:buNone/>
            </a:pPr>
            <a:r>
              <a:rPr lang="en-US" altLang="zh-CN" sz="2400">
                <a:latin typeface="Times New Roman" panose="02020603050405020304" pitchFamily="18" charset="0"/>
              </a:rPr>
              <a:t>	  </a:t>
            </a:r>
            <a:r>
              <a:rPr lang="zh-CN" altLang="en-US" sz="2400">
                <a:latin typeface="Times New Roman" panose="02020603050405020304" pitchFamily="18" charset="0"/>
              </a:rPr>
              <a:t>满？</a:t>
            </a:r>
          </a:p>
          <a:p>
            <a:pPr algn="just" eaLnBrk="1" hangingPunct="1">
              <a:spcBef>
                <a:spcPct val="50000"/>
              </a:spcBef>
              <a:buClrTx/>
              <a:buFontTx/>
              <a:buNone/>
            </a:pPr>
            <a:r>
              <a:rPr lang="zh-CN" altLang="en-US" sz="2400">
                <a:latin typeface="Times New Roman" panose="02020603050405020304" pitchFamily="18" charset="0"/>
              </a:rPr>
              <a:t>         </a:t>
            </a:r>
            <a:r>
              <a:rPr lang="en-US" altLang="zh-CN" sz="2400">
                <a:latin typeface="Times New Roman" panose="02020603050405020304" pitchFamily="18" charset="0"/>
              </a:rPr>
              <a:t>Y	</a:t>
            </a:r>
          </a:p>
          <a:p>
            <a:pPr algn="just" eaLnBrk="1" hangingPunct="1">
              <a:spcBef>
                <a:spcPct val="50000"/>
              </a:spcBef>
              <a:buClrTx/>
              <a:buFontTx/>
              <a:buNone/>
            </a:pPr>
            <a:r>
              <a:rPr lang="zh-CN" altLang="en-US" sz="2400">
                <a:latin typeface="Times New Roman" panose="02020603050405020304" pitchFamily="18" charset="0"/>
              </a:rPr>
              <a:t>控制器发中断信号 </a:t>
            </a:r>
          </a:p>
        </p:txBody>
      </p:sp>
      <p:sp>
        <p:nvSpPr>
          <p:cNvPr id="20484" name="Line 3">
            <a:extLst>
              <a:ext uri="{FF2B5EF4-FFF2-40B4-BE49-F238E27FC236}">
                <a16:creationId xmlns:a16="http://schemas.microsoft.com/office/drawing/2014/main" id="{F64F0C96-A15F-46F9-B618-560593031445}"/>
              </a:ext>
            </a:extLst>
          </p:cNvPr>
          <p:cNvSpPr>
            <a:spLocks noChangeShapeType="1"/>
          </p:cNvSpPr>
          <p:nvPr/>
        </p:nvSpPr>
        <p:spPr bwMode="auto">
          <a:xfrm>
            <a:off x="2362200" y="12192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 name="Line 5">
            <a:extLst>
              <a:ext uri="{FF2B5EF4-FFF2-40B4-BE49-F238E27FC236}">
                <a16:creationId xmlns:a16="http://schemas.microsoft.com/office/drawing/2014/main" id="{BADD2365-BE48-429D-968C-EE9ABB3B2E4C}"/>
              </a:ext>
            </a:extLst>
          </p:cNvPr>
          <p:cNvSpPr>
            <a:spLocks noChangeShapeType="1"/>
          </p:cNvSpPr>
          <p:nvPr/>
        </p:nvSpPr>
        <p:spPr bwMode="auto">
          <a:xfrm>
            <a:off x="2362200" y="2743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 name="Line 6">
            <a:extLst>
              <a:ext uri="{FF2B5EF4-FFF2-40B4-BE49-F238E27FC236}">
                <a16:creationId xmlns:a16="http://schemas.microsoft.com/office/drawing/2014/main" id="{50ECE761-49BA-4BC7-8A3A-C495FA027610}"/>
              </a:ext>
            </a:extLst>
          </p:cNvPr>
          <p:cNvSpPr>
            <a:spLocks noChangeShapeType="1"/>
          </p:cNvSpPr>
          <p:nvPr/>
        </p:nvSpPr>
        <p:spPr bwMode="auto">
          <a:xfrm>
            <a:off x="2362200" y="36576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7" name="Line 7">
            <a:extLst>
              <a:ext uri="{FF2B5EF4-FFF2-40B4-BE49-F238E27FC236}">
                <a16:creationId xmlns:a16="http://schemas.microsoft.com/office/drawing/2014/main" id="{646AE3A8-E438-432A-ABC0-7A9E6F3E3AA6}"/>
              </a:ext>
            </a:extLst>
          </p:cNvPr>
          <p:cNvSpPr>
            <a:spLocks noChangeShapeType="1"/>
          </p:cNvSpPr>
          <p:nvPr/>
        </p:nvSpPr>
        <p:spPr bwMode="auto">
          <a:xfrm>
            <a:off x="2286000" y="48006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8" name="Line 8">
            <a:extLst>
              <a:ext uri="{FF2B5EF4-FFF2-40B4-BE49-F238E27FC236}">
                <a16:creationId xmlns:a16="http://schemas.microsoft.com/office/drawing/2014/main" id="{F14F8AAC-EA2E-4FD8-BE3D-51C2C9BE1F90}"/>
              </a:ext>
            </a:extLst>
          </p:cNvPr>
          <p:cNvSpPr>
            <a:spLocks noChangeShapeType="1"/>
          </p:cNvSpPr>
          <p:nvPr/>
        </p:nvSpPr>
        <p:spPr bwMode="auto">
          <a:xfrm>
            <a:off x="2362200" y="5791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9" name="Line 9">
            <a:extLst>
              <a:ext uri="{FF2B5EF4-FFF2-40B4-BE49-F238E27FC236}">
                <a16:creationId xmlns:a16="http://schemas.microsoft.com/office/drawing/2014/main" id="{51B00EAE-ABAA-46C9-9044-A0D843138855}"/>
              </a:ext>
            </a:extLst>
          </p:cNvPr>
          <p:cNvSpPr>
            <a:spLocks noChangeShapeType="1"/>
          </p:cNvSpPr>
          <p:nvPr/>
        </p:nvSpPr>
        <p:spPr bwMode="auto">
          <a:xfrm>
            <a:off x="1219200" y="4495800"/>
            <a:ext cx="762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0" name="Line 10">
            <a:extLst>
              <a:ext uri="{FF2B5EF4-FFF2-40B4-BE49-F238E27FC236}">
                <a16:creationId xmlns:a16="http://schemas.microsoft.com/office/drawing/2014/main" id="{26A179C2-165F-4FBB-9214-33D9CC03EC3F}"/>
              </a:ext>
            </a:extLst>
          </p:cNvPr>
          <p:cNvSpPr>
            <a:spLocks noChangeShapeType="1"/>
          </p:cNvSpPr>
          <p:nvPr/>
        </p:nvSpPr>
        <p:spPr bwMode="auto">
          <a:xfrm flipV="1">
            <a:off x="1219200" y="2819400"/>
            <a:ext cx="0" cy="1676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1" name="Line 11">
            <a:extLst>
              <a:ext uri="{FF2B5EF4-FFF2-40B4-BE49-F238E27FC236}">
                <a16:creationId xmlns:a16="http://schemas.microsoft.com/office/drawing/2014/main" id="{5259FCC1-F482-4823-8340-BF5FA2A0DAA6}"/>
              </a:ext>
            </a:extLst>
          </p:cNvPr>
          <p:cNvSpPr>
            <a:spLocks noChangeShapeType="1"/>
          </p:cNvSpPr>
          <p:nvPr/>
        </p:nvSpPr>
        <p:spPr bwMode="auto">
          <a:xfrm>
            <a:off x="1219200" y="2819400"/>
            <a:ext cx="1143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2" name="Text Box 12">
            <a:extLst>
              <a:ext uri="{FF2B5EF4-FFF2-40B4-BE49-F238E27FC236}">
                <a16:creationId xmlns:a16="http://schemas.microsoft.com/office/drawing/2014/main" id="{1B6F98B6-E429-4C58-9166-7FBD02171CF9}"/>
              </a:ext>
            </a:extLst>
          </p:cNvPr>
          <p:cNvSpPr txBox="1">
            <a:spLocks noChangeArrowheads="1"/>
          </p:cNvSpPr>
          <p:nvPr/>
        </p:nvSpPr>
        <p:spPr bwMode="auto">
          <a:xfrm>
            <a:off x="4191000" y="457200"/>
            <a:ext cx="4419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FontTx/>
              <a:buNone/>
            </a:pPr>
            <a:r>
              <a:rPr lang="en-US" altLang="zh-CN" sz="2400" b="0">
                <a:latin typeface="Times New Roman" panose="02020603050405020304" pitchFamily="18" charset="0"/>
              </a:rPr>
              <a:t>            </a:t>
            </a:r>
            <a:r>
              <a:rPr lang="en-US" altLang="zh-CN" sz="2000">
                <a:latin typeface="Times New Roman" panose="02020603050405020304" pitchFamily="18" charset="0"/>
              </a:rPr>
              <a:t>CPU</a:t>
            </a:r>
          </a:p>
          <a:p>
            <a:pPr algn="just" eaLnBrk="1" hangingPunct="1">
              <a:spcBef>
                <a:spcPct val="50000"/>
              </a:spcBef>
              <a:buClrTx/>
              <a:buFontTx/>
              <a:buNone/>
            </a:pPr>
            <a:r>
              <a:rPr lang="en-US" altLang="zh-CN" sz="2000">
                <a:latin typeface="Times New Roman" panose="02020603050405020304" pitchFamily="18" charset="0"/>
              </a:rPr>
              <a:t> </a:t>
            </a:r>
            <a:br>
              <a:rPr lang="en-US" altLang="zh-CN" sz="2000">
                <a:latin typeface="Times New Roman" panose="02020603050405020304" pitchFamily="18" charset="0"/>
              </a:rPr>
            </a:br>
            <a:r>
              <a:rPr lang="en-US" altLang="zh-CN" sz="2000">
                <a:latin typeface="Times New Roman" panose="02020603050405020304" pitchFamily="18" charset="0"/>
              </a:rPr>
              <a:t>    </a:t>
            </a:r>
            <a:r>
              <a:rPr lang="zh-CN" altLang="en-US" sz="2000">
                <a:latin typeface="Times New Roman" panose="02020603050405020304" pitchFamily="18" charset="0"/>
              </a:rPr>
              <a:t>向设备发</a:t>
            </a:r>
            <a:r>
              <a:rPr lang="en-US" altLang="zh-CN" sz="2000">
                <a:latin typeface="Times New Roman" panose="02020603050405020304" pitchFamily="18" charset="0"/>
              </a:rPr>
              <a:t>START</a:t>
            </a:r>
            <a:r>
              <a:rPr lang="zh-CN" altLang="en-US" sz="2000">
                <a:latin typeface="Times New Roman" panose="02020603050405020304" pitchFamily="18" charset="0"/>
              </a:rPr>
              <a:t>指令，</a:t>
            </a:r>
          </a:p>
          <a:p>
            <a:pPr algn="just" eaLnBrk="1" hangingPunct="1">
              <a:spcBef>
                <a:spcPct val="50000"/>
              </a:spcBef>
              <a:buClrTx/>
              <a:buFontTx/>
              <a:buNone/>
            </a:pPr>
            <a:r>
              <a:rPr lang="zh-CN" altLang="en-US" sz="2000">
                <a:latin typeface="Times New Roman" panose="02020603050405020304" pitchFamily="18" charset="0"/>
              </a:rPr>
              <a:t>        将中断允许位置</a:t>
            </a:r>
            <a:r>
              <a:rPr lang="en-US" altLang="zh-CN" sz="2000">
                <a:latin typeface="Times New Roman" panose="02020603050405020304" pitchFamily="18" charset="0"/>
              </a:rPr>
              <a:t>1</a:t>
            </a:r>
          </a:p>
          <a:p>
            <a:pPr algn="just" eaLnBrk="1" hangingPunct="1">
              <a:spcBef>
                <a:spcPct val="50000"/>
              </a:spcBef>
              <a:buClrTx/>
              <a:buFontTx/>
              <a:buNone/>
            </a:pPr>
            <a:r>
              <a:rPr lang="en-US" altLang="zh-CN" sz="2000">
                <a:latin typeface="Times New Roman" panose="02020603050405020304" pitchFamily="18" charset="0"/>
              </a:rPr>
              <a:t> </a:t>
            </a:r>
            <a:br>
              <a:rPr lang="en-US" altLang="zh-CN" sz="2000">
                <a:latin typeface="Times New Roman" panose="02020603050405020304" pitchFamily="18" charset="0"/>
              </a:rPr>
            </a:br>
            <a:r>
              <a:rPr lang="en-US" altLang="zh-CN" sz="2000">
                <a:latin typeface="Times New Roman" panose="02020603050405020304" pitchFamily="18" charset="0"/>
              </a:rPr>
              <a:t>    </a:t>
            </a:r>
            <a:r>
              <a:rPr lang="zh-CN" altLang="en-US" sz="2000">
                <a:latin typeface="Times New Roman" panose="02020603050405020304" pitchFamily="18" charset="0"/>
              </a:rPr>
              <a:t>调度程序调度其它进程</a:t>
            </a:r>
          </a:p>
          <a:p>
            <a:pPr algn="just" eaLnBrk="1" hangingPunct="1">
              <a:spcBef>
                <a:spcPct val="50000"/>
              </a:spcBef>
              <a:buClrTx/>
              <a:buFontTx/>
              <a:buNone/>
            </a:pPr>
            <a:r>
              <a:rPr lang="zh-CN" altLang="en-US" sz="2000">
                <a:latin typeface="Times New Roman" panose="02020603050405020304" pitchFamily="18" charset="0"/>
              </a:rPr>
              <a:t> </a:t>
            </a:r>
            <a:br>
              <a:rPr lang="zh-CN" altLang="en-US" sz="2000">
                <a:latin typeface="Times New Roman" panose="02020603050405020304" pitchFamily="18" charset="0"/>
              </a:rPr>
            </a:br>
            <a:r>
              <a:rPr lang="zh-CN" altLang="en-US" sz="2000">
                <a:latin typeface="Times New Roman" panose="02020603050405020304" pitchFamily="18" charset="0"/>
              </a:rPr>
              <a:t>            其它进程执行</a:t>
            </a:r>
          </a:p>
          <a:p>
            <a:pPr algn="just" eaLnBrk="1" hangingPunct="1">
              <a:spcBef>
                <a:spcPct val="50000"/>
              </a:spcBef>
              <a:buClrTx/>
              <a:buFontTx/>
              <a:buNone/>
            </a:pPr>
            <a:r>
              <a:rPr lang="zh-CN" altLang="en-US" sz="2000">
                <a:latin typeface="Times New Roman" panose="02020603050405020304" pitchFamily="18" charset="0"/>
              </a:rPr>
              <a:t>			</a:t>
            </a:r>
            <a:r>
              <a:rPr lang="en-US" altLang="zh-CN" sz="2000">
                <a:latin typeface="Times New Roman" panose="02020603050405020304" pitchFamily="18" charset="0"/>
              </a:rPr>
              <a:t>N </a:t>
            </a:r>
            <a:br>
              <a:rPr lang="en-US" altLang="zh-CN" sz="2000">
                <a:latin typeface="Times New Roman" panose="02020603050405020304" pitchFamily="18" charset="0"/>
              </a:rPr>
            </a:br>
            <a:r>
              <a:rPr lang="en-US" altLang="zh-CN" sz="2000">
                <a:latin typeface="Times New Roman" panose="02020603050405020304" pitchFamily="18" charset="0"/>
              </a:rPr>
              <a:t>          </a:t>
            </a:r>
            <a:r>
              <a:rPr lang="zh-CN" altLang="en-US" sz="2000">
                <a:latin typeface="Times New Roman" panose="02020603050405020304" pitchFamily="18" charset="0"/>
              </a:rPr>
              <a:t>收到中断信号？    </a:t>
            </a:r>
          </a:p>
          <a:p>
            <a:pPr algn="just" eaLnBrk="1" hangingPunct="1">
              <a:spcBef>
                <a:spcPct val="50000"/>
              </a:spcBef>
              <a:buClrTx/>
              <a:buFontTx/>
              <a:buNone/>
            </a:pPr>
            <a:r>
              <a:rPr lang="zh-CN" altLang="en-US" sz="2000">
                <a:latin typeface="Times New Roman" panose="02020603050405020304" pitchFamily="18" charset="0"/>
              </a:rPr>
              <a:t>	  </a:t>
            </a:r>
            <a:r>
              <a:rPr lang="en-US" altLang="zh-CN" sz="2000">
                <a:latin typeface="Times New Roman" panose="02020603050405020304" pitchFamily="18" charset="0"/>
              </a:rPr>
              <a:t>Y</a:t>
            </a:r>
          </a:p>
          <a:p>
            <a:pPr algn="just" eaLnBrk="1" hangingPunct="1">
              <a:spcBef>
                <a:spcPct val="50000"/>
              </a:spcBef>
              <a:buClrTx/>
              <a:buFontTx/>
              <a:buNone/>
            </a:pPr>
            <a:r>
              <a:rPr lang="en-US" altLang="zh-CN" sz="2000">
                <a:latin typeface="Times New Roman" panose="02020603050405020304" pitchFamily="18" charset="0"/>
              </a:rPr>
              <a:t>            </a:t>
            </a:r>
            <a:r>
              <a:rPr lang="zh-CN" altLang="en-US" sz="2000">
                <a:latin typeface="Times New Roman" panose="02020603050405020304" pitchFamily="18" charset="0"/>
              </a:rPr>
              <a:t>中断处理</a:t>
            </a:r>
          </a:p>
          <a:p>
            <a:pPr algn="just" eaLnBrk="1" hangingPunct="1">
              <a:spcBef>
                <a:spcPct val="50000"/>
              </a:spcBef>
              <a:buClrTx/>
              <a:buFontTx/>
              <a:buNone/>
            </a:pPr>
            <a:r>
              <a:rPr lang="zh-CN" altLang="en-US" sz="2000">
                <a:latin typeface="Times New Roman" panose="02020603050405020304" pitchFamily="18" charset="0"/>
              </a:rPr>
              <a:t> </a:t>
            </a:r>
            <a:br>
              <a:rPr lang="zh-CN" altLang="en-US" sz="2000">
                <a:latin typeface="Times New Roman" panose="02020603050405020304" pitchFamily="18" charset="0"/>
              </a:rPr>
            </a:br>
            <a:r>
              <a:rPr lang="zh-CN" altLang="en-US" sz="2000">
                <a:latin typeface="Times New Roman" panose="02020603050405020304" pitchFamily="18" charset="0"/>
              </a:rPr>
              <a:t>           被中断进程执行</a:t>
            </a:r>
          </a:p>
        </p:txBody>
      </p:sp>
      <p:sp>
        <p:nvSpPr>
          <p:cNvPr id="20493" name="Line 13">
            <a:extLst>
              <a:ext uri="{FF2B5EF4-FFF2-40B4-BE49-F238E27FC236}">
                <a16:creationId xmlns:a16="http://schemas.microsoft.com/office/drawing/2014/main" id="{B98A2A1B-7B63-4913-9888-29ED4AB784E8}"/>
              </a:ext>
            </a:extLst>
          </p:cNvPr>
          <p:cNvSpPr>
            <a:spLocks noChangeShapeType="1"/>
          </p:cNvSpPr>
          <p:nvPr/>
        </p:nvSpPr>
        <p:spPr bwMode="auto">
          <a:xfrm>
            <a:off x="5638800" y="914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4" name="Line 14">
            <a:extLst>
              <a:ext uri="{FF2B5EF4-FFF2-40B4-BE49-F238E27FC236}">
                <a16:creationId xmlns:a16="http://schemas.microsoft.com/office/drawing/2014/main" id="{F0F04F01-CF78-43D8-A354-17678BC2683B}"/>
              </a:ext>
            </a:extLst>
          </p:cNvPr>
          <p:cNvSpPr>
            <a:spLocks noChangeShapeType="1"/>
          </p:cNvSpPr>
          <p:nvPr/>
        </p:nvSpPr>
        <p:spPr bwMode="auto">
          <a:xfrm>
            <a:off x="5791200" y="2133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5" name="Line 15">
            <a:extLst>
              <a:ext uri="{FF2B5EF4-FFF2-40B4-BE49-F238E27FC236}">
                <a16:creationId xmlns:a16="http://schemas.microsoft.com/office/drawing/2014/main" id="{BB63A323-9784-4064-8C6A-EF8EC2031F4B}"/>
              </a:ext>
            </a:extLst>
          </p:cNvPr>
          <p:cNvSpPr>
            <a:spLocks noChangeShapeType="1"/>
          </p:cNvSpPr>
          <p:nvPr/>
        </p:nvSpPr>
        <p:spPr bwMode="auto">
          <a:xfrm>
            <a:off x="5791200" y="2895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6" name="Line 16">
            <a:extLst>
              <a:ext uri="{FF2B5EF4-FFF2-40B4-BE49-F238E27FC236}">
                <a16:creationId xmlns:a16="http://schemas.microsoft.com/office/drawing/2014/main" id="{8EC08AD5-F45C-4786-A7A9-3C2E4114E0DF}"/>
              </a:ext>
            </a:extLst>
          </p:cNvPr>
          <p:cNvSpPr>
            <a:spLocks noChangeShapeType="1"/>
          </p:cNvSpPr>
          <p:nvPr/>
        </p:nvSpPr>
        <p:spPr bwMode="auto">
          <a:xfrm>
            <a:off x="5791200" y="3581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7" name="Line 17">
            <a:extLst>
              <a:ext uri="{FF2B5EF4-FFF2-40B4-BE49-F238E27FC236}">
                <a16:creationId xmlns:a16="http://schemas.microsoft.com/office/drawing/2014/main" id="{CE976B19-B451-482F-9CC5-EC6612703DE0}"/>
              </a:ext>
            </a:extLst>
          </p:cNvPr>
          <p:cNvSpPr>
            <a:spLocks noChangeShapeType="1"/>
          </p:cNvSpPr>
          <p:nvPr/>
        </p:nvSpPr>
        <p:spPr bwMode="auto">
          <a:xfrm>
            <a:off x="5791200" y="4419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8" name="Line 18">
            <a:extLst>
              <a:ext uri="{FF2B5EF4-FFF2-40B4-BE49-F238E27FC236}">
                <a16:creationId xmlns:a16="http://schemas.microsoft.com/office/drawing/2014/main" id="{8EC16B45-B98B-4349-98F4-E6BA9F2B170D}"/>
              </a:ext>
            </a:extLst>
          </p:cNvPr>
          <p:cNvSpPr>
            <a:spLocks noChangeShapeType="1"/>
          </p:cNvSpPr>
          <p:nvPr/>
        </p:nvSpPr>
        <p:spPr bwMode="auto">
          <a:xfrm>
            <a:off x="5791200" y="5334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9" name="Line 19">
            <a:extLst>
              <a:ext uri="{FF2B5EF4-FFF2-40B4-BE49-F238E27FC236}">
                <a16:creationId xmlns:a16="http://schemas.microsoft.com/office/drawing/2014/main" id="{E87C1B3D-C00A-4FE5-8E5C-AC5E727BE730}"/>
              </a:ext>
            </a:extLst>
          </p:cNvPr>
          <p:cNvSpPr>
            <a:spLocks noChangeShapeType="1"/>
          </p:cNvSpPr>
          <p:nvPr/>
        </p:nvSpPr>
        <p:spPr bwMode="auto">
          <a:xfrm>
            <a:off x="5791200" y="6096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00" name="Line 20">
            <a:extLst>
              <a:ext uri="{FF2B5EF4-FFF2-40B4-BE49-F238E27FC236}">
                <a16:creationId xmlns:a16="http://schemas.microsoft.com/office/drawing/2014/main" id="{485BE80C-756A-4CC3-BEC8-A60D43D01E16}"/>
              </a:ext>
            </a:extLst>
          </p:cNvPr>
          <p:cNvSpPr>
            <a:spLocks noChangeShapeType="1"/>
          </p:cNvSpPr>
          <p:nvPr/>
        </p:nvSpPr>
        <p:spPr bwMode="auto">
          <a:xfrm>
            <a:off x="7010400" y="42672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01" name="Line 21">
            <a:extLst>
              <a:ext uri="{FF2B5EF4-FFF2-40B4-BE49-F238E27FC236}">
                <a16:creationId xmlns:a16="http://schemas.microsoft.com/office/drawing/2014/main" id="{1A55CD94-1099-40D6-B6F9-5E7B91F2EA55}"/>
              </a:ext>
            </a:extLst>
          </p:cNvPr>
          <p:cNvSpPr>
            <a:spLocks noChangeShapeType="1"/>
          </p:cNvSpPr>
          <p:nvPr/>
        </p:nvSpPr>
        <p:spPr bwMode="auto">
          <a:xfrm flipV="1">
            <a:off x="7620000" y="3124200"/>
            <a:ext cx="0" cy="1143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02" name="Line 22">
            <a:extLst>
              <a:ext uri="{FF2B5EF4-FFF2-40B4-BE49-F238E27FC236}">
                <a16:creationId xmlns:a16="http://schemas.microsoft.com/office/drawing/2014/main" id="{58949C47-30E0-4380-8CCC-CDE5F8E8AC2F}"/>
              </a:ext>
            </a:extLst>
          </p:cNvPr>
          <p:cNvSpPr>
            <a:spLocks noChangeShapeType="1"/>
          </p:cNvSpPr>
          <p:nvPr/>
        </p:nvSpPr>
        <p:spPr bwMode="auto">
          <a:xfrm flipH="1">
            <a:off x="5791200" y="3124200"/>
            <a:ext cx="1828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1DAA03-0CD8-4056-9CD4-CCCE58F53ECF}"/>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21507" name="Rectangle 1028">
            <a:extLst>
              <a:ext uri="{FF2B5EF4-FFF2-40B4-BE49-F238E27FC236}">
                <a16:creationId xmlns:a16="http://schemas.microsoft.com/office/drawing/2014/main" id="{DC1B2612-F74D-4FB9-8F73-2FB048170162}"/>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中断方式的处理过程</a:t>
            </a:r>
          </a:p>
          <a:p>
            <a:pPr lvl="2" eaLnBrk="1" hangingPunct="1"/>
            <a:r>
              <a:rPr lang="en-US" altLang="zh-CN">
                <a:latin typeface="Times New Roman" panose="02020603050405020304" pitchFamily="18" charset="0"/>
              </a:rPr>
              <a:t>CPU</a:t>
            </a:r>
            <a:r>
              <a:rPr lang="zh-CN" altLang="en-US">
                <a:latin typeface="Times New Roman" panose="02020603050405020304" pitchFamily="18" charset="0"/>
              </a:rPr>
              <a:t>与设备（控制</a:t>
            </a:r>
            <a:r>
              <a:rPr lang="en-US" altLang="zh-CN">
                <a:latin typeface="Times New Roman" panose="02020603050405020304" pitchFamily="18" charset="0"/>
              </a:rPr>
              <a:t>ID</a:t>
            </a:r>
            <a:r>
              <a:rPr lang="zh-CN" altLang="en-US">
                <a:latin typeface="Times New Roman" panose="02020603050405020304" pitchFamily="18" charset="0"/>
              </a:rPr>
              <a:t>）间有中断请求线且设备控制器的控制状态寄存器中有相应的中断允许位。</a:t>
            </a:r>
          </a:p>
          <a:p>
            <a:pPr lvl="1" eaLnBrk="1" hangingPunct="1"/>
            <a:r>
              <a:rPr lang="zh-CN" altLang="en-US">
                <a:latin typeface="Times New Roman" panose="02020603050405020304" pitchFamily="18" charset="0"/>
              </a:rPr>
              <a:t>特点：</a:t>
            </a:r>
          </a:p>
          <a:p>
            <a:pPr lvl="2" eaLnBrk="1" hangingPunct="1"/>
            <a:r>
              <a:rPr lang="en-US" altLang="zh-CN">
                <a:latin typeface="Times New Roman" panose="02020603050405020304" pitchFamily="18" charset="0"/>
              </a:rPr>
              <a:t>CPU</a:t>
            </a:r>
            <a:r>
              <a:rPr lang="zh-CN" altLang="en-US">
                <a:latin typeface="Times New Roman" panose="02020603050405020304" pitchFamily="18" charset="0"/>
              </a:rPr>
              <a:t>利用率提高，能支持多道程序和设备并行工作。</a:t>
            </a:r>
          </a:p>
          <a:p>
            <a:pPr lvl="2" eaLnBrk="1" hangingPunct="1"/>
            <a:r>
              <a:rPr lang="zh-CN" altLang="en-US">
                <a:latin typeface="Times New Roman" panose="02020603050405020304" pitchFamily="18" charset="0"/>
              </a:rPr>
              <a:t>数据传送过程中，中断次数较多；可能出现数据丢失现象</a:t>
            </a:r>
          </a:p>
          <a:p>
            <a:pPr algn="just" eaLnBrk="1" hangingPunct="1">
              <a:spcBef>
                <a:spcPct val="50000"/>
              </a:spcBef>
              <a:buClr>
                <a:schemeClr val="bg1"/>
              </a:buClr>
              <a:buFontTx/>
              <a:buNone/>
            </a:pP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C806E22-D340-4402-9EAB-0C24F91DB1E2}"/>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22531" name="Rectangle 4">
            <a:extLst>
              <a:ext uri="{FF2B5EF4-FFF2-40B4-BE49-F238E27FC236}">
                <a16:creationId xmlns:a16="http://schemas.microsoft.com/office/drawing/2014/main" id="{CF58EA23-710D-496E-BF29-C36DBBD6DC9F}"/>
              </a:ext>
            </a:extLst>
          </p:cNvPr>
          <p:cNvSpPr>
            <a:spLocks noGrp="1" noChangeArrowheads="1"/>
          </p:cNvSpPr>
          <p:nvPr>
            <p:ph idx="1"/>
          </p:nvPr>
        </p:nvSpPr>
        <p:spPr/>
        <p:txBody>
          <a:bodyPr/>
          <a:lstStyle/>
          <a:p>
            <a:pPr eaLnBrk="1" hangingPunct="1"/>
            <a:r>
              <a:rPr lang="en-US" altLang="zh-CN">
                <a:latin typeface="Times New Roman" panose="02020603050405020304" pitchFamily="18" charset="0"/>
              </a:rPr>
              <a:t>DMA</a:t>
            </a:r>
            <a:r>
              <a:rPr lang="zh-CN" altLang="en-US">
                <a:latin typeface="Times New Roman" panose="02020603050405020304" pitchFamily="18" charset="0"/>
              </a:rPr>
              <a:t>方式</a:t>
            </a:r>
            <a:r>
              <a:rPr lang="en-US" altLang="zh-CN">
                <a:latin typeface="Times New Roman" panose="02020603050405020304" pitchFamily="18" charset="0"/>
              </a:rPr>
              <a:t>(Direct Memory Access )</a:t>
            </a:r>
          </a:p>
          <a:p>
            <a:pPr lvl="1" eaLnBrk="1" hangingPunct="1"/>
            <a:r>
              <a:rPr lang="zh-CN" altLang="en-US">
                <a:latin typeface="Times New Roman" panose="02020603050405020304" pitchFamily="18" charset="0"/>
              </a:rPr>
              <a:t>在外围设备和内存之间开辟直接的数据交换通路。信息的传送方向，传送的源地址和目的地址及传送长度都由</a:t>
            </a:r>
            <a:r>
              <a:rPr lang="en-US" altLang="zh-CN">
                <a:latin typeface="Times New Roman" panose="02020603050405020304" pitchFamily="18" charset="0"/>
              </a:rPr>
              <a:t>CPU</a:t>
            </a:r>
            <a:r>
              <a:rPr lang="zh-CN" altLang="en-US">
                <a:latin typeface="Times New Roman" panose="02020603050405020304" pitchFamily="18" charset="0"/>
              </a:rPr>
              <a:t>控制。</a:t>
            </a:r>
          </a:p>
          <a:p>
            <a:pPr lvl="1" eaLnBrk="1" hangingPunct="1"/>
            <a:r>
              <a:rPr lang="zh-CN" altLang="en-US">
                <a:latin typeface="Times New Roman" panose="02020603050405020304" pitchFamily="18" charset="0"/>
              </a:rPr>
              <a:t>特点</a:t>
            </a:r>
          </a:p>
          <a:p>
            <a:pPr lvl="2" eaLnBrk="1" hangingPunct="1"/>
            <a:r>
              <a:rPr lang="zh-CN" altLang="en-US">
                <a:latin typeface="Times New Roman" panose="02020603050405020304" pitchFamily="18" charset="0"/>
              </a:rPr>
              <a:t>数据传输的基本单位是数据块</a:t>
            </a:r>
          </a:p>
          <a:p>
            <a:pPr lvl="2" eaLnBrk="1" hangingPunct="1"/>
            <a:r>
              <a:rPr lang="zh-CN" altLang="en-US">
                <a:latin typeface="Times New Roman" panose="02020603050405020304" pitchFamily="18" charset="0"/>
              </a:rPr>
              <a:t>数据直接从设备到内存</a:t>
            </a:r>
          </a:p>
          <a:p>
            <a:pPr lvl="2" eaLnBrk="1" hangingPunct="1"/>
            <a:r>
              <a:rPr lang="zh-CN" altLang="en-US">
                <a:latin typeface="Times New Roman" panose="02020603050405020304" pitchFamily="18" charset="0"/>
              </a:rPr>
              <a:t>仅在传送开始和结束时才需</a:t>
            </a:r>
            <a:r>
              <a:rPr lang="en-US" altLang="zh-CN">
                <a:latin typeface="Times New Roman" panose="02020603050405020304" pitchFamily="18" charset="0"/>
              </a:rPr>
              <a:t>CPU</a:t>
            </a:r>
            <a:r>
              <a:rPr lang="zh-CN" altLang="en-US">
                <a:latin typeface="Times New Roman" panose="02020603050405020304" pitchFamily="18" charset="0"/>
              </a:rPr>
              <a:t>干预，传送过程在控制器的控制下完成。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53" descr="esedded">
            <a:extLst>
              <a:ext uri="{FF2B5EF4-FFF2-40B4-BE49-F238E27FC236}">
                <a16:creationId xmlns:a16="http://schemas.microsoft.com/office/drawing/2014/main" id="{4E5801DD-862E-4A14-B89B-A70E82DBF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1">
            <a:extLst>
              <a:ext uri="{FF2B5EF4-FFF2-40B4-BE49-F238E27FC236}">
                <a16:creationId xmlns:a16="http://schemas.microsoft.com/office/drawing/2014/main" id="{F658AA1F-C043-4550-8F97-B4E13CA465C4}"/>
              </a:ext>
            </a:extLst>
          </p:cNvPr>
          <p:cNvSpPr txBox="1">
            <a:spLocks noChangeArrowheads="1"/>
          </p:cNvSpPr>
          <p:nvPr/>
        </p:nvSpPr>
        <p:spPr bwMode="auto">
          <a:xfrm>
            <a:off x="3690938" y="207963"/>
            <a:ext cx="1781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00163">
              <a:defRPr kumimoji="1">
                <a:solidFill>
                  <a:schemeClr val="tx1"/>
                </a:solidFill>
                <a:latin typeface="HY강B" pitchFamily="18" charset="-127"/>
                <a:ea typeface="HY강B" pitchFamily="18" charset="-127"/>
              </a:defRPr>
            </a:lvl1pPr>
            <a:lvl2pPr marL="742950" indent="-285750" defTabSz="1300163">
              <a:defRPr kumimoji="1">
                <a:solidFill>
                  <a:schemeClr val="tx1"/>
                </a:solidFill>
                <a:latin typeface="HY강B" pitchFamily="18" charset="-127"/>
                <a:ea typeface="HY강B" pitchFamily="18" charset="-127"/>
              </a:defRPr>
            </a:lvl2pPr>
            <a:lvl3pPr marL="1143000" indent="-228600" defTabSz="1300163">
              <a:defRPr kumimoji="1">
                <a:solidFill>
                  <a:schemeClr val="tx1"/>
                </a:solidFill>
                <a:latin typeface="HY강B" pitchFamily="18" charset="-127"/>
                <a:ea typeface="HY강B" pitchFamily="18" charset="-127"/>
              </a:defRPr>
            </a:lvl3pPr>
            <a:lvl4pPr marL="1600200" indent="-228600" defTabSz="1300163">
              <a:defRPr kumimoji="1">
                <a:solidFill>
                  <a:schemeClr val="tx1"/>
                </a:solidFill>
                <a:latin typeface="HY강B" pitchFamily="18" charset="-127"/>
                <a:ea typeface="HY강B" pitchFamily="18" charset="-127"/>
              </a:defRPr>
            </a:lvl4pPr>
            <a:lvl5pPr marL="2057400" indent="-228600" defTabSz="1300163">
              <a:defRPr kumimoji="1">
                <a:solidFill>
                  <a:schemeClr val="tx1"/>
                </a:solidFill>
                <a:latin typeface="HY강B" pitchFamily="18" charset="-127"/>
                <a:ea typeface="HY강B" pitchFamily="18" charset="-127"/>
              </a:defRPr>
            </a:lvl5pPr>
            <a:lvl6pPr marL="25146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1300163" rtl="0" eaLnBrk="1" fontAlgn="ctr"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目  录</a:t>
            </a:r>
          </a:p>
        </p:txBody>
      </p:sp>
      <p:sp>
        <p:nvSpPr>
          <p:cNvPr id="24580" name="椭圆 24">
            <a:extLst>
              <a:ext uri="{FF2B5EF4-FFF2-40B4-BE49-F238E27FC236}">
                <a16:creationId xmlns:a16="http://schemas.microsoft.com/office/drawing/2014/main" id="{0C1AC036-03C5-40FE-9492-D3BDF4E224DA}"/>
              </a:ext>
            </a:extLst>
          </p:cNvPr>
          <p:cNvSpPr>
            <a:spLocks noChangeArrowheads="1"/>
          </p:cNvSpPr>
          <p:nvPr/>
        </p:nvSpPr>
        <p:spPr bwMode="auto">
          <a:xfrm>
            <a:off x="2154238" y="1313518"/>
            <a:ext cx="550863"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464" name="Text Box 8">
            <a:extLst>
              <a:ext uri="{FF2B5EF4-FFF2-40B4-BE49-F238E27FC236}">
                <a16:creationId xmlns:a16="http://schemas.microsoft.com/office/drawing/2014/main" id="{7F04E84F-CB45-488D-B980-1485248ABA02}"/>
              </a:ext>
            </a:extLst>
          </p:cNvPr>
          <p:cNvSpPr txBox="1">
            <a:spLocks noChangeArrowheads="1"/>
          </p:cNvSpPr>
          <p:nvPr/>
        </p:nvSpPr>
        <p:spPr bwMode="auto">
          <a:xfrm>
            <a:off x="2897188" y="2116793"/>
            <a:ext cx="3876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调</a:t>
            </a:r>
            <a:r>
              <a:rPr lang="en-US" altLang="zh-CN" sz="2800" dirty="0">
                <a:solidFill>
                  <a:srgbClr val="15597E"/>
                </a:solidFill>
                <a:latin typeface="隶书" panose="02010509060101010101" pitchFamily="49" charset="-122"/>
                <a:ea typeface="隶书" panose="02010509060101010101" pitchFamily="49" charset="-122"/>
                <a:cs typeface="+mn-cs"/>
              </a:rPr>
              <a:t>I/O</a:t>
            </a:r>
            <a:r>
              <a:rPr lang="zh-CN" altLang="en-US" sz="2800" dirty="0">
                <a:solidFill>
                  <a:srgbClr val="15597E"/>
                </a:solidFill>
                <a:latin typeface="隶书" panose="02010509060101010101" pitchFamily="49" charset="-122"/>
                <a:ea typeface="隶书" panose="02010509060101010101" pitchFamily="49" charset="-122"/>
                <a:cs typeface="+mn-cs"/>
              </a:rPr>
              <a:t>系统的组成</a:t>
            </a:r>
          </a:p>
        </p:txBody>
      </p:sp>
      <p:sp>
        <p:nvSpPr>
          <p:cNvPr id="19465" name="Text Box 8">
            <a:extLst>
              <a:ext uri="{FF2B5EF4-FFF2-40B4-BE49-F238E27FC236}">
                <a16:creationId xmlns:a16="http://schemas.microsoft.com/office/drawing/2014/main" id="{D05F4A7A-F30D-4770-BE6F-06DE41EC47CE}"/>
              </a:ext>
            </a:extLst>
          </p:cNvPr>
          <p:cNvSpPr txBox="1">
            <a:spLocks noChangeArrowheads="1"/>
          </p:cNvSpPr>
          <p:nvPr/>
        </p:nvSpPr>
        <p:spPr bwMode="auto">
          <a:xfrm>
            <a:off x="2897187" y="2917347"/>
            <a:ext cx="327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缓冲管理</a:t>
            </a:r>
          </a:p>
        </p:txBody>
      </p:sp>
      <p:sp>
        <p:nvSpPr>
          <p:cNvPr id="19466" name="Text Box 8">
            <a:extLst>
              <a:ext uri="{FF2B5EF4-FFF2-40B4-BE49-F238E27FC236}">
                <a16:creationId xmlns:a16="http://schemas.microsoft.com/office/drawing/2014/main" id="{D1A8DF9E-C468-460F-8C2E-4CE1EE252781}"/>
              </a:ext>
            </a:extLst>
          </p:cNvPr>
          <p:cNvSpPr txBox="1">
            <a:spLocks noChangeArrowheads="1"/>
          </p:cNvSpPr>
          <p:nvPr/>
        </p:nvSpPr>
        <p:spPr bwMode="auto">
          <a:xfrm>
            <a:off x="2998788" y="3729693"/>
            <a:ext cx="36264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设备分配</a:t>
            </a:r>
          </a:p>
        </p:txBody>
      </p:sp>
      <p:sp>
        <p:nvSpPr>
          <p:cNvPr id="40" name="圆角矩形 39">
            <a:extLst>
              <a:ext uri="{FF2B5EF4-FFF2-40B4-BE49-F238E27FC236}">
                <a16:creationId xmlns:a16="http://schemas.microsoft.com/office/drawing/2014/main" id="{5139633A-A514-46B4-BCA8-9B22CAD33311}"/>
              </a:ext>
            </a:extLst>
          </p:cNvPr>
          <p:cNvSpPr>
            <a:spLocks noChangeArrowheads="1"/>
          </p:cNvSpPr>
          <p:nvPr/>
        </p:nvSpPr>
        <p:spPr bwMode="auto">
          <a:xfrm>
            <a:off x="2538413" y="3755093"/>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85" name="椭圆 24">
            <a:extLst>
              <a:ext uri="{FF2B5EF4-FFF2-40B4-BE49-F238E27FC236}">
                <a16:creationId xmlns:a16="http://schemas.microsoft.com/office/drawing/2014/main" id="{C958CAFC-CAF6-4838-A5F0-9AFA63FFB794}"/>
              </a:ext>
            </a:extLst>
          </p:cNvPr>
          <p:cNvSpPr>
            <a:spLocks noChangeArrowheads="1"/>
          </p:cNvSpPr>
          <p:nvPr/>
        </p:nvSpPr>
        <p:spPr bwMode="auto">
          <a:xfrm>
            <a:off x="2143126" y="3755093"/>
            <a:ext cx="550862"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4</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2" name="圆角矩形 41">
            <a:extLst>
              <a:ext uri="{FF2B5EF4-FFF2-40B4-BE49-F238E27FC236}">
                <a16:creationId xmlns:a16="http://schemas.microsoft.com/office/drawing/2014/main" id="{1E74E056-9F4B-4CCA-A77B-03FCC2C3E7FE}"/>
              </a:ext>
            </a:extLst>
          </p:cNvPr>
          <p:cNvSpPr>
            <a:spLocks noChangeArrowheads="1"/>
          </p:cNvSpPr>
          <p:nvPr/>
        </p:nvSpPr>
        <p:spPr bwMode="auto">
          <a:xfrm>
            <a:off x="2549526" y="2129493"/>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87" name="椭圆 24">
            <a:extLst>
              <a:ext uri="{FF2B5EF4-FFF2-40B4-BE49-F238E27FC236}">
                <a16:creationId xmlns:a16="http://schemas.microsoft.com/office/drawing/2014/main" id="{2A8F8DF6-2A13-4C34-AF91-151B002394B6}"/>
              </a:ext>
            </a:extLst>
          </p:cNvPr>
          <p:cNvSpPr>
            <a:spLocks noChangeArrowheads="1"/>
          </p:cNvSpPr>
          <p:nvPr/>
        </p:nvSpPr>
        <p:spPr bwMode="auto">
          <a:xfrm>
            <a:off x="2154238" y="2129493"/>
            <a:ext cx="550863"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4" name="圆角矩形 43">
            <a:extLst>
              <a:ext uri="{FF2B5EF4-FFF2-40B4-BE49-F238E27FC236}">
                <a16:creationId xmlns:a16="http://schemas.microsoft.com/office/drawing/2014/main" id="{AB64829D-CECB-444A-9523-8ECCD1967044}"/>
              </a:ext>
            </a:extLst>
          </p:cNvPr>
          <p:cNvSpPr>
            <a:spLocks noChangeArrowheads="1"/>
          </p:cNvSpPr>
          <p:nvPr/>
        </p:nvSpPr>
        <p:spPr bwMode="auto">
          <a:xfrm>
            <a:off x="2549526" y="2939118"/>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89" name="椭圆 24">
            <a:extLst>
              <a:ext uri="{FF2B5EF4-FFF2-40B4-BE49-F238E27FC236}">
                <a16:creationId xmlns:a16="http://schemas.microsoft.com/office/drawing/2014/main" id="{AE02257C-874E-46E5-9579-58EAF4FF9860}"/>
              </a:ext>
            </a:extLst>
          </p:cNvPr>
          <p:cNvSpPr>
            <a:spLocks noChangeArrowheads="1"/>
          </p:cNvSpPr>
          <p:nvPr/>
        </p:nvSpPr>
        <p:spPr bwMode="auto">
          <a:xfrm>
            <a:off x="2154238" y="2939118"/>
            <a:ext cx="550863"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圆角矩形 22">
            <a:extLst>
              <a:ext uri="{FF2B5EF4-FFF2-40B4-BE49-F238E27FC236}">
                <a16:creationId xmlns:a16="http://schemas.microsoft.com/office/drawing/2014/main" id="{A74A8E81-22AC-4A61-9FAA-2B50AE744002}"/>
              </a:ext>
            </a:extLst>
          </p:cNvPr>
          <p:cNvSpPr>
            <a:spLocks noChangeArrowheads="1"/>
          </p:cNvSpPr>
          <p:nvPr/>
        </p:nvSpPr>
        <p:spPr bwMode="auto">
          <a:xfrm>
            <a:off x="2538413" y="1299231"/>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18" name="Text Box 8">
            <a:extLst>
              <a:ext uri="{FF2B5EF4-FFF2-40B4-BE49-F238E27FC236}">
                <a16:creationId xmlns:a16="http://schemas.microsoft.com/office/drawing/2014/main" id="{4FDEED5C-4F09-446E-BD4F-CA106B5FFAE8}"/>
              </a:ext>
            </a:extLst>
          </p:cNvPr>
          <p:cNvSpPr txBox="1">
            <a:spLocks noChangeArrowheads="1"/>
          </p:cNvSpPr>
          <p:nvPr/>
        </p:nvSpPr>
        <p:spPr bwMode="auto">
          <a:xfrm>
            <a:off x="2998788" y="4548843"/>
            <a:ext cx="3846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设备处理</a:t>
            </a:r>
          </a:p>
        </p:txBody>
      </p:sp>
      <p:sp>
        <p:nvSpPr>
          <p:cNvPr id="26" name="圆角矩形 41">
            <a:extLst>
              <a:ext uri="{FF2B5EF4-FFF2-40B4-BE49-F238E27FC236}">
                <a16:creationId xmlns:a16="http://schemas.microsoft.com/office/drawing/2014/main" id="{34239424-761B-437B-AE5C-E4B54D1C039F}"/>
              </a:ext>
            </a:extLst>
          </p:cNvPr>
          <p:cNvSpPr>
            <a:spLocks noChangeArrowheads="1"/>
          </p:cNvSpPr>
          <p:nvPr/>
        </p:nvSpPr>
        <p:spPr bwMode="auto">
          <a:xfrm>
            <a:off x="2620963" y="4561543"/>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93" name="椭圆 24">
            <a:extLst>
              <a:ext uri="{FF2B5EF4-FFF2-40B4-BE49-F238E27FC236}">
                <a16:creationId xmlns:a16="http://schemas.microsoft.com/office/drawing/2014/main" id="{A4B7DAE8-990D-4737-996B-AAE23C9EE4C0}"/>
              </a:ext>
            </a:extLst>
          </p:cNvPr>
          <p:cNvSpPr>
            <a:spLocks noChangeArrowheads="1"/>
          </p:cNvSpPr>
          <p:nvPr/>
        </p:nvSpPr>
        <p:spPr bwMode="auto">
          <a:xfrm>
            <a:off x="2225676" y="4561543"/>
            <a:ext cx="550862"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5</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Text Box 8">
            <a:extLst>
              <a:ext uri="{FF2B5EF4-FFF2-40B4-BE49-F238E27FC236}">
                <a16:creationId xmlns:a16="http://schemas.microsoft.com/office/drawing/2014/main" id="{C19901AF-D20B-47D1-8D95-44C4B2897186}"/>
              </a:ext>
            </a:extLst>
          </p:cNvPr>
          <p:cNvSpPr txBox="1">
            <a:spLocks noChangeArrowheads="1"/>
          </p:cNvSpPr>
          <p:nvPr/>
        </p:nvSpPr>
        <p:spPr bwMode="auto">
          <a:xfrm>
            <a:off x="2897187" y="1291293"/>
            <a:ext cx="334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en-US" altLang="zh-CN" sz="2800" dirty="0">
                <a:solidFill>
                  <a:srgbClr val="15597E"/>
                </a:solidFill>
                <a:latin typeface="隶书" panose="02010509060101010101" pitchFamily="49" charset="-122"/>
                <a:ea typeface="隶书" panose="02010509060101010101" pitchFamily="49" charset="-122"/>
                <a:cs typeface="+mn-cs"/>
              </a:rPr>
              <a:t>I/O</a:t>
            </a:r>
            <a:r>
              <a:rPr lang="zh-CN" altLang="en-US" sz="2800" dirty="0">
                <a:solidFill>
                  <a:srgbClr val="15597E"/>
                </a:solidFill>
                <a:latin typeface="隶书" panose="02010509060101010101" pitchFamily="49" charset="-122"/>
                <a:ea typeface="隶书" panose="02010509060101010101" pitchFamily="49" charset="-122"/>
                <a:cs typeface="+mn-cs"/>
              </a:rPr>
              <a:t>系统的组成</a:t>
            </a:r>
          </a:p>
        </p:txBody>
      </p:sp>
      <p:sp>
        <p:nvSpPr>
          <p:cNvPr id="19" name="Text Box 8">
            <a:extLst>
              <a:ext uri="{FF2B5EF4-FFF2-40B4-BE49-F238E27FC236}">
                <a16:creationId xmlns:a16="http://schemas.microsoft.com/office/drawing/2014/main" id="{E3C88EAD-0FDB-4954-9B0B-9697A9D88C25}"/>
              </a:ext>
            </a:extLst>
          </p:cNvPr>
          <p:cNvSpPr txBox="1">
            <a:spLocks noChangeArrowheads="1"/>
          </p:cNvSpPr>
          <p:nvPr/>
        </p:nvSpPr>
        <p:spPr bwMode="auto">
          <a:xfrm>
            <a:off x="2998788" y="5377518"/>
            <a:ext cx="3846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磁盘存储器管理</a:t>
            </a:r>
          </a:p>
        </p:txBody>
      </p:sp>
      <p:sp>
        <p:nvSpPr>
          <p:cNvPr id="20" name="圆角矩形 41">
            <a:extLst>
              <a:ext uri="{FF2B5EF4-FFF2-40B4-BE49-F238E27FC236}">
                <a16:creationId xmlns:a16="http://schemas.microsoft.com/office/drawing/2014/main" id="{653E679C-C443-4A00-8C6E-427B7A865E0D}"/>
              </a:ext>
            </a:extLst>
          </p:cNvPr>
          <p:cNvSpPr>
            <a:spLocks noChangeArrowheads="1"/>
          </p:cNvSpPr>
          <p:nvPr/>
        </p:nvSpPr>
        <p:spPr bwMode="auto">
          <a:xfrm>
            <a:off x="2620963" y="5390218"/>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1" name="椭圆 24">
            <a:extLst>
              <a:ext uri="{FF2B5EF4-FFF2-40B4-BE49-F238E27FC236}">
                <a16:creationId xmlns:a16="http://schemas.microsoft.com/office/drawing/2014/main" id="{A787595E-AF77-4885-B5B1-CE6CD522BFA3}"/>
              </a:ext>
            </a:extLst>
          </p:cNvPr>
          <p:cNvSpPr>
            <a:spLocks noChangeArrowheads="1"/>
          </p:cNvSpPr>
          <p:nvPr/>
        </p:nvSpPr>
        <p:spPr bwMode="auto">
          <a:xfrm>
            <a:off x="2225676" y="5390218"/>
            <a:ext cx="550862"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6</a:t>
            </a:r>
            <a:endParaRPr kumimoji="0" lang="zh-CN" altLang="en-US" sz="2800" b="0" i="0" u="none" strike="noStrike" kern="1200" cap="none" spc="0" normalizeH="0" baseline="0" noProof="0" dirty="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1026" descr="11_2">
            <a:extLst>
              <a:ext uri="{FF2B5EF4-FFF2-40B4-BE49-F238E27FC236}">
                <a16:creationId xmlns:a16="http://schemas.microsoft.com/office/drawing/2014/main" id="{6520172B-ED00-4C68-B467-0B9AF48E4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6" y="994656"/>
            <a:ext cx="5705702" cy="586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4">
            <a:extLst>
              <a:ext uri="{FF2B5EF4-FFF2-40B4-BE49-F238E27FC236}">
                <a16:creationId xmlns:a16="http://schemas.microsoft.com/office/drawing/2014/main" id="{63F00D1D-CE6A-4319-B801-9218E4E33BA2}"/>
              </a:ext>
            </a:extLst>
          </p:cNvPr>
          <p:cNvSpPr>
            <a:spLocks noGrp="1"/>
          </p:cNvSpPr>
          <p:nvPr>
            <p:ph idx="1"/>
          </p:nvPr>
        </p:nvSpPr>
        <p:spPr/>
        <p:txBody>
          <a:bodyPr/>
          <a:lstStyle/>
          <a:p>
            <a:endParaRPr lang="zh-CN" altLang="en-US" dirty="0"/>
          </a:p>
        </p:txBody>
      </p:sp>
      <p:sp>
        <p:nvSpPr>
          <p:cNvPr id="6" name="矩形 5">
            <a:extLst>
              <a:ext uri="{FF2B5EF4-FFF2-40B4-BE49-F238E27FC236}">
                <a16:creationId xmlns:a16="http://schemas.microsoft.com/office/drawing/2014/main" id="{9F4607FD-2DB5-4238-BCED-7EA2E2A37039}"/>
              </a:ext>
            </a:extLst>
          </p:cNvPr>
          <p:cNvSpPr/>
          <p:nvPr/>
        </p:nvSpPr>
        <p:spPr>
          <a:xfrm>
            <a:off x="903512" y="203985"/>
            <a:ext cx="5705701" cy="584775"/>
          </a:xfrm>
          <a:prstGeom prst="rect">
            <a:avLst/>
          </a:prstGeom>
        </p:spPr>
        <p:txBody>
          <a:bodyPr wrap="square">
            <a:spAutoFit/>
          </a:bodyPr>
          <a:lstStyle/>
          <a:p>
            <a:r>
              <a:rPr kumimoji="0" lang="en-US" altLang="zh-CN" sz="3200" kern="0" dirty="0">
                <a:solidFill>
                  <a:srgbClr val="000000"/>
                </a:solidFill>
                <a:latin typeface="黑体" panose="02010609060101010101" pitchFamily="49" charset="-122"/>
                <a:ea typeface="黑体" panose="02010609060101010101" pitchFamily="49" charset="-122"/>
                <a:cs typeface="+mj-cs"/>
              </a:rPr>
              <a:t>6.2 </a:t>
            </a:r>
            <a:r>
              <a:rPr kumimoji="0" lang="zh-CN" altLang="en-US" sz="3200" kern="0" dirty="0">
                <a:solidFill>
                  <a:srgbClr val="000000"/>
                </a:solidFill>
                <a:latin typeface="黑体" panose="02010609060101010101" pitchFamily="49" charset="-122"/>
                <a:ea typeface="黑体" panose="02010609060101010101" pitchFamily="49" charset="-122"/>
                <a:cs typeface="+mj-cs"/>
              </a:rPr>
              <a:t>数据传送</a:t>
            </a:r>
            <a:r>
              <a:rPr kumimoji="0" lang="en-US" altLang="zh-CN" sz="3200" kern="0" dirty="0">
                <a:solidFill>
                  <a:srgbClr val="000000"/>
                </a:solidFill>
                <a:latin typeface="黑体" panose="02010609060101010101" pitchFamily="49" charset="-122"/>
                <a:ea typeface="黑体" panose="02010609060101010101" pitchFamily="49" charset="-122"/>
                <a:cs typeface="+mj-cs"/>
              </a:rPr>
              <a:t>(I/O)</a:t>
            </a:r>
            <a:r>
              <a:rPr kumimoji="0" lang="zh-CN" altLang="en-US" sz="3200" kern="0" dirty="0">
                <a:solidFill>
                  <a:srgbClr val="000000"/>
                </a:solidFill>
                <a:latin typeface="黑体" panose="02010609060101010101" pitchFamily="49" charset="-122"/>
                <a:ea typeface="黑体" panose="02010609060101010101" pitchFamily="49" charset="-122"/>
                <a:cs typeface="+mj-cs"/>
              </a:rPr>
              <a:t>控制方式</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3333FF"/>
        </a:solidFill>
        <a:effectLst/>
      </p:bgPr>
    </p:bg>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EC41FA2D-BB42-473D-ACE2-4F0BB1822EEC}"/>
              </a:ext>
            </a:extLst>
          </p:cNvPr>
          <p:cNvSpPr>
            <a:spLocks noGrp="1" noChangeArrowheads="1"/>
          </p:cNvSpPr>
          <p:nvPr>
            <p:ph type="body" sz="half" idx="2"/>
          </p:nvPr>
        </p:nvSpPr>
        <p:spPr>
          <a:xfrm>
            <a:off x="801688" y="4745038"/>
            <a:ext cx="7907337" cy="1808162"/>
          </a:xfrm>
        </p:spPr>
        <p:txBody>
          <a:bodyPr/>
          <a:lstStyle/>
          <a:p>
            <a:pPr marL="336550" indent="-336550" defTabSz="893763" eaLnBrk="1" hangingPunct="1">
              <a:buFont typeface="Wingdings" panose="05000000000000000000" pitchFamily="2" charset="2"/>
              <a:buNone/>
            </a:pPr>
            <a:r>
              <a:rPr lang="en-US" altLang="zh-CN" sz="2100">
                <a:solidFill>
                  <a:schemeClr val="bg1"/>
                </a:solidFill>
              </a:rPr>
              <a:t>   </a:t>
            </a:r>
            <a:r>
              <a:rPr lang="en-US" altLang="zh-CN" sz="2100" b="0">
                <a:solidFill>
                  <a:schemeClr val="bg1"/>
                </a:solidFill>
              </a:rPr>
              <a:t>DR   </a:t>
            </a:r>
            <a:r>
              <a:rPr lang="en-US" altLang="zh-CN" sz="2100" b="0">
                <a:solidFill>
                  <a:schemeClr val="bg1"/>
                </a:solidFill>
                <a:latin typeface="Times New Roman" panose="02020603050405020304" pitchFamily="18" charset="0"/>
              </a:rPr>
              <a:t>—</a:t>
            </a:r>
            <a:r>
              <a:rPr lang="en-US" altLang="zh-CN" sz="2100" b="0">
                <a:solidFill>
                  <a:schemeClr val="bg1"/>
                </a:solidFill>
              </a:rPr>
              <a:t>  </a:t>
            </a:r>
            <a:r>
              <a:rPr lang="zh-CN" altLang="en-US" sz="2100" b="0">
                <a:solidFill>
                  <a:schemeClr val="bg1"/>
                </a:solidFill>
              </a:rPr>
              <a:t>数据寄存器，暂时存放设备</a:t>
            </a:r>
            <a:r>
              <a:rPr lang="en-US" altLang="zh-CN" sz="2100" b="0">
                <a:solidFill>
                  <a:schemeClr val="bg1"/>
                </a:solidFill>
                <a:latin typeface="Times New Roman" panose="02020603050405020304" pitchFamily="18" charset="0"/>
              </a:rPr>
              <a:t>—</a:t>
            </a:r>
            <a:r>
              <a:rPr lang="zh-CN" altLang="en-US" sz="2100" b="0">
                <a:solidFill>
                  <a:schemeClr val="bg1"/>
                </a:solidFill>
              </a:rPr>
              <a:t>内存间传送的信息。</a:t>
            </a:r>
          </a:p>
          <a:p>
            <a:pPr marL="336550" indent="-336550" defTabSz="893763" eaLnBrk="1" hangingPunct="1">
              <a:buFont typeface="Wingdings" panose="05000000000000000000" pitchFamily="2" charset="2"/>
              <a:buNone/>
            </a:pPr>
            <a:r>
              <a:rPr lang="zh-CN" altLang="en-US" sz="2100" b="0">
                <a:solidFill>
                  <a:schemeClr val="bg1"/>
                </a:solidFill>
              </a:rPr>
              <a:t>   </a:t>
            </a:r>
            <a:r>
              <a:rPr lang="en-US" altLang="zh-CN" sz="2100" b="0">
                <a:solidFill>
                  <a:schemeClr val="bg1"/>
                </a:solidFill>
              </a:rPr>
              <a:t>MAR </a:t>
            </a:r>
            <a:r>
              <a:rPr lang="en-US" altLang="zh-CN" sz="2100" b="0">
                <a:solidFill>
                  <a:schemeClr val="bg1"/>
                </a:solidFill>
                <a:latin typeface="Times New Roman" panose="02020603050405020304" pitchFamily="18" charset="0"/>
              </a:rPr>
              <a:t>—</a:t>
            </a:r>
            <a:r>
              <a:rPr lang="en-US" altLang="zh-CN" sz="2100" b="0">
                <a:solidFill>
                  <a:schemeClr val="bg1"/>
                </a:solidFill>
              </a:rPr>
              <a:t> </a:t>
            </a:r>
            <a:r>
              <a:rPr lang="zh-CN" altLang="en-US" sz="2100" b="0">
                <a:solidFill>
                  <a:schemeClr val="bg1"/>
                </a:solidFill>
              </a:rPr>
              <a:t>内存地址寄存器。</a:t>
            </a:r>
          </a:p>
          <a:p>
            <a:pPr marL="336550" indent="-336550" defTabSz="893763" eaLnBrk="1" hangingPunct="1">
              <a:buFont typeface="Wingdings" panose="05000000000000000000" pitchFamily="2" charset="2"/>
              <a:buNone/>
            </a:pPr>
            <a:r>
              <a:rPr lang="zh-CN" altLang="en-US" sz="2100" b="0">
                <a:solidFill>
                  <a:schemeClr val="bg1"/>
                </a:solidFill>
              </a:rPr>
              <a:t>   </a:t>
            </a:r>
            <a:r>
              <a:rPr lang="en-US" altLang="zh-CN" sz="2100" b="0">
                <a:solidFill>
                  <a:schemeClr val="bg1"/>
                </a:solidFill>
              </a:rPr>
              <a:t>DC   </a:t>
            </a:r>
            <a:r>
              <a:rPr lang="en-US" altLang="zh-CN" sz="2100" b="0">
                <a:solidFill>
                  <a:schemeClr val="bg1"/>
                </a:solidFill>
                <a:latin typeface="Times New Roman" panose="02020603050405020304" pitchFamily="18" charset="0"/>
              </a:rPr>
              <a:t>—</a:t>
            </a:r>
            <a:r>
              <a:rPr lang="en-US" altLang="zh-CN" sz="2100" b="0">
                <a:solidFill>
                  <a:schemeClr val="bg1"/>
                </a:solidFill>
              </a:rPr>
              <a:t>  </a:t>
            </a:r>
            <a:r>
              <a:rPr lang="zh-CN" altLang="en-US" sz="2100" b="0">
                <a:solidFill>
                  <a:schemeClr val="bg1"/>
                </a:solidFill>
              </a:rPr>
              <a:t>传送字（节）数寄存器。</a:t>
            </a:r>
          </a:p>
          <a:p>
            <a:pPr marL="336550" indent="-336550" defTabSz="893763" eaLnBrk="1" hangingPunct="1">
              <a:buFont typeface="Wingdings" panose="05000000000000000000" pitchFamily="2" charset="2"/>
              <a:buNone/>
            </a:pPr>
            <a:r>
              <a:rPr lang="zh-CN" altLang="en-US" sz="2100" b="0">
                <a:solidFill>
                  <a:schemeClr val="bg1"/>
                </a:solidFill>
              </a:rPr>
              <a:t>   </a:t>
            </a:r>
            <a:r>
              <a:rPr lang="en-US" altLang="zh-CN" sz="2100" b="0">
                <a:solidFill>
                  <a:schemeClr val="bg1"/>
                </a:solidFill>
              </a:rPr>
              <a:t>CR   </a:t>
            </a:r>
            <a:r>
              <a:rPr lang="en-US" altLang="zh-CN" sz="2100" b="0">
                <a:solidFill>
                  <a:schemeClr val="bg1"/>
                </a:solidFill>
                <a:latin typeface="Times New Roman" panose="02020603050405020304" pitchFamily="18" charset="0"/>
              </a:rPr>
              <a:t>—</a:t>
            </a:r>
            <a:r>
              <a:rPr lang="en-US" altLang="zh-CN" sz="2100" b="0">
                <a:solidFill>
                  <a:schemeClr val="bg1"/>
                </a:solidFill>
              </a:rPr>
              <a:t>  </a:t>
            </a:r>
            <a:r>
              <a:rPr lang="zh-CN" altLang="en-US" sz="2100" b="0">
                <a:solidFill>
                  <a:schemeClr val="bg1"/>
                </a:solidFill>
              </a:rPr>
              <a:t>命令</a:t>
            </a:r>
            <a:r>
              <a:rPr lang="en-US" altLang="zh-CN" sz="2100" b="0">
                <a:solidFill>
                  <a:schemeClr val="bg1"/>
                </a:solidFill>
              </a:rPr>
              <a:t>/</a:t>
            </a:r>
            <a:r>
              <a:rPr lang="zh-CN" altLang="en-US" sz="2100" b="0">
                <a:solidFill>
                  <a:schemeClr val="bg1"/>
                </a:solidFill>
              </a:rPr>
              <a:t>状态寄存器。接收从</a:t>
            </a:r>
            <a:r>
              <a:rPr lang="en-US" altLang="zh-CN" sz="2100" b="0">
                <a:solidFill>
                  <a:schemeClr val="bg1"/>
                </a:solidFill>
              </a:rPr>
              <a:t>CPU</a:t>
            </a:r>
            <a:r>
              <a:rPr lang="zh-CN" altLang="en-US" sz="2100" b="0">
                <a:solidFill>
                  <a:schemeClr val="bg1"/>
                </a:solidFill>
              </a:rPr>
              <a:t>发来的 </a:t>
            </a:r>
            <a:r>
              <a:rPr lang="en-US" altLang="zh-CN" sz="2100" b="0">
                <a:solidFill>
                  <a:schemeClr val="bg1"/>
                </a:solidFill>
              </a:rPr>
              <a:t>I/O</a:t>
            </a:r>
            <a:r>
              <a:rPr lang="zh-CN" altLang="en-US" sz="2100" b="0">
                <a:solidFill>
                  <a:schemeClr val="bg1"/>
                </a:solidFill>
              </a:rPr>
              <a:t>命令、控制信息、设备状态。</a:t>
            </a:r>
          </a:p>
        </p:txBody>
      </p:sp>
      <p:sp>
        <p:nvSpPr>
          <p:cNvPr id="192515" name="Rectangle 3">
            <a:extLst>
              <a:ext uri="{FF2B5EF4-FFF2-40B4-BE49-F238E27FC236}">
                <a16:creationId xmlns:a16="http://schemas.microsoft.com/office/drawing/2014/main" id="{3BDC79F4-76FD-4E7C-93F3-E86BD514C0CC}"/>
              </a:ext>
            </a:extLst>
          </p:cNvPr>
          <p:cNvSpPr>
            <a:spLocks noGrp="1" noChangeArrowheads="1"/>
          </p:cNvSpPr>
          <p:nvPr>
            <p:ph type="body" sz="half" idx="1"/>
          </p:nvPr>
        </p:nvSpPr>
        <p:spPr>
          <a:xfrm>
            <a:off x="3962400" y="990600"/>
            <a:ext cx="4857750" cy="458788"/>
          </a:xfrm>
        </p:spPr>
        <p:txBody>
          <a:bodyPr/>
          <a:lstStyle/>
          <a:p>
            <a:pPr marL="336550" indent="-336550" defTabSz="893763" eaLnBrk="1" hangingPunct="1">
              <a:buFont typeface="Wingdings" panose="05000000000000000000" pitchFamily="2" charset="2"/>
              <a:buNone/>
            </a:pPr>
            <a:r>
              <a:rPr lang="zh-CN" altLang="en-US" sz="2000">
                <a:solidFill>
                  <a:schemeClr val="bg1"/>
                </a:solidFill>
              </a:rPr>
              <a:t>主机</a:t>
            </a:r>
            <a:r>
              <a:rPr lang="en-US" altLang="zh-CN" sz="2000">
                <a:solidFill>
                  <a:schemeClr val="bg1"/>
                </a:solidFill>
              </a:rPr>
              <a:t>-</a:t>
            </a:r>
            <a:r>
              <a:rPr lang="zh-CN" altLang="en-US" sz="2000">
                <a:solidFill>
                  <a:schemeClr val="bg1"/>
                </a:solidFill>
              </a:rPr>
              <a:t>控制器接口       控制器</a:t>
            </a:r>
            <a:r>
              <a:rPr lang="en-US" altLang="zh-CN" sz="2000">
                <a:solidFill>
                  <a:schemeClr val="bg1"/>
                </a:solidFill>
              </a:rPr>
              <a:t>-</a:t>
            </a:r>
            <a:r>
              <a:rPr lang="zh-CN" altLang="en-US" sz="2000">
                <a:solidFill>
                  <a:schemeClr val="bg1"/>
                </a:solidFill>
              </a:rPr>
              <a:t>块设备接口</a:t>
            </a:r>
          </a:p>
        </p:txBody>
      </p:sp>
      <p:sp>
        <p:nvSpPr>
          <p:cNvPr id="192516" name="Text Box 4">
            <a:extLst>
              <a:ext uri="{FF2B5EF4-FFF2-40B4-BE49-F238E27FC236}">
                <a16:creationId xmlns:a16="http://schemas.microsoft.com/office/drawing/2014/main" id="{F26283A8-EB1F-41D8-B141-DA2E54FA0542}"/>
              </a:ext>
            </a:extLst>
          </p:cNvPr>
          <p:cNvSpPr txBox="1">
            <a:spLocks noChangeArrowheads="1"/>
          </p:cNvSpPr>
          <p:nvPr/>
        </p:nvSpPr>
        <p:spPr bwMode="auto">
          <a:xfrm>
            <a:off x="1595438" y="341313"/>
            <a:ext cx="6248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DMA</a:t>
            </a:r>
            <a:r>
              <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控制器的组成</a:t>
            </a:r>
          </a:p>
        </p:txBody>
      </p:sp>
      <p:sp>
        <p:nvSpPr>
          <p:cNvPr id="192517" name="Rectangle 5">
            <a:extLst>
              <a:ext uri="{FF2B5EF4-FFF2-40B4-BE49-F238E27FC236}">
                <a16:creationId xmlns:a16="http://schemas.microsoft.com/office/drawing/2014/main" id="{EA9C1405-1BF2-4995-84ED-6BB738785B1E}"/>
              </a:ext>
            </a:extLst>
          </p:cNvPr>
          <p:cNvSpPr>
            <a:spLocks noChangeArrowheads="1"/>
          </p:cNvSpPr>
          <p:nvPr/>
        </p:nvSpPr>
        <p:spPr bwMode="auto">
          <a:xfrm>
            <a:off x="4343400" y="1392238"/>
            <a:ext cx="3505200" cy="26654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18" name="Rectangle 6">
            <a:extLst>
              <a:ext uri="{FF2B5EF4-FFF2-40B4-BE49-F238E27FC236}">
                <a16:creationId xmlns:a16="http://schemas.microsoft.com/office/drawing/2014/main" id="{BBBD54B9-2D6F-4030-AA73-E96442526243}"/>
              </a:ext>
            </a:extLst>
          </p:cNvPr>
          <p:cNvSpPr>
            <a:spLocks noChangeArrowheads="1"/>
          </p:cNvSpPr>
          <p:nvPr/>
        </p:nvSpPr>
        <p:spPr bwMode="auto">
          <a:xfrm>
            <a:off x="4572000" y="1522413"/>
            <a:ext cx="9906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DR</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2519" name="Rectangle 7">
            <a:extLst>
              <a:ext uri="{FF2B5EF4-FFF2-40B4-BE49-F238E27FC236}">
                <a16:creationId xmlns:a16="http://schemas.microsoft.com/office/drawing/2014/main" id="{24CC5218-A9D8-4EBA-B851-E848DB804056}"/>
              </a:ext>
            </a:extLst>
          </p:cNvPr>
          <p:cNvSpPr>
            <a:spLocks noChangeArrowheads="1"/>
          </p:cNvSpPr>
          <p:nvPr/>
        </p:nvSpPr>
        <p:spPr bwMode="auto">
          <a:xfrm>
            <a:off x="4572000" y="2133600"/>
            <a:ext cx="990600" cy="4587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MAR</a:t>
            </a:r>
          </a:p>
        </p:txBody>
      </p:sp>
      <p:sp>
        <p:nvSpPr>
          <p:cNvPr id="192520" name="Rectangle 8">
            <a:extLst>
              <a:ext uri="{FF2B5EF4-FFF2-40B4-BE49-F238E27FC236}">
                <a16:creationId xmlns:a16="http://schemas.microsoft.com/office/drawing/2014/main" id="{0CCFAE70-D0E0-4D96-B417-6DD17939008C}"/>
              </a:ext>
            </a:extLst>
          </p:cNvPr>
          <p:cNvSpPr>
            <a:spLocks noChangeArrowheads="1"/>
          </p:cNvSpPr>
          <p:nvPr/>
        </p:nvSpPr>
        <p:spPr bwMode="auto">
          <a:xfrm>
            <a:off x="4572000" y="2743200"/>
            <a:ext cx="990600" cy="4556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DC</a:t>
            </a:r>
          </a:p>
        </p:txBody>
      </p:sp>
      <p:sp>
        <p:nvSpPr>
          <p:cNvPr id="192521" name="Rectangle 9">
            <a:extLst>
              <a:ext uri="{FF2B5EF4-FFF2-40B4-BE49-F238E27FC236}">
                <a16:creationId xmlns:a16="http://schemas.microsoft.com/office/drawing/2014/main" id="{86BE79A7-25D0-4B9C-BCEB-8532A0DA13E4}"/>
              </a:ext>
            </a:extLst>
          </p:cNvPr>
          <p:cNvSpPr>
            <a:spLocks noChangeArrowheads="1"/>
          </p:cNvSpPr>
          <p:nvPr/>
        </p:nvSpPr>
        <p:spPr bwMode="auto">
          <a:xfrm>
            <a:off x="4572000" y="3429000"/>
            <a:ext cx="9906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CR</a:t>
            </a:r>
          </a:p>
        </p:txBody>
      </p:sp>
      <p:sp>
        <p:nvSpPr>
          <p:cNvPr id="192522" name="Rectangle 10">
            <a:extLst>
              <a:ext uri="{FF2B5EF4-FFF2-40B4-BE49-F238E27FC236}">
                <a16:creationId xmlns:a16="http://schemas.microsoft.com/office/drawing/2014/main" id="{0E9DFC7F-4010-4305-8450-F552B5ADE1AA}"/>
              </a:ext>
            </a:extLst>
          </p:cNvPr>
          <p:cNvSpPr>
            <a:spLocks noChangeArrowheads="1"/>
          </p:cNvSpPr>
          <p:nvPr/>
        </p:nvSpPr>
        <p:spPr bwMode="auto">
          <a:xfrm>
            <a:off x="5791200" y="1600200"/>
            <a:ext cx="838200" cy="2286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I/O</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控</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制</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逻</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辑</a:t>
            </a: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2523" name="Rectangle 11">
            <a:extLst>
              <a:ext uri="{FF2B5EF4-FFF2-40B4-BE49-F238E27FC236}">
                <a16:creationId xmlns:a16="http://schemas.microsoft.com/office/drawing/2014/main" id="{FF1FEFEF-32F1-4CAA-9317-7C68607344CF}"/>
              </a:ext>
            </a:extLst>
          </p:cNvPr>
          <p:cNvSpPr>
            <a:spLocks noChangeArrowheads="1"/>
          </p:cNvSpPr>
          <p:nvPr/>
        </p:nvSpPr>
        <p:spPr bwMode="auto">
          <a:xfrm>
            <a:off x="6858000" y="1600200"/>
            <a:ext cx="914400" cy="685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192524" name="Rectangle 12">
            <a:extLst>
              <a:ext uri="{FF2B5EF4-FFF2-40B4-BE49-F238E27FC236}">
                <a16:creationId xmlns:a16="http://schemas.microsoft.com/office/drawing/2014/main" id="{D4F07830-2D6B-4D34-817A-D5C52A00E3E5}"/>
              </a:ext>
            </a:extLst>
          </p:cNvPr>
          <p:cNvSpPr>
            <a:spLocks noChangeArrowheads="1"/>
          </p:cNvSpPr>
          <p:nvPr/>
        </p:nvSpPr>
        <p:spPr bwMode="auto">
          <a:xfrm flipV="1">
            <a:off x="6858000" y="3122613"/>
            <a:ext cx="914400" cy="685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5" name="Line 13">
            <a:extLst>
              <a:ext uri="{FF2B5EF4-FFF2-40B4-BE49-F238E27FC236}">
                <a16:creationId xmlns:a16="http://schemas.microsoft.com/office/drawing/2014/main" id="{18A74671-8AD1-42A7-B63C-4941723E002F}"/>
              </a:ext>
            </a:extLst>
          </p:cNvPr>
          <p:cNvSpPr>
            <a:spLocks noChangeShapeType="1"/>
          </p:cNvSpPr>
          <p:nvPr/>
        </p:nvSpPr>
        <p:spPr bwMode="auto">
          <a:xfrm>
            <a:off x="1524000" y="3198813"/>
            <a:ext cx="0" cy="129698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6" name="Line 14">
            <a:extLst>
              <a:ext uri="{FF2B5EF4-FFF2-40B4-BE49-F238E27FC236}">
                <a16:creationId xmlns:a16="http://schemas.microsoft.com/office/drawing/2014/main" id="{07C2C22A-8B87-4EB5-879F-59F1775FA20F}"/>
              </a:ext>
            </a:extLst>
          </p:cNvPr>
          <p:cNvSpPr>
            <a:spLocks noChangeShapeType="1"/>
          </p:cNvSpPr>
          <p:nvPr/>
        </p:nvSpPr>
        <p:spPr bwMode="auto">
          <a:xfrm>
            <a:off x="1524000" y="4495800"/>
            <a:ext cx="4724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7" name="Line 15">
            <a:extLst>
              <a:ext uri="{FF2B5EF4-FFF2-40B4-BE49-F238E27FC236}">
                <a16:creationId xmlns:a16="http://schemas.microsoft.com/office/drawing/2014/main" id="{8FBCC7CB-58CA-449F-A96E-53D83D0B0B18}"/>
              </a:ext>
            </a:extLst>
          </p:cNvPr>
          <p:cNvSpPr>
            <a:spLocks noChangeShapeType="1"/>
          </p:cNvSpPr>
          <p:nvPr/>
        </p:nvSpPr>
        <p:spPr bwMode="auto">
          <a:xfrm flipV="1">
            <a:off x="6248400" y="4038600"/>
            <a:ext cx="0" cy="457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8" name="Line 16">
            <a:extLst>
              <a:ext uri="{FF2B5EF4-FFF2-40B4-BE49-F238E27FC236}">
                <a16:creationId xmlns:a16="http://schemas.microsoft.com/office/drawing/2014/main" id="{2FD8797A-6E66-4FA7-B3A6-D7E3A468895F}"/>
              </a:ext>
            </a:extLst>
          </p:cNvPr>
          <p:cNvSpPr>
            <a:spLocks noChangeShapeType="1"/>
          </p:cNvSpPr>
          <p:nvPr/>
        </p:nvSpPr>
        <p:spPr bwMode="auto">
          <a:xfrm>
            <a:off x="3124200" y="3198813"/>
            <a:ext cx="0" cy="12969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29" name="Line 17">
            <a:extLst>
              <a:ext uri="{FF2B5EF4-FFF2-40B4-BE49-F238E27FC236}">
                <a16:creationId xmlns:a16="http://schemas.microsoft.com/office/drawing/2014/main" id="{CE7AE43C-3B8E-48E0-9BF6-F5DA2D104866}"/>
              </a:ext>
            </a:extLst>
          </p:cNvPr>
          <p:cNvSpPr>
            <a:spLocks noChangeShapeType="1"/>
          </p:cNvSpPr>
          <p:nvPr/>
        </p:nvSpPr>
        <p:spPr bwMode="auto">
          <a:xfrm>
            <a:off x="1905000" y="4341813"/>
            <a:ext cx="762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30" name="Text Box 18">
            <a:extLst>
              <a:ext uri="{FF2B5EF4-FFF2-40B4-BE49-F238E27FC236}">
                <a16:creationId xmlns:a16="http://schemas.microsoft.com/office/drawing/2014/main" id="{D2709D4D-4FB1-4A55-B28E-1C86A275DDFE}"/>
              </a:ext>
            </a:extLst>
          </p:cNvPr>
          <p:cNvSpPr txBox="1">
            <a:spLocks noChangeArrowheads="1"/>
          </p:cNvSpPr>
          <p:nvPr/>
        </p:nvSpPr>
        <p:spPr bwMode="auto">
          <a:xfrm>
            <a:off x="1906588" y="4016375"/>
            <a:ext cx="923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命令</a:t>
            </a:r>
          </a:p>
        </p:txBody>
      </p:sp>
      <p:sp>
        <p:nvSpPr>
          <p:cNvPr id="192531" name="Text Box 19">
            <a:extLst>
              <a:ext uri="{FF2B5EF4-FFF2-40B4-BE49-F238E27FC236}">
                <a16:creationId xmlns:a16="http://schemas.microsoft.com/office/drawing/2014/main" id="{2F016707-3D58-40C3-AC9A-B9F7FF2523DC}"/>
              </a:ext>
            </a:extLst>
          </p:cNvPr>
          <p:cNvSpPr txBox="1">
            <a:spLocks noChangeArrowheads="1"/>
          </p:cNvSpPr>
          <p:nvPr/>
        </p:nvSpPr>
        <p:spPr bwMode="auto">
          <a:xfrm>
            <a:off x="3948113" y="4111625"/>
            <a:ext cx="14414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系统总线</a:t>
            </a:r>
          </a:p>
        </p:txBody>
      </p:sp>
      <p:sp>
        <p:nvSpPr>
          <p:cNvPr id="192532" name="Text Box 20">
            <a:extLst>
              <a:ext uri="{FF2B5EF4-FFF2-40B4-BE49-F238E27FC236}">
                <a16:creationId xmlns:a16="http://schemas.microsoft.com/office/drawing/2014/main" id="{17FBFA5C-92BD-41A2-A74E-B5A063AE9FF4}"/>
              </a:ext>
            </a:extLst>
          </p:cNvPr>
          <p:cNvSpPr txBox="1">
            <a:spLocks noChangeArrowheads="1"/>
          </p:cNvSpPr>
          <p:nvPr/>
        </p:nvSpPr>
        <p:spPr bwMode="auto">
          <a:xfrm>
            <a:off x="6477000" y="4114800"/>
            <a:ext cx="15049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algn="l" defTabSz="893763">
              <a:defRPr kumimoji="1" sz="2400">
                <a:solidFill>
                  <a:schemeClr val="tx1"/>
                </a:solidFill>
                <a:latin typeface="Times New Roman" pitchFamily="18" charset="0"/>
                <a:ea typeface="宋体" pitchFamily="2" charset="-122"/>
              </a:defRPr>
            </a:lvl1pPr>
            <a:lvl2pPr marL="444500" algn="l" defTabSz="893763">
              <a:defRPr kumimoji="1" sz="2400">
                <a:solidFill>
                  <a:schemeClr val="tx1"/>
                </a:solidFill>
                <a:latin typeface="Times New Roman" pitchFamily="18" charset="0"/>
                <a:ea typeface="宋体" pitchFamily="2" charset="-122"/>
              </a:defRPr>
            </a:lvl2pPr>
            <a:lvl3pPr marL="893763" algn="l" defTabSz="893763">
              <a:defRPr kumimoji="1" sz="2400">
                <a:solidFill>
                  <a:schemeClr val="tx1"/>
                </a:solidFill>
                <a:latin typeface="Times New Roman" pitchFamily="18" charset="0"/>
                <a:ea typeface="宋体" pitchFamily="2" charset="-122"/>
              </a:defRPr>
            </a:lvl3pPr>
            <a:lvl4pPr marL="1336675" algn="l" defTabSz="893763">
              <a:defRPr kumimoji="1" sz="2400">
                <a:solidFill>
                  <a:schemeClr val="tx1"/>
                </a:solidFill>
                <a:latin typeface="Times New Roman" pitchFamily="18" charset="0"/>
                <a:ea typeface="宋体" pitchFamily="2" charset="-122"/>
              </a:defRPr>
            </a:lvl4pPr>
            <a:lvl5pPr marL="1784350" algn="l" defTabSz="893763">
              <a:defRPr kumimoji="1" sz="2400">
                <a:solidFill>
                  <a:schemeClr val="tx1"/>
                </a:solidFill>
                <a:latin typeface="Times New Roman" pitchFamily="18" charset="0"/>
                <a:ea typeface="宋体" pitchFamily="2" charset="-122"/>
              </a:defRPr>
            </a:lvl5pPr>
            <a:lvl6pPr marL="2241550" defTabSz="893763" fontAlgn="base">
              <a:spcBef>
                <a:spcPct val="0"/>
              </a:spcBef>
              <a:spcAft>
                <a:spcPct val="0"/>
              </a:spcAft>
              <a:defRPr kumimoji="1" sz="2400">
                <a:solidFill>
                  <a:schemeClr val="tx1"/>
                </a:solidFill>
                <a:latin typeface="Times New Roman" pitchFamily="18" charset="0"/>
                <a:ea typeface="宋体" pitchFamily="2" charset="-122"/>
              </a:defRPr>
            </a:lvl6pPr>
            <a:lvl7pPr marL="2698750" defTabSz="893763" fontAlgn="base">
              <a:spcBef>
                <a:spcPct val="0"/>
              </a:spcBef>
              <a:spcAft>
                <a:spcPct val="0"/>
              </a:spcAft>
              <a:defRPr kumimoji="1" sz="2400">
                <a:solidFill>
                  <a:schemeClr val="tx1"/>
                </a:solidFill>
                <a:latin typeface="Times New Roman" pitchFamily="18" charset="0"/>
                <a:ea typeface="宋体" pitchFamily="2" charset="-122"/>
              </a:defRPr>
            </a:lvl7pPr>
            <a:lvl8pPr marL="3155950" defTabSz="893763" fontAlgn="base">
              <a:spcBef>
                <a:spcPct val="0"/>
              </a:spcBef>
              <a:spcAft>
                <a:spcPct val="0"/>
              </a:spcAft>
              <a:defRPr kumimoji="1" sz="2400">
                <a:solidFill>
                  <a:schemeClr val="tx1"/>
                </a:solidFill>
                <a:latin typeface="Times New Roman" pitchFamily="18" charset="0"/>
                <a:ea typeface="宋体" pitchFamily="2" charset="-122"/>
              </a:defRPr>
            </a:lvl8pPr>
            <a:lvl9pPr marL="3613150" defTabSz="893763" fontAlgn="base">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rPr>
              <a:t>DMA</a:t>
            </a:r>
            <a:r>
              <a:rPr kumimoji="1"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rPr>
              <a:t>控制器</a:t>
            </a:r>
            <a:endParaRPr kumimoji="1" lang="zh-CN" altLang="en-US" sz="24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192533" name="Text Box 21">
            <a:extLst>
              <a:ext uri="{FF2B5EF4-FFF2-40B4-BE49-F238E27FC236}">
                <a16:creationId xmlns:a16="http://schemas.microsoft.com/office/drawing/2014/main" id="{C06698B4-BED9-4231-97E1-7140CA4A61A6}"/>
              </a:ext>
            </a:extLst>
          </p:cNvPr>
          <p:cNvSpPr txBox="1">
            <a:spLocks noChangeArrowheads="1"/>
          </p:cNvSpPr>
          <p:nvPr/>
        </p:nvSpPr>
        <p:spPr bwMode="auto">
          <a:xfrm>
            <a:off x="7100888" y="2374900"/>
            <a:ext cx="420687"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5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a:p>
            <a:pPr marL="0" marR="0" lvl="0" indent="0" algn="ctr" defTabSz="893763" rtl="0" eaLnBrk="1" fontAlgn="base" latinLnBrk="0" hangingPunct="1">
              <a:lnSpc>
                <a:spcPct val="5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a:p>
            <a:pPr marL="0" marR="0" lvl="0" indent="0" algn="ctr" defTabSz="893763" rtl="0" eaLnBrk="1" fontAlgn="base" latinLnBrk="0" hangingPunct="1">
              <a:lnSpc>
                <a:spcPct val="5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2534" name="Line 22">
            <a:extLst>
              <a:ext uri="{FF2B5EF4-FFF2-40B4-BE49-F238E27FC236}">
                <a16:creationId xmlns:a16="http://schemas.microsoft.com/office/drawing/2014/main" id="{51334CF7-C393-4AFB-8AFC-6611561890BA}"/>
              </a:ext>
            </a:extLst>
          </p:cNvPr>
          <p:cNvSpPr>
            <a:spLocks noChangeShapeType="1"/>
          </p:cNvSpPr>
          <p:nvPr/>
        </p:nvSpPr>
        <p:spPr bwMode="auto">
          <a:xfrm flipH="1">
            <a:off x="3505200" y="2133600"/>
            <a:ext cx="10668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4599" name="Group 23">
            <a:extLst>
              <a:ext uri="{FF2B5EF4-FFF2-40B4-BE49-F238E27FC236}">
                <a16:creationId xmlns:a16="http://schemas.microsoft.com/office/drawing/2014/main" id="{F288EAA7-4F47-401F-9DF0-482E1F203EC6}"/>
              </a:ext>
            </a:extLst>
          </p:cNvPr>
          <p:cNvGrpSpPr>
            <a:grpSpLocks/>
          </p:cNvGrpSpPr>
          <p:nvPr/>
        </p:nvGrpSpPr>
        <p:grpSpPr bwMode="auto">
          <a:xfrm>
            <a:off x="990600" y="1014413"/>
            <a:ext cx="2667000" cy="2184400"/>
            <a:chOff x="624" y="639"/>
            <a:chExt cx="1680" cy="1376"/>
          </a:xfrm>
        </p:grpSpPr>
        <p:sp>
          <p:nvSpPr>
            <p:cNvPr id="24619" name="Rectangle 24">
              <a:extLst>
                <a:ext uri="{FF2B5EF4-FFF2-40B4-BE49-F238E27FC236}">
                  <a16:creationId xmlns:a16="http://schemas.microsoft.com/office/drawing/2014/main" id="{0B28CACF-A17C-4DC5-9106-05251FF2A1E6}"/>
                </a:ext>
              </a:extLst>
            </p:cNvPr>
            <p:cNvSpPr>
              <a:spLocks noChangeArrowheads="1"/>
            </p:cNvSpPr>
            <p:nvPr/>
          </p:nvSpPr>
          <p:spPr bwMode="auto">
            <a:xfrm>
              <a:off x="624" y="865"/>
              <a:ext cx="672" cy="11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0" name="Rectangle 25">
              <a:extLst>
                <a:ext uri="{FF2B5EF4-FFF2-40B4-BE49-F238E27FC236}">
                  <a16:creationId xmlns:a16="http://schemas.microsoft.com/office/drawing/2014/main" id="{64835014-19E9-4F77-AD94-9070469E8D21}"/>
                </a:ext>
              </a:extLst>
            </p:cNvPr>
            <p:cNvSpPr>
              <a:spLocks noChangeArrowheads="1"/>
            </p:cNvSpPr>
            <p:nvPr/>
          </p:nvSpPr>
          <p:spPr bwMode="auto">
            <a:xfrm>
              <a:off x="1632" y="865"/>
              <a:ext cx="672" cy="11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1" name="Text Box 26">
              <a:extLst>
                <a:ext uri="{FF2B5EF4-FFF2-40B4-BE49-F238E27FC236}">
                  <a16:creationId xmlns:a16="http://schemas.microsoft.com/office/drawing/2014/main" id="{1311F837-9C5C-4770-ACEF-F11C0CFE00FE}"/>
                </a:ext>
              </a:extLst>
            </p:cNvPr>
            <p:cNvSpPr txBox="1">
              <a:spLocks noChangeArrowheads="1"/>
            </p:cNvSpPr>
            <p:nvPr/>
          </p:nvSpPr>
          <p:spPr bwMode="auto">
            <a:xfrm>
              <a:off x="655" y="639"/>
              <a:ext cx="61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CPU</a:t>
              </a:r>
              <a:endParaRPr kumimoji="1" lang="en-US" altLang="zh-CN"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24622" name="Text Box 27">
              <a:extLst>
                <a:ext uri="{FF2B5EF4-FFF2-40B4-BE49-F238E27FC236}">
                  <a16:creationId xmlns:a16="http://schemas.microsoft.com/office/drawing/2014/main" id="{46931E74-DA57-4301-B055-E2C025C26316}"/>
                </a:ext>
              </a:extLst>
            </p:cNvPr>
            <p:cNvSpPr txBox="1">
              <a:spLocks noChangeArrowheads="1"/>
            </p:cNvSpPr>
            <p:nvPr/>
          </p:nvSpPr>
          <p:spPr bwMode="auto">
            <a:xfrm>
              <a:off x="1727" y="650"/>
              <a:ext cx="524"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内存</a:t>
              </a:r>
              <a:endPar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24623" name="Rectangle 28">
              <a:extLst>
                <a:ext uri="{FF2B5EF4-FFF2-40B4-BE49-F238E27FC236}">
                  <a16:creationId xmlns:a16="http://schemas.microsoft.com/office/drawing/2014/main" id="{59B9DE1B-A832-4989-857E-A0B602F41728}"/>
                </a:ext>
              </a:extLst>
            </p:cNvPr>
            <p:cNvSpPr>
              <a:spLocks noChangeArrowheads="1"/>
            </p:cNvSpPr>
            <p:nvPr/>
          </p:nvSpPr>
          <p:spPr bwMode="auto">
            <a:xfrm>
              <a:off x="2016" y="1344"/>
              <a:ext cx="192" cy="528"/>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4" name="Line 29">
              <a:extLst>
                <a:ext uri="{FF2B5EF4-FFF2-40B4-BE49-F238E27FC236}">
                  <a16:creationId xmlns:a16="http://schemas.microsoft.com/office/drawing/2014/main" id="{D6E8AED7-E2EA-4137-87EE-8B4AA9624F4B}"/>
                </a:ext>
              </a:extLst>
            </p:cNvPr>
            <p:cNvSpPr>
              <a:spLocks noChangeShapeType="1"/>
            </p:cNvSpPr>
            <p:nvPr/>
          </p:nvSpPr>
          <p:spPr bwMode="auto">
            <a:xfrm>
              <a:off x="1776" y="1344"/>
              <a:ext cx="38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5" name="Line 30">
              <a:extLst>
                <a:ext uri="{FF2B5EF4-FFF2-40B4-BE49-F238E27FC236}">
                  <a16:creationId xmlns:a16="http://schemas.microsoft.com/office/drawing/2014/main" id="{B53623EF-3FF9-452A-AB97-3576F4659B63}"/>
                </a:ext>
              </a:extLst>
            </p:cNvPr>
            <p:cNvSpPr>
              <a:spLocks noChangeShapeType="1"/>
            </p:cNvSpPr>
            <p:nvPr/>
          </p:nvSpPr>
          <p:spPr bwMode="auto">
            <a:xfrm>
              <a:off x="1776" y="1872"/>
              <a:ext cx="28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6" name="Text Box 31">
              <a:extLst>
                <a:ext uri="{FF2B5EF4-FFF2-40B4-BE49-F238E27FC236}">
                  <a16:creationId xmlns:a16="http://schemas.microsoft.com/office/drawing/2014/main" id="{34CB144A-06F8-42A1-8ACE-56B14F6E3225}"/>
                </a:ext>
              </a:extLst>
            </p:cNvPr>
            <p:cNvSpPr txBox="1">
              <a:spLocks noChangeArrowheads="1"/>
            </p:cNvSpPr>
            <p:nvPr/>
          </p:nvSpPr>
          <p:spPr bwMode="auto">
            <a:xfrm>
              <a:off x="1584" y="1532"/>
              <a:ext cx="432"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5000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count</a:t>
              </a:r>
            </a:p>
          </p:txBody>
        </p:sp>
        <p:sp>
          <p:nvSpPr>
            <p:cNvPr id="24627" name="Line 32">
              <a:extLst>
                <a:ext uri="{FF2B5EF4-FFF2-40B4-BE49-F238E27FC236}">
                  <a16:creationId xmlns:a16="http://schemas.microsoft.com/office/drawing/2014/main" id="{31E7CD06-726D-4D3E-B765-16CFF2CFE042}"/>
                </a:ext>
              </a:extLst>
            </p:cNvPr>
            <p:cNvSpPr>
              <a:spLocks noChangeShapeType="1"/>
            </p:cNvSpPr>
            <p:nvPr/>
          </p:nvSpPr>
          <p:spPr bwMode="auto">
            <a:xfrm>
              <a:off x="1872" y="1679"/>
              <a:ext cx="0" cy="19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8" name="Line 33">
              <a:extLst>
                <a:ext uri="{FF2B5EF4-FFF2-40B4-BE49-F238E27FC236}">
                  <a16:creationId xmlns:a16="http://schemas.microsoft.com/office/drawing/2014/main" id="{0C1DBABE-9AAC-458D-AF91-5B7D103F0653}"/>
                </a:ext>
              </a:extLst>
            </p:cNvPr>
            <p:cNvSpPr>
              <a:spLocks noChangeShapeType="1"/>
            </p:cNvSpPr>
            <p:nvPr/>
          </p:nvSpPr>
          <p:spPr bwMode="auto">
            <a:xfrm flipV="1">
              <a:off x="1872" y="1344"/>
              <a:ext cx="0" cy="19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92546" name="Line 34">
            <a:extLst>
              <a:ext uri="{FF2B5EF4-FFF2-40B4-BE49-F238E27FC236}">
                <a16:creationId xmlns:a16="http://schemas.microsoft.com/office/drawing/2014/main" id="{F0741545-EC8A-4842-9ED8-340AD2BA5B0F}"/>
              </a:ext>
            </a:extLst>
          </p:cNvPr>
          <p:cNvSpPr>
            <a:spLocks noChangeShapeType="1"/>
          </p:cNvSpPr>
          <p:nvPr/>
        </p:nvSpPr>
        <p:spPr bwMode="auto">
          <a:xfrm flipH="1">
            <a:off x="3048000" y="2743200"/>
            <a:ext cx="152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47" name="Line 35">
            <a:extLst>
              <a:ext uri="{FF2B5EF4-FFF2-40B4-BE49-F238E27FC236}">
                <a16:creationId xmlns:a16="http://schemas.microsoft.com/office/drawing/2014/main" id="{9AA2F0C2-28BD-4B7B-B49C-DF98DE19AAE9}"/>
              </a:ext>
            </a:extLst>
          </p:cNvPr>
          <p:cNvSpPr>
            <a:spLocks noChangeShapeType="1"/>
          </p:cNvSpPr>
          <p:nvPr/>
        </p:nvSpPr>
        <p:spPr bwMode="auto">
          <a:xfrm flipH="1">
            <a:off x="1524000" y="3181350"/>
            <a:ext cx="0" cy="1314450"/>
          </a:xfrm>
          <a:prstGeom prst="line">
            <a:avLst/>
          </a:prstGeom>
          <a:noFill/>
          <a:ln w="38100">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48" name="Line 36">
            <a:extLst>
              <a:ext uri="{FF2B5EF4-FFF2-40B4-BE49-F238E27FC236}">
                <a16:creationId xmlns:a16="http://schemas.microsoft.com/office/drawing/2014/main" id="{83749F58-4D4F-4CEA-AE9F-B6104385F634}"/>
              </a:ext>
            </a:extLst>
          </p:cNvPr>
          <p:cNvSpPr>
            <a:spLocks noChangeShapeType="1"/>
          </p:cNvSpPr>
          <p:nvPr/>
        </p:nvSpPr>
        <p:spPr bwMode="auto">
          <a:xfrm>
            <a:off x="1524000" y="4495800"/>
            <a:ext cx="4724400" cy="0"/>
          </a:xfrm>
          <a:prstGeom prst="line">
            <a:avLst/>
          </a:prstGeom>
          <a:noFill/>
          <a:ln w="38100">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49" name="Line 37">
            <a:extLst>
              <a:ext uri="{FF2B5EF4-FFF2-40B4-BE49-F238E27FC236}">
                <a16:creationId xmlns:a16="http://schemas.microsoft.com/office/drawing/2014/main" id="{85CCDFBF-D117-452B-881C-144924A71A49}"/>
              </a:ext>
            </a:extLst>
          </p:cNvPr>
          <p:cNvSpPr>
            <a:spLocks noChangeShapeType="1"/>
          </p:cNvSpPr>
          <p:nvPr/>
        </p:nvSpPr>
        <p:spPr bwMode="auto">
          <a:xfrm flipH="1" flipV="1">
            <a:off x="6248400" y="4038600"/>
            <a:ext cx="0" cy="457200"/>
          </a:xfrm>
          <a:prstGeom prst="line">
            <a:avLst/>
          </a:prstGeom>
          <a:noFill/>
          <a:ln w="38100">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0" name="Rectangle 38">
            <a:extLst>
              <a:ext uri="{FF2B5EF4-FFF2-40B4-BE49-F238E27FC236}">
                <a16:creationId xmlns:a16="http://schemas.microsoft.com/office/drawing/2014/main" id="{5460244E-30AE-42CB-9548-1350A653487C}"/>
              </a:ext>
            </a:extLst>
          </p:cNvPr>
          <p:cNvSpPr>
            <a:spLocks noChangeArrowheads="1"/>
          </p:cNvSpPr>
          <p:nvPr/>
        </p:nvSpPr>
        <p:spPr bwMode="auto">
          <a:xfrm>
            <a:off x="4572000" y="3429000"/>
            <a:ext cx="990600" cy="457200"/>
          </a:xfrm>
          <a:prstGeom prst="rect">
            <a:avLst/>
          </a:prstGeom>
          <a:noFill/>
          <a:ln w="38100">
            <a:solidFill>
              <a:srgbClr val="FF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1" name="Rectangle 39">
            <a:extLst>
              <a:ext uri="{FF2B5EF4-FFF2-40B4-BE49-F238E27FC236}">
                <a16:creationId xmlns:a16="http://schemas.microsoft.com/office/drawing/2014/main" id="{8E2A6D5B-0925-478A-80BE-C3EF78CC0D52}"/>
              </a:ext>
            </a:extLst>
          </p:cNvPr>
          <p:cNvSpPr>
            <a:spLocks noChangeArrowheads="1"/>
          </p:cNvSpPr>
          <p:nvPr/>
        </p:nvSpPr>
        <p:spPr bwMode="auto">
          <a:xfrm>
            <a:off x="4572000" y="2114550"/>
            <a:ext cx="990600" cy="476250"/>
          </a:xfrm>
          <a:prstGeom prst="rect">
            <a:avLst/>
          </a:prstGeom>
          <a:noFill/>
          <a:ln w="38100">
            <a:solidFill>
              <a:srgbClr val="FF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2" name="Rectangle 40">
            <a:extLst>
              <a:ext uri="{FF2B5EF4-FFF2-40B4-BE49-F238E27FC236}">
                <a16:creationId xmlns:a16="http://schemas.microsoft.com/office/drawing/2014/main" id="{986AC83C-0B16-4E42-A7F0-CB2642ED615C}"/>
              </a:ext>
            </a:extLst>
          </p:cNvPr>
          <p:cNvSpPr>
            <a:spLocks noChangeArrowheads="1"/>
          </p:cNvSpPr>
          <p:nvPr/>
        </p:nvSpPr>
        <p:spPr bwMode="auto">
          <a:xfrm>
            <a:off x="4572000" y="2743200"/>
            <a:ext cx="990600" cy="457200"/>
          </a:xfrm>
          <a:prstGeom prst="rect">
            <a:avLst/>
          </a:prstGeom>
          <a:noFill/>
          <a:ln w="38100">
            <a:solidFill>
              <a:srgbClr val="FF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3" name="Rectangle 41">
            <a:extLst>
              <a:ext uri="{FF2B5EF4-FFF2-40B4-BE49-F238E27FC236}">
                <a16:creationId xmlns:a16="http://schemas.microsoft.com/office/drawing/2014/main" id="{7DC41A83-CF4A-410B-8C67-041033DF7901}"/>
              </a:ext>
            </a:extLst>
          </p:cNvPr>
          <p:cNvSpPr>
            <a:spLocks noChangeArrowheads="1"/>
          </p:cNvSpPr>
          <p:nvPr/>
        </p:nvSpPr>
        <p:spPr bwMode="auto">
          <a:xfrm>
            <a:off x="8153400" y="1695450"/>
            <a:ext cx="533400" cy="17335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磁</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盘</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2554" name="Line 42">
            <a:extLst>
              <a:ext uri="{FF2B5EF4-FFF2-40B4-BE49-F238E27FC236}">
                <a16:creationId xmlns:a16="http://schemas.microsoft.com/office/drawing/2014/main" id="{0B81F532-1F32-4225-BE66-86D42A15A848}"/>
              </a:ext>
            </a:extLst>
          </p:cNvPr>
          <p:cNvSpPr>
            <a:spLocks noChangeShapeType="1"/>
          </p:cNvSpPr>
          <p:nvPr/>
        </p:nvSpPr>
        <p:spPr bwMode="auto">
          <a:xfrm flipH="1" flipV="1">
            <a:off x="6457950" y="3028950"/>
            <a:ext cx="1733550" cy="0"/>
          </a:xfrm>
          <a:prstGeom prst="line">
            <a:avLst/>
          </a:prstGeom>
          <a:noFill/>
          <a:ln w="762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5" name="Rectangle 43">
            <a:extLst>
              <a:ext uri="{FF2B5EF4-FFF2-40B4-BE49-F238E27FC236}">
                <a16:creationId xmlns:a16="http://schemas.microsoft.com/office/drawing/2014/main" id="{6568630F-9291-44A7-95DD-79A3245EF256}"/>
              </a:ext>
            </a:extLst>
          </p:cNvPr>
          <p:cNvSpPr>
            <a:spLocks noChangeArrowheads="1"/>
          </p:cNvSpPr>
          <p:nvPr/>
        </p:nvSpPr>
        <p:spPr bwMode="auto">
          <a:xfrm>
            <a:off x="5791200" y="1581150"/>
            <a:ext cx="838200" cy="230505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6" name="Text Box 44">
            <a:extLst>
              <a:ext uri="{FF2B5EF4-FFF2-40B4-BE49-F238E27FC236}">
                <a16:creationId xmlns:a16="http://schemas.microsoft.com/office/drawing/2014/main" id="{24F1BF82-2E65-4F4A-90BD-5B12029D8D90}"/>
              </a:ext>
            </a:extLst>
          </p:cNvPr>
          <p:cNvSpPr txBox="1">
            <a:spLocks noChangeArrowheads="1"/>
          </p:cNvSpPr>
          <p:nvPr/>
        </p:nvSpPr>
        <p:spPr bwMode="auto">
          <a:xfrm>
            <a:off x="6972300" y="2609850"/>
            <a:ext cx="10477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源地址</a:t>
            </a:r>
          </a:p>
        </p:txBody>
      </p:sp>
      <p:sp>
        <p:nvSpPr>
          <p:cNvPr id="192557" name="Line 45">
            <a:extLst>
              <a:ext uri="{FF2B5EF4-FFF2-40B4-BE49-F238E27FC236}">
                <a16:creationId xmlns:a16="http://schemas.microsoft.com/office/drawing/2014/main" id="{7605388C-92AD-470A-8A1C-1AC771117B7B}"/>
              </a:ext>
            </a:extLst>
          </p:cNvPr>
          <p:cNvSpPr>
            <a:spLocks noChangeShapeType="1"/>
          </p:cNvSpPr>
          <p:nvPr/>
        </p:nvSpPr>
        <p:spPr bwMode="auto">
          <a:xfrm flipH="1">
            <a:off x="5543550" y="1828800"/>
            <a:ext cx="2647950" cy="0"/>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8" name="Rectangle 46">
            <a:extLst>
              <a:ext uri="{FF2B5EF4-FFF2-40B4-BE49-F238E27FC236}">
                <a16:creationId xmlns:a16="http://schemas.microsoft.com/office/drawing/2014/main" id="{A7868670-6C2C-495C-BAAD-BE147B22971F}"/>
              </a:ext>
            </a:extLst>
          </p:cNvPr>
          <p:cNvSpPr>
            <a:spLocks noChangeArrowheads="1"/>
          </p:cNvSpPr>
          <p:nvPr/>
        </p:nvSpPr>
        <p:spPr bwMode="auto">
          <a:xfrm>
            <a:off x="4572000" y="1524000"/>
            <a:ext cx="990600" cy="45720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59" name="Line 47">
            <a:extLst>
              <a:ext uri="{FF2B5EF4-FFF2-40B4-BE49-F238E27FC236}">
                <a16:creationId xmlns:a16="http://schemas.microsoft.com/office/drawing/2014/main" id="{69FF9ECC-87C1-4B0A-A7F8-8944548ACF38}"/>
              </a:ext>
            </a:extLst>
          </p:cNvPr>
          <p:cNvSpPr>
            <a:spLocks noChangeShapeType="1"/>
          </p:cNvSpPr>
          <p:nvPr/>
        </p:nvSpPr>
        <p:spPr bwMode="auto">
          <a:xfrm flipH="1">
            <a:off x="3543300" y="2147888"/>
            <a:ext cx="1042988" cy="476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560" name="Text Box 48">
            <a:extLst>
              <a:ext uri="{FF2B5EF4-FFF2-40B4-BE49-F238E27FC236}">
                <a16:creationId xmlns:a16="http://schemas.microsoft.com/office/drawing/2014/main" id="{DE12DF17-CF68-4F90-96BF-C09A1025F4A0}"/>
              </a:ext>
            </a:extLst>
          </p:cNvPr>
          <p:cNvSpPr txBox="1">
            <a:spLocks noChangeArrowheads="1"/>
          </p:cNvSpPr>
          <p:nvPr/>
        </p:nvSpPr>
        <p:spPr bwMode="auto">
          <a:xfrm>
            <a:off x="7067550" y="1352550"/>
            <a:ext cx="7429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数据</a:t>
            </a:r>
          </a:p>
        </p:txBody>
      </p:sp>
      <p:sp>
        <p:nvSpPr>
          <p:cNvPr id="24615" name="Oval 49">
            <a:hlinkClick r:id="" action="ppaction://hlinkshowjump?jump=previousslide"/>
            <a:extLst>
              <a:ext uri="{FF2B5EF4-FFF2-40B4-BE49-F238E27FC236}">
                <a16:creationId xmlns:a16="http://schemas.microsoft.com/office/drawing/2014/main" id="{69CE898D-35D4-483D-BD6F-332193994F70}"/>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16" name="Oval 50">
            <a:hlinkClick r:id="" action="ppaction://hlinkshowjump?jump=nextslide"/>
            <a:extLst>
              <a:ext uri="{FF2B5EF4-FFF2-40B4-BE49-F238E27FC236}">
                <a16:creationId xmlns:a16="http://schemas.microsoft.com/office/drawing/2014/main" id="{97C923A5-FAEE-411E-8F81-033360617087}"/>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17" name="Oval 51">
            <a:hlinkClick r:id="" action="ppaction://hlinkshowjump?jump=firstslide"/>
            <a:extLst>
              <a:ext uri="{FF2B5EF4-FFF2-40B4-BE49-F238E27FC236}">
                <a16:creationId xmlns:a16="http://schemas.microsoft.com/office/drawing/2014/main" id="{688EE4D3-28A6-4E5D-B577-CB50044B82BA}"/>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18" name="Rectangle 52">
            <a:extLst>
              <a:ext uri="{FF2B5EF4-FFF2-40B4-BE49-F238E27FC236}">
                <a16:creationId xmlns:a16="http://schemas.microsoft.com/office/drawing/2014/main" id="{6A0CECDD-62B6-4EAD-A18F-03EDDFC7F09A}"/>
              </a:ext>
            </a:extLst>
          </p:cNvPr>
          <p:cNvSpPr>
            <a:spLocks noChangeArrowheads="1"/>
          </p:cNvSpPr>
          <p:nvPr/>
        </p:nvSpPr>
        <p:spPr bwMode="auto">
          <a:xfrm>
            <a:off x="2978150" y="0"/>
            <a:ext cx="3476625" cy="369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6.2      </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数据传送（</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I/O</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）控制方式</a:t>
            </a:r>
          </a:p>
        </p:txBody>
      </p:sp>
    </p:spTree>
  </p:cSld>
  <p:clrMapOvr>
    <a:masterClrMapping/>
  </p:clrMapOvr>
  <p:transition>
    <p:zo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251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92515">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9251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92518"/>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92519"/>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92520"/>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9252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92522"/>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92523"/>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92524"/>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0"/>
                                  </p:stCondLst>
                                  <p:childTnLst>
                                    <p:set>
                                      <p:cBhvr>
                                        <p:cTn id="36" dur="1" fill="hold">
                                          <p:stCondLst>
                                            <p:cond delay="499"/>
                                          </p:stCondLst>
                                        </p:cTn>
                                        <p:tgtEl>
                                          <p:spTgt spid="192525"/>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92526"/>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nodeType="afterEffect">
                                  <p:stCondLst>
                                    <p:cond delay="0"/>
                                  </p:stCondLst>
                                  <p:childTnLst>
                                    <p:set>
                                      <p:cBhvr>
                                        <p:cTn id="42" dur="1" fill="hold">
                                          <p:stCondLst>
                                            <p:cond delay="499"/>
                                          </p:stCondLst>
                                        </p:cTn>
                                        <p:tgtEl>
                                          <p:spTgt spid="192527"/>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nodeType="afterEffect">
                                  <p:stCondLst>
                                    <p:cond delay="0"/>
                                  </p:stCondLst>
                                  <p:childTnLst>
                                    <p:set>
                                      <p:cBhvr>
                                        <p:cTn id="45" dur="1" fill="hold">
                                          <p:stCondLst>
                                            <p:cond delay="499"/>
                                          </p:stCondLst>
                                        </p:cTn>
                                        <p:tgtEl>
                                          <p:spTgt spid="192528"/>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nodeType="afterEffect">
                                  <p:stCondLst>
                                    <p:cond delay="0"/>
                                  </p:stCondLst>
                                  <p:childTnLst>
                                    <p:set>
                                      <p:cBhvr>
                                        <p:cTn id="48" dur="1" fill="hold">
                                          <p:stCondLst>
                                            <p:cond delay="499"/>
                                          </p:stCondLst>
                                        </p:cTn>
                                        <p:tgtEl>
                                          <p:spTgt spid="192529"/>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192530"/>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192531"/>
                                        </p:tgtEl>
                                        <p:attrNameLst>
                                          <p:attrName>style.visibility</p:attrName>
                                        </p:attrNameLst>
                                      </p:cBhvr>
                                      <p:to>
                                        <p:strVal val="visible"/>
                                      </p:to>
                                    </p:set>
                                  </p:childTnLst>
                                </p:cTn>
                              </p:par>
                            </p:childTnLst>
                          </p:cTn>
                        </p:par>
                        <p:par>
                          <p:cTn id="55" fill="hold" nodeType="afterGroup">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192532"/>
                                        </p:tgtEl>
                                        <p:attrNameLst>
                                          <p:attrName>style.visibility</p:attrName>
                                        </p:attrNameLst>
                                      </p:cBhvr>
                                      <p:to>
                                        <p:strVal val="visible"/>
                                      </p:to>
                                    </p:set>
                                  </p:childTnLst>
                                </p:cTn>
                              </p:par>
                            </p:childTnLst>
                          </p:cTn>
                        </p:par>
                        <p:par>
                          <p:cTn id="58" fill="hold" nodeType="afterGroup">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192533"/>
                                        </p:tgtEl>
                                        <p:attrNameLst>
                                          <p:attrName>style.visibility</p:attrName>
                                        </p:attrNameLst>
                                      </p:cBhvr>
                                      <p:to>
                                        <p:strVal val="visible"/>
                                      </p:to>
                                    </p:set>
                                  </p:childTnLst>
                                </p:cTn>
                              </p:par>
                            </p:childTnLst>
                          </p:cTn>
                        </p:par>
                        <p:par>
                          <p:cTn id="61" fill="hold" nodeType="afterGroup">
                            <p:stCondLst>
                              <p:cond delay="9500"/>
                            </p:stCondLst>
                            <p:childTnLst>
                              <p:par>
                                <p:cTn id="62" presetID="1" presetClass="entr" presetSubtype="0" fill="hold" nodeType="afterEffect">
                                  <p:stCondLst>
                                    <p:cond delay="0"/>
                                  </p:stCondLst>
                                  <p:childTnLst>
                                    <p:set>
                                      <p:cBhvr>
                                        <p:cTn id="63" dur="1" fill="hold">
                                          <p:stCondLst>
                                            <p:cond delay="499"/>
                                          </p:stCondLst>
                                        </p:cTn>
                                        <p:tgtEl>
                                          <p:spTgt spid="192534"/>
                                        </p:tgtEl>
                                        <p:attrNameLst>
                                          <p:attrName>style.visibility</p:attrName>
                                        </p:attrNameLst>
                                      </p:cBhvr>
                                      <p:to>
                                        <p:strVal val="visible"/>
                                      </p:to>
                                    </p:set>
                                  </p:childTnLst>
                                </p:cTn>
                              </p:par>
                            </p:childTnLst>
                          </p:cTn>
                        </p:par>
                        <p:par>
                          <p:cTn id="64" fill="hold" nodeType="afterGroup">
                            <p:stCondLst>
                              <p:cond delay="10000"/>
                            </p:stCondLst>
                            <p:childTnLst>
                              <p:par>
                                <p:cTn id="65" presetID="1" presetClass="entr" presetSubtype="0" fill="hold" nodeType="afterEffect">
                                  <p:stCondLst>
                                    <p:cond delay="0"/>
                                  </p:stCondLst>
                                  <p:childTnLst>
                                    <p:set>
                                      <p:cBhvr>
                                        <p:cTn id="66" dur="1" fill="hold">
                                          <p:stCondLst>
                                            <p:cond delay="499"/>
                                          </p:stCondLst>
                                        </p:cTn>
                                        <p:tgtEl>
                                          <p:spTgt spid="192546"/>
                                        </p:tgtEl>
                                        <p:attrNameLst>
                                          <p:attrName>style.visibility</p:attrName>
                                        </p:attrNameLst>
                                      </p:cBhvr>
                                      <p:to>
                                        <p:strVal val="visible"/>
                                      </p:to>
                                    </p:set>
                                  </p:childTnLst>
                                </p:cTn>
                              </p:par>
                            </p:childTnLst>
                          </p:cTn>
                        </p:par>
                        <p:par>
                          <p:cTn id="67" fill="hold" nodeType="afterGroup">
                            <p:stCondLst>
                              <p:cond delay="10500"/>
                            </p:stCondLst>
                            <p:childTnLst>
                              <p:par>
                                <p:cTn id="68" presetID="22" presetClass="entr" presetSubtype="1" fill="hold" grpId="0" nodeType="afterEffect">
                                  <p:stCondLst>
                                    <p:cond delay="5000"/>
                                  </p:stCondLst>
                                  <p:childTnLst>
                                    <p:set>
                                      <p:cBhvr>
                                        <p:cTn id="69" dur="1" fill="hold">
                                          <p:stCondLst>
                                            <p:cond delay="0"/>
                                          </p:stCondLst>
                                        </p:cTn>
                                        <p:tgtEl>
                                          <p:spTgt spid="192514"/>
                                        </p:tgtEl>
                                        <p:attrNameLst>
                                          <p:attrName>style.visibility</p:attrName>
                                        </p:attrNameLst>
                                      </p:cBhvr>
                                      <p:to>
                                        <p:strVal val="visible"/>
                                      </p:to>
                                    </p:set>
                                    <p:animEffect transition="in" filter="wipe(up)">
                                      <p:cBhvr>
                                        <p:cTn id="70" dur="500"/>
                                        <p:tgtEl>
                                          <p:spTgt spid="192514"/>
                                        </p:tgtEl>
                                      </p:cBhvr>
                                    </p:animEffect>
                                  </p:childTnLst>
                                  <p:subTnLst>
                                    <p:audio>
                                      <p:cMediaNode>
                                        <p:cTn display="0" masterRel="sameClick">
                                          <p:stCondLst>
                                            <p:cond evt="begin" delay="0">
                                              <p:tn val="68"/>
                                            </p:cond>
                                          </p:stCondLst>
                                          <p:endCondLst>
                                            <p:cond evt="onStopAudio" delay="0">
                                              <p:tgtEl>
                                                <p:sldTgt/>
                                              </p:tgtEl>
                                            </p:cond>
                                          </p:endCondLst>
                                        </p:cTn>
                                        <p:tgtEl>
                                          <p:sndTgt r:embed="rId3" name="RICOCHET.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92547"/>
                                        </p:tgtEl>
                                        <p:attrNameLst>
                                          <p:attrName>style.visibility</p:attrName>
                                        </p:attrNameLst>
                                      </p:cBhvr>
                                      <p:to>
                                        <p:strVal val="visible"/>
                                      </p:to>
                                    </p:set>
                                    <p:animEffect transition="in" filter="wipe(up)">
                                      <p:cBhvr>
                                        <p:cTn id="75" dur="500"/>
                                        <p:tgtEl>
                                          <p:spTgt spid="192547"/>
                                        </p:tgtEl>
                                      </p:cBhvr>
                                    </p:animEffect>
                                  </p:childTnLst>
                                  <p:subTnLst>
                                    <p:set>
                                      <p:cBhvr override="childStyle">
                                        <p:cTn dur="1" fill="hold" display="0" masterRel="nextClick" afterEffect="1"/>
                                        <p:tgtEl>
                                          <p:spTgt spid="192547"/>
                                        </p:tgtEl>
                                        <p:attrNameLst>
                                          <p:attrName>style.visibility</p:attrName>
                                        </p:attrNameLst>
                                      </p:cBhvr>
                                      <p:to>
                                        <p:strVal val="hidden"/>
                                      </p:to>
                                    </p:set>
                                  </p:subTnLst>
                                </p:cTn>
                              </p:par>
                            </p:childTnLst>
                          </p:cTn>
                        </p:par>
                        <p:par>
                          <p:cTn id="76" fill="hold" nodeType="afterGroup">
                            <p:stCondLst>
                              <p:cond delay="500"/>
                            </p:stCondLst>
                            <p:childTnLst>
                              <p:par>
                                <p:cTn id="77" presetID="22" presetClass="entr" presetSubtype="8" fill="hold" nodeType="afterEffect">
                                  <p:stCondLst>
                                    <p:cond delay="0"/>
                                  </p:stCondLst>
                                  <p:childTnLst>
                                    <p:set>
                                      <p:cBhvr>
                                        <p:cTn id="78" dur="1" fill="hold">
                                          <p:stCondLst>
                                            <p:cond delay="0"/>
                                          </p:stCondLst>
                                        </p:cTn>
                                        <p:tgtEl>
                                          <p:spTgt spid="192548"/>
                                        </p:tgtEl>
                                        <p:attrNameLst>
                                          <p:attrName>style.visibility</p:attrName>
                                        </p:attrNameLst>
                                      </p:cBhvr>
                                      <p:to>
                                        <p:strVal val="visible"/>
                                      </p:to>
                                    </p:set>
                                    <p:animEffect transition="in" filter="wipe(left)">
                                      <p:cBhvr>
                                        <p:cTn id="79" dur="500"/>
                                        <p:tgtEl>
                                          <p:spTgt spid="192548"/>
                                        </p:tgtEl>
                                      </p:cBhvr>
                                    </p:animEffect>
                                  </p:childTnLst>
                                  <p:subTnLst>
                                    <p:set>
                                      <p:cBhvr override="childStyle">
                                        <p:cTn dur="1" fill="hold" display="0" masterRel="nextClick" afterEffect="1"/>
                                        <p:tgtEl>
                                          <p:spTgt spid="192548"/>
                                        </p:tgtEl>
                                        <p:attrNameLst>
                                          <p:attrName>style.visibility</p:attrName>
                                        </p:attrNameLst>
                                      </p:cBhvr>
                                      <p:to>
                                        <p:strVal val="hidden"/>
                                      </p:to>
                                    </p:set>
                                  </p:subTnLst>
                                </p:cTn>
                              </p:par>
                            </p:childTnLst>
                          </p:cTn>
                        </p:par>
                        <p:par>
                          <p:cTn id="80" fill="hold" nodeType="afterGroup">
                            <p:stCondLst>
                              <p:cond delay="1000"/>
                            </p:stCondLst>
                            <p:childTnLst>
                              <p:par>
                                <p:cTn id="81" presetID="22" presetClass="entr" presetSubtype="4" fill="hold" nodeType="afterEffect">
                                  <p:stCondLst>
                                    <p:cond delay="0"/>
                                  </p:stCondLst>
                                  <p:childTnLst>
                                    <p:set>
                                      <p:cBhvr>
                                        <p:cTn id="82" dur="1" fill="hold">
                                          <p:stCondLst>
                                            <p:cond delay="0"/>
                                          </p:stCondLst>
                                        </p:cTn>
                                        <p:tgtEl>
                                          <p:spTgt spid="192549"/>
                                        </p:tgtEl>
                                        <p:attrNameLst>
                                          <p:attrName>style.visibility</p:attrName>
                                        </p:attrNameLst>
                                      </p:cBhvr>
                                      <p:to>
                                        <p:strVal val="visible"/>
                                      </p:to>
                                    </p:set>
                                    <p:animEffect transition="in" filter="wipe(down)">
                                      <p:cBhvr>
                                        <p:cTn id="83" dur="500"/>
                                        <p:tgtEl>
                                          <p:spTgt spid="192549"/>
                                        </p:tgtEl>
                                      </p:cBhvr>
                                    </p:animEffect>
                                  </p:childTnLst>
                                  <p:subTnLst>
                                    <p:set>
                                      <p:cBhvr override="childStyle">
                                        <p:cTn dur="1" fill="hold" display="0" masterRel="nextClick" afterEffect="1"/>
                                        <p:tgtEl>
                                          <p:spTgt spid="192549"/>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23" presetClass="entr" presetSubtype="32" fill="hold" grpId="0" nodeType="clickEffect">
                                  <p:stCondLst>
                                    <p:cond delay="0"/>
                                  </p:stCondLst>
                                  <p:childTnLst>
                                    <p:set>
                                      <p:cBhvr>
                                        <p:cTn id="87" dur="1" fill="hold">
                                          <p:stCondLst>
                                            <p:cond delay="0"/>
                                          </p:stCondLst>
                                        </p:cTn>
                                        <p:tgtEl>
                                          <p:spTgt spid="192550"/>
                                        </p:tgtEl>
                                        <p:attrNameLst>
                                          <p:attrName>style.visibility</p:attrName>
                                        </p:attrNameLst>
                                      </p:cBhvr>
                                      <p:to>
                                        <p:strVal val="visible"/>
                                      </p:to>
                                    </p:set>
                                    <p:anim calcmode="lin" valueType="num">
                                      <p:cBhvr>
                                        <p:cTn id="88" dur="500" fill="hold"/>
                                        <p:tgtEl>
                                          <p:spTgt spid="192550"/>
                                        </p:tgtEl>
                                        <p:attrNameLst>
                                          <p:attrName>ppt_w</p:attrName>
                                        </p:attrNameLst>
                                      </p:cBhvr>
                                      <p:tavLst>
                                        <p:tav tm="0">
                                          <p:val>
                                            <p:strVal val="4*#ppt_w"/>
                                          </p:val>
                                        </p:tav>
                                        <p:tav tm="100000">
                                          <p:val>
                                            <p:strVal val="#ppt_w"/>
                                          </p:val>
                                        </p:tav>
                                      </p:tavLst>
                                    </p:anim>
                                    <p:anim calcmode="lin" valueType="num">
                                      <p:cBhvr>
                                        <p:cTn id="89" dur="500" fill="hold"/>
                                        <p:tgtEl>
                                          <p:spTgt spid="192550"/>
                                        </p:tgtEl>
                                        <p:attrNameLst>
                                          <p:attrName>ppt_h</p:attrName>
                                        </p:attrNameLst>
                                      </p:cBhvr>
                                      <p:tavLst>
                                        <p:tav tm="0">
                                          <p:val>
                                            <p:strVal val="4*#ppt_h"/>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32" fill="hold" grpId="0" nodeType="clickEffect">
                                  <p:stCondLst>
                                    <p:cond delay="0"/>
                                  </p:stCondLst>
                                  <p:childTnLst>
                                    <p:set>
                                      <p:cBhvr>
                                        <p:cTn id="93" dur="1" fill="hold">
                                          <p:stCondLst>
                                            <p:cond delay="0"/>
                                          </p:stCondLst>
                                        </p:cTn>
                                        <p:tgtEl>
                                          <p:spTgt spid="192551"/>
                                        </p:tgtEl>
                                        <p:attrNameLst>
                                          <p:attrName>style.visibility</p:attrName>
                                        </p:attrNameLst>
                                      </p:cBhvr>
                                      <p:to>
                                        <p:strVal val="visible"/>
                                      </p:to>
                                    </p:set>
                                    <p:anim calcmode="lin" valueType="num">
                                      <p:cBhvr>
                                        <p:cTn id="94" dur="500" fill="hold"/>
                                        <p:tgtEl>
                                          <p:spTgt spid="192551"/>
                                        </p:tgtEl>
                                        <p:attrNameLst>
                                          <p:attrName>ppt_w</p:attrName>
                                        </p:attrNameLst>
                                      </p:cBhvr>
                                      <p:tavLst>
                                        <p:tav tm="0">
                                          <p:val>
                                            <p:strVal val="4*#ppt_w"/>
                                          </p:val>
                                        </p:tav>
                                        <p:tav tm="100000">
                                          <p:val>
                                            <p:strVal val="#ppt_w"/>
                                          </p:val>
                                        </p:tav>
                                      </p:tavLst>
                                    </p:anim>
                                    <p:anim calcmode="lin" valueType="num">
                                      <p:cBhvr>
                                        <p:cTn id="95" dur="500" fill="hold"/>
                                        <p:tgtEl>
                                          <p:spTgt spid="192551"/>
                                        </p:tgtEl>
                                        <p:attrNameLst>
                                          <p:attrName>ppt_h</p:attrName>
                                        </p:attrNameLst>
                                      </p:cBhvr>
                                      <p:tavLst>
                                        <p:tav tm="0">
                                          <p:val>
                                            <p:strVal val="4*#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32" fill="hold" grpId="0" nodeType="clickEffect">
                                  <p:stCondLst>
                                    <p:cond delay="0"/>
                                  </p:stCondLst>
                                  <p:childTnLst>
                                    <p:set>
                                      <p:cBhvr>
                                        <p:cTn id="99" dur="1" fill="hold">
                                          <p:stCondLst>
                                            <p:cond delay="0"/>
                                          </p:stCondLst>
                                        </p:cTn>
                                        <p:tgtEl>
                                          <p:spTgt spid="192552"/>
                                        </p:tgtEl>
                                        <p:attrNameLst>
                                          <p:attrName>style.visibility</p:attrName>
                                        </p:attrNameLst>
                                      </p:cBhvr>
                                      <p:to>
                                        <p:strVal val="visible"/>
                                      </p:to>
                                    </p:set>
                                    <p:anim calcmode="lin" valueType="num">
                                      <p:cBhvr>
                                        <p:cTn id="100" dur="500" fill="hold"/>
                                        <p:tgtEl>
                                          <p:spTgt spid="192552"/>
                                        </p:tgtEl>
                                        <p:attrNameLst>
                                          <p:attrName>ppt_w</p:attrName>
                                        </p:attrNameLst>
                                      </p:cBhvr>
                                      <p:tavLst>
                                        <p:tav tm="0">
                                          <p:val>
                                            <p:strVal val="4*#ppt_w"/>
                                          </p:val>
                                        </p:tav>
                                        <p:tav tm="100000">
                                          <p:val>
                                            <p:strVal val="#ppt_w"/>
                                          </p:val>
                                        </p:tav>
                                      </p:tavLst>
                                    </p:anim>
                                    <p:anim calcmode="lin" valueType="num">
                                      <p:cBhvr>
                                        <p:cTn id="101" dur="500" fill="hold"/>
                                        <p:tgtEl>
                                          <p:spTgt spid="192552"/>
                                        </p:tgtEl>
                                        <p:attrNameLst>
                                          <p:attrName>ppt_h</p:attrName>
                                        </p:attrNameLst>
                                      </p:cBhvr>
                                      <p:tavLst>
                                        <p:tav tm="0">
                                          <p:val>
                                            <p:strVal val="4*#ppt_h"/>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192553"/>
                                        </p:tgtEl>
                                        <p:attrNameLst>
                                          <p:attrName>style.visibility</p:attrName>
                                        </p:attrNameLst>
                                      </p:cBhvr>
                                      <p:to>
                                        <p:strVal val="visible"/>
                                      </p:to>
                                    </p:set>
                                  </p:childTnLst>
                                </p:cTn>
                              </p:par>
                            </p:childTnLst>
                          </p:cTn>
                        </p:par>
                        <p:par>
                          <p:cTn id="106" fill="hold" nodeType="afterGroup">
                            <p:stCondLst>
                              <p:cond delay="500"/>
                            </p:stCondLst>
                            <p:childTnLst>
                              <p:par>
                                <p:cTn id="107" presetID="17" presetClass="entr" presetSubtype="2" fill="hold" grpId="0" nodeType="afterEffect">
                                  <p:stCondLst>
                                    <p:cond delay="0"/>
                                  </p:stCondLst>
                                  <p:childTnLst>
                                    <p:set>
                                      <p:cBhvr>
                                        <p:cTn id="108" dur="1" fill="hold">
                                          <p:stCondLst>
                                            <p:cond delay="0"/>
                                          </p:stCondLst>
                                        </p:cTn>
                                        <p:tgtEl>
                                          <p:spTgt spid="192556"/>
                                        </p:tgtEl>
                                        <p:attrNameLst>
                                          <p:attrName>style.visibility</p:attrName>
                                        </p:attrNameLst>
                                      </p:cBhvr>
                                      <p:to>
                                        <p:strVal val="visible"/>
                                      </p:to>
                                    </p:set>
                                    <p:anim calcmode="lin" valueType="num">
                                      <p:cBhvr>
                                        <p:cTn id="109" dur="500" fill="hold"/>
                                        <p:tgtEl>
                                          <p:spTgt spid="192556"/>
                                        </p:tgtEl>
                                        <p:attrNameLst>
                                          <p:attrName>ppt_x</p:attrName>
                                        </p:attrNameLst>
                                      </p:cBhvr>
                                      <p:tavLst>
                                        <p:tav tm="0">
                                          <p:val>
                                            <p:strVal val="#ppt_x+#ppt_w/2"/>
                                          </p:val>
                                        </p:tav>
                                        <p:tav tm="100000">
                                          <p:val>
                                            <p:strVal val="#ppt_x"/>
                                          </p:val>
                                        </p:tav>
                                      </p:tavLst>
                                    </p:anim>
                                    <p:anim calcmode="lin" valueType="num">
                                      <p:cBhvr>
                                        <p:cTn id="110" dur="500" fill="hold"/>
                                        <p:tgtEl>
                                          <p:spTgt spid="192556"/>
                                        </p:tgtEl>
                                        <p:attrNameLst>
                                          <p:attrName>ppt_y</p:attrName>
                                        </p:attrNameLst>
                                      </p:cBhvr>
                                      <p:tavLst>
                                        <p:tav tm="0">
                                          <p:val>
                                            <p:strVal val="#ppt_y"/>
                                          </p:val>
                                        </p:tav>
                                        <p:tav tm="100000">
                                          <p:val>
                                            <p:strVal val="#ppt_y"/>
                                          </p:val>
                                        </p:tav>
                                      </p:tavLst>
                                    </p:anim>
                                    <p:anim calcmode="lin" valueType="num">
                                      <p:cBhvr>
                                        <p:cTn id="111" dur="500" fill="hold"/>
                                        <p:tgtEl>
                                          <p:spTgt spid="192556"/>
                                        </p:tgtEl>
                                        <p:attrNameLst>
                                          <p:attrName>ppt_w</p:attrName>
                                        </p:attrNameLst>
                                      </p:cBhvr>
                                      <p:tavLst>
                                        <p:tav tm="0">
                                          <p:val>
                                            <p:fltVal val="0"/>
                                          </p:val>
                                        </p:tav>
                                        <p:tav tm="100000">
                                          <p:val>
                                            <p:strVal val="#ppt_w"/>
                                          </p:val>
                                        </p:tav>
                                      </p:tavLst>
                                    </p:anim>
                                    <p:anim calcmode="lin" valueType="num">
                                      <p:cBhvr>
                                        <p:cTn id="112" dur="500" fill="hold"/>
                                        <p:tgtEl>
                                          <p:spTgt spid="19255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92556"/>
                                        </p:tgtEl>
                                        <p:attrNameLst>
                                          <p:attrName>style.visibility</p:attrName>
                                        </p:attrNameLst>
                                      </p:cBhvr>
                                      <p:to>
                                        <p:strVal val="hidden"/>
                                      </p:to>
                                    </p:set>
                                  </p:subTnLst>
                                </p:cTn>
                              </p:par>
                            </p:childTnLst>
                          </p:cTn>
                        </p:par>
                        <p:par>
                          <p:cTn id="113" fill="hold" nodeType="afterGroup">
                            <p:stCondLst>
                              <p:cond delay="1000"/>
                            </p:stCondLst>
                            <p:childTnLst>
                              <p:par>
                                <p:cTn id="114" presetID="22" presetClass="entr" presetSubtype="2" fill="hold" nodeType="afterEffect">
                                  <p:stCondLst>
                                    <p:cond delay="0"/>
                                  </p:stCondLst>
                                  <p:childTnLst>
                                    <p:set>
                                      <p:cBhvr>
                                        <p:cTn id="115" dur="1" fill="hold">
                                          <p:stCondLst>
                                            <p:cond delay="0"/>
                                          </p:stCondLst>
                                        </p:cTn>
                                        <p:tgtEl>
                                          <p:spTgt spid="192554"/>
                                        </p:tgtEl>
                                        <p:attrNameLst>
                                          <p:attrName>style.visibility</p:attrName>
                                        </p:attrNameLst>
                                      </p:cBhvr>
                                      <p:to>
                                        <p:strVal val="visible"/>
                                      </p:to>
                                    </p:set>
                                    <p:animEffect transition="in" filter="wipe(right)">
                                      <p:cBhvr>
                                        <p:cTn id="116" dur="500"/>
                                        <p:tgtEl>
                                          <p:spTgt spid="192554"/>
                                        </p:tgtEl>
                                      </p:cBhvr>
                                    </p:animEffect>
                                  </p:childTnLst>
                                  <p:subTnLst>
                                    <p:set>
                                      <p:cBhvr override="childStyle">
                                        <p:cTn dur="1" fill="hold" display="0" masterRel="nextClick" afterEffect="1"/>
                                        <p:tgtEl>
                                          <p:spTgt spid="192554"/>
                                        </p:tgtEl>
                                        <p:attrNameLst>
                                          <p:attrName>style.visibility</p:attrName>
                                        </p:attrNameLst>
                                      </p:cBhvr>
                                      <p:to>
                                        <p:strVal val="hidden"/>
                                      </p:to>
                                    </p:set>
                                  </p:subTnLst>
                                </p:cTn>
                              </p:par>
                            </p:childTnLst>
                          </p:cTn>
                        </p:par>
                      </p:childTnLst>
                    </p:cTn>
                  </p:par>
                  <p:par>
                    <p:cTn id="117" fill="hold" nodeType="clickPar">
                      <p:stCondLst>
                        <p:cond delay="indefinite"/>
                      </p:stCondLst>
                      <p:childTnLst>
                        <p:par>
                          <p:cTn id="118" fill="hold" nodeType="withGroup">
                            <p:stCondLst>
                              <p:cond delay="0"/>
                            </p:stCondLst>
                            <p:childTnLst>
                              <p:par>
                                <p:cTn id="119" presetID="23" presetClass="entr" presetSubtype="32" fill="hold" grpId="0" nodeType="clickEffect">
                                  <p:stCondLst>
                                    <p:cond delay="0"/>
                                  </p:stCondLst>
                                  <p:childTnLst>
                                    <p:set>
                                      <p:cBhvr>
                                        <p:cTn id="120" dur="1" fill="hold">
                                          <p:stCondLst>
                                            <p:cond delay="0"/>
                                          </p:stCondLst>
                                        </p:cTn>
                                        <p:tgtEl>
                                          <p:spTgt spid="192555"/>
                                        </p:tgtEl>
                                        <p:attrNameLst>
                                          <p:attrName>style.visibility</p:attrName>
                                        </p:attrNameLst>
                                      </p:cBhvr>
                                      <p:to>
                                        <p:strVal val="visible"/>
                                      </p:to>
                                    </p:set>
                                    <p:anim calcmode="lin" valueType="num">
                                      <p:cBhvr>
                                        <p:cTn id="121" dur="500" fill="hold"/>
                                        <p:tgtEl>
                                          <p:spTgt spid="192555"/>
                                        </p:tgtEl>
                                        <p:attrNameLst>
                                          <p:attrName>ppt_w</p:attrName>
                                        </p:attrNameLst>
                                      </p:cBhvr>
                                      <p:tavLst>
                                        <p:tav tm="0">
                                          <p:val>
                                            <p:strVal val="4*#ppt_w"/>
                                          </p:val>
                                        </p:tav>
                                        <p:tav tm="100000">
                                          <p:val>
                                            <p:strVal val="#ppt_w"/>
                                          </p:val>
                                        </p:tav>
                                      </p:tavLst>
                                    </p:anim>
                                    <p:anim calcmode="lin" valueType="num">
                                      <p:cBhvr>
                                        <p:cTn id="122" dur="500" fill="hold"/>
                                        <p:tgtEl>
                                          <p:spTgt spid="192555"/>
                                        </p:tgtEl>
                                        <p:attrNameLst>
                                          <p:attrName>ppt_h</p:attrName>
                                        </p:attrNameLst>
                                      </p:cBhvr>
                                      <p:tavLst>
                                        <p:tav tm="0">
                                          <p:val>
                                            <p:strVal val="4*#ppt_h"/>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2" fill="hold" nodeType="clickEffect">
                                  <p:stCondLst>
                                    <p:cond delay="0"/>
                                  </p:stCondLst>
                                  <p:childTnLst>
                                    <p:set>
                                      <p:cBhvr>
                                        <p:cTn id="126" dur="1" fill="hold">
                                          <p:stCondLst>
                                            <p:cond delay="0"/>
                                          </p:stCondLst>
                                        </p:cTn>
                                        <p:tgtEl>
                                          <p:spTgt spid="192557"/>
                                        </p:tgtEl>
                                        <p:attrNameLst>
                                          <p:attrName>style.visibility</p:attrName>
                                        </p:attrNameLst>
                                      </p:cBhvr>
                                      <p:to>
                                        <p:strVal val="visible"/>
                                      </p:to>
                                    </p:set>
                                    <p:animEffect transition="in" filter="wipe(right)">
                                      <p:cBhvr>
                                        <p:cTn id="127" dur="500"/>
                                        <p:tgtEl>
                                          <p:spTgt spid="192557"/>
                                        </p:tgtEl>
                                      </p:cBhvr>
                                    </p:animEffect>
                                  </p:childTnLst>
                                  <p:subTnLst>
                                    <p:set>
                                      <p:cBhvr override="childStyle">
                                        <p:cTn dur="1" fill="hold" display="0" masterRel="nextClick" afterEffect="1"/>
                                        <p:tgtEl>
                                          <p:spTgt spid="192557"/>
                                        </p:tgtEl>
                                        <p:attrNameLst>
                                          <p:attrName>style.visibility</p:attrName>
                                        </p:attrNameLst>
                                      </p:cBhvr>
                                      <p:to>
                                        <p:strVal val="hidden"/>
                                      </p:to>
                                    </p:set>
                                  </p:subTnLst>
                                </p:cTn>
                              </p:par>
                            </p:childTnLst>
                          </p:cTn>
                        </p:par>
                        <p:par>
                          <p:cTn id="128" fill="hold" nodeType="afterGroup">
                            <p:stCondLst>
                              <p:cond delay="500"/>
                            </p:stCondLst>
                            <p:childTnLst>
                              <p:par>
                                <p:cTn id="129" presetID="17" presetClass="entr" presetSubtype="2" fill="hold" grpId="0" nodeType="afterEffect">
                                  <p:stCondLst>
                                    <p:cond delay="0"/>
                                  </p:stCondLst>
                                  <p:childTnLst>
                                    <p:set>
                                      <p:cBhvr>
                                        <p:cTn id="130" dur="1" fill="hold">
                                          <p:stCondLst>
                                            <p:cond delay="0"/>
                                          </p:stCondLst>
                                        </p:cTn>
                                        <p:tgtEl>
                                          <p:spTgt spid="192560"/>
                                        </p:tgtEl>
                                        <p:attrNameLst>
                                          <p:attrName>style.visibility</p:attrName>
                                        </p:attrNameLst>
                                      </p:cBhvr>
                                      <p:to>
                                        <p:strVal val="visible"/>
                                      </p:to>
                                    </p:set>
                                    <p:anim calcmode="lin" valueType="num">
                                      <p:cBhvr>
                                        <p:cTn id="131" dur="500" fill="hold"/>
                                        <p:tgtEl>
                                          <p:spTgt spid="192560"/>
                                        </p:tgtEl>
                                        <p:attrNameLst>
                                          <p:attrName>ppt_x</p:attrName>
                                        </p:attrNameLst>
                                      </p:cBhvr>
                                      <p:tavLst>
                                        <p:tav tm="0">
                                          <p:val>
                                            <p:strVal val="#ppt_x+#ppt_w/2"/>
                                          </p:val>
                                        </p:tav>
                                        <p:tav tm="100000">
                                          <p:val>
                                            <p:strVal val="#ppt_x"/>
                                          </p:val>
                                        </p:tav>
                                      </p:tavLst>
                                    </p:anim>
                                    <p:anim calcmode="lin" valueType="num">
                                      <p:cBhvr>
                                        <p:cTn id="132" dur="500" fill="hold"/>
                                        <p:tgtEl>
                                          <p:spTgt spid="192560"/>
                                        </p:tgtEl>
                                        <p:attrNameLst>
                                          <p:attrName>ppt_y</p:attrName>
                                        </p:attrNameLst>
                                      </p:cBhvr>
                                      <p:tavLst>
                                        <p:tav tm="0">
                                          <p:val>
                                            <p:strVal val="#ppt_y"/>
                                          </p:val>
                                        </p:tav>
                                        <p:tav tm="100000">
                                          <p:val>
                                            <p:strVal val="#ppt_y"/>
                                          </p:val>
                                        </p:tav>
                                      </p:tavLst>
                                    </p:anim>
                                    <p:anim calcmode="lin" valueType="num">
                                      <p:cBhvr>
                                        <p:cTn id="133" dur="500" fill="hold"/>
                                        <p:tgtEl>
                                          <p:spTgt spid="192560"/>
                                        </p:tgtEl>
                                        <p:attrNameLst>
                                          <p:attrName>ppt_w</p:attrName>
                                        </p:attrNameLst>
                                      </p:cBhvr>
                                      <p:tavLst>
                                        <p:tav tm="0">
                                          <p:val>
                                            <p:fltVal val="0"/>
                                          </p:val>
                                        </p:tav>
                                        <p:tav tm="100000">
                                          <p:val>
                                            <p:strVal val="#ppt_w"/>
                                          </p:val>
                                        </p:tav>
                                      </p:tavLst>
                                    </p:anim>
                                    <p:anim calcmode="lin" valueType="num">
                                      <p:cBhvr>
                                        <p:cTn id="134" dur="500" fill="hold"/>
                                        <p:tgtEl>
                                          <p:spTgt spid="19256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92560"/>
                                        </p:tgtEl>
                                        <p:attrNameLst>
                                          <p:attrName>style.visibility</p:attrName>
                                        </p:attrNameLst>
                                      </p:cBhvr>
                                      <p:to>
                                        <p:strVal val="hidden"/>
                                      </p:to>
                                    </p:set>
                                  </p:subTnLst>
                                </p:cTn>
                              </p:par>
                            </p:childTnLst>
                          </p:cTn>
                        </p:par>
                        <p:par>
                          <p:cTn id="135" fill="hold" nodeType="afterGroup">
                            <p:stCondLst>
                              <p:cond delay="1000"/>
                            </p:stCondLst>
                            <p:childTnLst>
                              <p:par>
                                <p:cTn id="136" presetID="23" presetClass="entr" presetSubtype="32" fill="hold" grpId="0" nodeType="afterEffect">
                                  <p:stCondLst>
                                    <p:cond delay="0"/>
                                  </p:stCondLst>
                                  <p:childTnLst>
                                    <p:set>
                                      <p:cBhvr>
                                        <p:cTn id="137" dur="1" fill="hold">
                                          <p:stCondLst>
                                            <p:cond delay="0"/>
                                          </p:stCondLst>
                                        </p:cTn>
                                        <p:tgtEl>
                                          <p:spTgt spid="192558"/>
                                        </p:tgtEl>
                                        <p:attrNameLst>
                                          <p:attrName>style.visibility</p:attrName>
                                        </p:attrNameLst>
                                      </p:cBhvr>
                                      <p:to>
                                        <p:strVal val="visible"/>
                                      </p:to>
                                    </p:set>
                                    <p:anim calcmode="lin" valueType="num">
                                      <p:cBhvr>
                                        <p:cTn id="138" dur="500" fill="hold"/>
                                        <p:tgtEl>
                                          <p:spTgt spid="192558"/>
                                        </p:tgtEl>
                                        <p:attrNameLst>
                                          <p:attrName>ppt_w</p:attrName>
                                        </p:attrNameLst>
                                      </p:cBhvr>
                                      <p:tavLst>
                                        <p:tav tm="0">
                                          <p:val>
                                            <p:strVal val="4*#ppt_w"/>
                                          </p:val>
                                        </p:tav>
                                        <p:tav tm="100000">
                                          <p:val>
                                            <p:strVal val="#ppt_w"/>
                                          </p:val>
                                        </p:tav>
                                      </p:tavLst>
                                    </p:anim>
                                    <p:anim calcmode="lin" valueType="num">
                                      <p:cBhvr>
                                        <p:cTn id="139" dur="500" fill="hold"/>
                                        <p:tgtEl>
                                          <p:spTgt spid="192558"/>
                                        </p:tgtEl>
                                        <p:attrNameLst>
                                          <p:attrName>ppt_h</p:attrName>
                                        </p:attrNameLst>
                                      </p:cBhvr>
                                      <p:tavLst>
                                        <p:tav tm="0">
                                          <p:val>
                                            <p:strVal val="4*#ppt_h"/>
                                          </p:val>
                                        </p:tav>
                                        <p:tav tm="100000">
                                          <p:val>
                                            <p:strVal val="#ppt_h"/>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2" fill="hold" nodeType="clickEffect">
                                  <p:stCondLst>
                                    <p:cond delay="0"/>
                                  </p:stCondLst>
                                  <p:childTnLst>
                                    <p:set>
                                      <p:cBhvr>
                                        <p:cTn id="143" dur="1" fill="hold">
                                          <p:stCondLst>
                                            <p:cond delay="0"/>
                                          </p:stCondLst>
                                        </p:cTn>
                                        <p:tgtEl>
                                          <p:spTgt spid="192559"/>
                                        </p:tgtEl>
                                        <p:attrNameLst>
                                          <p:attrName>style.visibility</p:attrName>
                                        </p:attrNameLst>
                                      </p:cBhvr>
                                      <p:to>
                                        <p:strVal val="visible"/>
                                      </p:to>
                                    </p:set>
                                    <p:animEffect transition="in" filter="wipe(right)">
                                      <p:cBhvr>
                                        <p:cTn id="144" dur="500"/>
                                        <p:tgtEl>
                                          <p:spTgt spid="192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utoUpdateAnimBg="0"/>
      <p:bldP spid="192515" grpId="0" build="p" autoUpdateAnimBg="0" advAuto="0"/>
      <p:bldP spid="192516" grpId="0" autoUpdateAnimBg="0"/>
      <p:bldP spid="192517" grpId="0" animBg="1"/>
      <p:bldP spid="192518" grpId="0" animBg="1" autoUpdateAnimBg="0"/>
      <p:bldP spid="192519" grpId="0" animBg="1" autoUpdateAnimBg="0"/>
      <p:bldP spid="192520" grpId="0" animBg="1" autoUpdateAnimBg="0"/>
      <p:bldP spid="192521" grpId="0" animBg="1" autoUpdateAnimBg="0"/>
      <p:bldP spid="192522" grpId="0" animBg="1" autoUpdateAnimBg="0"/>
      <p:bldP spid="192523" grpId="0" animBg="1" autoUpdateAnimBg="0"/>
      <p:bldP spid="192524" grpId="0" animBg="1"/>
      <p:bldP spid="192530" grpId="0" autoUpdateAnimBg="0"/>
      <p:bldP spid="192531" grpId="0" autoUpdateAnimBg="0"/>
      <p:bldP spid="192532" grpId="0" autoUpdateAnimBg="0"/>
      <p:bldP spid="192533" grpId="0" autoUpdateAnimBg="0"/>
      <p:bldP spid="192550" grpId="0" animBg="1"/>
      <p:bldP spid="192551" grpId="0" animBg="1"/>
      <p:bldP spid="192552" grpId="0" animBg="1"/>
      <p:bldP spid="192553" grpId="0" animBg="1" autoUpdateAnimBg="0"/>
      <p:bldP spid="192555" grpId="0" animBg="1"/>
      <p:bldP spid="192556" grpId="0" animBg="1" autoUpdateAnimBg="0"/>
      <p:bldP spid="192558" grpId="0" animBg="1"/>
      <p:bldP spid="19256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3333FF"/>
        </a:solidFill>
        <a:effectLst/>
      </p:bgPr>
    </p:bg>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F3801109-0622-48F3-A3A1-40453DDB3F0B}"/>
              </a:ext>
            </a:extLst>
          </p:cNvPr>
          <p:cNvSpPr>
            <a:spLocks noGrp="1" noChangeArrowheads="1"/>
          </p:cNvSpPr>
          <p:nvPr>
            <p:ph type="body" sz="half" idx="2"/>
          </p:nvPr>
        </p:nvSpPr>
        <p:spPr>
          <a:xfrm>
            <a:off x="2057400" y="6230938"/>
            <a:ext cx="4095750" cy="379412"/>
          </a:xfrm>
          <a:extLst>
            <a:ext uri="{909E8E84-426E-40DD-AFC4-6F175D3DCCD1}">
              <a14:hiddenFill xmlns:a14="http://schemas.microsoft.com/office/drawing/2010/main">
                <a:solidFill>
                  <a:schemeClr val="tx1"/>
                </a:solidFill>
              </a14:hiddenFill>
            </a:ext>
          </a:extLst>
        </p:spPr>
        <p:txBody>
          <a:bodyPr/>
          <a:lstStyle/>
          <a:p>
            <a:pPr algn="ctr" eaLnBrk="1" hangingPunct="1">
              <a:lnSpc>
                <a:spcPct val="90000"/>
              </a:lnSpc>
              <a:buFont typeface="Wingdings" panose="05000000000000000000" pitchFamily="2" charset="2"/>
              <a:buNone/>
            </a:pPr>
            <a:r>
              <a:rPr lang="en-US" altLang="zh-CN" sz="2100" b="0">
                <a:solidFill>
                  <a:schemeClr val="bg1"/>
                </a:solidFill>
                <a:latin typeface="宋体" panose="02010600030101010101" pitchFamily="2" charset="-122"/>
              </a:rPr>
              <a:t>DMA </a:t>
            </a:r>
            <a:r>
              <a:rPr lang="zh-CN" altLang="en-US" sz="2100" b="0">
                <a:solidFill>
                  <a:schemeClr val="bg1"/>
                </a:solidFill>
                <a:latin typeface="宋体" panose="02010600030101010101" pitchFamily="2" charset="-122"/>
              </a:rPr>
              <a:t>方式的工作流程</a:t>
            </a:r>
          </a:p>
        </p:txBody>
      </p:sp>
      <p:sp>
        <p:nvSpPr>
          <p:cNvPr id="193539" name="Rectangle 3">
            <a:extLst>
              <a:ext uri="{FF2B5EF4-FFF2-40B4-BE49-F238E27FC236}">
                <a16:creationId xmlns:a16="http://schemas.microsoft.com/office/drawing/2014/main" id="{94119AC1-A6DC-4A01-A77B-FE4372063C06}"/>
              </a:ext>
            </a:extLst>
          </p:cNvPr>
          <p:cNvSpPr>
            <a:spLocks noGrp="1" noChangeArrowheads="1"/>
          </p:cNvSpPr>
          <p:nvPr>
            <p:ph type="body" sz="half" idx="1"/>
          </p:nvPr>
        </p:nvSpPr>
        <p:spPr>
          <a:xfrm>
            <a:off x="533400" y="457200"/>
            <a:ext cx="2971800" cy="439738"/>
          </a:xfrm>
        </p:spPr>
        <p:txBody>
          <a:bodyPr/>
          <a:lstStyle/>
          <a:p>
            <a:pPr marL="336550" indent="-336550" defTabSz="893763" eaLnBrk="1" hangingPunct="1">
              <a:lnSpc>
                <a:spcPct val="90000"/>
              </a:lnSpc>
              <a:buFont typeface="Wingdings" panose="05000000000000000000" pitchFamily="2" charset="2"/>
              <a:buNone/>
            </a:pPr>
            <a:r>
              <a:rPr lang="en-US" altLang="zh-CN" sz="2900" b="0">
                <a:solidFill>
                  <a:schemeClr val="bg1"/>
                </a:solidFill>
                <a:ea typeface="楷体_GB2312" pitchFamily="49" charset="-122"/>
              </a:rPr>
              <a:t>DMA</a:t>
            </a:r>
            <a:r>
              <a:rPr lang="zh-CN" altLang="en-US" sz="2900" b="0">
                <a:solidFill>
                  <a:schemeClr val="bg1"/>
                </a:solidFill>
                <a:ea typeface="楷体_GB2312" pitchFamily="49" charset="-122"/>
              </a:rPr>
              <a:t>工作过程</a:t>
            </a:r>
          </a:p>
        </p:txBody>
      </p:sp>
      <p:sp>
        <p:nvSpPr>
          <p:cNvPr id="193540" name="Line 4">
            <a:extLst>
              <a:ext uri="{FF2B5EF4-FFF2-40B4-BE49-F238E27FC236}">
                <a16:creationId xmlns:a16="http://schemas.microsoft.com/office/drawing/2014/main" id="{AEEBCF6B-B1D6-465A-807D-37FA0AF4B0C0}"/>
              </a:ext>
            </a:extLst>
          </p:cNvPr>
          <p:cNvSpPr>
            <a:spLocks noChangeShapeType="1"/>
          </p:cNvSpPr>
          <p:nvPr/>
        </p:nvSpPr>
        <p:spPr bwMode="auto">
          <a:xfrm>
            <a:off x="3886200" y="836613"/>
            <a:ext cx="0" cy="3825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1" name="Rectangle 5">
            <a:extLst>
              <a:ext uri="{FF2B5EF4-FFF2-40B4-BE49-F238E27FC236}">
                <a16:creationId xmlns:a16="http://schemas.microsoft.com/office/drawing/2014/main" id="{9C90D0B3-81EC-454C-8CEE-2C4CC35DFA43}"/>
              </a:ext>
            </a:extLst>
          </p:cNvPr>
          <p:cNvSpPr>
            <a:spLocks noChangeArrowheads="1"/>
          </p:cNvSpPr>
          <p:nvPr/>
        </p:nvSpPr>
        <p:spPr bwMode="auto">
          <a:xfrm>
            <a:off x="2895600" y="1219200"/>
            <a:ext cx="1905000" cy="381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设置</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CR</a:t>
            </a: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a:t>
            </a: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初值</a:t>
            </a:r>
            <a:endParaRPr kumimoji="1"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2" name="Line 6">
            <a:extLst>
              <a:ext uri="{FF2B5EF4-FFF2-40B4-BE49-F238E27FC236}">
                <a16:creationId xmlns:a16="http://schemas.microsoft.com/office/drawing/2014/main" id="{4F6DDE1D-42D4-4B6F-BC68-9163B21E28D1}"/>
              </a:ext>
            </a:extLst>
          </p:cNvPr>
          <p:cNvSpPr>
            <a:spLocks noChangeShapeType="1"/>
          </p:cNvSpPr>
          <p:nvPr/>
        </p:nvSpPr>
        <p:spPr bwMode="auto">
          <a:xfrm>
            <a:off x="3886200" y="1600200"/>
            <a:ext cx="0" cy="37941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3" name="Rectangle 7">
            <a:extLst>
              <a:ext uri="{FF2B5EF4-FFF2-40B4-BE49-F238E27FC236}">
                <a16:creationId xmlns:a16="http://schemas.microsoft.com/office/drawing/2014/main" id="{6A8FC586-EDA8-4328-BDDD-5D96E1E893F0}"/>
              </a:ext>
            </a:extLst>
          </p:cNvPr>
          <p:cNvSpPr>
            <a:spLocks noChangeArrowheads="1"/>
          </p:cNvSpPr>
          <p:nvPr/>
        </p:nvSpPr>
        <p:spPr bwMode="auto">
          <a:xfrm>
            <a:off x="2819400" y="1979613"/>
            <a:ext cx="2095500" cy="4587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启动</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DMA</a:t>
            </a: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传送命令</a:t>
            </a:r>
            <a:endParaRPr kumimoji="1" lang="zh-CN" altLang="en-US" sz="1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3544" name="Line 8">
            <a:extLst>
              <a:ext uri="{FF2B5EF4-FFF2-40B4-BE49-F238E27FC236}">
                <a16:creationId xmlns:a16="http://schemas.microsoft.com/office/drawing/2014/main" id="{AE140724-9A7F-4818-8F16-189AD4CBBD69}"/>
              </a:ext>
            </a:extLst>
          </p:cNvPr>
          <p:cNvSpPr>
            <a:spLocks noChangeShapeType="1"/>
          </p:cNvSpPr>
          <p:nvPr/>
        </p:nvSpPr>
        <p:spPr bwMode="auto">
          <a:xfrm>
            <a:off x="3886200" y="2438400"/>
            <a:ext cx="0" cy="3810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5" name="Rectangle 9">
            <a:extLst>
              <a:ext uri="{FF2B5EF4-FFF2-40B4-BE49-F238E27FC236}">
                <a16:creationId xmlns:a16="http://schemas.microsoft.com/office/drawing/2014/main" id="{A37D6924-CD60-4971-B3EB-BB1787FB492E}"/>
              </a:ext>
            </a:extLst>
          </p:cNvPr>
          <p:cNvSpPr>
            <a:spLocks noChangeArrowheads="1"/>
          </p:cNvSpPr>
          <p:nvPr/>
        </p:nvSpPr>
        <p:spPr bwMode="auto">
          <a:xfrm>
            <a:off x="2752725" y="2819400"/>
            <a:ext cx="2193925" cy="609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onotype Sorts" pitchFamily="2" charset="2"/>
              </a:rPr>
              <a:t>挪用存储器周期</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传送数据字（节）</a:t>
            </a:r>
          </a:p>
        </p:txBody>
      </p:sp>
      <p:sp>
        <p:nvSpPr>
          <p:cNvPr id="193546" name="Line 10">
            <a:extLst>
              <a:ext uri="{FF2B5EF4-FFF2-40B4-BE49-F238E27FC236}">
                <a16:creationId xmlns:a16="http://schemas.microsoft.com/office/drawing/2014/main" id="{8513610F-119B-475D-85C0-7A3AF109E668}"/>
              </a:ext>
            </a:extLst>
          </p:cNvPr>
          <p:cNvSpPr>
            <a:spLocks noChangeShapeType="1"/>
          </p:cNvSpPr>
          <p:nvPr/>
        </p:nvSpPr>
        <p:spPr bwMode="auto">
          <a:xfrm>
            <a:off x="3886200" y="3429000"/>
            <a:ext cx="0" cy="37941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7" name="Rectangle 11">
            <a:extLst>
              <a:ext uri="{FF2B5EF4-FFF2-40B4-BE49-F238E27FC236}">
                <a16:creationId xmlns:a16="http://schemas.microsoft.com/office/drawing/2014/main" id="{6D58B2CA-88A0-478E-9BAD-9F210EC85048}"/>
              </a:ext>
            </a:extLst>
          </p:cNvPr>
          <p:cNvSpPr>
            <a:spLocks noChangeArrowheads="1"/>
          </p:cNvSpPr>
          <p:nvPr/>
        </p:nvSpPr>
        <p:spPr bwMode="auto">
          <a:xfrm>
            <a:off x="3048000" y="3808413"/>
            <a:ext cx="1676400" cy="6111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存储器地址增</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a:t>
            </a: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减</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193548" name="Line 12">
            <a:extLst>
              <a:ext uri="{FF2B5EF4-FFF2-40B4-BE49-F238E27FC236}">
                <a16:creationId xmlns:a16="http://schemas.microsoft.com/office/drawing/2014/main" id="{68A25BDD-75FB-4F3F-BCA3-4C67296BF126}"/>
              </a:ext>
            </a:extLst>
          </p:cNvPr>
          <p:cNvSpPr>
            <a:spLocks noChangeShapeType="1"/>
          </p:cNvSpPr>
          <p:nvPr/>
        </p:nvSpPr>
        <p:spPr bwMode="auto">
          <a:xfrm>
            <a:off x="3851275" y="4437063"/>
            <a:ext cx="0" cy="228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49" name="AutoShape 13">
            <a:extLst>
              <a:ext uri="{FF2B5EF4-FFF2-40B4-BE49-F238E27FC236}">
                <a16:creationId xmlns:a16="http://schemas.microsoft.com/office/drawing/2014/main" id="{F133556A-999E-4DC2-9B60-B9A0781FC503}"/>
              </a:ext>
            </a:extLst>
          </p:cNvPr>
          <p:cNvSpPr>
            <a:spLocks noChangeArrowheads="1"/>
          </p:cNvSpPr>
          <p:nvPr/>
        </p:nvSpPr>
        <p:spPr bwMode="auto">
          <a:xfrm>
            <a:off x="2971800" y="4648200"/>
            <a:ext cx="1828800" cy="457200"/>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DC=0</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3550" name="Line 14">
            <a:extLst>
              <a:ext uri="{FF2B5EF4-FFF2-40B4-BE49-F238E27FC236}">
                <a16:creationId xmlns:a16="http://schemas.microsoft.com/office/drawing/2014/main" id="{1F294D56-3A31-4C68-84BC-45CC94E12617}"/>
              </a:ext>
            </a:extLst>
          </p:cNvPr>
          <p:cNvSpPr>
            <a:spLocks noChangeShapeType="1"/>
          </p:cNvSpPr>
          <p:nvPr/>
        </p:nvSpPr>
        <p:spPr bwMode="auto">
          <a:xfrm>
            <a:off x="4648200" y="4878388"/>
            <a:ext cx="1676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1" name="Text Box 15">
            <a:extLst>
              <a:ext uri="{FF2B5EF4-FFF2-40B4-BE49-F238E27FC236}">
                <a16:creationId xmlns:a16="http://schemas.microsoft.com/office/drawing/2014/main" id="{9B7A32EA-BFAC-4226-BB30-5E7682E007ED}"/>
              </a:ext>
            </a:extLst>
          </p:cNvPr>
          <p:cNvSpPr txBox="1">
            <a:spLocks noChangeArrowheads="1"/>
          </p:cNvSpPr>
          <p:nvPr/>
        </p:nvSpPr>
        <p:spPr bwMode="auto">
          <a:xfrm>
            <a:off x="4800600" y="44497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p>
        </p:txBody>
      </p:sp>
      <p:sp>
        <p:nvSpPr>
          <p:cNvPr id="193552" name="Rectangle 16">
            <a:extLst>
              <a:ext uri="{FF2B5EF4-FFF2-40B4-BE49-F238E27FC236}">
                <a16:creationId xmlns:a16="http://schemas.microsoft.com/office/drawing/2014/main" id="{2A561840-D4A1-429E-9AD1-60F6E2503234}"/>
              </a:ext>
            </a:extLst>
          </p:cNvPr>
          <p:cNvSpPr>
            <a:spLocks noChangeArrowheads="1"/>
          </p:cNvSpPr>
          <p:nvPr/>
        </p:nvSpPr>
        <p:spPr bwMode="auto">
          <a:xfrm>
            <a:off x="5257800" y="3198813"/>
            <a:ext cx="2133600" cy="6873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继续执行进程</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准备传送下一</a:t>
            </a: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数据字</a:t>
            </a:r>
            <a:endParaRPr kumimoji="1" lang="zh-CN" altLang="en-US" sz="1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3553" name="Line 17">
            <a:extLst>
              <a:ext uri="{FF2B5EF4-FFF2-40B4-BE49-F238E27FC236}">
                <a16:creationId xmlns:a16="http://schemas.microsoft.com/office/drawing/2014/main" id="{C918B322-9A09-44BB-8174-027998B06AE9}"/>
              </a:ext>
            </a:extLst>
          </p:cNvPr>
          <p:cNvSpPr>
            <a:spLocks noChangeShapeType="1"/>
          </p:cNvSpPr>
          <p:nvPr/>
        </p:nvSpPr>
        <p:spPr bwMode="auto">
          <a:xfrm flipV="1">
            <a:off x="6324600" y="3886200"/>
            <a:ext cx="0" cy="99218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4" name="Line 18">
            <a:extLst>
              <a:ext uri="{FF2B5EF4-FFF2-40B4-BE49-F238E27FC236}">
                <a16:creationId xmlns:a16="http://schemas.microsoft.com/office/drawing/2014/main" id="{6D4BDBB9-E31B-4BA8-92FD-0E3B16419524}"/>
              </a:ext>
            </a:extLst>
          </p:cNvPr>
          <p:cNvSpPr>
            <a:spLocks noChangeShapeType="1"/>
          </p:cNvSpPr>
          <p:nvPr/>
        </p:nvSpPr>
        <p:spPr bwMode="auto">
          <a:xfrm flipV="1">
            <a:off x="6324600" y="2592388"/>
            <a:ext cx="0" cy="60642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5" name="Line 19">
            <a:extLst>
              <a:ext uri="{FF2B5EF4-FFF2-40B4-BE49-F238E27FC236}">
                <a16:creationId xmlns:a16="http://schemas.microsoft.com/office/drawing/2014/main" id="{F883F18A-EFF4-4EDC-9AF9-001E918C5CCB}"/>
              </a:ext>
            </a:extLst>
          </p:cNvPr>
          <p:cNvSpPr>
            <a:spLocks noChangeShapeType="1"/>
          </p:cNvSpPr>
          <p:nvPr/>
        </p:nvSpPr>
        <p:spPr bwMode="auto">
          <a:xfrm flipH="1">
            <a:off x="3886200" y="2592388"/>
            <a:ext cx="24384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6" name="Line 20">
            <a:extLst>
              <a:ext uri="{FF2B5EF4-FFF2-40B4-BE49-F238E27FC236}">
                <a16:creationId xmlns:a16="http://schemas.microsoft.com/office/drawing/2014/main" id="{C9A14CA0-D686-4E21-B4DF-893602AB3FE0}"/>
              </a:ext>
            </a:extLst>
          </p:cNvPr>
          <p:cNvSpPr>
            <a:spLocks noChangeShapeType="1"/>
          </p:cNvSpPr>
          <p:nvPr/>
        </p:nvSpPr>
        <p:spPr bwMode="auto">
          <a:xfrm>
            <a:off x="3886200" y="5105400"/>
            <a:ext cx="0" cy="4572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57" name="Text Box 21">
            <a:extLst>
              <a:ext uri="{FF2B5EF4-FFF2-40B4-BE49-F238E27FC236}">
                <a16:creationId xmlns:a16="http://schemas.microsoft.com/office/drawing/2014/main" id="{93B54B09-7744-4A63-8136-9F29DB4660F6}"/>
              </a:ext>
            </a:extLst>
          </p:cNvPr>
          <p:cNvSpPr txBox="1">
            <a:spLocks noChangeArrowheads="1"/>
          </p:cNvSpPr>
          <p:nvPr/>
        </p:nvSpPr>
        <p:spPr bwMode="auto">
          <a:xfrm>
            <a:off x="3276600" y="51355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3558" name="Rectangle 22">
            <a:extLst>
              <a:ext uri="{FF2B5EF4-FFF2-40B4-BE49-F238E27FC236}">
                <a16:creationId xmlns:a16="http://schemas.microsoft.com/office/drawing/2014/main" id="{CD3B5335-561B-4587-97BF-E3B4CB891330}"/>
              </a:ext>
            </a:extLst>
          </p:cNvPr>
          <p:cNvSpPr>
            <a:spLocks noChangeArrowheads="1"/>
          </p:cNvSpPr>
          <p:nvPr/>
        </p:nvSpPr>
        <p:spPr bwMode="auto">
          <a:xfrm>
            <a:off x="3124200" y="5562600"/>
            <a:ext cx="1524000" cy="45878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请求中断</a:t>
            </a:r>
          </a:p>
        </p:txBody>
      </p:sp>
      <p:sp>
        <p:nvSpPr>
          <p:cNvPr id="193559" name="Text Box 23">
            <a:extLst>
              <a:ext uri="{FF2B5EF4-FFF2-40B4-BE49-F238E27FC236}">
                <a16:creationId xmlns:a16="http://schemas.microsoft.com/office/drawing/2014/main" id="{D1E2646E-CB50-42EA-85CD-5E6DAA21285E}"/>
              </a:ext>
            </a:extLst>
          </p:cNvPr>
          <p:cNvSpPr txBox="1">
            <a:spLocks noChangeArrowheads="1"/>
          </p:cNvSpPr>
          <p:nvPr/>
        </p:nvSpPr>
        <p:spPr bwMode="auto">
          <a:xfrm>
            <a:off x="5181600" y="685800"/>
            <a:ext cx="3468688" cy="1196975"/>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CPU</a:t>
            </a: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命令         </a:t>
            </a: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CR     </a:t>
            </a:r>
          </a:p>
          <a:p>
            <a:pPr marL="0" marR="0" lvl="0" indent="0" algn="l" defTabSz="893763" rtl="0" eaLnBrk="1" fontAlgn="base" latinLnBrk="0" hangingPunct="1">
              <a:lnSpc>
                <a:spcPct val="100000"/>
              </a:lnSpc>
              <a:spcBef>
                <a:spcPct val="0"/>
              </a:spcBef>
              <a:spcAft>
                <a:spcPct val="0"/>
              </a:spcAft>
              <a:buClrTx/>
              <a:buSzTx/>
              <a:buFontTx/>
              <a:buNone/>
              <a:tabLst/>
              <a:defRPr/>
            </a:pP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内存始址        </a:t>
            </a: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MAR</a:t>
            </a:r>
          </a:p>
          <a:p>
            <a:pPr marL="0" marR="0" lvl="0" indent="0" algn="l" defTabSz="893763" rtl="0" eaLnBrk="1" fontAlgn="base" latinLnBrk="0" hangingPunct="1">
              <a:lnSpc>
                <a:spcPct val="100000"/>
              </a:lnSpc>
              <a:spcBef>
                <a:spcPct val="0"/>
              </a:spcBef>
              <a:spcAft>
                <a:spcPct val="0"/>
              </a:spcAft>
              <a:buClrTx/>
              <a:buSzTx/>
              <a:buFontTx/>
              <a:buNone/>
              <a:tabLst/>
              <a:defRPr/>
            </a:pP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要读数据字数     </a:t>
            </a: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DC    </a:t>
            </a:r>
          </a:p>
          <a:p>
            <a:pPr marL="0" marR="0" lvl="0" indent="0" algn="l" defTabSz="893763" rtl="0" eaLnBrk="1" fontAlgn="base" latinLnBrk="0" hangingPunct="1">
              <a:lnSpc>
                <a:spcPct val="100000"/>
              </a:lnSpc>
              <a:spcBef>
                <a:spcPct val="0"/>
              </a:spcBef>
              <a:spcAft>
                <a:spcPct val="0"/>
              </a:spcAft>
              <a:buClrTx/>
              <a:buSzTx/>
              <a:buFontTx/>
              <a:buNone/>
              <a:tabLst/>
              <a:defRPr/>
            </a:pP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磁盘地址      </a:t>
            </a:r>
            <a:r>
              <a:rPr kumimoji="1" lang="en-US"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I/O</a:t>
            </a:r>
            <a:r>
              <a:rPr kumimoji="1" lang="zh-CN" altLang="zh-CN" sz="1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Monotype Sorts" pitchFamily="2" charset="2"/>
              </a:rPr>
              <a:t>控制逻辑</a:t>
            </a:r>
            <a:endPar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sym typeface="Monotype Sorts" pitchFamily="2" charset="2"/>
            </a:endParaRPr>
          </a:p>
        </p:txBody>
      </p:sp>
      <p:sp>
        <p:nvSpPr>
          <p:cNvPr id="193560" name="Line 24">
            <a:extLst>
              <a:ext uri="{FF2B5EF4-FFF2-40B4-BE49-F238E27FC236}">
                <a16:creationId xmlns:a16="http://schemas.microsoft.com/office/drawing/2014/main" id="{8E307916-3600-49AD-8DD4-849EE64C9067}"/>
              </a:ext>
            </a:extLst>
          </p:cNvPr>
          <p:cNvSpPr>
            <a:spLocks noChangeShapeType="1"/>
          </p:cNvSpPr>
          <p:nvPr/>
        </p:nvSpPr>
        <p:spPr bwMode="auto">
          <a:xfrm>
            <a:off x="6400800" y="912813"/>
            <a:ext cx="5334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61" name="Line 25">
            <a:extLst>
              <a:ext uri="{FF2B5EF4-FFF2-40B4-BE49-F238E27FC236}">
                <a16:creationId xmlns:a16="http://schemas.microsoft.com/office/drawing/2014/main" id="{B9A977E9-0B73-41EC-A6A8-EDC72FACD7EF}"/>
              </a:ext>
            </a:extLst>
          </p:cNvPr>
          <p:cNvSpPr>
            <a:spLocks noChangeShapeType="1"/>
          </p:cNvSpPr>
          <p:nvPr/>
        </p:nvSpPr>
        <p:spPr bwMode="auto">
          <a:xfrm>
            <a:off x="6400800" y="1219200"/>
            <a:ext cx="5334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62" name="Line 26">
            <a:extLst>
              <a:ext uri="{FF2B5EF4-FFF2-40B4-BE49-F238E27FC236}">
                <a16:creationId xmlns:a16="http://schemas.microsoft.com/office/drawing/2014/main" id="{7498A1CF-1B07-4C61-9A6A-088A23A8525C}"/>
              </a:ext>
            </a:extLst>
          </p:cNvPr>
          <p:cNvSpPr>
            <a:spLocks noChangeShapeType="1"/>
          </p:cNvSpPr>
          <p:nvPr/>
        </p:nvSpPr>
        <p:spPr bwMode="auto">
          <a:xfrm>
            <a:off x="6705600" y="1449388"/>
            <a:ext cx="381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563" name="Line 27">
            <a:extLst>
              <a:ext uri="{FF2B5EF4-FFF2-40B4-BE49-F238E27FC236}">
                <a16:creationId xmlns:a16="http://schemas.microsoft.com/office/drawing/2014/main" id="{8F399C87-95E6-47F5-A5EF-96F5DD20E138}"/>
              </a:ext>
            </a:extLst>
          </p:cNvPr>
          <p:cNvSpPr>
            <a:spLocks noChangeShapeType="1"/>
          </p:cNvSpPr>
          <p:nvPr/>
        </p:nvSpPr>
        <p:spPr bwMode="auto">
          <a:xfrm>
            <a:off x="6248400" y="1752600"/>
            <a:ext cx="457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628" name="Oval 28">
            <a:hlinkClick r:id="" action="ppaction://hlinkshowjump?jump=previousslide"/>
            <a:extLst>
              <a:ext uri="{FF2B5EF4-FFF2-40B4-BE49-F238E27FC236}">
                <a16:creationId xmlns:a16="http://schemas.microsoft.com/office/drawing/2014/main" id="{1AC73F30-3565-4AC4-B3EE-E0A7CDD76B1A}"/>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629" name="Oval 29">
            <a:hlinkClick r:id="" action="ppaction://hlinkshowjump?jump=nextslide"/>
            <a:extLst>
              <a:ext uri="{FF2B5EF4-FFF2-40B4-BE49-F238E27FC236}">
                <a16:creationId xmlns:a16="http://schemas.microsoft.com/office/drawing/2014/main" id="{1C37423B-26E1-49A4-8BA1-6BEE9B0A02F7}"/>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630" name="Oval 30">
            <a:hlinkClick r:id="" action="ppaction://hlinkshowjump?jump=firstslide"/>
            <a:extLst>
              <a:ext uri="{FF2B5EF4-FFF2-40B4-BE49-F238E27FC236}">
                <a16:creationId xmlns:a16="http://schemas.microsoft.com/office/drawing/2014/main" id="{D954A578-9499-497B-913E-6EF7CEFEBF92}"/>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631" name="Rectangle 31">
            <a:extLst>
              <a:ext uri="{FF2B5EF4-FFF2-40B4-BE49-F238E27FC236}">
                <a16:creationId xmlns:a16="http://schemas.microsoft.com/office/drawing/2014/main" id="{355AD717-EB4D-4DF4-A02C-12108D03CA6E}"/>
              </a:ext>
            </a:extLst>
          </p:cNvPr>
          <p:cNvSpPr>
            <a:spLocks noChangeArrowheads="1"/>
          </p:cNvSpPr>
          <p:nvPr/>
        </p:nvSpPr>
        <p:spPr bwMode="auto">
          <a:xfrm>
            <a:off x="2797175" y="-23813"/>
            <a:ext cx="3838575" cy="4000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6.2      </a:t>
            </a:r>
            <a:r>
              <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数据传送（</a:t>
            </a:r>
            <a:r>
              <a:rPr kumimoji="1"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I/O</a:t>
            </a:r>
            <a:r>
              <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）控制方式</a:t>
            </a:r>
          </a:p>
        </p:txBody>
      </p:sp>
    </p:spTree>
  </p:cSld>
  <p:clrMapOvr>
    <a:masterClrMapping/>
  </p:clrMapOvr>
  <p:transition>
    <p:zo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slide(fromTop)">
                                      <p:cBhvr>
                                        <p:cTn id="7" dur="500"/>
                                        <p:tgtEl>
                                          <p:spTgt spid="193539">
                                            <p:txEl>
                                              <p:pRg st="0" end="0"/>
                                            </p:txEl>
                                          </p:spTgt>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93538">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1" fill="hold" nodeType="afterEffect">
                                  <p:stCondLst>
                                    <p:cond delay="0"/>
                                  </p:stCondLst>
                                  <p:childTnLst>
                                    <p:set>
                                      <p:cBhvr>
                                        <p:cTn id="13" dur="1" fill="hold">
                                          <p:stCondLst>
                                            <p:cond delay="0"/>
                                          </p:stCondLst>
                                        </p:cTn>
                                        <p:tgtEl>
                                          <p:spTgt spid="193540"/>
                                        </p:tgtEl>
                                        <p:attrNameLst>
                                          <p:attrName>style.visibility</p:attrName>
                                        </p:attrNameLst>
                                      </p:cBhvr>
                                      <p:to>
                                        <p:strVal val="visible"/>
                                      </p:to>
                                    </p:set>
                                    <p:animEffect transition="in" filter="wipe(up)">
                                      <p:cBhvr>
                                        <p:cTn id="14" dur="500"/>
                                        <p:tgtEl>
                                          <p:spTgt spid="193540"/>
                                        </p:tgtEl>
                                      </p:cBhvr>
                                    </p:animEffect>
                                  </p:childTnLst>
                                </p:cTn>
                              </p:par>
                            </p:childTnLst>
                          </p:cTn>
                        </p:par>
                        <p:par>
                          <p:cTn id="15" fill="hold" nodeType="afterGroup">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193541"/>
                                        </p:tgtEl>
                                        <p:attrNameLst>
                                          <p:attrName>style.visibility</p:attrName>
                                        </p:attrNameLst>
                                      </p:cBhvr>
                                      <p:to>
                                        <p:strVal val="visible"/>
                                      </p:to>
                                    </p:set>
                                    <p:animEffect transition="in" filter="wipe(up)">
                                      <p:cBhvr>
                                        <p:cTn id="18" dur="500"/>
                                        <p:tgtEl>
                                          <p:spTgt spid="193541"/>
                                        </p:tgtEl>
                                      </p:cBhvr>
                                    </p:animEffect>
                                  </p:childTnLst>
                                </p:cTn>
                              </p:par>
                            </p:childTnLst>
                          </p:cTn>
                        </p:par>
                        <p:par>
                          <p:cTn id="19" fill="hold" nodeType="afterGroup">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193559"/>
                                        </p:tgtEl>
                                        <p:attrNameLst>
                                          <p:attrName>style.visibility</p:attrName>
                                        </p:attrNameLst>
                                      </p:cBhvr>
                                      <p:to>
                                        <p:strVal val="visible"/>
                                      </p:to>
                                    </p:set>
                                    <p:animEffect transition="in" filter="dissolve">
                                      <p:cBhvr>
                                        <p:cTn id="22" dur="500"/>
                                        <p:tgtEl>
                                          <p:spTgt spid="193559"/>
                                        </p:tgtEl>
                                      </p:cBhvr>
                                    </p:animEffect>
                                  </p:childTnLst>
                                </p:cTn>
                              </p:par>
                            </p:childTnLst>
                          </p:cTn>
                        </p:par>
                        <p:par>
                          <p:cTn id="23" fill="hold" nodeType="afterGroup">
                            <p:stCondLst>
                              <p:cond delay="2500"/>
                            </p:stCondLst>
                            <p:childTnLst>
                              <p:par>
                                <p:cTn id="24" presetID="9" presetClass="entr" presetSubtype="0" fill="hold" nodeType="afterEffect">
                                  <p:stCondLst>
                                    <p:cond delay="0"/>
                                  </p:stCondLst>
                                  <p:childTnLst>
                                    <p:set>
                                      <p:cBhvr>
                                        <p:cTn id="25" dur="1" fill="hold">
                                          <p:stCondLst>
                                            <p:cond delay="0"/>
                                          </p:stCondLst>
                                        </p:cTn>
                                        <p:tgtEl>
                                          <p:spTgt spid="193560"/>
                                        </p:tgtEl>
                                        <p:attrNameLst>
                                          <p:attrName>style.visibility</p:attrName>
                                        </p:attrNameLst>
                                      </p:cBhvr>
                                      <p:to>
                                        <p:strVal val="visible"/>
                                      </p:to>
                                    </p:set>
                                    <p:animEffect transition="in" filter="dissolve">
                                      <p:cBhvr>
                                        <p:cTn id="26" dur="500"/>
                                        <p:tgtEl>
                                          <p:spTgt spid="193560"/>
                                        </p:tgtEl>
                                      </p:cBhvr>
                                    </p:animEffect>
                                  </p:childTnLst>
                                </p:cTn>
                              </p:par>
                            </p:childTnLst>
                          </p:cTn>
                        </p:par>
                        <p:par>
                          <p:cTn id="27" fill="hold" nodeType="afterGroup">
                            <p:stCondLst>
                              <p:cond delay="3000"/>
                            </p:stCondLst>
                            <p:childTnLst>
                              <p:par>
                                <p:cTn id="28" presetID="9" presetClass="entr" presetSubtype="0" fill="hold" nodeType="afterEffect">
                                  <p:stCondLst>
                                    <p:cond delay="0"/>
                                  </p:stCondLst>
                                  <p:childTnLst>
                                    <p:set>
                                      <p:cBhvr>
                                        <p:cTn id="29" dur="1" fill="hold">
                                          <p:stCondLst>
                                            <p:cond delay="0"/>
                                          </p:stCondLst>
                                        </p:cTn>
                                        <p:tgtEl>
                                          <p:spTgt spid="193561"/>
                                        </p:tgtEl>
                                        <p:attrNameLst>
                                          <p:attrName>style.visibility</p:attrName>
                                        </p:attrNameLst>
                                      </p:cBhvr>
                                      <p:to>
                                        <p:strVal val="visible"/>
                                      </p:to>
                                    </p:set>
                                    <p:animEffect transition="in" filter="dissolve">
                                      <p:cBhvr>
                                        <p:cTn id="30" dur="500"/>
                                        <p:tgtEl>
                                          <p:spTgt spid="193561"/>
                                        </p:tgtEl>
                                      </p:cBhvr>
                                    </p:animEffect>
                                  </p:childTnLst>
                                </p:cTn>
                              </p:par>
                            </p:childTnLst>
                          </p:cTn>
                        </p:par>
                        <p:par>
                          <p:cTn id="31" fill="hold" nodeType="afterGroup">
                            <p:stCondLst>
                              <p:cond delay="3500"/>
                            </p:stCondLst>
                            <p:childTnLst>
                              <p:par>
                                <p:cTn id="32" presetID="9" presetClass="entr" presetSubtype="0" fill="hold" nodeType="afterEffect">
                                  <p:stCondLst>
                                    <p:cond delay="0"/>
                                  </p:stCondLst>
                                  <p:childTnLst>
                                    <p:set>
                                      <p:cBhvr>
                                        <p:cTn id="33" dur="1" fill="hold">
                                          <p:stCondLst>
                                            <p:cond delay="0"/>
                                          </p:stCondLst>
                                        </p:cTn>
                                        <p:tgtEl>
                                          <p:spTgt spid="193562"/>
                                        </p:tgtEl>
                                        <p:attrNameLst>
                                          <p:attrName>style.visibility</p:attrName>
                                        </p:attrNameLst>
                                      </p:cBhvr>
                                      <p:to>
                                        <p:strVal val="visible"/>
                                      </p:to>
                                    </p:set>
                                    <p:animEffect transition="in" filter="dissolve">
                                      <p:cBhvr>
                                        <p:cTn id="34" dur="500"/>
                                        <p:tgtEl>
                                          <p:spTgt spid="193562"/>
                                        </p:tgtEl>
                                      </p:cBhvr>
                                    </p:animEffect>
                                  </p:childTnLst>
                                </p:cTn>
                              </p:par>
                            </p:childTnLst>
                          </p:cTn>
                        </p:par>
                        <p:par>
                          <p:cTn id="35" fill="hold" nodeType="afterGroup">
                            <p:stCondLst>
                              <p:cond delay="4000"/>
                            </p:stCondLst>
                            <p:childTnLst>
                              <p:par>
                                <p:cTn id="36" presetID="9" presetClass="entr" presetSubtype="0" fill="hold" nodeType="afterEffect">
                                  <p:stCondLst>
                                    <p:cond delay="0"/>
                                  </p:stCondLst>
                                  <p:childTnLst>
                                    <p:set>
                                      <p:cBhvr>
                                        <p:cTn id="37" dur="1" fill="hold">
                                          <p:stCondLst>
                                            <p:cond delay="0"/>
                                          </p:stCondLst>
                                        </p:cTn>
                                        <p:tgtEl>
                                          <p:spTgt spid="193563"/>
                                        </p:tgtEl>
                                        <p:attrNameLst>
                                          <p:attrName>style.visibility</p:attrName>
                                        </p:attrNameLst>
                                      </p:cBhvr>
                                      <p:to>
                                        <p:strVal val="visible"/>
                                      </p:to>
                                    </p:set>
                                    <p:animEffect transition="in" filter="dissolve">
                                      <p:cBhvr>
                                        <p:cTn id="38" dur="500"/>
                                        <p:tgtEl>
                                          <p:spTgt spid="1935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193542"/>
                                        </p:tgtEl>
                                        <p:attrNameLst>
                                          <p:attrName>style.visibility</p:attrName>
                                        </p:attrNameLst>
                                      </p:cBhvr>
                                      <p:to>
                                        <p:strVal val="visible"/>
                                      </p:to>
                                    </p:set>
                                    <p:animEffect transition="in" filter="wipe(up)">
                                      <p:cBhvr>
                                        <p:cTn id="43" dur="500"/>
                                        <p:tgtEl>
                                          <p:spTgt spid="19354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93543"/>
                                        </p:tgtEl>
                                        <p:attrNameLst>
                                          <p:attrName>style.visibility</p:attrName>
                                        </p:attrNameLst>
                                      </p:cBhvr>
                                      <p:to>
                                        <p:strVal val="visible"/>
                                      </p:to>
                                    </p:set>
                                    <p:animEffect transition="in" filter="wipe(up)">
                                      <p:cBhvr>
                                        <p:cTn id="48" dur="500"/>
                                        <p:tgtEl>
                                          <p:spTgt spid="19354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193544"/>
                                        </p:tgtEl>
                                        <p:attrNameLst>
                                          <p:attrName>style.visibility</p:attrName>
                                        </p:attrNameLst>
                                      </p:cBhvr>
                                      <p:to>
                                        <p:strVal val="visible"/>
                                      </p:to>
                                    </p:set>
                                    <p:animEffect transition="in" filter="wipe(up)">
                                      <p:cBhvr>
                                        <p:cTn id="53" dur="500"/>
                                        <p:tgtEl>
                                          <p:spTgt spid="19354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93545"/>
                                        </p:tgtEl>
                                        <p:attrNameLst>
                                          <p:attrName>style.visibility</p:attrName>
                                        </p:attrNameLst>
                                      </p:cBhvr>
                                      <p:to>
                                        <p:strVal val="visible"/>
                                      </p:to>
                                    </p:set>
                                    <p:animEffect transition="in" filter="wipe(up)">
                                      <p:cBhvr>
                                        <p:cTn id="58" dur="500"/>
                                        <p:tgtEl>
                                          <p:spTgt spid="1935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193546"/>
                                        </p:tgtEl>
                                        <p:attrNameLst>
                                          <p:attrName>style.visibility</p:attrName>
                                        </p:attrNameLst>
                                      </p:cBhvr>
                                      <p:to>
                                        <p:strVal val="visible"/>
                                      </p:to>
                                    </p:set>
                                    <p:animEffect transition="in" filter="wipe(up)">
                                      <p:cBhvr>
                                        <p:cTn id="63" dur="500"/>
                                        <p:tgtEl>
                                          <p:spTgt spid="19354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93547"/>
                                        </p:tgtEl>
                                        <p:attrNameLst>
                                          <p:attrName>style.visibility</p:attrName>
                                        </p:attrNameLst>
                                      </p:cBhvr>
                                      <p:to>
                                        <p:strVal val="visible"/>
                                      </p:to>
                                    </p:set>
                                    <p:animEffect transition="in" filter="wipe(up)">
                                      <p:cBhvr>
                                        <p:cTn id="68" dur="500"/>
                                        <p:tgtEl>
                                          <p:spTgt spid="1935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193548"/>
                                        </p:tgtEl>
                                        <p:attrNameLst>
                                          <p:attrName>style.visibility</p:attrName>
                                        </p:attrNameLst>
                                      </p:cBhvr>
                                      <p:to>
                                        <p:strVal val="visible"/>
                                      </p:to>
                                    </p:set>
                                    <p:animEffect transition="in" filter="wipe(up)">
                                      <p:cBhvr>
                                        <p:cTn id="73" dur="500"/>
                                        <p:tgtEl>
                                          <p:spTgt spid="19354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93549"/>
                                        </p:tgtEl>
                                        <p:attrNameLst>
                                          <p:attrName>style.visibility</p:attrName>
                                        </p:attrNameLst>
                                      </p:cBhvr>
                                      <p:to>
                                        <p:strVal val="visible"/>
                                      </p:to>
                                    </p:set>
                                    <p:animEffect transition="in" filter="wipe(up)">
                                      <p:cBhvr>
                                        <p:cTn id="78" dur="500"/>
                                        <p:tgtEl>
                                          <p:spTgt spid="193549"/>
                                        </p:tgtEl>
                                      </p:cBhvr>
                                    </p:animEffect>
                                  </p:childTnLst>
                                </p:cTn>
                              </p:par>
                            </p:childTnLst>
                          </p:cTn>
                        </p:par>
                        <p:par>
                          <p:cTn id="79" fill="hold" nodeType="afterGroup">
                            <p:stCondLst>
                              <p:cond delay="500"/>
                            </p:stCondLst>
                            <p:childTnLst>
                              <p:par>
                                <p:cTn id="80" presetID="22" presetClass="entr" presetSubtype="8" fill="hold" nodeType="afterEffect">
                                  <p:stCondLst>
                                    <p:cond delay="0"/>
                                  </p:stCondLst>
                                  <p:childTnLst>
                                    <p:set>
                                      <p:cBhvr>
                                        <p:cTn id="81" dur="1" fill="hold">
                                          <p:stCondLst>
                                            <p:cond delay="0"/>
                                          </p:stCondLst>
                                        </p:cTn>
                                        <p:tgtEl>
                                          <p:spTgt spid="193550"/>
                                        </p:tgtEl>
                                        <p:attrNameLst>
                                          <p:attrName>style.visibility</p:attrName>
                                        </p:attrNameLst>
                                      </p:cBhvr>
                                      <p:to>
                                        <p:strVal val="visible"/>
                                      </p:to>
                                    </p:set>
                                    <p:animEffect transition="in" filter="wipe(left)">
                                      <p:cBhvr>
                                        <p:cTn id="82" dur="500"/>
                                        <p:tgtEl>
                                          <p:spTgt spid="193550"/>
                                        </p:tgtEl>
                                      </p:cBhvr>
                                    </p:animEffect>
                                  </p:childTnLst>
                                </p:cTn>
                              </p:par>
                            </p:childTnLst>
                          </p:cTn>
                        </p:par>
                        <p:par>
                          <p:cTn id="83" fill="hold" nodeType="afterGroup">
                            <p:stCondLst>
                              <p:cond delay="1000"/>
                            </p:stCondLst>
                            <p:childTnLst>
                              <p:par>
                                <p:cTn id="84" presetID="1" presetClass="entr" presetSubtype="0" fill="hold" grpId="0" nodeType="afterEffect">
                                  <p:stCondLst>
                                    <p:cond delay="0"/>
                                  </p:stCondLst>
                                  <p:childTnLst>
                                    <p:set>
                                      <p:cBhvr>
                                        <p:cTn id="85" dur="1" fill="hold">
                                          <p:stCondLst>
                                            <p:cond delay="499"/>
                                          </p:stCondLst>
                                        </p:cTn>
                                        <p:tgtEl>
                                          <p:spTgt spid="193551"/>
                                        </p:tgtEl>
                                        <p:attrNameLst>
                                          <p:attrName>style.visibility</p:attrName>
                                        </p:attrNameLst>
                                      </p:cBhvr>
                                      <p:to>
                                        <p:strVal val="visible"/>
                                      </p:to>
                                    </p:set>
                                  </p:childTnLst>
                                </p:cTn>
                              </p:par>
                            </p:childTnLst>
                          </p:cTn>
                        </p:par>
                        <p:par>
                          <p:cTn id="86" fill="hold" nodeType="afterGroup">
                            <p:stCondLst>
                              <p:cond delay="1500"/>
                            </p:stCondLst>
                            <p:childTnLst>
                              <p:par>
                                <p:cTn id="87" presetID="22" presetClass="entr" presetSubtype="4" fill="hold" nodeType="afterEffect">
                                  <p:stCondLst>
                                    <p:cond delay="0"/>
                                  </p:stCondLst>
                                  <p:childTnLst>
                                    <p:set>
                                      <p:cBhvr>
                                        <p:cTn id="88" dur="1" fill="hold">
                                          <p:stCondLst>
                                            <p:cond delay="0"/>
                                          </p:stCondLst>
                                        </p:cTn>
                                        <p:tgtEl>
                                          <p:spTgt spid="193553"/>
                                        </p:tgtEl>
                                        <p:attrNameLst>
                                          <p:attrName>style.visibility</p:attrName>
                                        </p:attrNameLst>
                                      </p:cBhvr>
                                      <p:to>
                                        <p:strVal val="visible"/>
                                      </p:to>
                                    </p:set>
                                    <p:animEffect transition="in" filter="wipe(down)">
                                      <p:cBhvr>
                                        <p:cTn id="89" dur="500"/>
                                        <p:tgtEl>
                                          <p:spTgt spid="193553"/>
                                        </p:tgtEl>
                                      </p:cBhvr>
                                    </p:animEffect>
                                  </p:childTnLst>
                                </p:cTn>
                              </p:par>
                            </p:childTnLst>
                          </p:cTn>
                        </p:par>
                        <p:par>
                          <p:cTn id="90" fill="hold" nodeType="afterGroup">
                            <p:stCondLst>
                              <p:cond delay="2000"/>
                            </p:stCondLst>
                            <p:childTnLst>
                              <p:par>
                                <p:cTn id="91" presetID="22" presetClass="entr" presetSubtype="4" fill="hold" grpId="0" nodeType="afterEffect">
                                  <p:stCondLst>
                                    <p:cond delay="0"/>
                                  </p:stCondLst>
                                  <p:childTnLst>
                                    <p:set>
                                      <p:cBhvr>
                                        <p:cTn id="92" dur="1" fill="hold">
                                          <p:stCondLst>
                                            <p:cond delay="0"/>
                                          </p:stCondLst>
                                        </p:cTn>
                                        <p:tgtEl>
                                          <p:spTgt spid="193552"/>
                                        </p:tgtEl>
                                        <p:attrNameLst>
                                          <p:attrName>style.visibility</p:attrName>
                                        </p:attrNameLst>
                                      </p:cBhvr>
                                      <p:to>
                                        <p:strVal val="visible"/>
                                      </p:to>
                                    </p:set>
                                    <p:animEffect transition="in" filter="wipe(down)">
                                      <p:cBhvr>
                                        <p:cTn id="93" dur="500"/>
                                        <p:tgtEl>
                                          <p:spTgt spid="193552"/>
                                        </p:tgtEl>
                                      </p:cBhvr>
                                    </p:animEffect>
                                  </p:childTnLst>
                                </p:cTn>
                              </p:par>
                            </p:childTnLst>
                          </p:cTn>
                        </p:par>
                        <p:par>
                          <p:cTn id="94" fill="hold" nodeType="afterGroup">
                            <p:stCondLst>
                              <p:cond delay="2500"/>
                            </p:stCondLst>
                            <p:childTnLst>
                              <p:par>
                                <p:cTn id="95" presetID="22" presetClass="entr" presetSubtype="4" fill="hold" nodeType="afterEffect">
                                  <p:stCondLst>
                                    <p:cond delay="0"/>
                                  </p:stCondLst>
                                  <p:childTnLst>
                                    <p:set>
                                      <p:cBhvr>
                                        <p:cTn id="96" dur="1" fill="hold">
                                          <p:stCondLst>
                                            <p:cond delay="0"/>
                                          </p:stCondLst>
                                        </p:cTn>
                                        <p:tgtEl>
                                          <p:spTgt spid="193554"/>
                                        </p:tgtEl>
                                        <p:attrNameLst>
                                          <p:attrName>style.visibility</p:attrName>
                                        </p:attrNameLst>
                                      </p:cBhvr>
                                      <p:to>
                                        <p:strVal val="visible"/>
                                      </p:to>
                                    </p:set>
                                    <p:animEffect transition="in" filter="wipe(down)">
                                      <p:cBhvr>
                                        <p:cTn id="97" dur="500"/>
                                        <p:tgtEl>
                                          <p:spTgt spid="193554"/>
                                        </p:tgtEl>
                                      </p:cBhvr>
                                    </p:animEffect>
                                  </p:childTnLst>
                                </p:cTn>
                              </p:par>
                            </p:childTnLst>
                          </p:cTn>
                        </p:par>
                        <p:par>
                          <p:cTn id="98" fill="hold" nodeType="afterGroup">
                            <p:stCondLst>
                              <p:cond delay="3000"/>
                            </p:stCondLst>
                            <p:childTnLst>
                              <p:par>
                                <p:cTn id="99" presetID="22" presetClass="entr" presetSubtype="2" fill="hold" nodeType="afterEffect">
                                  <p:stCondLst>
                                    <p:cond delay="0"/>
                                  </p:stCondLst>
                                  <p:childTnLst>
                                    <p:set>
                                      <p:cBhvr>
                                        <p:cTn id="100" dur="1" fill="hold">
                                          <p:stCondLst>
                                            <p:cond delay="0"/>
                                          </p:stCondLst>
                                        </p:cTn>
                                        <p:tgtEl>
                                          <p:spTgt spid="193555"/>
                                        </p:tgtEl>
                                        <p:attrNameLst>
                                          <p:attrName>style.visibility</p:attrName>
                                        </p:attrNameLst>
                                      </p:cBhvr>
                                      <p:to>
                                        <p:strVal val="visible"/>
                                      </p:to>
                                    </p:set>
                                    <p:animEffect transition="in" filter="wipe(right)">
                                      <p:cBhvr>
                                        <p:cTn id="101" dur="500"/>
                                        <p:tgtEl>
                                          <p:spTgt spid="19355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nodeType="clickEffect">
                                  <p:stCondLst>
                                    <p:cond delay="0"/>
                                  </p:stCondLst>
                                  <p:childTnLst>
                                    <p:set>
                                      <p:cBhvr>
                                        <p:cTn id="105" dur="1" fill="hold">
                                          <p:stCondLst>
                                            <p:cond delay="0"/>
                                          </p:stCondLst>
                                        </p:cTn>
                                        <p:tgtEl>
                                          <p:spTgt spid="193556"/>
                                        </p:tgtEl>
                                        <p:attrNameLst>
                                          <p:attrName>style.visibility</p:attrName>
                                        </p:attrNameLst>
                                      </p:cBhvr>
                                      <p:to>
                                        <p:strVal val="visible"/>
                                      </p:to>
                                    </p:set>
                                    <p:animEffect transition="in" filter="wipe(up)">
                                      <p:cBhvr>
                                        <p:cTn id="106" dur="500"/>
                                        <p:tgtEl>
                                          <p:spTgt spid="193556"/>
                                        </p:tgtEl>
                                      </p:cBhvr>
                                    </p:animEffect>
                                  </p:childTnLst>
                                </p:cTn>
                              </p:par>
                            </p:childTnLst>
                          </p:cTn>
                        </p:par>
                        <p:par>
                          <p:cTn id="107" fill="hold" nodeType="afterGroup">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93557"/>
                                        </p:tgtEl>
                                        <p:attrNameLst>
                                          <p:attrName>style.visibility</p:attrName>
                                        </p:attrNameLst>
                                      </p:cBhvr>
                                      <p:to>
                                        <p:strVal val="visible"/>
                                      </p:to>
                                    </p:set>
                                    <p:animEffect transition="in" filter="wipe(up)">
                                      <p:cBhvr>
                                        <p:cTn id="110" dur="500"/>
                                        <p:tgtEl>
                                          <p:spTgt spid="19355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93558"/>
                                        </p:tgtEl>
                                        <p:attrNameLst>
                                          <p:attrName>style.visibility</p:attrName>
                                        </p:attrNameLst>
                                      </p:cBhvr>
                                      <p:to>
                                        <p:strVal val="visible"/>
                                      </p:to>
                                    </p:set>
                                    <p:animEffect transition="in" filter="wipe(up)">
                                      <p:cBhvr>
                                        <p:cTn id="115" dur="500"/>
                                        <p:tgtEl>
                                          <p:spTgt spid="19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advAuto="0"/>
      <p:bldP spid="193539" grpId="0" build="p" autoUpdateAnimBg="0" advAuto="0"/>
      <p:bldP spid="193541" grpId="0" animBg="1" autoUpdateAnimBg="0"/>
      <p:bldP spid="193543" grpId="0" animBg="1" autoUpdateAnimBg="0"/>
      <p:bldP spid="193545" grpId="0" animBg="1" autoUpdateAnimBg="0"/>
      <p:bldP spid="193547" grpId="0" animBg="1" autoUpdateAnimBg="0"/>
      <p:bldP spid="193549" grpId="0" animBg="1" autoUpdateAnimBg="0"/>
      <p:bldP spid="193551" grpId="0" autoUpdateAnimBg="0"/>
      <p:bldP spid="193552" grpId="0" animBg="1" autoUpdateAnimBg="0"/>
      <p:bldP spid="193557" grpId="0" autoUpdateAnimBg="0"/>
      <p:bldP spid="193558" grpId="0" animBg="1" autoUpdateAnimBg="0"/>
      <p:bldP spid="19355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D47F6C-2DD5-40E8-9117-FCD1FA0674C7}"/>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26627" name="Rectangle 4">
            <a:extLst>
              <a:ext uri="{FF2B5EF4-FFF2-40B4-BE49-F238E27FC236}">
                <a16:creationId xmlns:a16="http://schemas.microsoft.com/office/drawing/2014/main" id="{B0A5DBA4-4377-434F-A7A8-B32C746945BA}"/>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与中断的区别</a:t>
            </a:r>
          </a:p>
          <a:p>
            <a:pPr lvl="2" eaLnBrk="1" hangingPunct="1"/>
            <a:r>
              <a:rPr lang="zh-CN" altLang="en-US">
                <a:latin typeface="Times New Roman" panose="02020603050405020304" pitchFamily="18" charset="0"/>
              </a:rPr>
              <a:t>中断处理的时间不同</a:t>
            </a:r>
          </a:p>
          <a:p>
            <a:pPr lvl="2" eaLnBrk="1" hangingPunct="1"/>
            <a:r>
              <a:rPr lang="zh-CN" altLang="en-US">
                <a:latin typeface="Times New Roman" panose="02020603050405020304" pitchFamily="18" charset="0"/>
              </a:rPr>
              <a:t>数据传送不由</a:t>
            </a:r>
            <a:r>
              <a:rPr lang="en-US" altLang="zh-CN">
                <a:latin typeface="Times New Roman" panose="02020603050405020304" pitchFamily="18" charset="0"/>
              </a:rPr>
              <a:t>CPU</a:t>
            </a:r>
            <a:r>
              <a:rPr lang="zh-CN" altLang="en-US">
                <a:latin typeface="Times New Roman" panose="02020603050405020304" pitchFamily="18" charset="0"/>
              </a:rPr>
              <a:t>控制完成</a:t>
            </a:r>
          </a:p>
          <a:p>
            <a:pPr lvl="1" eaLnBrk="1" hangingPunct="1"/>
            <a:r>
              <a:rPr lang="zh-CN" altLang="en-US">
                <a:latin typeface="Times New Roman" panose="02020603050405020304" pitchFamily="18" charset="0"/>
              </a:rPr>
              <a:t>缺点</a:t>
            </a:r>
          </a:p>
          <a:p>
            <a:pPr lvl="2" eaLnBrk="1" hangingPunct="1"/>
            <a:r>
              <a:rPr lang="zh-CN" altLang="en-US">
                <a:latin typeface="Times New Roman" panose="02020603050405020304" pitchFamily="18" charset="0"/>
              </a:rPr>
              <a:t>使控制过程复杂化，可能产生内存地址冲突</a:t>
            </a:r>
          </a:p>
          <a:p>
            <a:pPr lvl="2" eaLnBrk="1" hangingPunct="1"/>
            <a:r>
              <a:rPr lang="zh-CN" altLang="en-US">
                <a:latin typeface="Times New Roman" panose="02020603050405020304" pitchFamily="18" charset="0"/>
              </a:rPr>
              <a:t>多个</a:t>
            </a:r>
            <a:r>
              <a:rPr lang="en-US" altLang="zh-CN">
                <a:latin typeface="Times New Roman" panose="02020603050405020304" pitchFamily="18" charset="0"/>
              </a:rPr>
              <a:t>DMA</a:t>
            </a:r>
            <a:r>
              <a:rPr lang="zh-CN" altLang="en-US">
                <a:latin typeface="Times New Roman" panose="02020603050405020304" pitchFamily="18" charset="0"/>
              </a:rPr>
              <a:t>控制器的同时使用很不经济</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298736-928E-461E-9F8C-DFF284EEB108}"/>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27651" name="Rectangle 4">
            <a:extLst>
              <a:ext uri="{FF2B5EF4-FFF2-40B4-BE49-F238E27FC236}">
                <a16:creationId xmlns:a16="http://schemas.microsoft.com/office/drawing/2014/main" id="{FD845187-FA24-4536-983E-2A440594F8CF}"/>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通道控制方式</a:t>
            </a:r>
          </a:p>
          <a:p>
            <a:pPr lvl="1" eaLnBrk="1" hangingPunct="1"/>
            <a:r>
              <a:rPr lang="zh-CN" altLang="en-US">
                <a:latin typeface="Times New Roman" panose="02020603050405020304" pitchFamily="18" charset="0"/>
              </a:rPr>
              <a:t>通道是一个独立于</a:t>
            </a:r>
            <a:r>
              <a:rPr lang="en-US" altLang="zh-CN">
                <a:latin typeface="Times New Roman" panose="02020603050405020304" pitchFamily="18" charset="0"/>
              </a:rPr>
              <a:t>CPU</a:t>
            </a:r>
            <a:r>
              <a:rPr lang="zh-CN" altLang="en-US">
                <a:latin typeface="Times New Roman" panose="02020603050405020304" pitchFamily="18" charset="0"/>
              </a:rPr>
              <a:t>的专管</a:t>
            </a:r>
            <a:r>
              <a:rPr lang="en-US" altLang="zh-CN">
                <a:latin typeface="Times New Roman" panose="02020603050405020304" pitchFamily="18" charset="0"/>
              </a:rPr>
              <a:t>I/O</a:t>
            </a:r>
            <a:r>
              <a:rPr lang="zh-CN" altLang="en-US">
                <a:latin typeface="Times New Roman" panose="02020603050405020304" pitchFamily="18" charset="0"/>
              </a:rPr>
              <a:t>控制的处理机，它控制设备与内存直接进行数据交换。通道的启动由</a:t>
            </a:r>
            <a:r>
              <a:rPr lang="en-US" altLang="zh-CN">
                <a:latin typeface="Times New Roman" panose="02020603050405020304" pitchFamily="18" charset="0"/>
              </a:rPr>
              <a:t>CPU</a:t>
            </a:r>
            <a:r>
              <a:rPr lang="zh-CN" altLang="en-US">
                <a:latin typeface="Times New Roman" panose="02020603050405020304" pitchFamily="18" charset="0"/>
              </a:rPr>
              <a:t>发指令执行。</a:t>
            </a:r>
          </a:p>
          <a:p>
            <a:pPr lvl="1" eaLnBrk="1" hangingPunct="1"/>
            <a:r>
              <a:rPr lang="zh-CN" altLang="en-US">
                <a:latin typeface="Times New Roman" panose="02020603050405020304" pitchFamily="18" charset="0"/>
              </a:rPr>
              <a:t>通道程序</a:t>
            </a:r>
            <a:endParaRPr lang="en-US" altLang="zh-CN">
              <a:latin typeface="Times New Roman" panose="02020603050405020304" pitchFamily="18" charset="0"/>
            </a:endParaRPr>
          </a:p>
          <a:p>
            <a:pPr lvl="2" eaLnBrk="1" hangingPunct="1"/>
            <a:r>
              <a:rPr lang="zh-CN" altLang="en-US">
                <a:latin typeface="Times New Roman" panose="02020603050405020304" pitchFamily="18" charset="0"/>
              </a:rPr>
              <a:t>通道是通过执行通道程序，并与设备控制器来共同实现对</a:t>
            </a:r>
            <a:r>
              <a:rPr lang="en-US" altLang="zh-CN">
                <a:latin typeface="Times New Roman" panose="02020603050405020304" pitchFamily="18" charset="0"/>
              </a:rPr>
              <a:t>I/O</a:t>
            </a:r>
            <a:r>
              <a:rPr lang="zh-CN" altLang="en-US">
                <a:latin typeface="Times New Roman" panose="02020603050405020304" pitchFamily="18" charset="0"/>
              </a:rPr>
              <a:t>设备的控制的。通道程序是由一系列的通道指令所构成。</a:t>
            </a:r>
          </a:p>
          <a:p>
            <a:pPr lvl="1" eaLnBrk="1" hangingPunct="1"/>
            <a:r>
              <a:rPr lang="zh-CN" altLang="en-US">
                <a:latin typeface="Times New Roman" panose="02020603050405020304" pitchFamily="18" charset="0"/>
              </a:rPr>
              <a:t>工作过程</a:t>
            </a:r>
            <a:endParaRPr lang="en-US" altLang="zh-CN">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2">
            <a:extLst>
              <a:ext uri="{FF2B5EF4-FFF2-40B4-BE49-F238E27FC236}">
                <a16:creationId xmlns:a16="http://schemas.microsoft.com/office/drawing/2014/main" id="{248F1BCD-279B-43EB-83F2-19A3D3CE3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843" y="3060922"/>
            <a:ext cx="6935900" cy="303190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
        <p:nvSpPr>
          <p:cNvPr id="5" name="标题 4">
            <a:extLst>
              <a:ext uri="{FF2B5EF4-FFF2-40B4-BE49-F238E27FC236}">
                <a16:creationId xmlns:a16="http://schemas.microsoft.com/office/drawing/2014/main" id="{CDA4E2CB-5A26-48E8-900A-F3E22FF68203}"/>
              </a:ext>
            </a:extLst>
          </p:cNvPr>
          <p:cNvSpPr>
            <a:spLocks noGrp="1"/>
          </p:cNvSpPr>
          <p:nvPr>
            <p:ph type="title"/>
          </p:nvPr>
        </p:nvSpPr>
        <p:spPr/>
        <p:txBody>
          <a:bodyPr/>
          <a:lstStyle/>
          <a:p>
            <a:r>
              <a:rPr lang="en-US" altLang="zh-CN" dirty="0"/>
              <a:t>6.2 </a:t>
            </a:r>
            <a:r>
              <a:rPr lang="zh-CN" altLang="en-US" dirty="0"/>
              <a:t>数据传送</a:t>
            </a:r>
            <a:r>
              <a:rPr lang="en-US" altLang="zh-CN" dirty="0"/>
              <a:t>(I/O)</a:t>
            </a:r>
            <a:r>
              <a:rPr lang="zh-CN" altLang="en-US" dirty="0"/>
              <a:t>控制方式</a:t>
            </a:r>
          </a:p>
        </p:txBody>
      </p:sp>
      <p:sp>
        <p:nvSpPr>
          <p:cNvPr id="6" name="内容占位符 5">
            <a:extLst>
              <a:ext uri="{FF2B5EF4-FFF2-40B4-BE49-F238E27FC236}">
                <a16:creationId xmlns:a16="http://schemas.microsoft.com/office/drawing/2014/main" id="{3956A134-AE6B-4FDE-873D-A10ADBD0B898}"/>
              </a:ext>
            </a:extLst>
          </p:cNvPr>
          <p:cNvSpPr>
            <a:spLocks noGrp="1"/>
          </p:cNvSpPr>
          <p:nvPr>
            <p:ph idx="1"/>
          </p:nvPr>
        </p:nvSpPr>
        <p:spPr>
          <a:xfrm>
            <a:off x="692944" y="1333549"/>
            <a:ext cx="8229600" cy="4759276"/>
          </a:xfrm>
        </p:spPr>
        <p:txBody>
          <a:bodyPr/>
          <a:lstStyle/>
          <a:p>
            <a:pPr lvl="1" eaLnBrk="1" hangingPunct="1">
              <a:buClr>
                <a:srgbClr val="FF0000"/>
              </a:buClr>
              <a:buFont typeface="Wingdings" pitchFamily="2" charset="2"/>
              <a:buChar char="Ø"/>
              <a:defRPr/>
            </a:pPr>
            <a:r>
              <a:rPr kumimoji="1" lang="zh-CN" altLang="en-US" b="1" dirty="0"/>
              <a:t>通道类型</a:t>
            </a:r>
            <a:endParaRPr kumimoji="1" lang="en-US" altLang="zh-CN" b="1" dirty="0"/>
          </a:p>
          <a:p>
            <a:pPr lvl="2" eaLnBrk="1" hangingPunct="1">
              <a:buClr>
                <a:srgbClr val="FF0000"/>
              </a:buClr>
              <a:buFont typeface="Arial" panose="020B0604020202020204" pitchFamily="34" charset="0"/>
              <a:buChar char="•"/>
              <a:defRPr/>
            </a:pPr>
            <a:r>
              <a:rPr kumimoji="1" lang="zh-CN" altLang="en-US" b="1" dirty="0"/>
              <a:t>字节多路通道</a:t>
            </a:r>
            <a:endParaRPr kumimoji="1" lang="en-US" altLang="zh-CN" b="1" dirty="0"/>
          </a:p>
          <a:p>
            <a:pPr lvl="2" eaLnBrk="1" hangingPunct="1">
              <a:buClr>
                <a:srgbClr val="FF0000"/>
              </a:buClr>
              <a:buFont typeface="Arial" panose="020B0604020202020204" pitchFamily="34" charset="0"/>
              <a:buChar char="•"/>
              <a:defRPr/>
            </a:pPr>
            <a:r>
              <a:rPr kumimoji="1" lang="zh-CN" altLang="en-US" b="1" dirty="0"/>
              <a:t>数组选择通道</a:t>
            </a:r>
            <a:endParaRPr kumimoji="1" lang="en-US" altLang="zh-CN" b="1" dirty="0"/>
          </a:p>
          <a:p>
            <a:pPr lvl="2" eaLnBrk="1" hangingPunct="1">
              <a:buClr>
                <a:srgbClr val="FF0000"/>
              </a:buClr>
              <a:buFont typeface="Arial" panose="020B0604020202020204" pitchFamily="34" charset="0"/>
              <a:buChar char="•"/>
              <a:defRPr/>
            </a:pPr>
            <a:r>
              <a:rPr kumimoji="1" lang="zh-CN" altLang="en-US" b="1" dirty="0"/>
              <a:t>数组多路通道</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图片 1">
            <a:extLst>
              <a:ext uri="{FF2B5EF4-FFF2-40B4-BE49-F238E27FC236}">
                <a16:creationId xmlns:a16="http://schemas.microsoft.com/office/drawing/2014/main" id="{CF2E89E9-B727-4A46-8D23-4079431C7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09" y="1287389"/>
            <a:ext cx="46815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4">
            <a:extLst>
              <a:ext uri="{FF2B5EF4-FFF2-40B4-BE49-F238E27FC236}">
                <a16:creationId xmlns:a16="http://schemas.microsoft.com/office/drawing/2014/main" id="{F192DAB1-A989-486B-AB77-C427CF580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138" y="4347442"/>
            <a:ext cx="5122862" cy="24463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
        <p:nvSpPr>
          <p:cNvPr id="5" name="标题 4">
            <a:extLst>
              <a:ext uri="{FF2B5EF4-FFF2-40B4-BE49-F238E27FC236}">
                <a16:creationId xmlns:a16="http://schemas.microsoft.com/office/drawing/2014/main" id="{857406E6-BF36-4D77-9146-C443F407A50D}"/>
              </a:ext>
            </a:extLst>
          </p:cNvPr>
          <p:cNvSpPr>
            <a:spLocks noGrp="1"/>
          </p:cNvSpPr>
          <p:nvPr>
            <p:ph type="title"/>
          </p:nvPr>
        </p:nvSpPr>
        <p:spPr>
          <a:xfrm>
            <a:off x="457200" y="76201"/>
            <a:ext cx="6414940" cy="1211188"/>
          </a:xfrm>
        </p:spPr>
        <p:txBody>
          <a:bodyPr/>
          <a:lstStyle/>
          <a:p>
            <a:r>
              <a:rPr lang="en-US" altLang="zh-CN" dirty="0"/>
              <a:t>6.3	</a:t>
            </a:r>
            <a:r>
              <a:rPr lang="zh-CN" altLang="en-US" dirty="0"/>
              <a:t>缓冲管理</a:t>
            </a:r>
          </a:p>
        </p:txBody>
      </p:sp>
      <p:sp>
        <p:nvSpPr>
          <p:cNvPr id="6" name="内容占位符 5">
            <a:extLst>
              <a:ext uri="{FF2B5EF4-FFF2-40B4-BE49-F238E27FC236}">
                <a16:creationId xmlns:a16="http://schemas.microsoft.com/office/drawing/2014/main" id="{2FD15B82-6FE3-46B3-B691-CAA3EFF33D45}"/>
              </a:ext>
            </a:extLst>
          </p:cNvPr>
          <p:cNvSpPr>
            <a:spLocks noGrp="1"/>
          </p:cNvSpPr>
          <p:nvPr>
            <p:ph idx="1"/>
          </p:nvPr>
        </p:nvSpPr>
        <p:spPr>
          <a:xfrm>
            <a:off x="0" y="1374475"/>
            <a:ext cx="8425509" cy="4759276"/>
          </a:xfrm>
        </p:spPr>
        <p:txBody>
          <a:bodyPr/>
          <a:lstStyle/>
          <a:p>
            <a:pPr lvl="1" eaLnBrk="1" hangingPunct="1">
              <a:buClr>
                <a:srgbClr val="FF0000"/>
              </a:buClr>
              <a:buFont typeface="Wingdings" pitchFamily="2" charset="2"/>
              <a:buChar char="Ø"/>
              <a:defRPr/>
            </a:pPr>
            <a:r>
              <a:rPr kumimoji="1" lang="zh-CN" altLang="en-US" b="1" dirty="0">
                <a:solidFill>
                  <a:srgbClr val="000000"/>
                </a:solidFill>
              </a:rPr>
              <a:t>多通路</a:t>
            </a:r>
            <a:r>
              <a:rPr kumimoji="1" lang="en-US" altLang="zh-CN" b="1" dirty="0">
                <a:solidFill>
                  <a:srgbClr val="000000"/>
                </a:solidFill>
              </a:rPr>
              <a:t>I/O</a:t>
            </a:r>
            <a:r>
              <a:rPr kumimoji="1" lang="zh-CN" altLang="en-US" b="1" dirty="0">
                <a:solidFill>
                  <a:srgbClr val="000000"/>
                </a:solidFill>
              </a:rPr>
              <a:t>系统</a:t>
            </a:r>
          </a:p>
          <a:p>
            <a:pPr marL="1200150" lvl="2" indent="-285750" eaLnBrk="1" hangingPunct="1">
              <a:buClr>
                <a:srgbClr val="FF0000"/>
              </a:buClr>
              <a:buFont typeface="Wingdings" pitchFamily="2" charset="2"/>
              <a:buChar char="Ø"/>
              <a:defRPr/>
            </a:pPr>
            <a:r>
              <a:rPr kumimoji="1" lang="zh-CN" altLang="en-US" sz="2800" b="1" dirty="0">
                <a:solidFill>
                  <a:srgbClr val="000000"/>
                </a:solidFill>
              </a:rPr>
              <a:t>单通路</a:t>
            </a:r>
            <a:r>
              <a:rPr kumimoji="1" lang="en-US" altLang="zh-CN" sz="2800" b="1" dirty="0">
                <a:solidFill>
                  <a:srgbClr val="000000"/>
                </a:solidFill>
              </a:rPr>
              <a:t>I/O</a:t>
            </a:r>
            <a:r>
              <a:rPr kumimoji="1" lang="zh-CN" altLang="en-US" sz="2800" b="1" dirty="0">
                <a:solidFill>
                  <a:srgbClr val="000000"/>
                </a:solidFill>
              </a:rPr>
              <a:t>系统</a:t>
            </a:r>
            <a:endParaRPr kumimoji="1" lang="en-US" altLang="zh-CN" sz="2800" b="1" dirty="0">
              <a:solidFill>
                <a:srgbClr val="000000"/>
              </a:solidFill>
            </a:endParaRPr>
          </a:p>
          <a:p>
            <a:pPr marL="1200150" lvl="2" indent="-285750" eaLnBrk="1" hangingPunct="1">
              <a:buClr>
                <a:srgbClr val="FF0000"/>
              </a:buClr>
              <a:buFont typeface="Wingdings" pitchFamily="2" charset="2"/>
              <a:buChar char="Ø"/>
              <a:defRPr/>
            </a:pPr>
            <a:endParaRPr kumimoji="1" lang="en-US" altLang="zh-CN" sz="2800" b="1" dirty="0">
              <a:solidFill>
                <a:srgbClr val="000000"/>
              </a:solidFill>
            </a:endParaRPr>
          </a:p>
          <a:p>
            <a:pPr marL="1200150" lvl="2" indent="-285750" eaLnBrk="1" hangingPunct="1">
              <a:buClr>
                <a:srgbClr val="FF0000"/>
              </a:buClr>
              <a:buFont typeface="Wingdings" pitchFamily="2" charset="2"/>
              <a:buChar char="Ø"/>
              <a:defRPr/>
            </a:pPr>
            <a:endParaRPr kumimoji="1" lang="en-US" altLang="zh-CN" sz="2800" b="1" dirty="0">
              <a:solidFill>
                <a:srgbClr val="000000"/>
              </a:solidFill>
            </a:endParaRPr>
          </a:p>
          <a:p>
            <a:pPr marL="1200150" lvl="2" indent="-285750" eaLnBrk="1" hangingPunct="1">
              <a:buClr>
                <a:srgbClr val="FF0000"/>
              </a:buClr>
              <a:buFont typeface="Wingdings" pitchFamily="2" charset="2"/>
              <a:buChar char="Ø"/>
              <a:defRPr/>
            </a:pPr>
            <a:endParaRPr kumimoji="1" lang="en-US" altLang="zh-CN" sz="2800" b="1" dirty="0">
              <a:solidFill>
                <a:srgbClr val="000000"/>
              </a:solidFill>
            </a:endParaRPr>
          </a:p>
          <a:p>
            <a:pPr marL="1200150" lvl="2" indent="-285750" eaLnBrk="1" hangingPunct="1">
              <a:buClr>
                <a:srgbClr val="FF0000"/>
              </a:buClr>
              <a:buFont typeface="Wingdings" pitchFamily="2" charset="2"/>
              <a:buChar char="Ø"/>
              <a:defRPr/>
            </a:pPr>
            <a:r>
              <a:rPr kumimoji="1" lang="zh-CN" altLang="en-US" sz="2800" b="1" dirty="0">
                <a:solidFill>
                  <a:srgbClr val="000000"/>
                </a:solidFill>
              </a:rPr>
              <a:t>多通路</a:t>
            </a:r>
            <a:r>
              <a:rPr kumimoji="1" lang="en-US" altLang="zh-CN" sz="2800" b="1" dirty="0">
                <a:solidFill>
                  <a:srgbClr val="000000"/>
                </a:solidFill>
              </a:rPr>
              <a:t>I/O</a:t>
            </a:r>
            <a:r>
              <a:rPr kumimoji="1" lang="zh-CN" altLang="en-US" sz="2800" b="1" dirty="0">
                <a:solidFill>
                  <a:srgbClr val="000000"/>
                </a:solidFill>
              </a:rPr>
              <a:t>系统</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a:extLst>
              <a:ext uri="{FF2B5EF4-FFF2-40B4-BE49-F238E27FC236}">
                <a16:creationId xmlns:a16="http://schemas.microsoft.com/office/drawing/2014/main" id="{C8B626BB-FC33-45B5-885E-BF30216E4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70" y="2278063"/>
            <a:ext cx="8310562" cy="4579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3">
            <a:extLst>
              <a:ext uri="{FF2B5EF4-FFF2-40B4-BE49-F238E27FC236}">
                <a16:creationId xmlns:a16="http://schemas.microsoft.com/office/drawing/2014/main" id="{01ED3BA2-6F7C-4D2C-9E79-8C0BF4052959}"/>
              </a:ext>
            </a:extLst>
          </p:cNvPr>
          <p:cNvSpPr>
            <a:spLocks noGrp="1"/>
          </p:cNvSpPr>
          <p:nvPr>
            <p:ph type="title"/>
          </p:nvPr>
        </p:nvSpPr>
        <p:spPr/>
        <p:txBody>
          <a:bodyPr/>
          <a:lstStyle/>
          <a:p>
            <a:r>
              <a:rPr lang="en-US" altLang="zh-CN" dirty="0"/>
              <a:t>6.3	</a:t>
            </a:r>
            <a:r>
              <a:rPr lang="zh-CN" altLang="en-US" dirty="0"/>
              <a:t>缓冲管理</a:t>
            </a:r>
          </a:p>
        </p:txBody>
      </p:sp>
      <p:sp>
        <p:nvSpPr>
          <p:cNvPr id="5" name="内容占位符 4">
            <a:extLst>
              <a:ext uri="{FF2B5EF4-FFF2-40B4-BE49-F238E27FC236}">
                <a16:creationId xmlns:a16="http://schemas.microsoft.com/office/drawing/2014/main" id="{8DF1B995-DAA0-4525-90F6-82F540D79127}"/>
              </a:ext>
            </a:extLst>
          </p:cNvPr>
          <p:cNvSpPr>
            <a:spLocks noGrp="1"/>
          </p:cNvSpPr>
          <p:nvPr>
            <p:ph idx="1"/>
          </p:nvPr>
        </p:nvSpPr>
        <p:spPr>
          <a:xfrm>
            <a:off x="564470" y="1418016"/>
            <a:ext cx="8229600" cy="4759276"/>
          </a:xfrm>
        </p:spPr>
        <p:txBody>
          <a:bodyPr/>
          <a:lstStyle/>
          <a:p>
            <a:pPr marL="0" lvl="0" indent="0" latinLnBrk="0">
              <a:spcBef>
                <a:spcPct val="0"/>
              </a:spcBef>
              <a:buNone/>
            </a:pPr>
            <a:r>
              <a:rPr lang="zh-CN" altLang="en-US" sz="2400" kern="1200" dirty="0">
                <a:solidFill>
                  <a:srgbClr val="000000"/>
                </a:solidFill>
                <a:latin typeface="Times New Roman" panose="02020603050405020304" pitchFamily="18" charset="0"/>
              </a:rPr>
              <a:t>例：下面显示了一个由六条通道指令所构成的简单的通道程序。该程序的功能是将内存中不同地址的数据写成多个记录。 </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E9DD1F72-F399-40D6-A72E-A50C49A430E3}"/>
              </a:ext>
            </a:extLst>
          </p:cNvPr>
          <p:cNvSpPr>
            <a:spLocks noGrp="1" noChangeArrowheads="1"/>
          </p:cNvSpPr>
          <p:nvPr>
            <p:ph type="title"/>
          </p:nvPr>
        </p:nvSpPr>
        <p:spPr/>
        <p:txBody>
          <a:bodyPr/>
          <a:lstStyle/>
          <a:p>
            <a:pPr eaLnBrk="1" hangingPunct="1"/>
            <a:r>
              <a:rPr lang="en-US" altLang="zh-CN" dirty="0"/>
              <a:t>6.3	</a:t>
            </a:r>
            <a:r>
              <a:rPr lang="zh-CN" altLang="en-US" dirty="0"/>
              <a:t>缓冲管理</a:t>
            </a:r>
          </a:p>
        </p:txBody>
      </p:sp>
      <p:sp>
        <p:nvSpPr>
          <p:cNvPr id="31748" name="Rectangle 4">
            <a:extLst>
              <a:ext uri="{FF2B5EF4-FFF2-40B4-BE49-F238E27FC236}">
                <a16:creationId xmlns:a16="http://schemas.microsoft.com/office/drawing/2014/main" id="{3FBB535B-7F03-4796-92A5-986BD02F7D25}"/>
              </a:ext>
            </a:extLst>
          </p:cNvPr>
          <p:cNvSpPr>
            <a:spLocks noGrp="1" noChangeArrowheads="1"/>
          </p:cNvSpPr>
          <p:nvPr>
            <p:ph idx="1"/>
          </p:nvPr>
        </p:nvSpPr>
        <p:spPr/>
        <p:txBody>
          <a:bodyPr/>
          <a:lstStyle/>
          <a:p>
            <a:pPr eaLnBrk="1" hangingPunct="1">
              <a:lnSpc>
                <a:spcPct val="90000"/>
              </a:lnSpc>
            </a:pPr>
            <a:r>
              <a:rPr lang="zh-CN" altLang="en-US">
                <a:latin typeface="Times New Roman" panose="02020603050405020304" pitchFamily="18" charset="0"/>
              </a:rPr>
              <a:t>缓冲技术</a:t>
            </a:r>
          </a:p>
          <a:p>
            <a:pPr lvl="1" eaLnBrk="1" hangingPunct="1">
              <a:lnSpc>
                <a:spcPct val="90000"/>
              </a:lnSpc>
            </a:pPr>
            <a:r>
              <a:rPr lang="zh-CN" altLang="en-US">
                <a:latin typeface="Times New Roman" panose="02020603050405020304" pitchFamily="18" charset="0"/>
              </a:rPr>
              <a:t>引入原因</a:t>
            </a:r>
          </a:p>
          <a:p>
            <a:pPr lvl="2" eaLnBrk="1" hangingPunct="1">
              <a:lnSpc>
                <a:spcPct val="90000"/>
              </a:lnSpc>
            </a:pPr>
            <a:r>
              <a:rPr lang="zh-CN" altLang="en-US">
                <a:latin typeface="Times New Roman" panose="02020603050405020304" pitchFamily="18" charset="0"/>
              </a:rPr>
              <a:t>提高</a:t>
            </a:r>
            <a:r>
              <a:rPr lang="en-US" altLang="zh-CN">
                <a:latin typeface="Times New Roman" panose="02020603050405020304" pitchFamily="18" charset="0"/>
              </a:rPr>
              <a:t>CPU</a:t>
            </a:r>
            <a:r>
              <a:rPr lang="zh-CN" altLang="en-US">
                <a:latin typeface="Times New Roman" panose="02020603050405020304" pitchFamily="18" charset="0"/>
              </a:rPr>
              <a:t>，通道，</a:t>
            </a:r>
            <a:r>
              <a:rPr lang="en-US" altLang="zh-CN">
                <a:latin typeface="Times New Roman" panose="02020603050405020304" pitchFamily="18" charset="0"/>
              </a:rPr>
              <a:t>I/O</a:t>
            </a:r>
            <a:r>
              <a:rPr lang="zh-CN" altLang="en-US">
                <a:latin typeface="Times New Roman" panose="02020603050405020304" pitchFamily="18" charset="0"/>
              </a:rPr>
              <a:t>设备的并行能力。</a:t>
            </a:r>
          </a:p>
          <a:p>
            <a:pPr lvl="2" eaLnBrk="1" hangingPunct="1">
              <a:lnSpc>
                <a:spcPct val="90000"/>
              </a:lnSpc>
            </a:pPr>
            <a:r>
              <a:rPr lang="zh-CN" altLang="en-US">
                <a:latin typeface="Times New Roman" panose="02020603050405020304" pitchFamily="18" charset="0"/>
              </a:rPr>
              <a:t>改善</a:t>
            </a:r>
            <a:r>
              <a:rPr lang="en-US" altLang="zh-CN">
                <a:latin typeface="Times New Roman" panose="02020603050405020304" pitchFamily="18" charset="0"/>
              </a:rPr>
              <a:t>CPU</a:t>
            </a:r>
            <a:r>
              <a:rPr lang="zh-CN" altLang="en-US">
                <a:latin typeface="Times New Roman" panose="02020603050405020304" pitchFamily="18" charset="0"/>
              </a:rPr>
              <a:t>和</a:t>
            </a:r>
            <a:r>
              <a:rPr lang="en-US" altLang="zh-CN">
                <a:latin typeface="Times New Roman" panose="02020603050405020304" pitchFamily="18" charset="0"/>
              </a:rPr>
              <a:t>I/O</a:t>
            </a:r>
            <a:r>
              <a:rPr lang="zh-CN" altLang="en-US">
                <a:latin typeface="Times New Roman" panose="02020603050405020304" pitchFamily="18" charset="0"/>
              </a:rPr>
              <a:t>设备间速度不匹配的情况。</a:t>
            </a:r>
          </a:p>
          <a:p>
            <a:pPr lvl="2" eaLnBrk="1" hangingPunct="1">
              <a:lnSpc>
                <a:spcPct val="90000"/>
              </a:lnSpc>
            </a:pPr>
            <a:r>
              <a:rPr lang="zh-CN" altLang="en-US">
                <a:latin typeface="Times New Roman" panose="02020603050405020304" pitchFamily="18" charset="0"/>
              </a:rPr>
              <a:t>可减少中断</a:t>
            </a:r>
            <a:r>
              <a:rPr lang="en-US" altLang="zh-CN">
                <a:latin typeface="Times New Roman" panose="02020603050405020304" pitchFamily="18" charset="0"/>
              </a:rPr>
              <a:t>CPU</a:t>
            </a:r>
            <a:r>
              <a:rPr lang="zh-CN" altLang="en-US">
                <a:latin typeface="Times New Roman" panose="02020603050405020304" pitchFamily="18" charset="0"/>
              </a:rPr>
              <a:t>的次数，放宽</a:t>
            </a:r>
            <a:r>
              <a:rPr lang="en-US" altLang="zh-CN">
                <a:latin typeface="Times New Roman" panose="02020603050405020304" pitchFamily="18" charset="0"/>
              </a:rPr>
              <a:t>CPU</a:t>
            </a:r>
            <a:r>
              <a:rPr lang="zh-CN" altLang="en-US">
                <a:latin typeface="Times New Roman" panose="02020603050405020304" pitchFamily="18" charset="0"/>
              </a:rPr>
              <a:t>对中断的响应时间。</a:t>
            </a:r>
          </a:p>
          <a:p>
            <a:pPr lvl="1" eaLnBrk="1" hangingPunct="1">
              <a:lnSpc>
                <a:spcPct val="90000"/>
              </a:lnSpc>
            </a:pPr>
            <a:r>
              <a:rPr lang="zh-CN" altLang="en-US">
                <a:latin typeface="Times New Roman" panose="02020603050405020304" pitchFamily="18" charset="0"/>
              </a:rPr>
              <a:t>硬件缓冲器和软件缓冲</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93D77AC-2DE3-43F1-B068-F0B62CAA7244}"/>
              </a:ext>
            </a:extLst>
          </p:cNvPr>
          <p:cNvSpPr>
            <a:spLocks noGrp="1"/>
          </p:cNvSpPr>
          <p:nvPr>
            <p:ph type="title"/>
          </p:nvPr>
        </p:nvSpPr>
        <p:spPr/>
        <p:txBody>
          <a:bodyPr/>
          <a:lstStyle/>
          <a:p>
            <a:r>
              <a:rPr lang="en-US" altLang="zh-CN" dirty="0"/>
              <a:t>6.3	</a:t>
            </a:r>
            <a:r>
              <a:rPr lang="zh-CN" altLang="en-US" dirty="0"/>
              <a:t>缓冲管理</a:t>
            </a:r>
          </a:p>
        </p:txBody>
      </p:sp>
      <p:sp>
        <p:nvSpPr>
          <p:cNvPr id="191491" name="Rectangle 3">
            <a:extLst>
              <a:ext uri="{FF2B5EF4-FFF2-40B4-BE49-F238E27FC236}">
                <a16:creationId xmlns:a16="http://schemas.microsoft.com/office/drawing/2014/main" id="{FE1AF526-CAD2-420A-A09B-C25ACCCACC13}"/>
              </a:ext>
            </a:extLst>
          </p:cNvPr>
          <p:cNvSpPr>
            <a:spLocks noGrp="1" noChangeArrowheads="1"/>
          </p:cNvSpPr>
          <p:nvPr>
            <p:ph idx="1"/>
          </p:nvPr>
        </p:nvSpPr>
        <p:spPr/>
        <p:txBody>
          <a:bodyPr/>
          <a:lstStyle/>
          <a:p>
            <a:pPr eaLnBrk="1" hangingPunct="1">
              <a:lnSpc>
                <a:spcPct val="140000"/>
              </a:lnSpc>
              <a:defRPr/>
            </a:pPr>
            <a:r>
              <a:rPr lang="zh-CN" altLang="en-US" sz="2800" dirty="0">
                <a:effectLst>
                  <a:outerShdw blurRad="38100" dist="38100" dir="2700000" algn="tl">
                    <a:srgbClr val="C0C0C0"/>
                  </a:outerShdw>
                </a:effectLst>
                <a:latin typeface="宋体" pitchFamily="2" charset="-122"/>
              </a:rPr>
              <a:t>缓冲的分类</a:t>
            </a:r>
            <a:endParaRPr lang="en-US" altLang="zh-CN" sz="2800" dirty="0">
              <a:effectLst>
                <a:outerShdw blurRad="38100" dist="38100" dir="2700000" algn="tl">
                  <a:srgbClr val="C0C0C0"/>
                </a:outerShdw>
              </a:effectLst>
              <a:latin typeface="宋体" pitchFamily="2" charset="-122"/>
            </a:endParaRPr>
          </a:p>
          <a:p>
            <a:pPr lvl="1" eaLnBrk="1" hangingPunct="1">
              <a:lnSpc>
                <a:spcPct val="140000"/>
              </a:lnSpc>
              <a:defRPr/>
            </a:pPr>
            <a:r>
              <a:rPr lang="zh-CN" altLang="en-US" sz="2400" dirty="0">
                <a:effectLst>
                  <a:outerShdw blurRad="38100" dist="38100" dir="2700000" algn="tl">
                    <a:srgbClr val="C0C0C0"/>
                  </a:outerShdw>
                </a:effectLst>
                <a:latin typeface="宋体" pitchFamily="2" charset="-122"/>
              </a:rPr>
              <a:t>对于字符设备</a:t>
            </a:r>
            <a:endParaRPr lang="zh-CN" altLang="en-US" sz="2400" dirty="0">
              <a:solidFill>
                <a:srgbClr val="0000FF"/>
              </a:solidFill>
              <a:effectLst>
                <a:outerShdw blurRad="38100" dist="38100" dir="2700000" algn="tl">
                  <a:srgbClr val="C0C0C0"/>
                </a:outerShdw>
              </a:effectLst>
              <a:latin typeface="宋体" pitchFamily="2" charset="-122"/>
            </a:endParaRPr>
          </a:p>
          <a:p>
            <a:pPr lvl="2" eaLnBrk="1" hangingPunct="1">
              <a:lnSpc>
                <a:spcPct val="140000"/>
              </a:lnSpc>
              <a:defRPr/>
            </a:pPr>
            <a:r>
              <a:rPr lang="zh-CN" altLang="en-US" sz="2000" dirty="0">
                <a:solidFill>
                  <a:srgbClr val="0000FF"/>
                </a:solidFill>
                <a:effectLst>
                  <a:outerShdw blurRad="38100" dist="38100" dir="2700000" algn="tl">
                    <a:srgbClr val="C0C0C0"/>
                  </a:outerShdw>
                </a:effectLst>
                <a:latin typeface="宋体" pitchFamily="2" charset="-122"/>
              </a:rPr>
              <a:t>字节缓冲：</a:t>
            </a:r>
            <a:r>
              <a:rPr lang="zh-CN" altLang="en-US" sz="1600" dirty="0">
                <a:solidFill>
                  <a:srgbClr val="0000FF"/>
                </a:solidFill>
                <a:effectLst>
                  <a:outerShdw blurRad="38100" dist="38100" dir="2700000" algn="tl">
                    <a:srgbClr val="C0C0C0"/>
                  </a:outerShdw>
                </a:effectLst>
                <a:latin typeface="宋体" pitchFamily="2" charset="-122"/>
              </a:rPr>
              <a:t>每个</a:t>
            </a:r>
            <a:r>
              <a:rPr lang="en-US" altLang="zh-CN" sz="1600" dirty="0">
                <a:solidFill>
                  <a:srgbClr val="0000FF"/>
                </a:solidFill>
                <a:effectLst>
                  <a:outerShdw blurRad="38100" dist="38100" dir="2700000" algn="tl">
                    <a:srgbClr val="C0C0C0"/>
                  </a:outerShdw>
                </a:effectLst>
                <a:latin typeface="宋体" pitchFamily="2" charset="-122"/>
              </a:rPr>
              <a:t>I/O</a:t>
            </a:r>
            <a:r>
              <a:rPr lang="zh-CN" altLang="en-US" sz="1600" dirty="0">
                <a:solidFill>
                  <a:srgbClr val="0000FF"/>
                </a:solidFill>
                <a:effectLst>
                  <a:outerShdw blurRad="38100" dist="38100" dir="2700000" algn="tl">
                    <a:srgbClr val="C0C0C0"/>
                  </a:outerShdw>
                </a:effectLst>
                <a:latin typeface="宋体" pitchFamily="2" charset="-122"/>
              </a:rPr>
              <a:t>缓冲区缓存一个字符或一个字节</a:t>
            </a:r>
            <a:endParaRPr lang="zh-CN" altLang="en-US" sz="2000" dirty="0">
              <a:solidFill>
                <a:srgbClr val="0000FF"/>
              </a:solidFill>
              <a:effectLst>
                <a:outerShdw blurRad="38100" dist="38100" dir="2700000" algn="tl">
                  <a:srgbClr val="C0C0C0"/>
                </a:outerShdw>
              </a:effectLst>
              <a:latin typeface="宋体" pitchFamily="2" charset="-122"/>
            </a:endParaRPr>
          </a:p>
          <a:p>
            <a:pPr lvl="3" eaLnBrk="1" hangingPunct="1">
              <a:lnSpc>
                <a:spcPct val="140000"/>
              </a:lnSpc>
              <a:defRPr/>
            </a:pPr>
            <a:r>
              <a:rPr lang="zh-CN" altLang="en-US" sz="1600" dirty="0">
                <a:solidFill>
                  <a:srgbClr val="008000"/>
                </a:solidFill>
                <a:effectLst>
                  <a:outerShdw blurRad="38100" dist="38100" dir="2700000" algn="tl">
                    <a:srgbClr val="C0C0C0"/>
                  </a:outerShdw>
                </a:effectLst>
                <a:latin typeface="宋体" pitchFamily="2" charset="-122"/>
              </a:rPr>
              <a:t>可用于键盘输入等</a:t>
            </a:r>
          </a:p>
          <a:p>
            <a:pPr lvl="2" eaLnBrk="1" hangingPunct="1">
              <a:lnSpc>
                <a:spcPct val="140000"/>
              </a:lnSpc>
              <a:defRPr/>
            </a:pPr>
            <a:r>
              <a:rPr lang="zh-CN" altLang="en-US" sz="2000" dirty="0">
                <a:solidFill>
                  <a:srgbClr val="0000FF"/>
                </a:solidFill>
                <a:effectLst>
                  <a:outerShdw blurRad="38100" dist="38100" dir="2700000" algn="tl">
                    <a:srgbClr val="C0C0C0"/>
                  </a:outerShdw>
                </a:effectLst>
                <a:latin typeface="宋体" pitchFamily="2" charset="-122"/>
              </a:rPr>
              <a:t>行缓冲：</a:t>
            </a:r>
            <a:r>
              <a:rPr lang="zh-CN" altLang="en-US" sz="1600" dirty="0">
                <a:solidFill>
                  <a:srgbClr val="0000FF"/>
                </a:solidFill>
                <a:effectLst>
                  <a:outerShdw blurRad="38100" dist="38100" dir="2700000" algn="tl">
                    <a:srgbClr val="C0C0C0"/>
                  </a:outerShdw>
                </a:effectLst>
                <a:latin typeface="宋体" pitchFamily="2" charset="-122"/>
              </a:rPr>
              <a:t>每个</a:t>
            </a:r>
            <a:r>
              <a:rPr lang="en-US" altLang="zh-CN" sz="1600" dirty="0">
                <a:solidFill>
                  <a:srgbClr val="0000FF"/>
                </a:solidFill>
                <a:effectLst>
                  <a:outerShdw blurRad="38100" dist="38100" dir="2700000" algn="tl">
                    <a:srgbClr val="C0C0C0"/>
                  </a:outerShdw>
                </a:effectLst>
                <a:latin typeface="宋体" pitchFamily="2" charset="-122"/>
              </a:rPr>
              <a:t>I/O</a:t>
            </a:r>
            <a:r>
              <a:rPr lang="zh-CN" altLang="en-US" sz="1600" dirty="0">
                <a:solidFill>
                  <a:srgbClr val="0000FF"/>
                </a:solidFill>
                <a:effectLst>
                  <a:outerShdw blurRad="38100" dist="38100" dir="2700000" algn="tl">
                    <a:srgbClr val="C0C0C0"/>
                  </a:outerShdw>
                </a:effectLst>
                <a:latin typeface="宋体" pitchFamily="2" charset="-122"/>
              </a:rPr>
              <a:t>缓冲区缓存一个字符串或长度可变的多个字节</a:t>
            </a:r>
          </a:p>
          <a:p>
            <a:pPr lvl="3" eaLnBrk="1" hangingPunct="1">
              <a:lnSpc>
                <a:spcPct val="140000"/>
              </a:lnSpc>
              <a:defRPr/>
            </a:pPr>
            <a:r>
              <a:rPr lang="zh-CN" altLang="en-US" sz="1600" dirty="0">
                <a:solidFill>
                  <a:srgbClr val="008000"/>
                </a:solidFill>
                <a:effectLst>
                  <a:outerShdw blurRad="38100" dist="38100" dir="2700000" algn="tl">
                    <a:srgbClr val="C0C0C0"/>
                  </a:outerShdw>
                </a:effectLst>
                <a:latin typeface="宋体" pitchFamily="2" charset="-122"/>
              </a:rPr>
              <a:t>可用于显示输出、打印输出等</a:t>
            </a:r>
          </a:p>
          <a:p>
            <a:pPr lvl="1" eaLnBrk="1" hangingPunct="1">
              <a:lnSpc>
                <a:spcPct val="140000"/>
              </a:lnSpc>
              <a:defRPr/>
            </a:pPr>
            <a:r>
              <a:rPr lang="zh-CN" altLang="en-US" sz="2400" dirty="0">
                <a:effectLst>
                  <a:outerShdw blurRad="38100" dist="38100" dir="2700000" algn="tl">
                    <a:srgbClr val="C0C0C0"/>
                  </a:outerShdw>
                </a:effectLst>
                <a:latin typeface="宋体" pitchFamily="2" charset="-122"/>
              </a:rPr>
              <a:t>对于块设备</a:t>
            </a:r>
          </a:p>
          <a:p>
            <a:pPr lvl="2" eaLnBrk="1" hangingPunct="1">
              <a:lnSpc>
                <a:spcPct val="140000"/>
              </a:lnSpc>
              <a:defRPr/>
            </a:pPr>
            <a:r>
              <a:rPr lang="zh-CN" altLang="en-US" sz="2000" dirty="0">
                <a:solidFill>
                  <a:srgbClr val="0000FF"/>
                </a:solidFill>
                <a:effectLst>
                  <a:outerShdw blurRad="38100" dist="38100" dir="2700000" algn="tl">
                    <a:srgbClr val="C0C0C0"/>
                  </a:outerShdw>
                </a:effectLst>
                <a:latin typeface="宋体" pitchFamily="2" charset="-122"/>
              </a:rPr>
              <a:t>块缓冲：</a:t>
            </a:r>
            <a:r>
              <a:rPr lang="zh-CN" altLang="en-US" sz="1600" dirty="0">
                <a:solidFill>
                  <a:srgbClr val="0000FF"/>
                </a:solidFill>
                <a:effectLst>
                  <a:outerShdw blurRad="38100" dist="38100" dir="2700000" algn="tl">
                    <a:srgbClr val="C0C0C0"/>
                  </a:outerShdw>
                </a:effectLst>
                <a:latin typeface="宋体" pitchFamily="2" charset="-122"/>
              </a:rPr>
              <a:t>每个</a:t>
            </a:r>
            <a:r>
              <a:rPr lang="en-US" altLang="zh-CN" sz="1600" dirty="0">
                <a:solidFill>
                  <a:srgbClr val="0000FF"/>
                </a:solidFill>
                <a:effectLst>
                  <a:outerShdw blurRad="38100" dist="38100" dir="2700000" algn="tl">
                    <a:srgbClr val="C0C0C0"/>
                  </a:outerShdw>
                </a:effectLst>
                <a:latin typeface="宋体" pitchFamily="2" charset="-122"/>
              </a:rPr>
              <a:t>I/O</a:t>
            </a:r>
            <a:r>
              <a:rPr lang="zh-CN" altLang="en-US" sz="1600" dirty="0">
                <a:solidFill>
                  <a:srgbClr val="0000FF"/>
                </a:solidFill>
                <a:effectLst>
                  <a:outerShdw blurRad="38100" dist="38100" dir="2700000" algn="tl">
                    <a:srgbClr val="C0C0C0"/>
                  </a:outerShdw>
                </a:effectLst>
                <a:latin typeface="宋体" pitchFamily="2" charset="-122"/>
              </a:rPr>
              <a:t>缓冲区缓存固定长度的多个字节（即一块数据）</a:t>
            </a:r>
          </a:p>
          <a:p>
            <a:pPr lvl="3" eaLnBrk="1" hangingPunct="1">
              <a:lnSpc>
                <a:spcPct val="140000"/>
              </a:lnSpc>
              <a:defRPr/>
            </a:pPr>
            <a:r>
              <a:rPr lang="zh-CN" altLang="en-US" sz="1600" dirty="0">
                <a:solidFill>
                  <a:srgbClr val="008000"/>
                </a:solidFill>
                <a:effectLst>
                  <a:outerShdw blurRad="38100" dist="38100" dir="2700000" algn="tl">
                    <a:srgbClr val="C0C0C0"/>
                  </a:outerShdw>
                </a:effectLst>
                <a:latin typeface="宋体" pitchFamily="2" charset="-122"/>
              </a:rPr>
              <a:t>可用于磁盘、磁带等输入输出</a:t>
            </a:r>
            <a:endParaRPr lang="zh-CN" altLang="en-US" sz="1600" dirty="0">
              <a:solidFill>
                <a:srgbClr val="0000FF"/>
              </a:solidFill>
              <a:effectLst>
                <a:outerShdw blurRad="38100" dist="38100" dir="2700000" algn="tl">
                  <a:srgbClr val="C0C0C0"/>
                </a:outerShdw>
              </a:effectLst>
              <a:latin typeface="宋体" pitchFamily="2" charset="-122"/>
            </a:endParaRPr>
          </a:p>
          <a:p>
            <a:pPr eaLnBrk="1" hangingPunct="1">
              <a:defRPr/>
            </a:pPr>
            <a:endParaRPr lang="en-US" altLang="zh-CN" sz="3200" dirty="0">
              <a:latin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843EB230-958E-4AC0-92DC-748E7BFD23FD}"/>
              </a:ext>
            </a:extLst>
          </p:cNvPr>
          <p:cNvSpPr>
            <a:spLocks noGrp="1" noChangeArrowheads="1"/>
          </p:cNvSpPr>
          <p:nvPr>
            <p:ph type="title"/>
          </p:nvPr>
        </p:nvSpPr>
        <p:spPr/>
        <p:txBody>
          <a:bodyPr/>
          <a:lstStyle/>
          <a:p>
            <a:pPr eaLnBrk="1" hangingPunct="1"/>
            <a:r>
              <a:rPr lang="en-US" altLang="zh-CN" sz="3600" dirty="0"/>
              <a:t>6.1 I/O</a:t>
            </a:r>
            <a:r>
              <a:rPr lang="zh-CN" altLang="en-US" sz="3600" dirty="0"/>
              <a:t>系统的组成</a:t>
            </a:r>
          </a:p>
        </p:txBody>
      </p:sp>
      <p:graphicFrame>
        <p:nvGraphicFramePr>
          <p:cNvPr id="6149" name="Object 5">
            <a:extLst>
              <a:ext uri="{FF2B5EF4-FFF2-40B4-BE49-F238E27FC236}">
                <a16:creationId xmlns:a16="http://schemas.microsoft.com/office/drawing/2014/main" id="{260FA9B9-37AF-4ABC-9CB8-E0C38A834BB6}"/>
              </a:ext>
            </a:extLst>
          </p:cNvPr>
          <p:cNvGraphicFramePr>
            <a:graphicFrameLocks noGrp="1" noChangeAspect="1"/>
          </p:cNvGraphicFramePr>
          <p:nvPr>
            <p:ph idx="1"/>
            <p:extLst>
              <p:ext uri="{D42A27DB-BD31-4B8C-83A1-F6EECF244321}">
                <p14:modId xmlns:p14="http://schemas.microsoft.com/office/powerpoint/2010/main" val="514755734"/>
              </p:ext>
            </p:extLst>
          </p:nvPr>
        </p:nvGraphicFramePr>
        <p:xfrm>
          <a:off x="1170657" y="3302000"/>
          <a:ext cx="6802686" cy="2717800"/>
        </p:xfrm>
        <a:graphic>
          <a:graphicData uri="http://schemas.openxmlformats.org/presentationml/2006/ole">
            <mc:AlternateContent xmlns:mc="http://schemas.openxmlformats.org/markup-compatibility/2006">
              <mc:Choice xmlns:v="urn:schemas-microsoft-com:vml" Requires="v">
                <p:oleObj name="文档" r:id="rId2" imgW="5277612" imgH="2107692" progId="Word.Document.8">
                  <p:embed/>
                </p:oleObj>
              </mc:Choice>
              <mc:Fallback>
                <p:oleObj name="文档" r:id="rId2" imgW="5277612" imgH="2107692" progId="Word.Document.8">
                  <p:embed/>
                  <p:pic>
                    <p:nvPicPr>
                      <p:cNvPr id="6149" name="Object 5">
                        <a:extLst>
                          <a:ext uri="{FF2B5EF4-FFF2-40B4-BE49-F238E27FC236}">
                            <a16:creationId xmlns:a16="http://schemas.microsoft.com/office/drawing/2014/main" id="{260FA9B9-37AF-4ABC-9CB8-E0C38A834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657" y="3302000"/>
                        <a:ext cx="6802686" cy="2717800"/>
                      </a:xfrm>
                      <a:prstGeom prst="rect">
                        <a:avLst/>
                      </a:prstGeom>
                      <a:noFill/>
                      <a:ln>
                        <a:noFill/>
                      </a:ln>
                      <a:effectLst/>
                    </p:spPr>
                  </p:pic>
                </p:oleObj>
              </mc:Fallback>
            </mc:AlternateContent>
          </a:graphicData>
        </a:graphic>
      </p:graphicFrame>
      <p:sp>
        <p:nvSpPr>
          <p:cNvPr id="6148" name="Rectangle 4">
            <a:extLst>
              <a:ext uri="{FF2B5EF4-FFF2-40B4-BE49-F238E27FC236}">
                <a16:creationId xmlns:a16="http://schemas.microsoft.com/office/drawing/2014/main" id="{E19982EF-5D7C-48A3-B9AF-D19405CF2B16}"/>
              </a:ext>
            </a:extLst>
          </p:cNvPr>
          <p:cNvSpPr>
            <a:spLocks noGrp="1" noChangeArrowheads="1"/>
          </p:cNvSpPr>
          <p:nvPr>
            <p:ph type="body" sz="half" idx="4294967295"/>
          </p:nvPr>
        </p:nvSpPr>
        <p:spPr>
          <a:xfrm>
            <a:off x="544286" y="1415143"/>
            <a:ext cx="8599714" cy="4717370"/>
          </a:xfrm>
        </p:spPr>
        <p:txBody>
          <a:bodyPr/>
          <a:lstStyle/>
          <a:p>
            <a:pPr eaLnBrk="1" hangingPunct="1">
              <a:buFont typeface="Wingdings" panose="05000000000000000000" pitchFamily="2" charset="2"/>
              <a:buChar char="Ø"/>
            </a:pPr>
            <a:r>
              <a:rPr lang="en-US" altLang="zh-CN" dirty="0">
                <a:latin typeface="Times New Roman" panose="02020603050405020304" pitchFamily="18" charset="0"/>
              </a:rPr>
              <a:t>I/O</a:t>
            </a:r>
            <a:r>
              <a:rPr lang="zh-CN" altLang="en-US" dirty="0">
                <a:latin typeface="Times New Roman" panose="02020603050405020304" pitchFamily="18" charset="0"/>
              </a:rPr>
              <a:t>系统的结构</a:t>
            </a:r>
          </a:p>
          <a:p>
            <a:pPr lvl="1" eaLnBrk="1" hangingPunct="1"/>
            <a:r>
              <a:rPr lang="zh-CN" altLang="en-US" sz="2800" dirty="0">
                <a:latin typeface="Times New Roman" panose="02020603050405020304" pitchFamily="18" charset="0"/>
              </a:rPr>
              <a:t>微机型</a:t>
            </a:r>
            <a:r>
              <a:rPr lang="en-US" altLang="zh-CN" sz="2800" dirty="0">
                <a:latin typeface="Times New Roman" panose="02020603050405020304" pitchFamily="18" charset="0"/>
              </a:rPr>
              <a:t>I/O</a:t>
            </a:r>
            <a:r>
              <a:rPr lang="zh-CN" altLang="en-US" sz="2800" dirty="0">
                <a:latin typeface="Times New Roman" panose="02020603050405020304" pitchFamily="18" charset="0"/>
              </a:rPr>
              <a:t>系统</a:t>
            </a:r>
            <a:r>
              <a:rPr lang="en-US" altLang="zh-CN" sz="2800" dirty="0">
                <a:latin typeface="Times New Roman" panose="02020603050405020304" pitchFamily="18" charset="0"/>
              </a:rPr>
              <a:t>: I/O</a:t>
            </a:r>
            <a:r>
              <a:rPr lang="zh-CN" altLang="en-US" sz="2800" dirty="0">
                <a:latin typeface="Times New Roman" panose="02020603050405020304" pitchFamily="18" charset="0"/>
              </a:rPr>
              <a:t>设备通过设备控制器连接到总线上，</a:t>
            </a:r>
            <a:r>
              <a:rPr lang="en-US" altLang="zh-CN" sz="2800" dirty="0">
                <a:latin typeface="Times New Roman" panose="02020603050405020304" pitchFamily="18" charset="0"/>
              </a:rPr>
              <a:t>CPU</a:t>
            </a:r>
            <a:r>
              <a:rPr lang="zh-CN" altLang="en-US" sz="2800" dirty="0">
                <a:latin typeface="Times New Roman" panose="02020603050405020304" pitchFamily="18" charset="0"/>
              </a:rPr>
              <a:t>通过设备控制器与相应的设备进行通信。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72DE91-C301-441B-8E83-8BA9E7F74FAF}"/>
              </a:ext>
            </a:extLst>
          </p:cNvPr>
          <p:cNvSpPr>
            <a:spLocks noGrp="1"/>
          </p:cNvSpPr>
          <p:nvPr>
            <p:ph type="title"/>
          </p:nvPr>
        </p:nvSpPr>
        <p:spPr/>
        <p:txBody>
          <a:bodyPr/>
          <a:lstStyle/>
          <a:p>
            <a:r>
              <a:rPr lang="en-US" altLang="zh-CN" dirty="0"/>
              <a:t>6.3	</a:t>
            </a:r>
            <a:r>
              <a:rPr lang="zh-CN" altLang="en-US" dirty="0"/>
              <a:t>缓冲管理</a:t>
            </a:r>
          </a:p>
        </p:txBody>
      </p:sp>
      <p:sp>
        <p:nvSpPr>
          <p:cNvPr id="33795" name="Rectangle 4">
            <a:extLst>
              <a:ext uri="{FF2B5EF4-FFF2-40B4-BE49-F238E27FC236}">
                <a16:creationId xmlns:a16="http://schemas.microsoft.com/office/drawing/2014/main" id="{4F698BD7-3199-48D0-9A80-B3B68DF9B38C}"/>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单缓冲和双缓冲</a:t>
            </a:r>
          </a:p>
          <a:p>
            <a:pPr algn="just" eaLnBrk="1" hangingPunct="1">
              <a:spcBef>
                <a:spcPct val="50000"/>
              </a:spcBef>
              <a:buClr>
                <a:schemeClr val="bg1"/>
              </a:buClr>
              <a:buFontTx/>
              <a:buNone/>
            </a:pPr>
            <a:endParaRPr lang="en-US" altLang="zh-CN" sz="4400"/>
          </a:p>
        </p:txBody>
      </p:sp>
      <p:pic>
        <p:nvPicPr>
          <p:cNvPr id="33797" name="Picture 6" descr="11_6a">
            <a:extLst>
              <a:ext uri="{FF2B5EF4-FFF2-40B4-BE49-F238E27FC236}">
                <a16:creationId xmlns:a16="http://schemas.microsoft.com/office/drawing/2014/main" id="{50F41185-0F0B-40D7-B560-93FC3BFA1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232" y="1964418"/>
            <a:ext cx="5523139" cy="407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C3B956B-5F21-45DB-8DF1-23E60141E968}"/>
              </a:ext>
            </a:extLst>
          </p:cNvPr>
          <p:cNvSpPr>
            <a:spLocks noGrp="1"/>
          </p:cNvSpPr>
          <p:nvPr>
            <p:ph type="title"/>
          </p:nvPr>
        </p:nvSpPr>
        <p:spPr/>
        <p:txBody>
          <a:bodyPr/>
          <a:lstStyle/>
          <a:p>
            <a:r>
              <a:rPr lang="en-US" altLang="zh-CN" dirty="0"/>
              <a:t>6.3	</a:t>
            </a:r>
            <a:r>
              <a:rPr lang="zh-CN" altLang="en-US" dirty="0"/>
              <a:t>缓冲管理</a:t>
            </a:r>
          </a:p>
        </p:txBody>
      </p:sp>
      <p:sp>
        <p:nvSpPr>
          <p:cNvPr id="34819" name="Rectangle 2">
            <a:extLst>
              <a:ext uri="{FF2B5EF4-FFF2-40B4-BE49-F238E27FC236}">
                <a16:creationId xmlns:a16="http://schemas.microsoft.com/office/drawing/2014/main" id="{22105D9E-0038-48B0-8799-2F64B9F7BFB8}"/>
              </a:ext>
            </a:extLst>
          </p:cNvPr>
          <p:cNvSpPr>
            <a:spLocks noGrp="1" noChangeArrowheads="1"/>
          </p:cNvSpPr>
          <p:nvPr>
            <p:ph idx="1"/>
          </p:nvPr>
        </p:nvSpPr>
        <p:spPr/>
        <p:txBody>
          <a:bodyPr/>
          <a:lstStyle/>
          <a:p>
            <a:pPr lvl="1" eaLnBrk="1" hangingPunct="1"/>
            <a:r>
              <a:rPr lang="zh-CN" altLang="en-US" sz="2400" dirty="0">
                <a:latin typeface="Times New Roman" panose="02020603050405020304" pitchFamily="18" charset="0"/>
              </a:rPr>
              <a:t>单缓冲</a:t>
            </a:r>
          </a:p>
          <a:p>
            <a:pPr lvl="2" eaLnBrk="1" hangingPunct="1"/>
            <a:r>
              <a:rPr lang="zh-CN" altLang="en-US" sz="2000" dirty="0">
                <a:latin typeface="Times New Roman" panose="02020603050405020304" pitchFamily="18" charset="0"/>
              </a:rPr>
              <a:t>设：数据从磁盘</a:t>
            </a:r>
            <a:r>
              <a:rPr lang="en-US" altLang="zh-CN" sz="2000" dirty="0">
                <a:latin typeface="Times New Roman" panose="02020603050405020304" pitchFamily="18" charset="0"/>
              </a:rPr>
              <a:t>—&gt;</a:t>
            </a:r>
            <a:r>
              <a:rPr lang="zh-CN" altLang="en-US" sz="2000" dirty="0">
                <a:latin typeface="Times New Roman" panose="02020603050405020304" pitchFamily="18" charset="0"/>
              </a:rPr>
              <a:t>缓冲区		</a:t>
            </a:r>
            <a:r>
              <a:rPr lang="en-US" altLang="zh-CN" sz="2000" dirty="0">
                <a:latin typeface="Times New Roman" panose="02020603050405020304" pitchFamily="18" charset="0"/>
              </a:rPr>
              <a:t>T</a:t>
            </a:r>
          </a:p>
          <a:p>
            <a:pPr lvl="2" eaLnBrk="1" hangingPunct="1"/>
            <a:r>
              <a:rPr lang="en-US" altLang="zh-CN" sz="2000" dirty="0">
                <a:latin typeface="Times New Roman" panose="02020603050405020304" pitchFamily="18" charset="0"/>
              </a:rPr>
              <a:t>        </a:t>
            </a:r>
            <a:r>
              <a:rPr lang="zh-CN" altLang="en-US" sz="2000" dirty="0">
                <a:latin typeface="Times New Roman" panose="02020603050405020304" pitchFamily="18" charset="0"/>
              </a:rPr>
              <a:t>数据从缓冲区</a:t>
            </a:r>
            <a:r>
              <a:rPr lang="en-US" altLang="zh-CN" sz="2000" dirty="0">
                <a:latin typeface="Times New Roman" panose="02020603050405020304" pitchFamily="18" charset="0"/>
              </a:rPr>
              <a:t>—&gt;</a:t>
            </a:r>
            <a:r>
              <a:rPr lang="zh-CN" altLang="en-US" sz="2000" dirty="0">
                <a:latin typeface="Times New Roman" panose="02020603050405020304" pitchFamily="18" charset="0"/>
              </a:rPr>
              <a:t>用户区   	            </a:t>
            </a:r>
            <a:r>
              <a:rPr lang="en-US" altLang="zh-CN" sz="2000" dirty="0">
                <a:latin typeface="Times New Roman" panose="02020603050405020304" pitchFamily="18" charset="0"/>
              </a:rPr>
              <a:t>M</a:t>
            </a:r>
          </a:p>
          <a:p>
            <a:pPr lvl="2" eaLnBrk="1" hangingPunct="1"/>
            <a:r>
              <a:rPr lang="en-US" altLang="zh-CN" sz="2000" dirty="0">
                <a:latin typeface="Times New Roman" panose="02020603050405020304" pitchFamily="18" charset="0"/>
              </a:rPr>
              <a:t>         CPU</a:t>
            </a:r>
            <a:r>
              <a:rPr lang="zh-CN" altLang="en-US" sz="2000" dirty="0">
                <a:latin typeface="Times New Roman" panose="02020603050405020304" pitchFamily="18" charset="0"/>
              </a:rPr>
              <a:t>计算时间			</a:t>
            </a:r>
            <a:r>
              <a:rPr lang="en-US" altLang="zh-CN" sz="2000" dirty="0">
                <a:latin typeface="Times New Roman" panose="02020603050405020304" pitchFamily="18" charset="0"/>
              </a:rPr>
              <a:t>C</a:t>
            </a:r>
          </a:p>
          <a:p>
            <a:pPr lvl="2" eaLnBrk="1" hangingPunct="1"/>
            <a:r>
              <a:rPr lang="zh-CN" altLang="en-US" sz="2000" dirty="0">
                <a:latin typeface="Times New Roman" panose="02020603050405020304" pitchFamily="18" charset="0"/>
              </a:rPr>
              <a:t>则：对数据的处理时间为  </a:t>
            </a:r>
            <a:r>
              <a:rPr lang="en-US" altLang="zh-CN" sz="2000" dirty="0">
                <a:latin typeface="Times New Roman" panose="02020603050405020304" pitchFamily="18" charset="0"/>
              </a:rPr>
              <a:t>max(C,T)+M</a:t>
            </a:r>
          </a:p>
          <a:p>
            <a:pPr lvl="2" eaLnBrk="1" hangingPunct="1"/>
            <a:r>
              <a:rPr lang="zh-CN" altLang="en-US" sz="2000" dirty="0">
                <a:latin typeface="Times New Roman" panose="02020603050405020304" pitchFamily="18" charset="0"/>
              </a:rPr>
              <a:t>如无缓冲区，处理时间为：</a:t>
            </a:r>
            <a:r>
              <a:rPr lang="en-US" altLang="zh-CN" sz="2000" dirty="0">
                <a:latin typeface="Times New Roman" panose="02020603050405020304" pitchFamily="18" charset="0"/>
              </a:rPr>
              <a:t>T+C</a:t>
            </a:r>
          </a:p>
          <a:p>
            <a:pPr lvl="1" eaLnBrk="1" hangingPunct="1"/>
            <a:r>
              <a:rPr lang="zh-CN" altLang="en-US" sz="2400" dirty="0">
                <a:latin typeface="Times New Roman" panose="02020603050405020304" pitchFamily="18" charset="0"/>
              </a:rPr>
              <a:t>双缓冲</a:t>
            </a:r>
          </a:p>
          <a:p>
            <a:pPr lvl="2" eaLnBrk="1" hangingPunct="1"/>
            <a:r>
              <a:rPr lang="zh-CN" altLang="en-US" sz="2000" dirty="0">
                <a:latin typeface="Times New Roman" panose="02020603050405020304" pitchFamily="18" charset="0"/>
              </a:rPr>
              <a:t>       系统处理时间：</a:t>
            </a:r>
            <a:r>
              <a:rPr lang="en-US" altLang="zh-CN" sz="2000" dirty="0">
                <a:latin typeface="Times New Roman" panose="02020603050405020304" pitchFamily="18" charset="0"/>
              </a:rPr>
              <a:t>max(C,T)</a:t>
            </a:r>
          </a:p>
          <a:p>
            <a:pPr lvl="2" eaLnBrk="1" hangingPunct="1"/>
            <a:r>
              <a:rPr lang="en-US" altLang="zh-CN" sz="2000" dirty="0">
                <a:latin typeface="Times New Roman" panose="02020603050405020304" pitchFamily="18" charset="0"/>
              </a:rPr>
              <a:t>        </a:t>
            </a:r>
            <a:r>
              <a:rPr lang="zh-CN" altLang="en-US" sz="2000" dirty="0">
                <a:latin typeface="Times New Roman" panose="02020603050405020304" pitchFamily="18" charset="0"/>
              </a:rPr>
              <a:t>当</a:t>
            </a:r>
            <a:r>
              <a:rPr lang="en-US" altLang="zh-CN" sz="2000" dirty="0">
                <a:latin typeface="Times New Roman" panose="02020603050405020304" pitchFamily="18" charset="0"/>
              </a:rPr>
              <a:t>C&lt;T </a:t>
            </a:r>
            <a:r>
              <a:rPr lang="zh-CN" altLang="en-US" sz="2000" dirty="0">
                <a:latin typeface="Times New Roman" panose="02020603050405020304" pitchFamily="18" charset="0"/>
              </a:rPr>
              <a:t>：块设备连续输入</a:t>
            </a:r>
          </a:p>
          <a:p>
            <a:pPr lvl="2"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C&gt;T </a:t>
            </a:r>
            <a:r>
              <a:rPr lang="zh-CN" altLang="en-US" sz="2000" dirty="0">
                <a:latin typeface="Times New Roman" panose="02020603050405020304" pitchFamily="18" charset="0"/>
              </a:rPr>
              <a:t>：</a:t>
            </a:r>
            <a:r>
              <a:rPr lang="en-US" altLang="zh-CN" sz="2000" dirty="0">
                <a:latin typeface="Times New Roman" panose="02020603050405020304" pitchFamily="18" charset="0"/>
              </a:rPr>
              <a:t>CPU</a:t>
            </a:r>
            <a:r>
              <a:rPr lang="zh-CN" altLang="en-US" sz="2000" dirty="0">
                <a:latin typeface="Times New Roman" panose="02020603050405020304" pitchFamily="18" charset="0"/>
              </a:rPr>
              <a:t>进行处理</a:t>
            </a:r>
          </a:p>
          <a:p>
            <a:pPr lvl="2" eaLnBrk="1" hangingPunct="1"/>
            <a:r>
              <a:rPr lang="zh-CN" altLang="en-US" sz="2000" dirty="0">
                <a:latin typeface="Times New Roman" panose="02020603050405020304" pitchFamily="18" charset="0"/>
              </a:rPr>
              <a:t>两台计算机进行通信，配备双缓冲，实现双向数据传送。</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1026" descr="11_6b">
            <a:extLst>
              <a:ext uri="{FF2B5EF4-FFF2-40B4-BE49-F238E27FC236}">
                <a16:creationId xmlns:a16="http://schemas.microsoft.com/office/drawing/2014/main" id="{D32B4195-84C0-471D-ABDD-6A3687FE4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3" y="1049424"/>
            <a:ext cx="7217228" cy="58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1029">
            <a:extLst>
              <a:ext uri="{FF2B5EF4-FFF2-40B4-BE49-F238E27FC236}">
                <a16:creationId xmlns:a16="http://schemas.microsoft.com/office/drawing/2014/main" id="{4CE401F0-245E-4509-8998-0D22926DF1B5}"/>
              </a:ext>
            </a:extLst>
          </p:cNvPr>
          <p:cNvSpPr>
            <a:spLocks noChangeArrowheads="1"/>
          </p:cNvSpPr>
          <p:nvPr/>
        </p:nvSpPr>
        <p:spPr bwMode="auto">
          <a:xfrm>
            <a:off x="1088572" y="6400800"/>
            <a:ext cx="1982788" cy="457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4" name="标题 3">
            <a:extLst>
              <a:ext uri="{FF2B5EF4-FFF2-40B4-BE49-F238E27FC236}">
                <a16:creationId xmlns:a16="http://schemas.microsoft.com/office/drawing/2014/main" id="{8766A035-CA82-4641-8152-A2D78BF380CE}"/>
              </a:ext>
            </a:extLst>
          </p:cNvPr>
          <p:cNvSpPr>
            <a:spLocks noGrp="1"/>
          </p:cNvSpPr>
          <p:nvPr>
            <p:ph type="title"/>
          </p:nvPr>
        </p:nvSpPr>
        <p:spPr/>
        <p:txBody>
          <a:bodyPr/>
          <a:lstStyle/>
          <a:p>
            <a:r>
              <a:rPr lang="en-US" altLang="zh-CN" dirty="0"/>
              <a:t>6.3	</a:t>
            </a:r>
            <a:r>
              <a:rPr lang="zh-CN" altLang="en-US" dirty="0"/>
              <a:t>缓冲管理</a:t>
            </a:r>
          </a:p>
        </p:txBody>
      </p:sp>
      <p:sp>
        <p:nvSpPr>
          <p:cNvPr id="5" name="内容占位符 4">
            <a:extLst>
              <a:ext uri="{FF2B5EF4-FFF2-40B4-BE49-F238E27FC236}">
                <a16:creationId xmlns:a16="http://schemas.microsoft.com/office/drawing/2014/main" id="{18426EA8-4262-45A6-B9AC-599247EF7A34}"/>
              </a:ext>
            </a:extLst>
          </p:cNvPr>
          <p:cNvSpPr>
            <a:spLocks noGrp="1"/>
          </p:cNvSpPr>
          <p:nvPr>
            <p:ph idx="1"/>
          </p:nvPr>
        </p:nvSpPr>
        <p:spPr/>
        <p:txBody>
          <a:bodyPr/>
          <a:lstStyle/>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71858E0-295B-4951-84C2-15DDDE3B4159}"/>
              </a:ext>
            </a:extLst>
          </p:cNvPr>
          <p:cNvSpPr>
            <a:spLocks noGrp="1"/>
          </p:cNvSpPr>
          <p:nvPr>
            <p:ph type="title"/>
          </p:nvPr>
        </p:nvSpPr>
        <p:spPr/>
        <p:txBody>
          <a:bodyPr/>
          <a:lstStyle/>
          <a:p>
            <a:r>
              <a:rPr lang="en-US" altLang="zh-CN" dirty="0"/>
              <a:t>6.3	</a:t>
            </a:r>
            <a:r>
              <a:rPr lang="zh-CN" altLang="en-US" dirty="0"/>
              <a:t>缓冲管理</a:t>
            </a:r>
          </a:p>
        </p:txBody>
      </p:sp>
      <p:sp>
        <p:nvSpPr>
          <p:cNvPr id="36867" name="Rectangle 2052">
            <a:extLst>
              <a:ext uri="{FF2B5EF4-FFF2-40B4-BE49-F238E27FC236}">
                <a16:creationId xmlns:a16="http://schemas.microsoft.com/office/drawing/2014/main" id="{F1A96CEF-620B-42DF-8AB0-8B387B2EF2A0}"/>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循环缓冲</a:t>
            </a:r>
          </a:p>
          <a:p>
            <a:pPr lvl="1" eaLnBrk="1" hangingPunct="1"/>
            <a:r>
              <a:rPr lang="zh-CN" altLang="en-US">
                <a:latin typeface="Times New Roman" panose="02020603050405020304" pitchFamily="18" charset="0"/>
              </a:rPr>
              <a:t>用几个缓冲区组成一个环形缓冲区，供输入</a:t>
            </a:r>
            <a:r>
              <a:rPr lang="en-US" altLang="zh-CN">
                <a:latin typeface="Times New Roman" panose="02020603050405020304" pitchFamily="18" charset="0"/>
              </a:rPr>
              <a:t>/</a:t>
            </a:r>
            <a:r>
              <a:rPr lang="zh-CN" altLang="en-US">
                <a:latin typeface="Times New Roman" panose="02020603050405020304" pitchFamily="18" charset="0"/>
              </a:rPr>
              <a:t>出共同使用。</a:t>
            </a:r>
          </a:p>
          <a:p>
            <a:pPr lvl="1" eaLnBrk="1" hangingPunct="1"/>
            <a:r>
              <a:rPr lang="zh-CN" altLang="en-US">
                <a:latin typeface="Times New Roman" panose="02020603050405020304" pitchFamily="18" charset="0"/>
              </a:rPr>
              <a:t>工作原理</a:t>
            </a:r>
          </a:p>
          <a:p>
            <a:pPr lvl="2" eaLnBrk="1" hangingPunct="1"/>
            <a:r>
              <a:rPr lang="en-US" altLang="zh-CN">
                <a:latin typeface="Times New Roman" panose="02020603050405020304" pitchFamily="18" charset="0"/>
              </a:rPr>
              <a:t>Nextg</a:t>
            </a:r>
            <a:r>
              <a:rPr lang="zh-CN" altLang="en-US">
                <a:latin typeface="Times New Roman" panose="02020603050405020304" pitchFamily="18" charset="0"/>
              </a:rPr>
              <a:t>：指向装数据的缓冲区；</a:t>
            </a:r>
          </a:p>
          <a:p>
            <a:pPr lvl="2" eaLnBrk="1" hangingPunct="1"/>
            <a:r>
              <a:rPr lang="en-US" altLang="zh-CN">
                <a:latin typeface="Times New Roman" panose="02020603050405020304" pitchFamily="18" charset="0"/>
              </a:rPr>
              <a:t>Nexti</a:t>
            </a:r>
            <a:r>
              <a:rPr lang="zh-CN" altLang="en-US">
                <a:latin typeface="Times New Roman" panose="02020603050405020304" pitchFamily="18" charset="0"/>
              </a:rPr>
              <a:t>：指向空缓冲区；</a:t>
            </a:r>
          </a:p>
          <a:p>
            <a:pPr lvl="2" eaLnBrk="1" hangingPunct="1"/>
            <a:r>
              <a:rPr lang="en-US" altLang="zh-CN">
                <a:latin typeface="Times New Roman" panose="02020603050405020304" pitchFamily="18" charset="0"/>
              </a:rPr>
              <a:t>Current</a:t>
            </a:r>
            <a:r>
              <a:rPr lang="zh-CN" altLang="en-US">
                <a:latin typeface="Times New Roman" panose="02020603050405020304" pitchFamily="18" charset="0"/>
              </a:rPr>
              <a:t>：正在使用的缓冲区单元。</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7DE8B01-BB51-4942-B9C8-658B5755B909}"/>
              </a:ext>
            </a:extLst>
          </p:cNvPr>
          <p:cNvSpPr>
            <a:spLocks noGrp="1"/>
          </p:cNvSpPr>
          <p:nvPr>
            <p:ph type="title"/>
          </p:nvPr>
        </p:nvSpPr>
        <p:spPr/>
        <p:txBody>
          <a:bodyPr/>
          <a:lstStyle/>
          <a:p>
            <a:r>
              <a:rPr lang="en-US" altLang="zh-CN" dirty="0"/>
              <a:t>6.3	</a:t>
            </a:r>
            <a:r>
              <a:rPr lang="zh-CN" altLang="en-US" dirty="0"/>
              <a:t>缓冲管理</a:t>
            </a:r>
          </a:p>
        </p:txBody>
      </p:sp>
      <p:sp>
        <p:nvSpPr>
          <p:cNvPr id="37891" name="Rectangle 4">
            <a:extLst>
              <a:ext uri="{FF2B5EF4-FFF2-40B4-BE49-F238E27FC236}">
                <a16:creationId xmlns:a16="http://schemas.microsoft.com/office/drawing/2014/main" id="{84FDE5B3-F4D3-488E-87AA-BDC2A8568F0E}"/>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缓冲区的使用</a:t>
            </a:r>
          </a:p>
          <a:p>
            <a:pPr lvl="2" eaLnBrk="1" hangingPunct="1"/>
            <a:r>
              <a:rPr lang="en-US" altLang="zh-CN">
                <a:latin typeface="Times New Roman" panose="02020603050405020304" pitchFamily="18" charset="0"/>
              </a:rPr>
              <a:t>Getbuf </a:t>
            </a:r>
            <a:r>
              <a:rPr lang="zh-CN" altLang="en-US">
                <a:latin typeface="Times New Roman" panose="02020603050405020304" pitchFamily="18" charset="0"/>
              </a:rPr>
              <a:t>过程（获取缓冲的过程）	</a:t>
            </a:r>
          </a:p>
          <a:p>
            <a:pPr lvl="2" eaLnBrk="1" hangingPunct="1"/>
            <a:r>
              <a:rPr lang="en-US" altLang="zh-CN">
                <a:latin typeface="Times New Roman" panose="02020603050405020304" pitchFamily="18" charset="0"/>
              </a:rPr>
              <a:t>Releasebuf </a:t>
            </a:r>
            <a:r>
              <a:rPr lang="zh-CN" altLang="en-US">
                <a:latin typeface="Times New Roman" panose="02020603050405020304" pitchFamily="18" charset="0"/>
              </a:rPr>
              <a:t>过程（释放缓冲的过程）</a:t>
            </a:r>
          </a:p>
          <a:p>
            <a:pPr lvl="1" eaLnBrk="1" hangingPunct="1"/>
            <a:r>
              <a:rPr lang="zh-CN" altLang="en-US">
                <a:latin typeface="Times New Roman" panose="02020603050405020304" pitchFamily="18" charset="0"/>
              </a:rPr>
              <a:t>进程同步</a:t>
            </a:r>
          </a:p>
          <a:p>
            <a:pPr lvl="2" eaLnBrk="1" hangingPunct="1"/>
            <a:r>
              <a:rPr lang="en-US" altLang="zh-CN">
                <a:latin typeface="Times New Roman" panose="02020603050405020304" pitchFamily="18" charset="0"/>
              </a:rPr>
              <a:t>Nexti </a:t>
            </a:r>
            <a:r>
              <a:rPr lang="zh-CN" altLang="en-US">
                <a:latin typeface="Times New Roman" panose="02020603050405020304" pitchFamily="18" charset="0"/>
              </a:rPr>
              <a:t>赶上 </a:t>
            </a:r>
            <a:r>
              <a:rPr lang="en-US" altLang="zh-CN">
                <a:latin typeface="Times New Roman" panose="02020603050405020304" pitchFamily="18" charset="0"/>
              </a:rPr>
              <a:t>Nextg</a:t>
            </a:r>
            <a:r>
              <a:rPr lang="zh-CN" altLang="en-US">
                <a:latin typeface="Times New Roman" panose="02020603050405020304" pitchFamily="18" charset="0"/>
              </a:rPr>
              <a:t>：系统受计算限制：所有缓冲区装满数据，输入进程阻塞。</a:t>
            </a:r>
          </a:p>
          <a:p>
            <a:pPr lvl="2" eaLnBrk="1" hangingPunct="1"/>
            <a:r>
              <a:rPr lang="en-US" altLang="zh-CN">
                <a:latin typeface="Times New Roman" panose="02020603050405020304" pitchFamily="18" charset="0"/>
              </a:rPr>
              <a:t>Nextg</a:t>
            </a:r>
            <a:r>
              <a:rPr lang="zh-CN" altLang="en-US">
                <a:latin typeface="Times New Roman" panose="02020603050405020304" pitchFamily="18" charset="0"/>
              </a:rPr>
              <a:t>赶上</a:t>
            </a:r>
            <a:r>
              <a:rPr lang="en-US" altLang="zh-CN">
                <a:latin typeface="Times New Roman" panose="02020603050405020304" pitchFamily="18" charset="0"/>
              </a:rPr>
              <a:t>Nexti</a:t>
            </a:r>
            <a:r>
              <a:rPr lang="zh-CN" altLang="en-US">
                <a:latin typeface="Times New Roman" panose="02020603050405020304" pitchFamily="18" charset="0"/>
              </a:rPr>
              <a:t>：系统受</a:t>
            </a:r>
            <a:r>
              <a:rPr lang="en-US" altLang="zh-CN">
                <a:latin typeface="Times New Roman" panose="02020603050405020304" pitchFamily="18" charset="0"/>
              </a:rPr>
              <a:t>I/O</a:t>
            </a:r>
            <a:r>
              <a:rPr lang="zh-CN" altLang="en-US">
                <a:latin typeface="Times New Roman" panose="02020603050405020304" pitchFamily="18" charset="0"/>
              </a:rPr>
              <a:t>限制：所有缓冲区为空，输出进程阻塞。</a:t>
            </a:r>
            <a:endParaRPr lang="zh-CN" altLang="en-US"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C7B4AF2-12B2-4705-894A-D95DAFE2EDE6}"/>
              </a:ext>
            </a:extLst>
          </p:cNvPr>
          <p:cNvSpPr>
            <a:spLocks noGrp="1"/>
          </p:cNvSpPr>
          <p:nvPr>
            <p:ph type="title"/>
          </p:nvPr>
        </p:nvSpPr>
        <p:spPr/>
        <p:txBody>
          <a:bodyPr/>
          <a:lstStyle/>
          <a:p>
            <a:r>
              <a:rPr lang="en-US" altLang="zh-CN" dirty="0"/>
              <a:t>6.3	</a:t>
            </a:r>
            <a:r>
              <a:rPr lang="zh-CN" altLang="en-US" dirty="0"/>
              <a:t>缓冲管理</a:t>
            </a:r>
          </a:p>
        </p:txBody>
      </p:sp>
      <p:sp>
        <p:nvSpPr>
          <p:cNvPr id="38915" name="Rectangle 4">
            <a:extLst>
              <a:ext uri="{FF2B5EF4-FFF2-40B4-BE49-F238E27FC236}">
                <a16:creationId xmlns:a16="http://schemas.microsoft.com/office/drawing/2014/main" id="{C843BBEF-57C1-4EA0-9F6D-19BCF9D8EE4F}"/>
              </a:ext>
            </a:extLst>
          </p:cNvPr>
          <p:cNvSpPr>
            <a:spLocks noGrp="1" noChangeArrowheads="1"/>
          </p:cNvSpPr>
          <p:nvPr>
            <p:ph idx="1"/>
          </p:nvPr>
        </p:nvSpPr>
        <p:spPr/>
        <p:txBody>
          <a:bodyPr/>
          <a:lstStyle/>
          <a:p>
            <a:pPr eaLnBrk="1" hangingPunct="1"/>
            <a:r>
              <a:rPr lang="zh-CN" altLang="en-US" sz="2800" dirty="0">
                <a:latin typeface="Times New Roman" panose="02020603050405020304" pitchFamily="18" charset="0"/>
              </a:rPr>
              <a:t>缓冲池</a:t>
            </a:r>
          </a:p>
          <a:p>
            <a:pPr lvl="1" eaLnBrk="1" hangingPunct="1"/>
            <a:r>
              <a:rPr lang="zh-CN" altLang="en-US" sz="2400" dirty="0">
                <a:latin typeface="Times New Roman" panose="02020603050405020304" pitchFamily="18" charset="0"/>
              </a:rPr>
              <a:t>缓冲池的结构</a:t>
            </a:r>
          </a:p>
          <a:p>
            <a:pPr lvl="2" eaLnBrk="1" hangingPunct="1"/>
            <a:r>
              <a:rPr lang="zh-CN" altLang="en-US" sz="2000" dirty="0">
                <a:latin typeface="Times New Roman" panose="02020603050405020304" pitchFamily="18" charset="0"/>
              </a:rPr>
              <a:t>把输入和输出多缓冲器结合起来，形成一个既能用于输入，又能用于输出的缓冲器，称为缓冲池。</a:t>
            </a:r>
            <a:r>
              <a:rPr lang="zh-CN" altLang="en-US" sz="2000" dirty="0">
                <a:latin typeface="楷体_GB2312" pitchFamily="49" charset="-122"/>
              </a:rPr>
              <a:t>每个缓冲区又分为缓冲区首部和缓冲体。</a:t>
            </a:r>
            <a:endParaRPr lang="zh-CN" altLang="en-US" sz="2000" dirty="0">
              <a:latin typeface="Times New Roman" panose="02020603050405020304" pitchFamily="18" charset="0"/>
            </a:endParaRPr>
          </a:p>
          <a:p>
            <a:pPr algn="just" eaLnBrk="1" hangingPunct="1">
              <a:spcBef>
                <a:spcPct val="50000"/>
              </a:spcBef>
              <a:buClr>
                <a:srgbClr val="A50021"/>
              </a:buClr>
              <a:buSzPct val="75000"/>
              <a:buFont typeface="Wingdings" panose="05000000000000000000" pitchFamily="2" charset="2"/>
              <a:buNone/>
            </a:pPr>
            <a:endParaRPr lang="en-US" altLang="zh-CN" dirty="0"/>
          </a:p>
        </p:txBody>
      </p:sp>
      <p:sp>
        <p:nvSpPr>
          <p:cNvPr id="54278" name="Rectangle 6">
            <a:extLst>
              <a:ext uri="{FF2B5EF4-FFF2-40B4-BE49-F238E27FC236}">
                <a16:creationId xmlns:a16="http://schemas.microsoft.com/office/drawing/2014/main" id="{A87CE6CD-53B7-4592-A48F-A7082743455A}"/>
              </a:ext>
            </a:extLst>
          </p:cNvPr>
          <p:cNvSpPr>
            <a:spLocks noChangeArrowheads="1"/>
          </p:cNvSpPr>
          <p:nvPr/>
        </p:nvSpPr>
        <p:spPr bwMode="auto">
          <a:xfrm>
            <a:off x="1273175" y="3427412"/>
            <a:ext cx="2667000" cy="2746375"/>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a:solidFill>
                  <a:schemeClr val="bg1"/>
                </a:solidFill>
                <a:latin typeface="Times New Roman" panose="02020603050405020304" pitchFamily="18" charset="0"/>
              </a:rPr>
              <a:t>设备号</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缓冲区号</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缓冲区地址</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缓冲区状态（忙</a:t>
            </a:r>
            <a:r>
              <a:rPr lang="en-US" altLang="zh-CN" sz="1800">
                <a:solidFill>
                  <a:schemeClr val="bg1"/>
                </a:solidFill>
                <a:latin typeface="Times New Roman" panose="02020603050405020304" pitchFamily="18" charset="0"/>
              </a:rPr>
              <a:t>/</a:t>
            </a:r>
            <a:r>
              <a:rPr lang="zh-CN" altLang="en-US" sz="1800">
                <a:solidFill>
                  <a:schemeClr val="bg1"/>
                </a:solidFill>
                <a:latin typeface="Times New Roman" panose="02020603050405020304" pitchFamily="18" charset="0"/>
              </a:rPr>
              <a:t>闲）</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数据块号</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互斥标识位</a:t>
            </a:r>
          </a:p>
          <a:p>
            <a:pPr algn="ctr" eaLnBrk="1" hangingPunct="1">
              <a:lnSpc>
                <a:spcPct val="140000"/>
              </a:lnSpc>
              <a:spcBef>
                <a:spcPct val="0"/>
              </a:spcBef>
              <a:buClrTx/>
              <a:buFontTx/>
              <a:buNone/>
            </a:pPr>
            <a:r>
              <a:rPr lang="zh-CN" altLang="en-US" sz="1800">
                <a:solidFill>
                  <a:schemeClr val="bg1"/>
                </a:solidFill>
                <a:latin typeface="Times New Roman" panose="02020603050405020304" pitchFamily="18" charset="0"/>
              </a:rPr>
              <a:t>设备缓冲队列指针</a:t>
            </a:r>
            <a:endParaRPr lang="zh-CN" altLang="en-US" sz="2400">
              <a:solidFill>
                <a:schemeClr val="bg1"/>
              </a:solidFill>
              <a:latin typeface="Times New Roman" panose="02020603050405020304" pitchFamily="18" charset="0"/>
            </a:endParaRPr>
          </a:p>
        </p:txBody>
      </p:sp>
      <p:sp>
        <p:nvSpPr>
          <p:cNvPr id="54279" name="Text Box 7">
            <a:extLst>
              <a:ext uri="{FF2B5EF4-FFF2-40B4-BE49-F238E27FC236}">
                <a16:creationId xmlns:a16="http://schemas.microsoft.com/office/drawing/2014/main" id="{0EE0A40F-BDDC-456A-8571-76A92861DFE7}"/>
              </a:ext>
            </a:extLst>
          </p:cNvPr>
          <p:cNvSpPr txBox="1">
            <a:spLocks noChangeArrowheads="1"/>
          </p:cNvSpPr>
          <p:nvPr/>
        </p:nvSpPr>
        <p:spPr bwMode="auto">
          <a:xfrm>
            <a:off x="1781995" y="6172255"/>
            <a:ext cx="1406472" cy="38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dirty="0">
                <a:latin typeface="Times New Roman" panose="02020603050405020304" pitchFamily="18" charset="0"/>
              </a:rPr>
              <a:t>缓冲区首部</a:t>
            </a:r>
            <a:endParaRPr lang="zh-CN" altLang="en-US" sz="2400" dirty="0">
              <a:latin typeface="Times New Roman" panose="02020603050405020304" pitchFamily="18" charset="0"/>
              <a:ea typeface="楷体_GB2312" pitchFamily="49" charset="-122"/>
            </a:endParaRPr>
          </a:p>
        </p:txBody>
      </p:sp>
      <p:sp>
        <p:nvSpPr>
          <p:cNvPr id="54280" name="Line 8">
            <a:extLst>
              <a:ext uri="{FF2B5EF4-FFF2-40B4-BE49-F238E27FC236}">
                <a16:creationId xmlns:a16="http://schemas.microsoft.com/office/drawing/2014/main" id="{2E2198A9-E525-4FF0-84BB-1558D3AB23A3}"/>
              </a:ext>
            </a:extLst>
          </p:cNvPr>
          <p:cNvSpPr>
            <a:spLocks noChangeShapeType="1"/>
          </p:cNvSpPr>
          <p:nvPr/>
        </p:nvSpPr>
        <p:spPr bwMode="auto">
          <a:xfrm>
            <a:off x="1273175" y="3810000"/>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1" name="Line 9">
            <a:extLst>
              <a:ext uri="{FF2B5EF4-FFF2-40B4-BE49-F238E27FC236}">
                <a16:creationId xmlns:a16="http://schemas.microsoft.com/office/drawing/2014/main" id="{4131D57B-9DCE-42DF-9F59-4A5B26EB0882}"/>
              </a:ext>
            </a:extLst>
          </p:cNvPr>
          <p:cNvSpPr>
            <a:spLocks noChangeShapeType="1"/>
          </p:cNvSpPr>
          <p:nvPr/>
        </p:nvSpPr>
        <p:spPr bwMode="auto">
          <a:xfrm>
            <a:off x="1273175" y="4191000"/>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2" name="Line 10">
            <a:extLst>
              <a:ext uri="{FF2B5EF4-FFF2-40B4-BE49-F238E27FC236}">
                <a16:creationId xmlns:a16="http://schemas.microsoft.com/office/drawing/2014/main" id="{B15C32AE-5FCE-4B41-86C1-250329CDDBB6}"/>
              </a:ext>
            </a:extLst>
          </p:cNvPr>
          <p:cNvSpPr>
            <a:spLocks noChangeShapeType="1"/>
          </p:cNvSpPr>
          <p:nvPr/>
        </p:nvSpPr>
        <p:spPr bwMode="auto">
          <a:xfrm>
            <a:off x="1273175" y="4570412"/>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3" name="Line 11">
            <a:extLst>
              <a:ext uri="{FF2B5EF4-FFF2-40B4-BE49-F238E27FC236}">
                <a16:creationId xmlns:a16="http://schemas.microsoft.com/office/drawing/2014/main" id="{E7095D97-8E80-4838-B111-B144E3E66421}"/>
              </a:ext>
            </a:extLst>
          </p:cNvPr>
          <p:cNvSpPr>
            <a:spLocks noChangeShapeType="1"/>
          </p:cNvSpPr>
          <p:nvPr/>
        </p:nvSpPr>
        <p:spPr bwMode="auto">
          <a:xfrm>
            <a:off x="1273175" y="4953000"/>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Line 12">
            <a:extLst>
              <a:ext uri="{FF2B5EF4-FFF2-40B4-BE49-F238E27FC236}">
                <a16:creationId xmlns:a16="http://schemas.microsoft.com/office/drawing/2014/main" id="{B2EF0485-BA8D-48DA-9B8B-9264E0A47386}"/>
              </a:ext>
            </a:extLst>
          </p:cNvPr>
          <p:cNvSpPr>
            <a:spLocks noChangeShapeType="1"/>
          </p:cNvSpPr>
          <p:nvPr/>
        </p:nvSpPr>
        <p:spPr bwMode="auto">
          <a:xfrm>
            <a:off x="1273175" y="5334000"/>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5" name="Line 13">
            <a:extLst>
              <a:ext uri="{FF2B5EF4-FFF2-40B4-BE49-F238E27FC236}">
                <a16:creationId xmlns:a16="http://schemas.microsoft.com/office/drawing/2014/main" id="{3E91ECD1-860B-411C-AEA4-FD84FAF1EE86}"/>
              </a:ext>
            </a:extLst>
          </p:cNvPr>
          <p:cNvSpPr>
            <a:spLocks noChangeShapeType="1"/>
          </p:cNvSpPr>
          <p:nvPr/>
        </p:nvSpPr>
        <p:spPr bwMode="auto">
          <a:xfrm>
            <a:off x="1273175" y="5713412"/>
            <a:ext cx="2667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6" name="Text Box 14">
            <a:extLst>
              <a:ext uri="{FF2B5EF4-FFF2-40B4-BE49-F238E27FC236}">
                <a16:creationId xmlns:a16="http://schemas.microsoft.com/office/drawing/2014/main" id="{C1FC9652-1953-4648-838B-99C88FE5BF3C}"/>
              </a:ext>
            </a:extLst>
          </p:cNvPr>
          <p:cNvSpPr txBox="1">
            <a:spLocks noChangeArrowheads="1"/>
          </p:cNvSpPr>
          <p:nvPr/>
        </p:nvSpPr>
        <p:spPr bwMode="auto">
          <a:xfrm>
            <a:off x="4572000" y="3065462"/>
            <a:ext cx="3884612" cy="1668463"/>
          </a:xfrm>
          <a:prstGeom prst="rect">
            <a:avLst/>
          </a:prstGeom>
          <a:gradFill rotWithShape="0">
            <a:gsLst>
              <a:gs pos="0">
                <a:srgbClr val="001847"/>
              </a:gs>
              <a:gs pos="50000">
                <a:srgbClr val="003399"/>
              </a:gs>
              <a:gs pos="100000">
                <a:srgbClr val="001847"/>
              </a:gs>
            </a:gsLst>
            <a:lin ang="5400000" scaled="1"/>
          </a:gra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FFFFCC"/>
                </a:solidFill>
                <a:latin typeface="楷体_GB2312" pitchFamily="49" charset="-122"/>
                <a:ea typeface="楷体_GB2312" pitchFamily="49" charset="-122"/>
              </a:rPr>
              <a:t>将缓冲区连接成三种队列：</a:t>
            </a:r>
            <a:endParaRPr lang="zh-CN" altLang="en-US" sz="2400">
              <a:solidFill>
                <a:schemeClr val="bg1"/>
              </a:solidFill>
              <a:latin typeface="楷体_GB2312" pitchFamily="49" charset="-122"/>
              <a:ea typeface="楷体_GB2312" pitchFamily="49" charset="-122"/>
            </a:endParaRPr>
          </a:p>
          <a:p>
            <a:pPr eaLnBrk="1" hangingPunct="1">
              <a:lnSpc>
                <a:spcPct val="110000"/>
              </a:lnSpc>
              <a:spcBef>
                <a:spcPct val="0"/>
              </a:spcBef>
              <a:buClrTx/>
              <a:buFontTx/>
              <a:buNone/>
            </a:pPr>
            <a:r>
              <a:rPr lang="zh-CN" altLang="en-US" sz="1900">
                <a:solidFill>
                  <a:schemeClr val="bg1"/>
                </a:solidFill>
                <a:latin typeface="宋体" panose="02010600030101010101" pitchFamily="2" charset="-122"/>
                <a:sym typeface="Monotype Sorts" pitchFamily="2" charset="2"/>
              </a:rPr>
              <a:t>   </a:t>
            </a:r>
            <a:r>
              <a:rPr lang="zh-CN" altLang="en-US" sz="1900">
                <a:solidFill>
                  <a:schemeClr val="bg1"/>
                </a:solidFill>
                <a:latin typeface="宋体" panose="02010600030101010101" pitchFamily="2" charset="-122"/>
              </a:rPr>
              <a:t>空缓冲区队列（</a:t>
            </a:r>
            <a:r>
              <a:rPr lang="en-US" altLang="zh-CN" sz="2400">
                <a:solidFill>
                  <a:srgbClr val="FFFFCC"/>
                </a:solidFill>
                <a:latin typeface="宋体" panose="02010600030101010101" pitchFamily="2" charset="-122"/>
              </a:rPr>
              <a:t>emq</a:t>
            </a:r>
            <a:r>
              <a:rPr lang="zh-CN" altLang="en-US" sz="1900">
                <a:solidFill>
                  <a:schemeClr val="bg1"/>
                </a:solidFill>
                <a:latin typeface="宋体" panose="02010600030101010101" pitchFamily="2" charset="-122"/>
              </a:rPr>
              <a:t>）</a:t>
            </a:r>
          </a:p>
          <a:p>
            <a:pPr eaLnBrk="1" hangingPunct="1">
              <a:lnSpc>
                <a:spcPct val="110000"/>
              </a:lnSpc>
              <a:spcBef>
                <a:spcPct val="0"/>
              </a:spcBef>
              <a:buClrTx/>
              <a:buFontTx/>
              <a:buNone/>
            </a:pPr>
            <a:r>
              <a:rPr lang="zh-CN" altLang="en-US" sz="1900">
                <a:solidFill>
                  <a:schemeClr val="bg1"/>
                </a:solidFill>
                <a:latin typeface="宋体" panose="02010600030101010101" pitchFamily="2" charset="-122"/>
                <a:sym typeface="Monotype Sorts" pitchFamily="2" charset="2"/>
              </a:rPr>
              <a:t>   </a:t>
            </a:r>
            <a:r>
              <a:rPr lang="zh-CN" altLang="en-US" sz="1900">
                <a:solidFill>
                  <a:schemeClr val="bg1"/>
                </a:solidFill>
                <a:latin typeface="宋体" panose="02010600030101010101" pitchFamily="2" charset="-122"/>
              </a:rPr>
              <a:t>满输入缓冲区队列（</a:t>
            </a:r>
            <a:r>
              <a:rPr lang="en-US" altLang="zh-CN" sz="2400">
                <a:solidFill>
                  <a:srgbClr val="FFFFCC"/>
                </a:solidFill>
                <a:latin typeface="宋体" panose="02010600030101010101" pitchFamily="2" charset="-122"/>
              </a:rPr>
              <a:t>inq</a:t>
            </a:r>
            <a:r>
              <a:rPr lang="zh-CN" altLang="en-US" sz="1900">
                <a:solidFill>
                  <a:schemeClr val="bg1"/>
                </a:solidFill>
                <a:latin typeface="宋体" panose="02010600030101010101" pitchFamily="2" charset="-122"/>
              </a:rPr>
              <a:t>）</a:t>
            </a:r>
          </a:p>
          <a:p>
            <a:pPr eaLnBrk="1" hangingPunct="1">
              <a:lnSpc>
                <a:spcPct val="110000"/>
              </a:lnSpc>
              <a:spcBef>
                <a:spcPct val="0"/>
              </a:spcBef>
              <a:buClrTx/>
              <a:buFontTx/>
              <a:buNone/>
            </a:pPr>
            <a:r>
              <a:rPr lang="zh-CN" altLang="en-US" sz="1900">
                <a:solidFill>
                  <a:schemeClr val="bg1"/>
                </a:solidFill>
                <a:latin typeface="宋体" panose="02010600030101010101" pitchFamily="2" charset="-122"/>
                <a:sym typeface="Monotype Sorts" pitchFamily="2" charset="2"/>
              </a:rPr>
              <a:t>   </a:t>
            </a:r>
            <a:r>
              <a:rPr lang="zh-CN" altLang="en-US" sz="1900">
                <a:solidFill>
                  <a:schemeClr val="bg1"/>
                </a:solidFill>
                <a:latin typeface="宋体" panose="02010600030101010101" pitchFamily="2" charset="-122"/>
              </a:rPr>
              <a:t>满输出缓冲区队列（</a:t>
            </a:r>
            <a:r>
              <a:rPr lang="en-US" altLang="zh-CN" sz="2400">
                <a:solidFill>
                  <a:srgbClr val="FFFFCC"/>
                </a:solidFill>
                <a:latin typeface="宋体" panose="02010600030101010101" pitchFamily="2" charset="-122"/>
              </a:rPr>
              <a:t>outq</a:t>
            </a:r>
            <a:r>
              <a:rPr lang="zh-CN" altLang="en-US" sz="1900">
                <a:solidFill>
                  <a:schemeClr val="bg1"/>
                </a:solidFill>
                <a:latin typeface="宋体" panose="02010600030101010101" pitchFamily="2" charset="-122"/>
              </a:rPr>
              <a:t>）</a:t>
            </a:r>
          </a:p>
        </p:txBody>
      </p:sp>
      <p:sp>
        <p:nvSpPr>
          <p:cNvPr id="54287" name="Text Box 15">
            <a:extLst>
              <a:ext uri="{FF2B5EF4-FFF2-40B4-BE49-F238E27FC236}">
                <a16:creationId xmlns:a16="http://schemas.microsoft.com/office/drawing/2014/main" id="{E9323F78-54F8-4265-AA68-B094F7C06442}"/>
              </a:ext>
            </a:extLst>
          </p:cNvPr>
          <p:cNvSpPr txBox="1">
            <a:spLocks noChangeArrowheads="1"/>
          </p:cNvSpPr>
          <p:nvPr/>
        </p:nvSpPr>
        <p:spPr bwMode="auto">
          <a:xfrm>
            <a:off x="4572000" y="4894262"/>
            <a:ext cx="3884612" cy="1963738"/>
          </a:xfrm>
          <a:prstGeom prst="rect">
            <a:avLst/>
          </a:prstGeom>
          <a:solidFill>
            <a:srgbClr val="003399"/>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50000"/>
              </a:spcBef>
              <a:buClrTx/>
              <a:buFontTx/>
              <a:buNone/>
            </a:pPr>
            <a:r>
              <a:rPr lang="zh-CN" altLang="en-US" sz="2400">
                <a:solidFill>
                  <a:srgbClr val="FFFFCC"/>
                </a:solidFill>
                <a:latin typeface="Times New Roman" panose="02020603050405020304" pitchFamily="18" charset="0"/>
                <a:ea typeface="楷体_GB2312" pitchFamily="49" charset="-122"/>
              </a:rPr>
              <a:t>有四类工作缓冲区：</a:t>
            </a:r>
          </a:p>
          <a:p>
            <a:pPr eaLnBrk="1" hangingPunct="1">
              <a:lnSpc>
                <a:spcPct val="55000"/>
              </a:lnSpc>
              <a:spcBef>
                <a:spcPct val="50000"/>
              </a:spcBef>
              <a:buClrTx/>
              <a:buFontTx/>
              <a:buNone/>
            </a:pPr>
            <a:r>
              <a:rPr lang="zh-CN" altLang="en-US" sz="2400">
                <a:solidFill>
                  <a:schemeClr val="bg1"/>
                </a:solidFill>
                <a:latin typeface="宋体" panose="02010600030101010101" pitchFamily="2" charset="-122"/>
              </a:rPr>
              <a:t> </a:t>
            </a:r>
            <a:r>
              <a:rPr lang="en-US" altLang="zh-CN" sz="2400">
                <a:solidFill>
                  <a:srgbClr val="FFFFCC"/>
                </a:solidFill>
                <a:latin typeface="宋体" panose="02010600030101010101" pitchFamily="2" charset="-122"/>
              </a:rPr>
              <a:t>sin</a:t>
            </a:r>
            <a:r>
              <a:rPr lang="en-US" altLang="zh-CN" sz="2400">
                <a:solidFill>
                  <a:schemeClr val="bg1"/>
                </a:solidFill>
                <a:latin typeface="宋体" panose="02010600030101010101" pitchFamily="2" charset="-122"/>
              </a:rPr>
              <a:t> </a:t>
            </a:r>
            <a:r>
              <a:rPr lang="en-US" altLang="zh-CN" sz="1900">
                <a:solidFill>
                  <a:schemeClr val="bg1"/>
                </a:solidFill>
                <a:latin typeface="宋体" panose="02010600030101010101" pitchFamily="2" charset="-122"/>
              </a:rPr>
              <a:t> </a:t>
            </a:r>
            <a:r>
              <a:rPr lang="zh-CN" altLang="en-US" sz="1900">
                <a:solidFill>
                  <a:schemeClr val="bg1"/>
                </a:solidFill>
                <a:latin typeface="宋体" panose="02010600030101010101" pitchFamily="2" charset="-122"/>
              </a:rPr>
              <a:t>提取输入的工作缓冲区</a:t>
            </a:r>
          </a:p>
          <a:p>
            <a:pPr eaLnBrk="1" hangingPunct="1">
              <a:lnSpc>
                <a:spcPct val="55000"/>
              </a:lnSpc>
              <a:spcBef>
                <a:spcPct val="50000"/>
              </a:spcBef>
              <a:buClrTx/>
              <a:buFontTx/>
              <a:buNone/>
            </a:pPr>
            <a:r>
              <a:rPr lang="zh-CN" altLang="en-US" sz="1900">
                <a:solidFill>
                  <a:schemeClr val="bg1"/>
                </a:solidFill>
                <a:latin typeface="Times New Roman" panose="02020603050405020304" pitchFamily="18" charset="0"/>
                <a:ea typeface="楷体_GB2312" pitchFamily="49" charset="-122"/>
              </a:rPr>
              <a:t>  </a:t>
            </a:r>
            <a:r>
              <a:rPr lang="zh-CN" altLang="en-US" sz="2400">
                <a:solidFill>
                  <a:schemeClr val="bg1"/>
                </a:solidFill>
                <a:latin typeface="Times New Roman" panose="02020603050405020304" pitchFamily="18" charset="0"/>
                <a:ea typeface="楷体_GB2312" pitchFamily="49" charset="-122"/>
              </a:rPr>
              <a:t> </a:t>
            </a:r>
            <a:r>
              <a:rPr lang="en-US" altLang="zh-CN" sz="2400">
                <a:solidFill>
                  <a:srgbClr val="FFFFCC"/>
                </a:solidFill>
                <a:latin typeface="Times New Roman" panose="02020603050405020304" pitchFamily="18" charset="0"/>
                <a:ea typeface="楷体_GB2312" pitchFamily="49" charset="-122"/>
              </a:rPr>
              <a:t>hin</a:t>
            </a:r>
            <a:r>
              <a:rPr lang="en-US" altLang="zh-CN" sz="2400">
                <a:solidFill>
                  <a:schemeClr val="bg1"/>
                </a:solidFill>
                <a:latin typeface="Times New Roman" panose="02020603050405020304" pitchFamily="18" charset="0"/>
                <a:ea typeface="楷体_GB2312" pitchFamily="49" charset="-122"/>
              </a:rPr>
              <a:t> </a:t>
            </a:r>
            <a:r>
              <a:rPr lang="en-US" altLang="zh-CN" sz="1900">
                <a:solidFill>
                  <a:schemeClr val="bg1"/>
                </a:solidFill>
                <a:latin typeface="Times New Roman" panose="02020603050405020304" pitchFamily="18" charset="0"/>
                <a:ea typeface="楷体_GB2312" pitchFamily="49" charset="-122"/>
              </a:rPr>
              <a:t>   </a:t>
            </a:r>
            <a:r>
              <a:rPr lang="zh-CN" altLang="en-US" sz="1900">
                <a:solidFill>
                  <a:schemeClr val="bg1"/>
                </a:solidFill>
                <a:latin typeface="Times New Roman" panose="02020603050405020304" pitchFamily="18" charset="0"/>
              </a:rPr>
              <a:t>收容输入数据的缓冲区</a:t>
            </a:r>
          </a:p>
          <a:p>
            <a:pPr eaLnBrk="1" hangingPunct="1">
              <a:lnSpc>
                <a:spcPct val="55000"/>
              </a:lnSpc>
              <a:spcBef>
                <a:spcPct val="50000"/>
              </a:spcBef>
              <a:buClrTx/>
              <a:buFontTx/>
              <a:buNone/>
            </a:pPr>
            <a:r>
              <a:rPr lang="zh-CN" altLang="en-US" sz="2400">
                <a:solidFill>
                  <a:schemeClr val="bg1"/>
                </a:solidFill>
                <a:latin typeface="宋体" panose="02010600030101010101" pitchFamily="2" charset="-122"/>
              </a:rPr>
              <a:t> </a:t>
            </a:r>
            <a:r>
              <a:rPr lang="en-US" altLang="zh-CN" sz="2400">
                <a:solidFill>
                  <a:srgbClr val="FFFFCC"/>
                </a:solidFill>
                <a:latin typeface="宋体" panose="02010600030101010101" pitchFamily="2" charset="-122"/>
              </a:rPr>
              <a:t>sout</a:t>
            </a:r>
            <a:r>
              <a:rPr lang="en-US" altLang="zh-CN" sz="2400">
                <a:solidFill>
                  <a:schemeClr val="bg1"/>
                </a:solidFill>
                <a:latin typeface="宋体" panose="02010600030101010101" pitchFamily="2" charset="-122"/>
              </a:rPr>
              <a:t> </a:t>
            </a:r>
            <a:r>
              <a:rPr lang="zh-CN" altLang="en-US" sz="1900">
                <a:solidFill>
                  <a:schemeClr val="bg1"/>
                </a:solidFill>
                <a:latin typeface="宋体" panose="02010600030101010101" pitchFamily="2" charset="-122"/>
              </a:rPr>
              <a:t>提取输出的工作缓冲区</a:t>
            </a:r>
          </a:p>
          <a:p>
            <a:pPr eaLnBrk="1" hangingPunct="1">
              <a:lnSpc>
                <a:spcPct val="55000"/>
              </a:lnSpc>
              <a:spcBef>
                <a:spcPct val="50000"/>
              </a:spcBef>
              <a:buClrTx/>
              <a:buFontTx/>
              <a:buNone/>
            </a:pPr>
            <a:r>
              <a:rPr lang="zh-CN" altLang="en-US" sz="1900">
                <a:solidFill>
                  <a:schemeClr val="bg1"/>
                </a:solidFill>
                <a:latin typeface="Times New Roman" panose="02020603050405020304" pitchFamily="18" charset="0"/>
                <a:ea typeface="楷体_GB2312" pitchFamily="49" charset="-122"/>
              </a:rPr>
              <a:t> </a:t>
            </a:r>
            <a:r>
              <a:rPr lang="zh-CN" altLang="en-US" sz="2400">
                <a:solidFill>
                  <a:srgbClr val="FFFFCC"/>
                </a:solidFill>
                <a:latin typeface="Times New Roman" panose="02020603050405020304" pitchFamily="18" charset="0"/>
                <a:ea typeface="楷体_GB2312" pitchFamily="49" charset="-122"/>
              </a:rPr>
              <a:t> </a:t>
            </a:r>
            <a:r>
              <a:rPr lang="en-US" altLang="zh-CN" sz="2400">
                <a:solidFill>
                  <a:srgbClr val="FFFFCC"/>
                </a:solidFill>
                <a:latin typeface="Times New Roman" panose="02020603050405020304" pitchFamily="18" charset="0"/>
                <a:ea typeface="楷体_GB2312" pitchFamily="49" charset="-122"/>
              </a:rPr>
              <a:t>hout </a:t>
            </a:r>
            <a:r>
              <a:rPr lang="en-US" altLang="zh-CN" sz="2400">
                <a:solidFill>
                  <a:schemeClr val="bg1"/>
                </a:solidFill>
                <a:latin typeface="Times New Roman" panose="02020603050405020304" pitchFamily="18" charset="0"/>
                <a:ea typeface="楷体_GB2312" pitchFamily="49" charset="-122"/>
              </a:rPr>
              <a:t> </a:t>
            </a:r>
            <a:r>
              <a:rPr lang="en-US" altLang="zh-CN" sz="1900">
                <a:solidFill>
                  <a:schemeClr val="bg1"/>
                </a:solidFill>
                <a:latin typeface="Times New Roman" panose="02020603050405020304" pitchFamily="18" charset="0"/>
                <a:ea typeface="楷体_GB2312" pitchFamily="49" charset="-122"/>
              </a:rPr>
              <a:t> </a:t>
            </a:r>
            <a:r>
              <a:rPr lang="zh-CN" altLang="en-US" sz="1900">
                <a:solidFill>
                  <a:schemeClr val="bg1"/>
                </a:solidFill>
                <a:latin typeface="Times New Roman" panose="02020603050405020304" pitchFamily="18" charset="0"/>
              </a:rPr>
              <a:t>收容输出数据的缓冲区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427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5428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54281"/>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54282"/>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54283"/>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nodeType="afterEffect">
                                  <p:stCondLst>
                                    <p:cond delay="0"/>
                                  </p:stCondLst>
                                  <p:childTnLst>
                                    <p:set>
                                      <p:cBhvr>
                                        <p:cTn id="24" dur="1" fill="hold">
                                          <p:stCondLst>
                                            <p:cond delay="499"/>
                                          </p:stCondLst>
                                        </p:cTn>
                                        <p:tgtEl>
                                          <p:spTgt spid="54284"/>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5428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4286"/>
                                        </p:tgtEl>
                                        <p:attrNameLst>
                                          <p:attrName>style.visibility</p:attrName>
                                        </p:attrNameLst>
                                      </p:cBhvr>
                                      <p:to>
                                        <p:strVal val="visible"/>
                                      </p:to>
                                    </p:set>
                                    <p:animEffect transition="in" filter="wipe(up)">
                                      <p:cBhvr>
                                        <p:cTn id="32" dur="500"/>
                                        <p:tgtEl>
                                          <p:spTgt spid="542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4287"/>
                                        </p:tgtEl>
                                        <p:attrNameLst>
                                          <p:attrName>style.visibility</p:attrName>
                                        </p:attrNameLst>
                                      </p:cBhvr>
                                      <p:to>
                                        <p:strVal val="visible"/>
                                      </p:to>
                                    </p:set>
                                    <p:animEffect transition="in" filter="dissolve">
                                      <p:cBhvr>
                                        <p:cTn id="37" dur="500"/>
                                        <p:tgtEl>
                                          <p:spTgt spid="54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autoUpdateAnimBg="0"/>
      <p:bldP spid="54279" grpId="0" autoUpdateAnimBg="0"/>
      <p:bldP spid="54286" grpId="0" animBg="1" autoUpdateAnimBg="0"/>
      <p:bldP spid="5428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93C71CB-9583-497C-AE5F-0A54E60E6F14}"/>
              </a:ext>
            </a:extLst>
          </p:cNvPr>
          <p:cNvSpPr>
            <a:spLocks noGrp="1"/>
          </p:cNvSpPr>
          <p:nvPr>
            <p:ph type="title"/>
          </p:nvPr>
        </p:nvSpPr>
        <p:spPr/>
        <p:txBody>
          <a:bodyPr/>
          <a:lstStyle/>
          <a:p>
            <a:r>
              <a:rPr lang="en-US" altLang="zh-CN" dirty="0"/>
              <a:t>6.3	</a:t>
            </a:r>
            <a:r>
              <a:rPr lang="zh-CN" altLang="en-US" dirty="0"/>
              <a:t>缓冲管理</a:t>
            </a:r>
          </a:p>
        </p:txBody>
      </p:sp>
      <p:sp>
        <p:nvSpPr>
          <p:cNvPr id="39939" name="Rectangle 4">
            <a:extLst>
              <a:ext uri="{FF2B5EF4-FFF2-40B4-BE49-F238E27FC236}">
                <a16:creationId xmlns:a16="http://schemas.microsoft.com/office/drawing/2014/main" id="{B82E66F1-FD35-406E-BAC9-A9A0EF0043AA}"/>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工作缓冲区</a:t>
            </a:r>
          </a:p>
          <a:p>
            <a:pPr lvl="2" eaLnBrk="1" hangingPunct="1"/>
            <a:r>
              <a:rPr lang="zh-CN" altLang="en-US">
                <a:latin typeface="Times New Roman" panose="02020603050405020304" pitchFamily="18" charset="0"/>
              </a:rPr>
              <a:t>收容输入缓冲区</a:t>
            </a:r>
            <a:r>
              <a:rPr lang="en-US" altLang="zh-CN">
                <a:latin typeface="Times New Roman" panose="02020603050405020304" pitchFamily="18" charset="0"/>
              </a:rPr>
              <a:t>hin </a:t>
            </a:r>
            <a:r>
              <a:rPr lang="zh-CN" altLang="en-US">
                <a:latin typeface="Times New Roman" panose="02020603050405020304" pitchFamily="18" charset="0"/>
              </a:rPr>
              <a:t>：用于收容设备输入的数据</a:t>
            </a:r>
          </a:p>
          <a:p>
            <a:pPr lvl="2" eaLnBrk="1" hangingPunct="1"/>
            <a:r>
              <a:rPr lang="zh-CN" altLang="en-US">
                <a:latin typeface="Times New Roman" panose="02020603050405020304" pitchFamily="18" charset="0"/>
              </a:rPr>
              <a:t>提取输入缓冲区</a:t>
            </a:r>
            <a:r>
              <a:rPr lang="en-US" altLang="zh-CN">
                <a:latin typeface="Times New Roman" panose="02020603050405020304" pitchFamily="18" charset="0"/>
              </a:rPr>
              <a:t>sin </a:t>
            </a:r>
            <a:r>
              <a:rPr lang="zh-CN" altLang="en-US">
                <a:latin typeface="Times New Roman" panose="02020603050405020304" pitchFamily="18" charset="0"/>
              </a:rPr>
              <a:t>：用于提取设备输入的数据</a:t>
            </a:r>
          </a:p>
          <a:p>
            <a:pPr lvl="2" eaLnBrk="1" hangingPunct="1"/>
            <a:r>
              <a:rPr lang="zh-CN" altLang="en-US">
                <a:latin typeface="Times New Roman" panose="02020603050405020304" pitchFamily="18" charset="0"/>
              </a:rPr>
              <a:t>收容输出缓冲区</a:t>
            </a:r>
            <a:r>
              <a:rPr lang="en-US" altLang="zh-CN">
                <a:latin typeface="Times New Roman" panose="02020603050405020304" pitchFamily="18" charset="0"/>
              </a:rPr>
              <a:t>hout </a:t>
            </a:r>
            <a:r>
              <a:rPr lang="zh-CN" altLang="en-US">
                <a:latin typeface="Times New Roman" panose="02020603050405020304" pitchFamily="18" charset="0"/>
              </a:rPr>
              <a:t>：用于收容</a:t>
            </a:r>
            <a:r>
              <a:rPr lang="en-US" altLang="zh-CN">
                <a:latin typeface="Times New Roman" panose="02020603050405020304" pitchFamily="18" charset="0"/>
              </a:rPr>
              <a:t>CPU</a:t>
            </a:r>
            <a:r>
              <a:rPr lang="zh-CN" altLang="en-US">
                <a:latin typeface="Times New Roman" panose="02020603050405020304" pitchFamily="18" charset="0"/>
              </a:rPr>
              <a:t>输出的数据</a:t>
            </a:r>
          </a:p>
          <a:p>
            <a:pPr lvl="2" eaLnBrk="1" hangingPunct="1"/>
            <a:r>
              <a:rPr lang="zh-CN" altLang="en-US">
                <a:latin typeface="Times New Roman" panose="02020603050405020304" pitchFamily="18" charset="0"/>
              </a:rPr>
              <a:t>提取输出缓冲区</a:t>
            </a:r>
            <a:r>
              <a:rPr lang="en-US" altLang="zh-CN">
                <a:latin typeface="Times New Roman" panose="02020603050405020304" pitchFamily="18" charset="0"/>
              </a:rPr>
              <a:t>sout </a:t>
            </a:r>
            <a:r>
              <a:rPr lang="zh-CN" altLang="en-US">
                <a:latin typeface="Times New Roman" panose="02020603050405020304" pitchFamily="18" charset="0"/>
              </a:rPr>
              <a:t>：用于提取</a:t>
            </a:r>
            <a:r>
              <a:rPr lang="en-US" altLang="zh-CN">
                <a:latin typeface="Times New Roman" panose="02020603050405020304" pitchFamily="18" charset="0"/>
              </a:rPr>
              <a:t>CPU</a:t>
            </a:r>
            <a:r>
              <a:rPr lang="zh-CN" altLang="en-US">
                <a:latin typeface="Times New Roman" panose="02020603050405020304" pitchFamily="18" charset="0"/>
              </a:rPr>
              <a:t>输出的数据</a:t>
            </a:r>
          </a:p>
          <a:p>
            <a:pPr algn="just" eaLnBrk="1" hangingPunct="1">
              <a:spcBef>
                <a:spcPct val="50000"/>
              </a:spcBef>
              <a:buClr>
                <a:srgbClr val="A50021"/>
              </a:buClr>
              <a:buSzPct val="75000"/>
              <a:buFont typeface="Wingdings" panose="05000000000000000000" pitchFamily="2" charset="2"/>
              <a:buNone/>
            </a:pPr>
            <a:endParaRPr lang="en-US" altLang="zh-CN" sz="4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3333FF"/>
        </a:solidFill>
        <a:effectLst/>
      </p:bgPr>
    </p:bg>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E10CE509-2D18-4C7D-A505-BD5476A0B37F}"/>
              </a:ext>
            </a:extLst>
          </p:cNvPr>
          <p:cNvSpPr>
            <a:spLocks noGrp="1" noChangeArrowheads="1"/>
          </p:cNvSpPr>
          <p:nvPr>
            <p:ph type="body" sz="half" idx="1"/>
          </p:nvPr>
        </p:nvSpPr>
        <p:spPr>
          <a:xfrm>
            <a:off x="533400" y="592138"/>
            <a:ext cx="4613275" cy="358775"/>
          </a:xfrm>
          <a:extLst>
            <a:ext uri="{AF507438-7753-43E0-B8FC-AC1667EBCBE1}">
              <a14:hiddenEffects xmlns:a14="http://schemas.microsoft.com/office/drawing/2010/main">
                <a:effectLst>
                  <a:outerShdw dist="35921" dir="2700000" algn="ctr" rotWithShape="0">
                    <a:srgbClr val="FF5050"/>
                  </a:outerShdw>
                </a:effectLst>
              </a14:hiddenEffects>
            </a:ext>
          </a:extLst>
        </p:spPr>
        <p:txBody>
          <a:bodyPr/>
          <a:lstStyle/>
          <a:p>
            <a:pPr marL="336550" indent="-336550" defTabSz="893763" eaLnBrk="1" hangingPunct="1">
              <a:lnSpc>
                <a:spcPct val="90000"/>
              </a:lnSpc>
              <a:buFont typeface="Wingdings" panose="05000000000000000000" pitchFamily="2" charset="2"/>
              <a:buNone/>
            </a:pPr>
            <a:r>
              <a:rPr lang="zh-CN" altLang="en-US" sz="2900" b="0">
                <a:solidFill>
                  <a:schemeClr val="bg1"/>
                </a:solidFill>
                <a:ea typeface="楷体_GB2312" pitchFamily="49" charset="-122"/>
              </a:rPr>
              <a:t>缓冲池管理方式</a:t>
            </a:r>
          </a:p>
        </p:txBody>
      </p:sp>
      <p:sp>
        <p:nvSpPr>
          <p:cNvPr id="40963" name="Text Box 3">
            <a:extLst>
              <a:ext uri="{FF2B5EF4-FFF2-40B4-BE49-F238E27FC236}">
                <a16:creationId xmlns:a16="http://schemas.microsoft.com/office/drawing/2014/main" id="{C782964E-FDC6-450B-8943-3467F2838C0F}"/>
              </a:ext>
            </a:extLst>
          </p:cNvPr>
          <p:cNvSpPr txBox="1">
            <a:spLocks noChangeArrowheads="1"/>
          </p:cNvSpPr>
          <p:nvPr/>
        </p:nvSpPr>
        <p:spPr bwMode="auto">
          <a:xfrm>
            <a:off x="434975" y="1382713"/>
            <a:ext cx="581025" cy="3957637"/>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a:t>
            </a:r>
            <a:r>
              <a:rPr kumimoji="1" lang="zh-CN" altLang="en-US"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输 入 输 出 设 备</a:t>
            </a:r>
          </a:p>
        </p:txBody>
      </p:sp>
      <p:sp>
        <p:nvSpPr>
          <p:cNvPr id="40964" name="Text Box 4">
            <a:extLst>
              <a:ext uri="{FF2B5EF4-FFF2-40B4-BE49-F238E27FC236}">
                <a16:creationId xmlns:a16="http://schemas.microsoft.com/office/drawing/2014/main" id="{87B54496-B4D2-4E00-81F0-84F3592C4703}"/>
              </a:ext>
            </a:extLst>
          </p:cNvPr>
          <p:cNvSpPr txBox="1">
            <a:spLocks noChangeArrowheads="1"/>
          </p:cNvSpPr>
          <p:nvPr/>
        </p:nvSpPr>
        <p:spPr bwMode="auto">
          <a:xfrm>
            <a:off x="8202613" y="1449388"/>
            <a:ext cx="581025" cy="384651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a:t>
            </a:r>
            <a:r>
              <a:rPr kumimoji="1" lang="zh-CN" altLang="en-US" sz="19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数 据 处 理 程 序</a:t>
            </a:r>
          </a:p>
        </p:txBody>
      </p:sp>
      <p:sp>
        <p:nvSpPr>
          <p:cNvPr id="40965" name="Line 5">
            <a:extLst>
              <a:ext uri="{FF2B5EF4-FFF2-40B4-BE49-F238E27FC236}">
                <a16:creationId xmlns:a16="http://schemas.microsoft.com/office/drawing/2014/main" id="{5CB58906-1A3B-4B13-82BE-553BE93B74BD}"/>
              </a:ext>
            </a:extLst>
          </p:cNvPr>
          <p:cNvSpPr>
            <a:spLocks noChangeShapeType="1"/>
          </p:cNvSpPr>
          <p:nvPr/>
        </p:nvSpPr>
        <p:spPr bwMode="auto">
          <a:xfrm>
            <a:off x="990600" y="2020888"/>
            <a:ext cx="935038"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6" name="Line 6">
            <a:extLst>
              <a:ext uri="{FF2B5EF4-FFF2-40B4-BE49-F238E27FC236}">
                <a16:creationId xmlns:a16="http://schemas.microsoft.com/office/drawing/2014/main" id="{6425CE41-93E2-4547-BB79-F752DB8E2611}"/>
              </a:ext>
            </a:extLst>
          </p:cNvPr>
          <p:cNvSpPr>
            <a:spLocks noChangeShapeType="1"/>
          </p:cNvSpPr>
          <p:nvPr/>
        </p:nvSpPr>
        <p:spPr bwMode="auto">
          <a:xfrm flipH="1" flipV="1">
            <a:off x="990600" y="4724400"/>
            <a:ext cx="879475"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7" name="Line 7">
            <a:extLst>
              <a:ext uri="{FF2B5EF4-FFF2-40B4-BE49-F238E27FC236}">
                <a16:creationId xmlns:a16="http://schemas.microsoft.com/office/drawing/2014/main" id="{DDC499A2-C8AE-4CEE-A658-F1AAFD444301}"/>
              </a:ext>
            </a:extLst>
          </p:cNvPr>
          <p:cNvSpPr>
            <a:spLocks noChangeShapeType="1"/>
          </p:cNvSpPr>
          <p:nvPr/>
        </p:nvSpPr>
        <p:spPr bwMode="auto">
          <a:xfrm>
            <a:off x="7315200" y="2055813"/>
            <a:ext cx="869950" cy="1587"/>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8" name="Line 8">
            <a:extLst>
              <a:ext uri="{FF2B5EF4-FFF2-40B4-BE49-F238E27FC236}">
                <a16:creationId xmlns:a16="http://schemas.microsoft.com/office/drawing/2014/main" id="{8E4EABDB-9F0A-486F-8076-3455C4CFB5B6}"/>
              </a:ext>
            </a:extLst>
          </p:cNvPr>
          <p:cNvSpPr>
            <a:spLocks noChangeShapeType="1"/>
          </p:cNvSpPr>
          <p:nvPr/>
        </p:nvSpPr>
        <p:spPr bwMode="auto">
          <a:xfrm flipH="1">
            <a:off x="7297738" y="4724400"/>
            <a:ext cx="876300" cy="1905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9" name="Rectangle 9">
            <a:extLst>
              <a:ext uri="{FF2B5EF4-FFF2-40B4-BE49-F238E27FC236}">
                <a16:creationId xmlns:a16="http://schemas.microsoft.com/office/drawing/2014/main" id="{AEDDAFFC-7D5D-4E12-805C-DEFA3AE96CA0}"/>
              </a:ext>
            </a:extLst>
          </p:cNvPr>
          <p:cNvSpPr>
            <a:spLocks noChangeArrowheads="1"/>
          </p:cNvSpPr>
          <p:nvPr/>
        </p:nvSpPr>
        <p:spPr bwMode="auto">
          <a:xfrm>
            <a:off x="1925638" y="1808163"/>
            <a:ext cx="722312" cy="439737"/>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hin</a:t>
            </a:r>
          </a:p>
        </p:txBody>
      </p:sp>
      <p:sp>
        <p:nvSpPr>
          <p:cNvPr id="40970" name="Rectangle 10">
            <a:extLst>
              <a:ext uri="{FF2B5EF4-FFF2-40B4-BE49-F238E27FC236}">
                <a16:creationId xmlns:a16="http://schemas.microsoft.com/office/drawing/2014/main" id="{DE434692-7140-4653-AF4C-5A6EF7C02F77}"/>
              </a:ext>
            </a:extLst>
          </p:cNvPr>
          <p:cNvSpPr>
            <a:spLocks noChangeArrowheads="1"/>
          </p:cNvSpPr>
          <p:nvPr/>
        </p:nvSpPr>
        <p:spPr bwMode="auto">
          <a:xfrm>
            <a:off x="1870075" y="4495800"/>
            <a:ext cx="742950" cy="45561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sout</a:t>
            </a:r>
          </a:p>
        </p:txBody>
      </p:sp>
      <p:sp>
        <p:nvSpPr>
          <p:cNvPr id="40971" name="Rectangle 11">
            <a:extLst>
              <a:ext uri="{FF2B5EF4-FFF2-40B4-BE49-F238E27FC236}">
                <a16:creationId xmlns:a16="http://schemas.microsoft.com/office/drawing/2014/main" id="{65AFEAEC-FB68-40CB-95C6-39AF79A97F3C}"/>
              </a:ext>
            </a:extLst>
          </p:cNvPr>
          <p:cNvSpPr>
            <a:spLocks noChangeArrowheads="1"/>
          </p:cNvSpPr>
          <p:nvPr/>
        </p:nvSpPr>
        <p:spPr bwMode="auto">
          <a:xfrm>
            <a:off x="6610350" y="1790700"/>
            <a:ext cx="684213" cy="457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sin</a:t>
            </a:r>
          </a:p>
        </p:txBody>
      </p:sp>
      <p:sp>
        <p:nvSpPr>
          <p:cNvPr id="40972" name="Rectangle 12">
            <a:extLst>
              <a:ext uri="{FF2B5EF4-FFF2-40B4-BE49-F238E27FC236}">
                <a16:creationId xmlns:a16="http://schemas.microsoft.com/office/drawing/2014/main" id="{1987EA5F-B088-489B-AAF7-16584E66CED5}"/>
              </a:ext>
            </a:extLst>
          </p:cNvPr>
          <p:cNvSpPr>
            <a:spLocks noChangeArrowheads="1"/>
          </p:cNvSpPr>
          <p:nvPr/>
        </p:nvSpPr>
        <p:spPr bwMode="auto">
          <a:xfrm>
            <a:off x="6532563" y="4533900"/>
            <a:ext cx="746125" cy="457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hout</a:t>
            </a:r>
          </a:p>
        </p:txBody>
      </p:sp>
      <p:sp>
        <p:nvSpPr>
          <p:cNvPr id="40973" name="Line 13">
            <a:extLst>
              <a:ext uri="{FF2B5EF4-FFF2-40B4-BE49-F238E27FC236}">
                <a16:creationId xmlns:a16="http://schemas.microsoft.com/office/drawing/2014/main" id="{1AD61F95-6466-4673-862D-0BF3C36195AA}"/>
              </a:ext>
            </a:extLst>
          </p:cNvPr>
          <p:cNvSpPr>
            <a:spLocks noChangeShapeType="1"/>
          </p:cNvSpPr>
          <p:nvPr/>
        </p:nvSpPr>
        <p:spPr bwMode="auto">
          <a:xfrm>
            <a:off x="2632075" y="2020888"/>
            <a:ext cx="1217613" cy="0"/>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4" name="Line 14">
            <a:extLst>
              <a:ext uri="{FF2B5EF4-FFF2-40B4-BE49-F238E27FC236}">
                <a16:creationId xmlns:a16="http://schemas.microsoft.com/office/drawing/2014/main" id="{B6C9EAE4-94D9-46E9-B069-CFB31B03B512}"/>
              </a:ext>
            </a:extLst>
          </p:cNvPr>
          <p:cNvSpPr>
            <a:spLocks noChangeShapeType="1"/>
          </p:cNvSpPr>
          <p:nvPr/>
        </p:nvSpPr>
        <p:spPr bwMode="auto">
          <a:xfrm>
            <a:off x="5314950" y="2038350"/>
            <a:ext cx="1295400" cy="17463"/>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5" name="Rectangle 15">
            <a:extLst>
              <a:ext uri="{FF2B5EF4-FFF2-40B4-BE49-F238E27FC236}">
                <a16:creationId xmlns:a16="http://schemas.microsoft.com/office/drawing/2014/main" id="{3FAD44C5-7522-4932-BC7A-FFFB062383BB}"/>
              </a:ext>
            </a:extLst>
          </p:cNvPr>
          <p:cNvSpPr>
            <a:spLocks noChangeArrowheads="1"/>
          </p:cNvSpPr>
          <p:nvPr/>
        </p:nvSpPr>
        <p:spPr bwMode="auto">
          <a:xfrm>
            <a:off x="3830638" y="1808163"/>
            <a:ext cx="1484312" cy="515937"/>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         …</a:t>
            </a:r>
          </a:p>
        </p:txBody>
      </p:sp>
      <p:sp>
        <p:nvSpPr>
          <p:cNvPr id="40976" name="Line 16">
            <a:extLst>
              <a:ext uri="{FF2B5EF4-FFF2-40B4-BE49-F238E27FC236}">
                <a16:creationId xmlns:a16="http://schemas.microsoft.com/office/drawing/2014/main" id="{6587C47D-D6BA-4F6F-9660-7231F4658119}"/>
              </a:ext>
            </a:extLst>
          </p:cNvPr>
          <p:cNvSpPr>
            <a:spLocks noChangeShapeType="1"/>
          </p:cNvSpPr>
          <p:nvPr/>
        </p:nvSpPr>
        <p:spPr bwMode="auto">
          <a:xfrm>
            <a:off x="4078288" y="1808163"/>
            <a:ext cx="0" cy="5159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7" name="Line 17">
            <a:extLst>
              <a:ext uri="{FF2B5EF4-FFF2-40B4-BE49-F238E27FC236}">
                <a16:creationId xmlns:a16="http://schemas.microsoft.com/office/drawing/2014/main" id="{6D656B54-F456-4C88-BF5B-B2AAE9C1C892}"/>
              </a:ext>
            </a:extLst>
          </p:cNvPr>
          <p:cNvSpPr>
            <a:spLocks noChangeShapeType="1"/>
          </p:cNvSpPr>
          <p:nvPr/>
        </p:nvSpPr>
        <p:spPr bwMode="auto">
          <a:xfrm>
            <a:off x="4306888" y="1808163"/>
            <a:ext cx="0" cy="5159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8" name="Line 18">
            <a:extLst>
              <a:ext uri="{FF2B5EF4-FFF2-40B4-BE49-F238E27FC236}">
                <a16:creationId xmlns:a16="http://schemas.microsoft.com/office/drawing/2014/main" id="{B2083D1B-2674-49E2-ACA6-E2367976F195}"/>
              </a:ext>
            </a:extLst>
          </p:cNvPr>
          <p:cNvSpPr>
            <a:spLocks noChangeShapeType="1"/>
          </p:cNvSpPr>
          <p:nvPr/>
        </p:nvSpPr>
        <p:spPr bwMode="auto">
          <a:xfrm>
            <a:off x="4518025" y="1808163"/>
            <a:ext cx="0" cy="5159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79" name="Line 19">
            <a:extLst>
              <a:ext uri="{FF2B5EF4-FFF2-40B4-BE49-F238E27FC236}">
                <a16:creationId xmlns:a16="http://schemas.microsoft.com/office/drawing/2014/main" id="{E47B704F-29E1-4446-95EA-53E334D62875}"/>
              </a:ext>
            </a:extLst>
          </p:cNvPr>
          <p:cNvSpPr>
            <a:spLocks noChangeShapeType="1"/>
          </p:cNvSpPr>
          <p:nvPr/>
        </p:nvSpPr>
        <p:spPr bwMode="auto">
          <a:xfrm flipH="1">
            <a:off x="5105400" y="1828800"/>
            <a:ext cx="0" cy="495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0" name="Line 20">
            <a:extLst>
              <a:ext uri="{FF2B5EF4-FFF2-40B4-BE49-F238E27FC236}">
                <a16:creationId xmlns:a16="http://schemas.microsoft.com/office/drawing/2014/main" id="{B04BDB0E-5A07-4704-878F-4DB05F8ACA49}"/>
              </a:ext>
            </a:extLst>
          </p:cNvPr>
          <p:cNvSpPr>
            <a:spLocks noChangeShapeType="1"/>
          </p:cNvSpPr>
          <p:nvPr/>
        </p:nvSpPr>
        <p:spPr bwMode="auto">
          <a:xfrm flipH="1">
            <a:off x="2173288" y="3484563"/>
            <a:ext cx="1657350" cy="993775"/>
          </a:xfrm>
          <a:prstGeom prst="line">
            <a:avLst/>
          </a:prstGeom>
          <a:noFill/>
          <a:ln w="381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1" name="Line 21">
            <a:extLst>
              <a:ext uri="{FF2B5EF4-FFF2-40B4-BE49-F238E27FC236}">
                <a16:creationId xmlns:a16="http://schemas.microsoft.com/office/drawing/2014/main" id="{1EA54571-E058-4596-9B2C-DC73EB19C53F}"/>
              </a:ext>
            </a:extLst>
          </p:cNvPr>
          <p:cNvSpPr>
            <a:spLocks noChangeShapeType="1"/>
          </p:cNvSpPr>
          <p:nvPr/>
        </p:nvSpPr>
        <p:spPr bwMode="auto">
          <a:xfrm>
            <a:off x="2306638" y="2286000"/>
            <a:ext cx="1524000" cy="1122363"/>
          </a:xfrm>
          <a:prstGeom prst="line">
            <a:avLst/>
          </a:prstGeom>
          <a:noFill/>
          <a:ln w="38100">
            <a:solidFill>
              <a:srgbClr val="CC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2" name="Line 22">
            <a:extLst>
              <a:ext uri="{FF2B5EF4-FFF2-40B4-BE49-F238E27FC236}">
                <a16:creationId xmlns:a16="http://schemas.microsoft.com/office/drawing/2014/main" id="{94403715-0B2C-4F14-A7F0-8A7E54A4B77A}"/>
              </a:ext>
            </a:extLst>
          </p:cNvPr>
          <p:cNvSpPr>
            <a:spLocks noChangeShapeType="1"/>
          </p:cNvSpPr>
          <p:nvPr/>
        </p:nvSpPr>
        <p:spPr bwMode="auto">
          <a:xfrm flipH="1">
            <a:off x="5299075" y="2247900"/>
            <a:ext cx="1731963" cy="1087438"/>
          </a:xfrm>
          <a:prstGeom prst="line">
            <a:avLst/>
          </a:prstGeom>
          <a:noFill/>
          <a:ln w="38100">
            <a:solidFill>
              <a:srgbClr val="CC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3" name="Line 23">
            <a:extLst>
              <a:ext uri="{FF2B5EF4-FFF2-40B4-BE49-F238E27FC236}">
                <a16:creationId xmlns:a16="http://schemas.microsoft.com/office/drawing/2014/main" id="{1AEAF11B-1A59-4A15-AA41-1810245B4A08}"/>
              </a:ext>
            </a:extLst>
          </p:cNvPr>
          <p:cNvSpPr>
            <a:spLocks noChangeShapeType="1"/>
          </p:cNvSpPr>
          <p:nvPr/>
        </p:nvSpPr>
        <p:spPr bwMode="auto">
          <a:xfrm>
            <a:off x="5257800" y="3467100"/>
            <a:ext cx="1697038" cy="1066800"/>
          </a:xfrm>
          <a:prstGeom prst="line">
            <a:avLst/>
          </a:prstGeom>
          <a:noFill/>
          <a:ln w="381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4" name="Rectangle 24">
            <a:extLst>
              <a:ext uri="{FF2B5EF4-FFF2-40B4-BE49-F238E27FC236}">
                <a16:creationId xmlns:a16="http://schemas.microsoft.com/office/drawing/2014/main" id="{D8DD7180-D52E-4611-942A-D344770CCD3E}"/>
              </a:ext>
            </a:extLst>
          </p:cNvPr>
          <p:cNvSpPr>
            <a:spLocks noChangeArrowheads="1"/>
          </p:cNvSpPr>
          <p:nvPr/>
        </p:nvSpPr>
        <p:spPr bwMode="auto">
          <a:xfrm>
            <a:off x="3810000" y="3143250"/>
            <a:ext cx="1489075" cy="515938"/>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         …</a:t>
            </a:r>
          </a:p>
        </p:txBody>
      </p:sp>
      <p:sp>
        <p:nvSpPr>
          <p:cNvPr id="40985" name="Line 25">
            <a:extLst>
              <a:ext uri="{FF2B5EF4-FFF2-40B4-BE49-F238E27FC236}">
                <a16:creationId xmlns:a16="http://schemas.microsoft.com/office/drawing/2014/main" id="{182541DB-2F7E-499E-A1A0-A5BC51CAF9C7}"/>
              </a:ext>
            </a:extLst>
          </p:cNvPr>
          <p:cNvSpPr>
            <a:spLocks noChangeShapeType="1"/>
          </p:cNvSpPr>
          <p:nvPr/>
        </p:nvSpPr>
        <p:spPr bwMode="auto">
          <a:xfrm>
            <a:off x="4019550" y="3163888"/>
            <a:ext cx="0" cy="495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6" name="Line 26">
            <a:extLst>
              <a:ext uri="{FF2B5EF4-FFF2-40B4-BE49-F238E27FC236}">
                <a16:creationId xmlns:a16="http://schemas.microsoft.com/office/drawing/2014/main" id="{4D3D1E16-2153-411B-863B-1F348A017613}"/>
              </a:ext>
            </a:extLst>
          </p:cNvPr>
          <p:cNvSpPr>
            <a:spLocks noChangeShapeType="1"/>
          </p:cNvSpPr>
          <p:nvPr/>
        </p:nvSpPr>
        <p:spPr bwMode="auto">
          <a:xfrm>
            <a:off x="4287838" y="3163888"/>
            <a:ext cx="0" cy="495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7" name="Line 27">
            <a:extLst>
              <a:ext uri="{FF2B5EF4-FFF2-40B4-BE49-F238E27FC236}">
                <a16:creationId xmlns:a16="http://schemas.microsoft.com/office/drawing/2014/main" id="{86DC8882-2428-4359-A08E-712DA439E695}"/>
              </a:ext>
            </a:extLst>
          </p:cNvPr>
          <p:cNvSpPr>
            <a:spLocks noChangeShapeType="1"/>
          </p:cNvSpPr>
          <p:nvPr/>
        </p:nvSpPr>
        <p:spPr bwMode="auto">
          <a:xfrm>
            <a:off x="4495800" y="3143250"/>
            <a:ext cx="0" cy="5159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8" name="Line 28">
            <a:extLst>
              <a:ext uri="{FF2B5EF4-FFF2-40B4-BE49-F238E27FC236}">
                <a16:creationId xmlns:a16="http://schemas.microsoft.com/office/drawing/2014/main" id="{A4DC54B6-16DE-48B2-8AC0-DD5993B517B8}"/>
              </a:ext>
            </a:extLst>
          </p:cNvPr>
          <p:cNvSpPr>
            <a:spLocks noChangeShapeType="1"/>
          </p:cNvSpPr>
          <p:nvPr/>
        </p:nvSpPr>
        <p:spPr bwMode="auto">
          <a:xfrm>
            <a:off x="5086350" y="3163888"/>
            <a:ext cx="0" cy="512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89" name="Rectangle 29">
            <a:extLst>
              <a:ext uri="{FF2B5EF4-FFF2-40B4-BE49-F238E27FC236}">
                <a16:creationId xmlns:a16="http://schemas.microsoft.com/office/drawing/2014/main" id="{4600A48B-A4AD-4F62-87BB-336652E7C57F}"/>
              </a:ext>
            </a:extLst>
          </p:cNvPr>
          <p:cNvSpPr>
            <a:spLocks noChangeArrowheads="1"/>
          </p:cNvSpPr>
          <p:nvPr/>
        </p:nvSpPr>
        <p:spPr bwMode="auto">
          <a:xfrm>
            <a:off x="3810000" y="4495800"/>
            <a:ext cx="1489075" cy="51435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         …</a:t>
            </a:r>
          </a:p>
        </p:txBody>
      </p:sp>
      <p:sp>
        <p:nvSpPr>
          <p:cNvPr id="40990" name="Line 30">
            <a:extLst>
              <a:ext uri="{FF2B5EF4-FFF2-40B4-BE49-F238E27FC236}">
                <a16:creationId xmlns:a16="http://schemas.microsoft.com/office/drawing/2014/main" id="{A54F08E2-FF94-4BF0-9986-A6273C744298}"/>
              </a:ext>
            </a:extLst>
          </p:cNvPr>
          <p:cNvSpPr>
            <a:spLocks noChangeShapeType="1"/>
          </p:cNvSpPr>
          <p:nvPr/>
        </p:nvSpPr>
        <p:spPr bwMode="auto">
          <a:xfrm>
            <a:off x="4059238" y="4495800"/>
            <a:ext cx="0" cy="514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1" name="Line 31">
            <a:extLst>
              <a:ext uri="{FF2B5EF4-FFF2-40B4-BE49-F238E27FC236}">
                <a16:creationId xmlns:a16="http://schemas.microsoft.com/office/drawing/2014/main" id="{1696BCF4-8E74-4653-BFF5-4532663A5338}"/>
              </a:ext>
            </a:extLst>
          </p:cNvPr>
          <p:cNvSpPr>
            <a:spLocks noChangeShapeType="1"/>
          </p:cNvSpPr>
          <p:nvPr/>
        </p:nvSpPr>
        <p:spPr bwMode="auto">
          <a:xfrm>
            <a:off x="4287838" y="4495800"/>
            <a:ext cx="0" cy="514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2" name="Line 32">
            <a:extLst>
              <a:ext uri="{FF2B5EF4-FFF2-40B4-BE49-F238E27FC236}">
                <a16:creationId xmlns:a16="http://schemas.microsoft.com/office/drawing/2014/main" id="{1BF412BB-608E-4634-9AF7-08158FA7F811}"/>
              </a:ext>
            </a:extLst>
          </p:cNvPr>
          <p:cNvSpPr>
            <a:spLocks noChangeShapeType="1"/>
          </p:cNvSpPr>
          <p:nvPr/>
        </p:nvSpPr>
        <p:spPr bwMode="auto">
          <a:xfrm>
            <a:off x="4495800" y="4495800"/>
            <a:ext cx="0" cy="514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3" name="Line 33">
            <a:extLst>
              <a:ext uri="{FF2B5EF4-FFF2-40B4-BE49-F238E27FC236}">
                <a16:creationId xmlns:a16="http://schemas.microsoft.com/office/drawing/2014/main" id="{AA72950A-773A-4CD3-BF59-773799CE4C34}"/>
              </a:ext>
            </a:extLst>
          </p:cNvPr>
          <p:cNvSpPr>
            <a:spLocks noChangeShapeType="1"/>
          </p:cNvSpPr>
          <p:nvPr/>
        </p:nvSpPr>
        <p:spPr bwMode="auto">
          <a:xfrm>
            <a:off x="5068888" y="4516438"/>
            <a:ext cx="0" cy="512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4" name="Line 34">
            <a:extLst>
              <a:ext uri="{FF2B5EF4-FFF2-40B4-BE49-F238E27FC236}">
                <a16:creationId xmlns:a16="http://schemas.microsoft.com/office/drawing/2014/main" id="{D37915E0-FF0F-4B19-9554-7C5B773A73AD}"/>
              </a:ext>
            </a:extLst>
          </p:cNvPr>
          <p:cNvSpPr>
            <a:spLocks noChangeShapeType="1"/>
          </p:cNvSpPr>
          <p:nvPr/>
        </p:nvSpPr>
        <p:spPr bwMode="auto">
          <a:xfrm>
            <a:off x="2613025" y="4724400"/>
            <a:ext cx="1177925" cy="0"/>
          </a:xfrm>
          <a:prstGeom prst="line">
            <a:avLst/>
          </a:prstGeom>
          <a:noFill/>
          <a:ln w="381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5" name="Line 35">
            <a:extLst>
              <a:ext uri="{FF2B5EF4-FFF2-40B4-BE49-F238E27FC236}">
                <a16:creationId xmlns:a16="http://schemas.microsoft.com/office/drawing/2014/main" id="{7FCAAAF0-4A9D-4606-B556-FC95B3B7BD71}"/>
              </a:ext>
            </a:extLst>
          </p:cNvPr>
          <p:cNvSpPr>
            <a:spLocks noChangeShapeType="1"/>
          </p:cNvSpPr>
          <p:nvPr/>
        </p:nvSpPr>
        <p:spPr bwMode="auto">
          <a:xfrm>
            <a:off x="5299075" y="4743450"/>
            <a:ext cx="1233488" cy="0"/>
          </a:xfrm>
          <a:prstGeom prst="line">
            <a:avLst/>
          </a:prstGeom>
          <a:noFill/>
          <a:ln w="381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96" name="Text Box 36">
            <a:extLst>
              <a:ext uri="{FF2B5EF4-FFF2-40B4-BE49-F238E27FC236}">
                <a16:creationId xmlns:a16="http://schemas.microsoft.com/office/drawing/2014/main" id="{DDDC1D08-1036-490B-A955-27B92EA1310D}"/>
              </a:ext>
            </a:extLst>
          </p:cNvPr>
          <p:cNvSpPr txBox="1">
            <a:spLocks noChangeArrowheads="1"/>
          </p:cNvSpPr>
          <p:nvPr/>
        </p:nvSpPr>
        <p:spPr bwMode="auto">
          <a:xfrm>
            <a:off x="4333875" y="1328738"/>
            <a:ext cx="965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5050"/>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inq</a:t>
            </a:r>
          </a:p>
        </p:txBody>
      </p:sp>
      <p:sp>
        <p:nvSpPr>
          <p:cNvPr id="40997" name="Text Box 37">
            <a:extLst>
              <a:ext uri="{FF2B5EF4-FFF2-40B4-BE49-F238E27FC236}">
                <a16:creationId xmlns:a16="http://schemas.microsoft.com/office/drawing/2014/main" id="{52007EED-6211-43FF-9270-FDC6DB78B12A}"/>
              </a:ext>
            </a:extLst>
          </p:cNvPr>
          <p:cNvSpPr txBox="1">
            <a:spLocks noChangeArrowheads="1"/>
          </p:cNvSpPr>
          <p:nvPr/>
        </p:nvSpPr>
        <p:spPr bwMode="auto">
          <a:xfrm>
            <a:off x="4230688" y="2605088"/>
            <a:ext cx="7366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5050"/>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p>
        </p:txBody>
      </p:sp>
      <p:sp>
        <p:nvSpPr>
          <p:cNvPr id="40998" name="Text Box 38">
            <a:extLst>
              <a:ext uri="{FF2B5EF4-FFF2-40B4-BE49-F238E27FC236}">
                <a16:creationId xmlns:a16="http://schemas.microsoft.com/office/drawing/2014/main" id="{91231B4F-781F-4750-B918-9BAC2F194257}"/>
              </a:ext>
            </a:extLst>
          </p:cNvPr>
          <p:cNvSpPr txBox="1">
            <a:spLocks noChangeArrowheads="1"/>
          </p:cNvSpPr>
          <p:nvPr/>
        </p:nvSpPr>
        <p:spPr bwMode="auto">
          <a:xfrm>
            <a:off x="4213225" y="4017963"/>
            <a:ext cx="771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5050"/>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outq</a:t>
            </a:r>
          </a:p>
        </p:txBody>
      </p:sp>
      <p:sp>
        <p:nvSpPr>
          <p:cNvPr id="40999" name="Text Box 39">
            <a:extLst>
              <a:ext uri="{FF2B5EF4-FFF2-40B4-BE49-F238E27FC236}">
                <a16:creationId xmlns:a16="http://schemas.microsoft.com/office/drawing/2014/main" id="{67AF20B8-F761-4C76-BCBB-1670DC877C57}"/>
              </a:ext>
            </a:extLst>
          </p:cNvPr>
          <p:cNvSpPr txBox="1">
            <a:spLocks noChangeArrowheads="1"/>
          </p:cNvSpPr>
          <p:nvPr/>
        </p:nvSpPr>
        <p:spPr bwMode="auto">
          <a:xfrm>
            <a:off x="2098675" y="1400175"/>
            <a:ext cx="216376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inq</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hin</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p>
        </p:txBody>
      </p:sp>
      <p:sp>
        <p:nvSpPr>
          <p:cNvPr id="41000" name="Text Box 40">
            <a:extLst>
              <a:ext uri="{FF2B5EF4-FFF2-40B4-BE49-F238E27FC236}">
                <a16:creationId xmlns:a16="http://schemas.microsoft.com/office/drawing/2014/main" id="{68D635DB-5BC3-405C-B585-31443DAE0B26}"/>
              </a:ext>
            </a:extLst>
          </p:cNvPr>
          <p:cNvSpPr txBox="1">
            <a:spLocks noChangeArrowheads="1"/>
          </p:cNvSpPr>
          <p:nvPr/>
        </p:nvSpPr>
        <p:spPr bwMode="auto">
          <a:xfrm>
            <a:off x="1754188" y="3776663"/>
            <a:ext cx="25527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sout</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41001" name="Text Box 41">
            <a:extLst>
              <a:ext uri="{FF2B5EF4-FFF2-40B4-BE49-F238E27FC236}">
                <a16:creationId xmlns:a16="http://schemas.microsoft.com/office/drawing/2014/main" id="{A72E0D97-9812-46CE-9EE6-DCC4CE0ACA07}"/>
              </a:ext>
            </a:extLst>
          </p:cNvPr>
          <p:cNvSpPr txBox="1">
            <a:spLocks noChangeArrowheads="1"/>
          </p:cNvSpPr>
          <p:nvPr/>
        </p:nvSpPr>
        <p:spPr bwMode="auto">
          <a:xfrm>
            <a:off x="5299075" y="1457325"/>
            <a:ext cx="157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inq</a:t>
            </a:r>
            <a:r>
              <a:rPr kumimoji="1" lang="zh-CN" altLang="en-US" sz="1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p>
        </p:txBody>
      </p:sp>
      <p:sp>
        <p:nvSpPr>
          <p:cNvPr id="41002" name="Text Box 42">
            <a:extLst>
              <a:ext uri="{FF2B5EF4-FFF2-40B4-BE49-F238E27FC236}">
                <a16:creationId xmlns:a16="http://schemas.microsoft.com/office/drawing/2014/main" id="{E3BA84F8-8D26-4E62-8DA0-98FC45796AA6}"/>
              </a:ext>
            </a:extLst>
          </p:cNvPr>
          <p:cNvSpPr txBox="1">
            <a:spLocks noChangeArrowheads="1"/>
          </p:cNvSpPr>
          <p:nvPr/>
        </p:nvSpPr>
        <p:spPr bwMode="auto">
          <a:xfrm>
            <a:off x="5548313" y="3843338"/>
            <a:ext cx="167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41003" name="Text Box 43">
            <a:extLst>
              <a:ext uri="{FF2B5EF4-FFF2-40B4-BE49-F238E27FC236}">
                <a16:creationId xmlns:a16="http://schemas.microsoft.com/office/drawing/2014/main" id="{27EBC8BF-C395-4DCB-BDD4-7CF8FD4EF735}"/>
              </a:ext>
            </a:extLst>
          </p:cNvPr>
          <p:cNvSpPr txBox="1">
            <a:spLocks noChangeArrowheads="1"/>
          </p:cNvSpPr>
          <p:nvPr/>
        </p:nvSpPr>
        <p:spPr bwMode="auto">
          <a:xfrm>
            <a:off x="5240338" y="2573338"/>
            <a:ext cx="25527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sin</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p>
        </p:txBody>
      </p:sp>
      <p:sp>
        <p:nvSpPr>
          <p:cNvPr id="41004" name="Text Box 44">
            <a:extLst>
              <a:ext uri="{FF2B5EF4-FFF2-40B4-BE49-F238E27FC236}">
                <a16:creationId xmlns:a16="http://schemas.microsoft.com/office/drawing/2014/main" id="{50354878-D024-4EFA-B8F9-9590DECC5972}"/>
              </a:ext>
            </a:extLst>
          </p:cNvPr>
          <p:cNvSpPr txBox="1">
            <a:spLocks noChangeArrowheads="1"/>
          </p:cNvSpPr>
          <p:nvPr/>
        </p:nvSpPr>
        <p:spPr bwMode="auto">
          <a:xfrm>
            <a:off x="2401888" y="5060950"/>
            <a:ext cx="170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outq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41005" name="Text Box 45">
            <a:extLst>
              <a:ext uri="{FF2B5EF4-FFF2-40B4-BE49-F238E27FC236}">
                <a16:creationId xmlns:a16="http://schemas.microsoft.com/office/drawing/2014/main" id="{D94F5EF3-EF3B-4FC9-A582-5C54858FC90D}"/>
              </a:ext>
            </a:extLst>
          </p:cNvPr>
          <p:cNvSpPr txBox="1">
            <a:spLocks noChangeArrowheads="1"/>
          </p:cNvSpPr>
          <p:nvPr/>
        </p:nvSpPr>
        <p:spPr bwMode="auto">
          <a:xfrm>
            <a:off x="2233613" y="2546350"/>
            <a:ext cx="167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a:t>
            </a:r>
          </a:p>
        </p:txBody>
      </p:sp>
      <p:sp>
        <p:nvSpPr>
          <p:cNvPr id="41006" name="Text Box 46">
            <a:extLst>
              <a:ext uri="{FF2B5EF4-FFF2-40B4-BE49-F238E27FC236}">
                <a16:creationId xmlns:a16="http://schemas.microsoft.com/office/drawing/2014/main" id="{F87A1D4E-AAAF-41AC-A3BD-9BCFC3C585F1}"/>
              </a:ext>
            </a:extLst>
          </p:cNvPr>
          <p:cNvSpPr txBox="1">
            <a:spLocks noChangeArrowheads="1"/>
          </p:cNvSpPr>
          <p:nvPr/>
        </p:nvSpPr>
        <p:spPr bwMode="auto">
          <a:xfrm>
            <a:off x="4938713" y="5135563"/>
            <a:ext cx="24177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outq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hout</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41007" name="Text Box 47">
            <a:extLst>
              <a:ext uri="{FF2B5EF4-FFF2-40B4-BE49-F238E27FC236}">
                <a16:creationId xmlns:a16="http://schemas.microsoft.com/office/drawing/2014/main" id="{827E7D3C-2C1D-4454-8A7E-AA3782CCAD19}"/>
              </a:ext>
            </a:extLst>
          </p:cNvPr>
          <p:cNvSpPr txBox="1">
            <a:spLocks noChangeArrowheads="1"/>
          </p:cNvSpPr>
          <p:nvPr/>
        </p:nvSpPr>
        <p:spPr bwMode="auto">
          <a:xfrm>
            <a:off x="7335838" y="1638300"/>
            <a:ext cx="720725"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提取</a:t>
            </a:r>
          </a:p>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输入</a:t>
            </a:r>
          </a:p>
        </p:txBody>
      </p:sp>
      <p:sp>
        <p:nvSpPr>
          <p:cNvPr id="41008" name="Text Box 48">
            <a:extLst>
              <a:ext uri="{FF2B5EF4-FFF2-40B4-BE49-F238E27FC236}">
                <a16:creationId xmlns:a16="http://schemas.microsoft.com/office/drawing/2014/main" id="{D848BF06-771D-4F6D-8F49-1EC7487DEDB8}"/>
              </a:ext>
            </a:extLst>
          </p:cNvPr>
          <p:cNvSpPr txBox="1">
            <a:spLocks noChangeArrowheads="1"/>
          </p:cNvSpPr>
          <p:nvPr/>
        </p:nvSpPr>
        <p:spPr bwMode="auto">
          <a:xfrm>
            <a:off x="1123950" y="4324350"/>
            <a:ext cx="727075"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提取</a:t>
            </a:r>
          </a:p>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输出</a:t>
            </a:r>
          </a:p>
        </p:txBody>
      </p:sp>
      <p:sp>
        <p:nvSpPr>
          <p:cNvPr id="41009" name="Text Box 49">
            <a:extLst>
              <a:ext uri="{FF2B5EF4-FFF2-40B4-BE49-F238E27FC236}">
                <a16:creationId xmlns:a16="http://schemas.microsoft.com/office/drawing/2014/main" id="{CE7EBB58-2BB2-4E45-A575-E7633F7F0992}"/>
              </a:ext>
            </a:extLst>
          </p:cNvPr>
          <p:cNvSpPr txBox="1">
            <a:spLocks noChangeArrowheads="1"/>
          </p:cNvSpPr>
          <p:nvPr/>
        </p:nvSpPr>
        <p:spPr bwMode="auto">
          <a:xfrm>
            <a:off x="1144588" y="1674813"/>
            <a:ext cx="638175"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收容</a:t>
            </a:r>
          </a:p>
          <a:p>
            <a:pPr marL="0" marR="0" lvl="0" indent="0" algn="l" defTabSz="893763" rtl="0" eaLnBrk="1" fontAlgn="base" latinLnBrk="0" hangingPunct="1">
              <a:lnSpc>
                <a:spcPct val="8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endParaRPr>
          </a:p>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9900"/>
                </a:solidFill>
                <a:effectLst/>
                <a:uLnTx/>
                <a:uFillTx/>
                <a:latin typeface="Times New Roman" panose="02020603050405020304" pitchFamily="18" charset="0"/>
                <a:ea typeface="楷体_GB2312" pitchFamily="49" charset="-122"/>
                <a:cs typeface="+mn-cs"/>
              </a:rPr>
              <a:t>输入</a:t>
            </a:r>
          </a:p>
        </p:txBody>
      </p:sp>
      <p:sp>
        <p:nvSpPr>
          <p:cNvPr id="41010" name="Text Box 50">
            <a:extLst>
              <a:ext uri="{FF2B5EF4-FFF2-40B4-BE49-F238E27FC236}">
                <a16:creationId xmlns:a16="http://schemas.microsoft.com/office/drawing/2014/main" id="{17A380D9-1122-4C90-816F-547012EE5C62}"/>
              </a:ext>
            </a:extLst>
          </p:cNvPr>
          <p:cNvSpPr txBox="1">
            <a:spLocks noChangeArrowheads="1"/>
          </p:cNvSpPr>
          <p:nvPr/>
        </p:nvSpPr>
        <p:spPr bwMode="auto">
          <a:xfrm>
            <a:off x="7469188" y="4437063"/>
            <a:ext cx="638175"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收容</a:t>
            </a:r>
          </a:p>
          <a:p>
            <a:pPr marL="0" marR="0" lvl="0" indent="0" algn="l" defTabSz="893763" rtl="0" eaLnBrk="1" fontAlgn="base" latinLnBrk="0" hangingPunct="1">
              <a:lnSpc>
                <a:spcPct val="8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输出</a:t>
            </a:r>
          </a:p>
          <a:p>
            <a:pPr marL="0" marR="0" lvl="0" indent="0" algn="l" defTabSz="893763"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41011" name="Text Box 51">
            <a:extLst>
              <a:ext uri="{FF2B5EF4-FFF2-40B4-BE49-F238E27FC236}">
                <a16:creationId xmlns:a16="http://schemas.microsoft.com/office/drawing/2014/main" id="{04F01DF1-85D6-486E-8191-F7EC8832EB80}"/>
              </a:ext>
            </a:extLst>
          </p:cNvPr>
          <p:cNvSpPr txBox="1">
            <a:spLocks noChangeArrowheads="1"/>
          </p:cNvSpPr>
          <p:nvPr/>
        </p:nvSpPr>
        <p:spPr bwMode="auto">
          <a:xfrm>
            <a:off x="3659188" y="6000750"/>
            <a:ext cx="21209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zh-CN" altLang="zh-CN" sz="19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典型的</a:t>
            </a:r>
            <a:r>
              <a:rPr kumimoji="1" lang="zh-CN" altLang="en-US" sz="19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缓冲池管理</a:t>
            </a:r>
          </a:p>
        </p:txBody>
      </p:sp>
      <p:sp>
        <p:nvSpPr>
          <p:cNvPr id="195636" name="Text Box 52">
            <a:extLst>
              <a:ext uri="{FF2B5EF4-FFF2-40B4-BE49-F238E27FC236}">
                <a16:creationId xmlns:a16="http://schemas.microsoft.com/office/drawing/2014/main" id="{DF764C3F-981B-421B-8703-49FC58FEE870}"/>
              </a:ext>
            </a:extLst>
          </p:cNvPr>
          <p:cNvSpPr txBox="1">
            <a:spLocks noChangeArrowheads="1"/>
          </p:cNvSpPr>
          <p:nvPr/>
        </p:nvSpPr>
        <p:spPr bwMode="auto">
          <a:xfrm>
            <a:off x="1144588" y="1674813"/>
            <a:ext cx="835025"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收容</a:t>
            </a:r>
          </a:p>
          <a:p>
            <a:pPr marL="0" marR="0" lvl="0" indent="0" algn="l" defTabSz="893763" rtl="0" eaLnBrk="1" fontAlgn="base" latinLnBrk="0" hangingPunct="1">
              <a:lnSpc>
                <a:spcPct val="8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a:p>
            <a:pPr marL="0" marR="0" lvl="0" indent="0" algn="l" defTabSz="893763" rtl="0" eaLnBrk="1" fontAlgn="base" latinLnBrk="0" hangingPunct="1">
              <a:lnSpc>
                <a:spcPct val="8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输入</a:t>
            </a:r>
          </a:p>
        </p:txBody>
      </p:sp>
      <p:sp>
        <p:nvSpPr>
          <p:cNvPr id="195637" name="Line 53">
            <a:extLst>
              <a:ext uri="{FF2B5EF4-FFF2-40B4-BE49-F238E27FC236}">
                <a16:creationId xmlns:a16="http://schemas.microsoft.com/office/drawing/2014/main" id="{5F793070-DDBC-4212-9B55-1E55073BCC77}"/>
              </a:ext>
            </a:extLst>
          </p:cNvPr>
          <p:cNvSpPr>
            <a:spLocks noChangeShapeType="1"/>
          </p:cNvSpPr>
          <p:nvPr/>
        </p:nvSpPr>
        <p:spPr bwMode="auto">
          <a:xfrm>
            <a:off x="1020763" y="2020888"/>
            <a:ext cx="893762"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38" name="Rectangle 54">
            <a:extLst>
              <a:ext uri="{FF2B5EF4-FFF2-40B4-BE49-F238E27FC236}">
                <a16:creationId xmlns:a16="http://schemas.microsoft.com/office/drawing/2014/main" id="{7A013D3C-A61E-4665-B9A4-35B67568D89F}"/>
              </a:ext>
            </a:extLst>
          </p:cNvPr>
          <p:cNvSpPr>
            <a:spLocks noChangeArrowheads="1"/>
          </p:cNvSpPr>
          <p:nvPr/>
        </p:nvSpPr>
        <p:spPr bwMode="auto">
          <a:xfrm>
            <a:off x="2232025" y="2551113"/>
            <a:ext cx="167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95639" name="Line 55">
            <a:extLst>
              <a:ext uri="{FF2B5EF4-FFF2-40B4-BE49-F238E27FC236}">
                <a16:creationId xmlns:a16="http://schemas.microsoft.com/office/drawing/2014/main" id="{E669229A-F48D-4F03-9464-51D7A1C9A49D}"/>
              </a:ext>
            </a:extLst>
          </p:cNvPr>
          <p:cNvSpPr>
            <a:spLocks noChangeShapeType="1"/>
          </p:cNvSpPr>
          <p:nvPr/>
        </p:nvSpPr>
        <p:spPr bwMode="auto">
          <a:xfrm>
            <a:off x="2266950" y="2230438"/>
            <a:ext cx="1466850" cy="1122362"/>
          </a:xfrm>
          <a:prstGeom prst="line">
            <a:avLst/>
          </a:prstGeom>
          <a:noFill/>
          <a:ln w="38100">
            <a:solidFill>
              <a:srgbClr val="FFFF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40" name="Rectangle 56">
            <a:extLst>
              <a:ext uri="{FF2B5EF4-FFF2-40B4-BE49-F238E27FC236}">
                <a16:creationId xmlns:a16="http://schemas.microsoft.com/office/drawing/2014/main" id="{603D1C1E-0E23-4611-8ABA-DAC74A536EB4}"/>
              </a:ext>
            </a:extLst>
          </p:cNvPr>
          <p:cNvSpPr>
            <a:spLocks noChangeArrowheads="1"/>
          </p:cNvSpPr>
          <p:nvPr/>
        </p:nvSpPr>
        <p:spPr bwMode="auto">
          <a:xfrm>
            <a:off x="1925638" y="1808163"/>
            <a:ext cx="722312" cy="439737"/>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5050"/>
                </a:solidFill>
                <a:effectLst/>
                <a:uLnTx/>
                <a:uFillTx/>
                <a:latin typeface="Times New Roman" panose="02020603050405020304" pitchFamily="18" charset="0"/>
                <a:ea typeface="楷体_GB2312" pitchFamily="49" charset="-122"/>
                <a:cs typeface="+mn-cs"/>
              </a:rPr>
              <a:t>hin</a:t>
            </a:r>
          </a:p>
        </p:txBody>
      </p:sp>
      <p:sp>
        <p:nvSpPr>
          <p:cNvPr id="195641" name="Text Box 57">
            <a:extLst>
              <a:ext uri="{FF2B5EF4-FFF2-40B4-BE49-F238E27FC236}">
                <a16:creationId xmlns:a16="http://schemas.microsoft.com/office/drawing/2014/main" id="{51B0C8DE-11D6-4F98-A69D-B8A4D8E12A60}"/>
              </a:ext>
            </a:extLst>
          </p:cNvPr>
          <p:cNvSpPr txBox="1">
            <a:spLocks noChangeArrowheads="1"/>
          </p:cNvSpPr>
          <p:nvPr/>
        </p:nvSpPr>
        <p:spPr bwMode="auto">
          <a:xfrm>
            <a:off x="2098675" y="1400175"/>
            <a:ext cx="216376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inq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hin</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95642" name="Line 58">
            <a:extLst>
              <a:ext uri="{FF2B5EF4-FFF2-40B4-BE49-F238E27FC236}">
                <a16:creationId xmlns:a16="http://schemas.microsoft.com/office/drawing/2014/main" id="{48C50D49-D095-482E-AF26-EA4722C8BEC4}"/>
              </a:ext>
            </a:extLst>
          </p:cNvPr>
          <p:cNvSpPr>
            <a:spLocks noChangeShapeType="1"/>
          </p:cNvSpPr>
          <p:nvPr/>
        </p:nvSpPr>
        <p:spPr bwMode="auto">
          <a:xfrm>
            <a:off x="2638425" y="2020888"/>
            <a:ext cx="1201738" cy="0"/>
          </a:xfrm>
          <a:prstGeom prst="line">
            <a:avLst/>
          </a:prstGeom>
          <a:noFill/>
          <a:ln w="38100">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43" name="Text Box 59">
            <a:extLst>
              <a:ext uri="{FF2B5EF4-FFF2-40B4-BE49-F238E27FC236}">
                <a16:creationId xmlns:a16="http://schemas.microsoft.com/office/drawing/2014/main" id="{45326420-E9FA-4B79-B3B2-FE9E183CE2D6}"/>
              </a:ext>
            </a:extLst>
          </p:cNvPr>
          <p:cNvSpPr txBox="1">
            <a:spLocks noChangeArrowheads="1"/>
          </p:cNvSpPr>
          <p:nvPr/>
        </p:nvSpPr>
        <p:spPr bwMode="auto">
          <a:xfrm>
            <a:off x="7335838" y="1638300"/>
            <a:ext cx="720725"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提取</a:t>
            </a:r>
          </a:p>
          <a:p>
            <a:pPr marL="0" marR="0" lvl="0" indent="0" algn="l" defTabSz="893763"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输入</a:t>
            </a:r>
          </a:p>
        </p:txBody>
      </p:sp>
      <p:sp>
        <p:nvSpPr>
          <p:cNvPr id="195644" name="Text Box 60">
            <a:extLst>
              <a:ext uri="{FF2B5EF4-FFF2-40B4-BE49-F238E27FC236}">
                <a16:creationId xmlns:a16="http://schemas.microsoft.com/office/drawing/2014/main" id="{EEA1D9B2-D27E-431C-9C27-339C096F1F0B}"/>
              </a:ext>
            </a:extLst>
          </p:cNvPr>
          <p:cNvSpPr txBox="1">
            <a:spLocks noChangeArrowheads="1"/>
          </p:cNvSpPr>
          <p:nvPr/>
        </p:nvSpPr>
        <p:spPr bwMode="auto">
          <a:xfrm>
            <a:off x="5299075" y="1457325"/>
            <a:ext cx="157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getbuf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inq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95645" name="Line 61">
            <a:extLst>
              <a:ext uri="{FF2B5EF4-FFF2-40B4-BE49-F238E27FC236}">
                <a16:creationId xmlns:a16="http://schemas.microsoft.com/office/drawing/2014/main" id="{419EC212-F061-449F-95FD-5B9E43E6784A}"/>
              </a:ext>
            </a:extLst>
          </p:cNvPr>
          <p:cNvSpPr>
            <a:spLocks noChangeShapeType="1"/>
          </p:cNvSpPr>
          <p:nvPr/>
        </p:nvSpPr>
        <p:spPr bwMode="auto">
          <a:xfrm>
            <a:off x="5314950" y="2038350"/>
            <a:ext cx="1295400" cy="17463"/>
          </a:xfrm>
          <a:prstGeom prst="line">
            <a:avLst/>
          </a:prstGeom>
          <a:noFill/>
          <a:ln w="38100">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46" name="Rectangle 62">
            <a:extLst>
              <a:ext uri="{FF2B5EF4-FFF2-40B4-BE49-F238E27FC236}">
                <a16:creationId xmlns:a16="http://schemas.microsoft.com/office/drawing/2014/main" id="{3C64A389-E956-4DEC-9A0B-1F921E81E07C}"/>
              </a:ext>
            </a:extLst>
          </p:cNvPr>
          <p:cNvSpPr>
            <a:spLocks noChangeArrowheads="1"/>
          </p:cNvSpPr>
          <p:nvPr/>
        </p:nvSpPr>
        <p:spPr bwMode="auto">
          <a:xfrm>
            <a:off x="6610350" y="1790700"/>
            <a:ext cx="684213" cy="457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5050"/>
                </a:solidFill>
                <a:effectLst/>
                <a:uLnTx/>
                <a:uFillTx/>
                <a:latin typeface="Times New Roman" panose="02020603050405020304" pitchFamily="18" charset="0"/>
                <a:ea typeface="楷体_GB2312" pitchFamily="49" charset="-122"/>
                <a:cs typeface="+mn-cs"/>
              </a:rPr>
              <a:t>sin</a:t>
            </a:r>
          </a:p>
        </p:txBody>
      </p:sp>
      <p:sp>
        <p:nvSpPr>
          <p:cNvPr id="195647" name="Line 63">
            <a:extLst>
              <a:ext uri="{FF2B5EF4-FFF2-40B4-BE49-F238E27FC236}">
                <a16:creationId xmlns:a16="http://schemas.microsoft.com/office/drawing/2014/main" id="{69BCFDDA-B450-40A6-8276-0C1022450CFC}"/>
              </a:ext>
            </a:extLst>
          </p:cNvPr>
          <p:cNvSpPr>
            <a:spLocks noChangeShapeType="1"/>
          </p:cNvSpPr>
          <p:nvPr/>
        </p:nvSpPr>
        <p:spPr bwMode="auto">
          <a:xfrm>
            <a:off x="7294563" y="2055813"/>
            <a:ext cx="900112" cy="1587"/>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48" name="Text Box 64">
            <a:extLst>
              <a:ext uri="{FF2B5EF4-FFF2-40B4-BE49-F238E27FC236}">
                <a16:creationId xmlns:a16="http://schemas.microsoft.com/office/drawing/2014/main" id="{EB808F97-3378-4920-A8F2-19E76DF9C474}"/>
              </a:ext>
            </a:extLst>
          </p:cNvPr>
          <p:cNvSpPr txBox="1">
            <a:spLocks noChangeArrowheads="1"/>
          </p:cNvSpPr>
          <p:nvPr/>
        </p:nvSpPr>
        <p:spPr bwMode="auto">
          <a:xfrm>
            <a:off x="5240338" y="2579688"/>
            <a:ext cx="25527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893763"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putbuf</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emq</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sin</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95649" name="Line 65">
            <a:extLst>
              <a:ext uri="{FF2B5EF4-FFF2-40B4-BE49-F238E27FC236}">
                <a16:creationId xmlns:a16="http://schemas.microsoft.com/office/drawing/2014/main" id="{4AADAE70-C4B1-4DAC-9217-4BB7D3F166D4}"/>
              </a:ext>
            </a:extLst>
          </p:cNvPr>
          <p:cNvSpPr>
            <a:spLocks noChangeShapeType="1"/>
          </p:cNvSpPr>
          <p:nvPr/>
        </p:nvSpPr>
        <p:spPr bwMode="auto">
          <a:xfrm flipH="1">
            <a:off x="5314950" y="2230438"/>
            <a:ext cx="1752600" cy="1084262"/>
          </a:xfrm>
          <a:prstGeom prst="line">
            <a:avLst/>
          </a:prstGeom>
          <a:noFill/>
          <a:ln w="38100">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50" name="Rectangle 66">
            <a:extLst>
              <a:ext uri="{FF2B5EF4-FFF2-40B4-BE49-F238E27FC236}">
                <a16:creationId xmlns:a16="http://schemas.microsoft.com/office/drawing/2014/main" id="{FC5EC957-7F83-46F9-91DE-002A6399D64C}"/>
              </a:ext>
            </a:extLst>
          </p:cNvPr>
          <p:cNvSpPr>
            <a:spLocks noChangeArrowheads="1"/>
          </p:cNvSpPr>
          <p:nvPr/>
        </p:nvSpPr>
        <p:spPr bwMode="auto">
          <a:xfrm>
            <a:off x="5086350" y="3143250"/>
            <a:ext cx="193675" cy="515938"/>
          </a:xfrm>
          <a:prstGeom prst="rect">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51" name="Rectangle 67">
            <a:extLst>
              <a:ext uri="{FF2B5EF4-FFF2-40B4-BE49-F238E27FC236}">
                <a16:creationId xmlns:a16="http://schemas.microsoft.com/office/drawing/2014/main" id="{587E5623-5308-4E29-ABD3-8DB21F11AAE3}"/>
              </a:ext>
            </a:extLst>
          </p:cNvPr>
          <p:cNvSpPr>
            <a:spLocks noChangeArrowheads="1"/>
          </p:cNvSpPr>
          <p:nvPr/>
        </p:nvSpPr>
        <p:spPr bwMode="auto">
          <a:xfrm>
            <a:off x="3810000" y="3144838"/>
            <a:ext cx="209550" cy="493712"/>
          </a:xfrm>
          <a:prstGeom prst="rect">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8" name="Oval 68">
            <a:hlinkClick r:id="" action="ppaction://hlinkshowjump?jump=previousslide"/>
            <a:extLst>
              <a:ext uri="{FF2B5EF4-FFF2-40B4-BE49-F238E27FC236}">
                <a16:creationId xmlns:a16="http://schemas.microsoft.com/office/drawing/2014/main" id="{636F2937-C72E-481D-A102-9BCC998C5F38}"/>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9" name="Oval 69">
            <a:hlinkClick r:id="" action="ppaction://hlinkshowjump?jump=nextslide"/>
            <a:extLst>
              <a:ext uri="{FF2B5EF4-FFF2-40B4-BE49-F238E27FC236}">
                <a16:creationId xmlns:a16="http://schemas.microsoft.com/office/drawing/2014/main" id="{8655A575-261B-466C-9ED5-DF353C3296A2}"/>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30" name="Oval 70">
            <a:hlinkClick r:id="" action="ppaction://hlinkshowjump?jump=firstslide"/>
            <a:extLst>
              <a:ext uri="{FF2B5EF4-FFF2-40B4-BE49-F238E27FC236}">
                <a16:creationId xmlns:a16="http://schemas.microsoft.com/office/drawing/2014/main" id="{37A4251D-2D3D-4F77-9089-D5A0A26C390B}"/>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31" name="Rectangle 71">
            <a:extLst>
              <a:ext uri="{FF2B5EF4-FFF2-40B4-BE49-F238E27FC236}">
                <a16:creationId xmlns:a16="http://schemas.microsoft.com/office/drawing/2014/main" id="{C454F3DD-FB69-4863-8425-86E166A2906C}"/>
              </a:ext>
            </a:extLst>
          </p:cNvPr>
          <p:cNvSpPr>
            <a:spLocks noChangeArrowheads="1"/>
          </p:cNvSpPr>
          <p:nvPr/>
        </p:nvSpPr>
        <p:spPr bwMode="auto">
          <a:xfrm>
            <a:off x="3660775" y="0"/>
            <a:ext cx="2070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6.3	 </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缓冲管理</a:t>
            </a:r>
          </a:p>
        </p:txBody>
      </p:sp>
    </p:spTree>
  </p:cSld>
  <p:clrMapOvr>
    <a:masterClrMapping/>
  </p:clrMapOvr>
  <p:transition>
    <p:zo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Effect transition="in" filter="slide(fromTop)">
                                      <p:cBhvr>
                                        <p:cTn id="7" dur="500"/>
                                        <p:tgtEl>
                                          <p:spTgt spid="195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grpId="0" nodeType="clickEffect">
                                  <p:stCondLst>
                                    <p:cond delay="0"/>
                                  </p:stCondLst>
                                  <p:childTnLst>
                                    <p:set>
                                      <p:cBhvr>
                                        <p:cTn id="11" dur="1" fill="hold">
                                          <p:stCondLst>
                                            <p:cond delay="0"/>
                                          </p:stCondLst>
                                        </p:cTn>
                                        <p:tgtEl>
                                          <p:spTgt spid="195636"/>
                                        </p:tgtEl>
                                        <p:attrNameLst>
                                          <p:attrName>style.visibility</p:attrName>
                                        </p:attrNameLst>
                                      </p:cBhvr>
                                      <p:to>
                                        <p:strVal val="visible"/>
                                      </p:to>
                                    </p:set>
                                    <p:anim calcmode="lin" valueType="num">
                                      <p:cBhvr>
                                        <p:cTn id="12" dur="5000" fill="hold"/>
                                        <p:tgtEl>
                                          <p:spTgt spid="195636"/>
                                        </p:tgtEl>
                                        <p:attrNameLst>
                                          <p:attrName>ppt_w</p:attrName>
                                        </p:attrNameLst>
                                      </p:cBhvr>
                                      <p:tavLst>
                                        <p:tav tm="0" fmla="#ppt_w*sin(2.5*pi*$)">
                                          <p:val>
                                            <p:fltVal val="0"/>
                                          </p:val>
                                        </p:tav>
                                        <p:tav tm="100000">
                                          <p:val>
                                            <p:fltVal val="1"/>
                                          </p:val>
                                        </p:tav>
                                      </p:tavLst>
                                    </p:anim>
                                    <p:anim calcmode="lin" valueType="num">
                                      <p:cBhvr>
                                        <p:cTn id="13" dur="5000" fill="hold"/>
                                        <p:tgtEl>
                                          <p:spTgt spid="19563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4" fill="hold" nodeType="afterGroup">
                            <p:stCondLst>
                              <p:cond delay="5000"/>
                            </p:stCondLst>
                            <p:childTnLst>
                              <p:par>
                                <p:cTn id="15" presetID="22" presetClass="entr" presetSubtype="8" fill="hold" nodeType="afterEffect">
                                  <p:stCondLst>
                                    <p:cond delay="1000"/>
                                  </p:stCondLst>
                                  <p:childTnLst>
                                    <p:set>
                                      <p:cBhvr>
                                        <p:cTn id="16" dur="1" fill="hold">
                                          <p:stCondLst>
                                            <p:cond delay="0"/>
                                          </p:stCondLst>
                                        </p:cTn>
                                        <p:tgtEl>
                                          <p:spTgt spid="195637"/>
                                        </p:tgtEl>
                                        <p:attrNameLst>
                                          <p:attrName>style.visibility</p:attrName>
                                        </p:attrNameLst>
                                      </p:cBhvr>
                                      <p:to>
                                        <p:strVal val="visible"/>
                                      </p:to>
                                    </p:set>
                                    <p:animEffect transition="in" filter="wipe(left)">
                                      <p:cBhvr>
                                        <p:cTn id="17" dur="500"/>
                                        <p:tgtEl>
                                          <p:spTgt spid="1956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95638"/>
                                        </p:tgtEl>
                                        <p:attrNameLst>
                                          <p:attrName>style.visibility</p:attrName>
                                        </p:attrNameLst>
                                      </p:cBhvr>
                                      <p:to>
                                        <p:strVal val="visible"/>
                                      </p:to>
                                    </p:set>
                                    <p:anim calcmode="lin" valueType="num">
                                      <p:cBhvr additive="base">
                                        <p:cTn id="22" dur="500" fill="hold"/>
                                        <p:tgtEl>
                                          <p:spTgt spid="195638"/>
                                        </p:tgtEl>
                                        <p:attrNameLst>
                                          <p:attrName>ppt_x</p:attrName>
                                        </p:attrNameLst>
                                      </p:cBhvr>
                                      <p:tavLst>
                                        <p:tav tm="0">
                                          <p:val>
                                            <p:strVal val="0-#ppt_w/2"/>
                                          </p:val>
                                        </p:tav>
                                        <p:tav tm="100000">
                                          <p:val>
                                            <p:strVal val="#ppt_x"/>
                                          </p:val>
                                        </p:tav>
                                      </p:tavLst>
                                    </p:anim>
                                    <p:anim calcmode="lin" valueType="num">
                                      <p:cBhvr additive="base">
                                        <p:cTn id="23" dur="500" fill="hold"/>
                                        <p:tgtEl>
                                          <p:spTgt spid="1956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GLASS.WAV"/>
                                        </p:tgtEl>
                                      </p:cMediaNode>
                                    </p:audio>
                                  </p:subTnLst>
                                </p:cTn>
                              </p:par>
                            </p:childTnLst>
                          </p:cTn>
                        </p:par>
                        <p:par>
                          <p:cTn id="24" fill="hold" nodeType="afterGroup">
                            <p:stCondLst>
                              <p:cond delay="500"/>
                            </p:stCondLst>
                            <p:childTnLst>
                              <p:par>
                                <p:cTn id="25" presetID="11" presetClass="entr" presetSubtype="0" fill="hold" grpId="0" nodeType="afterEffect">
                                  <p:stCondLst>
                                    <p:cond delay="1000"/>
                                  </p:stCondLst>
                                  <p:childTnLst>
                                    <p:set>
                                      <p:cBhvr>
                                        <p:cTn id="26" dur="1000">
                                          <p:stCondLst>
                                            <p:cond delay="0"/>
                                          </p:stCondLst>
                                        </p:cTn>
                                        <p:tgtEl>
                                          <p:spTgt spid="195651"/>
                                        </p:tgtEl>
                                        <p:attrNameLst>
                                          <p:attrName>style.visibility</p:attrName>
                                        </p:attrNameLst>
                                      </p:cBhvr>
                                      <p:to>
                                        <p:strVal val="visible"/>
                                      </p:to>
                                    </p:set>
                                  </p:childTnLst>
                                </p:cTn>
                              </p:par>
                            </p:childTnLst>
                          </p:cTn>
                        </p:par>
                        <p:par>
                          <p:cTn id="27" fill="hold" nodeType="afterGroup">
                            <p:stCondLst>
                              <p:cond delay="2500"/>
                            </p:stCondLst>
                            <p:childTnLst>
                              <p:par>
                                <p:cTn id="28" presetID="22" presetClass="entr" presetSubtype="4" fill="hold" nodeType="afterEffect">
                                  <p:stCondLst>
                                    <p:cond delay="2000"/>
                                  </p:stCondLst>
                                  <p:childTnLst>
                                    <p:set>
                                      <p:cBhvr>
                                        <p:cTn id="29" dur="1" fill="hold">
                                          <p:stCondLst>
                                            <p:cond delay="0"/>
                                          </p:stCondLst>
                                        </p:cTn>
                                        <p:tgtEl>
                                          <p:spTgt spid="195639"/>
                                        </p:tgtEl>
                                        <p:attrNameLst>
                                          <p:attrName>style.visibility</p:attrName>
                                        </p:attrNameLst>
                                      </p:cBhvr>
                                      <p:to>
                                        <p:strVal val="visible"/>
                                      </p:to>
                                    </p:set>
                                    <p:animEffect transition="in" filter="wipe(down)">
                                      <p:cBhvr>
                                        <p:cTn id="30" dur="500"/>
                                        <p:tgtEl>
                                          <p:spTgt spid="19563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195640"/>
                                        </p:tgtEl>
                                        <p:attrNameLst>
                                          <p:attrName>style.visibility</p:attrName>
                                        </p:attrNameLst>
                                      </p:cBhvr>
                                      <p:to>
                                        <p:strVal val="visible"/>
                                      </p:to>
                                    </p:set>
                                    <p:animEffect transition="in" filter="strips(upLeft)">
                                      <p:cBhvr>
                                        <p:cTn id="35" dur="500"/>
                                        <p:tgtEl>
                                          <p:spTgt spid="195640"/>
                                        </p:tgtEl>
                                      </p:cBhvr>
                                    </p:animEffect>
                                  </p:childTnLst>
                                </p:cTn>
                              </p:par>
                            </p:childTnLst>
                          </p:cTn>
                        </p:par>
                        <p:par>
                          <p:cTn id="36" fill="hold" nodeType="afterGroup">
                            <p:stCondLst>
                              <p:cond delay="500"/>
                            </p:stCondLst>
                            <p:childTnLst>
                              <p:par>
                                <p:cTn id="37" presetID="12" presetClass="entr" presetSubtype="8" fill="hold" grpId="0" nodeType="afterEffect">
                                  <p:stCondLst>
                                    <p:cond delay="1000"/>
                                  </p:stCondLst>
                                  <p:childTnLst>
                                    <p:set>
                                      <p:cBhvr>
                                        <p:cTn id="38" dur="1" fill="hold">
                                          <p:stCondLst>
                                            <p:cond delay="0"/>
                                          </p:stCondLst>
                                        </p:cTn>
                                        <p:tgtEl>
                                          <p:spTgt spid="195641"/>
                                        </p:tgtEl>
                                        <p:attrNameLst>
                                          <p:attrName>style.visibility</p:attrName>
                                        </p:attrNameLst>
                                      </p:cBhvr>
                                      <p:to>
                                        <p:strVal val="visible"/>
                                      </p:to>
                                    </p:set>
                                    <p:animEffect transition="in" filter="slide(fromLeft)">
                                      <p:cBhvr>
                                        <p:cTn id="39" dur="500"/>
                                        <p:tgtEl>
                                          <p:spTgt spid="195641"/>
                                        </p:tgtEl>
                                      </p:cBhvr>
                                    </p:animEffect>
                                  </p:childTnLst>
                                  <p:subTnLst>
                                    <p:audio>
                                      <p:cMediaNode>
                                        <p:cTn display="0" masterRel="sameClick">
                                          <p:stCondLst>
                                            <p:cond evt="begin" delay="0">
                                              <p:tn val="37"/>
                                            </p:cond>
                                          </p:stCondLst>
                                          <p:endCondLst>
                                            <p:cond evt="onStopAudio" delay="0">
                                              <p:tgtEl>
                                                <p:sldTgt/>
                                              </p:tgtEl>
                                            </p:cond>
                                          </p:endCondLst>
                                        </p:cTn>
                                        <p:tgtEl>
                                          <p:sndTgt r:embed="rId3" name="GLASS.WAV"/>
                                        </p:tgtEl>
                                      </p:cMediaNode>
                                    </p:audio>
                                  </p:subTnLst>
                                </p:cTn>
                              </p:par>
                            </p:childTnLst>
                          </p:cTn>
                        </p:par>
                        <p:par>
                          <p:cTn id="40" fill="hold" nodeType="afterGroup">
                            <p:stCondLst>
                              <p:cond delay="2000"/>
                            </p:stCondLst>
                            <p:childTnLst>
                              <p:par>
                                <p:cTn id="41" presetID="22" presetClass="entr" presetSubtype="8" fill="hold" nodeType="afterEffect">
                                  <p:stCondLst>
                                    <p:cond delay="0"/>
                                  </p:stCondLst>
                                  <p:childTnLst>
                                    <p:set>
                                      <p:cBhvr>
                                        <p:cTn id="42" dur="1" fill="hold">
                                          <p:stCondLst>
                                            <p:cond delay="0"/>
                                          </p:stCondLst>
                                        </p:cTn>
                                        <p:tgtEl>
                                          <p:spTgt spid="195642"/>
                                        </p:tgtEl>
                                        <p:attrNameLst>
                                          <p:attrName>style.visibility</p:attrName>
                                        </p:attrNameLst>
                                      </p:cBhvr>
                                      <p:to>
                                        <p:strVal val="visible"/>
                                      </p:to>
                                    </p:set>
                                    <p:animEffect transition="in" filter="wipe(left)">
                                      <p:cBhvr>
                                        <p:cTn id="43" dur="500"/>
                                        <p:tgtEl>
                                          <p:spTgt spid="19564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9" presetClass="entr" presetSubtype="10" fill="hold" grpId="0" nodeType="clickEffect">
                                  <p:stCondLst>
                                    <p:cond delay="0"/>
                                  </p:stCondLst>
                                  <p:childTnLst>
                                    <p:set>
                                      <p:cBhvr>
                                        <p:cTn id="47" dur="1" fill="hold">
                                          <p:stCondLst>
                                            <p:cond delay="0"/>
                                          </p:stCondLst>
                                        </p:cTn>
                                        <p:tgtEl>
                                          <p:spTgt spid="195643"/>
                                        </p:tgtEl>
                                        <p:attrNameLst>
                                          <p:attrName>style.visibility</p:attrName>
                                        </p:attrNameLst>
                                      </p:cBhvr>
                                      <p:to>
                                        <p:strVal val="visible"/>
                                      </p:to>
                                    </p:set>
                                    <p:anim calcmode="lin" valueType="num">
                                      <p:cBhvr>
                                        <p:cTn id="48" dur="5000" fill="hold"/>
                                        <p:tgtEl>
                                          <p:spTgt spid="195643"/>
                                        </p:tgtEl>
                                        <p:attrNameLst>
                                          <p:attrName>ppt_w</p:attrName>
                                        </p:attrNameLst>
                                      </p:cBhvr>
                                      <p:tavLst>
                                        <p:tav tm="0" fmla="#ppt_w*sin(2.5*pi*$)">
                                          <p:val>
                                            <p:fltVal val="0"/>
                                          </p:val>
                                        </p:tav>
                                        <p:tav tm="100000">
                                          <p:val>
                                            <p:fltVal val="1"/>
                                          </p:val>
                                        </p:tav>
                                      </p:tavLst>
                                    </p:anim>
                                    <p:anim calcmode="lin" valueType="num">
                                      <p:cBhvr>
                                        <p:cTn id="49" dur="5000" fill="hold"/>
                                        <p:tgtEl>
                                          <p:spTgt spid="19564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95644"/>
                                        </p:tgtEl>
                                        <p:attrNameLst>
                                          <p:attrName>style.visibility</p:attrName>
                                        </p:attrNameLst>
                                      </p:cBhvr>
                                      <p:to>
                                        <p:strVal val="visible"/>
                                      </p:to>
                                    </p:set>
                                    <p:anim calcmode="lin" valueType="num">
                                      <p:cBhvr additive="base">
                                        <p:cTn id="54" dur="500" fill="hold"/>
                                        <p:tgtEl>
                                          <p:spTgt spid="195644"/>
                                        </p:tgtEl>
                                        <p:attrNameLst>
                                          <p:attrName>ppt_x</p:attrName>
                                        </p:attrNameLst>
                                      </p:cBhvr>
                                      <p:tavLst>
                                        <p:tav tm="0">
                                          <p:val>
                                            <p:strVal val="1+#ppt_w/2"/>
                                          </p:val>
                                        </p:tav>
                                        <p:tav tm="100000">
                                          <p:val>
                                            <p:strVal val="#ppt_x"/>
                                          </p:val>
                                        </p:tav>
                                      </p:tavLst>
                                    </p:anim>
                                    <p:anim calcmode="lin" valueType="num">
                                      <p:cBhvr additive="base">
                                        <p:cTn id="55" dur="500" fill="hold"/>
                                        <p:tgtEl>
                                          <p:spTgt spid="1956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GLASS.WAV"/>
                                        </p:tgtEl>
                                      </p:cMediaNode>
                                    </p:audio>
                                  </p:subTnLst>
                                </p:cTn>
                              </p:par>
                            </p:childTnLst>
                          </p:cTn>
                        </p:par>
                        <p:par>
                          <p:cTn id="56" fill="hold" nodeType="afterGroup">
                            <p:stCondLst>
                              <p:cond delay="500"/>
                            </p:stCondLst>
                            <p:childTnLst>
                              <p:par>
                                <p:cTn id="57" presetID="22" presetClass="entr" presetSubtype="8" fill="hold" nodeType="afterEffect">
                                  <p:stCondLst>
                                    <p:cond delay="1000"/>
                                  </p:stCondLst>
                                  <p:childTnLst>
                                    <p:set>
                                      <p:cBhvr>
                                        <p:cTn id="58" dur="1" fill="hold">
                                          <p:stCondLst>
                                            <p:cond delay="0"/>
                                          </p:stCondLst>
                                        </p:cTn>
                                        <p:tgtEl>
                                          <p:spTgt spid="195645"/>
                                        </p:tgtEl>
                                        <p:attrNameLst>
                                          <p:attrName>style.visibility</p:attrName>
                                        </p:attrNameLst>
                                      </p:cBhvr>
                                      <p:to>
                                        <p:strVal val="visible"/>
                                      </p:to>
                                    </p:set>
                                    <p:animEffect transition="in" filter="wipe(left)">
                                      <p:cBhvr>
                                        <p:cTn id="59" dur="500"/>
                                        <p:tgtEl>
                                          <p:spTgt spid="19564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95646"/>
                                        </p:tgtEl>
                                        <p:attrNameLst>
                                          <p:attrName>style.visibility</p:attrName>
                                        </p:attrNameLst>
                                      </p:cBhvr>
                                      <p:to>
                                        <p:strVal val="visible"/>
                                      </p:to>
                                    </p:set>
                                    <p:animEffect transition="in" filter="dissolve">
                                      <p:cBhvr>
                                        <p:cTn id="64" dur="500"/>
                                        <p:tgtEl>
                                          <p:spTgt spid="195646"/>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195647"/>
                                        </p:tgtEl>
                                        <p:attrNameLst>
                                          <p:attrName>style.visibility</p:attrName>
                                        </p:attrNameLst>
                                      </p:cBhvr>
                                      <p:to>
                                        <p:strVal val="visible"/>
                                      </p:to>
                                    </p:set>
                                    <p:animEffect transition="in" filter="wipe(left)">
                                      <p:cBhvr>
                                        <p:cTn id="68" dur="500"/>
                                        <p:tgtEl>
                                          <p:spTgt spid="1956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95648"/>
                                        </p:tgtEl>
                                        <p:attrNameLst>
                                          <p:attrName>style.visibility</p:attrName>
                                        </p:attrNameLst>
                                      </p:cBhvr>
                                      <p:to>
                                        <p:strVal val="visible"/>
                                      </p:to>
                                    </p:set>
                                    <p:anim calcmode="lin" valueType="num">
                                      <p:cBhvr additive="base">
                                        <p:cTn id="73" dur="500" fill="hold"/>
                                        <p:tgtEl>
                                          <p:spTgt spid="195648"/>
                                        </p:tgtEl>
                                        <p:attrNameLst>
                                          <p:attrName>ppt_x</p:attrName>
                                        </p:attrNameLst>
                                      </p:cBhvr>
                                      <p:tavLst>
                                        <p:tav tm="0">
                                          <p:val>
                                            <p:strVal val="1+#ppt_w/2"/>
                                          </p:val>
                                        </p:tav>
                                        <p:tav tm="100000">
                                          <p:val>
                                            <p:strVal val="#ppt_x"/>
                                          </p:val>
                                        </p:tav>
                                      </p:tavLst>
                                    </p:anim>
                                    <p:anim calcmode="lin" valueType="num">
                                      <p:cBhvr additive="base">
                                        <p:cTn id="74" dur="500" fill="hold"/>
                                        <p:tgtEl>
                                          <p:spTgt spid="1956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GLASS.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95649"/>
                                        </p:tgtEl>
                                        <p:attrNameLst>
                                          <p:attrName>style.visibility</p:attrName>
                                        </p:attrNameLst>
                                      </p:cBhvr>
                                      <p:to>
                                        <p:strVal val="visible"/>
                                      </p:to>
                                    </p:set>
                                    <p:animEffect transition="in" filter="wipe(up)">
                                      <p:cBhvr>
                                        <p:cTn id="79" dur="500"/>
                                        <p:tgtEl>
                                          <p:spTgt spid="195649"/>
                                        </p:tgtEl>
                                      </p:cBhvr>
                                    </p:animEffect>
                                  </p:childTnLst>
                                </p:cTn>
                              </p:par>
                            </p:childTnLst>
                          </p:cTn>
                        </p:par>
                        <p:par>
                          <p:cTn id="80" fill="hold" nodeType="afterGroup">
                            <p:stCondLst>
                              <p:cond delay="500"/>
                            </p:stCondLst>
                            <p:childTnLst>
                              <p:par>
                                <p:cTn id="81" presetID="11" presetClass="entr" presetSubtype="0" fill="hold" grpId="0" nodeType="afterEffect">
                                  <p:stCondLst>
                                    <p:cond delay="1000"/>
                                  </p:stCondLst>
                                  <p:childTnLst>
                                    <p:set>
                                      <p:cBhvr>
                                        <p:cTn id="82" dur="1000">
                                          <p:stCondLst>
                                            <p:cond delay="0"/>
                                          </p:stCondLst>
                                        </p:cTn>
                                        <p:tgtEl>
                                          <p:spTgt spid="195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advAuto="0"/>
      <p:bldP spid="195636" grpId="0" autoUpdateAnimBg="0"/>
      <p:bldP spid="195638" grpId="0" autoUpdateAnimBg="0"/>
      <p:bldP spid="195640" grpId="0" animBg="1" autoUpdateAnimBg="0"/>
      <p:bldP spid="195641" grpId="0" autoUpdateAnimBg="0"/>
      <p:bldP spid="195643" grpId="0" autoUpdateAnimBg="0"/>
      <p:bldP spid="195644" grpId="0" autoUpdateAnimBg="0"/>
      <p:bldP spid="195646" grpId="0" animBg="1" autoUpdateAnimBg="0"/>
      <p:bldP spid="195648" grpId="0" autoUpdateAnimBg="0"/>
      <p:bldP spid="195650" grpId="0" animBg="1"/>
      <p:bldP spid="19565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405CFC-582B-48BC-B580-340EE0DC60A6}"/>
              </a:ext>
            </a:extLst>
          </p:cNvPr>
          <p:cNvSpPr>
            <a:spLocks noGrp="1"/>
          </p:cNvSpPr>
          <p:nvPr>
            <p:ph type="title"/>
          </p:nvPr>
        </p:nvSpPr>
        <p:spPr/>
        <p:txBody>
          <a:bodyPr/>
          <a:lstStyle/>
          <a:p>
            <a:r>
              <a:rPr lang="en-US" altLang="zh-CN" dirty="0"/>
              <a:t>6.3	</a:t>
            </a:r>
            <a:r>
              <a:rPr lang="zh-CN" altLang="en-US" dirty="0"/>
              <a:t>缓冲管理</a:t>
            </a:r>
          </a:p>
        </p:txBody>
      </p:sp>
      <p:sp>
        <p:nvSpPr>
          <p:cNvPr id="41987" name="Rectangle 4">
            <a:extLst>
              <a:ext uri="{FF2B5EF4-FFF2-40B4-BE49-F238E27FC236}">
                <a16:creationId xmlns:a16="http://schemas.microsoft.com/office/drawing/2014/main" id="{52DCB651-F145-478C-9272-C7FEAB35AF77}"/>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对缓冲池的操作</a:t>
            </a:r>
          </a:p>
          <a:p>
            <a:pPr lvl="2" eaLnBrk="1" hangingPunct="1"/>
            <a:r>
              <a:rPr lang="en-US" altLang="zh-CN" dirty="0">
                <a:solidFill>
                  <a:srgbClr val="3333CC"/>
                </a:solidFill>
                <a:latin typeface="Times New Roman" panose="02020603050405020304" pitchFamily="18" charset="0"/>
              </a:rPr>
              <a:t>take-</a:t>
            </a:r>
            <a:r>
              <a:rPr lang="en-US" altLang="zh-CN" dirty="0" err="1">
                <a:solidFill>
                  <a:srgbClr val="3333CC"/>
                </a:solidFill>
                <a:latin typeface="Times New Roman" panose="02020603050405020304" pitchFamily="18" charset="0"/>
              </a:rPr>
              <a:t>buf</a:t>
            </a:r>
            <a:r>
              <a:rPr lang="zh-CN" altLang="en-US" dirty="0">
                <a:solidFill>
                  <a:srgbClr val="3333CC"/>
                </a:solidFill>
                <a:latin typeface="Times New Roman" panose="02020603050405020304" pitchFamily="18" charset="0"/>
              </a:rPr>
              <a:t>（</a:t>
            </a:r>
            <a:r>
              <a:rPr lang="en-US" altLang="zh-CN" dirty="0">
                <a:solidFill>
                  <a:srgbClr val="3333CC"/>
                </a:solidFill>
                <a:latin typeface="Times New Roman" panose="02020603050405020304" pitchFamily="18" charset="0"/>
              </a:rPr>
              <a:t>type</a:t>
            </a:r>
            <a:r>
              <a:rPr lang="zh-CN" altLang="en-US" dirty="0">
                <a:solidFill>
                  <a:srgbClr val="3333CC"/>
                </a:solidFill>
                <a:latin typeface="Times New Roman" panose="02020603050405020304" pitchFamily="18" charset="0"/>
              </a:rPr>
              <a:t>）</a:t>
            </a:r>
            <a:r>
              <a:rPr lang="zh-CN" altLang="en-US" dirty="0">
                <a:latin typeface="Times New Roman" panose="02020603050405020304" pitchFamily="18" charset="0"/>
              </a:rPr>
              <a:t>：从三种缓冲区队列中按一定的选取规则取出一个缓冲区。</a:t>
            </a:r>
          </a:p>
          <a:p>
            <a:pPr lvl="2" eaLnBrk="1" hangingPunct="1"/>
            <a:r>
              <a:rPr lang="en-US" altLang="zh-CN" dirty="0">
                <a:solidFill>
                  <a:srgbClr val="3333CC"/>
                </a:solidFill>
                <a:latin typeface="Times New Roman" panose="02020603050405020304" pitchFamily="18" charset="0"/>
              </a:rPr>
              <a:t>add-</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(type</a:t>
            </a:r>
            <a:r>
              <a:rPr lang="zh-CN" altLang="en-US" dirty="0">
                <a:solidFill>
                  <a:srgbClr val="3333CC"/>
                </a:solidFill>
                <a:latin typeface="Times New Roman" panose="02020603050405020304" pitchFamily="18" charset="0"/>
              </a:rPr>
              <a:t>，</a:t>
            </a:r>
            <a:r>
              <a:rPr lang="en-US" altLang="zh-CN" dirty="0">
                <a:solidFill>
                  <a:srgbClr val="3333CC"/>
                </a:solidFill>
                <a:latin typeface="Times New Roman" panose="02020603050405020304" pitchFamily="18" charset="0"/>
              </a:rPr>
              <a:t>number )</a:t>
            </a:r>
            <a:r>
              <a:rPr lang="zh-CN" altLang="en-US" dirty="0">
                <a:latin typeface="Times New Roman" panose="02020603050405020304" pitchFamily="18" charset="0"/>
              </a:rPr>
              <a:t>：把指定编号的缓冲区，挂在指定队列的未尾。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91D1BE-A371-43CA-938F-57858EF2359D}"/>
              </a:ext>
            </a:extLst>
          </p:cNvPr>
          <p:cNvSpPr>
            <a:spLocks noGrp="1"/>
          </p:cNvSpPr>
          <p:nvPr>
            <p:ph type="title"/>
          </p:nvPr>
        </p:nvSpPr>
        <p:spPr/>
        <p:txBody>
          <a:bodyPr/>
          <a:lstStyle/>
          <a:p>
            <a:r>
              <a:rPr lang="en-US" altLang="zh-CN" dirty="0"/>
              <a:t>6.3	</a:t>
            </a:r>
            <a:r>
              <a:rPr lang="zh-CN" altLang="en-US" dirty="0"/>
              <a:t>缓冲管理</a:t>
            </a:r>
          </a:p>
        </p:txBody>
      </p:sp>
      <p:sp>
        <p:nvSpPr>
          <p:cNvPr id="43011" name="Rectangle 4">
            <a:extLst>
              <a:ext uri="{FF2B5EF4-FFF2-40B4-BE49-F238E27FC236}">
                <a16:creationId xmlns:a16="http://schemas.microsoft.com/office/drawing/2014/main" id="{577027BE-955A-4C2A-8CBE-97AB480F6723}"/>
              </a:ext>
            </a:extLst>
          </p:cNvPr>
          <p:cNvSpPr>
            <a:spLocks noGrp="1" noChangeArrowheads="1"/>
          </p:cNvSpPr>
          <p:nvPr>
            <p:ph idx="1"/>
          </p:nvPr>
        </p:nvSpPr>
        <p:spPr>
          <a:xfrm>
            <a:off x="903514" y="1287388"/>
            <a:ext cx="7783286" cy="4759276"/>
          </a:xfrm>
        </p:spPr>
        <p:txBody>
          <a:bodyPr/>
          <a:lstStyle/>
          <a:p>
            <a:pPr lvl="2" eaLnBrk="1" hangingPunct="1"/>
            <a:r>
              <a:rPr lang="en-US" altLang="zh-CN" dirty="0" err="1">
                <a:latin typeface="Times New Roman" panose="02020603050405020304" pitchFamily="18" charset="0"/>
              </a:rPr>
              <a:t>getbuf</a:t>
            </a:r>
            <a:r>
              <a:rPr lang="en-US" altLang="zh-CN" dirty="0">
                <a:latin typeface="Times New Roman" panose="02020603050405020304" pitchFamily="18" charset="0"/>
              </a:rPr>
              <a:t> (type</a:t>
            </a:r>
            <a:r>
              <a:rPr lang="zh-CN" altLang="en-US" dirty="0">
                <a:latin typeface="Times New Roman" panose="02020603050405020304" pitchFamily="18" charset="0"/>
              </a:rPr>
              <a:t>，</a:t>
            </a:r>
            <a:r>
              <a:rPr lang="en-US" altLang="zh-CN" dirty="0">
                <a:latin typeface="Times New Roman" panose="02020603050405020304" pitchFamily="18" charset="0"/>
              </a:rPr>
              <a:t>number )</a:t>
            </a:r>
            <a:r>
              <a:rPr lang="zh-CN" altLang="en-US" dirty="0">
                <a:latin typeface="Times New Roman" panose="02020603050405020304" pitchFamily="18" charset="0"/>
              </a:rPr>
              <a:t>：从某种类型的队列中获得一缓冲区</a:t>
            </a:r>
          </a:p>
          <a:p>
            <a:pPr algn="just" eaLnBrk="1" hangingPunct="1">
              <a:spcBef>
                <a:spcPct val="50000"/>
              </a:spcBef>
              <a:buClr>
                <a:srgbClr val="A50021"/>
              </a:buClr>
              <a:buSzPct val="75000"/>
              <a:buFont typeface="Wingdings" panose="05000000000000000000" pitchFamily="2" charset="2"/>
              <a:buNone/>
            </a:pPr>
            <a:r>
              <a:rPr lang="zh-CN" altLang="en-US" sz="2000" dirty="0">
                <a:latin typeface="Times New Roman" panose="02020603050405020304" pitchFamily="18" charset="0"/>
              </a:rPr>
              <a:t>每种队列设置用于互斥的信号量 </a:t>
            </a:r>
            <a:r>
              <a:rPr lang="en-US" altLang="zh-CN" sz="2000" dirty="0">
                <a:latin typeface="Times New Roman" panose="02020603050405020304" pitchFamily="18" charset="0"/>
              </a:rPr>
              <a:t>: MS [type] = 1</a:t>
            </a:r>
          </a:p>
          <a:p>
            <a:pPr algn="just" eaLnBrk="1" hangingPunct="1">
              <a:spcBef>
                <a:spcPct val="50000"/>
              </a:spcBef>
              <a:buClr>
                <a:srgbClr val="A50021"/>
              </a:buClr>
              <a:buSzPct val="75000"/>
              <a:buFont typeface="Wingdings" panose="05000000000000000000" pitchFamily="2" charset="2"/>
              <a:buNone/>
            </a:pPr>
            <a:r>
              <a:rPr lang="zh-CN" altLang="en-US" sz="2000" dirty="0">
                <a:latin typeface="Times New Roman" panose="02020603050405020304" pitchFamily="18" charset="0"/>
              </a:rPr>
              <a:t>每种队列设置描述资源数目的信号量</a:t>
            </a:r>
            <a:r>
              <a:rPr lang="en-US" altLang="zh-CN" sz="2000" dirty="0">
                <a:latin typeface="Times New Roman" panose="02020603050405020304" pitchFamily="18" charset="0"/>
              </a:rPr>
              <a:t>: </a:t>
            </a:r>
          </a:p>
          <a:p>
            <a:pPr algn="just" eaLnBrk="1" hangingPunct="1">
              <a:spcBef>
                <a:spcPct val="50000"/>
              </a:spcBef>
              <a:buClr>
                <a:srgbClr val="A50021"/>
              </a:buClr>
              <a:buSzPct val="75000"/>
              <a:buFont typeface="Wingdings" panose="05000000000000000000" pitchFamily="2" charset="2"/>
              <a:buNone/>
            </a:pPr>
            <a:r>
              <a:rPr lang="en-US" altLang="zh-CN" sz="2000" dirty="0">
                <a:latin typeface="Times New Roman" panose="02020603050405020304" pitchFamily="18" charset="0"/>
              </a:rPr>
              <a:t>          RS [empty] = n, RS [</a:t>
            </a:r>
            <a:r>
              <a:rPr lang="en-US" altLang="zh-CN" sz="2000" dirty="0" err="1">
                <a:latin typeface="Times New Roman" panose="02020603050405020304" pitchFamily="18" charset="0"/>
              </a:rPr>
              <a:t>inq</a:t>
            </a:r>
            <a:r>
              <a:rPr lang="en-US" altLang="zh-CN" sz="2000" dirty="0">
                <a:latin typeface="Times New Roman" panose="02020603050405020304" pitchFamily="18" charset="0"/>
              </a:rPr>
              <a:t>] = 0, RS [</a:t>
            </a:r>
            <a:r>
              <a:rPr lang="en-US" altLang="zh-CN" sz="2000" dirty="0" err="1">
                <a:latin typeface="Times New Roman" panose="02020603050405020304" pitchFamily="18" charset="0"/>
              </a:rPr>
              <a:t>outq</a:t>
            </a:r>
            <a:r>
              <a:rPr lang="en-US" altLang="zh-CN" sz="2000" dirty="0">
                <a:latin typeface="Times New Roman" panose="02020603050405020304" pitchFamily="18" charset="0"/>
              </a:rPr>
              <a:t>] = 0;</a:t>
            </a:r>
          </a:p>
          <a:p>
            <a:pPr algn="just" eaLnBrk="1" hangingPunct="1">
              <a:spcBef>
                <a:spcPct val="50000"/>
              </a:spcBef>
              <a:buClr>
                <a:srgbClr val="A50021"/>
              </a:buClr>
              <a:buSzPct val="75000"/>
              <a:buFont typeface="Wingdings" panose="05000000000000000000" pitchFamily="2" charset="2"/>
              <a:buNone/>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getbuf</a:t>
            </a:r>
            <a:r>
              <a:rPr lang="en-US" altLang="zh-CN" sz="2000" dirty="0">
                <a:latin typeface="Times New Roman" panose="02020603050405020304" pitchFamily="18" charset="0"/>
              </a:rPr>
              <a:t> (int type )  {</a:t>
            </a:r>
          </a:p>
          <a:p>
            <a:pPr algn="just" eaLnBrk="1" hangingPunct="1">
              <a:spcBef>
                <a:spcPct val="50000"/>
              </a:spcBef>
              <a:buClr>
                <a:srgbClr val="A50021"/>
              </a:buClr>
              <a:buSzPct val="75000"/>
              <a:buFont typeface="Wingdings" panose="05000000000000000000" pitchFamily="2" charset="2"/>
              <a:buNone/>
            </a:pPr>
            <a:r>
              <a:rPr lang="en-US" altLang="zh-CN" sz="2000" dirty="0">
                <a:solidFill>
                  <a:srgbClr val="FF0066"/>
                </a:solidFill>
                <a:latin typeface="Times New Roman" panose="02020603050405020304" pitchFamily="18" charset="0"/>
              </a:rPr>
              <a:t>	  wait (RS[type]) ;</a:t>
            </a:r>
          </a:p>
          <a:p>
            <a:pPr algn="just" eaLnBrk="1" hangingPunct="1">
              <a:spcBef>
                <a:spcPct val="50000"/>
              </a:spcBef>
              <a:buClr>
                <a:srgbClr val="A50021"/>
              </a:buClr>
              <a:buSzPct val="75000"/>
              <a:buFont typeface="Wingdings" panose="05000000000000000000" pitchFamily="2" charset="2"/>
              <a:buNone/>
            </a:pPr>
            <a:r>
              <a:rPr lang="en-US" altLang="zh-CN" sz="2000" dirty="0">
                <a:solidFill>
                  <a:srgbClr val="FF0066"/>
                </a:solidFill>
                <a:latin typeface="Times New Roman" panose="02020603050405020304" pitchFamily="18" charset="0"/>
              </a:rPr>
              <a:t>	  wait (MS[type]);</a:t>
            </a:r>
          </a:p>
          <a:p>
            <a:pPr algn="just" eaLnBrk="1" hangingPunct="1">
              <a:spcBef>
                <a:spcPct val="50000"/>
              </a:spcBef>
              <a:buClr>
                <a:srgbClr val="A50021"/>
              </a:buClr>
              <a:buSzPct val="75000"/>
              <a:buFont typeface="Wingdings" panose="05000000000000000000" pitchFamily="2" charset="2"/>
              <a:buNone/>
            </a:pPr>
            <a:r>
              <a:rPr lang="en-US" altLang="zh-CN" sz="2000" dirty="0">
                <a:latin typeface="Times New Roman" panose="02020603050405020304" pitchFamily="18" charset="0"/>
              </a:rPr>
              <a:t>	  B[number] = take-</a:t>
            </a:r>
            <a:r>
              <a:rPr lang="en-US" altLang="zh-CN" sz="2000" dirty="0" err="1">
                <a:latin typeface="Times New Roman" panose="02020603050405020304" pitchFamily="18" charset="0"/>
              </a:rPr>
              <a:t>buf</a:t>
            </a:r>
            <a:r>
              <a:rPr lang="en-US" altLang="zh-CN" sz="2000" dirty="0">
                <a:latin typeface="Times New Roman" panose="02020603050405020304" pitchFamily="18" charset="0"/>
              </a:rPr>
              <a:t> (type)</a:t>
            </a:r>
          </a:p>
          <a:p>
            <a:pPr algn="just" eaLnBrk="1" hangingPunct="1">
              <a:spcBef>
                <a:spcPct val="50000"/>
              </a:spcBef>
              <a:buClr>
                <a:srgbClr val="A50021"/>
              </a:buClr>
              <a:buSzPct val="75000"/>
              <a:buFont typeface="Wingdings" panose="05000000000000000000" pitchFamily="2" charset="2"/>
              <a:buNone/>
            </a:pPr>
            <a:r>
              <a:rPr lang="en-US" altLang="zh-CN" sz="2000" dirty="0">
                <a:solidFill>
                  <a:srgbClr val="FF0066"/>
                </a:solidFill>
                <a:latin typeface="Times New Roman" panose="02020603050405020304" pitchFamily="18" charset="0"/>
              </a:rPr>
              <a:t>	  signal (MS[type]) ;</a:t>
            </a:r>
          </a:p>
          <a:p>
            <a:pPr algn="just" eaLnBrk="1" hangingPunct="1">
              <a:spcBef>
                <a:spcPct val="50000"/>
              </a:spcBef>
              <a:buClr>
                <a:srgbClr val="A50021"/>
              </a:buClr>
              <a:buSzPct val="75000"/>
              <a:buFont typeface="Wingdings" panose="05000000000000000000" pitchFamily="2" charset="2"/>
              <a:buNone/>
            </a:pPr>
            <a:r>
              <a:rPr lang="en-US" altLang="zh-CN" sz="2000" dirty="0">
                <a:latin typeface="Times New Roman" panose="02020603050405020304" pitchFamily="18" charset="0"/>
              </a:rPr>
              <a:t>}</a:t>
            </a:r>
            <a:endParaRPr lang="en-US"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272312-63CD-4301-A7A7-D818ADAEEFFF}"/>
              </a:ext>
            </a:extLst>
          </p:cNvPr>
          <p:cNvSpPr>
            <a:spLocks noGrp="1"/>
          </p:cNvSpPr>
          <p:nvPr>
            <p:ph type="title"/>
          </p:nvPr>
        </p:nvSpPr>
        <p:spPr/>
        <p:txBody>
          <a:bodyPr/>
          <a:lstStyle/>
          <a:p>
            <a:r>
              <a:rPr lang="en-US" altLang="zh-CN" dirty="0"/>
              <a:t>6.1 I/O</a:t>
            </a:r>
            <a:r>
              <a:rPr lang="zh-CN" altLang="en-US" dirty="0"/>
              <a:t>系统的组成</a:t>
            </a:r>
          </a:p>
        </p:txBody>
      </p:sp>
      <p:graphicFrame>
        <p:nvGraphicFramePr>
          <p:cNvPr id="7172" name="Object 8">
            <a:extLst>
              <a:ext uri="{FF2B5EF4-FFF2-40B4-BE49-F238E27FC236}">
                <a16:creationId xmlns:a16="http://schemas.microsoft.com/office/drawing/2014/main" id="{AB200649-21FB-4DA7-BCA4-95B6FFBBEBBA}"/>
              </a:ext>
            </a:extLst>
          </p:cNvPr>
          <p:cNvGraphicFramePr>
            <a:graphicFrameLocks noGrp="1" noChangeAspect="1"/>
          </p:cNvGraphicFramePr>
          <p:nvPr>
            <p:ph idx="1"/>
            <p:extLst>
              <p:ext uri="{D42A27DB-BD31-4B8C-83A1-F6EECF244321}">
                <p14:modId xmlns:p14="http://schemas.microsoft.com/office/powerpoint/2010/main" val="314563153"/>
              </p:ext>
            </p:extLst>
          </p:nvPr>
        </p:nvGraphicFramePr>
        <p:xfrm>
          <a:off x="1715861" y="2547938"/>
          <a:ext cx="5276850" cy="3584575"/>
        </p:xfrm>
        <a:graphic>
          <a:graphicData uri="http://schemas.openxmlformats.org/presentationml/2006/ole">
            <mc:AlternateContent xmlns:mc="http://schemas.openxmlformats.org/markup-compatibility/2006">
              <mc:Choice xmlns:v="urn:schemas-microsoft-com:vml" Requires="v">
                <p:oleObj name="文档" r:id="rId2" imgW="5277612" imgH="3584448" progId="Word.Document.8">
                  <p:embed/>
                </p:oleObj>
              </mc:Choice>
              <mc:Fallback>
                <p:oleObj name="文档" r:id="rId2" imgW="5277612" imgH="3584448" progId="Word.Document.8">
                  <p:embed/>
                  <p:pic>
                    <p:nvPicPr>
                      <p:cNvPr id="7172" name="Object 8">
                        <a:extLst>
                          <a:ext uri="{FF2B5EF4-FFF2-40B4-BE49-F238E27FC236}">
                            <a16:creationId xmlns:a16="http://schemas.microsoft.com/office/drawing/2014/main" id="{AB200649-21FB-4DA7-BCA4-95B6FFBBE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861" y="2547938"/>
                        <a:ext cx="5276850" cy="358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1" name="Rectangle 3">
            <a:extLst>
              <a:ext uri="{FF2B5EF4-FFF2-40B4-BE49-F238E27FC236}">
                <a16:creationId xmlns:a16="http://schemas.microsoft.com/office/drawing/2014/main" id="{37BE7998-93EE-4E12-AA0C-EB89BC96F96D}"/>
              </a:ext>
            </a:extLst>
          </p:cNvPr>
          <p:cNvSpPr>
            <a:spLocks noGrp="1" noChangeArrowheads="1"/>
          </p:cNvSpPr>
          <p:nvPr>
            <p:ph type="body" sz="half" idx="4294967295"/>
          </p:nvPr>
        </p:nvSpPr>
        <p:spPr>
          <a:xfrm>
            <a:off x="576943" y="1319212"/>
            <a:ext cx="8567057" cy="4813301"/>
          </a:xfrm>
        </p:spPr>
        <p:txBody>
          <a:bodyPr/>
          <a:lstStyle/>
          <a:p>
            <a:pPr lvl="1" eaLnBrk="1" hangingPunct="1">
              <a:buFont typeface="Wingdings" panose="05000000000000000000" pitchFamily="2" charset="2"/>
              <a:buChar char="Ø"/>
            </a:pPr>
            <a:r>
              <a:rPr lang="zh-CN" altLang="en-US" dirty="0">
                <a:latin typeface="Times New Roman" panose="02020603050405020304" pitchFamily="18" charset="0"/>
              </a:rPr>
              <a:t>主机型</a:t>
            </a:r>
            <a:r>
              <a:rPr lang="en-US" altLang="zh-CN" dirty="0">
                <a:latin typeface="Times New Roman" panose="02020603050405020304" pitchFamily="18" charset="0"/>
              </a:rPr>
              <a:t>I/O</a:t>
            </a:r>
            <a:r>
              <a:rPr lang="zh-CN" altLang="en-US" dirty="0">
                <a:latin typeface="Times New Roman" panose="02020603050405020304" pitchFamily="18" charset="0"/>
              </a:rPr>
              <a:t>系统</a:t>
            </a:r>
          </a:p>
          <a:p>
            <a:pPr lvl="2" eaLnBrk="1" hangingPunct="1"/>
            <a:r>
              <a:rPr lang="zh-CN" altLang="en-US" dirty="0">
                <a:latin typeface="Times New Roman" panose="02020603050405020304" pitchFamily="18" charset="0"/>
              </a:rPr>
              <a:t>具有通道的</a:t>
            </a:r>
            <a:r>
              <a:rPr lang="en-US" altLang="zh-CN" dirty="0">
                <a:latin typeface="Times New Roman" panose="02020603050405020304" pitchFamily="18" charset="0"/>
              </a:rPr>
              <a:t>I/O</a:t>
            </a:r>
            <a:r>
              <a:rPr lang="zh-CN" altLang="en-US" dirty="0">
                <a:latin typeface="Times New Roman" panose="02020603050405020304" pitchFamily="18" charset="0"/>
              </a:rPr>
              <a:t>系统结构：</a:t>
            </a:r>
            <a:r>
              <a:rPr lang="en-US" altLang="zh-CN" dirty="0">
                <a:latin typeface="Times New Roman" panose="02020603050405020304" pitchFamily="18" charset="0"/>
              </a:rPr>
              <a:t>I/O</a:t>
            </a:r>
            <a:r>
              <a:rPr lang="zh-CN" altLang="en-US" dirty="0">
                <a:latin typeface="Times New Roman" panose="02020603050405020304" pitchFamily="18" charset="0"/>
              </a:rPr>
              <a:t>设备、设备控制器、</a:t>
            </a:r>
            <a:r>
              <a:rPr lang="en-US" altLang="zh-CN" dirty="0">
                <a:latin typeface="Times New Roman" panose="02020603050405020304" pitchFamily="18" charset="0"/>
              </a:rPr>
              <a:t>I/O</a:t>
            </a:r>
            <a:r>
              <a:rPr lang="zh-CN" altLang="en-US" dirty="0">
                <a:latin typeface="Times New Roman" panose="02020603050405020304" pitchFamily="18" charset="0"/>
              </a:rPr>
              <a:t>通道、计算机</a:t>
            </a:r>
            <a:endParaRPr lang="zh-CN" altLang="en-US" sz="3200" dirty="0"/>
          </a:p>
          <a:p>
            <a:pPr eaLnBrk="1" hangingPunct="1"/>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D5C91ED-A651-476C-82C9-EF9B8CEB16A5}"/>
              </a:ext>
            </a:extLst>
          </p:cNvPr>
          <p:cNvSpPr>
            <a:spLocks noGrp="1"/>
          </p:cNvSpPr>
          <p:nvPr>
            <p:ph type="title"/>
          </p:nvPr>
        </p:nvSpPr>
        <p:spPr/>
        <p:txBody>
          <a:bodyPr/>
          <a:lstStyle/>
          <a:p>
            <a:r>
              <a:rPr lang="en-US" altLang="zh-CN" dirty="0"/>
              <a:t>6.3	</a:t>
            </a:r>
            <a:r>
              <a:rPr lang="zh-CN" altLang="en-US" dirty="0"/>
              <a:t>缓冲管理</a:t>
            </a:r>
          </a:p>
        </p:txBody>
      </p:sp>
      <p:sp>
        <p:nvSpPr>
          <p:cNvPr id="44035" name="Rectangle 4">
            <a:extLst>
              <a:ext uri="{FF2B5EF4-FFF2-40B4-BE49-F238E27FC236}">
                <a16:creationId xmlns:a16="http://schemas.microsoft.com/office/drawing/2014/main" id="{6E887DA9-2B29-46D1-815B-E2CD7398A3ED}"/>
              </a:ext>
            </a:extLst>
          </p:cNvPr>
          <p:cNvSpPr>
            <a:spLocks noGrp="1" noChangeArrowheads="1"/>
          </p:cNvSpPr>
          <p:nvPr>
            <p:ph idx="1"/>
          </p:nvPr>
        </p:nvSpPr>
        <p:spPr/>
        <p:txBody>
          <a:bodyPr/>
          <a:lstStyle/>
          <a:p>
            <a:pPr lvl="2" eaLnBrk="1" hangingPunct="1">
              <a:lnSpc>
                <a:spcPct val="90000"/>
              </a:lnSpc>
            </a:pPr>
            <a:r>
              <a:rPr lang="en-US" altLang="zh-CN" dirty="0" err="1">
                <a:latin typeface="Times New Roman" panose="02020603050405020304" pitchFamily="18" charset="0"/>
              </a:rPr>
              <a:t>putbuf</a:t>
            </a:r>
            <a:r>
              <a:rPr lang="en-US" altLang="zh-CN" dirty="0">
                <a:latin typeface="Times New Roman" panose="02020603050405020304" pitchFamily="18" charset="0"/>
              </a:rPr>
              <a:t> (type</a:t>
            </a:r>
            <a:r>
              <a:rPr lang="zh-CN" altLang="en-US" dirty="0">
                <a:latin typeface="Times New Roman" panose="02020603050405020304" pitchFamily="18" charset="0"/>
              </a:rPr>
              <a:t>，</a:t>
            </a:r>
            <a:r>
              <a:rPr lang="en-US" altLang="zh-CN" dirty="0">
                <a:latin typeface="Times New Roman" panose="02020603050405020304" pitchFamily="18" charset="0"/>
              </a:rPr>
              <a:t>number)</a:t>
            </a:r>
            <a:r>
              <a:rPr lang="zh-CN" altLang="en-US" dirty="0">
                <a:latin typeface="Times New Roman" panose="02020603050405020304" pitchFamily="18" charset="0"/>
              </a:rPr>
              <a:t>：用于释放某个不再需要的或已装满数据的工作缓冲区并将它挂再指定队列的末尾。</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latin typeface="Times New Roman" panose="02020603050405020304" pitchFamily="18" charset="0"/>
              </a:rPr>
              <a:t>	void  </a:t>
            </a:r>
            <a:r>
              <a:rPr lang="en-US" altLang="zh-CN" sz="2400" dirty="0" err="1">
                <a:latin typeface="Times New Roman" panose="02020603050405020304" pitchFamily="18" charset="0"/>
              </a:rPr>
              <a:t>putbuf</a:t>
            </a:r>
            <a:r>
              <a:rPr lang="en-US" altLang="zh-CN" sz="2400" dirty="0">
                <a:latin typeface="Times New Roman" panose="02020603050405020304" pitchFamily="18" charset="0"/>
              </a:rPr>
              <a:t> (int type )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solidFill>
                  <a:srgbClr val="FF0066"/>
                </a:solidFill>
                <a:latin typeface="Times New Roman" panose="02020603050405020304" pitchFamily="18" charset="0"/>
              </a:rPr>
              <a:t>		  wait (MS[type])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latin typeface="Times New Roman" panose="02020603050405020304" pitchFamily="18" charset="0"/>
              </a:rPr>
              <a:t>		  add-</a:t>
            </a:r>
            <a:r>
              <a:rPr lang="en-US" altLang="zh-CN" sz="2400" dirty="0" err="1">
                <a:latin typeface="Times New Roman" panose="02020603050405020304" pitchFamily="18" charset="0"/>
              </a:rPr>
              <a:t>buf</a:t>
            </a:r>
            <a:r>
              <a:rPr lang="en-US" altLang="zh-CN" sz="2400" dirty="0">
                <a:latin typeface="Times New Roman" panose="02020603050405020304" pitchFamily="18" charset="0"/>
              </a:rPr>
              <a:t>(type, number)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solidFill>
                  <a:srgbClr val="FF0066"/>
                </a:solidFill>
                <a:latin typeface="Times New Roman" panose="02020603050405020304" pitchFamily="18" charset="0"/>
              </a:rPr>
              <a:t>		  signal (MS[type])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solidFill>
                  <a:srgbClr val="FF0066"/>
                </a:solidFill>
                <a:latin typeface="Times New Roman" panose="02020603050405020304" pitchFamily="18" charset="0"/>
              </a:rPr>
              <a:t>		  signal (RS[type]) ;</a:t>
            </a:r>
          </a:p>
          <a:p>
            <a:pPr algn="just" eaLnBrk="1" hangingPunct="1">
              <a:lnSpc>
                <a:spcPct val="90000"/>
              </a:lnSpc>
              <a:spcBef>
                <a:spcPct val="50000"/>
              </a:spcBef>
              <a:buClr>
                <a:srgbClr val="A50021"/>
              </a:buClr>
              <a:buSzPct val="75000"/>
              <a:buFont typeface="Wingdings" panose="05000000000000000000" pitchFamily="2" charset="2"/>
              <a:buNone/>
            </a:pPr>
            <a:r>
              <a:rPr lang="en-US" altLang="zh-CN" sz="2400" dirty="0">
                <a:latin typeface="Times New Roman" panose="02020603050405020304" pitchFamily="18" charset="0"/>
              </a:rPr>
              <a:t>}</a:t>
            </a:r>
            <a:endParaRPr lang="en-US" altLang="zh-CN"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EB6CE53-6163-4F70-BF14-7C544E30C184}"/>
              </a:ext>
            </a:extLst>
          </p:cNvPr>
          <p:cNvSpPr>
            <a:spLocks noGrp="1"/>
          </p:cNvSpPr>
          <p:nvPr>
            <p:ph type="title"/>
          </p:nvPr>
        </p:nvSpPr>
        <p:spPr/>
        <p:txBody>
          <a:bodyPr/>
          <a:lstStyle/>
          <a:p>
            <a:r>
              <a:rPr lang="en-US" altLang="zh-CN" dirty="0"/>
              <a:t>6.3	</a:t>
            </a:r>
            <a:r>
              <a:rPr lang="zh-CN" altLang="en-US" dirty="0"/>
              <a:t>缓冲管理</a:t>
            </a:r>
          </a:p>
        </p:txBody>
      </p:sp>
      <p:sp>
        <p:nvSpPr>
          <p:cNvPr id="46083" name="Rectangle 4">
            <a:extLst>
              <a:ext uri="{FF2B5EF4-FFF2-40B4-BE49-F238E27FC236}">
                <a16:creationId xmlns:a16="http://schemas.microsoft.com/office/drawing/2014/main" id="{06F3CF6F-AA6A-43BC-B0DF-06E44FFC7E0C}"/>
              </a:ext>
            </a:extLst>
          </p:cNvPr>
          <p:cNvSpPr>
            <a:spLocks noGrp="1" noChangeArrowheads="1"/>
          </p:cNvSpPr>
          <p:nvPr>
            <p:ph idx="1"/>
          </p:nvPr>
        </p:nvSpPr>
        <p:spPr/>
        <p:txBody>
          <a:bodyPr/>
          <a:lstStyle/>
          <a:p>
            <a:pPr lvl="1" eaLnBrk="1" hangingPunct="1">
              <a:lnSpc>
                <a:spcPct val="90000"/>
              </a:lnSpc>
            </a:pPr>
            <a:r>
              <a:rPr lang="zh-CN" altLang="en-US" dirty="0">
                <a:latin typeface="Times New Roman" panose="02020603050405020304" pitchFamily="18" charset="0"/>
              </a:rPr>
              <a:t>缓冲池工作过程</a:t>
            </a:r>
          </a:p>
          <a:p>
            <a:pPr lvl="2" eaLnBrk="1" hangingPunct="1">
              <a:lnSpc>
                <a:spcPct val="90000"/>
              </a:lnSpc>
            </a:pPr>
            <a:r>
              <a:rPr lang="zh-CN" altLang="en-US" dirty="0">
                <a:solidFill>
                  <a:srgbClr val="FF0066"/>
                </a:solidFill>
                <a:latin typeface="Times New Roman" panose="02020603050405020304" pitchFamily="18" charset="0"/>
              </a:rPr>
              <a:t>收容输入    </a:t>
            </a:r>
            <a:r>
              <a:rPr lang="en-US" altLang="zh-CN" dirty="0" err="1">
                <a:solidFill>
                  <a:srgbClr val="FF0066"/>
                </a:solidFill>
                <a:latin typeface="Times New Roman" panose="02020603050405020304" pitchFamily="18" charset="0"/>
              </a:rPr>
              <a:t>hin</a:t>
            </a:r>
            <a:r>
              <a:rPr lang="en-US" altLang="zh-CN" dirty="0">
                <a:solidFill>
                  <a:srgbClr val="FF0066"/>
                </a:solidFill>
                <a:latin typeface="Times New Roman" panose="02020603050405020304" pitchFamily="18" charset="0"/>
              </a:rPr>
              <a:t>     </a:t>
            </a:r>
            <a:r>
              <a:rPr lang="zh-CN" altLang="en-US" dirty="0">
                <a:solidFill>
                  <a:srgbClr val="FF0066"/>
                </a:solidFill>
                <a:latin typeface="Times New Roman" panose="02020603050405020304" pitchFamily="18" charset="0"/>
              </a:rPr>
              <a:t>输入进程输入</a:t>
            </a:r>
          </a:p>
          <a:p>
            <a:pPr lvl="3" eaLnBrk="1" hangingPunct="1">
              <a:lnSpc>
                <a:spcPct val="90000"/>
              </a:lnSpc>
            </a:pPr>
            <a:r>
              <a:rPr lang="en-US" altLang="zh-CN" dirty="0" err="1">
                <a:solidFill>
                  <a:srgbClr val="FF0066"/>
                </a:solidFill>
                <a:latin typeface="Times New Roman" panose="02020603050405020304" pitchFamily="18" charset="0"/>
              </a:rPr>
              <a:t>hin</a:t>
            </a:r>
            <a:r>
              <a:rPr lang="en-US" altLang="zh-CN" dirty="0">
                <a:solidFill>
                  <a:srgbClr val="FF0066"/>
                </a:solidFill>
                <a:latin typeface="Times New Roman" panose="02020603050405020304" pitchFamily="18" charset="0"/>
              </a:rPr>
              <a:t> = get-</a:t>
            </a:r>
            <a:r>
              <a:rPr lang="en-US" altLang="zh-CN" dirty="0" err="1">
                <a:solidFill>
                  <a:srgbClr val="FF0066"/>
                </a:solidFill>
                <a:latin typeface="Times New Roman" panose="02020603050405020304" pitchFamily="18" charset="0"/>
              </a:rPr>
              <a:t>buf</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emq</a:t>
            </a:r>
            <a:r>
              <a:rPr lang="en-US" altLang="zh-CN" dirty="0">
                <a:solidFill>
                  <a:srgbClr val="FF0066"/>
                </a:solidFill>
                <a:latin typeface="Times New Roman" panose="02020603050405020304" pitchFamily="18" charset="0"/>
              </a:rPr>
              <a:t>)</a:t>
            </a:r>
          </a:p>
          <a:p>
            <a:pPr lvl="3" eaLnBrk="1" hangingPunct="1">
              <a:lnSpc>
                <a:spcPct val="90000"/>
              </a:lnSpc>
            </a:pPr>
            <a:r>
              <a:rPr lang="zh-CN" altLang="en-US" dirty="0">
                <a:solidFill>
                  <a:srgbClr val="FF0066"/>
                </a:solidFill>
                <a:latin typeface="Times New Roman" panose="02020603050405020304" pitchFamily="18" charset="0"/>
              </a:rPr>
              <a:t>从设备将数据送入 </a:t>
            </a:r>
            <a:r>
              <a:rPr lang="en-US" altLang="zh-CN" dirty="0" err="1">
                <a:solidFill>
                  <a:srgbClr val="FF0066"/>
                </a:solidFill>
                <a:latin typeface="Times New Roman" panose="02020603050405020304" pitchFamily="18" charset="0"/>
              </a:rPr>
              <a:t>hin</a:t>
            </a:r>
            <a:endParaRPr lang="en-US" altLang="zh-CN" dirty="0">
              <a:solidFill>
                <a:srgbClr val="FF0066"/>
              </a:solidFill>
              <a:latin typeface="Times New Roman" panose="02020603050405020304" pitchFamily="18" charset="0"/>
            </a:endParaRPr>
          </a:p>
          <a:p>
            <a:pPr lvl="3" eaLnBrk="1" hangingPunct="1">
              <a:lnSpc>
                <a:spcPct val="90000"/>
              </a:lnSpc>
            </a:pPr>
            <a:r>
              <a:rPr lang="en-US" altLang="zh-CN" dirty="0">
                <a:solidFill>
                  <a:srgbClr val="FF0066"/>
                </a:solidFill>
                <a:latin typeface="Times New Roman" panose="02020603050405020304" pitchFamily="18" charset="0"/>
              </a:rPr>
              <a:t>put-</a:t>
            </a:r>
            <a:r>
              <a:rPr lang="en-US" altLang="zh-CN" dirty="0" err="1">
                <a:solidFill>
                  <a:srgbClr val="FF0066"/>
                </a:solidFill>
                <a:latin typeface="Times New Roman" panose="02020603050405020304" pitchFamily="18" charset="0"/>
              </a:rPr>
              <a:t>buf</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inq</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hin</a:t>
            </a:r>
            <a:r>
              <a:rPr lang="en-US" altLang="zh-CN" dirty="0">
                <a:solidFill>
                  <a:srgbClr val="FF0066"/>
                </a:solidFill>
                <a:latin typeface="Times New Roman" panose="02020603050405020304" pitchFamily="18" charset="0"/>
              </a:rPr>
              <a:t>)</a:t>
            </a:r>
          </a:p>
          <a:p>
            <a:pPr lvl="2" eaLnBrk="1" hangingPunct="1">
              <a:lnSpc>
                <a:spcPct val="90000"/>
              </a:lnSpc>
            </a:pPr>
            <a:r>
              <a:rPr lang="zh-CN" altLang="en-US" dirty="0">
                <a:solidFill>
                  <a:srgbClr val="FF0066"/>
                </a:solidFill>
                <a:latin typeface="Times New Roman" panose="02020603050405020304" pitchFamily="18" charset="0"/>
              </a:rPr>
              <a:t>提取输入    </a:t>
            </a:r>
            <a:r>
              <a:rPr lang="en-US" altLang="zh-CN" dirty="0">
                <a:solidFill>
                  <a:srgbClr val="FF0066"/>
                </a:solidFill>
                <a:latin typeface="Times New Roman" panose="02020603050405020304" pitchFamily="18" charset="0"/>
              </a:rPr>
              <a:t>sin      </a:t>
            </a:r>
            <a:r>
              <a:rPr lang="zh-CN" altLang="en-US" dirty="0">
                <a:solidFill>
                  <a:srgbClr val="FF0066"/>
                </a:solidFill>
                <a:latin typeface="Times New Roman" panose="02020603050405020304" pitchFamily="18" charset="0"/>
              </a:rPr>
              <a:t>计算进程输入</a:t>
            </a:r>
          </a:p>
          <a:p>
            <a:pPr lvl="3" eaLnBrk="1" hangingPunct="1">
              <a:lnSpc>
                <a:spcPct val="90000"/>
              </a:lnSpc>
            </a:pPr>
            <a:r>
              <a:rPr lang="en-US" altLang="zh-CN" dirty="0">
                <a:solidFill>
                  <a:srgbClr val="FF0066"/>
                </a:solidFill>
                <a:latin typeface="Times New Roman" panose="02020603050405020304" pitchFamily="18" charset="0"/>
              </a:rPr>
              <a:t>sin = get-</a:t>
            </a:r>
            <a:r>
              <a:rPr lang="en-US" altLang="zh-CN" dirty="0" err="1">
                <a:solidFill>
                  <a:srgbClr val="FF0066"/>
                </a:solidFill>
                <a:latin typeface="Times New Roman" panose="02020603050405020304" pitchFamily="18" charset="0"/>
              </a:rPr>
              <a:t>buf</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inq</a:t>
            </a:r>
            <a:r>
              <a:rPr lang="en-US" altLang="zh-CN" dirty="0">
                <a:solidFill>
                  <a:srgbClr val="FF0066"/>
                </a:solidFill>
                <a:latin typeface="Times New Roman" panose="02020603050405020304" pitchFamily="18" charset="0"/>
              </a:rPr>
              <a:t>) </a:t>
            </a:r>
          </a:p>
          <a:p>
            <a:pPr lvl="3" eaLnBrk="1" hangingPunct="1">
              <a:lnSpc>
                <a:spcPct val="90000"/>
              </a:lnSpc>
            </a:pPr>
            <a:r>
              <a:rPr lang="zh-CN" altLang="en-US" dirty="0">
                <a:solidFill>
                  <a:srgbClr val="FF0066"/>
                </a:solidFill>
                <a:latin typeface="Times New Roman" panose="02020603050405020304" pitchFamily="18" charset="0"/>
              </a:rPr>
              <a:t>将数据从 </a:t>
            </a:r>
            <a:r>
              <a:rPr lang="en-US" altLang="zh-CN" dirty="0">
                <a:solidFill>
                  <a:srgbClr val="FF0066"/>
                </a:solidFill>
                <a:latin typeface="Times New Roman" panose="02020603050405020304" pitchFamily="18" charset="0"/>
              </a:rPr>
              <a:t>sin </a:t>
            </a:r>
            <a:r>
              <a:rPr lang="zh-CN" altLang="en-US" dirty="0">
                <a:solidFill>
                  <a:srgbClr val="FF0066"/>
                </a:solidFill>
                <a:latin typeface="Times New Roman" panose="02020603050405020304" pitchFamily="18" charset="0"/>
              </a:rPr>
              <a:t>送往进程数据区</a:t>
            </a:r>
          </a:p>
          <a:p>
            <a:pPr lvl="3" eaLnBrk="1" hangingPunct="1">
              <a:lnSpc>
                <a:spcPct val="90000"/>
              </a:lnSpc>
            </a:pPr>
            <a:r>
              <a:rPr lang="en-US" altLang="zh-CN" dirty="0">
                <a:solidFill>
                  <a:srgbClr val="FF0066"/>
                </a:solidFill>
                <a:latin typeface="Times New Roman" panose="02020603050405020304" pitchFamily="18" charset="0"/>
              </a:rPr>
              <a:t>put-</a:t>
            </a:r>
            <a:r>
              <a:rPr lang="en-US" altLang="zh-CN" dirty="0" err="1">
                <a:solidFill>
                  <a:srgbClr val="FF0066"/>
                </a:solidFill>
                <a:latin typeface="Times New Roman" panose="02020603050405020304" pitchFamily="18" charset="0"/>
              </a:rPr>
              <a:t>buf</a:t>
            </a:r>
            <a:r>
              <a:rPr lang="en-US" altLang="zh-CN" dirty="0">
                <a:solidFill>
                  <a:srgbClr val="FF0066"/>
                </a:solidFill>
                <a:latin typeface="Times New Roman" panose="02020603050405020304" pitchFamily="18" charset="0"/>
              </a:rPr>
              <a:t> (</a:t>
            </a:r>
            <a:r>
              <a:rPr lang="en-US" altLang="zh-CN" dirty="0" err="1">
                <a:solidFill>
                  <a:srgbClr val="FF0066"/>
                </a:solidFill>
                <a:latin typeface="Times New Roman" panose="02020603050405020304" pitchFamily="18" charset="0"/>
              </a:rPr>
              <a:t>emq</a:t>
            </a:r>
            <a:r>
              <a:rPr lang="en-US" altLang="zh-CN" dirty="0">
                <a:solidFill>
                  <a:srgbClr val="FF0066"/>
                </a:solidFill>
                <a:latin typeface="Times New Roman" panose="02020603050405020304" pitchFamily="18" charset="0"/>
              </a:rPr>
              <a:t>, sin)</a:t>
            </a:r>
          </a:p>
          <a:p>
            <a:pPr lvl="2" eaLnBrk="1" hangingPunct="1">
              <a:lnSpc>
                <a:spcPct val="90000"/>
              </a:lnSpc>
            </a:pPr>
            <a:endParaRPr lang="en-US" altLang="zh-CN" sz="2000" dirty="0">
              <a:solidFill>
                <a:srgbClr val="3333CC"/>
              </a:solidFill>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EB6CE53-6163-4F70-BF14-7C544E30C184}"/>
              </a:ext>
            </a:extLst>
          </p:cNvPr>
          <p:cNvSpPr>
            <a:spLocks noGrp="1"/>
          </p:cNvSpPr>
          <p:nvPr>
            <p:ph type="title"/>
          </p:nvPr>
        </p:nvSpPr>
        <p:spPr/>
        <p:txBody>
          <a:bodyPr/>
          <a:lstStyle/>
          <a:p>
            <a:r>
              <a:rPr lang="en-US" altLang="zh-CN" dirty="0"/>
              <a:t>6.3	</a:t>
            </a:r>
            <a:r>
              <a:rPr lang="zh-CN" altLang="en-US" dirty="0"/>
              <a:t>缓冲管理</a:t>
            </a:r>
          </a:p>
        </p:txBody>
      </p:sp>
      <p:sp>
        <p:nvSpPr>
          <p:cNvPr id="46083" name="Rectangle 4">
            <a:extLst>
              <a:ext uri="{FF2B5EF4-FFF2-40B4-BE49-F238E27FC236}">
                <a16:creationId xmlns:a16="http://schemas.microsoft.com/office/drawing/2014/main" id="{06F3CF6F-AA6A-43BC-B0DF-06E44FFC7E0C}"/>
              </a:ext>
            </a:extLst>
          </p:cNvPr>
          <p:cNvSpPr>
            <a:spLocks noGrp="1" noChangeArrowheads="1"/>
          </p:cNvSpPr>
          <p:nvPr>
            <p:ph idx="1"/>
          </p:nvPr>
        </p:nvSpPr>
        <p:spPr/>
        <p:txBody>
          <a:bodyPr/>
          <a:lstStyle/>
          <a:p>
            <a:pPr lvl="1" eaLnBrk="1" hangingPunct="1">
              <a:lnSpc>
                <a:spcPct val="90000"/>
              </a:lnSpc>
            </a:pPr>
            <a:r>
              <a:rPr lang="zh-CN" altLang="en-US" dirty="0">
                <a:latin typeface="Times New Roman" panose="02020603050405020304" pitchFamily="18" charset="0"/>
              </a:rPr>
              <a:t>缓冲池工作过程</a:t>
            </a:r>
          </a:p>
          <a:p>
            <a:pPr lvl="2" eaLnBrk="1" hangingPunct="1">
              <a:lnSpc>
                <a:spcPct val="90000"/>
              </a:lnSpc>
            </a:pPr>
            <a:r>
              <a:rPr lang="zh-CN" altLang="en-US" dirty="0">
                <a:solidFill>
                  <a:srgbClr val="3333CC"/>
                </a:solidFill>
                <a:latin typeface="Times New Roman" panose="02020603050405020304" pitchFamily="18" charset="0"/>
              </a:rPr>
              <a:t>收容输出      </a:t>
            </a:r>
            <a:r>
              <a:rPr lang="en-US" altLang="zh-CN" dirty="0" err="1">
                <a:solidFill>
                  <a:srgbClr val="3333CC"/>
                </a:solidFill>
                <a:latin typeface="Times New Roman" panose="02020603050405020304" pitchFamily="18" charset="0"/>
              </a:rPr>
              <a:t>hout</a:t>
            </a:r>
            <a:r>
              <a:rPr lang="en-US" altLang="zh-CN" dirty="0">
                <a:solidFill>
                  <a:srgbClr val="3333CC"/>
                </a:solidFill>
                <a:latin typeface="Times New Roman" panose="02020603050405020304" pitchFamily="18" charset="0"/>
              </a:rPr>
              <a:t>      </a:t>
            </a:r>
            <a:r>
              <a:rPr lang="zh-CN" altLang="en-US" dirty="0">
                <a:solidFill>
                  <a:srgbClr val="3333CC"/>
                </a:solidFill>
                <a:latin typeface="Times New Roman" panose="02020603050405020304" pitchFamily="18" charset="0"/>
              </a:rPr>
              <a:t>计算进程输出</a:t>
            </a:r>
          </a:p>
          <a:p>
            <a:pPr lvl="3" eaLnBrk="1" hangingPunct="1">
              <a:lnSpc>
                <a:spcPct val="90000"/>
              </a:lnSpc>
            </a:pPr>
            <a:r>
              <a:rPr lang="en-US" altLang="zh-CN" dirty="0" err="1">
                <a:solidFill>
                  <a:srgbClr val="3333CC"/>
                </a:solidFill>
                <a:latin typeface="Times New Roman" panose="02020603050405020304" pitchFamily="18" charset="0"/>
              </a:rPr>
              <a:t>hout</a:t>
            </a:r>
            <a:r>
              <a:rPr lang="en-US" altLang="zh-CN" dirty="0">
                <a:solidFill>
                  <a:srgbClr val="3333CC"/>
                </a:solidFill>
                <a:latin typeface="Times New Roman" panose="02020603050405020304" pitchFamily="18" charset="0"/>
              </a:rPr>
              <a:t> = get-</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emq</a:t>
            </a:r>
            <a:r>
              <a:rPr lang="en-US" altLang="zh-CN" dirty="0">
                <a:solidFill>
                  <a:srgbClr val="3333CC"/>
                </a:solidFill>
                <a:latin typeface="Times New Roman" panose="02020603050405020304" pitchFamily="18" charset="0"/>
              </a:rPr>
              <a:t>) </a:t>
            </a:r>
          </a:p>
          <a:p>
            <a:pPr lvl="3" eaLnBrk="1" hangingPunct="1">
              <a:lnSpc>
                <a:spcPct val="90000"/>
              </a:lnSpc>
            </a:pPr>
            <a:r>
              <a:rPr lang="zh-CN" altLang="en-US" dirty="0">
                <a:solidFill>
                  <a:srgbClr val="3333CC"/>
                </a:solidFill>
                <a:latin typeface="Times New Roman" panose="02020603050405020304" pitchFamily="18" charset="0"/>
              </a:rPr>
              <a:t>将计算结果送入 </a:t>
            </a:r>
            <a:r>
              <a:rPr lang="en-US" altLang="zh-CN" dirty="0" err="1">
                <a:solidFill>
                  <a:srgbClr val="3333CC"/>
                </a:solidFill>
                <a:latin typeface="Times New Roman" panose="02020603050405020304" pitchFamily="18" charset="0"/>
              </a:rPr>
              <a:t>hout</a:t>
            </a:r>
            <a:endParaRPr lang="en-US" altLang="zh-CN" dirty="0">
              <a:solidFill>
                <a:srgbClr val="3333CC"/>
              </a:solidFill>
              <a:latin typeface="Times New Roman" panose="02020603050405020304" pitchFamily="18" charset="0"/>
            </a:endParaRPr>
          </a:p>
          <a:p>
            <a:pPr lvl="3" eaLnBrk="1" hangingPunct="1">
              <a:lnSpc>
                <a:spcPct val="90000"/>
              </a:lnSpc>
            </a:pPr>
            <a:r>
              <a:rPr lang="en-US" altLang="zh-CN" dirty="0">
                <a:solidFill>
                  <a:srgbClr val="3333CC"/>
                </a:solidFill>
                <a:latin typeface="Times New Roman" panose="02020603050405020304" pitchFamily="18" charset="0"/>
              </a:rPr>
              <a:t>put-</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outq</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hout</a:t>
            </a:r>
            <a:r>
              <a:rPr lang="en-US" altLang="zh-CN" dirty="0">
                <a:solidFill>
                  <a:srgbClr val="3333CC"/>
                </a:solidFill>
                <a:latin typeface="Times New Roman" panose="02020603050405020304" pitchFamily="18" charset="0"/>
              </a:rPr>
              <a:t>)</a:t>
            </a:r>
          </a:p>
          <a:p>
            <a:pPr lvl="2" eaLnBrk="1" hangingPunct="1">
              <a:lnSpc>
                <a:spcPct val="90000"/>
              </a:lnSpc>
            </a:pPr>
            <a:r>
              <a:rPr lang="zh-CN" altLang="en-US" dirty="0">
                <a:solidFill>
                  <a:srgbClr val="3333CC"/>
                </a:solidFill>
                <a:latin typeface="Times New Roman" panose="02020603050405020304" pitchFamily="18" charset="0"/>
              </a:rPr>
              <a:t>提取输出    </a:t>
            </a:r>
            <a:r>
              <a:rPr lang="en-US" altLang="zh-CN" dirty="0" err="1">
                <a:solidFill>
                  <a:srgbClr val="3333CC"/>
                </a:solidFill>
                <a:latin typeface="Times New Roman" panose="02020603050405020304" pitchFamily="18" charset="0"/>
              </a:rPr>
              <a:t>sout</a:t>
            </a:r>
            <a:r>
              <a:rPr lang="en-US" altLang="zh-CN" dirty="0">
                <a:solidFill>
                  <a:srgbClr val="3333CC"/>
                </a:solidFill>
                <a:latin typeface="Times New Roman" panose="02020603050405020304" pitchFamily="18" charset="0"/>
              </a:rPr>
              <a:t>    </a:t>
            </a:r>
            <a:r>
              <a:rPr lang="zh-CN" altLang="en-US" dirty="0">
                <a:solidFill>
                  <a:srgbClr val="3333CC"/>
                </a:solidFill>
                <a:latin typeface="Times New Roman" panose="02020603050405020304" pitchFamily="18" charset="0"/>
              </a:rPr>
              <a:t>输出进程输出</a:t>
            </a:r>
          </a:p>
          <a:p>
            <a:pPr lvl="3" eaLnBrk="1" hangingPunct="1">
              <a:lnSpc>
                <a:spcPct val="90000"/>
              </a:lnSpc>
            </a:pPr>
            <a:r>
              <a:rPr lang="en-US" altLang="zh-CN" dirty="0" err="1">
                <a:solidFill>
                  <a:srgbClr val="3333CC"/>
                </a:solidFill>
                <a:latin typeface="Times New Roman" panose="02020603050405020304" pitchFamily="18" charset="0"/>
              </a:rPr>
              <a:t>sout</a:t>
            </a:r>
            <a:r>
              <a:rPr lang="en-US" altLang="zh-CN" dirty="0">
                <a:solidFill>
                  <a:srgbClr val="3333CC"/>
                </a:solidFill>
                <a:latin typeface="Times New Roman" panose="02020603050405020304" pitchFamily="18" charset="0"/>
              </a:rPr>
              <a:t> = get-</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outq</a:t>
            </a:r>
            <a:r>
              <a:rPr lang="en-US" altLang="zh-CN" dirty="0">
                <a:solidFill>
                  <a:srgbClr val="3333CC"/>
                </a:solidFill>
                <a:latin typeface="Times New Roman" panose="02020603050405020304" pitchFamily="18" charset="0"/>
              </a:rPr>
              <a:t>) </a:t>
            </a:r>
          </a:p>
          <a:p>
            <a:pPr lvl="3" eaLnBrk="1" hangingPunct="1">
              <a:lnSpc>
                <a:spcPct val="90000"/>
              </a:lnSpc>
            </a:pPr>
            <a:r>
              <a:rPr lang="zh-CN" altLang="en-US" dirty="0">
                <a:solidFill>
                  <a:srgbClr val="3333CC"/>
                </a:solidFill>
                <a:latin typeface="Times New Roman" panose="02020603050405020304" pitchFamily="18" charset="0"/>
              </a:rPr>
              <a:t>将数据从 </a:t>
            </a:r>
            <a:r>
              <a:rPr lang="en-US" altLang="zh-CN" dirty="0" err="1">
                <a:solidFill>
                  <a:srgbClr val="3333CC"/>
                </a:solidFill>
                <a:latin typeface="Times New Roman" panose="02020603050405020304" pitchFamily="18" charset="0"/>
              </a:rPr>
              <a:t>sout</a:t>
            </a:r>
            <a:r>
              <a:rPr lang="en-US" altLang="zh-CN" dirty="0">
                <a:solidFill>
                  <a:srgbClr val="3333CC"/>
                </a:solidFill>
                <a:latin typeface="Times New Roman" panose="02020603050405020304" pitchFamily="18" charset="0"/>
              </a:rPr>
              <a:t> </a:t>
            </a:r>
            <a:r>
              <a:rPr lang="zh-CN" altLang="en-US" dirty="0">
                <a:solidFill>
                  <a:srgbClr val="3333CC"/>
                </a:solidFill>
                <a:latin typeface="Times New Roman" panose="02020603050405020304" pitchFamily="18" charset="0"/>
              </a:rPr>
              <a:t>送往设备</a:t>
            </a:r>
          </a:p>
          <a:p>
            <a:pPr lvl="3" eaLnBrk="1" hangingPunct="1">
              <a:lnSpc>
                <a:spcPct val="90000"/>
              </a:lnSpc>
            </a:pPr>
            <a:r>
              <a:rPr lang="en-US" altLang="zh-CN" dirty="0">
                <a:solidFill>
                  <a:srgbClr val="3333CC"/>
                </a:solidFill>
                <a:latin typeface="Times New Roman" panose="02020603050405020304" pitchFamily="18" charset="0"/>
              </a:rPr>
              <a:t>put-</a:t>
            </a:r>
            <a:r>
              <a:rPr lang="en-US" altLang="zh-CN" dirty="0" err="1">
                <a:solidFill>
                  <a:srgbClr val="3333CC"/>
                </a:solidFill>
                <a:latin typeface="Times New Roman" panose="02020603050405020304" pitchFamily="18" charset="0"/>
              </a:rPr>
              <a:t>buf</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emq</a:t>
            </a:r>
            <a:r>
              <a:rPr lang="en-US" altLang="zh-CN" dirty="0">
                <a:solidFill>
                  <a:srgbClr val="3333CC"/>
                </a:solidFill>
                <a:latin typeface="Times New Roman" panose="02020603050405020304" pitchFamily="18" charset="0"/>
              </a:rPr>
              <a:t>, </a:t>
            </a:r>
            <a:r>
              <a:rPr lang="en-US" altLang="zh-CN" dirty="0" err="1">
                <a:solidFill>
                  <a:srgbClr val="3333CC"/>
                </a:solidFill>
                <a:latin typeface="Times New Roman" panose="02020603050405020304" pitchFamily="18" charset="0"/>
              </a:rPr>
              <a:t>sout</a:t>
            </a:r>
            <a:r>
              <a:rPr lang="en-US" altLang="zh-CN" dirty="0">
                <a:solidFill>
                  <a:srgbClr val="3333CC"/>
                </a:solidFill>
                <a:latin typeface="Times New Roman" panose="02020603050405020304" pitchFamily="18" charset="0"/>
              </a:rPr>
              <a:t>)</a:t>
            </a:r>
            <a:endParaRPr lang="en-US" altLang="zh-CN" sz="2000" dirty="0">
              <a:solidFill>
                <a:srgbClr val="3333CC"/>
              </a:solidFill>
              <a:latin typeface="Times New Roman" panose="02020603050405020304" pitchFamily="18" charset="0"/>
            </a:endParaRPr>
          </a:p>
        </p:txBody>
      </p:sp>
    </p:spTree>
    <p:extLst>
      <p:ext uri="{BB962C8B-B14F-4D97-AF65-F5344CB8AC3E}">
        <p14:creationId xmlns:p14="http://schemas.microsoft.com/office/powerpoint/2010/main" val="2130573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46F3A904-27A5-4D53-BA80-6464EC151610}"/>
              </a:ext>
            </a:extLst>
          </p:cNvPr>
          <p:cNvSpPr>
            <a:spLocks noGrp="1" noChangeArrowheads="1"/>
          </p:cNvSpPr>
          <p:nvPr>
            <p:ph type="title"/>
          </p:nvPr>
        </p:nvSpPr>
        <p:spPr/>
        <p:txBody>
          <a:bodyPr/>
          <a:lstStyle/>
          <a:p>
            <a:pPr eaLnBrk="1" hangingPunct="1"/>
            <a:r>
              <a:rPr lang="en-US" altLang="zh-CN" sz="3600" dirty="0"/>
              <a:t>6.4 I/O</a:t>
            </a:r>
            <a:r>
              <a:rPr lang="zh-CN" altLang="en-US" sz="3600" dirty="0"/>
              <a:t>软件</a:t>
            </a:r>
          </a:p>
        </p:txBody>
      </p:sp>
      <p:sp>
        <p:nvSpPr>
          <p:cNvPr id="47108" name="Rectangle 3">
            <a:extLst>
              <a:ext uri="{FF2B5EF4-FFF2-40B4-BE49-F238E27FC236}">
                <a16:creationId xmlns:a16="http://schemas.microsoft.com/office/drawing/2014/main" id="{734E9B20-49C0-4DB2-B041-AE29E6627E9E}"/>
              </a:ext>
            </a:extLst>
          </p:cNvPr>
          <p:cNvSpPr>
            <a:spLocks noGrp="1" noChangeArrowheads="1"/>
          </p:cNvSpPr>
          <p:nvPr>
            <p:ph idx="1"/>
          </p:nvPr>
        </p:nvSpPr>
        <p:spPr/>
        <p:txBody>
          <a:bodyPr/>
          <a:lstStyle/>
          <a:p>
            <a:pPr eaLnBrk="1" hangingPunct="1"/>
            <a:r>
              <a:rPr lang="zh-CN" altLang="en-US" sz="2800" dirty="0">
                <a:latin typeface="Times New Roman" panose="02020603050405020304" pitchFamily="18" charset="0"/>
              </a:rPr>
              <a:t>中断处理程序</a:t>
            </a:r>
          </a:p>
          <a:p>
            <a:pPr eaLnBrk="1" hangingPunct="1"/>
            <a:r>
              <a:rPr lang="zh-CN" altLang="en-US" sz="2800" dirty="0">
                <a:latin typeface="Times New Roman" panose="02020603050405020304" pitchFamily="18" charset="0"/>
              </a:rPr>
              <a:t>设备驱动程序</a:t>
            </a:r>
          </a:p>
          <a:p>
            <a:pPr eaLnBrk="1" hangingPunct="1"/>
            <a:r>
              <a:rPr lang="zh-CN" altLang="en-US" sz="2800" dirty="0">
                <a:latin typeface="Times New Roman" panose="02020603050405020304" pitchFamily="18" charset="0"/>
              </a:rPr>
              <a:t>设备独立性软件</a:t>
            </a:r>
          </a:p>
          <a:p>
            <a:pPr eaLnBrk="1" hangingPunct="1"/>
            <a:r>
              <a:rPr lang="zh-CN" altLang="en-US" sz="2800" dirty="0">
                <a:latin typeface="Times New Roman" panose="02020603050405020304" pitchFamily="18" charset="0"/>
              </a:rPr>
              <a:t>用户层的</a:t>
            </a:r>
            <a:r>
              <a:rPr lang="en-US" altLang="zh-CN" sz="2800" dirty="0">
                <a:latin typeface="Times New Roman" panose="02020603050405020304" pitchFamily="18" charset="0"/>
              </a:rPr>
              <a:t>I/O</a:t>
            </a:r>
            <a:r>
              <a:rPr lang="zh-CN" altLang="en-US" sz="2800" dirty="0">
                <a:latin typeface="Times New Roman" panose="02020603050405020304" pitchFamily="18" charset="0"/>
              </a:rPr>
              <a:t>软件</a:t>
            </a:r>
          </a:p>
          <a:p>
            <a:pPr eaLnBrk="1" hangingPunct="1"/>
            <a:endParaRPr lang="en-US" altLang="zh-CN" dirty="0"/>
          </a:p>
        </p:txBody>
      </p:sp>
      <p:pic>
        <p:nvPicPr>
          <p:cNvPr id="47109" name="图片 1">
            <a:extLst>
              <a:ext uri="{FF2B5EF4-FFF2-40B4-BE49-F238E27FC236}">
                <a16:creationId xmlns:a16="http://schemas.microsoft.com/office/drawing/2014/main" id="{74DC31C9-06F6-4A37-B78F-A4B159CB6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392" y="2282056"/>
            <a:ext cx="3438525"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90FBF7-9808-4764-9212-67A0A97D90FB}"/>
              </a:ext>
            </a:extLst>
          </p:cNvPr>
          <p:cNvSpPr>
            <a:spLocks noGrp="1"/>
          </p:cNvSpPr>
          <p:nvPr>
            <p:ph type="title"/>
          </p:nvPr>
        </p:nvSpPr>
        <p:spPr/>
        <p:txBody>
          <a:bodyPr/>
          <a:lstStyle/>
          <a:p>
            <a:r>
              <a:rPr lang="en-US" altLang="zh-CN" dirty="0"/>
              <a:t>6.4 I/O</a:t>
            </a:r>
            <a:r>
              <a:rPr lang="zh-CN" altLang="en-US" dirty="0"/>
              <a:t>软件</a:t>
            </a:r>
          </a:p>
        </p:txBody>
      </p:sp>
      <p:sp>
        <p:nvSpPr>
          <p:cNvPr id="206851" name="Rectangle 3">
            <a:extLst>
              <a:ext uri="{FF2B5EF4-FFF2-40B4-BE49-F238E27FC236}">
                <a16:creationId xmlns:a16="http://schemas.microsoft.com/office/drawing/2014/main" id="{23CB6994-EF4F-48F2-91F6-2D9FD5C0827A}"/>
              </a:ext>
            </a:extLst>
          </p:cNvPr>
          <p:cNvSpPr>
            <a:spLocks noGrp="1" noChangeArrowheads="1"/>
          </p:cNvSpPr>
          <p:nvPr>
            <p:ph idx="1"/>
          </p:nvPr>
        </p:nvSpPr>
        <p:spPr/>
        <p:txBody>
          <a:bodyPr/>
          <a:lstStyle/>
          <a:p>
            <a:pPr eaLnBrk="1" hangingPunct="1">
              <a:lnSpc>
                <a:spcPct val="90000"/>
              </a:lnSpc>
            </a:pPr>
            <a:r>
              <a:rPr lang="zh-CN" altLang="en-US" sz="2400" dirty="0">
                <a:latin typeface="Times New Roman" panose="02020603050405020304" pitchFamily="18" charset="0"/>
              </a:rPr>
              <a:t>中断处理程序</a:t>
            </a:r>
          </a:p>
          <a:p>
            <a:pPr eaLnBrk="1" hangingPunct="1">
              <a:lnSpc>
                <a:spcPct val="90000"/>
              </a:lnSpc>
            </a:pPr>
            <a:r>
              <a:rPr lang="zh-CN" altLang="en-US" sz="2400" dirty="0">
                <a:latin typeface="Times New Roman" panose="02020603050405020304" pitchFamily="18" charset="0"/>
              </a:rPr>
              <a:t>设备驱动程序</a:t>
            </a:r>
          </a:p>
          <a:p>
            <a:pPr lvl="1" eaLnBrk="1" hangingPunct="1">
              <a:lnSpc>
                <a:spcPct val="90000"/>
              </a:lnSpc>
            </a:pPr>
            <a:r>
              <a:rPr lang="zh-CN" altLang="en-US" sz="2400" dirty="0">
                <a:latin typeface="Times New Roman" panose="02020603050405020304" pitchFamily="18" charset="0"/>
              </a:rPr>
              <a:t>它是驱动物理设备和</a:t>
            </a:r>
            <a:r>
              <a:rPr lang="en-US" altLang="zh-CN" sz="2400" dirty="0">
                <a:latin typeface="Times New Roman" panose="02020603050405020304" pitchFamily="18" charset="0"/>
              </a:rPr>
              <a:t>DMA</a:t>
            </a:r>
            <a:r>
              <a:rPr lang="zh-CN" altLang="en-US" sz="2400" dirty="0">
                <a:latin typeface="Times New Roman" panose="02020603050405020304" pitchFamily="18" charset="0"/>
              </a:rPr>
              <a:t>控制器或</a:t>
            </a:r>
            <a:r>
              <a:rPr lang="en-US" altLang="zh-CN" sz="2400" dirty="0">
                <a:latin typeface="Times New Roman" panose="02020603050405020304" pitchFamily="18" charset="0"/>
              </a:rPr>
              <a:t>I/O</a:t>
            </a:r>
            <a:r>
              <a:rPr lang="zh-CN" altLang="en-US" sz="2400" dirty="0">
                <a:latin typeface="Times New Roman" panose="02020603050405020304" pitchFamily="18" charset="0"/>
              </a:rPr>
              <a:t>控制器等直接进行</a:t>
            </a:r>
            <a:r>
              <a:rPr lang="en-US" altLang="zh-CN" sz="2400" dirty="0">
                <a:latin typeface="Times New Roman" panose="02020603050405020304" pitchFamily="18" charset="0"/>
              </a:rPr>
              <a:t>I/O</a:t>
            </a:r>
            <a:r>
              <a:rPr lang="zh-CN" altLang="en-US" sz="2400" dirty="0">
                <a:latin typeface="Times New Roman" panose="02020603050405020304" pitchFamily="18" charset="0"/>
              </a:rPr>
              <a:t>操作的子程序的集合，是</a:t>
            </a:r>
            <a:r>
              <a:rPr lang="en-US" altLang="zh-CN" sz="2400" dirty="0">
                <a:latin typeface="Times New Roman" panose="02020603050405020304" pitchFamily="18" charset="0"/>
              </a:rPr>
              <a:t>I/O</a:t>
            </a:r>
            <a:r>
              <a:rPr lang="zh-CN" altLang="en-US" sz="2400" dirty="0">
                <a:latin typeface="Times New Roman" panose="02020603050405020304" pitchFamily="18" charset="0"/>
              </a:rPr>
              <a:t>进程与设备控制器之间的通信程序。</a:t>
            </a:r>
          </a:p>
          <a:p>
            <a:pPr lvl="1" eaLnBrk="1" hangingPunct="1">
              <a:lnSpc>
                <a:spcPct val="90000"/>
              </a:lnSpc>
            </a:pPr>
            <a:r>
              <a:rPr lang="zh-CN" altLang="en-US" sz="2400" dirty="0">
                <a:latin typeface="Times New Roman" panose="02020603050405020304" pitchFamily="18" charset="0"/>
              </a:rPr>
              <a:t>主要任务：</a:t>
            </a:r>
          </a:p>
          <a:p>
            <a:pPr lvl="2" eaLnBrk="1" hangingPunct="1">
              <a:lnSpc>
                <a:spcPct val="90000"/>
              </a:lnSpc>
            </a:pPr>
            <a:r>
              <a:rPr lang="zh-CN" altLang="en-US" dirty="0">
                <a:latin typeface="Times New Roman" panose="02020603050405020304" pitchFamily="18" charset="0"/>
              </a:rPr>
              <a:t>接收上层软件发来的抽象要求，把它转化为具体要求后，发送给设备控制器，在设备空闲时启动设备去执行</a:t>
            </a:r>
          </a:p>
          <a:p>
            <a:pPr lvl="2" eaLnBrk="1" hangingPunct="1">
              <a:lnSpc>
                <a:spcPct val="90000"/>
              </a:lnSpc>
            </a:pPr>
            <a:r>
              <a:rPr lang="zh-CN" altLang="en-US" dirty="0">
                <a:latin typeface="Times New Roman" panose="02020603050405020304" pitchFamily="18" charset="0"/>
              </a:rPr>
              <a:t>将由设备控制器发来的信号传送给上层软件。</a:t>
            </a:r>
            <a:endParaRPr lang="en-US" altLang="zh-CN" dirty="0">
              <a:latin typeface="Times New Roman" panose="02020603050405020304" pitchFamily="18" charset="0"/>
            </a:endParaRPr>
          </a:p>
          <a:p>
            <a:pPr marL="914400" lvl="2" indent="0" eaLnBrk="1" hangingPunct="1">
              <a:lnSpc>
                <a:spcPct val="90000"/>
              </a:lnSpc>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down)">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wipe(down)">
                                      <p:cBhvr>
                                        <p:cTn id="12" dur="500"/>
                                        <p:tgtEl>
                                          <p:spTgt spid="20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wipe(down)">
                                      <p:cBhvr>
                                        <p:cTn id="17" dur="500"/>
                                        <p:tgtEl>
                                          <p:spTgt spid="206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06851">
                                            <p:txEl>
                                              <p:pRg st="3" end="3"/>
                                            </p:txEl>
                                          </p:spTgt>
                                        </p:tgtEl>
                                        <p:attrNameLst>
                                          <p:attrName>style.visibility</p:attrName>
                                        </p:attrNameLst>
                                      </p:cBhvr>
                                      <p:to>
                                        <p:strVal val="visible"/>
                                      </p:to>
                                    </p:set>
                                    <p:animEffect transition="in" filter="wipe(down)">
                                      <p:cBhvr>
                                        <p:cTn id="22" dur="500"/>
                                        <p:tgtEl>
                                          <p:spTgt spid="206851">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06851">
                                            <p:txEl>
                                              <p:pRg st="4" end="4"/>
                                            </p:txEl>
                                          </p:spTgt>
                                        </p:tgtEl>
                                        <p:attrNameLst>
                                          <p:attrName>style.visibility</p:attrName>
                                        </p:attrNameLst>
                                      </p:cBhvr>
                                      <p:to>
                                        <p:strVal val="visible"/>
                                      </p:to>
                                    </p:set>
                                    <p:animEffect transition="in" filter="wipe(down)">
                                      <p:cBhvr>
                                        <p:cTn id="25" dur="500"/>
                                        <p:tgtEl>
                                          <p:spTgt spid="206851">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06851">
                                            <p:txEl>
                                              <p:pRg st="5" end="5"/>
                                            </p:txEl>
                                          </p:spTgt>
                                        </p:tgtEl>
                                        <p:attrNameLst>
                                          <p:attrName>style.visibility</p:attrName>
                                        </p:attrNameLst>
                                      </p:cBhvr>
                                      <p:to>
                                        <p:strVal val="visible"/>
                                      </p:to>
                                    </p:set>
                                    <p:animEffect transition="in" filter="wipe(down)">
                                      <p:cBhvr>
                                        <p:cTn id="28" dur="500"/>
                                        <p:tgtEl>
                                          <p:spTgt spid="206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CA5CB4-0275-4F96-A23D-72B95D2E6F65}"/>
              </a:ext>
            </a:extLst>
          </p:cNvPr>
          <p:cNvSpPr>
            <a:spLocks noGrp="1"/>
          </p:cNvSpPr>
          <p:nvPr>
            <p:ph type="title"/>
          </p:nvPr>
        </p:nvSpPr>
        <p:spPr/>
        <p:txBody>
          <a:bodyPr/>
          <a:lstStyle/>
          <a:p>
            <a:r>
              <a:rPr lang="en-US" altLang="zh-CN" dirty="0"/>
              <a:t>6.4 I/O</a:t>
            </a:r>
            <a:r>
              <a:rPr lang="zh-CN" altLang="en-US" dirty="0"/>
              <a:t>软件</a:t>
            </a:r>
          </a:p>
        </p:txBody>
      </p:sp>
      <p:sp>
        <p:nvSpPr>
          <p:cNvPr id="207874" name="Rectangle 2">
            <a:extLst>
              <a:ext uri="{FF2B5EF4-FFF2-40B4-BE49-F238E27FC236}">
                <a16:creationId xmlns:a16="http://schemas.microsoft.com/office/drawing/2014/main" id="{5365F88D-F6AF-4FB7-9A9D-87D01D4F7482}"/>
              </a:ext>
            </a:extLst>
          </p:cNvPr>
          <p:cNvSpPr>
            <a:spLocks noGrp="1" noChangeArrowheads="1"/>
          </p:cNvSpPr>
          <p:nvPr>
            <p:ph idx="1"/>
          </p:nvPr>
        </p:nvSpPr>
        <p:spPr/>
        <p:txBody>
          <a:bodyPr/>
          <a:lstStyle/>
          <a:p>
            <a:pPr lvl="1" eaLnBrk="1" hangingPunct="1">
              <a:lnSpc>
                <a:spcPct val="90000"/>
              </a:lnSpc>
            </a:pPr>
            <a:r>
              <a:rPr lang="zh-CN" altLang="en-US" sz="2800">
                <a:latin typeface="Times New Roman" panose="02020603050405020304" pitchFamily="18" charset="0"/>
              </a:rPr>
              <a:t>设备驱动程序的功能		</a:t>
            </a:r>
            <a:endParaRPr lang="zh-CN" altLang="en-US" sz="3600">
              <a:latin typeface="Times New Roman" panose="02020603050405020304" pitchFamily="18" charset="0"/>
            </a:endParaRPr>
          </a:p>
          <a:p>
            <a:pPr lvl="2" eaLnBrk="1" hangingPunct="1">
              <a:lnSpc>
                <a:spcPct val="90000"/>
              </a:lnSpc>
            </a:pPr>
            <a:r>
              <a:rPr lang="zh-CN" altLang="en-US" sz="2400">
                <a:latin typeface="Times New Roman" panose="02020603050405020304" pitchFamily="18" charset="0"/>
              </a:rPr>
              <a:t>将接收到的抽象要求转换为具体要求</a:t>
            </a:r>
            <a:r>
              <a:rPr lang="en-US" altLang="zh-CN"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检查用户</a:t>
            </a:r>
            <a:r>
              <a:rPr lang="en-US" altLang="zh-CN" sz="2400">
                <a:latin typeface="Times New Roman" panose="02020603050405020304" pitchFamily="18" charset="0"/>
              </a:rPr>
              <a:t>I/O</a:t>
            </a:r>
            <a:r>
              <a:rPr lang="zh-CN" altLang="en-US" sz="2400">
                <a:latin typeface="Times New Roman" panose="02020603050405020304" pitchFamily="18" charset="0"/>
              </a:rPr>
              <a:t>请求的合法性，了解</a:t>
            </a:r>
            <a:r>
              <a:rPr lang="en-US" altLang="zh-CN" sz="2400">
                <a:latin typeface="Times New Roman" panose="02020603050405020304" pitchFamily="18" charset="0"/>
              </a:rPr>
              <a:t>I/O</a:t>
            </a:r>
            <a:r>
              <a:rPr lang="zh-CN" altLang="en-US" sz="2400">
                <a:latin typeface="Times New Roman" panose="02020603050405020304" pitchFamily="18" charset="0"/>
              </a:rPr>
              <a:t>设备的状态，传递有关参数，设置设备的工作方式</a:t>
            </a:r>
            <a:r>
              <a:rPr lang="en-US" altLang="zh-CN"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发出</a:t>
            </a:r>
            <a:r>
              <a:rPr lang="en-US" altLang="zh-CN" sz="2400">
                <a:latin typeface="Times New Roman" panose="02020603050405020304" pitchFamily="18" charset="0"/>
              </a:rPr>
              <a:t>I/O</a:t>
            </a:r>
            <a:r>
              <a:rPr lang="zh-CN" altLang="en-US" sz="2400">
                <a:latin typeface="Times New Roman" panose="02020603050405020304" pitchFamily="18" charset="0"/>
              </a:rPr>
              <a:t>命令，启动分配到的</a:t>
            </a:r>
            <a:r>
              <a:rPr lang="en-US" altLang="zh-CN" sz="2400">
                <a:latin typeface="Times New Roman" panose="02020603050405020304" pitchFamily="18" charset="0"/>
              </a:rPr>
              <a:t>I/O</a:t>
            </a:r>
            <a:r>
              <a:rPr lang="zh-CN" altLang="en-US" sz="2400">
                <a:latin typeface="Times New Roman" panose="02020603050405020304" pitchFamily="18" charset="0"/>
              </a:rPr>
              <a:t>设备，完成指定的</a:t>
            </a:r>
            <a:r>
              <a:rPr lang="en-US" altLang="zh-CN" sz="2400">
                <a:latin typeface="Times New Roman" panose="02020603050405020304" pitchFamily="18" charset="0"/>
              </a:rPr>
              <a:t>I/O</a:t>
            </a:r>
            <a:r>
              <a:rPr lang="zh-CN" altLang="en-US" sz="2400">
                <a:latin typeface="Times New Roman" panose="02020603050405020304" pitchFamily="18" charset="0"/>
              </a:rPr>
              <a:t>操作</a:t>
            </a:r>
            <a:r>
              <a:rPr lang="en-US" altLang="zh-CN"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及时响应由控制器或通道发来的中断请求，再根据其中断类型调用相应的中断处理程序进行处理</a:t>
            </a:r>
            <a:r>
              <a:rPr lang="en-US" altLang="zh-CN"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对于设置有通道的计算机系统，驱动程序还能根据用户的</a:t>
            </a:r>
            <a:r>
              <a:rPr lang="en-US" altLang="zh-CN" sz="2400">
                <a:latin typeface="Times New Roman" panose="02020603050405020304" pitchFamily="18" charset="0"/>
              </a:rPr>
              <a:t>I/O</a:t>
            </a:r>
            <a:r>
              <a:rPr lang="zh-CN" altLang="en-US" sz="2400">
                <a:latin typeface="Times New Roman" panose="02020603050405020304" pitchFamily="18" charset="0"/>
              </a:rPr>
              <a:t>请求，自动地构成通道程序。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animEffect transition="in" filter="strips(downLeft)">
                                      <p:cBhvr>
                                        <p:cTn id="7" dur="500"/>
                                        <p:tgtEl>
                                          <p:spTgt spid="207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07874">
                                            <p:txEl>
                                              <p:pRg st="1" end="1"/>
                                            </p:txEl>
                                          </p:spTgt>
                                        </p:tgtEl>
                                        <p:attrNameLst>
                                          <p:attrName>style.visibility</p:attrName>
                                        </p:attrNameLst>
                                      </p:cBhvr>
                                      <p:to>
                                        <p:strVal val="visible"/>
                                      </p:to>
                                    </p:set>
                                    <p:animEffect transition="in" filter="strips(downLeft)">
                                      <p:cBhvr>
                                        <p:cTn id="12" dur="500"/>
                                        <p:tgtEl>
                                          <p:spTgt spid="207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07874">
                                            <p:txEl>
                                              <p:pRg st="2" end="2"/>
                                            </p:txEl>
                                          </p:spTgt>
                                        </p:tgtEl>
                                        <p:attrNameLst>
                                          <p:attrName>style.visibility</p:attrName>
                                        </p:attrNameLst>
                                      </p:cBhvr>
                                      <p:to>
                                        <p:strVal val="visible"/>
                                      </p:to>
                                    </p:set>
                                    <p:animEffect transition="in" filter="strips(downLeft)">
                                      <p:cBhvr>
                                        <p:cTn id="17" dur="500"/>
                                        <p:tgtEl>
                                          <p:spTgt spid="2078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07874">
                                            <p:txEl>
                                              <p:pRg st="3" end="3"/>
                                            </p:txEl>
                                          </p:spTgt>
                                        </p:tgtEl>
                                        <p:attrNameLst>
                                          <p:attrName>style.visibility</p:attrName>
                                        </p:attrNameLst>
                                      </p:cBhvr>
                                      <p:to>
                                        <p:strVal val="visible"/>
                                      </p:to>
                                    </p:set>
                                    <p:animEffect transition="in" filter="strips(downLeft)">
                                      <p:cBhvr>
                                        <p:cTn id="22" dur="500"/>
                                        <p:tgtEl>
                                          <p:spTgt spid="2078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207874">
                                            <p:txEl>
                                              <p:pRg st="4" end="4"/>
                                            </p:txEl>
                                          </p:spTgt>
                                        </p:tgtEl>
                                        <p:attrNameLst>
                                          <p:attrName>style.visibility</p:attrName>
                                        </p:attrNameLst>
                                      </p:cBhvr>
                                      <p:to>
                                        <p:strVal val="visible"/>
                                      </p:to>
                                    </p:set>
                                    <p:animEffect transition="in" filter="strips(downLeft)">
                                      <p:cBhvr>
                                        <p:cTn id="27" dur="500"/>
                                        <p:tgtEl>
                                          <p:spTgt spid="2078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207874">
                                            <p:txEl>
                                              <p:pRg st="5" end="5"/>
                                            </p:txEl>
                                          </p:spTgt>
                                        </p:tgtEl>
                                        <p:attrNameLst>
                                          <p:attrName>style.visibility</p:attrName>
                                        </p:attrNameLst>
                                      </p:cBhvr>
                                      <p:to>
                                        <p:strVal val="visible"/>
                                      </p:to>
                                    </p:set>
                                    <p:animEffect transition="in" filter="strips(downLeft)">
                                      <p:cBhvr>
                                        <p:cTn id="32" dur="500"/>
                                        <p:tgtEl>
                                          <p:spTgt spid="2078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495E736-38CD-478E-9ECA-911BD656205E}"/>
              </a:ext>
            </a:extLst>
          </p:cNvPr>
          <p:cNvSpPr>
            <a:spLocks noGrp="1"/>
          </p:cNvSpPr>
          <p:nvPr>
            <p:ph type="title"/>
          </p:nvPr>
        </p:nvSpPr>
        <p:spPr/>
        <p:txBody>
          <a:bodyPr/>
          <a:lstStyle/>
          <a:p>
            <a:r>
              <a:rPr lang="en-US" altLang="zh-CN" dirty="0"/>
              <a:t>6.4 I/O</a:t>
            </a:r>
            <a:r>
              <a:rPr lang="zh-CN" altLang="en-US" dirty="0"/>
              <a:t>软件</a:t>
            </a:r>
          </a:p>
        </p:txBody>
      </p:sp>
      <p:sp>
        <p:nvSpPr>
          <p:cNvPr id="208898" name="Rectangle 2">
            <a:extLst>
              <a:ext uri="{FF2B5EF4-FFF2-40B4-BE49-F238E27FC236}">
                <a16:creationId xmlns:a16="http://schemas.microsoft.com/office/drawing/2014/main" id="{8547344F-4642-47A6-A797-FA64A096ACD3}"/>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设备驱动程序的特点</a:t>
            </a:r>
          </a:p>
          <a:p>
            <a:pPr lvl="2" eaLnBrk="1" hangingPunct="1"/>
            <a:r>
              <a:rPr lang="zh-CN" altLang="en-US" dirty="0">
                <a:latin typeface="Times New Roman" panose="02020603050405020304" pitchFamily="18" charset="0"/>
              </a:rPr>
              <a:t>实现设备无关性软件与设备控制器之间的通信与转换程序</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驱动程序与设备控制器以及</a:t>
            </a:r>
            <a:r>
              <a:rPr lang="en-US" altLang="zh-CN" dirty="0">
                <a:latin typeface="Times New Roman" panose="02020603050405020304" pitchFamily="18" charset="0"/>
              </a:rPr>
              <a:t>I/O</a:t>
            </a:r>
            <a:r>
              <a:rPr lang="zh-CN" altLang="en-US" dirty="0">
                <a:latin typeface="Times New Roman" panose="02020603050405020304" pitchFamily="18" charset="0"/>
              </a:rPr>
              <a:t>设备的特性紧密相关</a:t>
            </a:r>
          </a:p>
          <a:p>
            <a:pPr lvl="2" eaLnBrk="1" hangingPunct="1"/>
            <a:r>
              <a:rPr lang="zh-CN" altLang="en-US" dirty="0">
                <a:latin typeface="Times New Roman" panose="02020603050405020304" pitchFamily="18" charset="0"/>
              </a:rPr>
              <a:t>与</a:t>
            </a:r>
            <a:r>
              <a:rPr lang="en-US" altLang="zh-CN" dirty="0">
                <a:latin typeface="Times New Roman" panose="02020603050405020304" pitchFamily="18" charset="0"/>
              </a:rPr>
              <a:t>I/O</a:t>
            </a:r>
            <a:r>
              <a:rPr lang="zh-CN" altLang="en-US" dirty="0">
                <a:latin typeface="Times New Roman" panose="02020603050405020304" pitchFamily="18" charset="0"/>
              </a:rPr>
              <a:t>控制方式紧密相关，常用的是中断与</a:t>
            </a:r>
            <a:r>
              <a:rPr lang="en-US" altLang="zh-CN" dirty="0">
                <a:latin typeface="Times New Roman" panose="02020603050405020304" pitchFamily="18" charset="0"/>
              </a:rPr>
              <a:t>DMA</a:t>
            </a:r>
            <a:r>
              <a:rPr lang="zh-CN" altLang="en-US" dirty="0">
                <a:latin typeface="Times New Roman" panose="02020603050405020304" pitchFamily="18" charset="0"/>
              </a:rPr>
              <a:t>方式</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与硬件紧密相关的部分通常会放在设备的</a:t>
            </a:r>
            <a:r>
              <a:rPr lang="en-US" altLang="zh-CN" dirty="0">
                <a:latin typeface="Times New Roman" panose="02020603050405020304" pitchFamily="18" charset="0"/>
              </a:rPr>
              <a:t>ROM</a:t>
            </a:r>
            <a:r>
              <a:rPr lang="zh-CN" altLang="en-US" dirty="0">
                <a:latin typeface="Times New Roman" panose="02020603050405020304" pitchFamily="18" charset="0"/>
              </a:rPr>
              <a:t>中</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设备驱动程序运行过程中允许重入。</a:t>
            </a:r>
          </a:p>
          <a:p>
            <a:pPr algn="just" eaLnBrk="1" hangingPunct="1">
              <a:spcBef>
                <a:spcPct val="50000"/>
              </a:spcBef>
              <a:buClr>
                <a:schemeClr val="bg1"/>
              </a:buClr>
              <a:buFontTx/>
              <a:buNone/>
            </a:pP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8898">
                                            <p:txEl>
                                              <p:pRg st="0" end="0"/>
                                            </p:txEl>
                                          </p:spTgt>
                                        </p:tgtEl>
                                        <p:attrNameLst>
                                          <p:attrName>style.visibility</p:attrName>
                                        </p:attrNameLst>
                                      </p:cBhvr>
                                      <p:to>
                                        <p:strVal val="visible"/>
                                      </p:to>
                                    </p:set>
                                    <p:animEffect transition="in" filter="checkerboard(across)">
                                      <p:cBhvr>
                                        <p:cTn id="7" dur="500"/>
                                        <p:tgtEl>
                                          <p:spTgt spid="2088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8898">
                                            <p:txEl>
                                              <p:pRg st="1" end="1"/>
                                            </p:txEl>
                                          </p:spTgt>
                                        </p:tgtEl>
                                        <p:attrNameLst>
                                          <p:attrName>style.visibility</p:attrName>
                                        </p:attrNameLst>
                                      </p:cBhvr>
                                      <p:to>
                                        <p:strVal val="visible"/>
                                      </p:to>
                                    </p:set>
                                    <p:animEffect transition="in" filter="checkerboard(across)">
                                      <p:cBhvr>
                                        <p:cTn id="12" dur="500"/>
                                        <p:tgtEl>
                                          <p:spTgt spid="2088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8898">
                                            <p:txEl>
                                              <p:pRg st="2" end="2"/>
                                            </p:txEl>
                                          </p:spTgt>
                                        </p:tgtEl>
                                        <p:attrNameLst>
                                          <p:attrName>style.visibility</p:attrName>
                                        </p:attrNameLst>
                                      </p:cBhvr>
                                      <p:to>
                                        <p:strVal val="visible"/>
                                      </p:to>
                                    </p:set>
                                    <p:animEffect transition="in" filter="checkerboard(across)">
                                      <p:cBhvr>
                                        <p:cTn id="17" dur="500"/>
                                        <p:tgtEl>
                                          <p:spTgt spid="2088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08898">
                                            <p:txEl>
                                              <p:pRg st="3" end="3"/>
                                            </p:txEl>
                                          </p:spTgt>
                                        </p:tgtEl>
                                        <p:attrNameLst>
                                          <p:attrName>style.visibility</p:attrName>
                                        </p:attrNameLst>
                                      </p:cBhvr>
                                      <p:to>
                                        <p:strVal val="visible"/>
                                      </p:to>
                                    </p:set>
                                    <p:animEffect transition="in" filter="checkerboard(across)">
                                      <p:cBhvr>
                                        <p:cTn id="22" dur="500"/>
                                        <p:tgtEl>
                                          <p:spTgt spid="2088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08898">
                                            <p:txEl>
                                              <p:pRg st="4" end="4"/>
                                            </p:txEl>
                                          </p:spTgt>
                                        </p:tgtEl>
                                        <p:attrNameLst>
                                          <p:attrName>style.visibility</p:attrName>
                                        </p:attrNameLst>
                                      </p:cBhvr>
                                      <p:to>
                                        <p:strVal val="visible"/>
                                      </p:to>
                                    </p:set>
                                    <p:animEffect transition="in" filter="checkerboard(across)">
                                      <p:cBhvr>
                                        <p:cTn id="27" dur="500"/>
                                        <p:tgtEl>
                                          <p:spTgt spid="2088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08898">
                                            <p:txEl>
                                              <p:pRg st="5" end="5"/>
                                            </p:txEl>
                                          </p:spTgt>
                                        </p:tgtEl>
                                        <p:attrNameLst>
                                          <p:attrName>style.visibility</p:attrName>
                                        </p:attrNameLst>
                                      </p:cBhvr>
                                      <p:to>
                                        <p:strVal val="visible"/>
                                      </p:to>
                                    </p:set>
                                    <p:animEffect transition="in" filter="checkerboard(across)">
                                      <p:cBhvr>
                                        <p:cTn id="32" dur="500"/>
                                        <p:tgtEl>
                                          <p:spTgt spid="2088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495E736-38CD-478E-9ECA-911BD656205E}"/>
              </a:ext>
            </a:extLst>
          </p:cNvPr>
          <p:cNvSpPr>
            <a:spLocks noGrp="1"/>
          </p:cNvSpPr>
          <p:nvPr>
            <p:ph type="title"/>
          </p:nvPr>
        </p:nvSpPr>
        <p:spPr/>
        <p:txBody>
          <a:bodyPr/>
          <a:lstStyle/>
          <a:p>
            <a:r>
              <a:rPr lang="en-US" altLang="zh-CN" dirty="0"/>
              <a:t>6.4 I/O</a:t>
            </a:r>
            <a:r>
              <a:rPr lang="zh-CN" altLang="en-US" dirty="0"/>
              <a:t>软件</a:t>
            </a:r>
          </a:p>
        </p:txBody>
      </p:sp>
      <p:sp>
        <p:nvSpPr>
          <p:cNvPr id="208898" name="Rectangle 2">
            <a:extLst>
              <a:ext uri="{FF2B5EF4-FFF2-40B4-BE49-F238E27FC236}">
                <a16:creationId xmlns:a16="http://schemas.microsoft.com/office/drawing/2014/main" id="{8547344F-4642-47A6-A797-FA64A096ACD3}"/>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设备工作方式</a:t>
            </a:r>
          </a:p>
          <a:p>
            <a:pPr lvl="2" eaLnBrk="1" hangingPunct="1"/>
            <a:r>
              <a:rPr lang="zh-CN" altLang="en-US" dirty="0">
                <a:latin typeface="Times New Roman" panose="02020603050405020304" pitchFamily="18" charset="0"/>
              </a:rPr>
              <a:t>为每一类设备设置一个进程；</a:t>
            </a:r>
          </a:p>
          <a:p>
            <a:pPr lvl="2" eaLnBrk="1" hangingPunct="1"/>
            <a:r>
              <a:rPr lang="zh-CN" altLang="en-US" dirty="0">
                <a:latin typeface="Times New Roman" panose="02020603050405020304" pitchFamily="18" charset="0"/>
              </a:rPr>
              <a:t>整个系统设置一个</a:t>
            </a:r>
            <a:r>
              <a:rPr lang="en-US" altLang="zh-CN" dirty="0">
                <a:latin typeface="Times New Roman" panose="02020603050405020304" pitchFamily="18" charset="0"/>
              </a:rPr>
              <a:t>I/O</a:t>
            </a:r>
            <a:r>
              <a:rPr lang="zh-CN" altLang="en-US" dirty="0">
                <a:latin typeface="Times New Roman" panose="02020603050405020304" pitchFamily="18" charset="0"/>
              </a:rPr>
              <a:t>进程，专门用于执行系统中所有设备的</a:t>
            </a:r>
            <a:r>
              <a:rPr lang="en-US" altLang="zh-CN" dirty="0">
                <a:latin typeface="Times New Roman" panose="02020603050405020304" pitchFamily="18" charset="0"/>
              </a:rPr>
              <a:t>I/O</a:t>
            </a:r>
            <a:r>
              <a:rPr lang="zh-CN" altLang="en-US" dirty="0">
                <a:latin typeface="Times New Roman" panose="02020603050405020304" pitchFamily="18" charset="0"/>
              </a:rPr>
              <a:t>操作</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为各类设备设置相应的设备驱动程序，需要时调用。</a:t>
            </a:r>
          </a:p>
          <a:p>
            <a:pPr algn="just" eaLnBrk="1" hangingPunct="1">
              <a:spcBef>
                <a:spcPct val="50000"/>
              </a:spcBef>
              <a:buClr>
                <a:schemeClr val="bg1"/>
              </a:buClr>
              <a:buFontTx/>
              <a:buNone/>
            </a:pPr>
            <a:endParaRPr lang="en-US" altLang="zh-CN" sz="4000" dirty="0"/>
          </a:p>
        </p:txBody>
      </p:sp>
    </p:spTree>
    <p:extLst>
      <p:ext uri="{BB962C8B-B14F-4D97-AF65-F5344CB8AC3E}">
        <p14:creationId xmlns:p14="http://schemas.microsoft.com/office/powerpoint/2010/main" val="543905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8898">
                                            <p:txEl>
                                              <p:pRg st="0" end="0"/>
                                            </p:txEl>
                                          </p:spTgt>
                                        </p:tgtEl>
                                        <p:attrNameLst>
                                          <p:attrName>style.visibility</p:attrName>
                                        </p:attrNameLst>
                                      </p:cBhvr>
                                      <p:to>
                                        <p:strVal val="visible"/>
                                      </p:to>
                                    </p:set>
                                    <p:animEffect transition="in" filter="checkerboard(across)">
                                      <p:cBhvr>
                                        <p:cTn id="7" dur="500"/>
                                        <p:tgtEl>
                                          <p:spTgt spid="208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8898">
                                            <p:txEl>
                                              <p:pRg st="1" end="1"/>
                                            </p:txEl>
                                          </p:spTgt>
                                        </p:tgtEl>
                                        <p:attrNameLst>
                                          <p:attrName>style.visibility</p:attrName>
                                        </p:attrNameLst>
                                      </p:cBhvr>
                                      <p:to>
                                        <p:strVal val="visible"/>
                                      </p:to>
                                    </p:set>
                                    <p:animEffect transition="in" filter="checkerboard(across)">
                                      <p:cBhvr>
                                        <p:cTn id="12" dur="500"/>
                                        <p:tgtEl>
                                          <p:spTgt spid="2088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8898">
                                            <p:txEl>
                                              <p:pRg st="2" end="2"/>
                                            </p:txEl>
                                          </p:spTgt>
                                        </p:tgtEl>
                                        <p:attrNameLst>
                                          <p:attrName>style.visibility</p:attrName>
                                        </p:attrNameLst>
                                      </p:cBhvr>
                                      <p:to>
                                        <p:strVal val="visible"/>
                                      </p:to>
                                    </p:set>
                                    <p:animEffect transition="in" filter="checkerboard(across)">
                                      <p:cBhvr>
                                        <p:cTn id="17" dur="500"/>
                                        <p:tgtEl>
                                          <p:spTgt spid="2088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8898">
                                            <p:txEl>
                                              <p:pRg st="3" end="3"/>
                                            </p:txEl>
                                          </p:spTgt>
                                        </p:tgtEl>
                                        <p:attrNameLst>
                                          <p:attrName>style.visibility</p:attrName>
                                        </p:attrNameLst>
                                      </p:cBhvr>
                                      <p:to>
                                        <p:strVal val="visible"/>
                                      </p:to>
                                    </p:set>
                                    <p:animEffect transition="in" filter="checkerboard(across)">
                                      <p:cBhvr>
                                        <p:cTn id="22" dur="500"/>
                                        <p:tgtEl>
                                          <p:spTgt spid="2088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495E736-38CD-478E-9ECA-911BD656205E}"/>
              </a:ext>
            </a:extLst>
          </p:cNvPr>
          <p:cNvSpPr>
            <a:spLocks noGrp="1"/>
          </p:cNvSpPr>
          <p:nvPr>
            <p:ph type="title"/>
          </p:nvPr>
        </p:nvSpPr>
        <p:spPr/>
        <p:txBody>
          <a:bodyPr/>
          <a:lstStyle/>
          <a:p>
            <a:r>
              <a:rPr lang="en-US" altLang="zh-CN" dirty="0"/>
              <a:t>6.4 I/O</a:t>
            </a:r>
            <a:r>
              <a:rPr lang="zh-CN" altLang="en-US" dirty="0"/>
              <a:t>软件</a:t>
            </a:r>
          </a:p>
        </p:txBody>
      </p:sp>
      <p:sp>
        <p:nvSpPr>
          <p:cNvPr id="208898" name="Rectangle 2">
            <a:extLst>
              <a:ext uri="{FF2B5EF4-FFF2-40B4-BE49-F238E27FC236}">
                <a16:creationId xmlns:a16="http://schemas.microsoft.com/office/drawing/2014/main" id="{8547344F-4642-47A6-A797-FA64A096ACD3}"/>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设备驱动程序处理过程</a:t>
            </a:r>
          </a:p>
          <a:p>
            <a:pPr lvl="2" eaLnBrk="1" hangingPunct="1"/>
            <a:r>
              <a:rPr lang="zh-CN" altLang="en-US" dirty="0">
                <a:latin typeface="Times New Roman" panose="02020603050405020304" pitchFamily="18" charset="0"/>
              </a:rPr>
              <a:t>将抽象要求转换为具体要求，将相应的命令，数据与参数送往设备对应的寄存器；</a:t>
            </a:r>
          </a:p>
          <a:p>
            <a:pPr lvl="2" eaLnBrk="1" hangingPunct="1"/>
            <a:r>
              <a:rPr lang="zh-CN" altLang="en-US" dirty="0">
                <a:latin typeface="Times New Roman" panose="02020603050405020304" pitchFamily="18" charset="0"/>
              </a:rPr>
              <a:t>对服务请求进行校验；</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利用设备状态寄存器进行设备状态检查；</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确定设备处于就绪状态后，向设备相应寄存器传送必要参数；</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通过向控制器中的命令寄存器传送相应的控制命令来启动设备。</a:t>
            </a:r>
          </a:p>
          <a:p>
            <a:pPr algn="just" eaLnBrk="1" hangingPunct="1">
              <a:spcBef>
                <a:spcPct val="50000"/>
              </a:spcBef>
              <a:buClr>
                <a:schemeClr val="bg1"/>
              </a:buClr>
              <a:buFontTx/>
              <a:buNone/>
            </a:pPr>
            <a:endParaRPr lang="en-US" altLang="zh-CN" sz="4000" dirty="0"/>
          </a:p>
        </p:txBody>
      </p:sp>
    </p:spTree>
    <p:extLst>
      <p:ext uri="{BB962C8B-B14F-4D97-AF65-F5344CB8AC3E}">
        <p14:creationId xmlns:p14="http://schemas.microsoft.com/office/powerpoint/2010/main" val="3681511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8898">
                                            <p:txEl>
                                              <p:pRg st="0" end="0"/>
                                            </p:txEl>
                                          </p:spTgt>
                                        </p:tgtEl>
                                        <p:attrNameLst>
                                          <p:attrName>style.visibility</p:attrName>
                                        </p:attrNameLst>
                                      </p:cBhvr>
                                      <p:to>
                                        <p:strVal val="visible"/>
                                      </p:to>
                                    </p:set>
                                    <p:animEffect transition="in" filter="checkerboard(across)">
                                      <p:cBhvr>
                                        <p:cTn id="7" dur="500"/>
                                        <p:tgtEl>
                                          <p:spTgt spid="208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8898">
                                            <p:txEl>
                                              <p:pRg st="1" end="1"/>
                                            </p:txEl>
                                          </p:spTgt>
                                        </p:tgtEl>
                                        <p:attrNameLst>
                                          <p:attrName>style.visibility</p:attrName>
                                        </p:attrNameLst>
                                      </p:cBhvr>
                                      <p:to>
                                        <p:strVal val="visible"/>
                                      </p:to>
                                    </p:set>
                                    <p:animEffect transition="in" filter="checkerboard(across)">
                                      <p:cBhvr>
                                        <p:cTn id="12" dur="500"/>
                                        <p:tgtEl>
                                          <p:spTgt spid="2088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8898">
                                            <p:txEl>
                                              <p:pRg st="2" end="2"/>
                                            </p:txEl>
                                          </p:spTgt>
                                        </p:tgtEl>
                                        <p:attrNameLst>
                                          <p:attrName>style.visibility</p:attrName>
                                        </p:attrNameLst>
                                      </p:cBhvr>
                                      <p:to>
                                        <p:strVal val="visible"/>
                                      </p:to>
                                    </p:set>
                                    <p:animEffect transition="in" filter="checkerboard(across)">
                                      <p:cBhvr>
                                        <p:cTn id="17" dur="500"/>
                                        <p:tgtEl>
                                          <p:spTgt spid="2088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8898">
                                            <p:txEl>
                                              <p:pRg st="3" end="3"/>
                                            </p:txEl>
                                          </p:spTgt>
                                        </p:tgtEl>
                                        <p:attrNameLst>
                                          <p:attrName>style.visibility</p:attrName>
                                        </p:attrNameLst>
                                      </p:cBhvr>
                                      <p:to>
                                        <p:strVal val="visible"/>
                                      </p:to>
                                    </p:set>
                                    <p:animEffect transition="in" filter="checkerboard(across)">
                                      <p:cBhvr>
                                        <p:cTn id="22" dur="500"/>
                                        <p:tgtEl>
                                          <p:spTgt spid="2088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08898">
                                            <p:txEl>
                                              <p:pRg st="4" end="4"/>
                                            </p:txEl>
                                          </p:spTgt>
                                        </p:tgtEl>
                                        <p:attrNameLst>
                                          <p:attrName>style.visibility</p:attrName>
                                        </p:attrNameLst>
                                      </p:cBhvr>
                                      <p:to>
                                        <p:strVal val="visible"/>
                                      </p:to>
                                    </p:set>
                                    <p:animEffect transition="in" filter="checkerboard(across)">
                                      <p:cBhvr>
                                        <p:cTn id="27" dur="500"/>
                                        <p:tgtEl>
                                          <p:spTgt spid="2088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08898">
                                            <p:txEl>
                                              <p:pRg st="5" end="5"/>
                                            </p:txEl>
                                          </p:spTgt>
                                        </p:tgtEl>
                                        <p:attrNameLst>
                                          <p:attrName>style.visibility</p:attrName>
                                        </p:attrNameLst>
                                      </p:cBhvr>
                                      <p:to>
                                        <p:strVal val="visible"/>
                                      </p:to>
                                    </p:set>
                                    <p:animEffect transition="in" filter="checkerboard(across)">
                                      <p:cBhvr>
                                        <p:cTn id="32" dur="500"/>
                                        <p:tgtEl>
                                          <p:spTgt spid="2088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C58870C-F2AE-47A0-BD72-11418AC73BBE}"/>
              </a:ext>
            </a:extLst>
          </p:cNvPr>
          <p:cNvSpPr>
            <a:spLocks noGrp="1"/>
          </p:cNvSpPr>
          <p:nvPr>
            <p:ph type="title"/>
          </p:nvPr>
        </p:nvSpPr>
        <p:spPr/>
        <p:txBody>
          <a:bodyPr/>
          <a:lstStyle/>
          <a:p>
            <a:r>
              <a:rPr lang="en-US" altLang="zh-CN" dirty="0"/>
              <a:t>6.4 I/O</a:t>
            </a:r>
            <a:r>
              <a:rPr lang="zh-CN" altLang="en-US" dirty="0"/>
              <a:t>软件</a:t>
            </a:r>
          </a:p>
        </p:txBody>
      </p:sp>
      <p:sp>
        <p:nvSpPr>
          <p:cNvPr id="209922" name="Rectangle 2">
            <a:extLst>
              <a:ext uri="{FF2B5EF4-FFF2-40B4-BE49-F238E27FC236}">
                <a16:creationId xmlns:a16="http://schemas.microsoft.com/office/drawing/2014/main" id="{56DFFFCF-99AD-445D-B3EC-043117F3F75E}"/>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设备独立性</a:t>
            </a:r>
          </a:p>
          <a:p>
            <a:pPr lvl="1" eaLnBrk="1" hangingPunct="1"/>
            <a:r>
              <a:rPr lang="zh-CN" altLang="en-US" dirty="0">
                <a:latin typeface="Times New Roman" panose="02020603050405020304" pitchFamily="18" charset="0"/>
              </a:rPr>
              <a:t>应用程序独立于使用的物理设备，在应用程序中使用逻辑设备名称来请求使用某类设备。系统在执行时，是使用物理设备名称。</a:t>
            </a:r>
          </a:p>
          <a:p>
            <a:pPr lvl="1" eaLnBrk="1" hangingPunct="1"/>
            <a:r>
              <a:rPr lang="zh-CN" altLang="en-US" dirty="0">
                <a:latin typeface="Times New Roman" panose="02020603050405020304" pitchFamily="18" charset="0"/>
              </a:rPr>
              <a:t>逻辑设备的引入</a:t>
            </a:r>
          </a:p>
          <a:p>
            <a:pPr lvl="2" eaLnBrk="1" hangingPunct="1"/>
            <a:r>
              <a:rPr lang="zh-CN" altLang="en-US" dirty="0">
                <a:latin typeface="Times New Roman" panose="02020603050405020304" pitchFamily="18" charset="0"/>
              </a:rPr>
              <a:t>为提高系统的可适应性和可扩展性，使用户程序与实际物理设备无关。</a:t>
            </a:r>
          </a:p>
          <a:p>
            <a:pPr lvl="2" eaLnBrk="1" hangingPunct="1"/>
            <a:r>
              <a:rPr lang="zh-CN" altLang="en-US" dirty="0">
                <a:latin typeface="Times New Roman" panose="02020603050405020304" pitchFamily="18" charset="0"/>
              </a:rPr>
              <a:t>逻辑设备的特性是该类物理设备的特性的抽象。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animEffect transition="in" filter="diamond(in)">
                                      <p:cBhvr>
                                        <p:cTn id="7" dur="2000"/>
                                        <p:tgtEl>
                                          <p:spTgt spid="209922">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09922">
                                            <p:txEl>
                                              <p:pRg st="1" end="1"/>
                                            </p:txEl>
                                          </p:spTgt>
                                        </p:tgtEl>
                                        <p:attrNameLst>
                                          <p:attrName>style.visibility</p:attrName>
                                        </p:attrNameLst>
                                      </p:cBhvr>
                                      <p:to>
                                        <p:strVal val="visible"/>
                                      </p:to>
                                    </p:set>
                                    <p:animEffect transition="in" filter="diamond(in)">
                                      <p:cBhvr>
                                        <p:cTn id="10" dur="2000"/>
                                        <p:tgtEl>
                                          <p:spTgt spid="20992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209922">
                                            <p:txEl>
                                              <p:pRg st="2" end="2"/>
                                            </p:txEl>
                                          </p:spTgt>
                                        </p:tgtEl>
                                        <p:attrNameLst>
                                          <p:attrName>style.visibility</p:attrName>
                                        </p:attrNameLst>
                                      </p:cBhvr>
                                      <p:to>
                                        <p:strVal val="visible"/>
                                      </p:to>
                                    </p:set>
                                    <p:animEffect transition="in" filter="diamond(in)">
                                      <p:cBhvr>
                                        <p:cTn id="15" dur="2000"/>
                                        <p:tgtEl>
                                          <p:spTgt spid="209922">
                                            <p:txEl>
                                              <p:pRg st="2" end="2"/>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209922">
                                            <p:txEl>
                                              <p:pRg st="3" end="3"/>
                                            </p:txEl>
                                          </p:spTgt>
                                        </p:tgtEl>
                                        <p:attrNameLst>
                                          <p:attrName>style.visibility</p:attrName>
                                        </p:attrNameLst>
                                      </p:cBhvr>
                                      <p:to>
                                        <p:strVal val="visible"/>
                                      </p:to>
                                    </p:set>
                                    <p:animEffect transition="in" filter="diamond(in)">
                                      <p:cBhvr>
                                        <p:cTn id="18" dur="2000"/>
                                        <p:tgtEl>
                                          <p:spTgt spid="209922">
                                            <p:txEl>
                                              <p:pRg st="3" end="3"/>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209922">
                                            <p:txEl>
                                              <p:pRg st="4" end="4"/>
                                            </p:txEl>
                                          </p:spTgt>
                                        </p:tgtEl>
                                        <p:attrNameLst>
                                          <p:attrName>style.visibility</p:attrName>
                                        </p:attrNameLst>
                                      </p:cBhvr>
                                      <p:to>
                                        <p:strVal val="visible"/>
                                      </p:to>
                                    </p:set>
                                    <p:animEffect transition="in" filter="diamond(in)">
                                      <p:cBhvr>
                                        <p:cTn id="21" dur="2000"/>
                                        <p:tgtEl>
                                          <p:spTgt spid="2099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23CB961-7DC6-4FC6-818C-503CA970747F}"/>
              </a:ext>
            </a:extLst>
          </p:cNvPr>
          <p:cNvSpPr>
            <a:spLocks noGrp="1"/>
          </p:cNvSpPr>
          <p:nvPr>
            <p:ph type="title"/>
          </p:nvPr>
        </p:nvSpPr>
        <p:spPr/>
        <p:txBody>
          <a:bodyPr/>
          <a:lstStyle/>
          <a:p>
            <a:r>
              <a:rPr lang="en-US" altLang="zh-CN" dirty="0"/>
              <a:t>6.1 I/O</a:t>
            </a:r>
            <a:r>
              <a:rPr lang="zh-CN" altLang="en-US" dirty="0"/>
              <a:t>系统的组成</a:t>
            </a:r>
          </a:p>
        </p:txBody>
      </p:sp>
      <p:sp>
        <p:nvSpPr>
          <p:cNvPr id="8195" name="Rectangle 4">
            <a:extLst>
              <a:ext uri="{FF2B5EF4-FFF2-40B4-BE49-F238E27FC236}">
                <a16:creationId xmlns:a16="http://schemas.microsoft.com/office/drawing/2014/main" id="{E019042E-88CF-4FC3-9FBA-8A2BA5BC84E8}"/>
              </a:ext>
            </a:extLst>
          </p:cNvPr>
          <p:cNvSpPr>
            <a:spLocks noGrp="1" noChangeArrowheads="1"/>
          </p:cNvSpPr>
          <p:nvPr>
            <p:ph idx="1"/>
          </p:nvPr>
        </p:nvSpPr>
        <p:spPr/>
        <p:txBody>
          <a:bodyPr/>
          <a:lstStyle/>
          <a:p>
            <a:pPr eaLnBrk="1" hangingPunct="1">
              <a:lnSpc>
                <a:spcPct val="90000"/>
              </a:lnSpc>
            </a:pPr>
            <a:r>
              <a:rPr lang="zh-CN" altLang="en-US" sz="2800" dirty="0">
                <a:latin typeface="Times New Roman" panose="02020603050405020304" pitchFamily="18" charset="0"/>
              </a:rPr>
              <a:t>设备的类别</a:t>
            </a:r>
          </a:p>
          <a:p>
            <a:pPr lvl="1" eaLnBrk="1" hangingPunct="1">
              <a:lnSpc>
                <a:spcPct val="90000"/>
              </a:lnSpc>
            </a:pPr>
            <a:r>
              <a:rPr lang="zh-CN" altLang="en-US" sz="2400" dirty="0">
                <a:latin typeface="Times New Roman" panose="02020603050405020304" pitchFamily="18" charset="0"/>
              </a:rPr>
              <a:t>按从属关系</a:t>
            </a:r>
          </a:p>
          <a:p>
            <a:pPr lvl="2" eaLnBrk="1" hangingPunct="1">
              <a:lnSpc>
                <a:spcPct val="90000"/>
              </a:lnSpc>
            </a:pPr>
            <a:r>
              <a:rPr lang="zh-CN" altLang="en-US" sz="2000" dirty="0">
                <a:latin typeface="Times New Roman" panose="02020603050405020304" pitchFamily="18" charset="0"/>
              </a:rPr>
              <a:t>系统设备</a:t>
            </a:r>
          </a:p>
          <a:p>
            <a:pPr lvl="2" eaLnBrk="1" hangingPunct="1">
              <a:lnSpc>
                <a:spcPct val="90000"/>
              </a:lnSpc>
            </a:pPr>
            <a:r>
              <a:rPr lang="zh-CN" altLang="en-US" sz="2000" dirty="0">
                <a:latin typeface="Times New Roman" panose="02020603050405020304" pitchFamily="18" charset="0"/>
              </a:rPr>
              <a:t>用户设备</a:t>
            </a:r>
          </a:p>
          <a:p>
            <a:pPr lvl="1" eaLnBrk="1" hangingPunct="1">
              <a:lnSpc>
                <a:spcPct val="90000"/>
              </a:lnSpc>
            </a:pPr>
            <a:r>
              <a:rPr lang="zh-CN" altLang="en-US" sz="2400" dirty="0">
                <a:latin typeface="Times New Roman" panose="02020603050405020304" pitchFamily="18" charset="0"/>
              </a:rPr>
              <a:t>从资源分配角度</a:t>
            </a:r>
          </a:p>
          <a:p>
            <a:pPr lvl="2" eaLnBrk="1" hangingPunct="1">
              <a:lnSpc>
                <a:spcPct val="90000"/>
              </a:lnSpc>
            </a:pPr>
            <a:r>
              <a:rPr lang="zh-CN" altLang="en-US" sz="2000" dirty="0">
                <a:latin typeface="Times New Roman" panose="02020603050405020304" pitchFamily="18" charset="0"/>
              </a:rPr>
              <a:t>独享设备</a:t>
            </a:r>
          </a:p>
          <a:p>
            <a:pPr lvl="2" eaLnBrk="1" hangingPunct="1">
              <a:lnSpc>
                <a:spcPct val="90000"/>
              </a:lnSpc>
            </a:pPr>
            <a:r>
              <a:rPr lang="zh-CN" altLang="en-US" sz="2000" dirty="0">
                <a:latin typeface="Times New Roman" panose="02020603050405020304" pitchFamily="18" charset="0"/>
              </a:rPr>
              <a:t>共享设备</a:t>
            </a:r>
          </a:p>
          <a:p>
            <a:pPr lvl="2" eaLnBrk="1" hangingPunct="1">
              <a:lnSpc>
                <a:spcPct val="90000"/>
              </a:lnSpc>
            </a:pPr>
            <a:r>
              <a:rPr lang="zh-CN" altLang="en-US" sz="2000" dirty="0">
                <a:latin typeface="Times New Roman" panose="02020603050405020304" pitchFamily="18" charset="0"/>
              </a:rPr>
              <a:t>虚拟设备：通过</a:t>
            </a:r>
            <a:r>
              <a:rPr lang="en-US" altLang="zh-CN" sz="2000" dirty="0">
                <a:latin typeface="Times New Roman" panose="02020603050405020304" pitchFamily="18" charset="0"/>
              </a:rPr>
              <a:t>SPOOLING</a:t>
            </a:r>
            <a:r>
              <a:rPr lang="zh-CN" altLang="en-US" sz="2000" dirty="0">
                <a:latin typeface="Times New Roman" panose="02020603050405020304" pitchFamily="18" charset="0"/>
              </a:rPr>
              <a:t>技术把独享设备改造为共享设备，以提高利用率。</a:t>
            </a:r>
          </a:p>
          <a:p>
            <a:pPr lvl="1" eaLnBrk="1" hangingPunct="1">
              <a:lnSpc>
                <a:spcPct val="90000"/>
              </a:lnSpc>
            </a:pPr>
            <a:r>
              <a:rPr lang="zh-CN" altLang="en-US" sz="2400" dirty="0">
                <a:latin typeface="Times New Roman" panose="02020603050405020304" pitchFamily="18" charset="0"/>
              </a:rPr>
              <a:t>按信息组织方式</a:t>
            </a:r>
          </a:p>
          <a:p>
            <a:pPr lvl="2" eaLnBrk="1" hangingPunct="1">
              <a:lnSpc>
                <a:spcPct val="90000"/>
              </a:lnSpc>
            </a:pPr>
            <a:r>
              <a:rPr lang="zh-CN" altLang="en-US" sz="2000" dirty="0">
                <a:latin typeface="Times New Roman" panose="02020603050405020304" pitchFamily="18" charset="0"/>
              </a:rPr>
              <a:t>字符设备</a:t>
            </a:r>
          </a:p>
          <a:p>
            <a:pPr lvl="2" eaLnBrk="1" hangingPunct="1">
              <a:lnSpc>
                <a:spcPct val="90000"/>
              </a:lnSpc>
            </a:pPr>
            <a:r>
              <a:rPr lang="zh-CN" altLang="en-US" sz="2000" dirty="0">
                <a:latin typeface="Times New Roman" panose="02020603050405020304" pitchFamily="18" charset="0"/>
              </a:rPr>
              <a:t>块设备</a:t>
            </a:r>
          </a:p>
          <a:p>
            <a:pPr lvl="1" eaLnBrk="1" hangingPunct="1">
              <a:lnSpc>
                <a:spcPct val="90000"/>
              </a:lnSpc>
            </a:pPr>
            <a:r>
              <a:rPr lang="zh-CN" altLang="en-US" sz="2400" dirty="0">
                <a:latin typeface="Times New Roman" panose="02020603050405020304" pitchFamily="18" charset="0"/>
              </a:rPr>
              <a:t>设备分类的目的：简化设备管理程序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66D136-CE60-4C6C-8C67-B86726C0ED03}"/>
              </a:ext>
            </a:extLst>
          </p:cNvPr>
          <p:cNvSpPr>
            <a:spLocks noGrp="1"/>
          </p:cNvSpPr>
          <p:nvPr>
            <p:ph type="title"/>
          </p:nvPr>
        </p:nvSpPr>
        <p:spPr/>
        <p:txBody>
          <a:bodyPr/>
          <a:lstStyle/>
          <a:p>
            <a:r>
              <a:rPr lang="en-US" altLang="zh-CN" dirty="0"/>
              <a:t>6.4 I/O</a:t>
            </a:r>
            <a:r>
              <a:rPr lang="zh-CN" altLang="en-US" dirty="0"/>
              <a:t>软件</a:t>
            </a:r>
          </a:p>
        </p:txBody>
      </p:sp>
      <p:sp>
        <p:nvSpPr>
          <p:cNvPr id="210946" name="Rectangle 2">
            <a:extLst>
              <a:ext uri="{FF2B5EF4-FFF2-40B4-BE49-F238E27FC236}">
                <a16:creationId xmlns:a16="http://schemas.microsoft.com/office/drawing/2014/main" id="{414ECEDE-77C6-456E-9E1E-81B67F0EEBE0}"/>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设备独立性软件</a:t>
            </a:r>
          </a:p>
          <a:p>
            <a:pPr lvl="2" eaLnBrk="1" hangingPunct="1"/>
            <a:r>
              <a:rPr lang="zh-CN" altLang="en-US" dirty="0">
                <a:latin typeface="Times New Roman" panose="02020603050405020304" pitchFamily="18" charset="0"/>
              </a:rPr>
              <a:t>执行所有设备的公有操作</a:t>
            </a:r>
          </a:p>
          <a:p>
            <a:pPr lvl="3" eaLnBrk="1" hangingPunct="1"/>
            <a:r>
              <a:rPr lang="zh-CN" altLang="en-US" dirty="0">
                <a:latin typeface="Times New Roman" panose="02020603050405020304" pitchFamily="18" charset="0"/>
              </a:rPr>
              <a:t>设备的分配与回收</a:t>
            </a:r>
          </a:p>
          <a:p>
            <a:pPr lvl="3" eaLnBrk="1" hangingPunct="1"/>
            <a:r>
              <a:rPr lang="zh-CN" altLang="en-US" dirty="0">
                <a:latin typeface="Times New Roman" panose="02020603050405020304" pitchFamily="18" charset="0"/>
              </a:rPr>
              <a:t>逻辑设备到物理设备的映射</a:t>
            </a:r>
          </a:p>
          <a:p>
            <a:pPr lvl="3" eaLnBrk="1" hangingPunct="1"/>
            <a:r>
              <a:rPr lang="zh-CN" altLang="en-US" dirty="0">
                <a:latin typeface="Times New Roman" panose="02020603050405020304" pitchFamily="18" charset="0"/>
              </a:rPr>
              <a:t>缓冲管理</a:t>
            </a:r>
          </a:p>
          <a:p>
            <a:pPr lvl="3" eaLnBrk="1" hangingPunct="1"/>
            <a:r>
              <a:rPr lang="zh-CN" altLang="en-US" dirty="0">
                <a:latin typeface="Times New Roman" panose="02020603050405020304" pitchFamily="18" charset="0"/>
              </a:rPr>
              <a:t>差错控制</a:t>
            </a:r>
            <a:endParaRPr lang="en-US" altLang="zh-CN" dirty="0">
              <a:latin typeface="Times New Roman" panose="02020603050405020304" pitchFamily="18" charset="0"/>
            </a:endParaRPr>
          </a:p>
          <a:p>
            <a:pPr lvl="3" eaLnBrk="1" hangingPunct="1"/>
            <a:r>
              <a:rPr lang="zh-CN" altLang="en-US" dirty="0">
                <a:latin typeface="Times New Roman" panose="02020603050405020304" pitchFamily="18" charset="0"/>
              </a:rPr>
              <a:t>独立与设备的逻辑数据块</a:t>
            </a:r>
          </a:p>
          <a:p>
            <a:pPr lvl="2" eaLnBrk="1" hangingPunct="1"/>
            <a:r>
              <a:rPr lang="zh-CN" altLang="en-US" dirty="0">
                <a:latin typeface="Times New Roman" panose="02020603050405020304" pitchFamily="18" charset="0"/>
              </a:rPr>
              <a:t>向用户层（或文件层）软件提供统一的接口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0946">
                                            <p:txEl>
                                              <p:pRg st="0" end="0"/>
                                            </p:txEl>
                                          </p:spTgt>
                                        </p:tgtEl>
                                        <p:attrNameLst>
                                          <p:attrName>style.visibility</p:attrName>
                                        </p:attrNameLst>
                                      </p:cBhvr>
                                      <p:to>
                                        <p:strVal val="visible"/>
                                      </p:to>
                                    </p:set>
                                    <p:animEffect transition="in" filter="box(in)">
                                      <p:cBhvr>
                                        <p:cTn id="7" dur="500"/>
                                        <p:tgtEl>
                                          <p:spTgt spid="21094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0946">
                                            <p:txEl>
                                              <p:pRg st="1" end="1"/>
                                            </p:txEl>
                                          </p:spTgt>
                                        </p:tgtEl>
                                        <p:attrNameLst>
                                          <p:attrName>style.visibility</p:attrName>
                                        </p:attrNameLst>
                                      </p:cBhvr>
                                      <p:to>
                                        <p:strVal val="visible"/>
                                      </p:to>
                                    </p:set>
                                    <p:animEffect transition="in" filter="box(in)">
                                      <p:cBhvr>
                                        <p:cTn id="10" dur="500"/>
                                        <p:tgtEl>
                                          <p:spTgt spid="210946">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0946">
                                            <p:txEl>
                                              <p:pRg st="2" end="2"/>
                                            </p:txEl>
                                          </p:spTgt>
                                        </p:tgtEl>
                                        <p:attrNameLst>
                                          <p:attrName>style.visibility</p:attrName>
                                        </p:attrNameLst>
                                      </p:cBhvr>
                                      <p:to>
                                        <p:strVal val="visible"/>
                                      </p:to>
                                    </p:set>
                                    <p:animEffect transition="in" filter="box(in)">
                                      <p:cBhvr>
                                        <p:cTn id="13" dur="500"/>
                                        <p:tgtEl>
                                          <p:spTgt spid="210946">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0946">
                                            <p:txEl>
                                              <p:pRg st="3" end="3"/>
                                            </p:txEl>
                                          </p:spTgt>
                                        </p:tgtEl>
                                        <p:attrNameLst>
                                          <p:attrName>style.visibility</p:attrName>
                                        </p:attrNameLst>
                                      </p:cBhvr>
                                      <p:to>
                                        <p:strVal val="visible"/>
                                      </p:to>
                                    </p:set>
                                    <p:animEffect transition="in" filter="box(in)">
                                      <p:cBhvr>
                                        <p:cTn id="16" dur="500"/>
                                        <p:tgtEl>
                                          <p:spTgt spid="210946">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10946">
                                            <p:txEl>
                                              <p:pRg st="4" end="4"/>
                                            </p:txEl>
                                          </p:spTgt>
                                        </p:tgtEl>
                                        <p:attrNameLst>
                                          <p:attrName>style.visibility</p:attrName>
                                        </p:attrNameLst>
                                      </p:cBhvr>
                                      <p:to>
                                        <p:strVal val="visible"/>
                                      </p:to>
                                    </p:set>
                                    <p:animEffect transition="in" filter="box(in)">
                                      <p:cBhvr>
                                        <p:cTn id="19" dur="500"/>
                                        <p:tgtEl>
                                          <p:spTgt spid="210946">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10946">
                                            <p:txEl>
                                              <p:pRg st="5" end="5"/>
                                            </p:txEl>
                                          </p:spTgt>
                                        </p:tgtEl>
                                        <p:attrNameLst>
                                          <p:attrName>style.visibility</p:attrName>
                                        </p:attrNameLst>
                                      </p:cBhvr>
                                      <p:to>
                                        <p:strVal val="visible"/>
                                      </p:to>
                                    </p:set>
                                    <p:animEffect transition="in" filter="box(in)">
                                      <p:cBhvr>
                                        <p:cTn id="22" dur="500"/>
                                        <p:tgtEl>
                                          <p:spTgt spid="210946">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10946">
                                            <p:txEl>
                                              <p:pRg st="6" end="6"/>
                                            </p:txEl>
                                          </p:spTgt>
                                        </p:tgtEl>
                                        <p:attrNameLst>
                                          <p:attrName>style.visibility</p:attrName>
                                        </p:attrNameLst>
                                      </p:cBhvr>
                                      <p:to>
                                        <p:strVal val="visible"/>
                                      </p:to>
                                    </p:set>
                                    <p:animEffect transition="in" filter="box(in)">
                                      <p:cBhvr>
                                        <p:cTn id="25" dur="500"/>
                                        <p:tgtEl>
                                          <p:spTgt spid="210946">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210946">
                                            <p:txEl>
                                              <p:pRg st="7" end="7"/>
                                            </p:txEl>
                                          </p:spTgt>
                                        </p:tgtEl>
                                        <p:attrNameLst>
                                          <p:attrName>style.visibility</p:attrName>
                                        </p:attrNameLst>
                                      </p:cBhvr>
                                      <p:to>
                                        <p:strVal val="visible"/>
                                      </p:to>
                                    </p:set>
                                    <p:animEffect transition="in" filter="checkerboard(across)">
                                      <p:cBhvr>
                                        <p:cTn id="30" dur="500"/>
                                        <p:tgtEl>
                                          <p:spTgt spid="2109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1552331-5B89-4484-8C55-B40BD5C66146}"/>
              </a:ext>
            </a:extLst>
          </p:cNvPr>
          <p:cNvSpPr>
            <a:spLocks noGrp="1"/>
          </p:cNvSpPr>
          <p:nvPr>
            <p:ph type="title"/>
          </p:nvPr>
        </p:nvSpPr>
        <p:spPr/>
        <p:txBody>
          <a:bodyPr/>
          <a:lstStyle/>
          <a:p>
            <a:r>
              <a:rPr lang="en-US" altLang="zh-CN" dirty="0"/>
              <a:t>6.4 I/O</a:t>
            </a:r>
            <a:r>
              <a:rPr lang="zh-CN" altLang="en-US" dirty="0"/>
              <a:t>软件</a:t>
            </a:r>
          </a:p>
        </p:txBody>
      </p:sp>
      <p:sp>
        <p:nvSpPr>
          <p:cNvPr id="211970" name="Rectangle 2">
            <a:extLst>
              <a:ext uri="{FF2B5EF4-FFF2-40B4-BE49-F238E27FC236}">
                <a16:creationId xmlns:a16="http://schemas.microsoft.com/office/drawing/2014/main" id="{BC24C04D-A9B9-4D74-9F2F-F26A0D6D4863}"/>
              </a:ext>
            </a:extLst>
          </p:cNvPr>
          <p:cNvSpPr>
            <a:spLocks noGrp="1" noChangeArrowheads="1"/>
          </p:cNvSpPr>
          <p:nvPr>
            <p:ph idx="1"/>
          </p:nvPr>
        </p:nvSpPr>
        <p:spPr/>
        <p:txBody>
          <a:bodyPr/>
          <a:lstStyle/>
          <a:p>
            <a:pPr lvl="1" eaLnBrk="1" hangingPunct="1"/>
            <a:r>
              <a:rPr lang="zh-CN" altLang="en-US" sz="2800" dirty="0">
                <a:latin typeface="Times New Roman" panose="02020603050405020304" pitchFamily="18" charset="0"/>
              </a:rPr>
              <a:t>逻辑设备表</a:t>
            </a:r>
            <a:r>
              <a:rPr lang="en-US" altLang="zh-CN" sz="2800" dirty="0">
                <a:latin typeface="Times New Roman" panose="02020603050405020304" pitchFamily="18" charset="0"/>
              </a:rPr>
              <a:t>LUT</a:t>
            </a:r>
            <a:r>
              <a:rPr lang="zh-CN" altLang="en-US" sz="2800" dirty="0">
                <a:latin typeface="Times New Roman" panose="02020603050405020304" pitchFamily="18" charset="0"/>
              </a:rPr>
              <a:t>（</a:t>
            </a:r>
            <a:r>
              <a:rPr lang="en-US" altLang="zh-CN" sz="2800" dirty="0">
                <a:latin typeface="Times New Roman" panose="02020603050405020304" pitchFamily="18" charset="0"/>
              </a:rPr>
              <a:t>Logical Unit Table</a:t>
            </a:r>
            <a:r>
              <a:rPr lang="zh-CN" altLang="en-US" sz="2800" dirty="0">
                <a:latin typeface="Times New Roman" panose="02020603050405020304" pitchFamily="18" charset="0"/>
              </a:rPr>
              <a:t>）</a:t>
            </a:r>
          </a:p>
          <a:p>
            <a:pPr lvl="2" eaLnBrk="1" hangingPunct="1"/>
            <a:r>
              <a:rPr lang="zh-CN" altLang="en-US" sz="2400" dirty="0">
                <a:latin typeface="Times New Roman" panose="02020603050405020304" pitchFamily="18" charset="0"/>
              </a:rPr>
              <a:t>联系逻辑设备的名称和物理设备名称的映象表。</a:t>
            </a:r>
          </a:p>
          <a:p>
            <a:pPr lvl="2" eaLnBrk="1" hangingPunct="1"/>
            <a:r>
              <a:rPr lang="zh-CN" altLang="en-US" sz="2400" dirty="0">
                <a:latin typeface="Times New Roman" panose="02020603050405020304" pitchFamily="18" charset="0"/>
              </a:rPr>
              <a:t>在进行设备分配时，通常是先将系统所拥有的物理设备分配给要求该设备的进程，然后再把进程提出</a:t>
            </a:r>
            <a:r>
              <a:rPr lang="en-US" altLang="zh-CN" sz="2400" dirty="0">
                <a:latin typeface="Times New Roman" panose="02020603050405020304" pitchFamily="18" charset="0"/>
              </a:rPr>
              <a:t>I/O</a:t>
            </a:r>
            <a:r>
              <a:rPr lang="zh-CN" altLang="en-US" sz="2400" dirty="0">
                <a:latin typeface="Times New Roman" panose="02020603050405020304" pitchFamily="18" charset="0"/>
              </a:rPr>
              <a:t>请求时之逻辑设备名称填入该物理设备表目中，称逻辑设备已连接到相应的物理设备上了。</a:t>
            </a:r>
          </a:p>
          <a:p>
            <a:pPr lvl="2" eaLnBrk="1" hangingPunct="1"/>
            <a:r>
              <a:rPr lang="en-US" altLang="zh-CN" sz="2400" dirty="0">
                <a:latin typeface="Times New Roman" panose="02020603050405020304" pitchFamily="18" charset="0"/>
              </a:rPr>
              <a:t>LUT</a:t>
            </a:r>
            <a:r>
              <a:rPr lang="zh-CN" altLang="en-US" sz="2400" dirty="0">
                <a:latin typeface="Times New Roman" panose="02020603050405020304" pitchFamily="18" charset="0"/>
              </a:rPr>
              <a:t>的设置方法：整个系统一张或每个用户一张。</a:t>
            </a:r>
          </a:p>
          <a:p>
            <a:pPr eaLnBrk="1" hangingPunct="1"/>
            <a:endParaRPr lang="zh-CN" altLang="en-US" sz="2400" dirty="0"/>
          </a:p>
        </p:txBody>
      </p:sp>
      <p:pic>
        <p:nvPicPr>
          <p:cNvPr id="5" name="Picture 4">
            <a:extLst>
              <a:ext uri="{FF2B5EF4-FFF2-40B4-BE49-F238E27FC236}">
                <a16:creationId xmlns:a16="http://schemas.microsoft.com/office/drawing/2014/main" id="{BEC8C228-25A7-427B-AAD0-B46B0277E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4473525"/>
            <a:ext cx="7489825"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197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AA6167-FD0A-45BA-B52D-4A45EA1132F1}"/>
              </a:ext>
            </a:extLst>
          </p:cNvPr>
          <p:cNvSpPr>
            <a:spLocks noGrp="1"/>
          </p:cNvSpPr>
          <p:nvPr>
            <p:ph type="title"/>
          </p:nvPr>
        </p:nvSpPr>
        <p:spPr/>
        <p:txBody>
          <a:bodyPr/>
          <a:lstStyle/>
          <a:p>
            <a:r>
              <a:rPr lang="en-US" altLang="zh-CN" dirty="0"/>
              <a:t>6.4 I/O</a:t>
            </a:r>
            <a:r>
              <a:rPr lang="zh-CN" altLang="en-US" dirty="0"/>
              <a:t>软件</a:t>
            </a:r>
          </a:p>
        </p:txBody>
      </p:sp>
      <p:sp>
        <p:nvSpPr>
          <p:cNvPr id="211970" name="Rectangle 2">
            <a:extLst>
              <a:ext uri="{FF2B5EF4-FFF2-40B4-BE49-F238E27FC236}">
                <a16:creationId xmlns:a16="http://schemas.microsoft.com/office/drawing/2014/main" id="{412AB5CA-B988-4141-AF5F-7B513422D233}"/>
              </a:ext>
            </a:extLst>
          </p:cNvPr>
          <p:cNvSpPr>
            <a:spLocks noGrp="1" noChangeArrowheads="1"/>
          </p:cNvSpPr>
          <p:nvPr>
            <p:ph idx="1"/>
          </p:nvPr>
        </p:nvSpPr>
        <p:spPr/>
        <p:txBody>
          <a:bodyPr/>
          <a:lstStyle/>
          <a:p>
            <a:pPr eaLnBrk="1" hangingPunct="1"/>
            <a:r>
              <a:rPr lang="zh-CN" altLang="en-US" sz="2800" dirty="0"/>
              <a:t>用户层的</a:t>
            </a:r>
            <a:r>
              <a:rPr lang="en-US" altLang="zh-CN" sz="2800" dirty="0"/>
              <a:t>I/O</a:t>
            </a:r>
            <a:r>
              <a:rPr lang="zh-CN" altLang="en-US" sz="2800" dirty="0"/>
              <a:t>软件</a:t>
            </a:r>
            <a:endParaRPr lang="en-US" altLang="zh-CN" sz="2800" dirty="0"/>
          </a:p>
          <a:p>
            <a:pPr lvl="1" eaLnBrk="1" hangingPunct="1"/>
            <a:r>
              <a:rPr lang="en-US" altLang="zh-CN" sz="2400" dirty="0"/>
              <a:t>I/O</a:t>
            </a:r>
            <a:r>
              <a:rPr lang="zh-CN" altLang="en-US" sz="2400" dirty="0"/>
              <a:t>系统调用</a:t>
            </a:r>
          </a:p>
          <a:p>
            <a:pPr lvl="1" eaLnBrk="1" hangingPunct="1"/>
            <a:r>
              <a:rPr lang="en-US" altLang="zh-CN" sz="2400" dirty="0"/>
              <a:t>UNIX</a:t>
            </a:r>
            <a:r>
              <a:rPr lang="zh-CN" altLang="en-US" sz="2400" dirty="0"/>
              <a:t>下</a:t>
            </a:r>
            <a:r>
              <a:rPr lang="en-US" altLang="zh-CN" sz="2400" dirty="0"/>
              <a:t>I/O</a:t>
            </a:r>
            <a:r>
              <a:rPr lang="zh-CN" altLang="en-US" sz="2400" dirty="0"/>
              <a:t>系统调用</a:t>
            </a:r>
          </a:p>
          <a:p>
            <a:pPr lvl="1" eaLnBrk="1" hangingPunct="1"/>
            <a:r>
              <a:rPr lang="en-US" altLang="zh-CN" sz="2400" dirty="0"/>
              <a:t>WIN32 API</a:t>
            </a:r>
            <a:r>
              <a:rPr lang="zh-CN" altLang="en-US" sz="2400" dirty="0"/>
              <a:t>的 </a:t>
            </a:r>
            <a:r>
              <a:rPr lang="en-US" altLang="zh-CN" sz="2400" dirty="0"/>
              <a:t>I/O</a:t>
            </a:r>
            <a:r>
              <a:rPr lang="zh-CN" altLang="en-US" sz="2400" dirty="0"/>
              <a:t>系统调用 </a:t>
            </a:r>
          </a:p>
          <a:p>
            <a:pPr lvl="1" eaLnBrk="1" hangingPunct="1"/>
            <a:r>
              <a:rPr lang="en-US" altLang="zh-CN" sz="2400" dirty="0"/>
              <a:t>spooling</a:t>
            </a:r>
            <a:r>
              <a:rPr lang="zh-CN" altLang="en-US" sz="2400" dirty="0"/>
              <a:t>系统 （运行在内核之外）</a:t>
            </a:r>
          </a:p>
        </p:txBody>
      </p:sp>
      <p:pic>
        <p:nvPicPr>
          <p:cNvPr id="54277" name="图片 1">
            <a:extLst>
              <a:ext uri="{FF2B5EF4-FFF2-40B4-BE49-F238E27FC236}">
                <a16:creationId xmlns:a16="http://schemas.microsoft.com/office/drawing/2014/main" id="{022EE563-AD90-4935-980A-2A0F96041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7" y="3824287"/>
            <a:ext cx="541972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animEffect transition="in" filter="wheel(4)">
                                      <p:cBhvr>
                                        <p:cTn id="7" dur="2000"/>
                                        <p:tgtEl>
                                          <p:spTgt spid="211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211970">
                                            <p:txEl>
                                              <p:pRg st="1" end="1"/>
                                            </p:txEl>
                                          </p:spTgt>
                                        </p:tgtEl>
                                        <p:attrNameLst>
                                          <p:attrName>style.visibility</p:attrName>
                                        </p:attrNameLst>
                                      </p:cBhvr>
                                      <p:to>
                                        <p:strVal val="visible"/>
                                      </p:to>
                                    </p:set>
                                    <p:animEffect transition="in" filter="wheel(4)">
                                      <p:cBhvr>
                                        <p:cTn id="12" dur="2000"/>
                                        <p:tgtEl>
                                          <p:spTgt spid="211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211970">
                                            <p:txEl>
                                              <p:pRg st="2" end="2"/>
                                            </p:txEl>
                                          </p:spTgt>
                                        </p:tgtEl>
                                        <p:attrNameLst>
                                          <p:attrName>style.visibility</p:attrName>
                                        </p:attrNameLst>
                                      </p:cBhvr>
                                      <p:to>
                                        <p:strVal val="visible"/>
                                      </p:to>
                                    </p:set>
                                    <p:animEffect transition="in" filter="wheel(4)">
                                      <p:cBhvr>
                                        <p:cTn id="17" dur="2000"/>
                                        <p:tgtEl>
                                          <p:spTgt spid="211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211970">
                                            <p:txEl>
                                              <p:pRg st="3" end="3"/>
                                            </p:txEl>
                                          </p:spTgt>
                                        </p:tgtEl>
                                        <p:attrNameLst>
                                          <p:attrName>style.visibility</p:attrName>
                                        </p:attrNameLst>
                                      </p:cBhvr>
                                      <p:to>
                                        <p:strVal val="visible"/>
                                      </p:to>
                                    </p:set>
                                    <p:animEffect transition="in" filter="wheel(4)">
                                      <p:cBhvr>
                                        <p:cTn id="22" dur="2000"/>
                                        <p:tgtEl>
                                          <p:spTgt spid="2119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nodeType="clickEffect">
                                  <p:stCondLst>
                                    <p:cond delay="0"/>
                                  </p:stCondLst>
                                  <p:childTnLst>
                                    <p:set>
                                      <p:cBhvr>
                                        <p:cTn id="26" dur="1" fill="hold">
                                          <p:stCondLst>
                                            <p:cond delay="0"/>
                                          </p:stCondLst>
                                        </p:cTn>
                                        <p:tgtEl>
                                          <p:spTgt spid="211970">
                                            <p:txEl>
                                              <p:pRg st="4" end="4"/>
                                            </p:txEl>
                                          </p:spTgt>
                                        </p:tgtEl>
                                        <p:attrNameLst>
                                          <p:attrName>style.visibility</p:attrName>
                                        </p:attrNameLst>
                                      </p:cBhvr>
                                      <p:to>
                                        <p:strVal val="visible"/>
                                      </p:to>
                                    </p:set>
                                    <p:animEffect transition="in" filter="wheel(4)">
                                      <p:cBhvr>
                                        <p:cTn id="27" dur="2000"/>
                                        <p:tgtEl>
                                          <p:spTgt spid="2119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a:extLst>
              <a:ext uri="{FF2B5EF4-FFF2-40B4-BE49-F238E27FC236}">
                <a16:creationId xmlns:a16="http://schemas.microsoft.com/office/drawing/2014/main" id="{855D4E2E-A667-4998-B495-448A4CBABEC6}"/>
              </a:ext>
            </a:extLst>
          </p:cNvPr>
          <p:cNvSpPr>
            <a:spLocks noGrp="1" noChangeArrowheads="1"/>
          </p:cNvSpPr>
          <p:nvPr>
            <p:ph type="title"/>
          </p:nvPr>
        </p:nvSpPr>
        <p:spPr>
          <a:noFill/>
        </p:spPr>
        <p:txBody>
          <a:bodyPr/>
          <a:lstStyle/>
          <a:p>
            <a:pPr eaLnBrk="1" hangingPunct="1"/>
            <a:r>
              <a:rPr lang="en-US" altLang="zh-CN" sz="3600" dirty="0"/>
              <a:t>6.5 </a:t>
            </a:r>
            <a:r>
              <a:rPr lang="zh-CN" altLang="en-US" sz="3600" dirty="0"/>
              <a:t>设备分配</a:t>
            </a:r>
          </a:p>
        </p:txBody>
      </p:sp>
      <p:sp>
        <p:nvSpPr>
          <p:cNvPr id="55299" name="Rectangle 4">
            <a:extLst>
              <a:ext uri="{FF2B5EF4-FFF2-40B4-BE49-F238E27FC236}">
                <a16:creationId xmlns:a16="http://schemas.microsoft.com/office/drawing/2014/main" id="{30B5C531-2FFD-4CF4-B928-D2597001CE49}"/>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设备管理中的数据结构</a:t>
            </a:r>
          </a:p>
          <a:p>
            <a:pPr lvl="1" eaLnBrk="1" hangingPunct="1"/>
            <a:r>
              <a:rPr lang="zh-CN" altLang="en-US" dirty="0">
                <a:latin typeface="Times New Roman" panose="02020603050405020304" pitchFamily="18" charset="0"/>
              </a:rPr>
              <a:t>设备控制表（</a:t>
            </a:r>
            <a:r>
              <a:rPr lang="en-US" altLang="zh-CN" dirty="0">
                <a:latin typeface="Times New Roman" panose="02020603050405020304" pitchFamily="18" charset="0"/>
              </a:rPr>
              <a:t>DCT</a:t>
            </a:r>
            <a:r>
              <a:rPr lang="zh-CN" altLang="en-US" dirty="0">
                <a:latin typeface="Times New Roman" panose="02020603050405020304" pitchFamily="18" charset="0"/>
              </a:rPr>
              <a:t>）：  每台设备一张</a:t>
            </a:r>
          </a:p>
          <a:p>
            <a:pPr lvl="2" eaLnBrk="1" hangingPunct="1"/>
            <a:r>
              <a:rPr lang="zh-CN" altLang="en-US" dirty="0">
                <a:latin typeface="Times New Roman" panose="02020603050405020304" pitchFamily="18" charset="0"/>
              </a:rPr>
              <a:t>设备标识符（物理设备名、逻辑设备名）</a:t>
            </a:r>
          </a:p>
          <a:p>
            <a:pPr lvl="2" eaLnBrk="1" hangingPunct="1"/>
            <a:r>
              <a:rPr lang="zh-CN" altLang="en-US" dirty="0">
                <a:latin typeface="Times New Roman" panose="02020603050405020304" pitchFamily="18" charset="0"/>
              </a:rPr>
              <a:t>设备类型</a:t>
            </a:r>
          </a:p>
          <a:p>
            <a:pPr lvl="2" eaLnBrk="1" hangingPunct="1"/>
            <a:r>
              <a:rPr lang="zh-CN" altLang="en-US" dirty="0">
                <a:latin typeface="Times New Roman" panose="02020603050405020304" pitchFamily="18" charset="0"/>
              </a:rPr>
              <a:t>设备地址或设备号</a:t>
            </a:r>
          </a:p>
          <a:p>
            <a:pPr lvl="2" eaLnBrk="1" hangingPunct="1"/>
            <a:r>
              <a:rPr lang="zh-CN" altLang="en-US" dirty="0">
                <a:latin typeface="Times New Roman" panose="02020603050405020304" pitchFamily="18" charset="0"/>
              </a:rPr>
              <a:t>设备状态（分配</a:t>
            </a:r>
            <a:r>
              <a:rPr lang="en-US" altLang="zh-CN" dirty="0">
                <a:latin typeface="Times New Roman" panose="02020603050405020304" pitchFamily="18" charset="0"/>
              </a:rPr>
              <a:t>/</a:t>
            </a:r>
            <a:r>
              <a:rPr lang="zh-CN" altLang="en-US" dirty="0">
                <a:latin typeface="Times New Roman" panose="02020603050405020304" pitchFamily="18" charset="0"/>
              </a:rPr>
              <a:t>未分配、好</a:t>
            </a:r>
            <a:r>
              <a:rPr lang="en-US" altLang="zh-CN" dirty="0">
                <a:latin typeface="Times New Roman" panose="02020603050405020304" pitchFamily="18" charset="0"/>
              </a:rPr>
              <a:t>/</a:t>
            </a:r>
            <a:r>
              <a:rPr lang="zh-CN" altLang="en-US" dirty="0">
                <a:latin typeface="Times New Roman" panose="02020603050405020304" pitchFamily="18" charset="0"/>
              </a:rPr>
              <a:t>坏）</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占有设备的进程号</a:t>
            </a:r>
          </a:p>
          <a:p>
            <a:pPr lvl="2" eaLnBrk="1" hangingPunct="1"/>
            <a:r>
              <a:rPr lang="zh-CN" altLang="en-US" dirty="0">
                <a:latin typeface="Times New Roman" panose="02020603050405020304" pitchFamily="18" charset="0"/>
              </a:rPr>
              <a:t>等待队列指针</a:t>
            </a:r>
          </a:p>
          <a:p>
            <a:pPr lvl="2" eaLnBrk="1" hangingPunct="1"/>
            <a:r>
              <a:rPr lang="zh-CN" altLang="en-US" dirty="0">
                <a:latin typeface="Times New Roman" panose="02020603050405020304" pitchFamily="18" charset="0"/>
              </a:rPr>
              <a:t>重复执行的次数和时间</a:t>
            </a:r>
          </a:p>
          <a:p>
            <a:pPr lvl="2" eaLnBrk="1" hangingPunct="1"/>
            <a:r>
              <a:rPr lang="en-US" altLang="zh-CN" dirty="0">
                <a:latin typeface="Times New Roman" panose="02020603050405020304" pitchFamily="18" charset="0"/>
              </a:rPr>
              <a:t>I/O</a:t>
            </a:r>
            <a:r>
              <a:rPr lang="zh-CN" altLang="en-US" dirty="0">
                <a:latin typeface="Times New Roman" panose="02020603050405020304" pitchFamily="18" charset="0"/>
              </a:rPr>
              <a:t>控制器指针</a:t>
            </a:r>
            <a:endParaRPr lang="en-US" altLang="zh-CN"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108E28-5705-4FB4-8C63-AB3630167CD3}"/>
              </a:ext>
            </a:extLst>
          </p:cNvPr>
          <p:cNvSpPr>
            <a:spLocks noGrp="1"/>
          </p:cNvSpPr>
          <p:nvPr>
            <p:ph type="title"/>
          </p:nvPr>
        </p:nvSpPr>
        <p:spPr/>
        <p:txBody>
          <a:bodyPr/>
          <a:lstStyle/>
          <a:p>
            <a:r>
              <a:rPr lang="en-US" altLang="zh-CN" dirty="0"/>
              <a:t>6.5 </a:t>
            </a:r>
            <a:r>
              <a:rPr lang="zh-CN" altLang="en-US" dirty="0"/>
              <a:t>设备分配</a:t>
            </a:r>
          </a:p>
        </p:txBody>
      </p:sp>
      <p:sp>
        <p:nvSpPr>
          <p:cNvPr id="56323" name="Rectangle 4">
            <a:extLst>
              <a:ext uri="{FF2B5EF4-FFF2-40B4-BE49-F238E27FC236}">
                <a16:creationId xmlns:a16="http://schemas.microsoft.com/office/drawing/2014/main" id="{2E902610-EA54-4B20-A575-250B067E80AC}"/>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系统设备表  </a:t>
            </a:r>
            <a:r>
              <a:rPr lang="en-US" altLang="zh-CN">
                <a:latin typeface="Times New Roman" panose="02020603050405020304" pitchFamily="18" charset="0"/>
              </a:rPr>
              <a:t>SDT  </a:t>
            </a:r>
            <a:r>
              <a:rPr lang="zh-CN" altLang="en-US">
                <a:latin typeface="Times New Roman" panose="02020603050405020304" pitchFamily="18" charset="0"/>
              </a:rPr>
              <a:t>：整个系统一张</a:t>
            </a:r>
          </a:p>
          <a:p>
            <a:pPr lvl="2" eaLnBrk="1" hangingPunct="1"/>
            <a:r>
              <a:rPr lang="zh-CN" altLang="en-US">
                <a:latin typeface="Times New Roman" panose="02020603050405020304" pitchFamily="18" charset="0"/>
              </a:rPr>
              <a:t>记录系统中所拥有的全部</a:t>
            </a:r>
            <a:r>
              <a:rPr lang="en-US" altLang="zh-CN">
                <a:latin typeface="Times New Roman" panose="02020603050405020304" pitchFamily="18" charset="0"/>
              </a:rPr>
              <a:t>I/O</a:t>
            </a:r>
            <a:r>
              <a:rPr lang="zh-CN" altLang="en-US">
                <a:latin typeface="Times New Roman" panose="02020603050405020304" pitchFamily="18" charset="0"/>
              </a:rPr>
              <a:t>设备的情况，反映系统中设备资源的状态。</a:t>
            </a:r>
            <a:endParaRPr lang="en-US" altLang="zh-CN">
              <a:latin typeface="Times New Roman" panose="02020603050405020304" pitchFamily="18" charset="0"/>
            </a:endParaRPr>
          </a:p>
          <a:p>
            <a:pPr lvl="2" eaLnBrk="1" hangingPunct="1"/>
            <a:r>
              <a:rPr lang="zh-CN" altLang="en-US">
                <a:latin typeface="Times New Roman" panose="02020603050405020304" pitchFamily="18" charset="0"/>
              </a:rPr>
              <a:t>设备类、总台数、空闲台数</a:t>
            </a:r>
            <a:endParaRPr lang="en-US" altLang="zh-CN">
              <a:latin typeface="Times New Roman" panose="02020603050405020304" pitchFamily="18" charset="0"/>
            </a:endParaRPr>
          </a:p>
          <a:p>
            <a:pPr lvl="2" eaLnBrk="1" hangingPunct="1"/>
            <a:r>
              <a:rPr lang="en-US" altLang="zh-CN">
                <a:latin typeface="Times New Roman" panose="02020603050405020304" pitchFamily="18" charset="0"/>
              </a:rPr>
              <a:t>DCT</a:t>
            </a:r>
            <a:r>
              <a:rPr lang="zh-CN" altLang="en-US">
                <a:latin typeface="Times New Roman" panose="02020603050405020304" pitchFamily="18" charset="0"/>
              </a:rPr>
              <a:t>指针，指向有关设备的设备控制器表</a:t>
            </a:r>
          </a:p>
          <a:p>
            <a:pPr lvl="2" eaLnBrk="1" hangingPunct="1"/>
            <a:r>
              <a:rPr lang="zh-CN" altLang="en-US">
                <a:latin typeface="Times New Roman" panose="02020603050405020304" pitchFamily="18" charset="0"/>
              </a:rPr>
              <a:t>正在使用设备的进程标识</a:t>
            </a:r>
          </a:p>
          <a:p>
            <a:pPr lvl="2" eaLnBrk="1" hangingPunct="1"/>
            <a:r>
              <a:rPr lang="zh-CN" altLang="en-US">
                <a:latin typeface="Times New Roman" panose="02020603050405020304" pitchFamily="18" charset="0"/>
              </a:rPr>
              <a:t>设备驱动程序入口</a:t>
            </a:r>
            <a:endParaRPr lang="zh-CN" altLang="en-US" sz="2400">
              <a:latin typeface="Times New Roman" panose="02020603050405020304" pitchFamily="18" charset="0"/>
            </a:endParaRPr>
          </a:p>
          <a:p>
            <a:pPr algn="just" eaLnBrk="1" hangingPunct="1">
              <a:spcBef>
                <a:spcPct val="50000"/>
              </a:spcBef>
              <a:buClr>
                <a:srgbClr val="A50021"/>
              </a:buClr>
              <a:buSzPct val="75000"/>
              <a:buFont typeface="Wingdings" panose="05000000000000000000" pitchFamily="2" charset="2"/>
              <a:buNone/>
            </a:pPr>
            <a:endParaRPr lang="en-US" altLang="zh-CN" sz="4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BA9175-90A0-4B4D-AAE7-4770B4423F8A}"/>
              </a:ext>
            </a:extLst>
          </p:cNvPr>
          <p:cNvSpPr>
            <a:spLocks noGrp="1"/>
          </p:cNvSpPr>
          <p:nvPr>
            <p:ph type="title"/>
          </p:nvPr>
        </p:nvSpPr>
        <p:spPr/>
        <p:txBody>
          <a:bodyPr/>
          <a:lstStyle/>
          <a:p>
            <a:r>
              <a:rPr lang="en-US" altLang="zh-CN" dirty="0"/>
              <a:t>6.5 </a:t>
            </a:r>
            <a:r>
              <a:rPr lang="zh-CN" altLang="en-US" dirty="0"/>
              <a:t>设备分配</a:t>
            </a:r>
          </a:p>
        </p:txBody>
      </p:sp>
      <p:sp>
        <p:nvSpPr>
          <p:cNvPr id="57347" name="Rectangle 4">
            <a:extLst>
              <a:ext uri="{FF2B5EF4-FFF2-40B4-BE49-F238E27FC236}">
                <a16:creationId xmlns:a16="http://schemas.microsoft.com/office/drawing/2014/main" id="{8831DD1F-0C8E-4ECF-919C-9F5D9871EE0D}"/>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控制器表  </a:t>
            </a:r>
            <a:r>
              <a:rPr lang="en-US" altLang="zh-CN" dirty="0">
                <a:latin typeface="Times New Roman" panose="02020603050405020304" pitchFamily="18" charset="0"/>
              </a:rPr>
              <a:t>COCT: </a:t>
            </a:r>
            <a:r>
              <a:rPr lang="zh-CN" altLang="en-US" dirty="0">
                <a:latin typeface="Times New Roman" panose="02020603050405020304" pitchFamily="18" charset="0"/>
              </a:rPr>
              <a:t>每个控制器一张：反映</a:t>
            </a:r>
            <a:r>
              <a:rPr lang="en-US" altLang="zh-CN" dirty="0">
                <a:latin typeface="Times New Roman" panose="02020603050405020304" pitchFamily="18" charset="0"/>
              </a:rPr>
              <a:t>I/O</a:t>
            </a:r>
            <a:r>
              <a:rPr lang="zh-CN" altLang="en-US" dirty="0">
                <a:latin typeface="Times New Roman" panose="02020603050405020304" pitchFamily="18" charset="0"/>
              </a:rPr>
              <a:t>控制器的使用状态和通道的连接情况</a:t>
            </a:r>
          </a:p>
          <a:p>
            <a:pPr lvl="2" eaLnBrk="1" hangingPunct="1"/>
            <a:r>
              <a:rPr lang="zh-CN" altLang="en-US" dirty="0">
                <a:latin typeface="Times New Roman" panose="02020603050405020304" pitchFamily="18" charset="0"/>
              </a:rPr>
              <a:t>控制器标识</a:t>
            </a:r>
          </a:p>
          <a:p>
            <a:pPr lvl="2" eaLnBrk="1" hangingPunct="1"/>
            <a:r>
              <a:rPr lang="zh-CN" altLang="en-US" dirty="0">
                <a:latin typeface="Times New Roman" panose="02020603050405020304" pitchFamily="18" charset="0"/>
              </a:rPr>
              <a:t>控制器状态</a:t>
            </a:r>
          </a:p>
          <a:p>
            <a:pPr lvl="2" eaLnBrk="1" hangingPunct="1"/>
            <a:r>
              <a:rPr lang="en-US" altLang="zh-CN" dirty="0">
                <a:latin typeface="Times New Roman" panose="02020603050405020304" pitchFamily="18" charset="0"/>
              </a:rPr>
              <a:t>CHCT</a:t>
            </a:r>
            <a:r>
              <a:rPr lang="zh-CN" altLang="en-US" dirty="0">
                <a:latin typeface="Times New Roman" panose="02020603050405020304" pitchFamily="18" charset="0"/>
              </a:rPr>
              <a:t>指针</a:t>
            </a:r>
          </a:p>
          <a:p>
            <a:pPr lvl="2" eaLnBrk="1" hangingPunct="1"/>
            <a:r>
              <a:rPr lang="zh-CN" altLang="en-US" dirty="0">
                <a:latin typeface="Times New Roman" panose="02020603050405020304" pitchFamily="18" charset="0"/>
              </a:rPr>
              <a:t>控制器等待队列队首指针</a:t>
            </a:r>
          </a:p>
          <a:p>
            <a:pPr lvl="2" eaLnBrk="1" hangingPunct="1"/>
            <a:r>
              <a:rPr lang="zh-CN" altLang="en-US" dirty="0">
                <a:latin typeface="Times New Roman" panose="02020603050405020304" pitchFamily="18" charset="0"/>
              </a:rPr>
              <a:t>控制器等待队列队尾指针</a:t>
            </a:r>
          </a:p>
          <a:p>
            <a:pPr algn="just" eaLnBrk="1" hangingPunct="1">
              <a:spcBef>
                <a:spcPct val="50000"/>
              </a:spcBef>
              <a:buClr>
                <a:srgbClr val="A50021"/>
              </a:buClr>
              <a:buSzPct val="75000"/>
              <a:buFont typeface="Wingdings" panose="05000000000000000000" pitchFamily="2" charset="2"/>
              <a:buNone/>
            </a:pP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9E6A0A-24FF-44A3-9772-1C5B4C8DFECD}"/>
              </a:ext>
            </a:extLst>
          </p:cNvPr>
          <p:cNvSpPr>
            <a:spLocks noGrp="1"/>
          </p:cNvSpPr>
          <p:nvPr>
            <p:ph type="title"/>
          </p:nvPr>
        </p:nvSpPr>
        <p:spPr/>
        <p:txBody>
          <a:bodyPr/>
          <a:lstStyle/>
          <a:p>
            <a:r>
              <a:rPr lang="en-US" altLang="zh-CN" dirty="0"/>
              <a:t>6.5 </a:t>
            </a:r>
            <a:r>
              <a:rPr lang="zh-CN" altLang="en-US" dirty="0"/>
              <a:t>设备分配</a:t>
            </a:r>
          </a:p>
        </p:txBody>
      </p:sp>
      <p:sp>
        <p:nvSpPr>
          <p:cNvPr id="58371" name="Rectangle 4">
            <a:extLst>
              <a:ext uri="{FF2B5EF4-FFF2-40B4-BE49-F238E27FC236}">
                <a16:creationId xmlns:a16="http://schemas.microsoft.com/office/drawing/2014/main" id="{6DD79DDD-B7EE-40AC-8D9C-A8C2ABF013A5}"/>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通道控制表   </a:t>
            </a:r>
            <a:r>
              <a:rPr lang="en-US" altLang="zh-CN">
                <a:latin typeface="Times New Roman" panose="02020603050405020304" pitchFamily="18" charset="0"/>
              </a:rPr>
              <a:t>CHCT   </a:t>
            </a:r>
            <a:r>
              <a:rPr lang="zh-CN" altLang="en-US">
                <a:latin typeface="Times New Roman" panose="02020603050405020304" pitchFamily="18" charset="0"/>
              </a:rPr>
              <a:t>每个通道一张</a:t>
            </a:r>
          </a:p>
          <a:p>
            <a:pPr lvl="2" eaLnBrk="1" hangingPunct="1"/>
            <a:r>
              <a:rPr lang="zh-CN" altLang="en-US">
                <a:latin typeface="Times New Roman" panose="02020603050405020304" pitchFamily="18" charset="0"/>
              </a:rPr>
              <a:t>通道标识符</a:t>
            </a:r>
          </a:p>
          <a:p>
            <a:pPr lvl="2" eaLnBrk="1" hangingPunct="1"/>
            <a:r>
              <a:rPr lang="zh-CN" altLang="en-US">
                <a:latin typeface="Times New Roman" panose="02020603050405020304" pitchFamily="18" charset="0"/>
              </a:rPr>
              <a:t>通道状态</a:t>
            </a:r>
          </a:p>
          <a:p>
            <a:pPr lvl="2" eaLnBrk="1" hangingPunct="1"/>
            <a:r>
              <a:rPr lang="zh-CN" altLang="en-US">
                <a:latin typeface="Times New Roman" panose="02020603050405020304" pitchFamily="18" charset="0"/>
              </a:rPr>
              <a:t>通道等待队列首</a:t>
            </a:r>
          </a:p>
          <a:p>
            <a:pPr lvl="2" eaLnBrk="1" hangingPunct="1"/>
            <a:r>
              <a:rPr lang="zh-CN" altLang="en-US">
                <a:latin typeface="Times New Roman" panose="02020603050405020304" pitchFamily="18" charset="0"/>
              </a:rPr>
              <a:t>通道等待队列尾</a:t>
            </a:r>
          </a:p>
          <a:p>
            <a:pPr lvl="2" eaLnBrk="1" hangingPunct="1"/>
            <a:r>
              <a:rPr lang="zh-CN" altLang="en-US">
                <a:latin typeface="Times New Roman" panose="02020603050405020304" pitchFamily="18" charset="0"/>
              </a:rPr>
              <a:t>控制器表首址</a:t>
            </a:r>
          </a:p>
          <a:p>
            <a:pPr algn="just" eaLnBrk="1" hangingPunct="1">
              <a:spcBef>
                <a:spcPct val="50000"/>
              </a:spcBef>
              <a:buClr>
                <a:srgbClr val="A50021"/>
              </a:buClr>
              <a:buSzPct val="75000"/>
              <a:buFont typeface="Wingdings" panose="05000000000000000000" pitchFamily="2" charset="2"/>
              <a:buNone/>
            </a:pPr>
            <a:endParaRPr lang="en-US" altLang="zh-CN" sz="4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CCD2040-45F1-4809-AE3E-D7F76300985D}"/>
              </a:ext>
            </a:extLst>
          </p:cNvPr>
          <p:cNvSpPr>
            <a:spLocks noGrp="1"/>
          </p:cNvSpPr>
          <p:nvPr>
            <p:ph type="title"/>
          </p:nvPr>
        </p:nvSpPr>
        <p:spPr/>
        <p:txBody>
          <a:bodyPr/>
          <a:lstStyle/>
          <a:p>
            <a:r>
              <a:rPr lang="en-US" altLang="zh-CN" dirty="0"/>
              <a:t>6.5 </a:t>
            </a:r>
            <a:r>
              <a:rPr lang="zh-CN" altLang="en-US" dirty="0"/>
              <a:t>设备分配</a:t>
            </a:r>
          </a:p>
        </p:txBody>
      </p:sp>
      <p:sp>
        <p:nvSpPr>
          <p:cNvPr id="45060" name="Rectangle 4">
            <a:extLst>
              <a:ext uri="{FF2B5EF4-FFF2-40B4-BE49-F238E27FC236}">
                <a16:creationId xmlns:a16="http://schemas.microsoft.com/office/drawing/2014/main" id="{A76D1737-FB58-4535-82FA-DB78C332A2FC}"/>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设备分配程序</a:t>
            </a:r>
          </a:p>
          <a:p>
            <a:pPr lvl="1" eaLnBrk="1" hangingPunct="1"/>
            <a:r>
              <a:rPr lang="zh-CN" altLang="en-US">
                <a:latin typeface="Times New Roman" panose="02020603050405020304" pitchFamily="18" charset="0"/>
              </a:rPr>
              <a:t>分配设备</a:t>
            </a:r>
          </a:p>
          <a:p>
            <a:pPr lvl="1" eaLnBrk="1" hangingPunct="1"/>
            <a:r>
              <a:rPr lang="zh-CN" altLang="en-US">
                <a:latin typeface="Times New Roman" panose="02020603050405020304" pitchFamily="18" charset="0"/>
              </a:rPr>
              <a:t>分配控制器</a:t>
            </a:r>
          </a:p>
          <a:p>
            <a:pPr lvl="1" eaLnBrk="1" hangingPunct="1"/>
            <a:r>
              <a:rPr lang="zh-CN" altLang="en-US">
                <a:latin typeface="Times New Roman" panose="02020603050405020304" pitchFamily="18" charset="0"/>
              </a:rPr>
              <a:t>分配通道</a:t>
            </a:r>
          </a:p>
          <a:p>
            <a:pPr lvl="1" eaLnBrk="1" hangingPunct="1"/>
            <a:r>
              <a:rPr lang="zh-CN" altLang="en-US">
                <a:latin typeface="Times New Roman" panose="02020603050405020304" pitchFamily="18" charset="0"/>
              </a:rPr>
              <a:t>算法描述</a:t>
            </a:r>
          </a:p>
          <a:p>
            <a:pPr lvl="2" eaLnBrk="1" hangingPunct="1"/>
            <a:r>
              <a:rPr lang="zh-CN" altLang="en-US">
                <a:latin typeface="Times New Roman" panose="02020603050405020304" pitchFamily="18" charset="0"/>
              </a:rPr>
              <a:t>仅适用于单路的</a:t>
            </a:r>
            <a:r>
              <a:rPr lang="en-US" altLang="zh-CN">
                <a:latin typeface="Times New Roman" panose="02020603050405020304" pitchFamily="18" charset="0"/>
              </a:rPr>
              <a:t>I/O</a:t>
            </a:r>
            <a:r>
              <a:rPr lang="zh-CN" altLang="en-US">
                <a:latin typeface="Times New Roman" panose="02020603050405020304" pitchFamily="18" charset="0"/>
              </a:rPr>
              <a:t>系统：只有一条通路与内存相连</a:t>
            </a:r>
            <a:r>
              <a:rPr lang="en-US" altLang="zh-CN">
                <a:latin typeface="Times New Roman" panose="02020603050405020304" pitchFamily="18" charset="0"/>
              </a:rPr>
              <a:t>.</a:t>
            </a:r>
          </a:p>
          <a:p>
            <a:pPr lvl="1" eaLnBrk="1" hangingPunct="1"/>
            <a:r>
              <a:rPr lang="zh-CN" altLang="en-US">
                <a:latin typeface="Times New Roman" panose="02020603050405020304" pitchFamily="18" charset="0"/>
              </a:rPr>
              <a:t>改进</a:t>
            </a:r>
          </a:p>
          <a:p>
            <a:pPr lvl="2" eaLnBrk="1" hangingPunct="1"/>
            <a:r>
              <a:rPr lang="zh-CN" altLang="en-US">
                <a:latin typeface="Times New Roman" panose="02020603050405020304" pitchFamily="18" charset="0"/>
              </a:rPr>
              <a:t>增加设备独立性</a:t>
            </a:r>
          </a:p>
          <a:p>
            <a:pPr lvl="2" eaLnBrk="1" hangingPunct="1"/>
            <a:r>
              <a:rPr lang="zh-CN" altLang="en-US">
                <a:latin typeface="Times New Roman" panose="02020603050405020304" pitchFamily="18" charset="0"/>
              </a:rPr>
              <a:t>多通路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blinds(horizontal)">
                                      <p:cBhvr>
                                        <p:cTn id="7" dur="500"/>
                                        <p:tgtEl>
                                          <p:spTgt spid="45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60">
                                            <p:txEl>
                                              <p:pRg st="1" end="1"/>
                                            </p:txEl>
                                          </p:spTgt>
                                        </p:tgtEl>
                                        <p:attrNameLst>
                                          <p:attrName>style.visibility</p:attrName>
                                        </p:attrNameLst>
                                      </p:cBhvr>
                                      <p:to>
                                        <p:strVal val="visible"/>
                                      </p:to>
                                    </p:set>
                                    <p:animEffect transition="in" filter="blinds(horizontal)">
                                      <p:cBhvr>
                                        <p:cTn id="12" dur="500"/>
                                        <p:tgtEl>
                                          <p:spTgt spid="450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Effect transition="in" filter="blinds(horizontal)">
                                      <p:cBhvr>
                                        <p:cTn id="17" dur="500"/>
                                        <p:tgtEl>
                                          <p:spTgt spid="450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060">
                                            <p:txEl>
                                              <p:pRg st="3" end="3"/>
                                            </p:txEl>
                                          </p:spTgt>
                                        </p:tgtEl>
                                        <p:attrNameLst>
                                          <p:attrName>style.visibility</p:attrName>
                                        </p:attrNameLst>
                                      </p:cBhvr>
                                      <p:to>
                                        <p:strVal val="visible"/>
                                      </p:to>
                                    </p:set>
                                    <p:animEffect transition="in" filter="blinds(horizontal)">
                                      <p:cBhvr>
                                        <p:cTn id="22" dur="500"/>
                                        <p:tgtEl>
                                          <p:spTgt spid="450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060">
                                            <p:txEl>
                                              <p:pRg st="4" end="4"/>
                                            </p:txEl>
                                          </p:spTgt>
                                        </p:tgtEl>
                                        <p:attrNameLst>
                                          <p:attrName>style.visibility</p:attrName>
                                        </p:attrNameLst>
                                      </p:cBhvr>
                                      <p:to>
                                        <p:strVal val="visible"/>
                                      </p:to>
                                    </p:set>
                                    <p:animEffect transition="in" filter="blinds(horizontal)">
                                      <p:cBhvr>
                                        <p:cTn id="27" dur="500"/>
                                        <p:tgtEl>
                                          <p:spTgt spid="45060">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5060">
                                            <p:txEl>
                                              <p:pRg st="5" end="5"/>
                                            </p:txEl>
                                          </p:spTgt>
                                        </p:tgtEl>
                                        <p:attrNameLst>
                                          <p:attrName>style.visibility</p:attrName>
                                        </p:attrNameLst>
                                      </p:cBhvr>
                                      <p:to>
                                        <p:strVal val="visible"/>
                                      </p:to>
                                    </p:set>
                                    <p:animEffect transition="in" filter="blinds(horizontal)">
                                      <p:cBhvr>
                                        <p:cTn id="30" dur="500"/>
                                        <p:tgtEl>
                                          <p:spTgt spid="45060">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5060">
                                            <p:txEl>
                                              <p:pRg st="6" end="6"/>
                                            </p:txEl>
                                          </p:spTgt>
                                        </p:tgtEl>
                                        <p:attrNameLst>
                                          <p:attrName>style.visibility</p:attrName>
                                        </p:attrNameLst>
                                      </p:cBhvr>
                                      <p:to>
                                        <p:strVal val="visible"/>
                                      </p:to>
                                    </p:set>
                                    <p:animEffect transition="in" filter="blinds(horizontal)">
                                      <p:cBhvr>
                                        <p:cTn id="35" dur="500"/>
                                        <p:tgtEl>
                                          <p:spTgt spid="45060">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5060">
                                            <p:txEl>
                                              <p:pRg st="7" end="7"/>
                                            </p:txEl>
                                          </p:spTgt>
                                        </p:tgtEl>
                                        <p:attrNameLst>
                                          <p:attrName>style.visibility</p:attrName>
                                        </p:attrNameLst>
                                      </p:cBhvr>
                                      <p:to>
                                        <p:strVal val="visible"/>
                                      </p:to>
                                    </p:set>
                                    <p:animEffect transition="in" filter="blinds(horizontal)">
                                      <p:cBhvr>
                                        <p:cTn id="38" dur="500"/>
                                        <p:tgtEl>
                                          <p:spTgt spid="45060">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5060">
                                            <p:txEl>
                                              <p:pRg st="8" end="8"/>
                                            </p:txEl>
                                          </p:spTgt>
                                        </p:tgtEl>
                                        <p:attrNameLst>
                                          <p:attrName>style.visibility</p:attrName>
                                        </p:attrNameLst>
                                      </p:cBhvr>
                                      <p:to>
                                        <p:strVal val="visible"/>
                                      </p:to>
                                    </p:set>
                                    <p:animEffect transition="in" filter="blinds(horizontal)">
                                      <p:cBhvr>
                                        <p:cTn id="41" dur="500"/>
                                        <p:tgtEl>
                                          <p:spTgt spid="450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6E8D29F-643B-4A67-AB1D-E8F005CC6BA3}"/>
              </a:ext>
            </a:extLst>
          </p:cNvPr>
          <p:cNvSpPr>
            <a:spLocks noGrp="1"/>
          </p:cNvSpPr>
          <p:nvPr>
            <p:ph type="title"/>
          </p:nvPr>
        </p:nvSpPr>
        <p:spPr/>
        <p:txBody>
          <a:bodyPr/>
          <a:lstStyle/>
          <a:p>
            <a:r>
              <a:rPr lang="en-US" altLang="zh-CN" dirty="0"/>
              <a:t>6.5 </a:t>
            </a:r>
            <a:r>
              <a:rPr lang="zh-CN" altLang="en-US" dirty="0"/>
              <a:t>设备分配</a:t>
            </a:r>
          </a:p>
        </p:txBody>
      </p:sp>
      <p:sp>
        <p:nvSpPr>
          <p:cNvPr id="196610" name="Rectangle 2">
            <a:extLst>
              <a:ext uri="{FF2B5EF4-FFF2-40B4-BE49-F238E27FC236}">
                <a16:creationId xmlns:a16="http://schemas.microsoft.com/office/drawing/2014/main" id="{B5A7BE1B-3C16-48DC-A7E5-EC19D63BB7C7}"/>
              </a:ext>
            </a:extLst>
          </p:cNvPr>
          <p:cNvSpPr>
            <a:spLocks noGrp="1" noChangeArrowheads="1"/>
          </p:cNvSpPr>
          <p:nvPr>
            <p:ph idx="1"/>
          </p:nvPr>
        </p:nvSpPr>
        <p:spPr/>
        <p:txBody>
          <a:bodyPr/>
          <a:lstStyle/>
          <a:p>
            <a:pPr marL="336550" indent="-336550" defTabSz="893763" eaLnBrk="1" hangingPunct="1">
              <a:lnSpc>
                <a:spcPct val="80000"/>
              </a:lnSpc>
              <a:buFont typeface="Wingdings" panose="05000000000000000000" pitchFamily="2" charset="2"/>
              <a:buNone/>
            </a:pPr>
            <a:r>
              <a:rPr lang="zh-CN" altLang="en-US" b="0" dirty="0">
                <a:solidFill>
                  <a:schemeClr val="bg1"/>
                </a:solidFill>
                <a:ea typeface="楷体_GB2312" pitchFamily="49" charset="-122"/>
              </a:rPr>
              <a:t>设备分配的数据结构</a:t>
            </a:r>
          </a:p>
          <a:p>
            <a:pPr marL="336550" indent="-336550" defTabSz="893763" eaLnBrk="1" hangingPunct="1">
              <a:lnSpc>
                <a:spcPct val="90000"/>
              </a:lnSpc>
              <a:buFont typeface="Wingdings" panose="05000000000000000000" pitchFamily="2" charset="2"/>
              <a:buNone/>
            </a:pPr>
            <a:endParaRPr lang="en-US" altLang="zh-CN" b="0" dirty="0">
              <a:solidFill>
                <a:schemeClr val="bg1"/>
              </a:solidFill>
              <a:ea typeface="楷体_GB2312" pitchFamily="49" charset="-122"/>
            </a:endParaRPr>
          </a:p>
        </p:txBody>
      </p:sp>
      <p:pic>
        <p:nvPicPr>
          <p:cNvPr id="60420" name="Picture 3" descr="sb3-3">
            <a:extLst>
              <a:ext uri="{FF2B5EF4-FFF2-40B4-BE49-F238E27FC236}">
                <a16:creationId xmlns:a16="http://schemas.microsoft.com/office/drawing/2014/main" id="{F55252F6-C102-41D9-953B-DD2081B67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86200"/>
            <a:ext cx="3713163"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4" descr="sb3-2">
            <a:extLst>
              <a:ext uri="{FF2B5EF4-FFF2-40B4-BE49-F238E27FC236}">
                <a16:creationId xmlns:a16="http://schemas.microsoft.com/office/drawing/2014/main" id="{4A478DFA-B71E-464B-9D99-F292414C2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3886200"/>
            <a:ext cx="3544888"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5" descr="sb3-1">
            <a:extLst>
              <a:ext uri="{FF2B5EF4-FFF2-40B4-BE49-F238E27FC236}">
                <a16:creationId xmlns:a16="http://schemas.microsoft.com/office/drawing/2014/main" id="{7E314060-8F0A-41EE-8AE1-4C500DF39F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685800"/>
            <a:ext cx="36591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423" name="Group 6">
            <a:extLst>
              <a:ext uri="{FF2B5EF4-FFF2-40B4-BE49-F238E27FC236}">
                <a16:creationId xmlns:a16="http://schemas.microsoft.com/office/drawing/2014/main" id="{29A264C5-9C1B-44BB-B709-C35E3E02125D}"/>
              </a:ext>
            </a:extLst>
          </p:cNvPr>
          <p:cNvGrpSpPr>
            <a:grpSpLocks/>
          </p:cNvGrpSpPr>
          <p:nvPr/>
        </p:nvGrpSpPr>
        <p:grpSpPr bwMode="auto">
          <a:xfrm>
            <a:off x="609600" y="914400"/>
            <a:ext cx="4398963" cy="2859088"/>
            <a:chOff x="397" y="599"/>
            <a:chExt cx="2771" cy="1596"/>
          </a:xfrm>
        </p:grpSpPr>
        <p:pic>
          <p:nvPicPr>
            <p:cNvPr id="60438" name="Picture 7" descr="sb3-4">
              <a:extLst>
                <a:ext uri="{FF2B5EF4-FFF2-40B4-BE49-F238E27FC236}">
                  <a16:creationId xmlns:a16="http://schemas.microsoft.com/office/drawing/2014/main" id="{CBEDFB01-BE4D-44EB-8ECF-6B1EB0B47A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 y="599"/>
              <a:ext cx="2771" cy="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9" name="Rectangle 8">
              <a:extLst>
                <a:ext uri="{FF2B5EF4-FFF2-40B4-BE49-F238E27FC236}">
                  <a16:creationId xmlns:a16="http://schemas.microsoft.com/office/drawing/2014/main" id="{E2BA9F0A-9EC9-4A3D-986D-827F34D43BBF}"/>
                </a:ext>
              </a:extLst>
            </p:cNvPr>
            <p:cNvSpPr>
              <a:spLocks noChangeArrowheads="1"/>
            </p:cNvSpPr>
            <p:nvPr/>
          </p:nvSpPr>
          <p:spPr bwMode="auto">
            <a:xfrm>
              <a:off x="2400" y="1584"/>
              <a:ext cx="167" cy="1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ea typeface="黑体" panose="02010609060101010101" pitchFamily="49" charset="-122"/>
                </a:rPr>
                <a:t>针</a:t>
              </a:r>
              <a:endParaRPr lang="zh-CN" altLang="en-US" sz="2400">
                <a:solidFill>
                  <a:schemeClr val="bg1"/>
                </a:solidFill>
                <a:latin typeface="Times New Roman" panose="02020603050405020304" pitchFamily="18" charset="0"/>
                <a:ea typeface="楷体_GB2312" pitchFamily="49" charset="-122"/>
              </a:endParaRPr>
            </a:p>
          </p:txBody>
        </p:sp>
      </p:grpSp>
      <p:sp>
        <p:nvSpPr>
          <p:cNvPr id="196617" name="Line 9">
            <a:extLst>
              <a:ext uri="{FF2B5EF4-FFF2-40B4-BE49-F238E27FC236}">
                <a16:creationId xmlns:a16="http://schemas.microsoft.com/office/drawing/2014/main" id="{C443CC99-2F42-42EA-B532-77D0DAF098F1}"/>
              </a:ext>
            </a:extLst>
          </p:cNvPr>
          <p:cNvSpPr>
            <a:spLocks noChangeShapeType="1"/>
          </p:cNvSpPr>
          <p:nvPr/>
        </p:nvSpPr>
        <p:spPr bwMode="auto">
          <a:xfrm flipV="1">
            <a:off x="4572000" y="838200"/>
            <a:ext cx="1219200" cy="20574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8" name="Line 10">
            <a:extLst>
              <a:ext uri="{FF2B5EF4-FFF2-40B4-BE49-F238E27FC236}">
                <a16:creationId xmlns:a16="http://schemas.microsoft.com/office/drawing/2014/main" id="{799B685C-3A00-470F-86CF-1B9EB4D4757C}"/>
              </a:ext>
            </a:extLst>
          </p:cNvPr>
          <p:cNvSpPr>
            <a:spLocks noChangeShapeType="1"/>
          </p:cNvSpPr>
          <p:nvPr/>
        </p:nvSpPr>
        <p:spPr bwMode="auto">
          <a:xfrm>
            <a:off x="5791200" y="1981200"/>
            <a:ext cx="19050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9" name="Line 11">
            <a:extLst>
              <a:ext uri="{FF2B5EF4-FFF2-40B4-BE49-F238E27FC236}">
                <a16:creationId xmlns:a16="http://schemas.microsoft.com/office/drawing/2014/main" id="{1539AD52-FBCB-4554-B189-3EEDFE58130D}"/>
              </a:ext>
            </a:extLst>
          </p:cNvPr>
          <p:cNvSpPr>
            <a:spLocks noChangeShapeType="1"/>
          </p:cNvSpPr>
          <p:nvPr/>
        </p:nvSpPr>
        <p:spPr bwMode="auto">
          <a:xfrm flipH="1">
            <a:off x="4267200" y="2209800"/>
            <a:ext cx="1219200" cy="19050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0" name="Line 12">
            <a:extLst>
              <a:ext uri="{FF2B5EF4-FFF2-40B4-BE49-F238E27FC236}">
                <a16:creationId xmlns:a16="http://schemas.microsoft.com/office/drawing/2014/main" id="{97E6573A-5F28-4E44-B0C3-74D9E2BE93B5}"/>
              </a:ext>
            </a:extLst>
          </p:cNvPr>
          <p:cNvSpPr>
            <a:spLocks noChangeShapeType="1"/>
          </p:cNvSpPr>
          <p:nvPr/>
        </p:nvSpPr>
        <p:spPr bwMode="auto">
          <a:xfrm>
            <a:off x="1676400" y="4953000"/>
            <a:ext cx="15240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1" name="Line 13">
            <a:extLst>
              <a:ext uri="{FF2B5EF4-FFF2-40B4-BE49-F238E27FC236}">
                <a16:creationId xmlns:a16="http://schemas.microsoft.com/office/drawing/2014/main" id="{E1FE1493-1816-4183-B5A2-0474479B0EC1}"/>
              </a:ext>
            </a:extLst>
          </p:cNvPr>
          <p:cNvSpPr>
            <a:spLocks noChangeShapeType="1"/>
          </p:cNvSpPr>
          <p:nvPr/>
        </p:nvSpPr>
        <p:spPr bwMode="auto">
          <a:xfrm flipV="1">
            <a:off x="4114800" y="3962400"/>
            <a:ext cx="1066800" cy="11430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2" name="Line 14">
            <a:extLst>
              <a:ext uri="{FF2B5EF4-FFF2-40B4-BE49-F238E27FC236}">
                <a16:creationId xmlns:a16="http://schemas.microsoft.com/office/drawing/2014/main" id="{527BBA23-0C15-4ECE-B869-A43F77AE8E3C}"/>
              </a:ext>
            </a:extLst>
          </p:cNvPr>
          <p:cNvSpPr>
            <a:spLocks noChangeShapeType="1"/>
          </p:cNvSpPr>
          <p:nvPr/>
        </p:nvSpPr>
        <p:spPr bwMode="auto">
          <a:xfrm>
            <a:off x="5638800" y="5029200"/>
            <a:ext cx="16764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3" name="Text Box 15">
            <a:extLst>
              <a:ext uri="{FF2B5EF4-FFF2-40B4-BE49-F238E27FC236}">
                <a16:creationId xmlns:a16="http://schemas.microsoft.com/office/drawing/2014/main" id="{5A4A4C9D-F5CD-4989-A569-728994690B33}"/>
              </a:ext>
            </a:extLst>
          </p:cNvPr>
          <p:cNvSpPr txBox="1">
            <a:spLocks noChangeArrowheads="1"/>
          </p:cNvSpPr>
          <p:nvPr/>
        </p:nvSpPr>
        <p:spPr bwMode="auto">
          <a:xfrm>
            <a:off x="3505200" y="914400"/>
            <a:ext cx="10668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FontTx/>
              <a:buNone/>
            </a:pPr>
            <a:r>
              <a:rPr lang="en-US" altLang="zh-CN" sz="2000">
                <a:solidFill>
                  <a:srgbClr val="FF3300"/>
                </a:solidFill>
                <a:latin typeface="Times New Roman" panose="02020603050405020304" pitchFamily="18" charset="0"/>
                <a:ea typeface="楷体_GB2312" pitchFamily="49" charset="-122"/>
              </a:rPr>
              <a:t>STD</a:t>
            </a:r>
            <a:endParaRPr lang="en-US" altLang="zh-CN" sz="2400">
              <a:solidFill>
                <a:srgbClr val="FF3300"/>
              </a:solidFill>
              <a:latin typeface="Times New Roman" panose="02020603050405020304" pitchFamily="18" charset="0"/>
              <a:ea typeface="楷体_GB2312" pitchFamily="49" charset="-122"/>
            </a:endParaRPr>
          </a:p>
        </p:txBody>
      </p:sp>
      <p:sp>
        <p:nvSpPr>
          <p:cNvPr id="196624" name="Text Box 16">
            <a:extLst>
              <a:ext uri="{FF2B5EF4-FFF2-40B4-BE49-F238E27FC236}">
                <a16:creationId xmlns:a16="http://schemas.microsoft.com/office/drawing/2014/main" id="{B28F6A7C-C7B0-4412-A29B-1FD44DFBA02A}"/>
              </a:ext>
            </a:extLst>
          </p:cNvPr>
          <p:cNvSpPr txBox="1">
            <a:spLocks noChangeArrowheads="1"/>
          </p:cNvSpPr>
          <p:nvPr/>
        </p:nvSpPr>
        <p:spPr bwMode="auto">
          <a:xfrm>
            <a:off x="6443663" y="549275"/>
            <a:ext cx="9144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1800">
                <a:solidFill>
                  <a:srgbClr val="FF3300"/>
                </a:solidFill>
                <a:latin typeface="Times New Roman" panose="02020603050405020304" pitchFamily="18" charset="0"/>
                <a:ea typeface="楷体_GB2312" pitchFamily="49" charset="-122"/>
              </a:rPr>
              <a:t>DCT</a:t>
            </a:r>
            <a:endParaRPr lang="en-US" altLang="zh-CN" sz="2400">
              <a:solidFill>
                <a:srgbClr val="FF3300"/>
              </a:solidFill>
              <a:latin typeface="Times New Roman" panose="02020603050405020304" pitchFamily="18" charset="0"/>
              <a:ea typeface="楷体_GB2312" pitchFamily="49" charset="-122"/>
            </a:endParaRPr>
          </a:p>
        </p:txBody>
      </p:sp>
      <p:sp>
        <p:nvSpPr>
          <p:cNvPr id="196625" name="Text Box 17">
            <a:extLst>
              <a:ext uri="{FF2B5EF4-FFF2-40B4-BE49-F238E27FC236}">
                <a16:creationId xmlns:a16="http://schemas.microsoft.com/office/drawing/2014/main" id="{5F66BA39-900A-4111-9F3A-A08E4904D22D}"/>
              </a:ext>
            </a:extLst>
          </p:cNvPr>
          <p:cNvSpPr txBox="1">
            <a:spLocks noChangeArrowheads="1"/>
          </p:cNvSpPr>
          <p:nvPr/>
        </p:nvSpPr>
        <p:spPr bwMode="auto">
          <a:xfrm>
            <a:off x="2411413" y="3789363"/>
            <a:ext cx="10668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1800">
                <a:solidFill>
                  <a:srgbClr val="FF3300"/>
                </a:solidFill>
                <a:latin typeface="Times New Roman" panose="02020603050405020304" pitchFamily="18" charset="0"/>
                <a:ea typeface="楷体_GB2312" pitchFamily="49" charset="-122"/>
              </a:rPr>
              <a:t>COCT</a:t>
            </a:r>
          </a:p>
        </p:txBody>
      </p:sp>
      <p:sp>
        <p:nvSpPr>
          <p:cNvPr id="196626" name="Text Box 18">
            <a:extLst>
              <a:ext uri="{FF2B5EF4-FFF2-40B4-BE49-F238E27FC236}">
                <a16:creationId xmlns:a16="http://schemas.microsoft.com/office/drawing/2014/main" id="{1A7C4D61-A5A4-4E0B-993E-76F45C60E06B}"/>
              </a:ext>
            </a:extLst>
          </p:cNvPr>
          <p:cNvSpPr txBox="1">
            <a:spLocks noChangeArrowheads="1"/>
          </p:cNvSpPr>
          <p:nvPr/>
        </p:nvSpPr>
        <p:spPr bwMode="auto">
          <a:xfrm>
            <a:off x="6153150" y="3829050"/>
            <a:ext cx="1219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1800">
                <a:solidFill>
                  <a:srgbClr val="FF3300"/>
                </a:solidFill>
                <a:latin typeface="Times New Roman" panose="02020603050405020304" pitchFamily="18" charset="0"/>
                <a:ea typeface="楷体_GB2312" pitchFamily="49" charset="-122"/>
              </a:rPr>
              <a:t>CHCT</a:t>
            </a:r>
          </a:p>
        </p:txBody>
      </p:sp>
      <p:sp>
        <p:nvSpPr>
          <p:cNvPr id="60434" name="Oval 19">
            <a:hlinkClick r:id="" action="ppaction://hlinkshowjump?jump=previousslide"/>
            <a:extLst>
              <a:ext uri="{FF2B5EF4-FFF2-40B4-BE49-F238E27FC236}">
                <a16:creationId xmlns:a16="http://schemas.microsoft.com/office/drawing/2014/main" id="{4DFDCC11-AFE5-4713-A3A8-9550F3E4311F}"/>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0435" name="Oval 20">
            <a:hlinkClick r:id="" action="ppaction://hlinkshowjump?jump=nextslide"/>
            <a:extLst>
              <a:ext uri="{FF2B5EF4-FFF2-40B4-BE49-F238E27FC236}">
                <a16:creationId xmlns:a16="http://schemas.microsoft.com/office/drawing/2014/main" id="{62677535-EEF7-4BD8-B706-2943DC0B99E7}"/>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0436" name="Oval 21">
            <a:hlinkClick r:id="" action="ppaction://hlinkshowjump?jump=firstslide"/>
            <a:extLst>
              <a:ext uri="{FF2B5EF4-FFF2-40B4-BE49-F238E27FC236}">
                <a16:creationId xmlns:a16="http://schemas.microsoft.com/office/drawing/2014/main" id="{60FEA5ED-C0F3-4BA7-A439-CC2924242559}"/>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Tree>
  </p:cSld>
  <p:clrMapOvr>
    <a:masterClrMapping/>
  </p:clrMapOvr>
  <p:transition>
    <p:zo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Effect transition="in" filter="slide(fromTop)">
                                      <p:cBhvr>
                                        <p:cTn id="7" dur="500"/>
                                        <p:tgtEl>
                                          <p:spTgt spid="196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1" presetClass="entr" presetSubtype="0" fill="hold" grpId="0" nodeType="clickEffect">
                                  <p:stCondLst>
                                    <p:cond delay="0"/>
                                  </p:stCondLst>
                                  <p:childTnLst>
                                    <p:set>
                                      <p:cBhvr>
                                        <p:cTn id="11" dur="1000">
                                          <p:stCondLst>
                                            <p:cond delay="0"/>
                                          </p:stCondLst>
                                        </p:cTn>
                                        <p:tgtEl>
                                          <p:spTgt spid="196623"/>
                                        </p:tgtEl>
                                        <p:attrNameLst>
                                          <p:attrName>style.visibility</p:attrName>
                                        </p:attrNameLst>
                                      </p:cBhvr>
                                      <p:to>
                                        <p:strVal val="visible"/>
                                      </p:to>
                                    </p:set>
                                  </p:childTnLst>
                                </p:cTn>
                              </p:par>
                            </p:childTnLst>
                          </p:cTn>
                        </p:par>
                        <p:par>
                          <p:cTn id="12" fill="hold" nodeType="afterGroup">
                            <p:stCondLst>
                              <p:cond delay="1000"/>
                            </p:stCondLst>
                            <p:childTnLst>
                              <p:par>
                                <p:cTn id="13" presetID="22" presetClass="entr" presetSubtype="4" fill="hold" nodeType="afterEffect">
                                  <p:stCondLst>
                                    <p:cond delay="1000"/>
                                  </p:stCondLst>
                                  <p:childTnLst>
                                    <p:set>
                                      <p:cBhvr>
                                        <p:cTn id="14" dur="1" fill="hold">
                                          <p:stCondLst>
                                            <p:cond delay="0"/>
                                          </p:stCondLst>
                                        </p:cTn>
                                        <p:tgtEl>
                                          <p:spTgt spid="196617"/>
                                        </p:tgtEl>
                                        <p:attrNameLst>
                                          <p:attrName>style.visibility</p:attrName>
                                        </p:attrNameLst>
                                      </p:cBhvr>
                                      <p:to>
                                        <p:strVal val="visible"/>
                                      </p:to>
                                    </p:set>
                                    <p:animEffect transition="in" filter="wipe(down)">
                                      <p:cBhvr>
                                        <p:cTn id="15" dur="500"/>
                                        <p:tgtEl>
                                          <p:spTgt spid="196617"/>
                                        </p:tgtEl>
                                      </p:cBhvr>
                                    </p:animEffect>
                                  </p:childTnLst>
                                </p:cTn>
                              </p:par>
                            </p:childTnLst>
                          </p:cTn>
                        </p:par>
                        <p:par>
                          <p:cTn id="16" fill="hold" nodeType="afterGroup">
                            <p:stCondLst>
                              <p:cond delay="2500"/>
                            </p:stCondLst>
                            <p:childTnLst>
                              <p:par>
                                <p:cTn id="17" presetID="11" presetClass="entr" presetSubtype="0" fill="hold" grpId="0" nodeType="afterEffect">
                                  <p:stCondLst>
                                    <p:cond delay="1000"/>
                                  </p:stCondLst>
                                  <p:childTnLst>
                                    <p:set>
                                      <p:cBhvr>
                                        <p:cTn id="18" dur="1000">
                                          <p:stCondLst>
                                            <p:cond delay="0"/>
                                          </p:stCondLst>
                                        </p:cTn>
                                        <p:tgtEl>
                                          <p:spTgt spid="1966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6618"/>
                                        </p:tgtEl>
                                        <p:attrNameLst>
                                          <p:attrName>style.visibility</p:attrName>
                                        </p:attrNameLst>
                                      </p:cBhvr>
                                      <p:to>
                                        <p:strVal val="visible"/>
                                      </p:to>
                                    </p:set>
                                    <p:animEffect transition="in" filter="wipe(left)">
                                      <p:cBhvr>
                                        <p:cTn id="23" dur="500"/>
                                        <p:tgtEl>
                                          <p:spTgt spid="1966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96619"/>
                                        </p:tgtEl>
                                        <p:attrNameLst>
                                          <p:attrName>style.visibility</p:attrName>
                                        </p:attrNameLst>
                                      </p:cBhvr>
                                      <p:to>
                                        <p:strVal val="visible"/>
                                      </p:to>
                                    </p:set>
                                    <p:animEffect transition="in" filter="wipe(up)">
                                      <p:cBhvr>
                                        <p:cTn id="28" dur="500"/>
                                        <p:tgtEl>
                                          <p:spTgt spid="196619"/>
                                        </p:tgtEl>
                                      </p:cBhvr>
                                    </p:animEffect>
                                  </p:childTnLst>
                                </p:cTn>
                              </p:par>
                            </p:childTnLst>
                          </p:cTn>
                        </p:par>
                        <p:par>
                          <p:cTn id="29" fill="hold" nodeType="afterGroup">
                            <p:stCondLst>
                              <p:cond delay="500"/>
                            </p:stCondLst>
                            <p:childTnLst>
                              <p:par>
                                <p:cTn id="30" presetID="11" presetClass="entr" presetSubtype="0" fill="hold" grpId="0" nodeType="afterEffect">
                                  <p:stCondLst>
                                    <p:cond delay="1000"/>
                                  </p:stCondLst>
                                  <p:childTnLst>
                                    <p:set>
                                      <p:cBhvr>
                                        <p:cTn id="31" dur="1000">
                                          <p:stCondLst>
                                            <p:cond delay="0"/>
                                          </p:stCondLst>
                                        </p:cTn>
                                        <p:tgtEl>
                                          <p:spTgt spid="19662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96620"/>
                                        </p:tgtEl>
                                        <p:attrNameLst>
                                          <p:attrName>style.visibility</p:attrName>
                                        </p:attrNameLst>
                                      </p:cBhvr>
                                      <p:to>
                                        <p:strVal val="visible"/>
                                      </p:to>
                                    </p:set>
                                    <p:animEffect transition="in" filter="wipe(left)">
                                      <p:cBhvr>
                                        <p:cTn id="36" dur="500"/>
                                        <p:tgtEl>
                                          <p:spTgt spid="1966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96621"/>
                                        </p:tgtEl>
                                        <p:attrNameLst>
                                          <p:attrName>style.visibility</p:attrName>
                                        </p:attrNameLst>
                                      </p:cBhvr>
                                      <p:to>
                                        <p:strVal val="visible"/>
                                      </p:to>
                                    </p:set>
                                    <p:animEffect transition="in" filter="wipe(down)">
                                      <p:cBhvr>
                                        <p:cTn id="41" dur="500"/>
                                        <p:tgtEl>
                                          <p:spTgt spid="196621"/>
                                        </p:tgtEl>
                                      </p:cBhvr>
                                    </p:animEffect>
                                  </p:childTnLst>
                                </p:cTn>
                              </p:par>
                            </p:childTnLst>
                          </p:cTn>
                        </p:par>
                        <p:par>
                          <p:cTn id="42" fill="hold" nodeType="afterGroup">
                            <p:stCondLst>
                              <p:cond delay="500"/>
                            </p:stCondLst>
                            <p:childTnLst>
                              <p:par>
                                <p:cTn id="43" presetID="11" presetClass="entr" presetSubtype="0" fill="hold" grpId="0" nodeType="afterEffect">
                                  <p:stCondLst>
                                    <p:cond delay="1000"/>
                                  </p:stCondLst>
                                  <p:childTnLst>
                                    <p:set>
                                      <p:cBhvr>
                                        <p:cTn id="44" dur="1000">
                                          <p:stCondLst>
                                            <p:cond delay="0"/>
                                          </p:stCondLst>
                                        </p:cTn>
                                        <p:tgtEl>
                                          <p:spTgt spid="1966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96622"/>
                                        </p:tgtEl>
                                        <p:attrNameLst>
                                          <p:attrName>style.visibility</p:attrName>
                                        </p:attrNameLst>
                                      </p:cBhvr>
                                      <p:to>
                                        <p:strVal val="visible"/>
                                      </p:to>
                                    </p:set>
                                    <p:animEffect transition="in" filter="wipe(left)">
                                      <p:cBhvr>
                                        <p:cTn id="49" dur="500"/>
                                        <p:tgtEl>
                                          <p:spTgt spid="196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build="p" autoUpdateAnimBg="0" advAuto="0"/>
      <p:bldP spid="196623" grpId="0" animBg="1" autoUpdateAnimBg="0"/>
      <p:bldP spid="196624" grpId="0" animBg="1" autoUpdateAnimBg="0"/>
      <p:bldP spid="196625" grpId="0" animBg="1" autoUpdateAnimBg="0"/>
      <p:bldP spid="19662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3333FF"/>
        </a:solidFill>
        <a:effectLst/>
      </p:bgPr>
    </p:bg>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845953DE-961A-46DE-8871-833D8FB0E5CB}"/>
              </a:ext>
            </a:extLst>
          </p:cNvPr>
          <p:cNvSpPr>
            <a:spLocks noGrp="1" noChangeArrowheads="1"/>
          </p:cNvSpPr>
          <p:nvPr>
            <p:ph type="body" sz="half" idx="1"/>
          </p:nvPr>
        </p:nvSpPr>
        <p:spPr>
          <a:xfrm>
            <a:off x="3048000" y="379413"/>
            <a:ext cx="3124200" cy="533400"/>
          </a:xfrm>
          <a:effectLst>
            <a:outerShdw dist="35921" dir="2700000" algn="ctr" rotWithShape="0">
              <a:schemeClr val="tx1"/>
            </a:outerShdw>
          </a:effectLst>
        </p:spPr>
        <p:txBody>
          <a:bodyPr/>
          <a:lstStyle/>
          <a:p>
            <a:pPr algn="ctr" eaLnBrk="1" hangingPunct="1">
              <a:buFont typeface="Wingdings" panose="05000000000000000000" pitchFamily="2" charset="2"/>
              <a:buNone/>
            </a:pPr>
            <a:r>
              <a:rPr lang="zh-CN" altLang="en-US" sz="2900" b="0">
                <a:solidFill>
                  <a:srgbClr val="FFFF00"/>
                </a:solidFill>
                <a:ea typeface="楷体_GB2312" pitchFamily="49" charset="-122"/>
              </a:rPr>
              <a:t>设备分配流程</a:t>
            </a:r>
          </a:p>
        </p:txBody>
      </p:sp>
      <p:sp>
        <p:nvSpPr>
          <p:cNvPr id="197635" name="Rectangle 3">
            <a:extLst>
              <a:ext uri="{FF2B5EF4-FFF2-40B4-BE49-F238E27FC236}">
                <a16:creationId xmlns:a16="http://schemas.microsoft.com/office/drawing/2014/main" id="{1ED752E2-4010-457B-A99A-61B12DF5C6F3}"/>
              </a:ext>
            </a:extLst>
          </p:cNvPr>
          <p:cNvSpPr>
            <a:spLocks noChangeArrowheads="1"/>
          </p:cNvSpPr>
          <p:nvPr/>
        </p:nvSpPr>
        <p:spPr bwMode="auto">
          <a:xfrm>
            <a:off x="838200" y="1143000"/>
            <a:ext cx="1981200" cy="3794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发出</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I/O</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请求</a:t>
            </a: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36" name="Line 4">
            <a:extLst>
              <a:ext uri="{FF2B5EF4-FFF2-40B4-BE49-F238E27FC236}">
                <a16:creationId xmlns:a16="http://schemas.microsoft.com/office/drawing/2014/main" id="{415ACCDE-F2AC-49BC-8BBF-A83A2FC51565}"/>
              </a:ext>
            </a:extLst>
          </p:cNvPr>
          <p:cNvSpPr>
            <a:spLocks noChangeShapeType="1"/>
          </p:cNvSpPr>
          <p:nvPr/>
        </p:nvSpPr>
        <p:spPr bwMode="auto">
          <a:xfrm>
            <a:off x="1828800" y="1522413"/>
            <a:ext cx="0" cy="2301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37" name="Rectangle 5">
            <a:extLst>
              <a:ext uri="{FF2B5EF4-FFF2-40B4-BE49-F238E27FC236}">
                <a16:creationId xmlns:a16="http://schemas.microsoft.com/office/drawing/2014/main" id="{974BAE90-B26B-43B0-A819-6026893C6996}"/>
              </a:ext>
            </a:extLst>
          </p:cNvPr>
          <p:cNvSpPr>
            <a:spLocks noChangeArrowheads="1"/>
          </p:cNvSpPr>
          <p:nvPr/>
        </p:nvSpPr>
        <p:spPr bwMode="auto">
          <a:xfrm>
            <a:off x="533400" y="1752600"/>
            <a:ext cx="2590800" cy="381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搜索</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SDT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找到</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指针</a:t>
            </a: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38" name="Line 6">
            <a:extLst>
              <a:ext uri="{FF2B5EF4-FFF2-40B4-BE49-F238E27FC236}">
                <a16:creationId xmlns:a16="http://schemas.microsoft.com/office/drawing/2014/main" id="{32860C5F-DB4E-4D3E-BB87-86757E8DBAC6}"/>
              </a:ext>
            </a:extLst>
          </p:cNvPr>
          <p:cNvSpPr>
            <a:spLocks noChangeShapeType="1"/>
          </p:cNvSpPr>
          <p:nvPr/>
        </p:nvSpPr>
        <p:spPr bwMode="auto">
          <a:xfrm flipH="1">
            <a:off x="1828800" y="2133600"/>
            <a:ext cx="0" cy="152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39" name="AutoShape 7">
            <a:extLst>
              <a:ext uri="{FF2B5EF4-FFF2-40B4-BE49-F238E27FC236}">
                <a16:creationId xmlns:a16="http://schemas.microsoft.com/office/drawing/2014/main" id="{102666A9-6A5A-4094-AB6A-EA7DF7898D67}"/>
              </a:ext>
            </a:extLst>
          </p:cNvPr>
          <p:cNvSpPr>
            <a:spLocks noChangeArrowheads="1"/>
          </p:cNvSpPr>
          <p:nvPr/>
        </p:nvSpPr>
        <p:spPr bwMode="auto">
          <a:xfrm>
            <a:off x="533400" y="2286000"/>
            <a:ext cx="2590800" cy="609600"/>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8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查</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DCT</a:t>
            </a:r>
          </a:p>
          <a:p>
            <a:pPr marL="0" marR="0" lvl="0" indent="0" algn="ctr" defTabSz="893763" rtl="0" eaLnBrk="1" fontAlgn="base" latinLnBrk="0" hangingPunct="1">
              <a:lnSpc>
                <a:spcPct val="8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设备忙？</a:t>
            </a:r>
          </a:p>
        </p:txBody>
      </p:sp>
      <p:sp>
        <p:nvSpPr>
          <p:cNvPr id="197640" name="Line 8">
            <a:extLst>
              <a:ext uri="{FF2B5EF4-FFF2-40B4-BE49-F238E27FC236}">
                <a16:creationId xmlns:a16="http://schemas.microsoft.com/office/drawing/2014/main" id="{CC89FFF7-E25F-448B-BBFC-A902D79F3FF9}"/>
              </a:ext>
            </a:extLst>
          </p:cNvPr>
          <p:cNvSpPr>
            <a:spLocks noChangeShapeType="1"/>
          </p:cNvSpPr>
          <p:nvPr/>
        </p:nvSpPr>
        <p:spPr bwMode="auto">
          <a:xfrm>
            <a:off x="3048000" y="2592388"/>
            <a:ext cx="990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41" name="Line 9">
            <a:extLst>
              <a:ext uri="{FF2B5EF4-FFF2-40B4-BE49-F238E27FC236}">
                <a16:creationId xmlns:a16="http://schemas.microsoft.com/office/drawing/2014/main" id="{606161A3-9B8D-48EE-B7F6-4F5CEB77A6EE}"/>
              </a:ext>
            </a:extLst>
          </p:cNvPr>
          <p:cNvSpPr>
            <a:spLocks noChangeShapeType="1"/>
          </p:cNvSpPr>
          <p:nvPr/>
        </p:nvSpPr>
        <p:spPr bwMode="auto">
          <a:xfrm>
            <a:off x="4038600" y="2592388"/>
            <a:ext cx="0" cy="30321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42" name="Rectangle 10">
            <a:extLst>
              <a:ext uri="{FF2B5EF4-FFF2-40B4-BE49-F238E27FC236}">
                <a16:creationId xmlns:a16="http://schemas.microsoft.com/office/drawing/2014/main" id="{808E5800-BD13-4391-AAA4-2E3C64014581}"/>
              </a:ext>
            </a:extLst>
          </p:cNvPr>
          <p:cNvSpPr>
            <a:spLocks noChangeArrowheads="1"/>
          </p:cNvSpPr>
          <p:nvPr/>
        </p:nvSpPr>
        <p:spPr bwMode="auto">
          <a:xfrm>
            <a:off x="3124200" y="2895600"/>
            <a:ext cx="1752600" cy="53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按分配算法</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入</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I/O</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队列</a:t>
            </a:r>
          </a:p>
        </p:txBody>
      </p:sp>
      <p:sp>
        <p:nvSpPr>
          <p:cNvPr id="197643" name="Text Box 11">
            <a:extLst>
              <a:ext uri="{FF2B5EF4-FFF2-40B4-BE49-F238E27FC236}">
                <a16:creationId xmlns:a16="http://schemas.microsoft.com/office/drawing/2014/main" id="{A034B3E6-0F2C-4DA2-8131-B8C293E800BA}"/>
              </a:ext>
            </a:extLst>
          </p:cNvPr>
          <p:cNvSpPr txBox="1">
            <a:spLocks noChangeArrowheads="1"/>
          </p:cNvSpPr>
          <p:nvPr/>
        </p:nvSpPr>
        <p:spPr bwMode="auto">
          <a:xfrm>
            <a:off x="3429000" y="21637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44" name="Text Box 12">
            <a:extLst>
              <a:ext uri="{FF2B5EF4-FFF2-40B4-BE49-F238E27FC236}">
                <a16:creationId xmlns:a16="http://schemas.microsoft.com/office/drawing/2014/main" id="{CF186399-FDA1-49D1-8C31-A5D6F1EA5CA6}"/>
              </a:ext>
            </a:extLst>
          </p:cNvPr>
          <p:cNvSpPr txBox="1">
            <a:spLocks noChangeArrowheads="1"/>
          </p:cNvSpPr>
          <p:nvPr/>
        </p:nvSpPr>
        <p:spPr bwMode="auto">
          <a:xfrm>
            <a:off x="914400" y="28495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45" name="Line 13">
            <a:extLst>
              <a:ext uri="{FF2B5EF4-FFF2-40B4-BE49-F238E27FC236}">
                <a16:creationId xmlns:a16="http://schemas.microsoft.com/office/drawing/2014/main" id="{2064E3F4-602A-4818-B669-FD4CA93F21D2}"/>
              </a:ext>
            </a:extLst>
          </p:cNvPr>
          <p:cNvSpPr>
            <a:spLocks noChangeShapeType="1"/>
          </p:cNvSpPr>
          <p:nvPr/>
        </p:nvSpPr>
        <p:spPr bwMode="auto">
          <a:xfrm>
            <a:off x="1828800" y="2895600"/>
            <a:ext cx="0" cy="22701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46" name="Rectangle 14">
            <a:extLst>
              <a:ext uri="{FF2B5EF4-FFF2-40B4-BE49-F238E27FC236}">
                <a16:creationId xmlns:a16="http://schemas.microsoft.com/office/drawing/2014/main" id="{F8334312-CA92-437B-95DE-B6DAF9DF8477}"/>
              </a:ext>
            </a:extLst>
          </p:cNvPr>
          <p:cNvSpPr>
            <a:spLocks noChangeArrowheads="1"/>
          </p:cNvSpPr>
          <p:nvPr/>
        </p:nvSpPr>
        <p:spPr bwMode="auto">
          <a:xfrm>
            <a:off x="838200" y="3122613"/>
            <a:ext cx="1981200" cy="3063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按分配算法选择进程</a:t>
            </a:r>
          </a:p>
        </p:txBody>
      </p:sp>
      <p:sp>
        <p:nvSpPr>
          <p:cNvPr id="197647" name="Line 15">
            <a:extLst>
              <a:ext uri="{FF2B5EF4-FFF2-40B4-BE49-F238E27FC236}">
                <a16:creationId xmlns:a16="http://schemas.microsoft.com/office/drawing/2014/main" id="{27D59B17-BAB5-4FFE-BA02-1CD3BA504F45}"/>
              </a:ext>
            </a:extLst>
          </p:cNvPr>
          <p:cNvSpPr>
            <a:spLocks noChangeShapeType="1"/>
          </p:cNvSpPr>
          <p:nvPr/>
        </p:nvSpPr>
        <p:spPr bwMode="auto">
          <a:xfrm>
            <a:off x="1828800" y="3429000"/>
            <a:ext cx="0" cy="23018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48" name="AutoShape 16">
            <a:extLst>
              <a:ext uri="{FF2B5EF4-FFF2-40B4-BE49-F238E27FC236}">
                <a16:creationId xmlns:a16="http://schemas.microsoft.com/office/drawing/2014/main" id="{C561854C-8F3D-48B1-B97F-BD63DA063201}"/>
              </a:ext>
            </a:extLst>
          </p:cNvPr>
          <p:cNvSpPr>
            <a:spLocks noChangeArrowheads="1"/>
          </p:cNvSpPr>
          <p:nvPr/>
        </p:nvSpPr>
        <p:spPr bwMode="auto">
          <a:xfrm>
            <a:off x="685800" y="3659188"/>
            <a:ext cx="2209800" cy="455612"/>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选中？</a:t>
            </a: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49" name="Line 17">
            <a:extLst>
              <a:ext uri="{FF2B5EF4-FFF2-40B4-BE49-F238E27FC236}">
                <a16:creationId xmlns:a16="http://schemas.microsoft.com/office/drawing/2014/main" id="{8AE199ED-0101-465B-8C89-08F29DC81444}"/>
              </a:ext>
            </a:extLst>
          </p:cNvPr>
          <p:cNvSpPr>
            <a:spLocks noChangeShapeType="1"/>
          </p:cNvSpPr>
          <p:nvPr/>
        </p:nvSpPr>
        <p:spPr bwMode="auto">
          <a:xfrm>
            <a:off x="2819400" y="3886200"/>
            <a:ext cx="6096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50" name="Rectangle 18">
            <a:extLst>
              <a:ext uri="{FF2B5EF4-FFF2-40B4-BE49-F238E27FC236}">
                <a16:creationId xmlns:a16="http://schemas.microsoft.com/office/drawing/2014/main" id="{CAB03EE8-7BD2-4F38-883B-45A1A701D39D}"/>
              </a:ext>
            </a:extLst>
          </p:cNvPr>
          <p:cNvSpPr>
            <a:spLocks noChangeArrowheads="1"/>
          </p:cNvSpPr>
          <p:nvPr/>
        </p:nvSpPr>
        <p:spPr bwMode="auto">
          <a:xfrm>
            <a:off x="3429000" y="3659188"/>
            <a:ext cx="1447800" cy="6064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等待</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设备空闲</a:t>
            </a:r>
          </a:p>
        </p:txBody>
      </p:sp>
      <p:sp>
        <p:nvSpPr>
          <p:cNvPr id="197651" name="Text Box 19">
            <a:extLst>
              <a:ext uri="{FF2B5EF4-FFF2-40B4-BE49-F238E27FC236}">
                <a16:creationId xmlns:a16="http://schemas.microsoft.com/office/drawing/2014/main" id="{FFA66F75-EB23-435F-9D15-A65196C804B3}"/>
              </a:ext>
            </a:extLst>
          </p:cNvPr>
          <p:cNvSpPr txBox="1">
            <a:spLocks noChangeArrowheads="1"/>
          </p:cNvSpPr>
          <p:nvPr/>
        </p:nvSpPr>
        <p:spPr bwMode="auto">
          <a:xfrm>
            <a:off x="2895600" y="3505200"/>
            <a:ext cx="35718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5000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52" name="Line 20">
            <a:extLst>
              <a:ext uri="{FF2B5EF4-FFF2-40B4-BE49-F238E27FC236}">
                <a16:creationId xmlns:a16="http://schemas.microsoft.com/office/drawing/2014/main" id="{C5506883-77AE-4674-92B0-E0A13D6818DA}"/>
              </a:ext>
            </a:extLst>
          </p:cNvPr>
          <p:cNvSpPr>
            <a:spLocks noChangeShapeType="1"/>
          </p:cNvSpPr>
          <p:nvPr/>
        </p:nvSpPr>
        <p:spPr bwMode="auto">
          <a:xfrm>
            <a:off x="1828800" y="41148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53" name="Text Box 21">
            <a:extLst>
              <a:ext uri="{FF2B5EF4-FFF2-40B4-BE49-F238E27FC236}">
                <a16:creationId xmlns:a16="http://schemas.microsoft.com/office/drawing/2014/main" id="{5BB16152-25E8-4585-87D0-59AE2CCF8427}"/>
              </a:ext>
            </a:extLst>
          </p:cNvPr>
          <p:cNvSpPr txBox="1">
            <a:spLocks noChangeArrowheads="1"/>
          </p:cNvSpPr>
          <p:nvPr/>
        </p:nvSpPr>
        <p:spPr bwMode="auto">
          <a:xfrm>
            <a:off x="1143000" y="4067175"/>
            <a:ext cx="333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54" name="Rectangle 22">
            <a:extLst>
              <a:ext uri="{FF2B5EF4-FFF2-40B4-BE49-F238E27FC236}">
                <a16:creationId xmlns:a16="http://schemas.microsoft.com/office/drawing/2014/main" id="{89554A20-DF9B-4C03-A2E6-285B420268EE}"/>
              </a:ext>
            </a:extLst>
          </p:cNvPr>
          <p:cNvSpPr>
            <a:spLocks noChangeArrowheads="1"/>
          </p:cNvSpPr>
          <p:nvPr/>
        </p:nvSpPr>
        <p:spPr bwMode="auto">
          <a:xfrm>
            <a:off x="628650" y="4419600"/>
            <a:ext cx="2419350" cy="42068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检查设备分配的安全性</a:t>
            </a:r>
          </a:p>
        </p:txBody>
      </p:sp>
      <p:sp>
        <p:nvSpPr>
          <p:cNvPr id="197655" name="Line 23">
            <a:extLst>
              <a:ext uri="{FF2B5EF4-FFF2-40B4-BE49-F238E27FC236}">
                <a16:creationId xmlns:a16="http://schemas.microsoft.com/office/drawing/2014/main" id="{9189ED9C-B1D8-44EA-AF10-B43DBC374868}"/>
              </a:ext>
            </a:extLst>
          </p:cNvPr>
          <p:cNvSpPr>
            <a:spLocks noChangeShapeType="1"/>
          </p:cNvSpPr>
          <p:nvPr/>
        </p:nvSpPr>
        <p:spPr bwMode="auto">
          <a:xfrm>
            <a:off x="1828800" y="4802188"/>
            <a:ext cx="0" cy="1492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56" name="AutoShape 24">
            <a:extLst>
              <a:ext uri="{FF2B5EF4-FFF2-40B4-BE49-F238E27FC236}">
                <a16:creationId xmlns:a16="http://schemas.microsoft.com/office/drawing/2014/main" id="{9FE023FB-5874-4044-B7B8-1EBFAE4BA21D}"/>
              </a:ext>
            </a:extLst>
          </p:cNvPr>
          <p:cNvSpPr>
            <a:spLocks noChangeArrowheads="1"/>
          </p:cNvSpPr>
          <p:nvPr/>
        </p:nvSpPr>
        <p:spPr bwMode="auto">
          <a:xfrm>
            <a:off x="990600" y="4951413"/>
            <a:ext cx="1676400" cy="457200"/>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安全吗？</a:t>
            </a:r>
          </a:p>
        </p:txBody>
      </p:sp>
      <p:sp>
        <p:nvSpPr>
          <p:cNvPr id="197657" name="Line 25">
            <a:extLst>
              <a:ext uri="{FF2B5EF4-FFF2-40B4-BE49-F238E27FC236}">
                <a16:creationId xmlns:a16="http://schemas.microsoft.com/office/drawing/2014/main" id="{832BA1A7-A09D-4990-9280-EFB0700181BF}"/>
              </a:ext>
            </a:extLst>
          </p:cNvPr>
          <p:cNvSpPr>
            <a:spLocks noChangeShapeType="1"/>
          </p:cNvSpPr>
          <p:nvPr/>
        </p:nvSpPr>
        <p:spPr bwMode="auto">
          <a:xfrm>
            <a:off x="2590800" y="51816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58" name="Text Box 26">
            <a:extLst>
              <a:ext uri="{FF2B5EF4-FFF2-40B4-BE49-F238E27FC236}">
                <a16:creationId xmlns:a16="http://schemas.microsoft.com/office/drawing/2014/main" id="{6F4A4E51-21F7-466A-9D7E-8A50C4E3D350}"/>
              </a:ext>
            </a:extLst>
          </p:cNvPr>
          <p:cNvSpPr txBox="1">
            <a:spLocks noChangeArrowheads="1"/>
          </p:cNvSpPr>
          <p:nvPr/>
        </p:nvSpPr>
        <p:spPr bwMode="auto">
          <a:xfrm>
            <a:off x="2743200" y="52879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p>
        </p:txBody>
      </p:sp>
      <p:sp>
        <p:nvSpPr>
          <p:cNvPr id="197659" name="Line 27">
            <a:extLst>
              <a:ext uri="{FF2B5EF4-FFF2-40B4-BE49-F238E27FC236}">
                <a16:creationId xmlns:a16="http://schemas.microsoft.com/office/drawing/2014/main" id="{1C5B8489-E40F-42F8-A393-35C47FAD74AB}"/>
              </a:ext>
            </a:extLst>
          </p:cNvPr>
          <p:cNvSpPr>
            <a:spLocks noChangeShapeType="1"/>
          </p:cNvSpPr>
          <p:nvPr/>
        </p:nvSpPr>
        <p:spPr bwMode="auto">
          <a:xfrm flipV="1">
            <a:off x="3124200" y="41148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0" name="Line 28">
            <a:extLst>
              <a:ext uri="{FF2B5EF4-FFF2-40B4-BE49-F238E27FC236}">
                <a16:creationId xmlns:a16="http://schemas.microsoft.com/office/drawing/2014/main" id="{CB0C1C01-91E1-483C-B4DB-39EC404D6016}"/>
              </a:ext>
            </a:extLst>
          </p:cNvPr>
          <p:cNvSpPr>
            <a:spLocks noChangeShapeType="1"/>
          </p:cNvSpPr>
          <p:nvPr/>
        </p:nvSpPr>
        <p:spPr bwMode="auto">
          <a:xfrm>
            <a:off x="3124200" y="4114800"/>
            <a:ext cx="3048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1" name="Line 29">
            <a:extLst>
              <a:ext uri="{FF2B5EF4-FFF2-40B4-BE49-F238E27FC236}">
                <a16:creationId xmlns:a16="http://schemas.microsoft.com/office/drawing/2014/main" id="{3DC4533C-7BD1-4BF9-903D-59BFAA10B54D}"/>
              </a:ext>
            </a:extLst>
          </p:cNvPr>
          <p:cNvSpPr>
            <a:spLocks noChangeShapeType="1"/>
          </p:cNvSpPr>
          <p:nvPr/>
        </p:nvSpPr>
        <p:spPr bwMode="auto">
          <a:xfrm>
            <a:off x="1828800" y="5408613"/>
            <a:ext cx="0" cy="2301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2" name="Text Box 30">
            <a:extLst>
              <a:ext uri="{FF2B5EF4-FFF2-40B4-BE49-F238E27FC236}">
                <a16:creationId xmlns:a16="http://schemas.microsoft.com/office/drawing/2014/main" id="{0155E489-E7B3-45FC-8C04-EC17ECE10033}"/>
              </a:ext>
            </a:extLst>
          </p:cNvPr>
          <p:cNvSpPr txBox="1">
            <a:spLocks noChangeArrowheads="1"/>
          </p:cNvSpPr>
          <p:nvPr/>
        </p:nvSpPr>
        <p:spPr bwMode="auto">
          <a:xfrm>
            <a:off x="1143000" y="53641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63" name="Rectangle 31">
            <a:extLst>
              <a:ext uri="{FF2B5EF4-FFF2-40B4-BE49-F238E27FC236}">
                <a16:creationId xmlns:a16="http://schemas.microsoft.com/office/drawing/2014/main" id="{09777525-2BBA-4E23-B61F-CFEC49AE2DF5}"/>
              </a:ext>
            </a:extLst>
          </p:cNvPr>
          <p:cNvSpPr>
            <a:spLocks noChangeArrowheads="1"/>
          </p:cNvSpPr>
          <p:nvPr/>
        </p:nvSpPr>
        <p:spPr bwMode="auto">
          <a:xfrm>
            <a:off x="914400" y="5638800"/>
            <a:ext cx="1828800" cy="38258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设备分配给进程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p>
        </p:txBody>
      </p:sp>
      <p:sp>
        <p:nvSpPr>
          <p:cNvPr id="197664" name="Line 32">
            <a:extLst>
              <a:ext uri="{FF2B5EF4-FFF2-40B4-BE49-F238E27FC236}">
                <a16:creationId xmlns:a16="http://schemas.microsoft.com/office/drawing/2014/main" id="{B4C3681C-E0A1-4A4B-933B-875A0A0B8FD5}"/>
              </a:ext>
            </a:extLst>
          </p:cNvPr>
          <p:cNvSpPr>
            <a:spLocks noChangeShapeType="1"/>
          </p:cNvSpPr>
          <p:nvPr/>
        </p:nvSpPr>
        <p:spPr bwMode="auto">
          <a:xfrm>
            <a:off x="1828800" y="6021388"/>
            <a:ext cx="0" cy="30321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5" name="Oval 33">
            <a:extLst>
              <a:ext uri="{FF2B5EF4-FFF2-40B4-BE49-F238E27FC236}">
                <a16:creationId xmlns:a16="http://schemas.microsoft.com/office/drawing/2014/main" id="{43D737C3-1E9D-42A3-BBF6-D4AE9D11F0CE}"/>
              </a:ext>
            </a:extLst>
          </p:cNvPr>
          <p:cNvSpPr>
            <a:spLocks noChangeArrowheads="1"/>
          </p:cNvSpPr>
          <p:nvPr/>
        </p:nvSpPr>
        <p:spPr bwMode="auto">
          <a:xfrm>
            <a:off x="1676400" y="6324600"/>
            <a:ext cx="304800" cy="303213"/>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1</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66" name="Oval 34">
            <a:extLst>
              <a:ext uri="{FF2B5EF4-FFF2-40B4-BE49-F238E27FC236}">
                <a16:creationId xmlns:a16="http://schemas.microsoft.com/office/drawing/2014/main" id="{A9AFC791-F890-48E3-B2F5-0BDEC279C9CA}"/>
              </a:ext>
            </a:extLst>
          </p:cNvPr>
          <p:cNvSpPr>
            <a:spLocks noChangeArrowheads="1"/>
          </p:cNvSpPr>
          <p:nvPr/>
        </p:nvSpPr>
        <p:spPr bwMode="auto">
          <a:xfrm>
            <a:off x="6172200" y="1295400"/>
            <a:ext cx="304800" cy="3048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1</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67" name="Line 35">
            <a:extLst>
              <a:ext uri="{FF2B5EF4-FFF2-40B4-BE49-F238E27FC236}">
                <a16:creationId xmlns:a16="http://schemas.microsoft.com/office/drawing/2014/main" id="{23242275-83B1-4121-80B6-3699968BA997}"/>
              </a:ext>
            </a:extLst>
          </p:cNvPr>
          <p:cNvSpPr>
            <a:spLocks noChangeShapeType="1"/>
          </p:cNvSpPr>
          <p:nvPr/>
        </p:nvSpPr>
        <p:spPr bwMode="auto">
          <a:xfrm>
            <a:off x="6324600" y="1600200"/>
            <a:ext cx="0" cy="228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68" name="Rectangle 36">
            <a:extLst>
              <a:ext uri="{FF2B5EF4-FFF2-40B4-BE49-F238E27FC236}">
                <a16:creationId xmlns:a16="http://schemas.microsoft.com/office/drawing/2014/main" id="{686C2F79-DF94-4DAA-A086-0F4A04F0E856}"/>
              </a:ext>
            </a:extLst>
          </p:cNvPr>
          <p:cNvSpPr>
            <a:spLocks noChangeArrowheads="1"/>
          </p:cNvSpPr>
          <p:nvPr/>
        </p:nvSpPr>
        <p:spPr bwMode="auto">
          <a:xfrm>
            <a:off x="5067300" y="1828800"/>
            <a:ext cx="2476500" cy="4191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搜索</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找到</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COCT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指针</a:t>
            </a:r>
          </a:p>
        </p:txBody>
      </p:sp>
      <p:sp>
        <p:nvSpPr>
          <p:cNvPr id="197669" name="Line 37">
            <a:extLst>
              <a:ext uri="{FF2B5EF4-FFF2-40B4-BE49-F238E27FC236}">
                <a16:creationId xmlns:a16="http://schemas.microsoft.com/office/drawing/2014/main" id="{21240CD3-0271-4CEE-B235-BCD026E4359B}"/>
              </a:ext>
            </a:extLst>
          </p:cNvPr>
          <p:cNvSpPr>
            <a:spLocks noChangeShapeType="1"/>
          </p:cNvSpPr>
          <p:nvPr/>
        </p:nvSpPr>
        <p:spPr bwMode="auto">
          <a:xfrm>
            <a:off x="6324600" y="2209800"/>
            <a:ext cx="0" cy="228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70" name="AutoShape 38">
            <a:extLst>
              <a:ext uri="{FF2B5EF4-FFF2-40B4-BE49-F238E27FC236}">
                <a16:creationId xmlns:a16="http://schemas.microsoft.com/office/drawing/2014/main" id="{C141D2C7-A3CE-4683-B1D4-FF95842189A6}"/>
              </a:ext>
            </a:extLst>
          </p:cNvPr>
          <p:cNvSpPr>
            <a:spLocks noChangeArrowheads="1"/>
          </p:cNvSpPr>
          <p:nvPr/>
        </p:nvSpPr>
        <p:spPr bwMode="auto">
          <a:xfrm>
            <a:off x="5334000" y="2438400"/>
            <a:ext cx="1981200" cy="457200"/>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 </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控制器忙？</a:t>
            </a: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71" name="Text Box 39">
            <a:extLst>
              <a:ext uri="{FF2B5EF4-FFF2-40B4-BE49-F238E27FC236}">
                <a16:creationId xmlns:a16="http://schemas.microsoft.com/office/drawing/2014/main" id="{6CD621E6-EB64-4B45-974A-FE2B55D768D8}"/>
              </a:ext>
            </a:extLst>
          </p:cNvPr>
          <p:cNvSpPr txBox="1">
            <a:spLocks noChangeArrowheads="1"/>
          </p:cNvSpPr>
          <p:nvPr/>
        </p:nvSpPr>
        <p:spPr bwMode="auto">
          <a:xfrm>
            <a:off x="7315200" y="2774950"/>
            <a:ext cx="333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p>
        </p:txBody>
      </p:sp>
      <p:sp>
        <p:nvSpPr>
          <p:cNvPr id="197672" name="Line 40">
            <a:extLst>
              <a:ext uri="{FF2B5EF4-FFF2-40B4-BE49-F238E27FC236}">
                <a16:creationId xmlns:a16="http://schemas.microsoft.com/office/drawing/2014/main" id="{6AB82563-5861-49D9-AB74-616D6F2D21A8}"/>
              </a:ext>
            </a:extLst>
          </p:cNvPr>
          <p:cNvSpPr>
            <a:spLocks noChangeShapeType="1"/>
          </p:cNvSpPr>
          <p:nvPr/>
        </p:nvSpPr>
        <p:spPr bwMode="auto">
          <a:xfrm>
            <a:off x="7239000" y="2665413"/>
            <a:ext cx="457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73" name="Rectangle 41">
            <a:extLst>
              <a:ext uri="{FF2B5EF4-FFF2-40B4-BE49-F238E27FC236}">
                <a16:creationId xmlns:a16="http://schemas.microsoft.com/office/drawing/2014/main" id="{3D257C18-305D-43A0-8C6C-2D852A1345F0}"/>
              </a:ext>
            </a:extLst>
          </p:cNvPr>
          <p:cNvSpPr>
            <a:spLocks noChangeArrowheads="1"/>
          </p:cNvSpPr>
          <p:nvPr/>
        </p:nvSpPr>
        <p:spPr bwMode="auto">
          <a:xfrm>
            <a:off x="7696200" y="2362200"/>
            <a:ext cx="1066800" cy="609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等待</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控制器</a:t>
            </a:r>
          </a:p>
        </p:txBody>
      </p:sp>
      <p:sp>
        <p:nvSpPr>
          <p:cNvPr id="197674" name="Line 42">
            <a:extLst>
              <a:ext uri="{FF2B5EF4-FFF2-40B4-BE49-F238E27FC236}">
                <a16:creationId xmlns:a16="http://schemas.microsoft.com/office/drawing/2014/main" id="{C786F5DB-B412-46CA-BD36-9C1ECCBA54F9}"/>
              </a:ext>
            </a:extLst>
          </p:cNvPr>
          <p:cNvSpPr>
            <a:spLocks noChangeShapeType="1"/>
          </p:cNvSpPr>
          <p:nvPr/>
        </p:nvSpPr>
        <p:spPr bwMode="auto">
          <a:xfrm>
            <a:off x="6324600" y="2895600"/>
            <a:ext cx="0" cy="22701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75" name="Text Box 43">
            <a:extLst>
              <a:ext uri="{FF2B5EF4-FFF2-40B4-BE49-F238E27FC236}">
                <a16:creationId xmlns:a16="http://schemas.microsoft.com/office/drawing/2014/main" id="{941707EA-1755-4935-8FD8-6CCCEBE54CD7}"/>
              </a:ext>
            </a:extLst>
          </p:cNvPr>
          <p:cNvSpPr txBox="1">
            <a:spLocks noChangeArrowheads="1"/>
          </p:cNvSpPr>
          <p:nvPr/>
        </p:nvSpPr>
        <p:spPr bwMode="auto">
          <a:xfrm>
            <a:off x="5735638" y="2819400"/>
            <a:ext cx="2952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5000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76" name="Rectangle 44">
            <a:extLst>
              <a:ext uri="{FF2B5EF4-FFF2-40B4-BE49-F238E27FC236}">
                <a16:creationId xmlns:a16="http://schemas.microsoft.com/office/drawing/2014/main" id="{59E587B3-C253-482D-9C2B-B14530F56558}"/>
              </a:ext>
            </a:extLst>
          </p:cNvPr>
          <p:cNvSpPr>
            <a:spLocks noChangeArrowheads="1"/>
          </p:cNvSpPr>
          <p:nvPr/>
        </p:nvSpPr>
        <p:spPr bwMode="auto">
          <a:xfrm>
            <a:off x="5295900" y="3122613"/>
            <a:ext cx="2019300" cy="4206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分配控制器给进程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p>
        </p:txBody>
      </p:sp>
      <p:sp>
        <p:nvSpPr>
          <p:cNvPr id="197677" name="Line 45">
            <a:extLst>
              <a:ext uri="{FF2B5EF4-FFF2-40B4-BE49-F238E27FC236}">
                <a16:creationId xmlns:a16="http://schemas.microsoft.com/office/drawing/2014/main" id="{D258633A-C9D6-4CF9-86CA-5C7DE0C10676}"/>
              </a:ext>
            </a:extLst>
          </p:cNvPr>
          <p:cNvSpPr>
            <a:spLocks noChangeShapeType="1"/>
          </p:cNvSpPr>
          <p:nvPr/>
        </p:nvSpPr>
        <p:spPr bwMode="auto">
          <a:xfrm>
            <a:off x="6324600" y="3505200"/>
            <a:ext cx="0" cy="23018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78" name="Rectangle 46">
            <a:extLst>
              <a:ext uri="{FF2B5EF4-FFF2-40B4-BE49-F238E27FC236}">
                <a16:creationId xmlns:a16="http://schemas.microsoft.com/office/drawing/2014/main" id="{12B421EE-7BBA-4A2B-97B0-BB7F4EA9149D}"/>
              </a:ext>
            </a:extLst>
          </p:cNvPr>
          <p:cNvSpPr>
            <a:spLocks noChangeArrowheads="1"/>
          </p:cNvSpPr>
          <p:nvPr/>
        </p:nvSpPr>
        <p:spPr bwMode="auto">
          <a:xfrm>
            <a:off x="5181600" y="3735388"/>
            <a:ext cx="26670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搜索</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COCT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找到</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CHCT</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指针</a:t>
            </a:r>
          </a:p>
        </p:txBody>
      </p:sp>
      <p:sp>
        <p:nvSpPr>
          <p:cNvPr id="197679" name="AutoShape 47">
            <a:extLst>
              <a:ext uri="{FF2B5EF4-FFF2-40B4-BE49-F238E27FC236}">
                <a16:creationId xmlns:a16="http://schemas.microsoft.com/office/drawing/2014/main" id="{72922286-8C0D-4A38-9C6F-615E84A970DC}"/>
              </a:ext>
            </a:extLst>
          </p:cNvPr>
          <p:cNvSpPr>
            <a:spLocks noChangeArrowheads="1"/>
          </p:cNvSpPr>
          <p:nvPr/>
        </p:nvSpPr>
        <p:spPr bwMode="auto">
          <a:xfrm>
            <a:off x="5562600" y="4419600"/>
            <a:ext cx="1447800" cy="458788"/>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CHCT</a:t>
            </a:r>
            <a:r>
              <a:rPr kumimoji="1"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忙</a:t>
            </a:r>
          </a:p>
        </p:txBody>
      </p:sp>
      <p:sp>
        <p:nvSpPr>
          <p:cNvPr id="197680" name="Line 48">
            <a:extLst>
              <a:ext uri="{FF2B5EF4-FFF2-40B4-BE49-F238E27FC236}">
                <a16:creationId xmlns:a16="http://schemas.microsoft.com/office/drawing/2014/main" id="{33214251-F61D-4B88-9EF6-7D90E726DB1D}"/>
              </a:ext>
            </a:extLst>
          </p:cNvPr>
          <p:cNvSpPr>
            <a:spLocks noChangeShapeType="1"/>
          </p:cNvSpPr>
          <p:nvPr/>
        </p:nvSpPr>
        <p:spPr bwMode="auto">
          <a:xfrm>
            <a:off x="6324600" y="4192588"/>
            <a:ext cx="0" cy="22701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81" name="Line 49">
            <a:extLst>
              <a:ext uri="{FF2B5EF4-FFF2-40B4-BE49-F238E27FC236}">
                <a16:creationId xmlns:a16="http://schemas.microsoft.com/office/drawing/2014/main" id="{3313391F-D657-4155-92A7-FA5F8D32632E}"/>
              </a:ext>
            </a:extLst>
          </p:cNvPr>
          <p:cNvSpPr>
            <a:spLocks noChangeShapeType="1"/>
          </p:cNvSpPr>
          <p:nvPr/>
        </p:nvSpPr>
        <p:spPr bwMode="auto">
          <a:xfrm>
            <a:off x="7010400" y="4648200"/>
            <a:ext cx="6096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82" name="Text Box 50">
            <a:extLst>
              <a:ext uri="{FF2B5EF4-FFF2-40B4-BE49-F238E27FC236}">
                <a16:creationId xmlns:a16="http://schemas.microsoft.com/office/drawing/2014/main" id="{C2EF8BF5-248B-492B-8438-0FFDD79573FA}"/>
              </a:ext>
            </a:extLst>
          </p:cNvPr>
          <p:cNvSpPr txBox="1">
            <a:spLocks noChangeArrowheads="1"/>
          </p:cNvSpPr>
          <p:nvPr/>
        </p:nvSpPr>
        <p:spPr bwMode="auto">
          <a:xfrm>
            <a:off x="7010400" y="4679950"/>
            <a:ext cx="333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Y</a:t>
            </a:r>
          </a:p>
        </p:txBody>
      </p:sp>
      <p:sp>
        <p:nvSpPr>
          <p:cNvPr id="197683" name="Rectangle 51">
            <a:extLst>
              <a:ext uri="{FF2B5EF4-FFF2-40B4-BE49-F238E27FC236}">
                <a16:creationId xmlns:a16="http://schemas.microsoft.com/office/drawing/2014/main" id="{7956BA55-6485-46F5-A5B2-B5EA671CC8FA}"/>
              </a:ext>
            </a:extLst>
          </p:cNvPr>
          <p:cNvSpPr>
            <a:spLocks noChangeArrowheads="1"/>
          </p:cNvSpPr>
          <p:nvPr/>
        </p:nvSpPr>
        <p:spPr bwMode="auto">
          <a:xfrm>
            <a:off x="7620000" y="4419600"/>
            <a:ext cx="1066800" cy="5318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进程</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等</a:t>
            </a:r>
          </a:p>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待通道</a:t>
            </a:r>
          </a:p>
        </p:txBody>
      </p:sp>
      <p:sp>
        <p:nvSpPr>
          <p:cNvPr id="197684" name="Line 52">
            <a:extLst>
              <a:ext uri="{FF2B5EF4-FFF2-40B4-BE49-F238E27FC236}">
                <a16:creationId xmlns:a16="http://schemas.microsoft.com/office/drawing/2014/main" id="{C2F6BE54-A4E0-427D-A5CA-BB74EABB8E2A}"/>
              </a:ext>
            </a:extLst>
          </p:cNvPr>
          <p:cNvSpPr>
            <a:spLocks noChangeShapeType="1"/>
          </p:cNvSpPr>
          <p:nvPr/>
        </p:nvSpPr>
        <p:spPr bwMode="auto">
          <a:xfrm>
            <a:off x="6324600" y="4878388"/>
            <a:ext cx="0" cy="30321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85" name="Text Box 53">
            <a:extLst>
              <a:ext uri="{FF2B5EF4-FFF2-40B4-BE49-F238E27FC236}">
                <a16:creationId xmlns:a16="http://schemas.microsoft.com/office/drawing/2014/main" id="{4C21F06B-01BE-4C71-8DDB-D45B4A62503F}"/>
              </a:ext>
            </a:extLst>
          </p:cNvPr>
          <p:cNvSpPr txBox="1">
            <a:spLocks noChangeArrowheads="1"/>
          </p:cNvSpPr>
          <p:nvPr/>
        </p:nvSpPr>
        <p:spPr bwMode="auto">
          <a:xfrm>
            <a:off x="5702300" y="4818063"/>
            <a:ext cx="333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en-US" altLang="zh-CN" sz="17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endPar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97686" name="Text Box 54">
            <a:extLst>
              <a:ext uri="{FF2B5EF4-FFF2-40B4-BE49-F238E27FC236}">
                <a16:creationId xmlns:a16="http://schemas.microsoft.com/office/drawing/2014/main" id="{7688D719-8669-46C5-B6D7-DFA34666A5F8}"/>
              </a:ext>
            </a:extLst>
          </p:cNvPr>
          <p:cNvSpPr txBox="1">
            <a:spLocks noChangeArrowheads="1"/>
          </p:cNvSpPr>
          <p:nvPr/>
        </p:nvSpPr>
        <p:spPr bwMode="auto">
          <a:xfrm>
            <a:off x="5486400" y="5181600"/>
            <a:ext cx="1905000" cy="34766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5000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分配通道给进程 </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p>
        </p:txBody>
      </p:sp>
      <p:sp>
        <p:nvSpPr>
          <p:cNvPr id="197687" name="Line 55">
            <a:extLst>
              <a:ext uri="{FF2B5EF4-FFF2-40B4-BE49-F238E27FC236}">
                <a16:creationId xmlns:a16="http://schemas.microsoft.com/office/drawing/2014/main" id="{DEA62746-65EA-4963-8B3D-D9084B665BEC}"/>
              </a:ext>
            </a:extLst>
          </p:cNvPr>
          <p:cNvSpPr>
            <a:spLocks noChangeShapeType="1"/>
          </p:cNvSpPr>
          <p:nvPr/>
        </p:nvSpPr>
        <p:spPr bwMode="auto">
          <a:xfrm>
            <a:off x="6324600" y="5484813"/>
            <a:ext cx="0" cy="23018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7688" name="Rectangle 56">
            <a:extLst>
              <a:ext uri="{FF2B5EF4-FFF2-40B4-BE49-F238E27FC236}">
                <a16:creationId xmlns:a16="http://schemas.microsoft.com/office/drawing/2014/main" id="{C0AE1770-B361-4F58-B91B-5BDC1A838863}"/>
              </a:ext>
            </a:extLst>
          </p:cNvPr>
          <p:cNvSpPr>
            <a:spLocks noChangeArrowheads="1"/>
          </p:cNvSpPr>
          <p:nvPr/>
        </p:nvSpPr>
        <p:spPr bwMode="auto">
          <a:xfrm>
            <a:off x="5638800" y="5715000"/>
            <a:ext cx="1447800" cy="3794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893763" rtl="0" eaLnBrk="1" fontAlgn="base" latinLnBrk="0" hangingPunct="1">
              <a:lnSpc>
                <a:spcPct val="100000"/>
              </a:lnSpc>
              <a:spcBef>
                <a:spcPct val="0"/>
              </a:spcBef>
              <a:spcAft>
                <a:spcPct val="0"/>
              </a:spcAft>
              <a:buClrTx/>
              <a:buSzTx/>
              <a:buFontTx/>
              <a:buNone/>
              <a:tabLst/>
              <a:defRPr/>
            </a:pPr>
            <a:r>
              <a:rPr kumimoji="1" lang="zh-CN" altLang="en-US"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启动 </a:t>
            </a:r>
            <a:r>
              <a:rPr kumimoji="1" lang="en-US" altLang="zh-CN" sz="17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I/O</a:t>
            </a:r>
          </a:p>
        </p:txBody>
      </p:sp>
      <p:sp>
        <p:nvSpPr>
          <p:cNvPr id="61497" name="Oval 57">
            <a:hlinkClick r:id="" action="ppaction://hlinkshowjump?jump=previousslide"/>
            <a:extLst>
              <a:ext uri="{FF2B5EF4-FFF2-40B4-BE49-F238E27FC236}">
                <a16:creationId xmlns:a16="http://schemas.microsoft.com/office/drawing/2014/main" id="{6F3BA2FC-B897-4597-9756-CADDA615F2F1}"/>
              </a:ext>
            </a:extLst>
          </p:cNvPr>
          <p:cNvSpPr>
            <a:spLocks noChangeArrowheads="1"/>
          </p:cNvSpPr>
          <p:nvPr/>
        </p:nvSpPr>
        <p:spPr bwMode="auto">
          <a:xfrm>
            <a:off x="63817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498" name="Oval 58">
            <a:hlinkClick r:id="" action="ppaction://hlinkshowjump?jump=nextslide"/>
            <a:extLst>
              <a:ext uri="{FF2B5EF4-FFF2-40B4-BE49-F238E27FC236}">
                <a16:creationId xmlns:a16="http://schemas.microsoft.com/office/drawing/2014/main" id="{5399EE0B-8667-42A6-BCDC-C4F6EFEE75FD}"/>
              </a:ext>
            </a:extLst>
          </p:cNvPr>
          <p:cNvSpPr>
            <a:spLocks noChangeArrowheads="1"/>
          </p:cNvSpPr>
          <p:nvPr/>
        </p:nvSpPr>
        <p:spPr bwMode="auto">
          <a:xfrm>
            <a:off x="7258050" y="6400800"/>
            <a:ext cx="704850" cy="2476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499" name="Oval 59">
            <a:hlinkClick r:id="" action="ppaction://hlinkshowjump?jump=firstslide"/>
            <a:extLst>
              <a:ext uri="{FF2B5EF4-FFF2-40B4-BE49-F238E27FC236}">
                <a16:creationId xmlns:a16="http://schemas.microsoft.com/office/drawing/2014/main" id="{C1F7E3DC-76DC-4D88-9ECC-04447C9AA980}"/>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500" name="Rectangle 60">
            <a:extLst>
              <a:ext uri="{FF2B5EF4-FFF2-40B4-BE49-F238E27FC236}">
                <a16:creationId xmlns:a16="http://schemas.microsoft.com/office/drawing/2014/main" id="{A294FB2D-4901-40C8-B129-FACD76A87E80}"/>
              </a:ext>
            </a:extLst>
          </p:cNvPr>
          <p:cNvSpPr>
            <a:spLocks noChangeArrowheads="1"/>
          </p:cNvSpPr>
          <p:nvPr/>
        </p:nvSpPr>
        <p:spPr bwMode="auto">
          <a:xfrm>
            <a:off x="3492500" y="0"/>
            <a:ext cx="2012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6.5  	</a:t>
            </a:r>
            <a:r>
              <a:rPr kumimoji="1" lang="zh-CN" altLang="en-US" sz="1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设备分配</a:t>
            </a:r>
          </a:p>
        </p:txBody>
      </p:sp>
    </p:spTree>
  </p:cSld>
  <p:clrMapOvr>
    <a:masterClrMapping/>
  </p:clrMapOvr>
  <p:transition>
    <p:zo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slide(fromTop)">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7635"/>
                                        </p:tgtEl>
                                        <p:attrNameLst>
                                          <p:attrName>style.visibility</p:attrName>
                                        </p:attrNameLst>
                                      </p:cBhvr>
                                      <p:to>
                                        <p:strVal val="visible"/>
                                      </p:to>
                                    </p:set>
                                    <p:animEffect transition="in" filter="wipe(up)">
                                      <p:cBhvr>
                                        <p:cTn id="12" dur="500"/>
                                        <p:tgtEl>
                                          <p:spTgt spid="197635"/>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97636"/>
                                        </p:tgtEl>
                                        <p:attrNameLst>
                                          <p:attrName>style.visibility</p:attrName>
                                        </p:attrNameLst>
                                      </p:cBhvr>
                                      <p:to>
                                        <p:strVal val="visible"/>
                                      </p:to>
                                    </p:set>
                                    <p:animEffect transition="in" filter="wipe(up)">
                                      <p:cBhvr>
                                        <p:cTn id="16" dur="500"/>
                                        <p:tgtEl>
                                          <p:spTgt spid="197636"/>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97637"/>
                                        </p:tgtEl>
                                        <p:attrNameLst>
                                          <p:attrName>style.visibility</p:attrName>
                                        </p:attrNameLst>
                                      </p:cBhvr>
                                      <p:to>
                                        <p:strVal val="visible"/>
                                      </p:to>
                                    </p:set>
                                    <p:animEffect transition="in" filter="wipe(up)">
                                      <p:cBhvr>
                                        <p:cTn id="20" dur="500"/>
                                        <p:tgtEl>
                                          <p:spTgt spid="1976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97638"/>
                                        </p:tgtEl>
                                        <p:attrNameLst>
                                          <p:attrName>style.visibility</p:attrName>
                                        </p:attrNameLst>
                                      </p:cBhvr>
                                      <p:to>
                                        <p:strVal val="visible"/>
                                      </p:to>
                                    </p:set>
                                    <p:animEffect transition="in" filter="wipe(up)">
                                      <p:cBhvr>
                                        <p:cTn id="25" dur="500"/>
                                        <p:tgtEl>
                                          <p:spTgt spid="197638"/>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97639"/>
                                        </p:tgtEl>
                                        <p:attrNameLst>
                                          <p:attrName>style.visibility</p:attrName>
                                        </p:attrNameLst>
                                      </p:cBhvr>
                                      <p:to>
                                        <p:strVal val="visible"/>
                                      </p:to>
                                    </p:set>
                                    <p:animEffect transition="in" filter="wipe(up)">
                                      <p:cBhvr>
                                        <p:cTn id="29" dur="500"/>
                                        <p:tgtEl>
                                          <p:spTgt spid="197639"/>
                                        </p:tgtEl>
                                      </p:cBhvr>
                                    </p:animEffect>
                                  </p:childTnLst>
                                </p:cTn>
                              </p:par>
                            </p:childTnLst>
                          </p:cTn>
                        </p:par>
                        <p:par>
                          <p:cTn id="30" fill="hold" nodeType="afterGroup">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197643"/>
                                        </p:tgtEl>
                                        <p:attrNameLst>
                                          <p:attrName>style.visibility</p:attrName>
                                        </p:attrNameLst>
                                      </p:cBhvr>
                                      <p:to>
                                        <p:strVal val="visible"/>
                                      </p:to>
                                    </p:set>
                                  </p:childTnLst>
                                </p:cTn>
                              </p:par>
                            </p:childTnLst>
                          </p:cTn>
                        </p:par>
                        <p:par>
                          <p:cTn id="33" fill="hold" nodeType="afterGroup">
                            <p:stCondLst>
                              <p:cond delay="1500"/>
                            </p:stCondLst>
                            <p:childTnLst>
                              <p:par>
                                <p:cTn id="34" presetID="22" presetClass="entr" presetSubtype="8" fill="hold" nodeType="afterEffect">
                                  <p:stCondLst>
                                    <p:cond delay="1000"/>
                                  </p:stCondLst>
                                  <p:childTnLst>
                                    <p:set>
                                      <p:cBhvr>
                                        <p:cTn id="35" dur="1" fill="hold">
                                          <p:stCondLst>
                                            <p:cond delay="0"/>
                                          </p:stCondLst>
                                        </p:cTn>
                                        <p:tgtEl>
                                          <p:spTgt spid="197640"/>
                                        </p:tgtEl>
                                        <p:attrNameLst>
                                          <p:attrName>style.visibility</p:attrName>
                                        </p:attrNameLst>
                                      </p:cBhvr>
                                      <p:to>
                                        <p:strVal val="visible"/>
                                      </p:to>
                                    </p:set>
                                    <p:animEffect transition="in" filter="wipe(left)">
                                      <p:cBhvr>
                                        <p:cTn id="36" dur="500"/>
                                        <p:tgtEl>
                                          <p:spTgt spid="197640"/>
                                        </p:tgtEl>
                                      </p:cBhvr>
                                    </p:animEffect>
                                  </p:childTnLst>
                                </p:cTn>
                              </p:par>
                            </p:childTnLst>
                          </p:cTn>
                        </p:par>
                        <p:par>
                          <p:cTn id="37" fill="hold" nodeType="afterGroup">
                            <p:stCondLst>
                              <p:cond delay="3000"/>
                            </p:stCondLst>
                            <p:childTnLst>
                              <p:par>
                                <p:cTn id="38" presetID="22" presetClass="entr" presetSubtype="1" fill="hold" nodeType="afterEffect">
                                  <p:stCondLst>
                                    <p:cond delay="0"/>
                                  </p:stCondLst>
                                  <p:childTnLst>
                                    <p:set>
                                      <p:cBhvr>
                                        <p:cTn id="39" dur="1" fill="hold">
                                          <p:stCondLst>
                                            <p:cond delay="0"/>
                                          </p:stCondLst>
                                        </p:cTn>
                                        <p:tgtEl>
                                          <p:spTgt spid="197641"/>
                                        </p:tgtEl>
                                        <p:attrNameLst>
                                          <p:attrName>style.visibility</p:attrName>
                                        </p:attrNameLst>
                                      </p:cBhvr>
                                      <p:to>
                                        <p:strVal val="visible"/>
                                      </p:to>
                                    </p:set>
                                    <p:animEffect transition="in" filter="wipe(up)">
                                      <p:cBhvr>
                                        <p:cTn id="40" dur="500"/>
                                        <p:tgtEl>
                                          <p:spTgt spid="197641"/>
                                        </p:tgtEl>
                                      </p:cBhvr>
                                    </p:animEffect>
                                  </p:childTnLst>
                                </p:cTn>
                              </p:par>
                            </p:childTnLst>
                          </p:cTn>
                        </p:par>
                        <p:par>
                          <p:cTn id="41" fill="hold" nodeType="afterGroup">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197642"/>
                                        </p:tgtEl>
                                        <p:attrNameLst>
                                          <p:attrName>style.visibility</p:attrName>
                                        </p:attrNameLst>
                                      </p:cBhvr>
                                      <p:to>
                                        <p:strVal val="visible"/>
                                      </p:to>
                                    </p:set>
                                    <p:animEffect transition="in" filter="wipe(up)">
                                      <p:cBhvr>
                                        <p:cTn id="44" dur="500"/>
                                        <p:tgtEl>
                                          <p:spTgt spid="1976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97644"/>
                                        </p:tgtEl>
                                        <p:attrNameLst>
                                          <p:attrName>style.visibility</p:attrName>
                                        </p:attrNameLst>
                                      </p:cBhvr>
                                      <p:to>
                                        <p:strVal val="visible"/>
                                      </p:to>
                                    </p:set>
                                  </p:childTnLst>
                                </p:cTn>
                              </p:par>
                            </p:childTnLst>
                          </p:cTn>
                        </p:par>
                        <p:par>
                          <p:cTn id="49" fill="hold" nodeType="afterGroup">
                            <p:stCondLst>
                              <p:cond delay="500"/>
                            </p:stCondLst>
                            <p:childTnLst>
                              <p:par>
                                <p:cTn id="50" presetID="22" presetClass="entr" presetSubtype="1" fill="hold" nodeType="afterEffect">
                                  <p:stCondLst>
                                    <p:cond delay="0"/>
                                  </p:stCondLst>
                                  <p:childTnLst>
                                    <p:set>
                                      <p:cBhvr>
                                        <p:cTn id="51" dur="1" fill="hold">
                                          <p:stCondLst>
                                            <p:cond delay="0"/>
                                          </p:stCondLst>
                                        </p:cTn>
                                        <p:tgtEl>
                                          <p:spTgt spid="197645"/>
                                        </p:tgtEl>
                                        <p:attrNameLst>
                                          <p:attrName>style.visibility</p:attrName>
                                        </p:attrNameLst>
                                      </p:cBhvr>
                                      <p:to>
                                        <p:strVal val="visible"/>
                                      </p:to>
                                    </p:set>
                                    <p:animEffect transition="in" filter="wipe(up)">
                                      <p:cBhvr>
                                        <p:cTn id="52" dur="500"/>
                                        <p:tgtEl>
                                          <p:spTgt spid="197645"/>
                                        </p:tgtEl>
                                      </p:cBhvr>
                                    </p:animEffect>
                                  </p:childTnLst>
                                </p:cTn>
                              </p:par>
                            </p:childTnLst>
                          </p:cTn>
                        </p:par>
                        <p:par>
                          <p:cTn id="53" fill="hold" nodeType="afterGroup">
                            <p:stCondLst>
                              <p:cond delay="1000"/>
                            </p:stCondLst>
                            <p:childTnLst>
                              <p:par>
                                <p:cTn id="54" presetID="22" presetClass="entr" presetSubtype="1" fill="hold" grpId="0" nodeType="afterEffect">
                                  <p:stCondLst>
                                    <p:cond delay="1000"/>
                                  </p:stCondLst>
                                  <p:childTnLst>
                                    <p:set>
                                      <p:cBhvr>
                                        <p:cTn id="55" dur="1" fill="hold">
                                          <p:stCondLst>
                                            <p:cond delay="0"/>
                                          </p:stCondLst>
                                        </p:cTn>
                                        <p:tgtEl>
                                          <p:spTgt spid="197646"/>
                                        </p:tgtEl>
                                        <p:attrNameLst>
                                          <p:attrName>style.visibility</p:attrName>
                                        </p:attrNameLst>
                                      </p:cBhvr>
                                      <p:to>
                                        <p:strVal val="visible"/>
                                      </p:to>
                                    </p:set>
                                    <p:animEffect transition="in" filter="wipe(up)">
                                      <p:cBhvr>
                                        <p:cTn id="56" dur="500"/>
                                        <p:tgtEl>
                                          <p:spTgt spid="1976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197647"/>
                                        </p:tgtEl>
                                        <p:attrNameLst>
                                          <p:attrName>style.visibility</p:attrName>
                                        </p:attrNameLst>
                                      </p:cBhvr>
                                      <p:to>
                                        <p:strVal val="visible"/>
                                      </p:to>
                                    </p:set>
                                    <p:animEffect transition="in" filter="wipe(up)">
                                      <p:cBhvr>
                                        <p:cTn id="61" dur="500"/>
                                        <p:tgtEl>
                                          <p:spTgt spid="197647"/>
                                        </p:tgtEl>
                                      </p:cBhvr>
                                    </p:animEffect>
                                  </p:childTnLst>
                                </p:cTn>
                              </p:par>
                            </p:childTnLst>
                          </p:cTn>
                        </p:par>
                        <p:par>
                          <p:cTn id="62" fill="hold" nodeType="afterGroup">
                            <p:stCondLst>
                              <p:cond delay="500"/>
                            </p:stCondLst>
                            <p:childTnLst>
                              <p:par>
                                <p:cTn id="63" presetID="22" presetClass="entr" presetSubtype="1" fill="hold" grpId="0" nodeType="afterEffect">
                                  <p:stCondLst>
                                    <p:cond delay="1000"/>
                                  </p:stCondLst>
                                  <p:childTnLst>
                                    <p:set>
                                      <p:cBhvr>
                                        <p:cTn id="64" dur="1" fill="hold">
                                          <p:stCondLst>
                                            <p:cond delay="0"/>
                                          </p:stCondLst>
                                        </p:cTn>
                                        <p:tgtEl>
                                          <p:spTgt spid="197648"/>
                                        </p:tgtEl>
                                        <p:attrNameLst>
                                          <p:attrName>style.visibility</p:attrName>
                                        </p:attrNameLst>
                                      </p:cBhvr>
                                      <p:to>
                                        <p:strVal val="visible"/>
                                      </p:to>
                                    </p:set>
                                    <p:animEffect transition="in" filter="wipe(up)">
                                      <p:cBhvr>
                                        <p:cTn id="65" dur="500"/>
                                        <p:tgtEl>
                                          <p:spTgt spid="197648"/>
                                        </p:tgtEl>
                                      </p:cBhvr>
                                    </p:animEffect>
                                  </p:childTnLst>
                                </p:cTn>
                              </p:par>
                            </p:childTnLst>
                          </p:cTn>
                        </p:par>
                        <p:par>
                          <p:cTn id="66" fill="hold" nodeType="afterGroup">
                            <p:stCondLst>
                              <p:cond delay="2000"/>
                            </p:stCondLst>
                            <p:childTnLst>
                              <p:par>
                                <p:cTn id="67" presetID="22" presetClass="entr" presetSubtype="8" fill="hold" nodeType="afterEffect">
                                  <p:stCondLst>
                                    <p:cond delay="1000"/>
                                  </p:stCondLst>
                                  <p:childTnLst>
                                    <p:set>
                                      <p:cBhvr>
                                        <p:cTn id="68" dur="1" fill="hold">
                                          <p:stCondLst>
                                            <p:cond delay="0"/>
                                          </p:stCondLst>
                                        </p:cTn>
                                        <p:tgtEl>
                                          <p:spTgt spid="197649"/>
                                        </p:tgtEl>
                                        <p:attrNameLst>
                                          <p:attrName>style.visibility</p:attrName>
                                        </p:attrNameLst>
                                      </p:cBhvr>
                                      <p:to>
                                        <p:strVal val="visible"/>
                                      </p:to>
                                    </p:set>
                                    <p:animEffect transition="in" filter="wipe(left)">
                                      <p:cBhvr>
                                        <p:cTn id="69" dur="500"/>
                                        <p:tgtEl>
                                          <p:spTgt spid="197649"/>
                                        </p:tgtEl>
                                      </p:cBhvr>
                                    </p:animEffect>
                                  </p:childTnLst>
                                </p:cTn>
                              </p:par>
                            </p:childTnLst>
                          </p:cTn>
                        </p:par>
                        <p:par>
                          <p:cTn id="70" fill="hold" nodeType="afterGroup">
                            <p:stCondLst>
                              <p:cond delay="3500"/>
                            </p:stCondLst>
                            <p:childTnLst>
                              <p:par>
                                <p:cTn id="71" presetID="1" presetClass="entr" presetSubtype="0" fill="hold" grpId="0" nodeType="afterEffect">
                                  <p:stCondLst>
                                    <p:cond delay="0"/>
                                  </p:stCondLst>
                                  <p:childTnLst>
                                    <p:set>
                                      <p:cBhvr>
                                        <p:cTn id="72" dur="1" fill="hold">
                                          <p:stCondLst>
                                            <p:cond delay="499"/>
                                          </p:stCondLst>
                                        </p:cTn>
                                        <p:tgtEl>
                                          <p:spTgt spid="197651"/>
                                        </p:tgtEl>
                                        <p:attrNameLst>
                                          <p:attrName>style.visibility</p:attrName>
                                        </p:attrNameLst>
                                      </p:cBhvr>
                                      <p:to>
                                        <p:strVal val="visible"/>
                                      </p:to>
                                    </p:set>
                                  </p:childTnLst>
                                </p:cTn>
                              </p:par>
                            </p:childTnLst>
                          </p:cTn>
                        </p:par>
                        <p:par>
                          <p:cTn id="73" fill="hold" nodeType="afterGroup">
                            <p:stCondLst>
                              <p:cond delay="4000"/>
                            </p:stCondLst>
                            <p:childTnLst>
                              <p:par>
                                <p:cTn id="74" presetID="22" presetClass="entr" presetSubtype="8" fill="hold" grpId="0" nodeType="afterEffect">
                                  <p:stCondLst>
                                    <p:cond delay="1000"/>
                                  </p:stCondLst>
                                  <p:childTnLst>
                                    <p:set>
                                      <p:cBhvr>
                                        <p:cTn id="75" dur="1" fill="hold">
                                          <p:stCondLst>
                                            <p:cond delay="0"/>
                                          </p:stCondLst>
                                        </p:cTn>
                                        <p:tgtEl>
                                          <p:spTgt spid="197650"/>
                                        </p:tgtEl>
                                        <p:attrNameLst>
                                          <p:attrName>style.visibility</p:attrName>
                                        </p:attrNameLst>
                                      </p:cBhvr>
                                      <p:to>
                                        <p:strVal val="visible"/>
                                      </p:to>
                                    </p:set>
                                    <p:animEffect transition="in" filter="wipe(left)">
                                      <p:cBhvr>
                                        <p:cTn id="76" dur="500"/>
                                        <p:tgtEl>
                                          <p:spTgt spid="19765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197652"/>
                                        </p:tgtEl>
                                        <p:attrNameLst>
                                          <p:attrName>style.visibility</p:attrName>
                                        </p:attrNameLst>
                                      </p:cBhvr>
                                      <p:to>
                                        <p:strVal val="visible"/>
                                      </p:to>
                                    </p:set>
                                    <p:animEffect transition="in" filter="wipe(up)">
                                      <p:cBhvr>
                                        <p:cTn id="81" dur="500"/>
                                        <p:tgtEl>
                                          <p:spTgt spid="197652"/>
                                        </p:tgtEl>
                                      </p:cBhvr>
                                    </p:animEffect>
                                  </p:childTnLst>
                                </p:cTn>
                              </p:par>
                            </p:childTnLst>
                          </p:cTn>
                        </p:par>
                        <p:par>
                          <p:cTn id="82" fill="hold" nodeType="afterGroup">
                            <p:stCondLst>
                              <p:cond delay="500"/>
                            </p:stCondLst>
                            <p:childTnLst>
                              <p:par>
                                <p:cTn id="83" presetID="22" presetClass="entr" presetSubtype="1" fill="hold" grpId="0" nodeType="afterEffect">
                                  <p:stCondLst>
                                    <p:cond delay="1000"/>
                                  </p:stCondLst>
                                  <p:childTnLst>
                                    <p:set>
                                      <p:cBhvr>
                                        <p:cTn id="84" dur="1" fill="hold">
                                          <p:stCondLst>
                                            <p:cond delay="0"/>
                                          </p:stCondLst>
                                        </p:cTn>
                                        <p:tgtEl>
                                          <p:spTgt spid="197653"/>
                                        </p:tgtEl>
                                        <p:attrNameLst>
                                          <p:attrName>style.visibility</p:attrName>
                                        </p:attrNameLst>
                                      </p:cBhvr>
                                      <p:to>
                                        <p:strVal val="visible"/>
                                      </p:to>
                                    </p:set>
                                    <p:animEffect transition="in" filter="wipe(up)">
                                      <p:cBhvr>
                                        <p:cTn id="85" dur="500"/>
                                        <p:tgtEl>
                                          <p:spTgt spid="197653"/>
                                        </p:tgtEl>
                                      </p:cBhvr>
                                    </p:animEffect>
                                  </p:childTnLst>
                                </p:cTn>
                              </p:par>
                            </p:childTnLst>
                          </p:cTn>
                        </p:par>
                        <p:par>
                          <p:cTn id="86" fill="hold" nodeType="afterGroup">
                            <p:stCondLst>
                              <p:cond delay="2000"/>
                            </p:stCondLst>
                            <p:childTnLst>
                              <p:par>
                                <p:cTn id="87" presetID="22" presetClass="entr" presetSubtype="1" fill="hold" grpId="0" nodeType="afterEffect">
                                  <p:stCondLst>
                                    <p:cond delay="1000"/>
                                  </p:stCondLst>
                                  <p:childTnLst>
                                    <p:set>
                                      <p:cBhvr>
                                        <p:cTn id="88" dur="1" fill="hold">
                                          <p:stCondLst>
                                            <p:cond delay="0"/>
                                          </p:stCondLst>
                                        </p:cTn>
                                        <p:tgtEl>
                                          <p:spTgt spid="197654"/>
                                        </p:tgtEl>
                                        <p:attrNameLst>
                                          <p:attrName>style.visibility</p:attrName>
                                        </p:attrNameLst>
                                      </p:cBhvr>
                                      <p:to>
                                        <p:strVal val="visible"/>
                                      </p:to>
                                    </p:set>
                                    <p:animEffect transition="in" filter="wipe(up)">
                                      <p:cBhvr>
                                        <p:cTn id="89" dur="500"/>
                                        <p:tgtEl>
                                          <p:spTgt spid="19765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97655"/>
                                        </p:tgtEl>
                                        <p:attrNameLst>
                                          <p:attrName>style.visibility</p:attrName>
                                        </p:attrNameLst>
                                      </p:cBhvr>
                                      <p:to>
                                        <p:strVal val="visible"/>
                                      </p:to>
                                    </p:set>
                                    <p:animEffect transition="in" filter="wipe(up)">
                                      <p:cBhvr>
                                        <p:cTn id="94" dur="500"/>
                                        <p:tgtEl>
                                          <p:spTgt spid="197655"/>
                                        </p:tgtEl>
                                      </p:cBhvr>
                                    </p:animEffect>
                                  </p:childTnLst>
                                </p:cTn>
                              </p:par>
                            </p:childTnLst>
                          </p:cTn>
                        </p:par>
                        <p:par>
                          <p:cTn id="95" fill="hold" nodeType="afterGroup">
                            <p:stCondLst>
                              <p:cond delay="500"/>
                            </p:stCondLst>
                            <p:childTnLst>
                              <p:par>
                                <p:cTn id="96" presetID="22" presetClass="entr" presetSubtype="1" fill="hold" grpId="0" nodeType="afterEffect">
                                  <p:stCondLst>
                                    <p:cond delay="1000"/>
                                  </p:stCondLst>
                                  <p:childTnLst>
                                    <p:set>
                                      <p:cBhvr>
                                        <p:cTn id="97" dur="1" fill="hold">
                                          <p:stCondLst>
                                            <p:cond delay="0"/>
                                          </p:stCondLst>
                                        </p:cTn>
                                        <p:tgtEl>
                                          <p:spTgt spid="197656"/>
                                        </p:tgtEl>
                                        <p:attrNameLst>
                                          <p:attrName>style.visibility</p:attrName>
                                        </p:attrNameLst>
                                      </p:cBhvr>
                                      <p:to>
                                        <p:strVal val="visible"/>
                                      </p:to>
                                    </p:set>
                                    <p:animEffect transition="in" filter="wipe(up)">
                                      <p:cBhvr>
                                        <p:cTn id="98" dur="500"/>
                                        <p:tgtEl>
                                          <p:spTgt spid="19765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97657"/>
                                        </p:tgtEl>
                                        <p:attrNameLst>
                                          <p:attrName>style.visibility</p:attrName>
                                        </p:attrNameLst>
                                      </p:cBhvr>
                                      <p:to>
                                        <p:strVal val="visible"/>
                                      </p:to>
                                    </p:set>
                                    <p:animEffect transition="in" filter="wipe(left)">
                                      <p:cBhvr>
                                        <p:cTn id="103" dur="500"/>
                                        <p:tgtEl>
                                          <p:spTgt spid="197657"/>
                                        </p:tgtEl>
                                      </p:cBhvr>
                                    </p:animEffect>
                                  </p:childTnLst>
                                </p:cTn>
                              </p:par>
                            </p:childTnLst>
                          </p:cTn>
                        </p:par>
                        <p:par>
                          <p:cTn id="104" fill="hold" nodeType="afterGroup">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197658"/>
                                        </p:tgtEl>
                                        <p:attrNameLst>
                                          <p:attrName>style.visibility</p:attrName>
                                        </p:attrNameLst>
                                      </p:cBhvr>
                                      <p:to>
                                        <p:strVal val="visible"/>
                                      </p:to>
                                    </p:set>
                                    <p:animEffect transition="in" filter="wipe(left)">
                                      <p:cBhvr>
                                        <p:cTn id="107" dur="500"/>
                                        <p:tgtEl>
                                          <p:spTgt spid="197658"/>
                                        </p:tgtEl>
                                      </p:cBhvr>
                                    </p:animEffect>
                                  </p:childTnLst>
                                </p:cTn>
                              </p:par>
                            </p:childTnLst>
                          </p:cTn>
                        </p:par>
                        <p:par>
                          <p:cTn id="108" fill="hold" nodeType="afterGroup">
                            <p:stCondLst>
                              <p:cond delay="1000"/>
                            </p:stCondLst>
                            <p:childTnLst>
                              <p:par>
                                <p:cTn id="109" presetID="22" presetClass="entr" presetSubtype="4" fill="hold" nodeType="afterEffect">
                                  <p:stCondLst>
                                    <p:cond delay="0"/>
                                  </p:stCondLst>
                                  <p:childTnLst>
                                    <p:set>
                                      <p:cBhvr>
                                        <p:cTn id="110" dur="1" fill="hold">
                                          <p:stCondLst>
                                            <p:cond delay="0"/>
                                          </p:stCondLst>
                                        </p:cTn>
                                        <p:tgtEl>
                                          <p:spTgt spid="197659"/>
                                        </p:tgtEl>
                                        <p:attrNameLst>
                                          <p:attrName>style.visibility</p:attrName>
                                        </p:attrNameLst>
                                      </p:cBhvr>
                                      <p:to>
                                        <p:strVal val="visible"/>
                                      </p:to>
                                    </p:set>
                                    <p:animEffect transition="in" filter="wipe(down)">
                                      <p:cBhvr>
                                        <p:cTn id="111" dur="500"/>
                                        <p:tgtEl>
                                          <p:spTgt spid="197659"/>
                                        </p:tgtEl>
                                      </p:cBhvr>
                                    </p:animEffect>
                                  </p:childTnLst>
                                </p:cTn>
                              </p:par>
                            </p:childTnLst>
                          </p:cTn>
                        </p:par>
                        <p:par>
                          <p:cTn id="112" fill="hold" nodeType="afterGroup">
                            <p:stCondLst>
                              <p:cond delay="1500"/>
                            </p:stCondLst>
                            <p:childTnLst>
                              <p:par>
                                <p:cTn id="113" presetID="22" presetClass="entr" presetSubtype="8" fill="hold" nodeType="afterEffect">
                                  <p:stCondLst>
                                    <p:cond delay="0"/>
                                  </p:stCondLst>
                                  <p:childTnLst>
                                    <p:set>
                                      <p:cBhvr>
                                        <p:cTn id="114" dur="1" fill="hold">
                                          <p:stCondLst>
                                            <p:cond delay="0"/>
                                          </p:stCondLst>
                                        </p:cTn>
                                        <p:tgtEl>
                                          <p:spTgt spid="197660"/>
                                        </p:tgtEl>
                                        <p:attrNameLst>
                                          <p:attrName>style.visibility</p:attrName>
                                        </p:attrNameLst>
                                      </p:cBhvr>
                                      <p:to>
                                        <p:strVal val="visible"/>
                                      </p:to>
                                    </p:set>
                                    <p:animEffect transition="in" filter="wipe(left)">
                                      <p:cBhvr>
                                        <p:cTn id="115" dur="500"/>
                                        <p:tgtEl>
                                          <p:spTgt spid="197660"/>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nodeType="clickEffect">
                                  <p:stCondLst>
                                    <p:cond delay="0"/>
                                  </p:stCondLst>
                                  <p:childTnLst>
                                    <p:set>
                                      <p:cBhvr>
                                        <p:cTn id="119" dur="1" fill="hold">
                                          <p:stCondLst>
                                            <p:cond delay="0"/>
                                          </p:stCondLst>
                                        </p:cTn>
                                        <p:tgtEl>
                                          <p:spTgt spid="197661"/>
                                        </p:tgtEl>
                                        <p:attrNameLst>
                                          <p:attrName>style.visibility</p:attrName>
                                        </p:attrNameLst>
                                      </p:cBhvr>
                                      <p:to>
                                        <p:strVal val="visible"/>
                                      </p:to>
                                    </p:set>
                                    <p:animEffect transition="in" filter="wipe(up)">
                                      <p:cBhvr>
                                        <p:cTn id="120" dur="500"/>
                                        <p:tgtEl>
                                          <p:spTgt spid="197661"/>
                                        </p:tgtEl>
                                      </p:cBhvr>
                                    </p:animEffect>
                                  </p:childTnLst>
                                </p:cTn>
                              </p:par>
                            </p:childTnLst>
                          </p:cTn>
                        </p:par>
                        <p:par>
                          <p:cTn id="121" fill="hold" nodeType="afterGroup">
                            <p:stCondLst>
                              <p:cond delay="500"/>
                            </p:stCondLst>
                            <p:childTnLst>
                              <p:par>
                                <p:cTn id="122" presetID="22" presetClass="entr" presetSubtype="1" fill="hold" grpId="0" nodeType="afterEffect">
                                  <p:stCondLst>
                                    <p:cond delay="1000"/>
                                  </p:stCondLst>
                                  <p:childTnLst>
                                    <p:set>
                                      <p:cBhvr>
                                        <p:cTn id="123" dur="1" fill="hold">
                                          <p:stCondLst>
                                            <p:cond delay="0"/>
                                          </p:stCondLst>
                                        </p:cTn>
                                        <p:tgtEl>
                                          <p:spTgt spid="197662"/>
                                        </p:tgtEl>
                                        <p:attrNameLst>
                                          <p:attrName>style.visibility</p:attrName>
                                        </p:attrNameLst>
                                      </p:cBhvr>
                                      <p:to>
                                        <p:strVal val="visible"/>
                                      </p:to>
                                    </p:set>
                                    <p:animEffect transition="in" filter="wipe(up)">
                                      <p:cBhvr>
                                        <p:cTn id="124" dur="500"/>
                                        <p:tgtEl>
                                          <p:spTgt spid="197662"/>
                                        </p:tgtEl>
                                      </p:cBhvr>
                                    </p:animEffect>
                                  </p:childTnLst>
                                </p:cTn>
                              </p:par>
                            </p:childTnLst>
                          </p:cTn>
                        </p:par>
                        <p:par>
                          <p:cTn id="125" fill="hold" nodeType="afterGroup">
                            <p:stCondLst>
                              <p:cond delay="2000"/>
                            </p:stCondLst>
                            <p:childTnLst>
                              <p:par>
                                <p:cTn id="126" presetID="22" presetClass="entr" presetSubtype="1" fill="hold" grpId="0" nodeType="afterEffect">
                                  <p:stCondLst>
                                    <p:cond delay="1000"/>
                                  </p:stCondLst>
                                  <p:childTnLst>
                                    <p:set>
                                      <p:cBhvr>
                                        <p:cTn id="127" dur="1" fill="hold">
                                          <p:stCondLst>
                                            <p:cond delay="0"/>
                                          </p:stCondLst>
                                        </p:cTn>
                                        <p:tgtEl>
                                          <p:spTgt spid="197663"/>
                                        </p:tgtEl>
                                        <p:attrNameLst>
                                          <p:attrName>style.visibility</p:attrName>
                                        </p:attrNameLst>
                                      </p:cBhvr>
                                      <p:to>
                                        <p:strVal val="visible"/>
                                      </p:to>
                                    </p:set>
                                    <p:animEffect transition="in" filter="wipe(up)">
                                      <p:cBhvr>
                                        <p:cTn id="128" dur="500"/>
                                        <p:tgtEl>
                                          <p:spTgt spid="197663"/>
                                        </p:tgtEl>
                                      </p:cBhvr>
                                    </p:animEffect>
                                  </p:childTnLst>
                                </p:cTn>
                              </p:par>
                            </p:childTnLst>
                          </p:cTn>
                        </p:par>
                        <p:par>
                          <p:cTn id="129" fill="hold" nodeType="afterGroup">
                            <p:stCondLst>
                              <p:cond delay="3500"/>
                            </p:stCondLst>
                            <p:childTnLst>
                              <p:par>
                                <p:cTn id="130" presetID="22" presetClass="entr" presetSubtype="1" fill="hold" nodeType="afterEffect">
                                  <p:stCondLst>
                                    <p:cond delay="1000"/>
                                  </p:stCondLst>
                                  <p:childTnLst>
                                    <p:set>
                                      <p:cBhvr>
                                        <p:cTn id="131" dur="1" fill="hold">
                                          <p:stCondLst>
                                            <p:cond delay="0"/>
                                          </p:stCondLst>
                                        </p:cTn>
                                        <p:tgtEl>
                                          <p:spTgt spid="197664"/>
                                        </p:tgtEl>
                                        <p:attrNameLst>
                                          <p:attrName>style.visibility</p:attrName>
                                        </p:attrNameLst>
                                      </p:cBhvr>
                                      <p:to>
                                        <p:strVal val="visible"/>
                                      </p:to>
                                    </p:set>
                                    <p:animEffect transition="in" filter="wipe(up)">
                                      <p:cBhvr>
                                        <p:cTn id="132" dur="500"/>
                                        <p:tgtEl>
                                          <p:spTgt spid="197664"/>
                                        </p:tgtEl>
                                      </p:cBhvr>
                                    </p:animEffect>
                                  </p:childTnLst>
                                </p:cTn>
                              </p:par>
                            </p:childTnLst>
                          </p:cTn>
                        </p:par>
                        <p:par>
                          <p:cTn id="133" fill="hold" nodeType="afterGroup">
                            <p:stCondLst>
                              <p:cond delay="5000"/>
                            </p:stCondLst>
                            <p:childTnLst>
                              <p:par>
                                <p:cTn id="134" presetID="22" presetClass="entr" presetSubtype="1" fill="hold" grpId="0" nodeType="afterEffect">
                                  <p:stCondLst>
                                    <p:cond delay="1000"/>
                                  </p:stCondLst>
                                  <p:childTnLst>
                                    <p:set>
                                      <p:cBhvr>
                                        <p:cTn id="135" dur="1" fill="hold">
                                          <p:stCondLst>
                                            <p:cond delay="0"/>
                                          </p:stCondLst>
                                        </p:cTn>
                                        <p:tgtEl>
                                          <p:spTgt spid="197665"/>
                                        </p:tgtEl>
                                        <p:attrNameLst>
                                          <p:attrName>style.visibility</p:attrName>
                                        </p:attrNameLst>
                                      </p:cBhvr>
                                      <p:to>
                                        <p:strVal val="visible"/>
                                      </p:to>
                                    </p:set>
                                    <p:animEffect transition="in" filter="wipe(up)">
                                      <p:cBhvr>
                                        <p:cTn id="136" dur="500"/>
                                        <p:tgtEl>
                                          <p:spTgt spid="19766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97666"/>
                                        </p:tgtEl>
                                        <p:attrNameLst>
                                          <p:attrName>style.visibility</p:attrName>
                                        </p:attrNameLst>
                                      </p:cBhvr>
                                      <p:to>
                                        <p:strVal val="visible"/>
                                      </p:to>
                                    </p:set>
                                    <p:animEffect transition="in" filter="wipe(down)">
                                      <p:cBhvr>
                                        <p:cTn id="141" dur="500"/>
                                        <p:tgtEl>
                                          <p:spTgt spid="197666"/>
                                        </p:tgtEl>
                                      </p:cBhvr>
                                    </p:animEffect>
                                  </p:childTnLst>
                                </p:cTn>
                              </p:par>
                              <p:par>
                                <p:cTn id="142" presetID="1" presetClass="entr" presetSubtype="0" fill="hold" nodeType="withEffect">
                                  <p:stCondLst>
                                    <p:cond delay="0"/>
                                  </p:stCondLst>
                                  <p:childTnLst>
                                    <p:set>
                                      <p:cBhvr>
                                        <p:cTn id="143" dur="1" fill="hold">
                                          <p:stCondLst>
                                            <p:cond delay="0"/>
                                          </p:stCondLst>
                                        </p:cTn>
                                        <p:tgtEl>
                                          <p:spTgt spid="197667"/>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97668"/>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4" fill="hold" nodeType="clickEffect">
                                  <p:stCondLst>
                                    <p:cond delay="0"/>
                                  </p:stCondLst>
                                  <p:childTnLst>
                                    <p:set>
                                      <p:cBhvr>
                                        <p:cTn id="149" dur="1" fill="hold">
                                          <p:stCondLst>
                                            <p:cond delay="0"/>
                                          </p:stCondLst>
                                        </p:cTn>
                                        <p:tgtEl>
                                          <p:spTgt spid="197669"/>
                                        </p:tgtEl>
                                        <p:attrNameLst>
                                          <p:attrName>style.visibility</p:attrName>
                                        </p:attrNameLst>
                                      </p:cBhvr>
                                      <p:to>
                                        <p:strVal val="visible"/>
                                      </p:to>
                                    </p:set>
                                    <p:animEffect transition="in" filter="wipe(down)">
                                      <p:cBhvr>
                                        <p:cTn id="150" dur="500"/>
                                        <p:tgtEl>
                                          <p:spTgt spid="197669"/>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19767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9767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97672"/>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97673"/>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197675"/>
                                        </p:tgtEl>
                                        <p:attrNameLst>
                                          <p:attrName>style.visibility</p:attrName>
                                        </p:attrNameLst>
                                      </p:cBhvr>
                                      <p:to>
                                        <p:strVal val="visible"/>
                                      </p:to>
                                    </p:set>
                                    <p:animEffect transition="in" filter="wipe(up)">
                                      <p:cBhvr>
                                        <p:cTn id="163" dur="500"/>
                                        <p:tgtEl>
                                          <p:spTgt spid="197675"/>
                                        </p:tgtEl>
                                      </p:cBhvr>
                                    </p:animEffect>
                                  </p:childTnLst>
                                </p:cTn>
                              </p:par>
                            </p:childTnLst>
                          </p:cTn>
                        </p:par>
                        <p:par>
                          <p:cTn id="164" fill="hold" nodeType="afterGroup">
                            <p:stCondLst>
                              <p:cond delay="500"/>
                            </p:stCondLst>
                            <p:childTnLst>
                              <p:par>
                                <p:cTn id="165" presetID="22" presetClass="entr" presetSubtype="1" fill="hold" nodeType="afterEffect">
                                  <p:stCondLst>
                                    <p:cond delay="0"/>
                                  </p:stCondLst>
                                  <p:childTnLst>
                                    <p:set>
                                      <p:cBhvr>
                                        <p:cTn id="166" dur="1" fill="hold">
                                          <p:stCondLst>
                                            <p:cond delay="0"/>
                                          </p:stCondLst>
                                        </p:cTn>
                                        <p:tgtEl>
                                          <p:spTgt spid="197674"/>
                                        </p:tgtEl>
                                        <p:attrNameLst>
                                          <p:attrName>style.visibility</p:attrName>
                                        </p:attrNameLst>
                                      </p:cBhvr>
                                      <p:to>
                                        <p:strVal val="visible"/>
                                      </p:to>
                                    </p:set>
                                    <p:animEffect transition="in" filter="wipe(up)">
                                      <p:cBhvr>
                                        <p:cTn id="167" dur="500"/>
                                        <p:tgtEl>
                                          <p:spTgt spid="197674"/>
                                        </p:tgtEl>
                                      </p:cBhvr>
                                    </p:animEffect>
                                  </p:childTnLst>
                                </p:cTn>
                              </p:par>
                            </p:childTnLst>
                          </p:cTn>
                        </p:par>
                        <p:par>
                          <p:cTn id="168" fill="hold" nodeType="afterGroup">
                            <p:stCondLst>
                              <p:cond delay="1000"/>
                            </p:stCondLst>
                            <p:childTnLst>
                              <p:par>
                                <p:cTn id="169" presetID="22" presetClass="entr" presetSubtype="1" fill="hold" grpId="0" nodeType="afterEffect">
                                  <p:stCondLst>
                                    <p:cond delay="0"/>
                                  </p:stCondLst>
                                  <p:childTnLst>
                                    <p:set>
                                      <p:cBhvr>
                                        <p:cTn id="170" dur="1" fill="hold">
                                          <p:stCondLst>
                                            <p:cond delay="0"/>
                                          </p:stCondLst>
                                        </p:cTn>
                                        <p:tgtEl>
                                          <p:spTgt spid="197676"/>
                                        </p:tgtEl>
                                        <p:attrNameLst>
                                          <p:attrName>style.visibility</p:attrName>
                                        </p:attrNameLst>
                                      </p:cBhvr>
                                      <p:to>
                                        <p:strVal val="visible"/>
                                      </p:to>
                                    </p:set>
                                    <p:animEffect transition="in" filter="wipe(up)">
                                      <p:cBhvr>
                                        <p:cTn id="171" dur="500"/>
                                        <p:tgtEl>
                                          <p:spTgt spid="197676"/>
                                        </p:tgtEl>
                                      </p:cBhvr>
                                    </p:animEffect>
                                  </p:childTnLst>
                                </p:cTn>
                              </p:par>
                            </p:childTnLst>
                          </p:cTn>
                        </p:par>
                        <p:par>
                          <p:cTn id="172" fill="hold" nodeType="afterGroup">
                            <p:stCondLst>
                              <p:cond delay="1500"/>
                            </p:stCondLst>
                            <p:childTnLst>
                              <p:par>
                                <p:cTn id="173" presetID="22" presetClass="entr" presetSubtype="1" fill="hold" nodeType="afterEffect">
                                  <p:stCondLst>
                                    <p:cond delay="0"/>
                                  </p:stCondLst>
                                  <p:childTnLst>
                                    <p:set>
                                      <p:cBhvr>
                                        <p:cTn id="174" dur="1" fill="hold">
                                          <p:stCondLst>
                                            <p:cond delay="0"/>
                                          </p:stCondLst>
                                        </p:cTn>
                                        <p:tgtEl>
                                          <p:spTgt spid="197677"/>
                                        </p:tgtEl>
                                        <p:attrNameLst>
                                          <p:attrName>style.visibility</p:attrName>
                                        </p:attrNameLst>
                                      </p:cBhvr>
                                      <p:to>
                                        <p:strVal val="visible"/>
                                      </p:to>
                                    </p:set>
                                    <p:animEffect transition="in" filter="wipe(up)">
                                      <p:cBhvr>
                                        <p:cTn id="175" dur="500"/>
                                        <p:tgtEl>
                                          <p:spTgt spid="197677"/>
                                        </p:tgtEl>
                                      </p:cBhvr>
                                    </p:animEffect>
                                  </p:childTnLst>
                                </p:cTn>
                              </p:par>
                            </p:childTnLst>
                          </p:cTn>
                        </p:par>
                        <p:par>
                          <p:cTn id="176" fill="hold" nodeType="afterGroup">
                            <p:stCondLst>
                              <p:cond delay="2000"/>
                            </p:stCondLst>
                            <p:childTnLst>
                              <p:par>
                                <p:cTn id="177" presetID="22" presetClass="entr" presetSubtype="1" fill="hold" grpId="0" nodeType="afterEffect">
                                  <p:stCondLst>
                                    <p:cond delay="0"/>
                                  </p:stCondLst>
                                  <p:childTnLst>
                                    <p:set>
                                      <p:cBhvr>
                                        <p:cTn id="178" dur="1" fill="hold">
                                          <p:stCondLst>
                                            <p:cond delay="0"/>
                                          </p:stCondLst>
                                        </p:cTn>
                                        <p:tgtEl>
                                          <p:spTgt spid="197678"/>
                                        </p:tgtEl>
                                        <p:attrNameLst>
                                          <p:attrName>style.visibility</p:attrName>
                                        </p:attrNameLst>
                                      </p:cBhvr>
                                      <p:to>
                                        <p:strVal val="visible"/>
                                      </p:to>
                                    </p:set>
                                    <p:animEffect transition="in" filter="wipe(up)">
                                      <p:cBhvr>
                                        <p:cTn id="179" dur="500"/>
                                        <p:tgtEl>
                                          <p:spTgt spid="197678"/>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1" fill="hold" nodeType="clickEffect">
                                  <p:stCondLst>
                                    <p:cond delay="0"/>
                                  </p:stCondLst>
                                  <p:childTnLst>
                                    <p:set>
                                      <p:cBhvr>
                                        <p:cTn id="183" dur="1" fill="hold">
                                          <p:stCondLst>
                                            <p:cond delay="0"/>
                                          </p:stCondLst>
                                        </p:cTn>
                                        <p:tgtEl>
                                          <p:spTgt spid="197680"/>
                                        </p:tgtEl>
                                        <p:attrNameLst>
                                          <p:attrName>style.visibility</p:attrName>
                                        </p:attrNameLst>
                                      </p:cBhvr>
                                      <p:to>
                                        <p:strVal val="visible"/>
                                      </p:to>
                                    </p:set>
                                    <p:animEffect transition="in" filter="wipe(up)">
                                      <p:cBhvr>
                                        <p:cTn id="184" dur="500"/>
                                        <p:tgtEl>
                                          <p:spTgt spid="197680"/>
                                        </p:tgtEl>
                                      </p:cBhvr>
                                    </p:animEffect>
                                  </p:childTnLst>
                                </p:cTn>
                              </p:par>
                            </p:childTnLst>
                          </p:cTn>
                        </p:par>
                        <p:par>
                          <p:cTn id="185" fill="hold" nodeType="afterGroup">
                            <p:stCondLst>
                              <p:cond delay="500"/>
                            </p:stCondLst>
                            <p:childTnLst>
                              <p:par>
                                <p:cTn id="186" presetID="22" presetClass="entr" presetSubtype="1" fill="hold" grpId="0" nodeType="afterEffect">
                                  <p:stCondLst>
                                    <p:cond delay="0"/>
                                  </p:stCondLst>
                                  <p:childTnLst>
                                    <p:set>
                                      <p:cBhvr>
                                        <p:cTn id="187" dur="1" fill="hold">
                                          <p:stCondLst>
                                            <p:cond delay="0"/>
                                          </p:stCondLst>
                                        </p:cTn>
                                        <p:tgtEl>
                                          <p:spTgt spid="197679"/>
                                        </p:tgtEl>
                                        <p:attrNameLst>
                                          <p:attrName>style.visibility</p:attrName>
                                        </p:attrNameLst>
                                      </p:cBhvr>
                                      <p:to>
                                        <p:strVal val="visible"/>
                                      </p:to>
                                    </p:set>
                                    <p:animEffect transition="in" filter="wipe(up)">
                                      <p:cBhvr>
                                        <p:cTn id="188" dur="500"/>
                                        <p:tgtEl>
                                          <p:spTgt spid="197679"/>
                                        </p:tgtEl>
                                      </p:cBhvr>
                                    </p:animEffect>
                                  </p:childTnLst>
                                </p:cTn>
                              </p:par>
                            </p:childTnLst>
                          </p:cTn>
                        </p:par>
                        <p:par>
                          <p:cTn id="189" fill="hold" nodeType="afterGroup">
                            <p:stCondLst>
                              <p:cond delay="1000"/>
                            </p:stCondLst>
                            <p:childTnLst>
                              <p:par>
                                <p:cTn id="190" presetID="22" presetClass="entr" presetSubtype="8" fill="hold" nodeType="afterEffect">
                                  <p:stCondLst>
                                    <p:cond delay="0"/>
                                  </p:stCondLst>
                                  <p:childTnLst>
                                    <p:set>
                                      <p:cBhvr>
                                        <p:cTn id="191" dur="1" fill="hold">
                                          <p:stCondLst>
                                            <p:cond delay="0"/>
                                          </p:stCondLst>
                                        </p:cTn>
                                        <p:tgtEl>
                                          <p:spTgt spid="197681"/>
                                        </p:tgtEl>
                                        <p:attrNameLst>
                                          <p:attrName>style.visibility</p:attrName>
                                        </p:attrNameLst>
                                      </p:cBhvr>
                                      <p:to>
                                        <p:strVal val="visible"/>
                                      </p:to>
                                    </p:set>
                                    <p:animEffect transition="in" filter="wipe(left)">
                                      <p:cBhvr>
                                        <p:cTn id="192" dur="500"/>
                                        <p:tgtEl>
                                          <p:spTgt spid="197681"/>
                                        </p:tgtEl>
                                      </p:cBhvr>
                                    </p:animEffect>
                                  </p:childTnLst>
                                  <p:subTnLst>
                                    <p:audio>
                                      <p:cMediaNode>
                                        <p:cTn display="0" masterRel="sameClick">
                                          <p:stCondLst>
                                            <p:cond evt="begin" delay="0">
                                              <p:tn val="190"/>
                                            </p:cond>
                                          </p:stCondLst>
                                          <p:endCondLst>
                                            <p:cond evt="onStopAudio" delay="0">
                                              <p:tgtEl>
                                                <p:sldTgt/>
                                              </p:tgtEl>
                                            </p:cond>
                                          </p:endCondLst>
                                        </p:cTn>
                                        <p:tgtEl>
                                          <p:sndTgt r:embed="rId3" name="GLASS.WAV"/>
                                        </p:tgtEl>
                                      </p:cMediaNode>
                                    </p:audio>
                                  </p:subTnLst>
                                </p:cTn>
                              </p:par>
                            </p:childTnLst>
                          </p:cTn>
                        </p:par>
                        <p:par>
                          <p:cTn id="193" fill="hold" nodeType="afterGroup">
                            <p:stCondLst>
                              <p:cond delay="1500"/>
                            </p:stCondLst>
                            <p:childTnLst>
                              <p:par>
                                <p:cTn id="194" presetID="22" presetClass="entr" presetSubtype="8" fill="hold" grpId="0" nodeType="afterEffect">
                                  <p:stCondLst>
                                    <p:cond delay="0"/>
                                  </p:stCondLst>
                                  <p:childTnLst>
                                    <p:set>
                                      <p:cBhvr>
                                        <p:cTn id="195" dur="1" fill="hold">
                                          <p:stCondLst>
                                            <p:cond delay="0"/>
                                          </p:stCondLst>
                                        </p:cTn>
                                        <p:tgtEl>
                                          <p:spTgt spid="197682"/>
                                        </p:tgtEl>
                                        <p:attrNameLst>
                                          <p:attrName>style.visibility</p:attrName>
                                        </p:attrNameLst>
                                      </p:cBhvr>
                                      <p:to>
                                        <p:strVal val="visible"/>
                                      </p:to>
                                    </p:set>
                                    <p:animEffect transition="in" filter="wipe(left)">
                                      <p:cBhvr>
                                        <p:cTn id="196" dur="500"/>
                                        <p:tgtEl>
                                          <p:spTgt spid="197682"/>
                                        </p:tgtEl>
                                      </p:cBhvr>
                                    </p:animEffect>
                                  </p:childTnLst>
                                </p:cTn>
                              </p:par>
                            </p:childTnLst>
                          </p:cTn>
                        </p:par>
                        <p:par>
                          <p:cTn id="197" fill="hold" nodeType="afterGroup">
                            <p:stCondLst>
                              <p:cond delay="2000"/>
                            </p:stCondLst>
                            <p:childTnLst>
                              <p:par>
                                <p:cTn id="198" presetID="22" presetClass="entr" presetSubtype="8" fill="hold" grpId="0" nodeType="afterEffect">
                                  <p:stCondLst>
                                    <p:cond delay="0"/>
                                  </p:stCondLst>
                                  <p:childTnLst>
                                    <p:set>
                                      <p:cBhvr>
                                        <p:cTn id="199" dur="1" fill="hold">
                                          <p:stCondLst>
                                            <p:cond delay="0"/>
                                          </p:stCondLst>
                                        </p:cTn>
                                        <p:tgtEl>
                                          <p:spTgt spid="197683"/>
                                        </p:tgtEl>
                                        <p:attrNameLst>
                                          <p:attrName>style.visibility</p:attrName>
                                        </p:attrNameLst>
                                      </p:cBhvr>
                                      <p:to>
                                        <p:strVal val="visible"/>
                                      </p:to>
                                    </p:set>
                                    <p:animEffect transition="in" filter="wipe(left)">
                                      <p:cBhvr>
                                        <p:cTn id="200" dur="500"/>
                                        <p:tgtEl>
                                          <p:spTgt spid="197683"/>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1" fill="hold" nodeType="clickEffect">
                                  <p:stCondLst>
                                    <p:cond delay="0"/>
                                  </p:stCondLst>
                                  <p:childTnLst>
                                    <p:set>
                                      <p:cBhvr>
                                        <p:cTn id="204" dur="1" fill="hold">
                                          <p:stCondLst>
                                            <p:cond delay="0"/>
                                          </p:stCondLst>
                                        </p:cTn>
                                        <p:tgtEl>
                                          <p:spTgt spid="197684"/>
                                        </p:tgtEl>
                                        <p:attrNameLst>
                                          <p:attrName>style.visibility</p:attrName>
                                        </p:attrNameLst>
                                      </p:cBhvr>
                                      <p:to>
                                        <p:strVal val="visible"/>
                                      </p:to>
                                    </p:set>
                                    <p:animEffect transition="in" filter="wipe(up)">
                                      <p:cBhvr>
                                        <p:cTn id="205" dur="500"/>
                                        <p:tgtEl>
                                          <p:spTgt spid="197684"/>
                                        </p:tgtEl>
                                      </p:cBhvr>
                                    </p:animEffect>
                                  </p:childTnLst>
                                </p:cTn>
                              </p:par>
                            </p:childTnLst>
                          </p:cTn>
                        </p:par>
                        <p:par>
                          <p:cTn id="206" fill="hold" nodeType="afterGroup">
                            <p:stCondLst>
                              <p:cond delay="500"/>
                            </p:stCondLst>
                            <p:childTnLst>
                              <p:par>
                                <p:cTn id="207" presetID="22" presetClass="entr" presetSubtype="1" fill="hold" grpId="0" nodeType="afterEffect">
                                  <p:stCondLst>
                                    <p:cond delay="0"/>
                                  </p:stCondLst>
                                  <p:childTnLst>
                                    <p:set>
                                      <p:cBhvr>
                                        <p:cTn id="208" dur="1" fill="hold">
                                          <p:stCondLst>
                                            <p:cond delay="0"/>
                                          </p:stCondLst>
                                        </p:cTn>
                                        <p:tgtEl>
                                          <p:spTgt spid="197685"/>
                                        </p:tgtEl>
                                        <p:attrNameLst>
                                          <p:attrName>style.visibility</p:attrName>
                                        </p:attrNameLst>
                                      </p:cBhvr>
                                      <p:to>
                                        <p:strVal val="visible"/>
                                      </p:to>
                                    </p:set>
                                    <p:animEffect transition="in" filter="wipe(up)">
                                      <p:cBhvr>
                                        <p:cTn id="209" dur="500"/>
                                        <p:tgtEl>
                                          <p:spTgt spid="197685"/>
                                        </p:tgtEl>
                                      </p:cBhvr>
                                    </p:animEffect>
                                  </p:childTnLst>
                                </p:cTn>
                              </p:par>
                            </p:childTnLst>
                          </p:cTn>
                        </p:par>
                        <p:par>
                          <p:cTn id="210" fill="hold" nodeType="afterGroup">
                            <p:stCondLst>
                              <p:cond delay="1000"/>
                            </p:stCondLst>
                            <p:childTnLst>
                              <p:par>
                                <p:cTn id="211" presetID="22" presetClass="entr" presetSubtype="1" fill="hold" grpId="0" nodeType="afterEffect">
                                  <p:stCondLst>
                                    <p:cond delay="0"/>
                                  </p:stCondLst>
                                  <p:childTnLst>
                                    <p:set>
                                      <p:cBhvr>
                                        <p:cTn id="212" dur="1" fill="hold">
                                          <p:stCondLst>
                                            <p:cond delay="0"/>
                                          </p:stCondLst>
                                        </p:cTn>
                                        <p:tgtEl>
                                          <p:spTgt spid="197686"/>
                                        </p:tgtEl>
                                        <p:attrNameLst>
                                          <p:attrName>style.visibility</p:attrName>
                                        </p:attrNameLst>
                                      </p:cBhvr>
                                      <p:to>
                                        <p:strVal val="visible"/>
                                      </p:to>
                                    </p:set>
                                    <p:animEffect transition="in" filter="wipe(up)">
                                      <p:cBhvr>
                                        <p:cTn id="213" dur="500"/>
                                        <p:tgtEl>
                                          <p:spTgt spid="197686"/>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1" fill="hold" nodeType="clickEffect">
                                  <p:stCondLst>
                                    <p:cond delay="0"/>
                                  </p:stCondLst>
                                  <p:childTnLst>
                                    <p:set>
                                      <p:cBhvr>
                                        <p:cTn id="217" dur="1" fill="hold">
                                          <p:stCondLst>
                                            <p:cond delay="0"/>
                                          </p:stCondLst>
                                        </p:cTn>
                                        <p:tgtEl>
                                          <p:spTgt spid="197687"/>
                                        </p:tgtEl>
                                        <p:attrNameLst>
                                          <p:attrName>style.visibility</p:attrName>
                                        </p:attrNameLst>
                                      </p:cBhvr>
                                      <p:to>
                                        <p:strVal val="visible"/>
                                      </p:to>
                                    </p:set>
                                    <p:animEffect transition="in" filter="wipe(up)">
                                      <p:cBhvr>
                                        <p:cTn id="218" dur="500"/>
                                        <p:tgtEl>
                                          <p:spTgt spid="197687"/>
                                        </p:tgtEl>
                                      </p:cBhvr>
                                    </p:animEffect>
                                  </p:childTnLst>
                                </p:cTn>
                              </p:par>
                            </p:childTnLst>
                          </p:cTn>
                        </p:par>
                        <p:par>
                          <p:cTn id="219" fill="hold" nodeType="afterGroup">
                            <p:stCondLst>
                              <p:cond delay="500"/>
                            </p:stCondLst>
                            <p:childTnLst>
                              <p:par>
                                <p:cTn id="220" presetID="22" presetClass="entr" presetSubtype="1" fill="hold" grpId="0" nodeType="afterEffect">
                                  <p:stCondLst>
                                    <p:cond delay="0"/>
                                  </p:stCondLst>
                                  <p:childTnLst>
                                    <p:set>
                                      <p:cBhvr>
                                        <p:cTn id="221" dur="1" fill="hold">
                                          <p:stCondLst>
                                            <p:cond delay="0"/>
                                          </p:stCondLst>
                                        </p:cTn>
                                        <p:tgtEl>
                                          <p:spTgt spid="197688"/>
                                        </p:tgtEl>
                                        <p:attrNameLst>
                                          <p:attrName>style.visibility</p:attrName>
                                        </p:attrNameLst>
                                      </p:cBhvr>
                                      <p:to>
                                        <p:strVal val="visible"/>
                                      </p:to>
                                    </p:set>
                                    <p:animEffect transition="in" filter="wipe(up)">
                                      <p:cBhvr>
                                        <p:cTn id="222" dur="500"/>
                                        <p:tgtEl>
                                          <p:spTgt spid="197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P spid="197635" grpId="0" animBg="1" autoUpdateAnimBg="0"/>
      <p:bldP spid="197637" grpId="0" animBg="1" autoUpdateAnimBg="0"/>
      <p:bldP spid="197639" grpId="0" animBg="1" autoUpdateAnimBg="0"/>
      <p:bldP spid="197642" grpId="0" animBg="1" autoUpdateAnimBg="0"/>
      <p:bldP spid="197643" grpId="0" autoUpdateAnimBg="0"/>
      <p:bldP spid="197644" grpId="0" autoUpdateAnimBg="0"/>
      <p:bldP spid="197646" grpId="0" animBg="1" autoUpdateAnimBg="0"/>
      <p:bldP spid="197648" grpId="0" animBg="1" autoUpdateAnimBg="0"/>
      <p:bldP spid="197650" grpId="0" animBg="1" autoUpdateAnimBg="0"/>
      <p:bldP spid="197651" grpId="0" autoUpdateAnimBg="0"/>
      <p:bldP spid="197653" grpId="0" autoUpdateAnimBg="0"/>
      <p:bldP spid="197654" grpId="0" animBg="1" autoUpdateAnimBg="0"/>
      <p:bldP spid="197656" grpId="0" animBg="1" autoUpdateAnimBg="0"/>
      <p:bldP spid="197658" grpId="0" autoUpdateAnimBg="0"/>
      <p:bldP spid="197662" grpId="0" autoUpdateAnimBg="0"/>
      <p:bldP spid="197663" grpId="0" animBg="1" autoUpdateAnimBg="0"/>
      <p:bldP spid="197665" grpId="0" animBg="1" autoUpdateAnimBg="0"/>
      <p:bldP spid="197666" grpId="0" animBg="1" autoUpdateAnimBg="0"/>
      <p:bldP spid="197668" grpId="0" animBg="1" autoUpdateAnimBg="0"/>
      <p:bldP spid="197670" grpId="0" animBg="1" autoUpdateAnimBg="0"/>
      <p:bldP spid="197671" grpId="0" autoUpdateAnimBg="0"/>
      <p:bldP spid="197673" grpId="0" animBg="1" autoUpdateAnimBg="0"/>
      <p:bldP spid="197675" grpId="0" autoUpdateAnimBg="0"/>
      <p:bldP spid="197676" grpId="0" animBg="1" autoUpdateAnimBg="0"/>
      <p:bldP spid="197678" grpId="0" animBg="1" autoUpdateAnimBg="0"/>
      <p:bldP spid="197679" grpId="0" animBg="1" autoUpdateAnimBg="0"/>
      <p:bldP spid="197682" grpId="0" autoUpdateAnimBg="0"/>
      <p:bldP spid="197683" grpId="0" animBg="1" autoUpdateAnimBg="0"/>
      <p:bldP spid="197685" grpId="0" autoUpdateAnimBg="0"/>
      <p:bldP spid="197686" grpId="0" animBg="1" autoUpdateAnimBg="0"/>
      <p:bldP spid="19768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6807AE-66D0-4BCB-A32B-C15FD3D29485}"/>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3E992418-A44C-49B0-BE8E-A2BF0E227F64}"/>
              </a:ext>
            </a:extLst>
          </p:cNvPr>
          <p:cNvSpPr>
            <a:spLocks noGrp="1"/>
          </p:cNvSpPr>
          <p:nvPr>
            <p:ph idx="1"/>
          </p:nvPr>
        </p:nvSpPr>
        <p:spPr/>
        <p:txBody>
          <a:bodyPr/>
          <a:lstStyle/>
          <a:p>
            <a:endParaRPr lang="zh-CN" altLang="en-US"/>
          </a:p>
        </p:txBody>
      </p:sp>
      <p:sp>
        <p:nvSpPr>
          <p:cNvPr id="9218" name="页脚占位符 4">
            <a:extLst>
              <a:ext uri="{FF2B5EF4-FFF2-40B4-BE49-F238E27FC236}">
                <a16:creationId xmlns:a16="http://schemas.microsoft.com/office/drawing/2014/main" id="{8D2914A5-82B3-4C26-B747-DF4558B87375}"/>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6</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9219" name="Picture 2" descr="11_1">
            <a:extLst>
              <a:ext uri="{FF2B5EF4-FFF2-40B4-BE49-F238E27FC236}">
                <a16:creationId xmlns:a16="http://schemas.microsoft.com/office/drawing/2014/main" id="{59339B9E-77DF-49A8-9335-874A32AFD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0" y="388954"/>
            <a:ext cx="9146221" cy="646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B32A00-E13F-43FD-99E1-A826952CD7C1}"/>
              </a:ext>
            </a:extLst>
          </p:cNvPr>
          <p:cNvSpPr>
            <a:spLocks noGrp="1"/>
          </p:cNvSpPr>
          <p:nvPr>
            <p:ph type="title"/>
          </p:nvPr>
        </p:nvSpPr>
        <p:spPr/>
        <p:txBody>
          <a:bodyPr/>
          <a:lstStyle/>
          <a:p>
            <a:r>
              <a:rPr lang="en-US" altLang="zh-CN" dirty="0"/>
              <a:t>6.5 </a:t>
            </a:r>
            <a:r>
              <a:rPr lang="zh-CN" altLang="en-US" dirty="0"/>
              <a:t>设备分配</a:t>
            </a:r>
          </a:p>
        </p:txBody>
      </p:sp>
      <p:sp>
        <p:nvSpPr>
          <p:cNvPr id="39940" name="Rectangle 4">
            <a:extLst>
              <a:ext uri="{FF2B5EF4-FFF2-40B4-BE49-F238E27FC236}">
                <a16:creationId xmlns:a16="http://schemas.microsoft.com/office/drawing/2014/main" id="{9E97D678-86FB-4852-A523-EB98D5BA6E74}"/>
              </a:ext>
            </a:extLst>
          </p:cNvPr>
          <p:cNvSpPr>
            <a:spLocks noGrp="1" noChangeArrowheads="1"/>
          </p:cNvSpPr>
          <p:nvPr>
            <p:ph idx="1"/>
          </p:nvPr>
        </p:nvSpPr>
        <p:spPr/>
        <p:txBody>
          <a:bodyPr/>
          <a:lstStyle/>
          <a:p>
            <a:pPr eaLnBrk="1" hangingPunct="1">
              <a:lnSpc>
                <a:spcPct val="90000"/>
              </a:lnSpc>
            </a:pPr>
            <a:r>
              <a:rPr lang="zh-CN" altLang="en-US" dirty="0">
                <a:latin typeface="Times New Roman" panose="02020603050405020304" pitchFamily="18" charset="0"/>
              </a:rPr>
              <a:t>设备分配原则</a:t>
            </a:r>
          </a:p>
          <a:p>
            <a:pPr lvl="1" eaLnBrk="1" hangingPunct="1">
              <a:lnSpc>
                <a:spcPct val="90000"/>
              </a:lnSpc>
            </a:pPr>
            <a:r>
              <a:rPr lang="zh-CN" altLang="en-US" dirty="0">
                <a:latin typeface="Times New Roman" panose="02020603050405020304" pitchFamily="18" charset="0"/>
              </a:rPr>
              <a:t>设备的固有属性</a:t>
            </a:r>
          </a:p>
          <a:p>
            <a:pPr lvl="1" eaLnBrk="1" hangingPunct="1">
              <a:lnSpc>
                <a:spcPct val="90000"/>
              </a:lnSpc>
            </a:pPr>
            <a:r>
              <a:rPr lang="zh-CN" altLang="en-US" dirty="0">
                <a:latin typeface="Times New Roman" panose="02020603050405020304" pitchFamily="18" charset="0"/>
              </a:rPr>
              <a:t>设备分配策略</a:t>
            </a:r>
          </a:p>
          <a:p>
            <a:pPr lvl="2" eaLnBrk="1" hangingPunct="1">
              <a:lnSpc>
                <a:spcPct val="90000"/>
              </a:lnSpc>
            </a:pPr>
            <a:r>
              <a:rPr lang="zh-CN" altLang="en-US" dirty="0">
                <a:latin typeface="Times New Roman" panose="02020603050405020304" pitchFamily="18" charset="0"/>
              </a:rPr>
              <a:t>静态分配</a:t>
            </a:r>
          </a:p>
          <a:p>
            <a:pPr lvl="2" eaLnBrk="1" hangingPunct="1">
              <a:lnSpc>
                <a:spcPct val="90000"/>
              </a:lnSpc>
            </a:pPr>
            <a:r>
              <a:rPr lang="zh-CN" altLang="en-US" dirty="0">
                <a:latin typeface="Times New Roman" panose="02020603050405020304" pitchFamily="18" charset="0"/>
              </a:rPr>
              <a:t>动态分配</a:t>
            </a:r>
          </a:p>
          <a:p>
            <a:pPr lvl="1" eaLnBrk="1" hangingPunct="1">
              <a:lnSpc>
                <a:spcPct val="90000"/>
              </a:lnSpc>
            </a:pPr>
            <a:r>
              <a:rPr lang="zh-CN" altLang="en-US" dirty="0">
                <a:latin typeface="Times New Roman" panose="02020603050405020304" pitchFamily="18" charset="0"/>
              </a:rPr>
              <a:t>设备分配算法</a:t>
            </a:r>
          </a:p>
          <a:p>
            <a:pPr lvl="2" eaLnBrk="1" hangingPunct="1">
              <a:lnSpc>
                <a:spcPct val="90000"/>
              </a:lnSpc>
            </a:pPr>
            <a:r>
              <a:rPr lang="zh-CN" altLang="en-US" dirty="0">
                <a:latin typeface="Times New Roman" panose="02020603050405020304" pitchFamily="18" charset="0"/>
              </a:rPr>
              <a:t>先请求先分配   </a:t>
            </a:r>
          </a:p>
          <a:p>
            <a:pPr lvl="2" eaLnBrk="1" hangingPunct="1">
              <a:lnSpc>
                <a:spcPct val="90000"/>
              </a:lnSpc>
            </a:pPr>
            <a:r>
              <a:rPr lang="zh-CN" altLang="en-US" dirty="0">
                <a:latin typeface="Times New Roman" panose="02020603050405020304" pitchFamily="18" charset="0"/>
              </a:rPr>
              <a:t>优先级高者先分配</a:t>
            </a:r>
          </a:p>
          <a:p>
            <a:pPr lvl="1" eaLnBrk="1" hangingPunct="1">
              <a:lnSpc>
                <a:spcPct val="90000"/>
              </a:lnSpc>
            </a:pPr>
            <a:r>
              <a:rPr lang="zh-CN" altLang="en-US" dirty="0">
                <a:latin typeface="Times New Roman" panose="02020603050405020304" pitchFamily="18" charset="0"/>
              </a:rPr>
              <a:t>设备分配中的安全性</a:t>
            </a:r>
          </a:p>
          <a:p>
            <a:pPr lvl="2" eaLnBrk="1" hangingPunct="1">
              <a:lnSpc>
                <a:spcPct val="90000"/>
              </a:lnSpc>
            </a:pPr>
            <a:r>
              <a:rPr lang="zh-CN" altLang="en-US" dirty="0">
                <a:latin typeface="Times New Roman" panose="02020603050405020304" pitchFamily="18" charset="0"/>
              </a:rPr>
              <a:t>一个进程只能提出一个</a:t>
            </a:r>
            <a:r>
              <a:rPr lang="en-US" altLang="zh-CN" dirty="0">
                <a:latin typeface="Times New Roman" panose="02020603050405020304" pitchFamily="18" charset="0"/>
              </a:rPr>
              <a:t>I/O</a:t>
            </a:r>
            <a:r>
              <a:rPr lang="zh-CN" altLang="en-US" dirty="0">
                <a:latin typeface="Times New Roman" panose="02020603050405020304" pitchFamily="18" charset="0"/>
              </a:rPr>
              <a:t>请求</a:t>
            </a:r>
          </a:p>
          <a:p>
            <a:pPr lvl="2" eaLnBrk="1" hangingPunct="1">
              <a:lnSpc>
                <a:spcPct val="90000"/>
              </a:lnSpc>
            </a:pPr>
            <a:r>
              <a:rPr lang="zh-CN" altLang="en-US" dirty="0">
                <a:latin typeface="Times New Roman" panose="02020603050405020304" pitchFamily="18" charset="0"/>
              </a:rPr>
              <a:t>多请求方式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994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994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4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994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4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EFCF26F-7609-4CE2-9B6B-A12722298F0E}"/>
              </a:ext>
            </a:extLst>
          </p:cNvPr>
          <p:cNvSpPr>
            <a:spLocks noGrp="1"/>
          </p:cNvSpPr>
          <p:nvPr>
            <p:ph type="title"/>
          </p:nvPr>
        </p:nvSpPr>
        <p:spPr/>
        <p:txBody>
          <a:bodyPr/>
          <a:lstStyle/>
          <a:p>
            <a:r>
              <a:rPr lang="en-US" altLang="zh-CN" dirty="0"/>
              <a:t>6.5 </a:t>
            </a:r>
            <a:r>
              <a:rPr lang="zh-CN" altLang="en-US" dirty="0"/>
              <a:t>设备分配</a:t>
            </a:r>
          </a:p>
        </p:txBody>
      </p:sp>
      <p:sp>
        <p:nvSpPr>
          <p:cNvPr id="47108" name="Rectangle 4">
            <a:extLst>
              <a:ext uri="{FF2B5EF4-FFF2-40B4-BE49-F238E27FC236}">
                <a16:creationId xmlns:a16="http://schemas.microsoft.com/office/drawing/2014/main" id="{D44110E2-BE9E-4223-AC7D-296E2FC32F23}"/>
              </a:ext>
            </a:extLst>
          </p:cNvPr>
          <p:cNvSpPr>
            <a:spLocks noGrp="1" noChangeArrowheads="1"/>
          </p:cNvSpPr>
          <p:nvPr>
            <p:ph idx="1"/>
          </p:nvPr>
        </p:nvSpPr>
        <p:spPr/>
        <p:txBody>
          <a:bodyPr/>
          <a:lstStyle/>
          <a:p>
            <a:pPr eaLnBrk="1" hangingPunct="1"/>
            <a:r>
              <a:rPr lang="en-US" altLang="zh-CN" dirty="0" err="1">
                <a:latin typeface="Times New Roman" panose="02020603050405020304" pitchFamily="18" charset="0"/>
              </a:rPr>
              <a:t>SPOOLing</a:t>
            </a:r>
            <a:r>
              <a:rPr lang="zh-CN" altLang="en-US" dirty="0">
                <a:latin typeface="Times New Roman" panose="02020603050405020304" pitchFamily="18" charset="0"/>
              </a:rPr>
              <a:t>技术</a:t>
            </a:r>
          </a:p>
          <a:p>
            <a:pPr lvl="1" eaLnBrk="1" hangingPunct="1"/>
            <a:r>
              <a:rPr lang="en-US" altLang="zh-CN" dirty="0" err="1">
                <a:latin typeface="Times New Roman" panose="02020603050405020304" pitchFamily="18" charset="0"/>
              </a:rPr>
              <a:t>SPOOLing</a:t>
            </a:r>
            <a:r>
              <a:rPr lang="zh-CN" altLang="en-US" dirty="0">
                <a:latin typeface="Times New Roman" panose="02020603050405020304" pitchFamily="18" charset="0"/>
              </a:rPr>
              <a:t>系统</a:t>
            </a:r>
          </a:p>
          <a:p>
            <a:pPr lvl="2" eaLnBrk="1" hangingPunct="1"/>
            <a:r>
              <a:rPr lang="zh-CN" altLang="en-US" dirty="0">
                <a:latin typeface="Times New Roman" panose="02020603050405020304" pitchFamily="18" charset="0"/>
              </a:rPr>
              <a:t>多台外设通过通道或</a:t>
            </a:r>
            <a:r>
              <a:rPr lang="en-US" altLang="zh-CN" dirty="0">
                <a:latin typeface="Times New Roman" panose="02020603050405020304" pitchFamily="18" charset="0"/>
              </a:rPr>
              <a:t>DMA </a:t>
            </a:r>
            <a:r>
              <a:rPr lang="zh-CN" altLang="en-US" dirty="0">
                <a:latin typeface="Times New Roman" panose="02020603050405020304" pitchFamily="18" charset="0"/>
              </a:rPr>
              <a:t>器件和主机与外存连接起来，实现脱机</a:t>
            </a:r>
            <a:r>
              <a:rPr lang="en-US" altLang="zh-CN" dirty="0">
                <a:latin typeface="Times New Roman" panose="02020603050405020304" pitchFamily="18" charset="0"/>
              </a:rPr>
              <a:t>I/O</a:t>
            </a:r>
            <a:r>
              <a:rPr lang="zh-CN" altLang="en-US" dirty="0">
                <a:latin typeface="Times New Roman" panose="02020603050405020304" pitchFamily="18" charset="0"/>
              </a:rPr>
              <a:t>功能。</a:t>
            </a:r>
          </a:p>
          <a:p>
            <a:pPr lvl="1" eaLnBrk="1" hangingPunct="1"/>
            <a:r>
              <a:rPr lang="en-US" altLang="zh-CN" dirty="0">
                <a:latin typeface="Times New Roman" panose="02020603050405020304" pitchFamily="18" charset="0"/>
              </a:rPr>
              <a:t>SPOOLING </a:t>
            </a:r>
            <a:r>
              <a:rPr lang="zh-CN" altLang="en-US" dirty="0">
                <a:latin typeface="Times New Roman" panose="02020603050405020304" pitchFamily="18" charset="0"/>
              </a:rPr>
              <a:t>系统的组成</a:t>
            </a:r>
          </a:p>
          <a:p>
            <a:pPr lvl="2" eaLnBrk="1" hangingPunct="1"/>
            <a:r>
              <a:rPr lang="zh-CN" altLang="en-US" dirty="0">
                <a:latin typeface="Times New Roman" panose="02020603050405020304" pitchFamily="18" charset="0"/>
              </a:rPr>
              <a:t>输入井和输出井。</a:t>
            </a:r>
          </a:p>
          <a:p>
            <a:pPr lvl="2" eaLnBrk="1" hangingPunct="1"/>
            <a:r>
              <a:rPr lang="zh-CN" altLang="en-US" dirty="0">
                <a:latin typeface="Times New Roman" panose="02020603050405020304" pitchFamily="18" charset="0"/>
              </a:rPr>
              <a:t>输入缓冲区和输出缓冲区。</a:t>
            </a:r>
          </a:p>
          <a:p>
            <a:pPr lvl="2" eaLnBrk="1" hangingPunct="1"/>
            <a:r>
              <a:rPr lang="zh-CN" altLang="en-US" dirty="0">
                <a:latin typeface="Times New Roman" panose="02020603050405020304" pitchFamily="18" charset="0"/>
              </a:rPr>
              <a:t>输入程序和输出程序：每个程序包括读过程和写过程</a:t>
            </a:r>
          </a:p>
          <a:p>
            <a:pPr lvl="2" eaLnBrk="1" hangingPunct="1"/>
            <a:r>
              <a:rPr lang="zh-CN" altLang="en-US" dirty="0">
                <a:latin typeface="Times New Roman" panose="02020603050405020304" pitchFamily="18" charset="0"/>
              </a:rPr>
              <a:t>请求操作队列表。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box(in)">
                                      <p:cBhvr>
                                        <p:cTn id="7" dur="500"/>
                                        <p:tgtEl>
                                          <p:spTgt spid="4710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108">
                                            <p:txEl>
                                              <p:pRg st="1" end="1"/>
                                            </p:txEl>
                                          </p:spTgt>
                                        </p:tgtEl>
                                        <p:attrNameLst>
                                          <p:attrName>style.visibility</p:attrName>
                                        </p:attrNameLst>
                                      </p:cBhvr>
                                      <p:to>
                                        <p:strVal val="visible"/>
                                      </p:to>
                                    </p:set>
                                    <p:animEffect transition="in" filter="box(in)">
                                      <p:cBhvr>
                                        <p:cTn id="10" dur="500"/>
                                        <p:tgtEl>
                                          <p:spTgt spid="4710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7108">
                                            <p:txEl>
                                              <p:pRg st="2" end="2"/>
                                            </p:txEl>
                                          </p:spTgt>
                                        </p:tgtEl>
                                        <p:attrNameLst>
                                          <p:attrName>style.visibility</p:attrName>
                                        </p:attrNameLst>
                                      </p:cBhvr>
                                      <p:to>
                                        <p:strVal val="visible"/>
                                      </p:to>
                                    </p:set>
                                    <p:animEffect transition="in" filter="box(in)">
                                      <p:cBhvr>
                                        <p:cTn id="13" dur="500"/>
                                        <p:tgtEl>
                                          <p:spTgt spid="4710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7108">
                                            <p:txEl>
                                              <p:pRg st="3" end="3"/>
                                            </p:txEl>
                                          </p:spTgt>
                                        </p:tgtEl>
                                        <p:attrNameLst>
                                          <p:attrName>style.visibility</p:attrName>
                                        </p:attrNameLst>
                                      </p:cBhvr>
                                      <p:to>
                                        <p:strVal val="visible"/>
                                      </p:to>
                                    </p:set>
                                    <p:animEffect transition="in" filter="box(in)">
                                      <p:cBhvr>
                                        <p:cTn id="18" dur="500"/>
                                        <p:tgtEl>
                                          <p:spTgt spid="47108">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7108">
                                            <p:txEl>
                                              <p:pRg st="4" end="4"/>
                                            </p:txEl>
                                          </p:spTgt>
                                        </p:tgtEl>
                                        <p:attrNameLst>
                                          <p:attrName>style.visibility</p:attrName>
                                        </p:attrNameLst>
                                      </p:cBhvr>
                                      <p:to>
                                        <p:strVal val="visible"/>
                                      </p:to>
                                    </p:set>
                                    <p:animEffect transition="in" filter="box(in)">
                                      <p:cBhvr>
                                        <p:cTn id="21" dur="500"/>
                                        <p:tgtEl>
                                          <p:spTgt spid="47108">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7108">
                                            <p:txEl>
                                              <p:pRg st="5" end="5"/>
                                            </p:txEl>
                                          </p:spTgt>
                                        </p:tgtEl>
                                        <p:attrNameLst>
                                          <p:attrName>style.visibility</p:attrName>
                                        </p:attrNameLst>
                                      </p:cBhvr>
                                      <p:to>
                                        <p:strVal val="visible"/>
                                      </p:to>
                                    </p:set>
                                    <p:animEffect transition="in" filter="box(in)">
                                      <p:cBhvr>
                                        <p:cTn id="24" dur="500"/>
                                        <p:tgtEl>
                                          <p:spTgt spid="47108">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47108">
                                            <p:txEl>
                                              <p:pRg st="6" end="6"/>
                                            </p:txEl>
                                          </p:spTgt>
                                        </p:tgtEl>
                                        <p:attrNameLst>
                                          <p:attrName>style.visibility</p:attrName>
                                        </p:attrNameLst>
                                      </p:cBhvr>
                                      <p:to>
                                        <p:strVal val="visible"/>
                                      </p:to>
                                    </p:set>
                                    <p:animEffect transition="in" filter="box(in)">
                                      <p:cBhvr>
                                        <p:cTn id="27" dur="500"/>
                                        <p:tgtEl>
                                          <p:spTgt spid="47108">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47108">
                                            <p:txEl>
                                              <p:pRg st="7" end="7"/>
                                            </p:txEl>
                                          </p:spTgt>
                                        </p:tgtEl>
                                        <p:attrNameLst>
                                          <p:attrName>style.visibility</p:attrName>
                                        </p:attrNameLst>
                                      </p:cBhvr>
                                      <p:to>
                                        <p:strVal val="visible"/>
                                      </p:to>
                                    </p:set>
                                    <p:animEffect transition="in" filter="box(in)">
                                      <p:cBhvr>
                                        <p:cTn id="30" dur="500"/>
                                        <p:tgtEl>
                                          <p:spTgt spid="471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981BF1-70AE-4880-A675-A9AE3CD30877}"/>
              </a:ext>
            </a:extLst>
          </p:cNvPr>
          <p:cNvSpPr>
            <a:spLocks noGrp="1"/>
          </p:cNvSpPr>
          <p:nvPr>
            <p:ph type="title"/>
          </p:nvPr>
        </p:nvSpPr>
        <p:spPr/>
        <p:txBody>
          <a:bodyPr/>
          <a:lstStyle/>
          <a:p>
            <a:r>
              <a:rPr lang="en-US" altLang="zh-CN" dirty="0"/>
              <a:t>6.5 </a:t>
            </a:r>
            <a:r>
              <a:rPr lang="zh-CN" altLang="en-US" dirty="0"/>
              <a:t>设备分配</a:t>
            </a:r>
          </a:p>
        </p:txBody>
      </p:sp>
      <p:sp>
        <p:nvSpPr>
          <p:cNvPr id="198658" name="Rectangle 2">
            <a:extLst>
              <a:ext uri="{FF2B5EF4-FFF2-40B4-BE49-F238E27FC236}">
                <a16:creationId xmlns:a16="http://schemas.microsoft.com/office/drawing/2014/main" id="{EA196046-417B-4038-AED1-63EDEE58A587}"/>
              </a:ext>
            </a:extLst>
          </p:cNvPr>
          <p:cNvSpPr>
            <a:spLocks noGrp="1" noChangeArrowheads="1"/>
          </p:cNvSpPr>
          <p:nvPr>
            <p:ph idx="1"/>
          </p:nvPr>
        </p:nvSpPr>
        <p:spPr>
          <a:xfrm>
            <a:off x="135171" y="5832530"/>
            <a:ext cx="8758004" cy="949269"/>
          </a:xfrm>
          <a:gradFill rotWithShape="0">
            <a:gsLst>
              <a:gs pos="0">
                <a:srgbClr val="181876"/>
              </a:gs>
              <a:gs pos="50000">
                <a:srgbClr val="3333FF"/>
              </a:gs>
              <a:gs pos="100000">
                <a:srgbClr val="181876"/>
              </a:gs>
            </a:gsLst>
            <a:lin ang="5400000" scaled="1"/>
          </a:gradFill>
          <a:extLst>
            <a:ext uri="{91240B29-F687-4F45-9708-019B960494DF}">
              <a14:hiddenLine xmlns:a14="http://schemas.microsoft.com/office/drawing/2010/main" w="9525">
                <a:solidFill>
                  <a:srgbClr val="FF0066"/>
                </a:solidFill>
                <a:miter lim="800000"/>
                <a:headEnd/>
                <a:tailEnd/>
              </a14:hiddenLine>
            </a:ext>
          </a:extLst>
        </p:spPr>
        <p:txBody>
          <a:bodyPr/>
          <a:lstStyle/>
          <a:p>
            <a:pPr eaLnBrk="1" hangingPunct="1">
              <a:buFont typeface="Wingdings" panose="05000000000000000000" pitchFamily="2" charset="2"/>
              <a:buNone/>
            </a:pPr>
            <a:r>
              <a:rPr lang="en-US" altLang="zh-CN" sz="2400" b="0" dirty="0">
                <a:solidFill>
                  <a:schemeClr val="bg1"/>
                </a:solidFill>
                <a:ea typeface="楷体_GB2312" pitchFamily="49" charset="-122"/>
              </a:rPr>
              <a:t>                       </a:t>
            </a:r>
            <a:r>
              <a:rPr lang="en-US" altLang="zh-CN" sz="2400" b="0" dirty="0" err="1">
                <a:solidFill>
                  <a:schemeClr val="bg1"/>
                </a:solidFill>
                <a:ea typeface="楷体_GB2312" pitchFamily="49" charset="-122"/>
              </a:rPr>
              <a:t>SPOOLing</a:t>
            </a:r>
            <a:r>
              <a:rPr lang="en-US" altLang="zh-CN" sz="2400" b="0" dirty="0">
                <a:solidFill>
                  <a:schemeClr val="bg1"/>
                </a:solidFill>
                <a:ea typeface="楷体_GB2312" pitchFamily="49" charset="-122"/>
              </a:rPr>
              <a:t> </a:t>
            </a:r>
            <a:r>
              <a:rPr lang="zh-CN" altLang="en-US" sz="2400" b="0" dirty="0">
                <a:solidFill>
                  <a:schemeClr val="bg1"/>
                </a:solidFill>
                <a:ea typeface="楷体_GB2312" pitchFamily="49" charset="-122"/>
              </a:rPr>
              <a:t>系统的组成</a:t>
            </a:r>
            <a:r>
              <a:rPr lang="en-US" altLang="zh-CN" sz="2400" b="0" dirty="0">
                <a:solidFill>
                  <a:schemeClr val="bg1"/>
                </a:solidFill>
                <a:ea typeface="楷体_GB2312" pitchFamily="49" charset="-122"/>
              </a:rPr>
              <a:t>:</a:t>
            </a:r>
          </a:p>
          <a:p>
            <a:pPr eaLnBrk="1" hangingPunct="1">
              <a:buFont typeface="Wingdings" panose="05000000000000000000" pitchFamily="2" charset="2"/>
              <a:buNone/>
            </a:pPr>
            <a:r>
              <a:rPr lang="zh-CN" altLang="en-US" sz="2000" b="0" dirty="0">
                <a:solidFill>
                  <a:schemeClr val="bg1"/>
                </a:solidFill>
                <a:ea typeface="楷体_GB2312" pitchFamily="49" charset="-122"/>
                <a:sym typeface="Symbol" panose="05050102010706020507" pitchFamily="18" charset="2"/>
              </a:rPr>
              <a:t>输入井、输出井       </a:t>
            </a:r>
            <a:r>
              <a:rPr lang="zh-CN" altLang="en-US" sz="2000" b="0" dirty="0">
                <a:solidFill>
                  <a:schemeClr val="bg1"/>
                </a:solidFill>
                <a:latin typeface="楷体_GB2312" pitchFamily="49" charset="-122"/>
                <a:ea typeface="楷体_GB2312" pitchFamily="49" charset="-122"/>
              </a:rPr>
              <a:t>输入进程、输出进程         </a:t>
            </a:r>
            <a:r>
              <a:rPr lang="en-US" altLang="zh-CN" sz="2000" b="0" dirty="0">
                <a:solidFill>
                  <a:schemeClr val="bg1"/>
                </a:solidFill>
                <a:latin typeface="楷体_GB2312" pitchFamily="49" charset="-122"/>
                <a:ea typeface="楷体_GB2312" pitchFamily="49" charset="-122"/>
              </a:rPr>
              <a:t>I/O</a:t>
            </a:r>
            <a:r>
              <a:rPr lang="zh-CN" altLang="en-US" sz="2000" b="0" dirty="0">
                <a:solidFill>
                  <a:schemeClr val="bg1"/>
                </a:solidFill>
                <a:latin typeface="楷体_GB2312" pitchFamily="49" charset="-122"/>
                <a:ea typeface="楷体_GB2312" pitchFamily="49" charset="-122"/>
              </a:rPr>
              <a:t>缓冲区         </a:t>
            </a:r>
            <a:r>
              <a:rPr lang="zh-CN" altLang="en-US" sz="2000" dirty="0">
                <a:solidFill>
                  <a:schemeClr val="bg1"/>
                </a:solidFill>
                <a:latin typeface="楷体_GB2312" pitchFamily="49" charset="-122"/>
                <a:ea typeface="楷体_GB2312" pitchFamily="49" charset="-122"/>
              </a:rPr>
              <a:t>井管理程序</a:t>
            </a:r>
            <a:endParaRPr lang="zh-CN" altLang="en-US" sz="2000" dirty="0"/>
          </a:p>
        </p:txBody>
      </p:sp>
      <p:sp>
        <p:nvSpPr>
          <p:cNvPr id="198659" name="Rectangle 3">
            <a:extLst>
              <a:ext uri="{FF2B5EF4-FFF2-40B4-BE49-F238E27FC236}">
                <a16:creationId xmlns:a16="http://schemas.microsoft.com/office/drawing/2014/main" id="{B2A620DB-03E0-4841-928D-B829AA78F647}"/>
              </a:ext>
            </a:extLst>
          </p:cNvPr>
          <p:cNvSpPr>
            <a:spLocks noChangeArrowheads="1"/>
          </p:cNvSpPr>
          <p:nvPr/>
        </p:nvSpPr>
        <p:spPr bwMode="auto">
          <a:xfrm>
            <a:off x="381000" y="1236719"/>
            <a:ext cx="1371600" cy="398462"/>
          </a:xfrm>
          <a:prstGeom prst="rect">
            <a:avLst/>
          </a:prstGeom>
          <a:solidFill>
            <a:srgbClr val="FFFF00"/>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rPr>
              <a:t>输入设备</a:t>
            </a:r>
          </a:p>
        </p:txBody>
      </p:sp>
      <p:sp>
        <p:nvSpPr>
          <p:cNvPr id="198660" name="Rectangle 4">
            <a:extLst>
              <a:ext uri="{FF2B5EF4-FFF2-40B4-BE49-F238E27FC236}">
                <a16:creationId xmlns:a16="http://schemas.microsoft.com/office/drawing/2014/main" id="{AA32C195-B1D8-4E45-AB35-504D01DB833E}"/>
              </a:ext>
            </a:extLst>
          </p:cNvPr>
          <p:cNvSpPr>
            <a:spLocks noChangeArrowheads="1"/>
          </p:cNvSpPr>
          <p:nvPr/>
        </p:nvSpPr>
        <p:spPr bwMode="auto">
          <a:xfrm>
            <a:off x="417513" y="2379719"/>
            <a:ext cx="1370012" cy="398462"/>
          </a:xfrm>
          <a:prstGeom prst="rect">
            <a:avLst/>
          </a:prstGeom>
          <a:solidFill>
            <a:srgbClr val="FFFF00"/>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rPr>
              <a:t>输入设备</a:t>
            </a:r>
          </a:p>
        </p:txBody>
      </p:sp>
      <p:sp>
        <p:nvSpPr>
          <p:cNvPr id="64518" name="Line 5">
            <a:extLst>
              <a:ext uri="{FF2B5EF4-FFF2-40B4-BE49-F238E27FC236}">
                <a16:creationId xmlns:a16="http://schemas.microsoft.com/office/drawing/2014/main" id="{9830318E-FDAB-402F-8687-A9735AA2E962}"/>
              </a:ext>
            </a:extLst>
          </p:cNvPr>
          <p:cNvSpPr>
            <a:spLocks noChangeShapeType="1"/>
          </p:cNvSpPr>
          <p:nvPr/>
        </p:nvSpPr>
        <p:spPr bwMode="auto">
          <a:xfrm>
            <a:off x="1066800" y="1616131"/>
            <a:ext cx="0" cy="722313"/>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2" name="Text Box 6">
            <a:extLst>
              <a:ext uri="{FF2B5EF4-FFF2-40B4-BE49-F238E27FC236}">
                <a16:creationId xmlns:a16="http://schemas.microsoft.com/office/drawing/2014/main" id="{49A35279-342D-4E39-AB50-0B26D10E5BEF}"/>
              </a:ext>
            </a:extLst>
          </p:cNvPr>
          <p:cNvSpPr txBox="1">
            <a:spLocks noChangeArrowheads="1"/>
          </p:cNvSpPr>
          <p:nvPr/>
        </p:nvSpPr>
        <p:spPr bwMode="auto">
          <a:xfrm>
            <a:off x="2224088" y="1082731"/>
            <a:ext cx="517525" cy="1790700"/>
          </a:xfrm>
          <a:prstGeom prst="rect">
            <a:avLst/>
          </a:prstGeom>
          <a:solidFill>
            <a:srgbClr val="FFFFCC"/>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ClrTx/>
              <a:buFontTx/>
              <a:buNone/>
            </a:pPr>
            <a:r>
              <a:rPr lang="en-US" altLang="zh-CN" sz="2400">
                <a:solidFill>
                  <a:schemeClr val="bg1"/>
                </a:solidFill>
                <a:latin typeface="Times New Roman" panose="02020603050405020304" pitchFamily="18" charset="0"/>
                <a:ea typeface="楷体_GB2312" pitchFamily="49" charset="-122"/>
              </a:rPr>
              <a:t>    </a:t>
            </a:r>
            <a:r>
              <a:rPr lang="zh-CN" altLang="en-US" sz="1900">
                <a:latin typeface="宋体" panose="02010600030101010101" pitchFamily="2" charset="-122"/>
              </a:rPr>
              <a:t>通    道</a:t>
            </a:r>
          </a:p>
        </p:txBody>
      </p:sp>
      <p:grpSp>
        <p:nvGrpSpPr>
          <p:cNvPr id="198663" name="Group 7">
            <a:extLst>
              <a:ext uri="{FF2B5EF4-FFF2-40B4-BE49-F238E27FC236}">
                <a16:creationId xmlns:a16="http://schemas.microsoft.com/office/drawing/2014/main" id="{1403985F-032F-48E8-9CC2-F3CBDB354355}"/>
              </a:ext>
            </a:extLst>
          </p:cNvPr>
          <p:cNvGrpSpPr>
            <a:grpSpLocks/>
          </p:cNvGrpSpPr>
          <p:nvPr/>
        </p:nvGrpSpPr>
        <p:grpSpPr bwMode="auto">
          <a:xfrm>
            <a:off x="3394075" y="3217919"/>
            <a:ext cx="2320925" cy="627062"/>
            <a:chOff x="2138" y="1813"/>
            <a:chExt cx="1462" cy="620"/>
          </a:xfrm>
        </p:grpSpPr>
        <p:sp>
          <p:nvSpPr>
            <p:cNvPr id="64565" name="Rectangle 8">
              <a:extLst>
                <a:ext uri="{FF2B5EF4-FFF2-40B4-BE49-F238E27FC236}">
                  <a16:creationId xmlns:a16="http://schemas.microsoft.com/office/drawing/2014/main" id="{BE0F95F7-00FA-4AFB-A313-26969752C6DC}"/>
                </a:ext>
              </a:extLst>
            </p:cNvPr>
            <p:cNvSpPr>
              <a:spLocks noChangeArrowheads="1"/>
            </p:cNvSpPr>
            <p:nvPr/>
          </p:nvSpPr>
          <p:spPr bwMode="auto">
            <a:xfrm>
              <a:off x="2138" y="2005"/>
              <a:ext cx="1462" cy="252"/>
            </a:xfrm>
            <a:prstGeom prst="rect">
              <a:avLst/>
            </a:prstGeom>
            <a:solidFill>
              <a:srgbClr val="FFFFCC"/>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ea typeface="楷体_GB2312" pitchFamily="49" charset="-122"/>
                </a:rPr>
                <a:t>通       道</a:t>
              </a:r>
            </a:p>
          </p:txBody>
        </p:sp>
        <p:sp>
          <p:nvSpPr>
            <p:cNvPr id="64566" name="AutoShape 9">
              <a:extLst>
                <a:ext uri="{FF2B5EF4-FFF2-40B4-BE49-F238E27FC236}">
                  <a16:creationId xmlns:a16="http://schemas.microsoft.com/office/drawing/2014/main" id="{08B0C6AE-E02A-4208-8F78-E5E10F12636D}"/>
                </a:ext>
              </a:extLst>
            </p:cNvPr>
            <p:cNvSpPr>
              <a:spLocks noChangeArrowheads="1"/>
            </p:cNvSpPr>
            <p:nvPr/>
          </p:nvSpPr>
          <p:spPr bwMode="auto">
            <a:xfrm>
              <a:off x="2772" y="1813"/>
              <a:ext cx="209" cy="164"/>
            </a:xfrm>
            <a:prstGeom prst="upDownArrow">
              <a:avLst>
                <a:gd name="adj1" fmla="val 50000"/>
                <a:gd name="adj2" fmla="val 20000"/>
              </a:avLst>
            </a:prstGeom>
            <a:solidFill>
              <a:srgbClr val="FFFFCC"/>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67" name="AutoShape 10">
              <a:extLst>
                <a:ext uri="{FF2B5EF4-FFF2-40B4-BE49-F238E27FC236}">
                  <a16:creationId xmlns:a16="http://schemas.microsoft.com/office/drawing/2014/main" id="{2BC3E564-ACB0-4396-A476-B535063FD220}"/>
                </a:ext>
              </a:extLst>
            </p:cNvPr>
            <p:cNvSpPr>
              <a:spLocks noChangeArrowheads="1"/>
            </p:cNvSpPr>
            <p:nvPr/>
          </p:nvSpPr>
          <p:spPr bwMode="auto">
            <a:xfrm>
              <a:off x="2760" y="2268"/>
              <a:ext cx="221" cy="165"/>
            </a:xfrm>
            <a:prstGeom prst="upDownArrow">
              <a:avLst>
                <a:gd name="adj1" fmla="val 50000"/>
                <a:gd name="adj2" fmla="val 20000"/>
              </a:avLst>
            </a:prstGeom>
            <a:solidFill>
              <a:srgbClr val="FFFFCC"/>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grpSp>
      <p:sp>
        <p:nvSpPr>
          <p:cNvPr id="198667" name="Line 11">
            <a:extLst>
              <a:ext uri="{FF2B5EF4-FFF2-40B4-BE49-F238E27FC236}">
                <a16:creationId xmlns:a16="http://schemas.microsoft.com/office/drawing/2014/main" id="{2ABED101-B927-4123-B601-4A8F5D5E404D}"/>
              </a:ext>
            </a:extLst>
          </p:cNvPr>
          <p:cNvSpPr>
            <a:spLocks noChangeShapeType="1"/>
          </p:cNvSpPr>
          <p:nvPr/>
        </p:nvSpPr>
        <p:spPr bwMode="auto">
          <a:xfrm>
            <a:off x="1752600" y="1463731"/>
            <a:ext cx="47625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8" name="Line 12">
            <a:extLst>
              <a:ext uri="{FF2B5EF4-FFF2-40B4-BE49-F238E27FC236}">
                <a16:creationId xmlns:a16="http://schemas.microsoft.com/office/drawing/2014/main" id="{98218AEB-CE9A-41C1-B37F-F558823BD1D6}"/>
              </a:ext>
            </a:extLst>
          </p:cNvPr>
          <p:cNvSpPr>
            <a:spLocks noChangeShapeType="1"/>
          </p:cNvSpPr>
          <p:nvPr/>
        </p:nvSpPr>
        <p:spPr bwMode="auto">
          <a:xfrm flipV="1">
            <a:off x="1808163" y="2589269"/>
            <a:ext cx="401637"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8669" name="Group 13">
            <a:extLst>
              <a:ext uri="{FF2B5EF4-FFF2-40B4-BE49-F238E27FC236}">
                <a16:creationId xmlns:a16="http://schemas.microsoft.com/office/drawing/2014/main" id="{997C4834-2A73-4F0A-92F2-2A3D5757D6E3}"/>
              </a:ext>
            </a:extLst>
          </p:cNvPr>
          <p:cNvGrpSpPr>
            <a:grpSpLocks/>
          </p:cNvGrpSpPr>
          <p:nvPr/>
        </p:nvGrpSpPr>
        <p:grpSpPr bwMode="auto">
          <a:xfrm>
            <a:off x="6399213" y="1101781"/>
            <a:ext cx="2401887" cy="1790700"/>
            <a:chOff x="3887" y="480"/>
            <a:chExt cx="1513" cy="1128"/>
          </a:xfrm>
        </p:grpSpPr>
        <p:sp>
          <p:nvSpPr>
            <p:cNvPr id="64559" name="Text Box 14">
              <a:extLst>
                <a:ext uri="{FF2B5EF4-FFF2-40B4-BE49-F238E27FC236}">
                  <a16:creationId xmlns:a16="http://schemas.microsoft.com/office/drawing/2014/main" id="{494AAB34-CAA9-4162-ACBB-57FACD5841AB}"/>
                </a:ext>
              </a:extLst>
            </p:cNvPr>
            <p:cNvSpPr txBox="1">
              <a:spLocks noChangeArrowheads="1"/>
            </p:cNvSpPr>
            <p:nvPr/>
          </p:nvSpPr>
          <p:spPr bwMode="auto">
            <a:xfrm>
              <a:off x="3887" y="480"/>
              <a:ext cx="326" cy="1128"/>
            </a:xfrm>
            <a:prstGeom prst="rect">
              <a:avLst/>
            </a:prstGeom>
            <a:solidFill>
              <a:srgbClr val="FFFFCC"/>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ClrTx/>
                <a:buFontTx/>
                <a:buNone/>
              </a:pPr>
              <a:r>
                <a:rPr lang="en-US" altLang="zh-CN" sz="2400">
                  <a:solidFill>
                    <a:schemeClr val="bg1"/>
                  </a:solidFill>
                  <a:latin typeface="Times New Roman" panose="02020603050405020304" pitchFamily="18" charset="0"/>
                  <a:ea typeface="楷体_GB2312" pitchFamily="49" charset="-122"/>
                </a:rPr>
                <a:t>    </a:t>
              </a:r>
              <a:r>
                <a:rPr lang="zh-CN" altLang="en-US" sz="1900">
                  <a:latin typeface="宋体" panose="02010600030101010101" pitchFamily="2" charset="-122"/>
                </a:rPr>
                <a:t>通    道</a:t>
              </a:r>
            </a:p>
          </p:txBody>
        </p:sp>
        <p:sp>
          <p:nvSpPr>
            <p:cNvPr id="64560" name="Rectangle 15">
              <a:extLst>
                <a:ext uri="{FF2B5EF4-FFF2-40B4-BE49-F238E27FC236}">
                  <a16:creationId xmlns:a16="http://schemas.microsoft.com/office/drawing/2014/main" id="{E838DD3F-7DF3-4F7D-8CA9-CF0BD86B1F8D}"/>
                </a:ext>
              </a:extLst>
            </p:cNvPr>
            <p:cNvSpPr>
              <a:spLocks noChangeArrowheads="1"/>
            </p:cNvSpPr>
            <p:nvPr/>
          </p:nvSpPr>
          <p:spPr bwMode="auto">
            <a:xfrm>
              <a:off x="4500" y="541"/>
              <a:ext cx="864" cy="251"/>
            </a:xfrm>
            <a:prstGeom prst="rect">
              <a:avLst/>
            </a:prstGeom>
            <a:solidFill>
              <a:srgbClr val="FFFF00"/>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rPr>
                <a:t>输出设备</a:t>
              </a:r>
            </a:p>
          </p:txBody>
        </p:sp>
        <p:sp>
          <p:nvSpPr>
            <p:cNvPr id="64561" name="Rectangle 16">
              <a:extLst>
                <a:ext uri="{FF2B5EF4-FFF2-40B4-BE49-F238E27FC236}">
                  <a16:creationId xmlns:a16="http://schemas.microsoft.com/office/drawing/2014/main" id="{D52F1C2D-AC06-43AB-B03B-CE53D0B7F95E}"/>
                </a:ext>
              </a:extLst>
            </p:cNvPr>
            <p:cNvSpPr>
              <a:spLocks noChangeArrowheads="1"/>
            </p:cNvSpPr>
            <p:nvPr/>
          </p:nvSpPr>
          <p:spPr bwMode="auto">
            <a:xfrm>
              <a:off x="4535" y="1320"/>
              <a:ext cx="865" cy="253"/>
            </a:xfrm>
            <a:prstGeom prst="rect">
              <a:avLst/>
            </a:prstGeom>
            <a:solidFill>
              <a:srgbClr val="FFFF00"/>
            </a:solidFill>
            <a:ln w="952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900">
                  <a:latin typeface="Times New Roman" panose="02020603050405020304" pitchFamily="18" charset="0"/>
                </a:rPr>
                <a:t>输出设备</a:t>
              </a:r>
            </a:p>
          </p:txBody>
        </p:sp>
        <p:sp>
          <p:nvSpPr>
            <p:cNvPr id="64562" name="Line 17">
              <a:extLst>
                <a:ext uri="{FF2B5EF4-FFF2-40B4-BE49-F238E27FC236}">
                  <a16:creationId xmlns:a16="http://schemas.microsoft.com/office/drawing/2014/main" id="{4A696B34-C84D-4ACB-A459-C3D15D5ACCC8}"/>
                </a:ext>
              </a:extLst>
            </p:cNvPr>
            <p:cNvSpPr>
              <a:spLocks noChangeShapeType="1"/>
            </p:cNvSpPr>
            <p:nvPr/>
          </p:nvSpPr>
          <p:spPr bwMode="auto">
            <a:xfrm flipH="1">
              <a:off x="4946" y="804"/>
              <a:ext cx="0" cy="516"/>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3" name="Line 18">
              <a:extLst>
                <a:ext uri="{FF2B5EF4-FFF2-40B4-BE49-F238E27FC236}">
                  <a16:creationId xmlns:a16="http://schemas.microsoft.com/office/drawing/2014/main" id="{7273D474-74DE-4B54-B64B-70EB7B47093D}"/>
                </a:ext>
              </a:extLst>
            </p:cNvPr>
            <p:cNvSpPr>
              <a:spLocks noChangeShapeType="1"/>
            </p:cNvSpPr>
            <p:nvPr/>
          </p:nvSpPr>
          <p:spPr bwMode="auto">
            <a:xfrm>
              <a:off x="4200" y="708"/>
              <a:ext cx="300"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4" name="Line 19">
              <a:extLst>
                <a:ext uri="{FF2B5EF4-FFF2-40B4-BE49-F238E27FC236}">
                  <a16:creationId xmlns:a16="http://schemas.microsoft.com/office/drawing/2014/main" id="{7BE46EF3-8CF3-4BE6-90E6-99EB2ED9B470}"/>
                </a:ext>
              </a:extLst>
            </p:cNvPr>
            <p:cNvSpPr>
              <a:spLocks noChangeShapeType="1"/>
            </p:cNvSpPr>
            <p:nvPr/>
          </p:nvSpPr>
          <p:spPr bwMode="auto">
            <a:xfrm>
              <a:off x="4212" y="1441"/>
              <a:ext cx="323" cy="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8676" name="Group 20">
            <a:extLst>
              <a:ext uri="{FF2B5EF4-FFF2-40B4-BE49-F238E27FC236}">
                <a16:creationId xmlns:a16="http://schemas.microsoft.com/office/drawing/2014/main" id="{92E94932-19D6-47BA-AE56-46AB4598AF9F}"/>
              </a:ext>
            </a:extLst>
          </p:cNvPr>
          <p:cNvGrpSpPr>
            <a:grpSpLocks/>
          </p:cNvGrpSpPr>
          <p:nvPr/>
        </p:nvGrpSpPr>
        <p:grpSpPr bwMode="auto">
          <a:xfrm>
            <a:off x="3419475" y="3913244"/>
            <a:ext cx="2266950" cy="1785937"/>
            <a:chOff x="2185" y="505"/>
            <a:chExt cx="1428" cy="1374"/>
          </a:xfrm>
        </p:grpSpPr>
        <p:sp>
          <p:nvSpPr>
            <p:cNvPr id="64540" name="Rectangle 21">
              <a:extLst>
                <a:ext uri="{FF2B5EF4-FFF2-40B4-BE49-F238E27FC236}">
                  <a16:creationId xmlns:a16="http://schemas.microsoft.com/office/drawing/2014/main" id="{A064DBFC-47EF-4868-AC14-C47B4B82D6C6}"/>
                </a:ext>
              </a:extLst>
            </p:cNvPr>
            <p:cNvSpPr>
              <a:spLocks noChangeArrowheads="1"/>
            </p:cNvSpPr>
            <p:nvPr/>
          </p:nvSpPr>
          <p:spPr bwMode="auto">
            <a:xfrm>
              <a:off x="2185" y="505"/>
              <a:ext cx="1415" cy="1319"/>
            </a:xfrm>
            <a:prstGeom prst="rect">
              <a:avLst/>
            </a:prstGeom>
            <a:solidFill>
              <a:schemeClr val="bg1"/>
            </a:solidFill>
            <a:ln w="38100">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41" name="Rectangle 22">
              <a:extLst>
                <a:ext uri="{FF2B5EF4-FFF2-40B4-BE49-F238E27FC236}">
                  <a16:creationId xmlns:a16="http://schemas.microsoft.com/office/drawing/2014/main" id="{CA4C7194-ED03-463C-824C-B766D8D2E846}"/>
                </a:ext>
              </a:extLst>
            </p:cNvPr>
            <p:cNvSpPr>
              <a:spLocks noChangeArrowheads="1"/>
            </p:cNvSpPr>
            <p:nvPr/>
          </p:nvSpPr>
          <p:spPr bwMode="auto">
            <a:xfrm>
              <a:off x="2366" y="816"/>
              <a:ext cx="406" cy="6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42" name="Line 23">
              <a:extLst>
                <a:ext uri="{FF2B5EF4-FFF2-40B4-BE49-F238E27FC236}">
                  <a16:creationId xmlns:a16="http://schemas.microsoft.com/office/drawing/2014/main" id="{AC85B6C8-6E49-459B-BB39-3D2748D7E23B}"/>
                </a:ext>
              </a:extLst>
            </p:cNvPr>
            <p:cNvSpPr>
              <a:spLocks noChangeShapeType="1"/>
            </p:cNvSpPr>
            <p:nvPr/>
          </p:nvSpPr>
          <p:spPr bwMode="auto">
            <a:xfrm>
              <a:off x="2378" y="924"/>
              <a:ext cx="40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3" name="Line 24">
              <a:extLst>
                <a:ext uri="{FF2B5EF4-FFF2-40B4-BE49-F238E27FC236}">
                  <a16:creationId xmlns:a16="http://schemas.microsoft.com/office/drawing/2014/main" id="{0052153A-4308-4BB8-9404-43FFF9E5F3DC}"/>
                </a:ext>
              </a:extLst>
            </p:cNvPr>
            <p:cNvSpPr>
              <a:spLocks noChangeShapeType="1"/>
            </p:cNvSpPr>
            <p:nvPr/>
          </p:nvSpPr>
          <p:spPr bwMode="auto">
            <a:xfrm>
              <a:off x="2378" y="103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4" name="Line 25">
              <a:extLst>
                <a:ext uri="{FF2B5EF4-FFF2-40B4-BE49-F238E27FC236}">
                  <a16:creationId xmlns:a16="http://schemas.microsoft.com/office/drawing/2014/main" id="{D7F8A242-1025-497C-A09A-D1C42BADED9D}"/>
                </a:ext>
              </a:extLst>
            </p:cNvPr>
            <p:cNvSpPr>
              <a:spLocks noChangeShapeType="1"/>
            </p:cNvSpPr>
            <p:nvPr/>
          </p:nvSpPr>
          <p:spPr bwMode="auto">
            <a:xfrm>
              <a:off x="2388" y="113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5" name="Line 26">
              <a:extLst>
                <a:ext uri="{FF2B5EF4-FFF2-40B4-BE49-F238E27FC236}">
                  <a16:creationId xmlns:a16="http://schemas.microsoft.com/office/drawing/2014/main" id="{1D990331-5816-49B0-B799-C62177293894}"/>
                </a:ext>
              </a:extLst>
            </p:cNvPr>
            <p:cNvSpPr>
              <a:spLocks noChangeShapeType="1"/>
            </p:cNvSpPr>
            <p:nvPr/>
          </p:nvSpPr>
          <p:spPr bwMode="auto">
            <a:xfrm>
              <a:off x="2366" y="1247"/>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6" name="Line 27">
              <a:extLst>
                <a:ext uri="{FF2B5EF4-FFF2-40B4-BE49-F238E27FC236}">
                  <a16:creationId xmlns:a16="http://schemas.microsoft.com/office/drawing/2014/main" id="{6A32253E-52DB-4B4E-875D-997355CD1F38}"/>
                </a:ext>
              </a:extLst>
            </p:cNvPr>
            <p:cNvSpPr>
              <a:spLocks noChangeShapeType="1"/>
            </p:cNvSpPr>
            <p:nvPr/>
          </p:nvSpPr>
          <p:spPr bwMode="auto">
            <a:xfrm>
              <a:off x="2366" y="1356"/>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7" name="Rectangle 28">
              <a:extLst>
                <a:ext uri="{FF2B5EF4-FFF2-40B4-BE49-F238E27FC236}">
                  <a16:creationId xmlns:a16="http://schemas.microsoft.com/office/drawing/2014/main" id="{ADFBA967-E9DB-44B1-8F2B-F0205CFCA545}"/>
                </a:ext>
              </a:extLst>
            </p:cNvPr>
            <p:cNvSpPr>
              <a:spLocks noChangeArrowheads="1"/>
            </p:cNvSpPr>
            <p:nvPr/>
          </p:nvSpPr>
          <p:spPr bwMode="auto">
            <a:xfrm>
              <a:off x="2976" y="924"/>
              <a:ext cx="409" cy="6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48" name="Line 29">
              <a:extLst>
                <a:ext uri="{FF2B5EF4-FFF2-40B4-BE49-F238E27FC236}">
                  <a16:creationId xmlns:a16="http://schemas.microsoft.com/office/drawing/2014/main" id="{E93013E5-FD0F-4E59-8A95-01CC315F46BC}"/>
                </a:ext>
              </a:extLst>
            </p:cNvPr>
            <p:cNvSpPr>
              <a:spLocks noChangeShapeType="1"/>
            </p:cNvSpPr>
            <p:nvPr/>
          </p:nvSpPr>
          <p:spPr bwMode="auto">
            <a:xfrm>
              <a:off x="2989" y="1032"/>
              <a:ext cx="40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9" name="Line 30">
              <a:extLst>
                <a:ext uri="{FF2B5EF4-FFF2-40B4-BE49-F238E27FC236}">
                  <a16:creationId xmlns:a16="http://schemas.microsoft.com/office/drawing/2014/main" id="{11EB58E8-4533-4F13-9584-0215F451B047}"/>
                </a:ext>
              </a:extLst>
            </p:cNvPr>
            <p:cNvSpPr>
              <a:spLocks noChangeShapeType="1"/>
            </p:cNvSpPr>
            <p:nvPr/>
          </p:nvSpPr>
          <p:spPr bwMode="auto">
            <a:xfrm>
              <a:off x="2989" y="113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0" name="Line 31">
              <a:extLst>
                <a:ext uri="{FF2B5EF4-FFF2-40B4-BE49-F238E27FC236}">
                  <a16:creationId xmlns:a16="http://schemas.microsoft.com/office/drawing/2014/main" id="{A1BC7670-7552-41C5-A58F-F6C866BCBD4A}"/>
                </a:ext>
              </a:extLst>
            </p:cNvPr>
            <p:cNvSpPr>
              <a:spLocks noChangeShapeType="1"/>
            </p:cNvSpPr>
            <p:nvPr/>
          </p:nvSpPr>
          <p:spPr bwMode="auto">
            <a:xfrm>
              <a:off x="3002" y="1247"/>
              <a:ext cx="38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1" name="Line 32">
              <a:extLst>
                <a:ext uri="{FF2B5EF4-FFF2-40B4-BE49-F238E27FC236}">
                  <a16:creationId xmlns:a16="http://schemas.microsoft.com/office/drawing/2014/main" id="{66A0E02A-537D-47B4-94AC-21C18875094D}"/>
                </a:ext>
              </a:extLst>
            </p:cNvPr>
            <p:cNvSpPr>
              <a:spLocks noChangeShapeType="1"/>
            </p:cNvSpPr>
            <p:nvPr/>
          </p:nvSpPr>
          <p:spPr bwMode="auto">
            <a:xfrm>
              <a:off x="2976" y="1356"/>
              <a:ext cx="3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2" name="Line 33">
              <a:extLst>
                <a:ext uri="{FF2B5EF4-FFF2-40B4-BE49-F238E27FC236}">
                  <a16:creationId xmlns:a16="http://schemas.microsoft.com/office/drawing/2014/main" id="{385C93FB-BDC3-441A-8690-3F6795AE3D16}"/>
                </a:ext>
              </a:extLst>
            </p:cNvPr>
            <p:cNvSpPr>
              <a:spLocks noChangeShapeType="1"/>
            </p:cNvSpPr>
            <p:nvPr/>
          </p:nvSpPr>
          <p:spPr bwMode="auto">
            <a:xfrm>
              <a:off x="2976" y="1464"/>
              <a:ext cx="3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3" name="Line 34">
              <a:extLst>
                <a:ext uri="{FF2B5EF4-FFF2-40B4-BE49-F238E27FC236}">
                  <a16:creationId xmlns:a16="http://schemas.microsoft.com/office/drawing/2014/main" id="{3E7DAD5F-679A-4670-B507-876A62541508}"/>
                </a:ext>
              </a:extLst>
            </p:cNvPr>
            <p:cNvSpPr>
              <a:spLocks noChangeShapeType="1"/>
            </p:cNvSpPr>
            <p:nvPr/>
          </p:nvSpPr>
          <p:spPr bwMode="auto">
            <a:xfrm>
              <a:off x="2772" y="1453"/>
              <a:ext cx="0" cy="1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4" name="Line 35">
              <a:extLst>
                <a:ext uri="{FF2B5EF4-FFF2-40B4-BE49-F238E27FC236}">
                  <a16:creationId xmlns:a16="http://schemas.microsoft.com/office/drawing/2014/main" id="{3B56C028-1CB2-411C-B077-AA7D746228BB}"/>
                </a:ext>
              </a:extLst>
            </p:cNvPr>
            <p:cNvSpPr>
              <a:spLocks noChangeShapeType="1"/>
            </p:cNvSpPr>
            <p:nvPr/>
          </p:nvSpPr>
          <p:spPr bwMode="auto">
            <a:xfrm>
              <a:off x="2976" y="841"/>
              <a:ext cx="0" cy="1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5" name="Line 36">
              <a:extLst>
                <a:ext uri="{FF2B5EF4-FFF2-40B4-BE49-F238E27FC236}">
                  <a16:creationId xmlns:a16="http://schemas.microsoft.com/office/drawing/2014/main" id="{40DFEE1C-89CF-41D1-9213-E0E72D00F498}"/>
                </a:ext>
              </a:extLst>
            </p:cNvPr>
            <p:cNvSpPr>
              <a:spLocks noChangeShapeType="1"/>
            </p:cNvSpPr>
            <p:nvPr/>
          </p:nvSpPr>
          <p:spPr bwMode="auto">
            <a:xfrm>
              <a:off x="3385" y="841"/>
              <a:ext cx="0" cy="1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6" name="Text Box 37">
              <a:extLst>
                <a:ext uri="{FF2B5EF4-FFF2-40B4-BE49-F238E27FC236}">
                  <a16:creationId xmlns:a16="http://schemas.microsoft.com/office/drawing/2014/main" id="{0765F175-4CAC-4F0C-B7BE-F60E31923B31}"/>
                </a:ext>
              </a:extLst>
            </p:cNvPr>
            <p:cNvSpPr txBox="1">
              <a:spLocks noChangeArrowheads="1"/>
            </p:cNvSpPr>
            <p:nvPr/>
          </p:nvSpPr>
          <p:spPr bwMode="auto">
            <a:xfrm>
              <a:off x="2329" y="1600"/>
              <a:ext cx="1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800">
                  <a:latin typeface="Times New Roman" panose="02020603050405020304" pitchFamily="18" charset="0"/>
                  <a:ea typeface="楷体_GB2312" pitchFamily="49" charset="-122"/>
                </a:rPr>
                <a:t>输入井     输出井</a:t>
              </a:r>
            </a:p>
          </p:txBody>
        </p:sp>
        <p:sp>
          <p:nvSpPr>
            <p:cNvPr id="64557" name="Text Box 38">
              <a:extLst>
                <a:ext uri="{FF2B5EF4-FFF2-40B4-BE49-F238E27FC236}">
                  <a16:creationId xmlns:a16="http://schemas.microsoft.com/office/drawing/2014/main" id="{92A3D040-9717-4FAA-ABD1-0198EC6BAF5C}"/>
                </a:ext>
              </a:extLst>
            </p:cNvPr>
            <p:cNvSpPr txBox="1">
              <a:spLocks noChangeArrowheads="1"/>
            </p:cNvSpPr>
            <p:nvPr/>
          </p:nvSpPr>
          <p:spPr bwMode="auto">
            <a:xfrm>
              <a:off x="2550" y="539"/>
              <a:ext cx="7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1900">
                  <a:solidFill>
                    <a:srgbClr val="3333FF"/>
                  </a:solidFill>
                  <a:latin typeface="宋体" panose="02010600030101010101" pitchFamily="2" charset="-122"/>
                </a:rPr>
                <a:t>外   存</a:t>
              </a:r>
            </a:p>
          </p:txBody>
        </p:sp>
        <p:sp>
          <p:nvSpPr>
            <p:cNvPr id="64558" name="Line 39">
              <a:extLst>
                <a:ext uri="{FF2B5EF4-FFF2-40B4-BE49-F238E27FC236}">
                  <a16:creationId xmlns:a16="http://schemas.microsoft.com/office/drawing/2014/main" id="{6B5B40DA-529A-41F9-9271-2B8A823FF78F}"/>
                </a:ext>
              </a:extLst>
            </p:cNvPr>
            <p:cNvSpPr>
              <a:spLocks noChangeShapeType="1"/>
            </p:cNvSpPr>
            <p:nvPr/>
          </p:nvSpPr>
          <p:spPr bwMode="auto">
            <a:xfrm>
              <a:off x="2366" y="1416"/>
              <a:ext cx="0"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98696" name="Object 40">
            <a:extLst>
              <a:ext uri="{FF2B5EF4-FFF2-40B4-BE49-F238E27FC236}">
                <a16:creationId xmlns:a16="http://schemas.microsoft.com/office/drawing/2014/main" id="{43F7623C-F8DA-4B53-AAE9-D084B308860F}"/>
              </a:ext>
            </a:extLst>
          </p:cNvPr>
          <p:cNvGraphicFramePr>
            <a:graphicFrameLocks noChangeAspect="1"/>
          </p:cNvGraphicFramePr>
          <p:nvPr/>
        </p:nvGraphicFramePr>
        <p:xfrm>
          <a:off x="250825" y="6092825"/>
          <a:ext cx="179388" cy="179388"/>
        </p:xfrm>
        <a:graphic>
          <a:graphicData uri="http://schemas.openxmlformats.org/presentationml/2006/ole">
            <mc:AlternateContent xmlns:mc="http://schemas.openxmlformats.org/markup-compatibility/2006">
              <mc:Choice xmlns:v="urn:schemas-microsoft-com:vml" Requires="v">
                <p:oleObj name="Clip" r:id="rId3" imgW="142555" imgH="142555" progId="MS_ClipArt_Gallery.2">
                  <p:embed/>
                </p:oleObj>
              </mc:Choice>
              <mc:Fallback>
                <p:oleObj name="Clip" r:id="rId3" imgW="142555" imgH="142555" progId="MS_ClipArt_Gallery.2">
                  <p:embed/>
                  <p:pic>
                    <p:nvPicPr>
                      <p:cNvPr id="198696" name="Object 40">
                        <a:extLst>
                          <a:ext uri="{FF2B5EF4-FFF2-40B4-BE49-F238E27FC236}">
                            <a16:creationId xmlns:a16="http://schemas.microsoft.com/office/drawing/2014/main" id="{43F7623C-F8DA-4B53-AAE9-D084B3088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6092825"/>
                        <a:ext cx="179388"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97" name="Object 41">
            <a:extLst>
              <a:ext uri="{FF2B5EF4-FFF2-40B4-BE49-F238E27FC236}">
                <a16:creationId xmlns:a16="http://schemas.microsoft.com/office/drawing/2014/main" id="{64110CBF-3981-415F-99B3-0800BC182315}"/>
              </a:ext>
            </a:extLst>
          </p:cNvPr>
          <p:cNvGraphicFramePr>
            <a:graphicFrameLocks noChangeAspect="1"/>
          </p:cNvGraphicFramePr>
          <p:nvPr/>
        </p:nvGraphicFramePr>
        <p:xfrm>
          <a:off x="3419475" y="6092825"/>
          <a:ext cx="179388" cy="179388"/>
        </p:xfrm>
        <a:graphic>
          <a:graphicData uri="http://schemas.openxmlformats.org/presentationml/2006/ole">
            <mc:AlternateContent xmlns:mc="http://schemas.openxmlformats.org/markup-compatibility/2006">
              <mc:Choice xmlns:v="urn:schemas-microsoft-com:vml" Requires="v">
                <p:oleObj name="Clip" r:id="rId5" imgW="142555" imgH="142555" progId="MS_ClipArt_Gallery.2">
                  <p:embed/>
                </p:oleObj>
              </mc:Choice>
              <mc:Fallback>
                <p:oleObj name="Clip" r:id="rId5" imgW="142555" imgH="142555" progId="MS_ClipArt_Gallery.2">
                  <p:embed/>
                  <p:pic>
                    <p:nvPicPr>
                      <p:cNvPr id="198697" name="Object 41">
                        <a:extLst>
                          <a:ext uri="{FF2B5EF4-FFF2-40B4-BE49-F238E27FC236}">
                            <a16:creationId xmlns:a16="http://schemas.microsoft.com/office/drawing/2014/main" id="{64110CBF-3981-415F-99B3-0800BC1823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6092825"/>
                        <a:ext cx="179388"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98" name="Object 42">
            <a:extLst>
              <a:ext uri="{FF2B5EF4-FFF2-40B4-BE49-F238E27FC236}">
                <a16:creationId xmlns:a16="http://schemas.microsoft.com/office/drawing/2014/main" id="{7568564D-E88D-4A76-8EFA-5922E2093D94}"/>
              </a:ext>
            </a:extLst>
          </p:cNvPr>
          <p:cNvGraphicFramePr>
            <a:graphicFrameLocks noChangeAspect="1"/>
          </p:cNvGraphicFramePr>
          <p:nvPr/>
        </p:nvGraphicFramePr>
        <p:xfrm>
          <a:off x="7108825" y="6092825"/>
          <a:ext cx="163513" cy="179388"/>
        </p:xfrm>
        <a:graphic>
          <a:graphicData uri="http://schemas.openxmlformats.org/presentationml/2006/ole">
            <mc:AlternateContent xmlns:mc="http://schemas.openxmlformats.org/markup-compatibility/2006">
              <mc:Choice xmlns:v="urn:schemas-microsoft-com:vml" Requires="v">
                <p:oleObj name="Clip" r:id="rId6" imgW="142555" imgH="142555" progId="MS_ClipArt_Gallery.2">
                  <p:embed/>
                </p:oleObj>
              </mc:Choice>
              <mc:Fallback>
                <p:oleObj name="Clip" r:id="rId6" imgW="142555" imgH="142555" progId="MS_ClipArt_Gallery.2">
                  <p:embed/>
                  <p:pic>
                    <p:nvPicPr>
                      <p:cNvPr id="198698" name="Object 42">
                        <a:extLst>
                          <a:ext uri="{FF2B5EF4-FFF2-40B4-BE49-F238E27FC236}">
                            <a16:creationId xmlns:a16="http://schemas.microsoft.com/office/drawing/2014/main" id="{7568564D-E88D-4A76-8EFA-5922E2093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8825" y="6092825"/>
                        <a:ext cx="16351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8699" name="Group 43">
            <a:extLst>
              <a:ext uri="{FF2B5EF4-FFF2-40B4-BE49-F238E27FC236}">
                <a16:creationId xmlns:a16="http://schemas.microsoft.com/office/drawing/2014/main" id="{E22CC1E6-EE54-48C8-A997-52EE27094C86}"/>
              </a:ext>
            </a:extLst>
          </p:cNvPr>
          <p:cNvGrpSpPr>
            <a:grpSpLocks/>
          </p:cNvGrpSpPr>
          <p:nvPr/>
        </p:nvGrpSpPr>
        <p:grpSpPr bwMode="auto">
          <a:xfrm>
            <a:off x="2741613" y="987481"/>
            <a:ext cx="3659187" cy="2171700"/>
            <a:chOff x="1727" y="408"/>
            <a:chExt cx="2305" cy="1368"/>
          </a:xfrm>
        </p:grpSpPr>
        <p:sp>
          <p:nvSpPr>
            <p:cNvPr id="64533" name="Rectangle 44">
              <a:extLst>
                <a:ext uri="{FF2B5EF4-FFF2-40B4-BE49-F238E27FC236}">
                  <a16:creationId xmlns:a16="http://schemas.microsoft.com/office/drawing/2014/main" id="{BC71BF9E-843F-4D37-97A3-2DAF1F31CB43}"/>
                </a:ext>
              </a:extLst>
            </p:cNvPr>
            <p:cNvSpPr>
              <a:spLocks noChangeArrowheads="1"/>
            </p:cNvSpPr>
            <p:nvPr/>
          </p:nvSpPr>
          <p:spPr bwMode="auto">
            <a:xfrm>
              <a:off x="2016" y="408"/>
              <a:ext cx="1728" cy="1368"/>
            </a:xfrm>
            <a:prstGeom prst="rect">
              <a:avLst/>
            </a:prstGeom>
            <a:solidFill>
              <a:schemeClr val="bg1"/>
            </a:solidFill>
            <a:ln w="38100">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34" name="Rectangle 45">
              <a:extLst>
                <a:ext uri="{FF2B5EF4-FFF2-40B4-BE49-F238E27FC236}">
                  <a16:creationId xmlns:a16="http://schemas.microsoft.com/office/drawing/2014/main" id="{61834B17-EB22-4596-AF8C-C41C04351323}"/>
                </a:ext>
              </a:extLst>
            </p:cNvPr>
            <p:cNvSpPr>
              <a:spLocks noChangeArrowheads="1"/>
            </p:cNvSpPr>
            <p:nvPr/>
          </p:nvSpPr>
          <p:spPr bwMode="auto">
            <a:xfrm>
              <a:off x="2208" y="912"/>
              <a:ext cx="1392" cy="50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nchor="ct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a:latin typeface="Times New Roman" panose="02020603050405020304" pitchFamily="18" charset="0"/>
                </a:rPr>
                <a:t>输入管理   输出管理</a:t>
              </a:r>
            </a:p>
            <a:p>
              <a:pPr algn="ctr" eaLnBrk="1" hangingPunct="1">
                <a:spcBef>
                  <a:spcPct val="0"/>
                </a:spcBef>
                <a:buClrTx/>
                <a:buFontTx/>
                <a:buNone/>
              </a:pPr>
              <a:r>
                <a:rPr lang="zh-CN" altLang="en-US" sz="1800">
                  <a:latin typeface="Times New Roman" panose="02020603050405020304" pitchFamily="18" charset="0"/>
                </a:rPr>
                <a:t>进程           进程</a:t>
              </a:r>
            </a:p>
          </p:txBody>
        </p:sp>
        <p:sp>
          <p:nvSpPr>
            <p:cNvPr id="64535" name="Line 46">
              <a:extLst>
                <a:ext uri="{FF2B5EF4-FFF2-40B4-BE49-F238E27FC236}">
                  <a16:creationId xmlns:a16="http://schemas.microsoft.com/office/drawing/2014/main" id="{963FA1F2-FBED-4ACC-A02A-CB63601D58DF}"/>
                </a:ext>
              </a:extLst>
            </p:cNvPr>
            <p:cNvSpPr>
              <a:spLocks noChangeShapeType="1"/>
            </p:cNvSpPr>
            <p:nvPr/>
          </p:nvSpPr>
          <p:spPr bwMode="auto">
            <a:xfrm>
              <a:off x="2889" y="923"/>
              <a:ext cx="0" cy="5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6" name="Text Box 47">
              <a:extLst>
                <a:ext uri="{FF2B5EF4-FFF2-40B4-BE49-F238E27FC236}">
                  <a16:creationId xmlns:a16="http://schemas.microsoft.com/office/drawing/2014/main" id="{6E770156-AD43-4167-8749-6708C41BF701}"/>
                </a:ext>
              </a:extLst>
            </p:cNvPr>
            <p:cNvSpPr txBox="1">
              <a:spLocks noChangeArrowheads="1"/>
            </p:cNvSpPr>
            <p:nvPr/>
          </p:nvSpPr>
          <p:spPr bwMode="auto">
            <a:xfrm>
              <a:off x="2579" y="1418"/>
              <a:ext cx="724"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16" tIns="44608" rIns="89216" bIns="44608">
              <a:spAutoFit/>
            </a:bodyPr>
            <a:lstStyle>
              <a:lvl1pPr defTabSz="893763">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defTabSz="893763">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defTabSz="893763">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defTabSz="893763">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defTabSz="89376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9376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900">
                  <a:solidFill>
                    <a:srgbClr val="660033"/>
                  </a:solidFill>
                  <a:latin typeface="Times New Roman" panose="02020603050405020304" pitchFamily="18" charset="0"/>
                  <a:ea typeface="楷体_GB2312" pitchFamily="49" charset="-122"/>
                </a:rPr>
                <a:t>主机系统</a:t>
              </a:r>
            </a:p>
          </p:txBody>
        </p:sp>
        <p:sp>
          <p:nvSpPr>
            <p:cNvPr id="64537" name="Rectangle 48">
              <a:extLst>
                <a:ext uri="{FF2B5EF4-FFF2-40B4-BE49-F238E27FC236}">
                  <a16:creationId xmlns:a16="http://schemas.microsoft.com/office/drawing/2014/main" id="{96F1A981-3E07-452C-B443-65BC8F189D1C}"/>
                </a:ext>
              </a:extLst>
            </p:cNvPr>
            <p:cNvSpPr>
              <a:spLocks noChangeArrowheads="1"/>
            </p:cNvSpPr>
            <p:nvPr/>
          </p:nvSpPr>
          <p:spPr bwMode="auto">
            <a:xfrm>
              <a:off x="2304" y="550"/>
              <a:ext cx="1152" cy="26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楷体_GB2312" pitchFamily="49" charset="-122"/>
                </a:rPr>
                <a:t>I/O</a:t>
              </a:r>
              <a:r>
                <a:rPr lang="zh-CN" altLang="en-US" sz="1800">
                  <a:latin typeface="Times New Roman" panose="02020603050405020304" pitchFamily="18" charset="0"/>
                  <a:ea typeface="楷体_GB2312" pitchFamily="49" charset="-122"/>
                </a:rPr>
                <a:t>缓冲区</a:t>
              </a:r>
              <a:endParaRPr lang="zh-CN" altLang="en-US" sz="1800">
                <a:solidFill>
                  <a:schemeClr val="bg1"/>
                </a:solidFill>
                <a:latin typeface="Times New Roman" panose="02020603050405020304" pitchFamily="18" charset="0"/>
                <a:ea typeface="楷体_GB2312" pitchFamily="49" charset="-122"/>
              </a:endParaRPr>
            </a:p>
          </p:txBody>
        </p:sp>
        <p:sp>
          <p:nvSpPr>
            <p:cNvPr id="64538" name="AutoShape 49">
              <a:extLst>
                <a:ext uri="{FF2B5EF4-FFF2-40B4-BE49-F238E27FC236}">
                  <a16:creationId xmlns:a16="http://schemas.microsoft.com/office/drawing/2014/main" id="{0649633A-CD3D-416E-81A9-D5E1CC52D804}"/>
                </a:ext>
              </a:extLst>
            </p:cNvPr>
            <p:cNvSpPr>
              <a:spLocks noChangeArrowheads="1"/>
            </p:cNvSpPr>
            <p:nvPr/>
          </p:nvSpPr>
          <p:spPr bwMode="auto">
            <a:xfrm>
              <a:off x="1727" y="576"/>
              <a:ext cx="577" cy="192"/>
            </a:xfrm>
            <a:prstGeom prst="rightArrow">
              <a:avLst>
                <a:gd name="adj1" fmla="val 50000"/>
                <a:gd name="adj2" fmla="val 75130"/>
              </a:avLst>
            </a:prstGeom>
            <a:solidFill>
              <a:schemeClr val="bg1"/>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
          <p:nvSpPr>
            <p:cNvPr id="64539" name="AutoShape 50">
              <a:extLst>
                <a:ext uri="{FF2B5EF4-FFF2-40B4-BE49-F238E27FC236}">
                  <a16:creationId xmlns:a16="http://schemas.microsoft.com/office/drawing/2014/main" id="{5A49F432-3896-4812-8363-4CF3112BE6A9}"/>
                </a:ext>
              </a:extLst>
            </p:cNvPr>
            <p:cNvSpPr>
              <a:spLocks noChangeArrowheads="1"/>
            </p:cNvSpPr>
            <p:nvPr/>
          </p:nvSpPr>
          <p:spPr bwMode="auto">
            <a:xfrm>
              <a:off x="3456" y="588"/>
              <a:ext cx="576" cy="216"/>
            </a:xfrm>
            <a:prstGeom prst="rightArrow">
              <a:avLst>
                <a:gd name="adj1" fmla="val 50000"/>
                <a:gd name="adj2" fmla="val 66667"/>
              </a:avLst>
            </a:prstGeom>
            <a:solidFill>
              <a:schemeClr val="bg1"/>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grpSp>
      <p:sp>
        <p:nvSpPr>
          <p:cNvPr id="64531" name="Oval 53">
            <a:hlinkClick r:id="" action="ppaction://hlinkshowjump?jump=firstslide"/>
            <a:extLst>
              <a:ext uri="{FF2B5EF4-FFF2-40B4-BE49-F238E27FC236}">
                <a16:creationId xmlns:a16="http://schemas.microsoft.com/office/drawing/2014/main" id="{DF9D1DDB-4553-4875-9479-8EAAEC0D6A91}"/>
              </a:ext>
            </a:extLst>
          </p:cNvPr>
          <p:cNvSpPr>
            <a:spLocks noChangeArrowheads="1"/>
          </p:cNvSpPr>
          <p:nvPr/>
        </p:nvSpPr>
        <p:spPr bwMode="auto">
          <a:xfrm>
            <a:off x="8153400" y="6400800"/>
            <a:ext cx="666750" cy="2714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Tree>
  </p:cSld>
  <p:clrMapOvr>
    <a:masterClrMapping/>
  </p:clrMapOvr>
  <p:transition>
    <p:zo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8658">
                                            <p:bg/>
                                          </p:spTgt>
                                        </p:tgtEl>
                                        <p:attrNameLst>
                                          <p:attrName>style.visibility</p:attrName>
                                        </p:attrNameLst>
                                      </p:cBhvr>
                                      <p:to>
                                        <p:strVal val="visible"/>
                                      </p:to>
                                    </p:set>
                                    <p:animEffect transition="in" filter="checkerboard(across)">
                                      <p:cBhvr>
                                        <p:cTn id="7" dur="500"/>
                                        <p:tgtEl>
                                          <p:spTgt spid="19865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98696"/>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198697"/>
                                        </p:tgtEl>
                                        <p:attrNameLst>
                                          <p:attrName>style.visibility</p:attrName>
                                        </p:attrNameLst>
                                      </p:cBhvr>
                                      <p:to>
                                        <p:strVal val="visible"/>
                                      </p:to>
                                    </p:set>
                                  </p:childTnLst>
                                </p:cTn>
                              </p:par>
                            </p:childTnLst>
                          </p:cTn>
                        </p:par>
                        <p:par>
                          <p:cTn id="15" fill="hold" nodeType="afterGroup">
                            <p:stCondLst>
                              <p:cond delay="1000"/>
                            </p:stCondLst>
                            <p:childTnLst>
                              <p:par>
                                <p:cTn id="16" presetID="1" presetClass="entr" presetSubtype="0" fill="hold" nodeType="afterEffect">
                                  <p:stCondLst>
                                    <p:cond delay="0"/>
                                  </p:stCondLst>
                                  <p:childTnLst>
                                    <p:set>
                                      <p:cBhvr>
                                        <p:cTn id="17" dur="1" fill="hold">
                                          <p:stCondLst>
                                            <p:cond delay="499"/>
                                          </p:stCondLst>
                                        </p:cTn>
                                        <p:tgtEl>
                                          <p:spTgt spid="19869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8658">
                                            <p:txEl>
                                              <p:pRg st="1" end="1"/>
                                            </p:txEl>
                                          </p:spTgt>
                                        </p:tgtEl>
                                        <p:attrNameLst>
                                          <p:attrName>style.visibility</p:attrName>
                                        </p:attrNameLst>
                                      </p:cBhvr>
                                      <p:to>
                                        <p:strVal val="visible"/>
                                      </p:to>
                                    </p:set>
                                    <p:animEffect transition="in" filter="checkerboard(across)">
                                      <p:cBhvr>
                                        <p:cTn id="22" dur="500"/>
                                        <p:tgtEl>
                                          <p:spTgt spid="19865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867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86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86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86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86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866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86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866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98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animBg="1" autoUpdateAnimBg="0"/>
      <p:bldP spid="198659" grpId="0" animBg="1"/>
      <p:bldP spid="198660" grpId="0" animBg="1"/>
      <p:bldP spid="19866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47224-07D1-4AB3-87A3-6BCD990979EB}"/>
              </a:ext>
            </a:extLst>
          </p:cNvPr>
          <p:cNvSpPr>
            <a:spLocks noGrp="1"/>
          </p:cNvSpPr>
          <p:nvPr>
            <p:ph type="title"/>
          </p:nvPr>
        </p:nvSpPr>
        <p:spPr/>
        <p:txBody>
          <a:bodyPr/>
          <a:lstStyle/>
          <a:p>
            <a:r>
              <a:rPr lang="en-US" altLang="zh-CN" dirty="0"/>
              <a:t>6.5 </a:t>
            </a:r>
            <a:r>
              <a:rPr lang="zh-CN" altLang="en-US" dirty="0"/>
              <a:t>设备分配</a:t>
            </a:r>
          </a:p>
        </p:txBody>
      </p:sp>
      <p:pic>
        <p:nvPicPr>
          <p:cNvPr id="9" name="内容占位符 8">
            <a:extLst>
              <a:ext uri="{FF2B5EF4-FFF2-40B4-BE49-F238E27FC236}">
                <a16:creationId xmlns:a16="http://schemas.microsoft.com/office/drawing/2014/main" id="{A80339E3-F7B5-4C81-AAFB-8AF6FEB9A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2772"/>
            <a:ext cx="8229600" cy="4007457"/>
          </a:xfrm>
        </p:spPr>
      </p:pic>
    </p:spTree>
    <p:extLst>
      <p:ext uri="{BB962C8B-B14F-4D97-AF65-F5344CB8AC3E}">
        <p14:creationId xmlns:p14="http://schemas.microsoft.com/office/powerpoint/2010/main" val="1874195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2">
            <a:extLst>
              <a:ext uri="{FF2B5EF4-FFF2-40B4-BE49-F238E27FC236}">
                <a16:creationId xmlns:a16="http://schemas.microsoft.com/office/drawing/2014/main" id="{F0DE7DC3-A58D-4A35-8FBB-FE420EF92DF2}"/>
              </a:ext>
            </a:extLst>
          </p:cNvPr>
          <p:cNvSpPr txBox="1">
            <a:spLocks noChangeArrowheads="1"/>
          </p:cNvSpPr>
          <p:nvPr/>
        </p:nvSpPr>
        <p:spPr bwMode="auto">
          <a:xfrm>
            <a:off x="1077686" y="1012372"/>
            <a:ext cx="6705600" cy="5751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请求输入</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br>
              <a:rPr lang="zh-CN" altLang="en-US" sz="2400" dirty="0">
                <a:latin typeface="Times New Roman" panose="02020603050405020304" pitchFamily="18" charset="0"/>
              </a:rPr>
            </a:br>
            <a:r>
              <a:rPr lang="zh-CN" altLang="en-US" sz="2400" dirty="0">
                <a:latin typeface="Times New Roman" panose="02020603050405020304" pitchFamily="18" charset="0"/>
              </a:rPr>
              <a:t>信息 </a:t>
            </a:r>
            <a:r>
              <a:rPr lang="zh-CN" altLang="en-US" sz="2400" dirty="0">
                <a:latin typeface="Times New Roman" panose="02020603050405020304" pitchFamily="18" charset="0"/>
                <a:sym typeface="Wingdings" panose="05000000000000000000" pitchFamily="2" charset="2"/>
              </a:rPr>
              <a:t> </a:t>
            </a:r>
            <a:r>
              <a:rPr lang="zh-CN" altLang="en-US" sz="2400" dirty="0">
                <a:latin typeface="Times New Roman" panose="02020603050405020304" pitchFamily="18" charset="0"/>
              </a:rPr>
              <a:t>缓冲区</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N</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缓冲区满或结束标志</a:t>
            </a:r>
          </a:p>
          <a:p>
            <a:pP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Y                         </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缓冲区 </a:t>
            </a:r>
            <a:r>
              <a:rPr lang="zh-CN" altLang="en-US" sz="2400" dirty="0">
                <a:latin typeface="Times New Roman" panose="02020603050405020304" pitchFamily="18" charset="0"/>
                <a:sym typeface="Wingdings" panose="05000000000000000000" pitchFamily="2" charset="2"/>
              </a:rPr>
              <a:t> </a:t>
            </a:r>
            <a:r>
              <a:rPr lang="zh-CN" altLang="en-US" sz="2400" dirty="0">
                <a:latin typeface="Times New Roman" panose="02020603050405020304" pitchFamily="18" charset="0"/>
              </a:rPr>
              <a:t>磁盘</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N</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结束？</a:t>
            </a:r>
          </a:p>
          <a:p>
            <a:pP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Y </a:t>
            </a:r>
          </a:p>
          <a:p>
            <a:pPr algn="ctr" eaLnBrk="1" hangingPunct="1">
              <a:spcBef>
                <a:spcPct val="50000"/>
              </a:spcBef>
              <a:buClr>
                <a:srgbClr val="A50021"/>
              </a:buClr>
              <a:buSzPct val="75000"/>
              <a:buFont typeface="Wingdings" panose="05000000000000000000" pitchFamily="2" charset="2"/>
              <a:buNone/>
            </a:pPr>
            <a:r>
              <a:rPr lang="zh-CN" altLang="en-US" sz="2400" dirty="0">
                <a:latin typeface="Times New Roman" panose="02020603050405020304" pitchFamily="18" charset="0"/>
              </a:rPr>
              <a:t>调中断处理程序，结束输入</a:t>
            </a:r>
          </a:p>
        </p:txBody>
      </p:sp>
      <p:sp>
        <p:nvSpPr>
          <p:cNvPr id="65540" name="Line 3">
            <a:extLst>
              <a:ext uri="{FF2B5EF4-FFF2-40B4-BE49-F238E27FC236}">
                <a16:creationId xmlns:a16="http://schemas.microsoft.com/office/drawing/2014/main" id="{25C21E90-00BA-402F-B2F2-9EF0C1C91BBD}"/>
              </a:ext>
            </a:extLst>
          </p:cNvPr>
          <p:cNvSpPr>
            <a:spLocks noChangeShapeType="1"/>
          </p:cNvSpPr>
          <p:nvPr/>
        </p:nvSpPr>
        <p:spPr bwMode="auto">
          <a:xfrm>
            <a:off x="4354286" y="1545772"/>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1" name="Line 4">
            <a:extLst>
              <a:ext uri="{FF2B5EF4-FFF2-40B4-BE49-F238E27FC236}">
                <a16:creationId xmlns:a16="http://schemas.microsoft.com/office/drawing/2014/main" id="{70F32E98-94A7-4E8C-AAC7-18459797A3D0}"/>
              </a:ext>
            </a:extLst>
          </p:cNvPr>
          <p:cNvSpPr>
            <a:spLocks noChangeShapeType="1"/>
          </p:cNvSpPr>
          <p:nvPr/>
        </p:nvSpPr>
        <p:spPr bwMode="auto">
          <a:xfrm>
            <a:off x="4354286" y="1469572"/>
            <a:ext cx="0" cy="3810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2" name="Line 5">
            <a:extLst>
              <a:ext uri="{FF2B5EF4-FFF2-40B4-BE49-F238E27FC236}">
                <a16:creationId xmlns:a16="http://schemas.microsoft.com/office/drawing/2014/main" id="{3766D7EF-2AA6-41A2-971C-35B0F658C01B}"/>
              </a:ext>
            </a:extLst>
          </p:cNvPr>
          <p:cNvSpPr>
            <a:spLocks noChangeShapeType="1"/>
          </p:cNvSpPr>
          <p:nvPr/>
        </p:nvSpPr>
        <p:spPr bwMode="auto">
          <a:xfrm>
            <a:off x="4354286" y="2460172"/>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3" name="Line 6">
            <a:extLst>
              <a:ext uri="{FF2B5EF4-FFF2-40B4-BE49-F238E27FC236}">
                <a16:creationId xmlns:a16="http://schemas.microsoft.com/office/drawing/2014/main" id="{90854C02-F093-4EA7-94E7-4EE9C51452EE}"/>
              </a:ext>
            </a:extLst>
          </p:cNvPr>
          <p:cNvSpPr>
            <a:spLocks noChangeShapeType="1"/>
          </p:cNvSpPr>
          <p:nvPr/>
        </p:nvSpPr>
        <p:spPr bwMode="auto">
          <a:xfrm>
            <a:off x="4354286" y="3603172"/>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7">
            <a:extLst>
              <a:ext uri="{FF2B5EF4-FFF2-40B4-BE49-F238E27FC236}">
                <a16:creationId xmlns:a16="http://schemas.microsoft.com/office/drawing/2014/main" id="{DF368323-0999-4570-819C-42A6808DF1E6}"/>
              </a:ext>
            </a:extLst>
          </p:cNvPr>
          <p:cNvSpPr>
            <a:spLocks noChangeShapeType="1"/>
          </p:cNvSpPr>
          <p:nvPr/>
        </p:nvSpPr>
        <p:spPr bwMode="auto">
          <a:xfrm>
            <a:off x="4278086" y="4669972"/>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Line 8">
            <a:extLst>
              <a:ext uri="{FF2B5EF4-FFF2-40B4-BE49-F238E27FC236}">
                <a16:creationId xmlns:a16="http://schemas.microsoft.com/office/drawing/2014/main" id="{766B2C9D-6552-4F4B-9646-0E54399E05AD}"/>
              </a:ext>
            </a:extLst>
          </p:cNvPr>
          <p:cNvSpPr>
            <a:spLocks noChangeShapeType="1"/>
          </p:cNvSpPr>
          <p:nvPr/>
        </p:nvSpPr>
        <p:spPr bwMode="auto">
          <a:xfrm>
            <a:off x="4278086" y="5736772"/>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6" name="Line 9">
            <a:extLst>
              <a:ext uri="{FF2B5EF4-FFF2-40B4-BE49-F238E27FC236}">
                <a16:creationId xmlns:a16="http://schemas.microsoft.com/office/drawing/2014/main" id="{593E039A-4AE1-4E07-8128-48E7A3F69EAD}"/>
              </a:ext>
            </a:extLst>
          </p:cNvPr>
          <p:cNvSpPr>
            <a:spLocks noChangeShapeType="1"/>
          </p:cNvSpPr>
          <p:nvPr/>
        </p:nvSpPr>
        <p:spPr bwMode="auto">
          <a:xfrm>
            <a:off x="5878286" y="3298372"/>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7" name="Line 10">
            <a:extLst>
              <a:ext uri="{FF2B5EF4-FFF2-40B4-BE49-F238E27FC236}">
                <a16:creationId xmlns:a16="http://schemas.microsoft.com/office/drawing/2014/main" id="{80BEE4D3-31C9-45E6-80CF-C88C43F61B67}"/>
              </a:ext>
            </a:extLst>
          </p:cNvPr>
          <p:cNvSpPr>
            <a:spLocks noChangeShapeType="1"/>
          </p:cNvSpPr>
          <p:nvPr/>
        </p:nvSpPr>
        <p:spPr bwMode="auto">
          <a:xfrm>
            <a:off x="4963886" y="5508172"/>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Line 11">
            <a:extLst>
              <a:ext uri="{FF2B5EF4-FFF2-40B4-BE49-F238E27FC236}">
                <a16:creationId xmlns:a16="http://schemas.microsoft.com/office/drawing/2014/main" id="{054EDA73-0C19-464C-A25C-76E47D21C1F6}"/>
              </a:ext>
            </a:extLst>
          </p:cNvPr>
          <p:cNvSpPr>
            <a:spLocks noChangeShapeType="1"/>
          </p:cNvSpPr>
          <p:nvPr/>
        </p:nvSpPr>
        <p:spPr bwMode="auto">
          <a:xfrm flipV="1">
            <a:off x="6868886" y="1774372"/>
            <a:ext cx="0" cy="3732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Line 12">
            <a:extLst>
              <a:ext uri="{FF2B5EF4-FFF2-40B4-BE49-F238E27FC236}">
                <a16:creationId xmlns:a16="http://schemas.microsoft.com/office/drawing/2014/main" id="{09AEDF75-D9B2-4638-B692-FC7925A0AD68}"/>
              </a:ext>
            </a:extLst>
          </p:cNvPr>
          <p:cNvSpPr>
            <a:spLocks noChangeShapeType="1"/>
          </p:cNvSpPr>
          <p:nvPr/>
        </p:nvSpPr>
        <p:spPr bwMode="auto">
          <a:xfrm flipH="1">
            <a:off x="4582886" y="1774372"/>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标题 2">
            <a:extLst>
              <a:ext uri="{FF2B5EF4-FFF2-40B4-BE49-F238E27FC236}">
                <a16:creationId xmlns:a16="http://schemas.microsoft.com/office/drawing/2014/main" id="{43FF8D3D-1A8A-4BC9-9CB9-1769B23103E7}"/>
              </a:ext>
            </a:extLst>
          </p:cNvPr>
          <p:cNvSpPr txBox="1">
            <a:spLocks/>
          </p:cNvSpPr>
          <p:nvPr/>
        </p:nvSpPr>
        <p:spPr>
          <a:xfrm>
            <a:off x="457200" y="150829"/>
            <a:ext cx="6414940" cy="1136559"/>
          </a:xfrm>
          <a:prstGeom prst="rect">
            <a:avLst/>
          </a:prstGeom>
        </p:spPr>
        <p:txBody>
          <a:bodyPr/>
          <a:lst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itchFamily="2" charset="-122"/>
              </a:defRPr>
            </a:lvl9pPr>
          </a:lstStyle>
          <a:p>
            <a:r>
              <a:rPr kumimoji="0" lang="en-US" altLang="zh-CN" sz="3200" kern="0" dirty="0"/>
              <a:t>6.5 </a:t>
            </a:r>
            <a:r>
              <a:rPr kumimoji="0" lang="zh-CN" altLang="en-US" sz="3200" kern="0" dirty="0"/>
              <a:t>设备分配</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56A3CBE-82AA-4F91-9385-B7597EAC47BD}"/>
              </a:ext>
            </a:extLst>
          </p:cNvPr>
          <p:cNvSpPr>
            <a:spLocks noGrp="1"/>
          </p:cNvSpPr>
          <p:nvPr>
            <p:ph type="title"/>
          </p:nvPr>
        </p:nvSpPr>
        <p:spPr/>
        <p:txBody>
          <a:bodyPr/>
          <a:lstStyle/>
          <a:p>
            <a:r>
              <a:rPr lang="en-US" altLang="zh-CN" dirty="0"/>
              <a:t>6.5 </a:t>
            </a:r>
            <a:r>
              <a:rPr lang="zh-CN" altLang="en-US" dirty="0"/>
              <a:t>设备分配</a:t>
            </a:r>
            <a:br>
              <a:rPr lang="zh-CN" altLang="en-US" dirty="0"/>
            </a:br>
            <a:endParaRPr lang="zh-CN" altLang="en-US" dirty="0"/>
          </a:p>
        </p:txBody>
      </p:sp>
      <p:sp>
        <p:nvSpPr>
          <p:cNvPr id="48132" name="Rectangle 4">
            <a:extLst>
              <a:ext uri="{FF2B5EF4-FFF2-40B4-BE49-F238E27FC236}">
                <a16:creationId xmlns:a16="http://schemas.microsoft.com/office/drawing/2014/main" id="{5B6A12DC-63CD-4010-9D01-875BCDE9BEB2}"/>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工作原理</a:t>
            </a:r>
          </a:p>
          <a:p>
            <a:pPr lvl="2" eaLnBrk="1" hangingPunct="1"/>
            <a:r>
              <a:rPr lang="zh-CN" altLang="en-US" dirty="0">
                <a:latin typeface="Times New Roman" panose="02020603050405020304" pitchFamily="18" charset="0"/>
              </a:rPr>
              <a:t>例：输入方式  ：</a:t>
            </a:r>
          </a:p>
          <a:p>
            <a:pPr lvl="3" eaLnBrk="1" hangingPunct="1"/>
            <a:r>
              <a:rPr lang="zh-CN" altLang="en-US" dirty="0">
                <a:latin typeface="Times New Roman" panose="02020603050405020304" pitchFamily="18" charset="0"/>
              </a:rPr>
              <a:t>在系统输入模块收到作业请求输入信号后，输入管理模块中的读进程负责将信息从输入装置读入缓冲区。当缓冲区满时，由写进程写到外存输入井中。重复执行，直到作业输入完毕</a:t>
            </a:r>
            <a:r>
              <a:rPr lang="zh-CN" altLang="en-US" sz="1800" b="0" dirty="0">
                <a:latin typeface="Times New Roman" panose="02020603050405020304" pitchFamily="18" charset="0"/>
              </a:rPr>
              <a:t>。</a:t>
            </a:r>
          </a:p>
          <a:p>
            <a:pPr lvl="1" eaLnBrk="1" hangingPunct="1"/>
            <a:r>
              <a:rPr lang="zh-CN" altLang="en-US" dirty="0">
                <a:latin typeface="Times New Roman" panose="02020603050405020304" pitchFamily="18" charset="0"/>
              </a:rPr>
              <a:t>特点</a:t>
            </a:r>
          </a:p>
          <a:p>
            <a:pPr lvl="2" eaLnBrk="1" hangingPunct="1"/>
            <a:r>
              <a:rPr lang="zh-CN" altLang="en-US" dirty="0">
                <a:latin typeface="Times New Roman" panose="02020603050405020304" pitchFamily="18" charset="0"/>
              </a:rPr>
              <a:t>提高</a:t>
            </a:r>
            <a:r>
              <a:rPr lang="en-US" altLang="zh-CN" dirty="0">
                <a:latin typeface="Times New Roman" panose="02020603050405020304" pitchFamily="18" charset="0"/>
              </a:rPr>
              <a:t>I/O</a:t>
            </a:r>
            <a:r>
              <a:rPr lang="zh-CN" altLang="en-US" dirty="0">
                <a:latin typeface="Times New Roman" panose="02020603050405020304" pitchFamily="18" charset="0"/>
              </a:rPr>
              <a:t>速度：对设备的访问改为对缓冲区的访问</a:t>
            </a:r>
          </a:p>
          <a:p>
            <a:pPr lvl="2" eaLnBrk="1" hangingPunct="1"/>
            <a:r>
              <a:rPr lang="zh-CN" altLang="en-US" dirty="0">
                <a:latin typeface="Times New Roman" panose="02020603050405020304" pitchFamily="18" charset="0"/>
              </a:rPr>
              <a:t>将独占设备改造为共享设备：</a:t>
            </a:r>
          </a:p>
          <a:p>
            <a:pPr lvl="2" eaLnBrk="1" hangingPunct="1"/>
            <a:r>
              <a:rPr lang="zh-CN" altLang="en-US" dirty="0">
                <a:latin typeface="Times New Roman" panose="02020603050405020304" pitchFamily="18" charset="0"/>
              </a:rPr>
              <a:t>实现了虚拟设备功能。</a:t>
            </a:r>
            <a:endParaRPr lang="zh-CN" altLang="en-US" sz="20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blinds(horizontal)">
                                      <p:cBhvr>
                                        <p:cTn id="7" dur="500"/>
                                        <p:tgtEl>
                                          <p:spTgt spid="4813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2">
                                            <p:txEl>
                                              <p:pRg st="1" end="1"/>
                                            </p:txEl>
                                          </p:spTgt>
                                        </p:tgtEl>
                                        <p:attrNameLst>
                                          <p:attrName>style.visibility</p:attrName>
                                        </p:attrNameLst>
                                      </p:cBhvr>
                                      <p:to>
                                        <p:strVal val="visible"/>
                                      </p:to>
                                    </p:set>
                                    <p:animEffect transition="in" filter="blinds(horizontal)">
                                      <p:cBhvr>
                                        <p:cTn id="10" dur="500"/>
                                        <p:tgtEl>
                                          <p:spTgt spid="4813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132">
                                            <p:txEl>
                                              <p:pRg st="2" end="2"/>
                                            </p:txEl>
                                          </p:spTgt>
                                        </p:tgtEl>
                                        <p:attrNameLst>
                                          <p:attrName>style.visibility</p:attrName>
                                        </p:attrNameLst>
                                      </p:cBhvr>
                                      <p:to>
                                        <p:strVal val="visible"/>
                                      </p:to>
                                    </p:set>
                                    <p:animEffect transition="in" filter="blinds(horizontal)">
                                      <p:cBhvr>
                                        <p:cTn id="13" dur="500"/>
                                        <p:tgtEl>
                                          <p:spTgt spid="4813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8132">
                                            <p:txEl>
                                              <p:pRg st="3" end="3"/>
                                            </p:txEl>
                                          </p:spTgt>
                                        </p:tgtEl>
                                        <p:attrNameLst>
                                          <p:attrName>style.visibility</p:attrName>
                                        </p:attrNameLst>
                                      </p:cBhvr>
                                      <p:to>
                                        <p:strVal val="visible"/>
                                      </p:to>
                                    </p:set>
                                    <p:animEffect transition="in" filter="blinds(horizontal)">
                                      <p:cBhvr>
                                        <p:cTn id="18" dur="500"/>
                                        <p:tgtEl>
                                          <p:spTgt spid="4813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8132">
                                            <p:txEl>
                                              <p:pRg st="4" end="4"/>
                                            </p:txEl>
                                          </p:spTgt>
                                        </p:tgtEl>
                                        <p:attrNameLst>
                                          <p:attrName>style.visibility</p:attrName>
                                        </p:attrNameLst>
                                      </p:cBhvr>
                                      <p:to>
                                        <p:strVal val="visible"/>
                                      </p:to>
                                    </p:set>
                                    <p:animEffect transition="in" filter="blinds(horizontal)">
                                      <p:cBhvr>
                                        <p:cTn id="21" dur="500"/>
                                        <p:tgtEl>
                                          <p:spTgt spid="48132">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8132">
                                            <p:txEl>
                                              <p:pRg st="5" end="5"/>
                                            </p:txEl>
                                          </p:spTgt>
                                        </p:tgtEl>
                                        <p:attrNameLst>
                                          <p:attrName>style.visibility</p:attrName>
                                        </p:attrNameLst>
                                      </p:cBhvr>
                                      <p:to>
                                        <p:strVal val="visible"/>
                                      </p:to>
                                    </p:set>
                                    <p:animEffect transition="in" filter="blinds(horizontal)">
                                      <p:cBhvr>
                                        <p:cTn id="24" dur="500"/>
                                        <p:tgtEl>
                                          <p:spTgt spid="48132">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8132">
                                            <p:txEl>
                                              <p:pRg st="6" end="6"/>
                                            </p:txEl>
                                          </p:spTgt>
                                        </p:tgtEl>
                                        <p:attrNameLst>
                                          <p:attrName>style.visibility</p:attrName>
                                        </p:attrNameLst>
                                      </p:cBhvr>
                                      <p:to>
                                        <p:strVal val="visible"/>
                                      </p:to>
                                    </p:set>
                                    <p:animEffect transition="in" filter="blinds(horizontal)">
                                      <p:cBhvr>
                                        <p:cTn id="27" dur="500"/>
                                        <p:tgtEl>
                                          <p:spTgt spid="481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80284-457A-4263-8C81-831D48D99839}"/>
              </a:ext>
            </a:extLst>
          </p:cNvPr>
          <p:cNvSpPr>
            <a:spLocks noGrp="1"/>
          </p:cNvSpPr>
          <p:nvPr>
            <p:ph type="title"/>
          </p:nvPr>
        </p:nvSpPr>
        <p:spPr/>
        <p:txBody>
          <a:bodyPr/>
          <a:lstStyle/>
          <a:p>
            <a:r>
              <a:rPr lang="en-US" altLang="zh-CN" dirty="0"/>
              <a:t>6.5 </a:t>
            </a:r>
            <a:r>
              <a:rPr lang="zh-CN" altLang="en-US" dirty="0"/>
              <a:t>设备分配</a:t>
            </a:r>
          </a:p>
        </p:txBody>
      </p:sp>
      <p:pic>
        <p:nvPicPr>
          <p:cNvPr id="5" name="内容占位符 4">
            <a:extLst>
              <a:ext uri="{FF2B5EF4-FFF2-40B4-BE49-F238E27FC236}">
                <a16:creationId xmlns:a16="http://schemas.microsoft.com/office/drawing/2014/main" id="{B62E1A4E-7049-4F4F-8E9E-8C9190F94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1229"/>
            <a:ext cx="8229600" cy="4010543"/>
          </a:xfrm>
        </p:spPr>
      </p:pic>
    </p:spTree>
    <p:extLst>
      <p:ext uri="{BB962C8B-B14F-4D97-AF65-F5344CB8AC3E}">
        <p14:creationId xmlns:p14="http://schemas.microsoft.com/office/powerpoint/2010/main" val="2430271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D389C-76C8-4B50-8E18-C0C99312B398}"/>
              </a:ext>
            </a:extLst>
          </p:cNvPr>
          <p:cNvSpPr>
            <a:spLocks noGrp="1"/>
          </p:cNvSpPr>
          <p:nvPr>
            <p:ph type="title"/>
          </p:nvPr>
        </p:nvSpPr>
        <p:spPr/>
        <p:txBody>
          <a:bodyPr/>
          <a:lstStyle/>
          <a:p>
            <a:r>
              <a:rPr lang="zh-CN" altLang="en-US" dirty="0"/>
              <a:t>管</a:t>
            </a:r>
          </a:p>
        </p:txBody>
      </p:sp>
      <p:sp>
        <p:nvSpPr>
          <p:cNvPr id="3" name="内容占位符 2">
            <a:extLst>
              <a:ext uri="{FF2B5EF4-FFF2-40B4-BE49-F238E27FC236}">
                <a16:creationId xmlns:a16="http://schemas.microsoft.com/office/drawing/2014/main" id="{87119E30-4F8E-419D-8095-EE97FFC43D9C}"/>
              </a:ext>
            </a:extLst>
          </p:cNvPr>
          <p:cNvSpPr>
            <a:spLocks noGrp="1"/>
          </p:cNvSpPr>
          <p:nvPr>
            <p:ph idx="1"/>
          </p:nvPr>
        </p:nvSpPr>
        <p:spPr/>
        <p:txBody>
          <a:bodyPr/>
          <a:lstStyle/>
          <a:p>
            <a:r>
              <a:rPr lang="zh-CN" altLang="en-US" dirty="0"/>
              <a:t>守护进程：</a:t>
            </a:r>
            <a:endParaRPr lang="en-US" altLang="zh-CN" dirty="0"/>
          </a:p>
          <a:p>
            <a:pPr marL="0" indent="0">
              <a:buNone/>
            </a:pPr>
            <a:r>
              <a:rPr lang="zh-CN" altLang="en-US" sz="2400" dirty="0"/>
              <a:t>守护进程是使用独占设备的唯一进程，其他进程只能将使用请求写入到假脱机文件队列，由守护进程按照目录中文件次序完成对设备的请求。</a:t>
            </a:r>
            <a:endParaRPr lang="en-US" altLang="zh-CN" sz="2400" dirty="0"/>
          </a:p>
          <a:p>
            <a:pPr marL="0" indent="0">
              <a:buNone/>
            </a:pPr>
            <a:r>
              <a:rPr lang="zh-CN" altLang="en-US" sz="2400" dirty="0"/>
              <a:t>（以假脱机打印进程为例）将假脱机管理进程取消，建立一个守护进程，负责为用户申请磁盘盘块，讲打印数据送入其中。用户打印进程负责生成打印请求文件（其中有打印请求与打印数据盘块等信息），并送入到假脱机文件队列。守护进程成为允许使用打印机的唯一进程。</a:t>
            </a:r>
          </a:p>
        </p:txBody>
      </p:sp>
    </p:spTree>
    <p:extLst>
      <p:ext uri="{BB962C8B-B14F-4D97-AF65-F5344CB8AC3E}">
        <p14:creationId xmlns:p14="http://schemas.microsoft.com/office/powerpoint/2010/main" val="41830563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41626AF2-BF72-43BF-85A9-8751880FEFD6}"/>
              </a:ext>
            </a:extLst>
          </p:cNvPr>
          <p:cNvSpPr>
            <a:spLocks noGrp="1" noChangeArrowheads="1"/>
          </p:cNvSpPr>
          <p:nvPr>
            <p:ph type="title"/>
          </p:nvPr>
        </p:nvSpPr>
        <p:spPr/>
        <p:txBody>
          <a:bodyPr/>
          <a:lstStyle/>
          <a:p>
            <a:pPr eaLnBrk="1" hangingPunct="1"/>
            <a:r>
              <a:rPr lang="en-US" altLang="zh-CN" sz="3600" dirty="0"/>
              <a:t>6.6 </a:t>
            </a:r>
            <a:r>
              <a:rPr lang="zh-CN" altLang="en-US" sz="3600" dirty="0"/>
              <a:t>磁盘存储器管理</a:t>
            </a:r>
          </a:p>
        </p:txBody>
      </p:sp>
      <p:sp>
        <p:nvSpPr>
          <p:cNvPr id="157699" name="Rectangle 3">
            <a:extLst>
              <a:ext uri="{FF2B5EF4-FFF2-40B4-BE49-F238E27FC236}">
                <a16:creationId xmlns:a16="http://schemas.microsoft.com/office/drawing/2014/main" id="{7B0F79ED-1ADA-484D-91E0-C25AA2D1E983}"/>
              </a:ext>
            </a:extLst>
          </p:cNvPr>
          <p:cNvSpPr>
            <a:spLocks noGrp="1" noChangeArrowheads="1"/>
          </p:cNvSpPr>
          <p:nvPr>
            <p:ph idx="1"/>
          </p:nvPr>
        </p:nvSpPr>
        <p:spPr/>
        <p:txBody>
          <a:bodyPr/>
          <a:lstStyle/>
          <a:p>
            <a:pPr eaLnBrk="1" hangingPunct="1"/>
            <a:r>
              <a:rPr lang="zh-CN" altLang="en-US" sz="3200">
                <a:latin typeface="Times New Roman" panose="02020603050405020304" pitchFamily="18" charset="0"/>
              </a:rPr>
              <a:t>磁盘性能简述</a:t>
            </a:r>
          </a:p>
          <a:p>
            <a:pPr lvl="1" eaLnBrk="1" hangingPunct="1"/>
            <a:r>
              <a:rPr lang="zh-CN" altLang="en-US" sz="2800">
                <a:latin typeface="Times New Roman" panose="02020603050405020304" pitchFamily="18" charset="0"/>
              </a:rPr>
              <a:t>数据的组织：盘、磁道、柱面和扇区。</a:t>
            </a:r>
          </a:p>
          <a:p>
            <a:pPr lvl="1" eaLnBrk="1" hangingPunct="1"/>
            <a:r>
              <a:rPr lang="zh-CN" altLang="en-US" sz="2800">
                <a:latin typeface="Times New Roman" panose="02020603050405020304" pitchFamily="18" charset="0"/>
              </a:rPr>
              <a:t>磁盘的类型：固定磁头和移动磁头。</a:t>
            </a:r>
          </a:p>
          <a:p>
            <a:pPr lvl="1" eaLnBrk="1" hangingPunct="1"/>
            <a:r>
              <a:rPr lang="zh-CN" altLang="en-US" sz="2800">
                <a:latin typeface="Times New Roman" panose="02020603050405020304" pitchFamily="18" charset="0"/>
              </a:rPr>
              <a:t>磁盘访问时间</a:t>
            </a:r>
          </a:p>
          <a:p>
            <a:pPr lvl="2" eaLnBrk="1" hangingPunct="1"/>
            <a:r>
              <a:rPr lang="zh-CN" altLang="en-US" sz="2400">
                <a:latin typeface="Times New Roman" panose="02020603050405020304" pitchFamily="18" charset="0"/>
              </a:rPr>
              <a:t>寻道时间</a:t>
            </a:r>
          </a:p>
          <a:p>
            <a:pPr lvl="2" eaLnBrk="1" hangingPunct="1"/>
            <a:r>
              <a:rPr lang="zh-CN" altLang="en-US" sz="2400">
                <a:latin typeface="Times New Roman" panose="02020603050405020304" pitchFamily="18" charset="0"/>
              </a:rPr>
              <a:t>旋转延迟时间</a:t>
            </a:r>
          </a:p>
          <a:p>
            <a:pPr lvl="2" eaLnBrk="1" hangingPunct="1"/>
            <a:r>
              <a:rPr lang="zh-CN" altLang="en-US" sz="2400">
                <a:latin typeface="Times New Roman" panose="02020603050405020304" pitchFamily="18" charset="0"/>
              </a:rPr>
              <a:t>传输时间</a:t>
            </a:r>
          </a:p>
          <a:p>
            <a:pPr lvl="2" eaLnBrk="1" hangingPunct="1"/>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0" dur="500"/>
                                        <p:tgtEl>
                                          <p:spTgt spid="15769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3" dur="500"/>
                                        <p:tgtEl>
                                          <p:spTgt spid="15769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18" dur="500"/>
                                        <p:tgtEl>
                                          <p:spTgt spid="15769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1" dur="500"/>
                                        <p:tgtEl>
                                          <p:spTgt spid="15769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24" dur="500"/>
                                        <p:tgtEl>
                                          <p:spTgt spid="15769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27" dur="500"/>
                                        <p:tgtEl>
                                          <p:spTgt spid="157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14C49AE-0C77-4346-A220-DCDEAE9506FD}"/>
              </a:ext>
            </a:extLst>
          </p:cNvPr>
          <p:cNvSpPr>
            <a:spLocks noGrp="1"/>
          </p:cNvSpPr>
          <p:nvPr>
            <p:ph type="title"/>
          </p:nvPr>
        </p:nvSpPr>
        <p:spPr/>
        <p:txBody>
          <a:bodyPr/>
          <a:lstStyle/>
          <a:p>
            <a:r>
              <a:rPr lang="en-US" altLang="zh-CN" dirty="0"/>
              <a:t>6.6 </a:t>
            </a:r>
            <a:r>
              <a:rPr lang="zh-CN" altLang="en-US" dirty="0"/>
              <a:t>磁盘存储器管理</a:t>
            </a:r>
          </a:p>
        </p:txBody>
      </p:sp>
      <p:sp>
        <p:nvSpPr>
          <p:cNvPr id="5" name="内容占位符 4">
            <a:extLst>
              <a:ext uri="{FF2B5EF4-FFF2-40B4-BE49-F238E27FC236}">
                <a16:creationId xmlns:a16="http://schemas.microsoft.com/office/drawing/2014/main" id="{497F719F-2818-48DC-9EF7-FFD49B6BA767}"/>
              </a:ext>
            </a:extLst>
          </p:cNvPr>
          <p:cNvSpPr>
            <a:spLocks noGrp="1"/>
          </p:cNvSpPr>
          <p:nvPr>
            <p:ph idx="1"/>
          </p:nvPr>
        </p:nvSpPr>
        <p:spPr/>
        <p:txBody>
          <a:bodyPr/>
          <a:lstStyle/>
          <a:p>
            <a:endParaRPr lang="zh-CN" altLang="en-US"/>
          </a:p>
        </p:txBody>
      </p:sp>
      <p:pic>
        <p:nvPicPr>
          <p:cNvPr id="69635" name="图片 4">
            <a:extLst>
              <a:ext uri="{FF2B5EF4-FFF2-40B4-BE49-F238E27FC236}">
                <a16:creationId xmlns:a16="http://schemas.microsoft.com/office/drawing/2014/main" id="{61EB0603-D807-4599-B670-4C52CAB14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184275"/>
            <a:ext cx="69850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EE5AC53-B050-4773-856F-5EC7D28FE1BB}"/>
              </a:ext>
            </a:extLst>
          </p:cNvPr>
          <p:cNvSpPr>
            <a:spLocks noGrp="1"/>
          </p:cNvSpPr>
          <p:nvPr>
            <p:ph type="title"/>
          </p:nvPr>
        </p:nvSpPr>
        <p:spPr/>
        <p:txBody>
          <a:bodyPr/>
          <a:lstStyle/>
          <a:p>
            <a:r>
              <a:rPr lang="en-US" altLang="zh-CN" dirty="0"/>
              <a:t>6.1 I/O</a:t>
            </a:r>
            <a:r>
              <a:rPr lang="zh-CN" altLang="en-US" dirty="0"/>
              <a:t>系统的组成</a:t>
            </a:r>
          </a:p>
        </p:txBody>
      </p:sp>
      <p:sp>
        <p:nvSpPr>
          <p:cNvPr id="10243" name="Rectangle 4">
            <a:extLst>
              <a:ext uri="{FF2B5EF4-FFF2-40B4-BE49-F238E27FC236}">
                <a16:creationId xmlns:a16="http://schemas.microsoft.com/office/drawing/2014/main" id="{02F7419F-115D-4B77-9973-A9CCC7FA9E0D}"/>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设备控制器</a:t>
            </a:r>
          </a:p>
          <a:p>
            <a:pPr algn="just" eaLnBrk="1" hangingPunct="1">
              <a:spcBef>
                <a:spcPct val="50000"/>
              </a:spcBef>
              <a:buClr>
                <a:schemeClr val="bg1"/>
              </a:buClr>
              <a:buFontTx/>
              <a:buNone/>
            </a:pPr>
            <a:r>
              <a:rPr lang="zh-CN" altLang="en-US" sz="2800">
                <a:latin typeface="Times New Roman" panose="02020603050405020304" pitchFamily="18" charset="0"/>
              </a:rPr>
              <a:t>            设备控制器是一个可编址设备，分为字符设备控制器和块设备控制器，是</a:t>
            </a:r>
            <a:r>
              <a:rPr lang="en-US" altLang="zh-CN" sz="2800">
                <a:latin typeface="Times New Roman" panose="02020603050405020304" pitchFamily="18" charset="0"/>
              </a:rPr>
              <a:t>CPU</a:t>
            </a:r>
            <a:r>
              <a:rPr lang="zh-CN" altLang="en-US" sz="2800">
                <a:latin typeface="Times New Roman" panose="02020603050405020304" pitchFamily="18" charset="0"/>
              </a:rPr>
              <a:t>与设备间的接口。</a:t>
            </a:r>
          </a:p>
          <a:p>
            <a:pPr lvl="1" eaLnBrk="1" hangingPunct="1"/>
            <a:r>
              <a:rPr lang="zh-CN" altLang="en-US">
                <a:latin typeface="Times New Roman" panose="02020603050405020304" pitchFamily="18" charset="0"/>
              </a:rPr>
              <a:t>功能</a:t>
            </a:r>
          </a:p>
          <a:p>
            <a:pPr lvl="2" eaLnBrk="1" hangingPunct="1"/>
            <a:r>
              <a:rPr lang="zh-CN" altLang="en-US">
                <a:latin typeface="Times New Roman" panose="02020603050405020304" pitchFamily="18" charset="0"/>
              </a:rPr>
              <a:t>接收和识别命令：命令寄存器和译码器</a:t>
            </a:r>
          </a:p>
          <a:p>
            <a:pPr lvl="2" eaLnBrk="1" hangingPunct="1"/>
            <a:r>
              <a:rPr lang="zh-CN" altLang="en-US">
                <a:latin typeface="Times New Roman" panose="02020603050405020304" pitchFamily="18" charset="0"/>
              </a:rPr>
              <a:t>数据交换：数据寄存器</a:t>
            </a:r>
          </a:p>
          <a:p>
            <a:pPr lvl="2" eaLnBrk="1" hangingPunct="1"/>
            <a:r>
              <a:rPr lang="zh-CN" altLang="en-US">
                <a:latin typeface="Times New Roman" panose="02020603050405020304" pitchFamily="18" charset="0"/>
              </a:rPr>
              <a:t>设备状态的了解和报告：状态寄存器</a:t>
            </a:r>
          </a:p>
          <a:p>
            <a:pPr lvl="2" eaLnBrk="1" hangingPunct="1"/>
            <a:r>
              <a:rPr lang="zh-CN" altLang="en-US">
                <a:latin typeface="Times New Roman" panose="02020603050405020304" pitchFamily="18" charset="0"/>
              </a:rPr>
              <a:t>地址识别：地址寄存器 </a:t>
            </a:r>
            <a:endParaRPr lang="zh-CN" altLang="en-US" sz="3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7C23B9-5BB5-41B8-943D-0416B45842C9}"/>
              </a:ext>
            </a:extLst>
          </p:cNvPr>
          <p:cNvSpPr>
            <a:spLocks noGrp="1"/>
          </p:cNvSpPr>
          <p:nvPr>
            <p:ph type="title"/>
          </p:nvPr>
        </p:nvSpPr>
        <p:spPr/>
        <p:txBody>
          <a:bodyPr/>
          <a:lstStyle/>
          <a:p>
            <a:r>
              <a:rPr lang="en-US" altLang="zh-CN" dirty="0"/>
              <a:t>6.6 </a:t>
            </a:r>
            <a:r>
              <a:rPr lang="zh-CN" altLang="en-US" dirty="0"/>
              <a:t>磁盘存储器管理</a:t>
            </a:r>
          </a:p>
        </p:txBody>
      </p:sp>
      <p:sp>
        <p:nvSpPr>
          <p:cNvPr id="5" name="内容占位符 4">
            <a:extLst>
              <a:ext uri="{FF2B5EF4-FFF2-40B4-BE49-F238E27FC236}">
                <a16:creationId xmlns:a16="http://schemas.microsoft.com/office/drawing/2014/main" id="{9F6EFC35-1082-4100-88CD-CC4D7410C6CA}"/>
              </a:ext>
            </a:extLst>
          </p:cNvPr>
          <p:cNvSpPr>
            <a:spLocks noGrp="1"/>
          </p:cNvSpPr>
          <p:nvPr>
            <p:ph idx="1"/>
          </p:nvPr>
        </p:nvSpPr>
        <p:spPr/>
        <p:txBody>
          <a:bodyPr/>
          <a:lstStyle/>
          <a:p>
            <a:endParaRPr lang="zh-CN" altLang="en-US"/>
          </a:p>
        </p:txBody>
      </p:sp>
      <p:pic>
        <p:nvPicPr>
          <p:cNvPr id="70659" name="图片 1">
            <a:extLst>
              <a:ext uri="{FF2B5EF4-FFF2-40B4-BE49-F238E27FC236}">
                <a16:creationId xmlns:a16="http://schemas.microsoft.com/office/drawing/2014/main" id="{B997D421-2E49-4F92-B0BF-9F8A1C1BE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756126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2">
            <a:extLst>
              <a:ext uri="{FF2B5EF4-FFF2-40B4-BE49-F238E27FC236}">
                <a16:creationId xmlns:a16="http://schemas.microsoft.com/office/drawing/2014/main" id="{D283FB96-4F12-4235-AA60-A3C90F7A9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2462213"/>
            <a:ext cx="5235575" cy="4359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07A0F85-53B0-4B89-A323-8D8D8ED1E489}"/>
              </a:ext>
            </a:extLst>
          </p:cNvPr>
          <p:cNvSpPr>
            <a:spLocks noGrp="1"/>
          </p:cNvSpPr>
          <p:nvPr>
            <p:ph type="title"/>
          </p:nvPr>
        </p:nvSpPr>
        <p:spPr/>
        <p:txBody>
          <a:bodyPr/>
          <a:lstStyle/>
          <a:p>
            <a:r>
              <a:rPr lang="en-US" altLang="zh-CN" dirty="0"/>
              <a:t>6.6 </a:t>
            </a:r>
            <a:r>
              <a:rPr lang="zh-CN" altLang="en-US" dirty="0"/>
              <a:t>磁盘存储器管理</a:t>
            </a:r>
          </a:p>
        </p:txBody>
      </p:sp>
      <p:sp>
        <p:nvSpPr>
          <p:cNvPr id="71683" name="Rectangle 2">
            <a:extLst>
              <a:ext uri="{FF2B5EF4-FFF2-40B4-BE49-F238E27FC236}">
                <a16:creationId xmlns:a16="http://schemas.microsoft.com/office/drawing/2014/main" id="{2D2630BD-0AC3-4223-8FD7-1E566833BC16}"/>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磁盘调度算法</a:t>
            </a:r>
          </a:p>
          <a:p>
            <a:pPr lvl="1" eaLnBrk="1" hangingPunct="1"/>
            <a:r>
              <a:rPr lang="zh-CN" altLang="en-US">
                <a:latin typeface="Times New Roman" panose="02020603050405020304" pitchFamily="18" charset="0"/>
              </a:rPr>
              <a:t>目标：平均寻道时间最短。</a:t>
            </a:r>
            <a:r>
              <a:rPr lang="zh-CN" altLang="en-US"/>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E9E368-9A6D-4A96-B42B-C20EF52E0B2F}"/>
              </a:ext>
            </a:extLst>
          </p:cNvPr>
          <p:cNvSpPr>
            <a:spLocks noGrp="1"/>
          </p:cNvSpPr>
          <p:nvPr>
            <p:ph type="title"/>
          </p:nvPr>
        </p:nvSpPr>
        <p:spPr/>
        <p:txBody>
          <a:bodyPr/>
          <a:lstStyle/>
          <a:p>
            <a:r>
              <a:rPr lang="en-US" altLang="zh-CN" dirty="0"/>
              <a:t>6.6 </a:t>
            </a:r>
            <a:r>
              <a:rPr lang="zh-CN" altLang="en-US" dirty="0"/>
              <a:t>磁盘存储器管理</a:t>
            </a:r>
          </a:p>
        </p:txBody>
      </p:sp>
      <p:sp>
        <p:nvSpPr>
          <p:cNvPr id="72708" name="Rectangle 3">
            <a:extLst>
              <a:ext uri="{FF2B5EF4-FFF2-40B4-BE49-F238E27FC236}">
                <a16:creationId xmlns:a16="http://schemas.microsoft.com/office/drawing/2014/main" id="{D29F512E-CF2B-4E94-B360-A8232F698F30}"/>
              </a:ext>
            </a:extLst>
          </p:cNvPr>
          <p:cNvSpPr>
            <a:spLocks noGrp="1" noChangeArrowheads="1"/>
          </p:cNvSpPr>
          <p:nvPr>
            <p:ph idx="1"/>
          </p:nvPr>
        </p:nvSpPr>
        <p:spPr/>
        <p:txBody>
          <a:bodyPr/>
          <a:lstStyle/>
          <a:p>
            <a:pPr lvl="1" eaLnBrk="1" hangingPunct="1">
              <a:lnSpc>
                <a:spcPct val="90000"/>
              </a:lnSpc>
            </a:pPr>
            <a:r>
              <a:rPr lang="zh-CN" altLang="en-US">
                <a:latin typeface="Times New Roman" panose="02020603050405020304" pitchFamily="18" charset="0"/>
              </a:rPr>
              <a:t>先来先服务</a:t>
            </a:r>
            <a:r>
              <a:rPr lang="en-US" altLang="zh-CN">
                <a:latin typeface="Times New Roman" panose="02020603050405020304" pitchFamily="18" charset="0"/>
              </a:rPr>
              <a:t>FCFS</a:t>
            </a:r>
            <a:r>
              <a:rPr lang="zh-CN" altLang="en-US">
                <a:latin typeface="Times New Roman" panose="02020603050405020304" pitchFamily="18" charset="0"/>
              </a:rPr>
              <a:t>（</a:t>
            </a:r>
            <a:r>
              <a:rPr lang="en-US" altLang="zh-CN">
                <a:latin typeface="Times New Roman" panose="02020603050405020304" pitchFamily="18" charset="0"/>
              </a:rPr>
              <a:t>First—Come  First—Served</a:t>
            </a:r>
            <a:r>
              <a:rPr lang="zh-CN" altLang="en-US">
                <a:latin typeface="Times New Roman" panose="02020603050405020304" pitchFamily="18" charset="0"/>
              </a:rPr>
              <a:t>）</a:t>
            </a:r>
          </a:p>
          <a:p>
            <a:pPr lvl="2" eaLnBrk="1" hangingPunct="1">
              <a:lnSpc>
                <a:spcPct val="90000"/>
              </a:lnSpc>
            </a:pPr>
            <a:r>
              <a:rPr lang="zh-CN" altLang="en-US">
                <a:latin typeface="Times New Roman" panose="02020603050405020304" pitchFamily="18" charset="0"/>
              </a:rPr>
              <a:t>原理</a:t>
            </a:r>
            <a:r>
              <a:rPr lang="zh-CN" altLang="en-US" b="0">
                <a:latin typeface="Times New Roman" panose="02020603050405020304" pitchFamily="18" charset="0"/>
              </a:rPr>
              <a:t>：</a:t>
            </a:r>
            <a:r>
              <a:rPr lang="zh-CN" altLang="en-US">
                <a:latin typeface="Times New Roman" panose="02020603050405020304" pitchFamily="18" charset="0"/>
              </a:rPr>
              <a:t>根据进程请求访问磁盘的先后次序进行调度。</a:t>
            </a:r>
          </a:p>
          <a:p>
            <a:pPr lvl="2" eaLnBrk="1" hangingPunct="1">
              <a:lnSpc>
                <a:spcPct val="90000"/>
              </a:lnSpc>
            </a:pPr>
            <a:r>
              <a:rPr lang="zh-CN" altLang="en-US">
                <a:latin typeface="Times New Roman" panose="02020603050405020304" pitchFamily="18" charset="0"/>
              </a:rPr>
              <a:t>特点：公平、简单。平均寻道时间长。</a:t>
            </a:r>
          </a:p>
          <a:p>
            <a:pPr eaLnBrk="1" hangingPunct="1">
              <a:lnSpc>
                <a:spcPct val="90000"/>
              </a:lnSpc>
              <a:spcBef>
                <a:spcPct val="50000"/>
              </a:spcBef>
              <a:buClrTx/>
              <a:buFontTx/>
              <a:buNone/>
            </a:pPr>
            <a:endParaRPr lang="en-US" altLang="zh-CN" sz="4000"/>
          </a:p>
        </p:txBody>
      </p:sp>
      <p:pic>
        <p:nvPicPr>
          <p:cNvPr id="72707" name="Picture 2">
            <a:extLst>
              <a:ext uri="{FF2B5EF4-FFF2-40B4-BE49-F238E27FC236}">
                <a16:creationId xmlns:a16="http://schemas.microsoft.com/office/drawing/2014/main" id="{BD046195-B70D-4E6F-946E-DA9C349CF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6600"/>
            <a:ext cx="9144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0A5F83-EFD9-4519-901C-C955BAECAC9D}"/>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7120BA6F-530E-4C21-8E0B-348AD3DF57D9}"/>
              </a:ext>
            </a:extLst>
          </p:cNvPr>
          <p:cNvSpPr>
            <a:spLocks noGrp="1"/>
          </p:cNvSpPr>
          <p:nvPr>
            <p:ph idx="1"/>
          </p:nvPr>
        </p:nvSpPr>
        <p:spPr/>
        <p:txBody>
          <a:bodyPr/>
          <a:lstStyle/>
          <a:p>
            <a:endParaRPr lang="zh-CN" altLang="en-US"/>
          </a:p>
        </p:txBody>
      </p:sp>
      <p:pic>
        <p:nvPicPr>
          <p:cNvPr id="73731" name="Picture 2">
            <a:extLst>
              <a:ext uri="{FF2B5EF4-FFF2-40B4-BE49-F238E27FC236}">
                <a16:creationId xmlns:a16="http://schemas.microsoft.com/office/drawing/2014/main" id="{3FA4D6E1-D32C-4D61-A979-3E40CFB1C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0"/>
            <a:ext cx="439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03FA76D-F88A-4F01-9A19-46F28172632B}"/>
              </a:ext>
            </a:extLst>
          </p:cNvPr>
          <p:cNvSpPr>
            <a:spLocks noGrp="1"/>
          </p:cNvSpPr>
          <p:nvPr>
            <p:ph type="title"/>
          </p:nvPr>
        </p:nvSpPr>
        <p:spPr/>
        <p:txBody>
          <a:bodyPr/>
          <a:lstStyle/>
          <a:p>
            <a:r>
              <a:rPr lang="en-US" altLang="zh-CN" dirty="0"/>
              <a:t>6.6 </a:t>
            </a:r>
            <a:r>
              <a:rPr lang="zh-CN" altLang="en-US" dirty="0"/>
              <a:t>磁盘存储器管理</a:t>
            </a:r>
          </a:p>
        </p:txBody>
      </p:sp>
      <p:sp>
        <p:nvSpPr>
          <p:cNvPr id="74756" name="Rectangle 3">
            <a:extLst>
              <a:ext uri="{FF2B5EF4-FFF2-40B4-BE49-F238E27FC236}">
                <a16:creationId xmlns:a16="http://schemas.microsoft.com/office/drawing/2014/main" id="{070A852C-75D7-4B68-92AB-A23EFEF0B6BA}"/>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最短寻道时间优先</a:t>
            </a:r>
            <a:r>
              <a:rPr lang="en-US" altLang="zh-CN">
                <a:latin typeface="Times New Roman" panose="02020603050405020304" pitchFamily="18" charset="0"/>
              </a:rPr>
              <a:t>SSTF</a:t>
            </a:r>
            <a:r>
              <a:rPr lang="zh-CN" altLang="en-US">
                <a:latin typeface="Times New Roman" panose="02020603050405020304" pitchFamily="18" charset="0"/>
              </a:rPr>
              <a:t>（</a:t>
            </a:r>
            <a:r>
              <a:rPr lang="en-US" altLang="zh-CN">
                <a:latin typeface="Times New Roman" panose="02020603050405020304" pitchFamily="18" charset="0"/>
              </a:rPr>
              <a:t>Shortest Seek Time First</a:t>
            </a:r>
            <a:r>
              <a:rPr lang="zh-CN" altLang="en-US">
                <a:latin typeface="Times New Roman" panose="02020603050405020304" pitchFamily="18" charset="0"/>
              </a:rPr>
              <a:t>）</a:t>
            </a:r>
          </a:p>
          <a:p>
            <a:pPr lvl="2" eaLnBrk="1" hangingPunct="1"/>
            <a:r>
              <a:rPr lang="zh-CN" altLang="en-US">
                <a:latin typeface="Times New Roman" panose="02020603050405020304" pitchFamily="18" charset="0"/>
              </a:rPr>
              <a:t>原理：选择有距当前磁头所在磁道最近的访问磁道的进程。</a:t>
            </a:r>
          </a:p>
          <a:p>
            <a:pPr lvl="2" eaLnBrk="1" hangingPunct="1"/>
            <a:r>
              <a:rPr lang="zh-CN" altLang="en-US">
                <a:latin typeface="Times New Roman" panose="02020603050405020304" pitchFamily="18" charset="0"/>
              </a:rPr>
              <a:t>特点：寻道时间最短，但导致某些进程发生“饥饿”现象。</a:t>
            </a:r>
          </a:p>
        </p:txBody>
      </p:sp>
      <p:pic>
        <p:nvPicPr>
          <p:cNvPr id="74755" name="Picture 2">
            <a:extLst>
              <a:ext uri="{FF2B5EF4-FFF2-40B4-BE49-F238E27FC236}">
                <a16:creationId xmlns:a16="http://schemas.microsoft.com/office/drawing/2014/main" id="{6DCA4185-9A53-4156-8EF8-87E8C0100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5200"/>
            <a:ext cx="91440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00D4DDA-ED46-4942-8B06-937A855A2681}"/>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7819110E-BD97-47E3-96E2-51CECD1A1AD8}"/>
              </a:ext>
            </a:extLst>
          </p:cNvPr>
          <p:cNvSpPr>
            <a:spLocks noGrp="1"/>
          </p:cNvSpPr>
          <p:nvPr>
            <p:ph idx="1"/>
          </p:nvPr>
        </p:nvSpPr>
        <p:spPr/>
        <p:txBody>
          <a:bodyPr/>
          <a:lstStyle/>
          <a:p>
            <a:endParaRPr lang="zh-CN" altLang="en-US"/>
          </a:p>
        </p:txBody>
      </p:sp>
      <p:sp>
        <p:nvSpPr>
          <p:cNvPr id="75778" name="页脚占位符 4">
            <a:extLst>
              <a:ext uri="{FF2B5EF4-FFF2-40B4-BE49-F238E27FC236}">
                <a16:creationId xmlns:a16="http://schemas.microsoft.com/office/drawing/2014/main" id="{3784BEBA-8687-4BDA-AA46-2DC37F7443A3}"/>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75</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75779" name="Picture 2">
            <a:extLst>
              <a:ext uri="{FF2B5EF4-FFF2-40B4-BE49-F238E27FC236}">
                <a16:creationId xmlns:a16="http://schemas.microsoft.com/office/drawing/2014/main" id="{55AF244D-22CC-4852-921E-B2B0E884C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0"/>
            <a:ext cx="43211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0" name="Picture 3">
            <a:extLst>
              <a:ext uri="{FF2B5EF4-FFF2-40B4-BE49-F238E27FC236}">
                <a16:creationId xmlns:a16="http://schemas.microsoft.com/office/drawing/2014/main" id="{AE2ED95A-C91C-40B0-BF40-51DAEC5C0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9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4DAEA0-D64D-4F61-B59F-3D5F18100C5C}"/>
              </a:ext>
            </a:extLst>
          </p:cNvPr>
          <p:cNvSpPr>
            <a:spLocks noGrp="1"/>
          </p:cNvSpPr>
          <p:nvPr>
            <p:ph type="title"/>
          </p:nvPr>
        </p:nvSpPr>
        <p:spPr/>
        <p:txBody>
          <a:bodyPr/>
          <a:lstStyle/>
          <a:p>
            <a:r>
              <a:rPr lang="en-US" altLang="zh-CN" dirty="0"/>
              <a:t>6.6 </a:t>
            </a:r>
            <a:r>
              <a:rPr lang="zh-CN" altLang="en-US" dirty="0"/>
              <a:t>磁盘存储器管理</a:t>
            </a:r>
          </a:p>
        </p:txBody>
      </p:sp>
      <p:sp>
        <p:nvSpPr>
          <p:cNvPr id="76804" name="Rectangle 3">
            <a:extLst>
              <a:ext uri="{FF2B5EF4-FFF2-40B4-BE49-F238E27FC236}">
                <a16:creationId xmlns:a16="http://schemas.microsoft.com/office/drawing/2014/main" id="{F39E16DF-1EC2-4036-B9D7-8BD01109AC4D}"/>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扫描算法（</a:t>
            </a:r>
            <a:r>
              <a:rPr lang="en-US" altLang="zh-CN">
                <a:latin typeface="Times New Roman" panose="02020603050405020304" pitchFamily="18" charset="0"/>
              </a:rPr>
              <a:t>SCAN</a:t>
            </a:r>
            <a:r>
              <a:rPr lang="zh-CN" altLang="en-US">
                <a:latin typeface="Times New Roman" panose="02020603050405020304" pitchFamily="18" charset="0"/>
              </a:rPr>
              <a:t>）</a:t>
            </a:r>
          </a:p>
          <a:p>
            <a:pPr lvl="2" eaLnBrk="1" hangingPunct="1"/>
            <a:r>
              <a:rPr lang="zh-CN" altLang="en-US">
                <a:latin typeface="Times New Roman" panose="02020603050405020304" pitchFamily="18" charset="0"/>
              </a:rPr>
              <a:t>原理：选择与当前磁头移动方向一致且距离最近的进程。</a:t>
            </a:r>
          </a:p>
          <a:p>
            <a:pPr lvl="2" eaLnBrk="1" hangingPunct="1"/>
            <a:r>
              <a:rPr lang="zh-CN" altLang="en-US">
                <a:latin typeface="Times New Roman" panose="02020603050405020304" pitchFamily="18" charset="0"/>
              </a:rPr>
              <a:t>特点：寻道性能较好，避免了进程“饥饿”现象。</a:t>
            </a:r>
          </a:p>
          <a:p>
            <a:pPr eaLnBrk="1" hangingPunct="1">
              <a:spcBef>
                <a:spcPct val="50000"/>
              </a:spcBef>
              <a:buClrTx/>
              <a:buFontTx/>
              <a:buNone/>
            </a:pPr>
            <a:endParaRPr lang="en-US" altLang="zh-CN" sz="4400"/>
          </a:p>
        </p:txBody>
      </p:sp>
      <p:pic>
        <p:nvPicPr>
          <p:cNvPr id="76803" name="Picture 2">
            <a:extLst>
              <a:ext uri="{FF2B5EF4-FFF2-40B4-BE49-F238E27FC236}">
                <a16:creationId xmlns:a16="http://schemas.microsoft.com/office/drawing/2014/main" id="{BD919CD7-E08E-4BF7-BABC-B1E0642AF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7BFAD8-8C41-4A65-B961-A950158BA6D0}"/>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954F5C06-B265-4C53-9828-74097330A8CA}"/>
              </a:ext>
            </a:extLst>
          </p:cNvPr>
          <p:cNvSpPr>
            <a:spLocks noGrp="1"/>
          </p:cNvSpPr>
          <p:nvPr>
            <p:ph idx="1"/>
          </p:nvPr>
        </p:nvSpPr>
        <p:spPr/>
        <p:txBody>
          <a:bodyPr/>
          <a:lstStyle/>
          <a:p>
            <a:endParaRPr lang="zh-CN" altLang="en-US"/>
          </a:p>
        </p:txBody>
      </p:sp>
      <p:sp>
        <p:nvSpPr>
          <p:cNvPr id="77826" name="页脚占位符 4">
            <a:extLst>
              <a:ext uri="{FF2B5EF4-FFF2-40B4-BE49-F238E27FC236}">
                <a16:creationId xmlns:a16="http://schemas.microsoft.com/office/drawing/2014/main" id="{D2CFDAC5-CFC4-426D-9F33-8AD906962582}"/>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77</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77827" name="Picture 2">
            <a:extLst>
              <a:ext uri="{FF2B5EF4-FFF2-40B4-BE49-F238E27FC236}">
                <a16:creationId xmlns:a16="http://schemas.microsoft.com/office/drawing/2014/main" id="{CFF78EE5-E97A-4A32-9A67-9816A1321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0"/>
            <a:ext cx="43338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28" name="Picture 3">
            <a:extLst>
              <a:ext uri="{FF2B5EF4-FFF2-40B4-BE49-F238E27FC236}">
                <a16:creationId xmlns:a16="http://schemas.microsoft.com/office/drawing/2014/main" id="{ED32EF3A-E3FC-4FD7-AB10-AD6CFCF07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9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D842AC-D277-4C03-8A6B-58E257DBEA46}"/>
              </a:ext>
            </a:extLst>
          </p:cNvPr>
          <p:cNvSpPr>
            <a:spLocks noGrp="1"/>
          </p:cNvSpPr>
          <p:nvPr>
            <p:ph type="title"/>
          </p:nvPr>
        </p:nvSpPr>
        <p:spPr>
          <a:xfrm>
            <a:off x="457200" y="163557"/>
            <a:ext cx="6414940" cy="1136559"/>
          </a:xfrm>
        </p:spPr>
        <p:txBody>
          <a:bodyPr/>
          <a:lstStyle/>
          <a:p>
            <a:r>
              <a:rPr lang="en-US" altLang="zh-CN" dirty="0"/>
              <a:t>6.6 </a:t>
            </a:r>
            <a:r>
              <a:rPr lang="zh-CN" altLang="en-US" dirty="0"/>
              <a:t>磁盘存储器管理</a:t>
            </a:r>
          </a:p>
        </p:txBody>
      </p:sp>
      <p:sp>
        <p:nvSpPr>
          <p:cNvPr id="78852" name="Rectangle 3">
            <a:extLst>
              <a:ext uri="{FF2B5EF4-FFF2-40B4-BE49-F238E27FC236}">
                <a16:creationId xmlns:a16="http://schemas.microsoft.com/office/drawing/2014/main" id="{38FE650E-C835-40AF-8930-9E95C6431D5C}"/>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循环扫描算法（</a:t>
            </a:r>
            <a:r>
              <a:rPr lang="en-US" altLang="zh-CN">
                <a:latin typeface="Times New Roman" panose="02020603050405020304" pitchFamily="18" charset="0"/>
              </a:rPr>
              <a:t>CSCAN</a:t>
            </a:r>
            <a:r>
              <a:rPr lang="zh-CN" altLang="en-US">
                <a:latin typeface="Times New Roman" panose="02020603050405020304" pitchFamily="18" charset="0"/>
              </a:rPr>
              <a:t>）</a:t>
            </a:r>
          </a:p>
          <a:p>
            <a:pPr lvl="2" eaLnBrk="1" hangingPunct="1"/>
            <a:r>
              <a:rPr lang="zh-CN" altLang="en-US">
                <a:latin typeface="Times New Roman" panose="02020603050405020304" pitchFamily="18" charset="0"/>
              </a:rPr>
              <a:t>规定磁头单向移动。</a:t>
            </a:r>
          </a:p>
          <a:p>
            <a:pPr eaLnBrk="1" hangingPunct="1">
              <a:spcBef>
                <a:spcPct val="50000"/>
              </a:spcBef>
              <a:buClrTx/>
              <a:buFontTx/>
              <a:buNone/>
            </a:pPr>
            <a:endParaRPr lang="en-US" altLang="zh-CN" sz="4400"/>
          </a:p>
        </p:txBody>
      </p:sp>
      <p:pic>
        <p:nvPicPr>
          <p:cNvPr id="78851" name="Picture 2">
            <a:extLst>
              <a:ext uri="{FF2B5EF4-FFF2-40B4-BE49-F238E27FC236}">
                <a16:creationId xmlns:a16="http://schemas.microsoft.com/office/drawing/2014/main" id="{D2FB2FBD-5133-4A21-BC79-C806C0437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0"/>
            <a:ext cx="914400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6A5BDCF-B3E5-4E41-9242-A8DAA512D763}"/>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180935DE-9059-496B-898C-F8BADF527623}"/>
              </a:ext>
            </a:extLst>
          </p:cNvPr>
          <p:cNvSpPr>
            <a:spLocks noGrp="1"/>
          </p:cNvSpPr>
          <p:nvPr>
            <p:ph idx="1"/>
          </p:nvPr>
        </p:nvSpPr>
        <p:spPr/>
        <p:txBody>
          <a:bodyPr/>
          <a:lstStyle/>
          <a:p>
            <a:endParaRPr lang="zh-CN" altLang="en-US"/>
          </a:p>
        </p:txBody>
      </p:sp>
      <p:sp>
        <p:nvSpPr>
          <p:cNvPr id="79874" name="页脚占位符 4">
            <a:extLst>
              <a:ext uri="{FF2B5EF4-FFF2-40B4-BE49-F238E27FC236}">
                <a16:creationId xmlns:a16="http://schemas.microsoft.com/office/drawing/2014/main" id="{13D592C3-ED60-44CB-9E34-4ACA2E973892}"/>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79</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79875" name="Picture 2">
            <a:extLst>
              <a:ext uri="{FF2B5EF4-FFF2-40B4-BE49-F238E27FC236}">
                <a16:creationId xmlns:a16="http://schemas.microsoft.com/office/drawing/2014/main" id="{23D8BCB2-32BF-48AA-B22D-FC2347EC6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0"/>
            <a:ext cx="4330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6" name="Picture 3">
            <a:extLst>
              <a:ext uri="{FF2B5EF4-FFF2-40B4-BE49-F238E27FC236}">
                <a16:creationId xmlns:a16="http://schemas.microsoft.com/office/drawing/2014/main" id="{E325D50A-79C4-4D95-B98E-0C7534782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9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61EC4AD-87B0-4881-8142-1A5D538AA203}"/>
              </a:ext>
            </a:extLst>
          </p:cNvPr>
          <p:cNvSpPr>
            <a:spLocks noGrp="1"/>
          </p:cNvSpPr>
          <p:nvPr>
            <p:ph type="title"/>
          </p:nvPr>
        </p:nvSpPr>
        <p:spPr/>
        <p:txBody>
          <a:bodyPr/>
          <a:lstStyle/>
          <a:p>
            <a:r>
              <a:rPr lang="en-US" altLang="zh-CN" dirty="0"/>
              <a:t>6.1 I/O</a:t>
            </a:r>
            <a:r>
              <a:rPr lang="zh-CN" altLang="en-US" dirty="0"/>
              <a:t>系统的组成</a:t>
            </a:r>
          </a:p>
        </p:txBody>
      </p:sp>
      <p:sp>
        <p:nvSpPr>
          <p:cNvPr id="11267" name="Rectangle 4">
            <a:extLst>
              <a:ext uri="{FF2B5EF4-FFF2-40B4-BE49-F238E27FC236}">
                <a16:creationId xmlns:a16="http://schemas.microsoft.com/office/drawing/2014/main" id="{C5F17A3A-6617-4D58-9859-CEC3DD581D50}"/>
              </a:ext>
            </a:extLst>
          </p:cNvPr>
          <p:cNvSpPr>
            <a:spLocks noGrp="1" noChangeArrowheads="1"/>
          </p:cNvSpPr>
          <p:nvPr>
            <p:ph idx="1"/>
          </p:nvPr>
        </p:nvSpPr>
        <p:spPr>
          <a:xfrm>
            <a:off x="105682" y="1287388"/>
            <a:ext cx="8581118" cy="4759276"/>
          </a:xfrm>
        </p:spPr>
        <p:txBody>
          <a:bodyPr/>
          <a:lstStyle/>
          <a:p>
            <a:pPr lvl="1" eaLnBrk="1" hangingPunct="1"/>
            <a:r>
              <a:rPr lang="zh-CN" altLang="en-US" sz="2400" dirty="0">
                <a:latin typeface="Times New Roman" panose="02020603050405020304" pitchFamily="18" charset="0"/>
              </a:rPr>
              <a:t>设备控制器的组成</a:t>
            </a:r>
          </a:p>
          <a:p>
            <a:pPr lvl="2" eaLnBrk="1" hangingPunct="1"/>
            <a:r>
              <a:rPr lang="zh-CN" altLang="en-US" sz="2000" dirty="0">
                <a:latin typeface="Times New Roman" panose="02020603050405020304" pitchFamily="18" charset="0"/>
              </a:rPr>
              <a:t>设备控制器与处理机的接口</a:t>
            </a:r>
          </a:p>
          <a:p>
            <a:pPr lvl="3" eaLnBrk="1" hangingPunct="1"/>
            <a:r>
              <a:rPr lang="zh-CN" altLang="en-US" sz="1800" dirty="0">
                <a:latin typeface="Times New Roman" panose="02020603050405020304" pitchFamily="18" charset="0"/>
              </a:rPr>
              <a:t>数据线（数据寄存器、控制</a:t>
            </a:r>
            <a:r>
              <a:rPr lang="en-US" altLang="zh-CN" sz="1800" dirty="0">
                <a:latin typeface="Times New Roman" panose="02020603050405020304" pitchFamily="18" charset="0"/>
              </a:rPr>
              <a:t>/</a:t>
            </a:r>
            <a:r>
              <a:rPr lang="zh-CN" altLang="en-US" sz="1800" dirty="0">
                <a:latin typeface="Times New Roman" panose="02020603050405020304" pitchFamily="18" charset="0"/>
              </a:rPr>
              <a:t>状态寄存器）</a:t>
            </a:r>
          </a:p>
          <a:p>
            <a:pPr lvl="3" eaLnBrk="1" hangingPunct="1"/>
            <a:r>
              <a:rPr lang="zh-CN" altLang="en-US" sz="1800" dirty="0">
                <a:latin typeface="Times New Roman" panose="02020603050405020304" pitchFamily="18" charset="0"/>
              </a:rPr>
              <a:t>地址线</a:t>
            </a:r>
          </a:p>
          <a:p>
            <a:pPr lvl="3" eaLnBrk="1" hangingPunct="1"/>
            <a:r>
              <a:rPr lang="zh-CN" altLang="en-US" sz="1800" dirty="0">
                <a:latin typeface="Times New Roman" panose="02020603050405020304" pitchFamily="18" charset="0"/>
              </a:rPr>
              <a:t>控制线</a:t>
            </a:r>
          </a:p>
          <a:p>
            <a:pPr lvl="2" eaLnBrk="1" hangingPunct="1"/>
            <a:r>
              <a:rPr lang="zh-CN" altLang="en-US" sz="2000" dirty="0">
                <a:latin typeface="Times New Roman" panose="02020603050405020304" pitchFamily="18" charset="0"/>
              </a:rPr>
              <a:t>设备控制器与设备的接口</a:t>
            </a:r>
          </a:p>
          <a:p>
            <a:pPr lvl="3" eaLnBrk="1" hangingPunct="1"/>
            <a:r>
              <a:rPr lang="zh-CN" altLang="en-US" sz="1800" dirty="0">
                <a:latin typeface="Times New Roman" panose="02020603050405020304" pitchFamily="18" charset="0"/>
              </a:rPr>
              <a:t>数据信号</a:t>
            </a:r>
          </a:p>
          <a:p>
            <a:pPr lvl="3" eaLnBrk="1" hangingPunct="1"/>
            <a:r>
              <a:rPr lang="zh-CN" altLang="en-US" sz="1800" dirty="0">
                <a:latin typeface="Times New Roman" panose="02020603050405020304" pitchFamily="18" charset="0"/>
              </a:rPr>
              <a:t>控制信号</a:t>
            </a:r>
          </a:p>
          <a:p>
            <a:pPr lvl="3" eaLnBrk="1" hangingPunct="1"/>
            <a:r>
              <a:rPr lang="zh-CN" altLang="en-US" sz="1800" dirty="0">
                <a:latin typeface="Times New Roman" panose="02020603050405020304" pitchFamily="18" charset="0"/>
              </a:rPr>
              <a:t>状态信号</a:t>
            </a:r>
          </a:p>
          <a:p>
            <a:pPr lvl="2" eaLnBrk="1" hangingPunct="1"/>
            <a:r>
              <a:rPr lang="en-US" altLang="zh-CN" sz="2000" dirty="0">
                <a:latin typeface="Times New Roman" panose="02020603050405020304" pitchFamily="18" charset="0"/>
              </a:rPr>
              <a:t>I/O</a:t>
            </a:r>
            <a:r>
              <a:rPr lang="zh-CN" altLang="en-US" sz="1800" dirty="0">
                <a:latin typeface="Times New Roman" panose="02020603050405020304" pitchFamily="18" charset="0"/>
              </a:rPr>
              <a:t>逻辑：</a:t>
            </a:r>
            <a:endParaRPr lang="en-US" altLang="zh-CN" sz="1800" dirty="0">
              <a:latin typeface="Times New Roman" panose="02020603050405020304" pitchFamily="18" charset="0"/>
            </a:endParaRPr>
          </a:p>
          <a:p>
            <a:pPr marL="914400" lvl="2" indent="0" eaLnBrk="1" hangingPunct="1">
              <a:buNone/>
            </a:pPr>
            <a:r>
              <a:rPr lang="zh-CN" altLang="en-US" sz="1800" dirty="0">
                <a:latin typeface="Times New Roman" panose="02020603050405020304" pitchFamily="18" charset="0"/>
              </a:rPr>
              <a:t>    实现对设备的控制</a:t>
            </a:r>
            <a:r>
              <a:rPr lang="zh-CN" altLang="en-US" sz="1800" b="0" dirty="0">
                <a:latin typeface="Times New Roman" panose="02020603050405020304" pitchFamily="18" charset="0"/>
              </a:rPr>
              <a:t>  </a:t>
            </a:r>
          </a:p>
        </p:txBody>
      </p:sp>
      <p:pic>
        <p:nvPicPr>
          <p:cNvPr id="11269" name="Picture 5">
            <a:extLst>
              <a:ext uri="{FF2B5EF4-FFF2-40B4-BE49-F238E27FC236}">
                <a16:creationId xmlns:a16="http://schemas.microsoft.com/office/drawing/2014/main" id="{2996A402-9762-4430-AE81-AD4E6879C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4303787"/>
            <a:ext cx="5953125" cy="25336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575266F-640D-4928-8B4D-BDA22914081D}"/>
              </a:ext>
            </a:extLst>
          </p:cNvPr>
          <p:cNvSpPr>
            <a:spLocks noGrp="1"/>
          </p:cNvSpPr>
          <p:nvPr>
            <p:ph type="title"/>
          </p:nvPr>
        </p:nvSpPr>
        <p:spPr/>
        <p:txBody>
          <a:bodyPr/>
          <a:lstStyle/>
          <a:p>
            <a:r>
              <a:rPr lang="en-US" altLang="zh-CN" dirty="0"/>
              <a:t>6.6 </a:t>
            </a:r>
            <a:r>
              <a:rPr lang="zh-CN" altLang="en-US" dirty="0"/>
              <a:t>磁盘存储器管理</a:t>
            </a:r>
          </a:p>
        </p:txBody>
      </p:sp>
      <p:sp>
        <p:nvSpPr>
          <p:cNvPr id="80899" name="Rectangle 2">
            <a:extLst>
              <a:ext uri="{FF2B5EF4-FFF2-40B4-BE49-F238E27FC236}">
                <a16:creationId xmlns:a16="http://schemas.microsoft.com/office/drawing/2014/main" id="{9F13B706-0BE4-4FB8-8A75-0D437639EDFF}"/>
              </a:ext>
            </a:extLst>
          </p:cNvPr>
          <p:cNvSpPr>
            <a:spLocks noGrp="1" noChangeArrowheads="1"/>
          </p:cNvSpPr>
          <p:nvPr>
            <p:ph idx="1"/>
          </p:nvPr>
        </p:nvSpPr>
        <p:spPr/>
        <p:txBody>
          <a:bodyPr/>
          <a:lstStyle/>
          <a:p>
            <a:pPr lvl="1" eaLnBrk="1" hangingPunct="1">
              <a:lnSpc>
                <a:spcPct val="90000"/>
              </a:lnSpc>
            </a:pPr>
            <a:r>
              <a:rPr lang="en-US" altLang="zh-CN">
                <a:latin typeface="Times New Roman" panose="02020603050405020304" pitchFamily="18" charset="0"/>
              </a:rPr>
              <a:t>N-Step-SCAN</a:t>
            </a:r>
            <a:r>
              <a:rPr lang="zh-CN" altLang="en-US">
                <a:latin typeface="Times New Roman" panose="02020603050405020304" pitchFamily="18" charset="0"/>
              </a:rPr>
              <a:t>算法</a:t>
            </a:r>
          </a:p>
          <a:p>
            <a:pPr lvl="2" eaLnBrk="1" hangingPunct="1">
              <a:lnSpc>
                <a:spcPct val="90000"/>
              </a:lnSpc>
            </a:pPr>
            <a:r>
              <a:rPr lang="zh-CN" altLang="en-US">
                <a:latin typeface="Times New Roman" panose="02020603050405020304" pitchFamily="18" charset="0"/>
              </a:rPr>
              <a:t>“磁臂粘着”现象：磁臂停留在某处不动。</a:t>
            </a:r>
          </a:p>
          <a:p>
            <a:pPr lvl="2" eaLnBrk="1" hangingPunct="1">
              <a:lnSpc>
                <a:spcPct val="90000"/>
              </a:lnSpc>
            </a:pPr>
            <a:r>
              <a:rPr lang="zh-CN" altLang="en-US">
                <a:latin typeface="Times New Roman" panose="02020603050405020304" pitchFamily="18" charset="0"/>
              </a:rPr>
              <a:t>将磁盘请求队列分成若干个长度为</a:t>
            </a:r>
            <a:r>
              <a:rPr lang="en-US" altLang="zh-CN">
                <a:latin typeface="Times New Roman" panose="02020603050405020304" pitchFamily="18" charset="0"/>
              </a:rPr>
              <a:t>N</a:t>
            </a:r>
            <a:r>
              <a:rPr lang="zh-CN" altLang="en-US">
                <a:latin typeface="Times New Roman" panose="02020603050405020304" pitchFamily="18" charset="0"/>
              </a:rPr>
              <a:t>的子队列，磁盘调度将按</a:t>
            </a:r>
            <a:r>
              <a:rPr lang="en-US" altLang="zh-CN">
                <a:latin typeface="Times New Roman" panose="02020603050405020304" pitchFamily="18" charset="0"/>
              </a:rPr>
              <a:t>FCFS</a:t>
            </a:r>
            <a:r>
              <a:rPr lang="zh-CN" altLang="en-US">
                <a:latin typeface="Times New Roman" panose="02020603050405020304" pitchFamily="18" charset="0"/>
              </a:rPr>
              <a:t>算法依次处理这些子队列。而每个队列的处理是按</a:t>
            </a:r>
            <a:r>
              <a:rPr lang="en-US" altLang="zh-CN">
                <a:latin typeface="Times New Roman" panose="02020603050405020304" pitchFamily="18" charset="0"/>
              </a:rPr>
              <a:t>SCAN</a:t>
            </a:r>
            <a:r>
              <a:rPr lang="zh-CN" altLang="en-US">
                <a:latin typeface="Times New Roman" panose="02020603050405020304" pitchFamily="18" charset="0"/>
              </a:rPr>
              <a:t>算法，一个处理完毕再处理下一个队列。</a:t>
            </a:r>
          </a:p>
          <a:p>
            <a:pPr lvl="1" eaLnBrk="1" hangingPunct="1">
              <a:lnSpc>
                <a:spcPct val="90000"/>
              </a:lnSpc>
            </a:pPr>
            <a:r>
              <a:rPr lang="en-US" altLang="zh-CN">
                <a:latin typeface="Times New Roman" panose="02020603050405020304" pitchFamily="18" charset="0"/>
              </a:rPr>
              <a:t>FSCAN</a:t>
            </a:r>
            <a:r>
              <a:rPr lang="zh-CN" altLang="en-US">
                <a:latin typeface="Times New Roman" panose="02020603050405020304" pitchFamily="18" charset="0"/>
              </a:rPr>
              <a:t>算法</a:t>
            </a:r>
          </a:p>
          <a:p>
            <a:pPr lvl="2" eaLnBrk="1" hangingPunct="1">
              <a:lnSpc>
                <a:spcPct val="90000"/>
              </a:lnSpc>
            </a:pPr>
            <a:r>
              <a:rPr lang="en-US" altLang="zh-CN">
                <a:latin typeface="Times New Roman" panose="02020603050405020304" pitchFamily="18" charset="0"/>
              </a:rPr>
              <a:t>N-Step-SCAN</a:t>
            </a:r>
            <a:r>
              <a:rPr lang="zh-CN" altLang="en-US">
                <a:latin typeface="Times New Roman" panose="02020603050405020304" pitchFamily="18" charset="0"/>
              </a:rPr>
              <a:t>算法的简化，只分为两个队列。</a:t>
            </a:r>
          </a:p>
          <a:p>
            <a:pPr lvl="2" eaLnBrk="1" hangingPunct="1">
              <a:lnSpc>
                <a:spcPct val="90000"/>
              </a:lnSpc>
            </a:pPr>
            <a:r>
              <a:rPr lang="zh-CN" altLang="en-US">
                <a:latin typeface="Times New Roman" panose="02020603050405020304" pitchFamily="18" charset="0"/>
              </a:rPr>
              <a:t>当前请求</a:t>
            </a:r>
            <a:r>
              <a:rPr lang="en-US" altLang="zh-CN">
                <a:latin typeface="Times New Roman" panose="02020603050405020304" pitchFamily="18" charset="0"/>
              </a:rPr>
              <a:t>I/O</a:t>
            </a:r>
            <a:r>
              <a:rPr lang="zh-CN" altLang="en-US">
                <a:latin typeface="Times New Roman" panose="02020603050405020304" pitchFamily="18" charset="0"/>
              </a:rPr>
              <a:t>的进程队列：</a:t>
            </a:r>
            <a:r>
              <a:rPr lang="en-US" altLang="zh-CN">
                <a:latin typeface="Times New Roman" panose="02020603050405020304" pitchFamily="18" charset="0"/>
              </a:rPr>
              <a:t>SCAN</a:t>
            </a:r>
            <a:r>
              <a:rPr lang="zh-CN" altLang="en-US">
                <a:latin typeface="Times New Roman" panose="02020603050405020304" pitchFamily="18" charset="0"/>
              </a:rPr>
              <a:t>算法</a:t>
            </a:r>
          </a:p>
          <a:p>
            <a:pPr lvl="2" eaLnBrk="1" hangingPunct="1">
              <a:lnSpc>
                <a:spcPct val="90000"/>
              </a:lnSpc>
            </a:pPr>
            <a:r>
              <a:rPr lang="zh-CN" altLang="en-US">
                <a:latin typeface="Times New Roman" panose="02020603050405020304" pitchFamily="18" charset="0"/>
              </a:rPr>
              <a:t>扫描期间请求的进程队列：</a:t>
            </a:r>
            <a:r>
              <a:rPr lang="en-US" altLang="zh-CN">
                <a:latin typeface="Times New Roman" panose="02020603050405020304" pitchFamily="18" charset="0"/>
              </a:rPr>
              <a:t>FCFS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A23A778-A12D-4F6E-921B-6674126A4EA9}"/>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88869D7C-9A82-4056-9683-5CBB7A7FA29C}"/>
              </a:ext>
            </a:extLst>
          </p:cNvPr>
          <p:cNvSpPr>
            <a:spLocks noGrp="1"/>
          </p:cNvSpPr>
          <p:nvPr>
            <p:ph idx="1"/>
          </p:nvPr>
        </p:nvSpPr>
        <p:spPr/>
        <p:txBody>
          <a:bodyPr/>
          <a:lstStyle/>
          <a:p>
            <a:endParaRPr lang="zh-CN" altLang="en-US"/>
          </a:p>
        </p:txBody>
      </p:sp>
      <p:sp>
        <p:nvSpPr>
          <p:cNvPr id="81922" name="页脚占位符 4">
            <a:extLst>
              <a:ext uri="{FF2B5EF4-FFF2-40B4-BE49-F238E27FC236}">
                <a16:creationId xmlns:a16="http://schemas.microsoft.com/office/drawing/2014/main" id="{E5C6805B-9814-4AB6-A994-4B021797A353}"/>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9206C6A1-B781-4F31-9D40-E58A94853419}" type="slidenum">
              <a:rPr lang="zh-CN" altLang="en-US" smtClean="0"/>
              <a:pPr>
                <a:defRPr/>
              </a:pPr>
              <a:t>81</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81923" name="Picture 2">
            <a:extLst>
              <a:ext uri="{FF2B5EF4-FFF2-40B4-BE49-F238E27FC236}">
                <a16:creationId xmlns:a16="http://schemas.microsoft.com/office/drawing/2014/main" id="{1C3BDEC6-3A17-409D-8E2A-612CE3733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0"/>
            <a:ext cx="9153525" cy="673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4" name="Rectangle 3">
            <a:extLst>
              <a:ext uri="{FF2B5EF4-FFF2-40B4-BE49-F238E27FC236}">
                <a16:creationId xmlns:a16="http://schemas.microsoft.com/office/drawing/2014/main" id="{40BEC2E5-5534-486F-8B41-E64DEEF3ADE0}"/>
              </a:ext>
            </a:extLst>
          </p:cNvPr>
          <p:cNvSpPr>
            <a:spLocks noChangeArrowheads="1"/>
          </p:cNvSpPr>
          <p:nvPr/>
        </p:nvSpPr>
        <p:spPr bwMode="auto">
          <a:xfrm>
            <a:off x="1045029" y="137344"/>
            <a:ext cx="1981200" cy="609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690B4DF4-5252-4007-B243-24BED9B06EDF}"/>
              </a:ext>
            </a:extLst>
          </p:cNvPr>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82948" name="Rectangle 3">
            <a:extLst>
              <a:ext uri="{FF2B5EF4-FFF2-40B4-BE49-F238E27FC236}">
                <a16:creationId xmlns:a16="http://schemas.microsoft.com/office/drawing/2014/main" id="{406BC6C1-D566-4ECF-989D-D4D0E820D4CA}"/>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磁盘容错技术</a:t>
            </a:r>
            <a:r>
              <a:rPr lang="en-US" altLang="zh-CN"/>
              <a:t>SFT</a:t>
            </a:r>
            <a:r>
              <a:rPr lang="zh-CN" altLang="en-US">
                <a:latin typeface="Times New Roman" panose="02020603050405020304" pitchFamily="18" charset="0"/>
              </a:rPr>
              <a:t>（</a:t>
            </a:r>
            <a:r>
              <a:rPr lang="en-US" altLang="zh-CN"/>
              <a:t>System Fault Tolerance</a:t>
            </a:r>
            <a:r>
              <a:rPr lang="zh-CN" altLang="en-US">
                <a:latin typeface="Times New Roman" panose="02020603050405020304" pitchFamily="18" charset="0"/>
              </a:rPr>
              <a:t>）：通过增加冗余的磁盘驱动器、磁盘控制器等，来提高磁盘系统的可靠性</a:t>
            </a:r>
            <a:r>
              <a:rPr lang="zh-CN" altLang="en-US"/>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38AF246-D334-49F0-BEB2-1EE39F2B13FC}"/>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83971" name="Rectangle 2">
            <a:extLst>
              <a:ext uri="{FF2B5EF4-FFF2-40B4-BE49-F238E27FC236}">
                <a16:creationId xmlns:a16="http://schemas.microsoft.com/office/drawing/2014/main" id="{E920D87E-A071-4BA0-8576-D47037DC54D4}"/>
              </a:ext>
            </a:extLst>
          </p:cNvPr>
          <p:cNvSpPr>
            <a:spLocks noGrp="1" noChangeArrowheads="1"/>
          </p:cNvSpPr>
          <p:nvPr>
            <p:ph idx="1"/>
          </p:nvPr>
        </p:nvSpPr>
        <p:spPr/>
        <p:txBody>
          <a:bodyPr/>
          <a:lstStyle/>
          <a:p>
            <a:pPr eaLnBrk="1" hangingPunct="1">
              <a:lnSpc>
                <a:spcPct val="90000"/>
              </a:lnSpc>
            </a:pPr>
            <a:r>
              <a:rPr lang="zh-CN" altLang="en-US" sz="3200">
                <a:latin typeface="Times New Roman" panose="02020603050405020304" pitchFamily="18" charset="0"/>
              </a:rPr>
              <a:t>第一级容错技术</a:t>
            </a:r>
            <a:r>
              <a:rPr lang="en-US" altLang="zh-CN" sz="3200"/>
              <a:t>SFT-1</a:t>
            </a:r>
          </a:p>
          <a:p>
            <a:pPr lvl="1" eaLnBrk="1" hangingPunct="1">
              <a:lnSpc>
                <a:spcPct val="90000"/>
              </a:lnSpc>
            </a:pPr>
            <a:r>
              <a:rPr lang="zh-CN" altLang="en-US" sz="2800">
                <a:latin typeface="Times New Roman" panose="02020603050405020304" pitchFamily="18" charset="0"/>
              </a:rPr>
              <a:t>用于防止磁盘表面发生缺陷所引起的数据丢失。</a:t>
            </a:r>
          </a:p>
          <a:p>
            <a:pPr lvl="1" eaLnBrk="1" hangingPunct="1">
              <a:lnSpc>
                <a:spcPct val="90000"/>
              </a:lnSpc>
            </a:pPr>
            <a:r>
              <a:rPr lang="zh-CN" altLang="en-US" sz="2800">
                <a:latin typeface="Times New Roman" panose="02020603050405020304" pitchFamily="18" charset="0"/>
              </a:rPr>
              <a:t>双份目录和双份分配表</a:t>
            </a:r>
          </a:p>
          <a:p>
            <a:pPr lvl="2" eaLnBrk="1" hangingPunct="1">
              <a:lnSpc>
                <a:spcPct val="90000"/>
              </a:lnSpc>
            </a:pPr>
            <a:r>
              <a:rPr lang="zh-CN" altLang="en-US" sz="2400">
                <a:latin typeface="Times New Roman" panose="02020603050405020304" pitchFamily="18" charset="0"/>
              </a:rPr>
              <a:t>主目录和主分配表</a:t>
            </a:r>
          </a:p>
          <a:p>
            <a:pPr lvl="2" eaLnBrk="1" hangingPunct="1">
              <a:lnSpc>
                <a:spcPct val="90000"/>
              </a:lnSpc>
            </a:pPr>
            <a:r>
              <a:rPr lang="zh-CN" altLang="en-US" sz="2400">
                <a:latin typeface="Times New Roman" panose="02020603050405020304" pitchFamily="18" charset="0"/>
              </a:rPr>
              <a:t>备份目录和备份分配表</a:t>
            </a:r>
          </a:p>
          <a:p>
            <a:pPr lvl="1" eaLnBrk="1" hangingPunct="1">
              <a:lnSpc>
                <a:spcPct val="90000"/>
              </a:lnSpc>
            </a:pPr>
            <a:r>
              <a:rPr lang="zh-CN" altLang="en-US" sz="2800">
                <a:latin typeface="Times New Roman" panose="02020603050405020304" pitchFamily="18" charset="0"/>
              </a:rPr>
              <a:t>热修复重定向和写后读校验</a:t>
            </a:r>
          </a:p>
          <a:p>
            <a:pPr lvl="2" eaLnBrk="1" hangingPunct="1">
              <a:lnSpc>
                <a:spcPct val="90000"/>
              </a:lnSpc>
            </a:pPr>
            <a:r>
              <a:rPr lang="zh-CN" altLang="en-US" sz="2400">
                <a:latin typeface="Times New Roman" panose="02020603050405020304" pitchFamily="18" charset="0"/>
              </a:rPr>
              <a:t>热修复重定向（</a:t>
            </a:r>
            <a:r>
              <a:rPr lang="en-US" altLang="zh-CN" sz="2400"/>
              <a:t>Hot-Fix Redirection</a:t>
            </a:r>
            <a:r>
              <a:rPr lang="zh-CN" altLang="en-US" sz="2400">
                <a:latin typeface="Times New Roman" panose="02020603050405020304" pitchFamily="18" charset="0"/>
              </a:rPr>
              <a:t>）</a:t>
            </a:r>
          </a:p>
          <a:p>
            <a:pPr lvl="2" eaLnBrk="1" hangingPunct="1">
              <a:lnSpc>
                <a:spcPct val="90000"/>
              </a:lnSpc>
            </a:pPr>
            <a:r>
              <a:rPr lang="zh-CN" altLang="en-US" sz="2400">
                <a:latin typeface="Times New Roman" panose="02020603050405020304" pitchFamily="18" charset="0"/>
              </a:rPr>
              <a:t>写后读校验（</a:t>
            </a:r>
            <a:r>
              <a:rPr lang="en-US" altLang="zh-CN" sz="2400"/>
              <a:t>Read after Write Verification</a:t>
            </a:r>
            <a:r>
              <a:rPr lang="zh-CN" altLang="en-US" sz="2400">
                <a:latin typeface="Times New Roman" panose="02020603050405020304" pitchFamily="18" charset="0"/>
              </a:rPr>
              <a:t>）</a:t>
            </a:r>
            <a:r>
              <a:rPr lang="zh-CN" altLang="en-US" sz="2400"/>
              <a:t> </a:t>
            </a:r>
            <a:endParaRPr lang="en-US" altLang="zh-CN" sz="2400"/>
          </a:p>
          <a:p>
            <a:pPr eaLnBrk="1" hangingPunct="1"/>
            <a:r>
              <a:rPr lang="zh-CN" altLang="en-US" sz="2800">
                <a:latin typeface="Times New Roman" panose="02020603050405020304" pitchFamily="18" charset="0"/>
              </a:rPr>
              <a:t>第二级容错技术</a:t>
            </a:r>
            <a:r>
              <a:rPr lang="en-US" altLang="zh-CN" sz="2800"/>
              <a:t>SFT-2</a:t>
            </a:r>
          </a:p>
          <a:p>
            <a:pPr lvl="1" eaLnBrk="1" hangingPunct="1"/>
            <a:r>
              <a:rPr lang="zh-CN" altLang="en-US" sz="2400">
                <a:latin typeface="Times New Roman" panose="02020603050405020304" pitchFamily="18" charset="0"/>
              </a:rPr>
              <a:t>磁盘镜像（</a:t>
            </a:r>
            <a:r>
              <a:rPr lang="en-US" altLang="zh-CN" sz="2400"/>
              <a:t>Disk Mirroring</a:t>
            </a:r>
            <a:r>
              <a:rPr lang="zh-CN" altLang="en-US" sz="2400">
                <a:latin typeface="Times New Roman" panose="02020603050405020304" pitchFamily="18" charset="0"/>
              </a:rPr>
              <a:t>）</a:t>
            </a:r>
          </a:p>
          <a:p>
            <a:pPr lvl="1" eaLnBrk="1" hangingPunct="1"/>
            <a:r>
              <a:rPr lang="zh-CN" altLang="en-US" sz="2400">
                <a:latin typeface="Times New Roman" panose="02020603050405020304" pitchFamily="18" charset="0"/>
              </a:rPr>
              <a:t>磁盘双工（</a:t>
            </a:r>
            <a:r>
              <a:rPr lang="en-US" altLang="zh-CN" sz="2400"/>
              <a:t>Disk Dupluxing </a:t>
            </a:r>
            <a:r>
              <a:rPr lang="zh-CN" altLang="en-US" sz="2400"/>
              <a:t>）</a:t>
            </a:r>
            <a:endParaRPr lang="en-US" altLang="zh-CN" sz="2400"/>
          </a:p>
          <a:p>
            <a:pPr lvl="2" eaLnBrk="1" hangingPunct="1">
              <a:lnSpc>
                <a:spcPct val="90000"/>
              </a:lnSpc>
            </a:pPr>
            <a:endParaRPr lang="zh-CN" altLang="en-US"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5F9FDA1-9DC8-4BA9-A35F-3C1BC23A3E61}"/>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84995" name="Rectangle 2">
            <a:extLst>
              <a:ext uri="{FF2B5EF4-FFF2-40B4-BE49-F238E27FC236}">
                <a16:creationId xmlns:a16="http://schemas.microsoft.com/office/drawing/2014/main" id="{044A36DE-05F9-4048-B06B-E71DEA518299}"/>
              </a:ext>
            </a:extLst>
          </p:cNvPr>
          <p:cNvSpPr>
            <a:spLocks noGrp="1" noChangeArrowheads="1"/>
          </p:cNvSpPr>
          <p:nvPr>
            <p:ph idx="1"/>
          </p:nvPr>
        </p:nvSpPr>
        <p:spPr/>
        <p:txBody>
          <a:bodyPr/>
          <a:lstStyle/>
          <a:p>
            <a:pPr eaLnBrk="1" hangingPunct="1"/>
            <a:r>
              <a:rPr lang="zh-CN" altLang="en-US" sz="3200">
                <a:latin typeface="Times New Roman" panose="02020603050405020304" pitchFamily="18" charset="0"/>
              </a:rPr>
              <a:t>独立磁盘冗余阵列</a:t>
            </a:r>
            <a:r>
              <a:rPr lang="en-US" altLang="zh-CN" sz="3200"/>
              <a:t>RAID</a:t>
            </a:r>
            <a:r>
              <a:rPr lang="zh-CN" altLang="en-US" sz="3200">
                <a:latin typeface="Times New Roman" panose="02020603050405020304" pitchFamily="18" charset="0"/>
              </a:rPr>
              <a:t>（</a:t>
            </a:r>
            <a:r>
              <a:rPr lang="en-US" altLang="zh-CN" sz="3200"/>
              <a:t>Redundant Array of Independent Disks</a:t>
            </a:r>
            <a:r>
              <a:rPr lang="zh-CN" altLang="en-US" sz="3200">
                <a:latin typeface="Times New Roman" panose="02020603050405020304" pitchFamily="18" charset="0"/>
              </a:rPr>
              <a:t>）</a:t>
            </a:r>
          </a:p>
          <a:p>
            <a:pPr lvl="1" eaLnBrk="1" hangingPunct="1"/>
            <a:r>
              <a:rPr lang="zh-CN" altLang="en-US" sz="2800">
                <a:latin typeface="Times New Roman" panose="02020603050405020304" pitchFamily="18" charset="0"/>
              </a:rPr>
              <a:t>利用一台磁盘阵列控制器统一管理和控制一组（几台到几十台）磁盘驱动器，组成一个高度可靠的、快速的大容量磁盘系统。</a:t>
            </a:r>
          </a:p>
          <a:p>
            <a:pPr lvl="1" eaLnBrk="1" hangingPunct="1"/>
            <a:r>
              <a:rPr lang="zh-CN" altLang="en-US" sz="2800">
                <a:latin typeface="Times New Roman" panose="02020603050405020304" pitchFamily="18" charset="0"/>
              </a:rPr>
              <a:t>并行交叉存取</a:t>
            </a:r>
            <a:r>
              <a:rPr lang="zh-CN" altLang="en-US" sz="2800"/>
              <a:t> </a:t>
            </a:r>
            <a:endParaRPr lang="en-US" altLang="zh-CN" sz="2800"/>
          </a:p>
          <a:p>
            <a:pPr lvl="1" eaLnBrk="1" hangingPunct="1"/>
            <a:r>
              <a:rPr lang="en-US" altLang="zh-CN" sz="2800"/>
              <a:t>RAID </a:t>
            </a:r>
            <a:r>
              <a:rPr lang="zh-CN" altLang="en-US" sz="2800">
                <a:latin typeface="Times New Roman" panose="02020603050405020304" pitchFamily="18" charset="0"/>
              </a:rPr>
              <a:t>的优点</a:t>
            </a:r>
          </a:p>
          <a:p>
            <a:pPr lvl="2" eaLnBrk="1" hangingPunct="1"/>
            <a:r>
              <a:rPr lang="zh-CN" altLang="en-US" sz="2400">
                <a:latin typeface="Times New Roman" panose="02020603050405020304" pitchFamily="18" charset="0"/>
              </a:rPr>
              <a:t>可靠性高</a:t>
            </a:r>
          </a:p>
          <a:p>
            <a:pPr lvl="2" eaLnBrk="1" hangingPunct="1"/>
            <a:r>
              <a:rPr lang="zh-CN" altLang="en-US" sz="2400">
                <a:latin typeface="Times New Roman" panose="02020603050405020304" pitchFamily="18" charset="0"/>
              </a:rPr>
              <a:t>磁盘</a:t>
            </a:r>
            <a:r>
              <a:rPr lang="en-US" altLang="zh-CN" sz="2400"/>
              <a:t>I/O</a:t>
            </a:r>
            <a:r>
              <a:rPr lang="zh-CN" altLang="en-US" sz="2400">
                <a:latin typeface="Times New Roman" panose="02020603050405020304" pitchFamily="18" charset="0"/>
              </a:rPr>
              <a:t>速度快</a:t>
            </a:r>
          </a:p>
          <a:p>
            <a:pPr lvl="2" eaLnBrk="1" hangingPunct="1"/>
            <a:r>
              <a:rPr lang="zh-CN" altLang="en-US" sz="2400">
                <a:latin typeface="Times New Roman" panose="02020603050405020304" pitchFamily="18" charset="0"/>
              </a:rPr>
              <a:t>性能</a:t>
            </a:r>
            <a:r>
              <a:rPr lang="en-US" altLang="zh-CN" sz="2400"/>
              <a:t>/</a:t>
            </a:r>
            <a:r>
              <a:rPr lang="zh-CN" altLang="en-US" sz="2400">
                <a:latin typeface="Times New Roman" panose="02020603050405020304" pitchFamily="18" charset="0"/>
              </a:rPr>
              <a:t>价格比高</a:t>
            </a:r>
            <a:r>
              <a:rPr lang="zh-CN" altLang="en-US" sz="2400"/>
              <a:t> </a:t>
            </a:r>
          </a:p>
          <a:p>
            <a:pPr lvl="1" eaLnBrk="1" hangingPunct="1"/>
            <a:endParaRPr lang="zh-CN" altLang="en-US" sz="2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3D51E94-0F54-4A7F-9661-C7C94E4D07B3}"/>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CA2F5C50-7EFF-4247-AA09-36188F44E292}"/>
              </a:ext>
            </a:extLst>
          </p:cNvPr>
          <p:cNvSpPr>
            <a:spLocks noGrp="1"/>
          </p:cNvSpPr>
          <p:nvPr>
            <p:ph idx="1"/>
          </p:nvPr>
        </p:nvSpPr>
        <p:spPr/>
        <p:txBody>
          <a:bodyPr/>
          <a:lstStyle/>
          <a:p>
            <a:pPr lvl="1" eaLnBrk="1" hangingPunct="1"/>
            <a:r>
              <a:rPr lang="en-US" altLang="zh-CN" dirty="0"/>
              <a:t>RAID</a:t>
            </a:r>
            <a:r>
              <a:rPr lang="zh-CN" altLang="en-US" dirty="0">
                <a:latin typeface="Times New Roman" panose="02020603050405020304" pitchFamily="18" charset="0"/>
              </a:rPr>
              <a:t>的分级</a:t>
            </a:r>
          </a:p>
          <a:p>
            <a:pPr lvl="2" eaLnBrk="1" hangingPunct="1"/>
            <a:r>
              <a:rPr lang="en-US" altLang="zh-CN" dirty="0"/>
              <a:t>RAID 0</a:t>
            </a:r>
            <a:r>
              <a:rPr lang="zh-CN" altLang="en-US" dirty="0">
                <a:latin typeface="Times New Roman" panose="02020603050405020304" pitchFamily="18" charset="0"/>
              </a:rPr>
              <a:t>级：仅提供并行交叉存取。</a:t>
            </a:r>
          </a:p>
          <a:p>
            <a:endParaRPr lang="zh-CN" altLang="en-US" dirty="0"/>
          </a:p>
        </p:txBody>
      </p:sp>
      <p:pic>
        <p:nvPicPr>
          <p:cNvPr id="86019" name="Picture 2">
            <a:extLst>
              <a:ext uri="{FF2B5EF4-FFF2-40B4-BE49-F238E27FC236}">
                <a16:creationId xmlns:a16="http://schemas.microsoft.com/office/drawing/2014/main" id="{572530D5-1961-4FF2-B6DD-4F92BB83D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1" y="2333500"/>
            <a:ext cx="7500258" cy="368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67104F-1FE4-4FEB-937C-427667D74658}"/>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C0833034-0D76-4EF9-A6FB-D3FA58D74B3C}"/>
              </a:ext>
            </a:extLst>
          </p:cNvPr>
          <p:cNvSpPr>
            <a:spLocks noGrp="1"/>
          </p:cNvSpPr>
          <p:nvPr>
            <p:ph idx="1"/>
          </p:nvPr>
        </p:nvSpPr>
        <p:spPr/>
        <p:txBody>
          <a:bodyPr/>
          <a:lstStyle/>
          <a:p>
            <a:endParaRPr lang="zh-CN" altLang="en-US"/>
          </a:p>
        </p:txBody>
      </p:sp>
      <p:sp>
        <p:nvSpPr>
          <p:cNvPr id="87042" name="页脚占位符 2">
            <a:extLst>
              <a:ext uri="{FF2B5EF4-FFF2-40B4-BE49-F238E27FC236}">
                <a16:creationId xmlns:a16="http://schemas.microsoft.com/office/drawing/2014/main" id="{4162646F-7426-47B0-A6D3-9224D3C3335C}"/>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操作系统</a:t>
            </a:r>
            <a:r>
              <a:rPr lang="en-US" altLang="zh-CN"/>
              <a:t>|</a:t>
            </a:r>
            <a:r>
              <a:rPr lang="zh-CN" altLang="en-US"/>
              <a:t>设备管理</a:t>
            </a:r>
          </a:p>
          <a:p>
            <a:pPr>
              <a:defRPr/>
            </a:pPr>
            <a:endParaRPr lang="zh-CN" altLang="en-US"/>
          </a:p>
          <a:p>
            <a:pPr>
              <a:defRPr/>
            </a:pPr>
            <a:fld id="{43162F44-80FC-4C0E-83A7-8F99A2271707}" type="slidenum">
              <a:rPr lang="zh-CN" altLang="en-US" smtClean="0"/>
              <a:pPr>
                <a:defRPr/>
              </a:pPr>
              <a:t>86</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87043" name="Picture 2">
            <a:extLst>
              <a:ext uri="{FF2B5EF4-FFF2-40B4-BE49-F238E27FC236}">
                <a16:creationId xmlns:a16="http://schemas.microsoft.com/office/drawing/2014/main" id="{FF1F587A-4A00-4B86-8BBC-DED5FD1E9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63"/>
            <a:ext cx="9144000"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4" name="Rectangle 3">
            <a:extLst>
              <a:ext uri="{FF2B5EF4-FFF2-40B4-BE49-F238E27FC236}">
                <a16:creationId xmlns:a16="http://schemas.microsoft.com/office/drawing/2014/main" id="{253871AA-01CF-49BE-BF15-9CE9E58B7C51}"/>
              </a:ext>
            </a:extLst>
          </p:cNvPr>
          <p:cNvSpPr>
            <a:spLocks noChangeArrowheads="1"/>
          </p:cNvSpPr>
          <p:nvPr/>
        </p:nvSpPr>
        <p:spPr bwMode="auto">
          <a:xfrm>
            <a:off x="1371600" y="6248400"/>
            <a:ext cx="15240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en-US" sz="1800" b="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4CFC40-E47E-47C7-8370-71D977D29CAE}"/>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2FBA2D60-D225-4CDE-B6E7-1D96660C1F46}"/>
              </a:ext>
            </a:extLst>
          </p:cNvPr>
          <p:cNvSpPr>
            <a:spLocks noGrp="1"/>
          </p:cNvSpPr>
          <p:nvPr>
            <p:ph idx="1"/>
          </p:nvPr>
        </p:nvSpPr>
        <p:spPr/>
        <p:txBody>
          <a:bodyPr/>
          <a:lstStyle/>
          <a:p>
            <a:pPr lvl="2"/>
            <a:r>
              <a:rPr lang="en-US" altLang="zh-CN" dirty="0"/>
              <a:t>RAID 1</a:t>
            </a:r>
            <a:r>
              <a:rPr lang="zh-CN" altLang="en-US" dirty="0">
                <a:latin typeface="Times New Roman" panose="02020603050405020304" pitchFamily="18" charset="0"/>
              </a:rPr>
              <a:t>级：具有磁盘镜像功能，利用并行特性将数据块同时写入主盘和镜像盘。</a:t>
            </a:r>
          </a:p>
          <a:p>
            <a:endParaRPr lang="zh-CN" altLang="en-US" dirty="0"/>
          </a:p>
        </p:txBody>
      </p:sp>
      <p:pic>
        <p:nvPicPr>
          <p:cNvPr id="88067" name="Picture 2">
            <a:extLst>
              <a:ext uri="{FF2B5EF4-FFF2-40B4-BE49-F238E27FC236}">
                <a16:creationId xmlns:a16="http://schemas.microsoft.com/office/drawing/2014/main" id="{FD8DF579-9771-414E-9D12-97913D064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200"/>
            <a:ext cx="91440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214BF1-0EF2-4F37-9F95-D11EFD147434}"/>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A6496148-EE64-41E3-9F76-A73CA093FD26}"/>
              </a:ext>
            </a:extLst>
          </p:cNvPr>
          <p:cNvSpPr>
            <a:spLocks noGrp="1"/>
          </p:cNvSpPr>
          <p:nvPr>
            <p:ph idx="1"/>
          </p:nvPr>
        </p:nvSpPr>
        <p:spPr/>
        <p:txBody>
          <a:bodyPr/>
          <a:lstStyle/>
          <a:p>
            <a:pPr lvl="2"/>
            <a:r>
              <a:rPr lang="en-US" altLang="zh-CN" dirty="0"/>
              <a:t>RAID 2</a:t>
            </a:r>
            <a:r>
              <a:rPr lang="zh-CN" altLang="en-US" dirty="0">
                <a:latin typeface="Times New Roman" panose="02020603050405020304" pitchFamily="18" charset="0"/>
              </a:rPr>
              <a:t>级：并行访问；</a:t>
            </a:r>
            <a:r>
              <a:rPr lang="en-US" altLang="zh-CN" dirty="0">
                <a:latin typeface="Times New Roman" panose="02020603050405020304" pitchFamily="18" charset="0"/>
              </a:rPr>
              <a:t>strip</a:t>
            </a:r>
            <a:r>
              <a:rPr lang="zh-CN" altLang="en-US" dirty="0">
                <a:latin typeface="Times New Roman" panose="02020603050405020304" pitchFamily="18" charset="0"/>
              </a:rPr>
              <a:t>只有一个字或字节；用</a:t>
            </a:r>
            <a:r>
              <a:rPr lang="en-US" altLang="zh-CN" dirty="0">
                <a:latin typeface="Times New Roman" panose="02020603050405020304" pitchFamily="18" charset="0"/>
              </a:rPr>
              <a:t>Hamming</a:t>
            </a:r>
            <a:r>
              <a:rPr lang="zh-CN" altLang="en-US" dirty="0">
                <a:latin typeface="Times New Roman" panose="02020603050405020304" pitchFamily="18" charset="0"/>
              </a:rPr>
              <a:t>码校验。</a:t>
            </a:r>
          </a:p>
          <a:p>
            <a:endParaRPr lang="zh-CN" altLang="en-US" dirty="0"/>
          </a:p>
        </p:txBody>
      </p:sp>
      <p:pic>
        <p:nvPicPr>
          <p:cNvPr id="89091" name="Picture 2">
            <a:extLst>
              <a:ext uri="{FF2B5EF4-FFF2-40B4-BE49-F238E27FC236}">
                <a16:creationId xmlns:a16="http://schemas.microsoft.com/office/drawing/2014/main" id="{CA98059F-CEBA-4190-9FF4-98D315808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6850"/>
            <a:ext cx="91440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D68266-D215-42E7-884B-9F8D0E0F5235}"/>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5C32EC08-B287-49CE-A3BA-17BA0079ABC0}"/>
              </a:ext>
            </a:extLst>
          </p:cNvPr>
          <p:cNvSpPr>
            <a:spLocks noGrp="1"/>
          </p:cNvSpPr>
          <p:nvPr>
            <p:ph idx="1"/>
          </p:nvPr>
        </p:nvSpPr>
        <p:spPr/>
        <p:txBody>
          <a:bodyPr/>
          <a:lstStyle/>
          <a:p>
            <a:pPr lvl="2"/>
            <a:r>
              <a:rPr lang="en-US" altLang="zh-CN" dirty="0"/>
              <a:t>RAID 3</a:t>
            </a:r>
            <a:r>
              <a:rPr lang="zh-CN" altLang="en-US" dirty="0">
                <a:latin typeface="Times New Roman" panose="02020603050405020304" pitchFamily="18" charset="0"/>
              </a:rPr>
              <a:t>级：具有并行传输功能的磁盘阵列。</a:t>
            </a:r>
            <a:r>
              <a:rPr lang="en-US" altLang="zh-CN" dirty="0">
                <a:latin typeface="Times New Roman" panose="02020603050405020304" pitchFamily="18" charset="0"/>
              </a:rPr>
              <a:t>strip</a:t>
            </a:r>
            <a:r>
              <a:rPr lang="zh-CN" altLang="en-US" dirty="0">
                <a:latin typeface="Times New Roman" panose="02020603050405020304" pitchFamily="18" charset="0"/>
              </a:rPr>
              <a:t>只有一个字或字节；用奇偶校验。</a:t>
            </a:r>
          </a:p>
          <a:p>
            <a:endParaRPr lang="zh-CN" altLang="en-US" dirty="0"/>
          </a:p>
        </p:txBody>
      </p:sp>
      <p:pic>
        <p:nvPicPr>
          <p:cNvPr id="90115" name="Picture 2">
            <a:extLst>
              <a:ext uri="{FF2B5EF4-FFF2-40B4-BE49-F238E27FC236}">
                <a16:creationId xmlns:a16="http://schemas.microsoft.com/office/drawing/2014/main" id="{D2F688A6-438F-44A3-B5D5-DFFBBD89F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749" y="2650991"/>
            <a:ext cx="7744051" cy="2934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56EAEC-972B-46E2-9BBC-02394FF2CC11}"/>
              </a:ext>
            </a:extLst>
          </p:cNvPr>
          <p:cNvSpPr>
            <a:spLocks noGrp="1"/>
          </p:cNvSpPr>
          <p:nvPr>
            <p:ph type="title"/>
          </p:nvPr>
        </p:nvSpPr>
        <p:spPr/>
        <p:txBody>
          <a:bodyPr/>
          <a:lstStyle/>
          <a:p>
            <a:r>
              <a:rPr lang="en-US" altLang="zh-CN" dirty="0"/>
              <a:t>6.1 I/O</a:t>
            </a:r>
            <a:r>
              <a:rPr lang="zh-CN" altLang="en-US" dirty="0"/>
              <a:t>系统的组成</a:t>
            </a:r>
          </a:p>
        </p:txBody>
      </p:sp>
      <p:sp>
        <p:nvSpPr>
          <p:cNvPr id="12291" name="Rectangle 2">
            <a:extLst>
              <a:ext uri="{FF2B5EF4-FFF2-40B4-BE49-F238E27FC236}">
                <a16:creationId xmlns:a16="http://schemas.microsoft.com/office/drawing/2014/main" id="{BB3062C1-92F5-482C-9AA7-6F169210A3DC}"/>
              </a:ext>
            </a:extLst>
          </p:cNvPr>
          <p:cNvSpPr>
            <a:spLocks noGrp="1" noChangeArrowheads="1"/>
          </p:cNvSpPr>
          <p:nvPr>
            <p:ph idx="1"/>
          </p:nvPr>
        </p:nvSpPr>
        <p:spPr/>
        <p:txBody>
          <a:bodyPr/>
          <a:lstStyle/>
          <a:p>
            <a:pPr eaLnBrk="1" hangingPunct="1"/>
            <a:r>
              <a:rPr lang="zh-CN" altLang="en-US" sz="2800" dirty="0">
                <a:latin typeface="Times New Roman" panose="02020603050405020304" pitchFamily="18" charset="0"/>
              </a:rPr>
              <a:t>内存映像</a:t>
            </a:r>
            <a:r>
              <a:rPr lang="en-US" altLang="zh-CN" sz="2800" dirty="0">
                <a:latin typeface="Times New Roman" panose="02020603050405020304" pitchFamily="18" charset="0"/>
              </a:rPr>
              <a:t>I/O</a:t>
            </a:r>
          </a:p>
          <a:p>
            <a:pPr lvl="1" eaLnBrk="1" hangingPunct="1"/>
            <a:r>
              <a:rPr lang="zh-CN" altLang="en-US" sz="2400" dirty="0">
                <a:latin typeface="Times New Roman" panose="02020603050405020304" pitchFamily="18" charset="0"/>
              </a:rPr>
              <a:t>利用特定的</a:t>
            </a:r>
            <a:r>
              <a:rPr lang="en-US" altLang="zh-CN" sz="2400" dirty="0">
                <a:latin typeface="Times New Roman" panose="02020603050405020304" pitchFamily="18" charset="0"/>
              </a:rPr>
              <a:t>I/O</a:t>
            </a:r>
            <a:r>
              <a:rPr lang="zh-CN" altLang="en-US" sz="2400" dirty="0">
                <a:latin typeface="Times New Roman" panose="02020603050405020304" pitchFamily="18" charset="0"/>
              </a:rPr>
              <a:t>指令</a:t>
            </a:r>
            <a:endParaRPr lang="en-US" altLang="zh-CN" sz="2400" dirty="0">
              <a:latin typeface="Times New Roman" panose="02020603050405020304" pitchFamily="18" charset="0"/>
            </a:endParaRPr>
          </a:p>
          <a:p>
            <a:pPr lvl="1" eaLnBrk="1" hangingPunct="1"/>
            <a:r>
              <a:rPr lang="zh-CN" altLang="en-US" sz="2400" dirty="0">
                <a:latin typeface="Times New Roman" panose="02020603050405020304" pitchFamily="18" charset="0"/>
              </a:rPr>
              <a:t>内存映像</a:t>
            </a:r>
            <a:r>
              <a:rPr lang="en-US" altLang="zh-CN" sz="2400" dirty="0">
                <a:latin typeface="Times New Roman" panose="02020603050405020304" pitchFamily="18" charset="0"/>
              </a:rPr>
              <a:t>I/O</a:t>
            </a:r>
          </a:p>
          <a:p>
            <a:pPr eaLnBrk="1" hangingPunct="1">
              <a:buClr>
                <a:srgbClr val="3333CC"/>
              </a:buClr>
            </a:pPr>
            <a:r>
              <a:rPr lang="en-US" altLang="zh-CN" sz="2800" dirty="0">
                <a:solidFill>
                  <a:srgbClr val="000000"/>
                </a:solidFill>
                <a:latin typeface="Times New Roman" panose="02020603050405020304" pitchFamily="18" charset="0"/>
              </a:rPr>
              <a:t>I/O</a:t>
            </a:r>
            <a:r>
              <a:rPr lang="zh-CN" altLang="en-US" sz="2800" dirty="0">
                <a:solidFill>
                  <a:srgbClr val="000000"/>
                </a:solidFill>
                <a:latin typeface="Times New Roman" panose="02020603050405020304" pitchFamily="18" charset="0"/>
              </a:rPr>
              <a:t>通道</a:t>
            </a:r>
          </a:p>
          <a:p>
            <a:pPr lvl="1" eaLnBrk="1" hangingPunct="1"/>
            <a:endParaRPr lang="en-US" altLang="zh-CN" sz="2800" dirty="0">
              <a:latin typeface="Times New Roman" panose="02020603050405020304" pitchFamily="18" charset="0"/>
            </a:endParaRPr>
          </a:p>
        </p:txBody>
      </p:sp>
      <p:pic>
        <p:nvPicPr>
          <p:cNvPr id="12293" name="图片 1">
            <a:extLst>
              <a:ext uri="{FF2B5EF4-FFF2-40B4-BE49-F238E27FC236}">
                <a16:creationId xmlns:a16="http://schemas.microsoft.com/office/drawing/2014/main" id="{443802E2-AAC0-46A5-A360-525FBB7D6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313" y="1788206"/>
            <a:ext cx="4992687"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8A2CC2-3151-469A-8864-BF5E48FEB5E3}"/>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D0B1FC2F-574F-455C-A3F0-DF39A9CF460C}"/>
              </a:ext>
            </a:extLst>
          </p:cNvPr>
          <p:cNvSpPr>
            <a:spLocks noGrp="1"/>
          </p:cNvSpPr>
          <p:nvPr>
            <p:ph idx="1"/>
          </p:nvPr>
        </p:nvSpPr>
        <p:spPr/>
        <p:txBody>
          <a:bodyPr/>
          <a:lstStyle/>
          <a:p>
            <a:pPr lvl="2"/>
            <a:r>
              <a:rPr lang="en-US" altLang="zh-CN" dirty="0"/>
              <a:t>RAID 4</a:t>
            </a:r>
            <a:r>
              <a:rPr lang="zh-CN" altLang="en-US" dirty="0">
                <a:latin typeface="Times New Roman" panose="02020603050405020304" pitchFamily="18" charset="0"/>
              </a:rPr>
              <a:t>级：独立访问，</a:t>
            </a:r>
            <a:r>
              <a:rPr lang="en-US" altLang="zh-CN" dirty="0">
                <a:latin typeface="Times New Roman" panose="02020603050405020304" pitchFamily="18" charset="0"/>
              </a:rPr>
              <a:t>strip</a:t>
            </a:r>
            <a:r>
              <a:rPr lang="zh-CN" altLang="en-US" dirty="0">
                <a:latin typeface="Times New Roman" panose="02020603050405020304" pitchFamily="18" charset="0"/>
              </a:rPr>
              <a:t>较大，以 </a:t>
            </a:r>
            <a:r>
              <a:rPr lang="en-US" altLang="zh-CN" dirty="0">
                <a:latin typeface="Times New Roman" panose="02020603050405020304" pitchFamily="18" charset="0"/>
              </a:rPr>
              <a:t>strip</a:t>
            </a:r>
            <a:r>
              <a:rPr lang="zh-CN" altLang="en-US" dirty="0">
                <a:latin typeface="Times New Roman" panose="02020603050405020304" pitchFamily="18" charset="0"/>
              </a:rPr>
              <a:t>为单位进行奇偶校验。</a:t>
            </a:r>
          </a:p>
          <a:p>
            <a:endParaRPr lang="zh-CN" altLang="en-US" dirty="0"/>
          </a:p>
        </p:txBody>
      </p:sp>
      <p:pic>
        <p:nvPicPr>
          <p:cNvPr id="91139" name="Picture 2">
            <a:extLst>
              <a:ext uri="{FF2B5EF4-FFF2-40B4-BE49-F238E27FC236}">
                <a16:creationId xmlns:a16="http://schemas.microsoft.com/office/drawing/2014/main" id="{2224A882-E664-4D40-B880-8AE8263B7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823" y="2676079"/>
            <a:ext cx="7480754" cy="286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074637-034F-441B-A1F3-D40B7DC5E935}"/>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589495DE-76E2-4897-9FF0-A88CB1399807}"/>
              </a:ext>
            </a:extLst>
          </p:cNvPr>
          <p:cNvSpPr>
            <a:spLocks noGrp="1"/>
          </p:cNvSpPr>
          <p:nvPr>
            <p:ph idx="1"/>
          </p:nvPr>
        </p:nvSpPr>
        <p:spPr/>
        <p:txBody>
          <a:bodyPr/>
          <a:lstStyle/>
          <a:p>
            <a:pPr lvl="2"/>
            <a:r>
              <a:rPr lang="en-US" altLang="zh-CN" dirty="0"/>
              <a:t>RAID 5</a:t>
            </a:r>
            <a:r>
              <a:rPr lang="zh-CN" altLang="en-US" dirty="0">
                <a:latin typeface="Times New Roman" panose="02020603050405020304" pitchFamily="18" charset="0"/>
              </a:rPr>
              <a:t>级：具有独立传送功能的磁盘阵列。奇偶校验分布在不同的磁盘上。</a:t>
            </a:r>
          </a:p>
          <a:p>
            <a:endParaRPr lang="zh-CN" altLang="en-US" dirty="0"/>
          </a:p>
        </p:txBody>
      </p:sp>
      <p:pic>
        <p:nvPicPr>
          <p:cNvPr id="92163" name="Picture 2">
            <a:extLst>
              <a:ext uri="{FF2B5EF4-FFF2-40B4-BE49-F238E27FC236}">
                <a16:creationId xmlns:a16="http://schemas.microsoft.com/office/drawing/2014/main" id="{0CBF9465-E0CB-4BD1-B819-11088A239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74" y="2438400"/>
            <a:ext cx="7740650" cy="337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AE3ABCE-1698-4B3F-9D89-A01FCD24E10D}"/>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C1522F1C-F52F-49D4-97CC-C45F1F24E045}"/>
              </a:ext>
            </a:extLst>
          </p:cNvPr>
          <p:cNvSpPr>
            <a:spLocks noGrp="1"/>
          </p:cNvSpPr>
          <p:nvPr>
            <p:ph idx="1"/>
          </p:nvPr>
        </p:nvSpPr>
        <p:spPr/>
        <p:txBody>
          <a:bodyPr/>
          <a:lstStyle/>
          <a:p>
            <a:pPr lvl="2"/>
            <a:r>
              <a:rPr lang="en-US" altLang="zh-CN" dirty="0"/>
              <a:t>RAID 6</a:t>
            </a:r>
            <a:r>
              <a:rPr lang="zh-CN" altLang="en-US" dirty="0">
                <a:latin typeface="Times New Roman" panose="02020603050405020304" pitchFamily="18" charset="0"/>
              </a:rPr>
              <a:t>级：两种不同的奇偶校验计算，在不同的磁盘的不同块中。</a:t>
            </a:r>
          </a:p>
          <a:p>
            <a:endParaRPr lang="zh-CN" altLang="en-US" dirty="0"/>
          </a:p>
        </p:txBody>
      </p:sp>
      <p:pic>
        <p:nvPicPr>
          <p:cNvPr id="93187" name="Picture 2">
            <a:extLst>
              <a:ext uri="{FF2B5EF4-FFF2-40B4-BE49-F238E27FC236}">
                <a16:creationId xmlns:a16="http://schemas.microsoft.com/office/drawing/2014/main" id="{DC5EB9AE-9365-43DC-BA22-6FA00CC31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 y="2721203"/>
            <a:ext cx="8101013" cy="260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565D84-086E-4CD6-9449-F04421E4FD5A}"/>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5" name="内容占位符 4">
            <a:extLst>
              <a:ext uri="{FF2B5EF4-FFF2-40B4-BE49-F238E27FC236}">
                <a16:creationId xmlns:a16="http://schemas.microsoft.com/office/drawing/2014/main" id="{B6E18467-BAD2-472F-830D-91EAD1D40222}"/>
              </a:ext>
            </a:extLst>
          </p:cNvPr>
          <p:cNvSpPr>
            <a:spLocks noGrp="1"/>
          </p:cNvSpPr>
          <p:nvPr>
            <p:ph idx="1"/>
          </p:nvPr>
        </p:nvSpPr>
        <p:spPr/>
        <p:txBody>
          <a:bodyPr/>
          <a:lstStyle/>
          <a:p>
            <a:pPr lvl="2" eaLnBrk="1" hangingPunct="1"/>
            <a:r>
              <a:rPr lang="en-US" altLang="zh-CN" dirty="0"/>
              <a:t>RAID 7</a:t>
            </a:r>
            <a:r>
              <a:rPr lang="zh-CN" altLang="en-US" dirty="0">
                <a:latin typeface="Times New Roman" panose="02020603050405020304" pitchFamily="18" charset="0"/>
              </a:rPr>
              <a:t>级：</a:t>
            </a:r>
            <a:endParaRPr lang="en-US" altLang="zh-CN" dirty="0">
              <a:latin typeface="Times New Roman" panose="02020603050405020304" pitchFamily="18" charset="0"/>
            </a:endParaRPr>
          </a:p>
          <a:p>
            <a:pPr lvl="3" eaLnBrk="1" hangingPunct="1"/>
            <a:r>
              <a:rPr lang="zh-CN" altLang="en-US" dirty="0">
                <a:latin typeface="Times New Roman" panose="02020603050405020304" pitchFamily="18" charset="0"/>
              </a:rPr>
              <a:t>是一种新的</a:t>
            </a:r>
            <a:r>
              <a:rPr lang="en-US" altLang="zh-CN" dirty="0">
                <a:latin typeface="Times New Roman" panose="02020603050405020304" pitchFamily="18" charset="0"/>
              </a:rPr>
              <a:t>RAID</a:t>
            </a:r>
            <a:r>
              <a:rPr lang="zh-CN" altLang="en-US" dirty="0">
                <a:latin typeface="Times New Roman" panose="02020603050405020304" pitchFamily="18" charset="0"/>
              </a:rPr>
              <a:t>标准，其自身带有智能化实时操作系统和用于存储管理的软件工具，可完全独立于主机运行，不占用主机</a:t>
            </a:r>
            <a:r>
              <a:rPr lang="en-US" altLang="zh-CN" dirty="0">
                <a:latin typeface="Times New Roman" panose="02020603050405020304" pitchFamily="18" charset="0"/>
              </a:rPr>
              <a:t>CPU</a:t>
            </a:r>
            <a:r>
              <a:rPr lang="zh-CN" altLang="en-US" dirty="0">
                <a:latin typeface="Times New Roman" panose="02020603050405020304" pitchFamily="18" charset="0"/>
              </a:rPr>
              <a:t>资源。</a:t>
            </a:r>
            <a:endParaRPr lang="en-US" altLang="zh-CN" dirty="0">
              <a:latin typeface="Times New Roman" panose="02020603050405020304" pitchFamily="18" charset="0"/>
            </a:endParaRPr>
          </a:p>
          <a:p>
            <a:pPr lvl="3" eaLnBrk="1" hangingPunct="1"/>
            <a:r>
              <a:rPr lang="en-US" altLang="zh-CN" dirty="0">
                <a:latin typeface="Times New Roman" panose="02020603050405020304" pitchFamily="18" charset="0"/>
              </a:rPr>
              <a:t>RAID 7</a:t>
            </a:r>
            <a:r>
              <a:rPr lang="zh-CN" altLang="en-US" dirty="0">
                <a:latin typeface="Times New Roman" panose="02020603050405020304" pitchFamily="18" charset="0"/>
              </a:rPr>
              <a:t>可以看作是一种存储计算机</a:t>
            </a:r>
            <a:r>
              <a:rPr lang="en-US" altLang="zh-CN" dirty="0">
                <a:latin typeface="Times New Roman" panose="02020603050405020304" pitchFamily="18" charset="0"/>
              </a:rPr>
              <a:t>(Storage Computer)</a:t>
            </a:r>
            <a:r>
              <a:rPr lang="zh-CN" altLang="en-US" dirty="0">
                <a:latin typeface="Times New Roman" panose="02020603050405020304" pitchFamily="18" charset="0"/>
              </a:rPr>
              <a:t>，明显区别于其他</a:t>
            </a:r>
            <a:r>
              <a:rPr lang="en-US" altLang="zh-CN" dirty="0">
                <a:latin typeface="Times New Roman" panose="02020603050405020304" pitchFamily="18" charset="0"/>
              </a:rPr>
              <a:t>RAID</a:t>
            </a:r>
            <a:r>
              <a:rPr lang="zh-CN" altLang="en-US" dirty="0">
                <a:latin typeface="Times New Roman" panose="02020603050405020304" pitchFamily="18" charset="0"/>
              </a:rPr>
              <a:t>标准。</a:t>
            </a:r>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75FA49D-5256-48F6-BEA9-CFA73EA9B68D}"/>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6.7   </a:t>
            </a:r>
            <a:r>
              <a:rPr lang="zh-CN" altLang="en-US" dirty="0">
                <a:latin typeface="Times New Roman" panose="02020603050405020304" pitchFamily="18" charset="0"/>
                <a:ea typeface="宋体" panose="02010600030101010101" pitchFamily="2" charset="-122"/>
              </a:rPr>
              <a:t>磁盘容错技术</a:t>
            </a:r>
            <a:r>
              <a:rPr lang="zh-CN" altLang="en-US" dirty="0"/>
              <a:t> </a:t>
            </a:r>
          </a:p>
        </p:txBody>
      </p:sp>
      <p:sp>
        <p:nvSpPr>
          <p:cNvPr id="95235" name="Rectangle 2">
            <a:extLst>
              <a:ext uri="{FF2B5EF4-FFF2-40B4-BE49-F238E27FC236}">
                <a16:creationId xmlns:a16="http://schemas.microsoft.com/office/drawing/2014/main" id="{BF663A66-36D7-4385-A182-E3EF58C45AED}"/>
              </a:ext>
            </a:extLst>
          </p:cNvPr>
          <p:cNvSpPr>
            <a:spLocks noGrp="1" noChangeArrowheads="1"/>
          </p:cNvSpPr>
          <p:nvPr>
            <p:ph idx="1"/>
          </p:nvPr>
        </p:nvSpPr>
        <p:spPr/>
        <p:txBody>
          <a:bodyPr/>
          <a:lstStyle/>
          <a:p>
            <a:pPr eaLnBrk="1" hangingPunct="1"/>
            <a:r>
              <a:rPr lang="zh-CN" altLang="en-US" sz="2800" dirty="0">
                <a:latin typeface="Times New Roman" panose="02020603050405020304" pitchFamily="18" charset="0"/>
              </a:rPr>
              <a:t>后备系统</a:t>
            </a:r>
          </a:p>
          <a:p>
            <a:pPr lvl="1" eaLnBrk="1" hangingPunct="1"/>
            <a:r>
              <a:rPr lang="zh-CN" altLang="en-US" sz="2400" dirty="0">
                <a:latin typeface="Times New Roman" panose="02020603050405020304" pitchFamily="18" charset="0"/>
              </a:rPr>
              <a:t>类型</a:t>
            </a:r>
            <a:endParaRPr lang="zh-CN" altLang="en-US" sz="2400" dirty="0"/>
          </a:p>
          <a:p>
            <a:pPr lvl="1" algn="just" eaLnBrk="1" hangingPunct="1"/>
            <a:r>
              <a:rPr lang="zh-CN" altLang="en-US" sz="2400" dirty="0">
                <a:latin typeface="Times New Roman" panose="02020603050405020304" pitchFamily="18" charset="0"/>
              </a:rPr>
              <a:t>复制方法</a:t>
            </a:r>
          </a:p>
          <a:p>
            <a:pPr lvl="2" algn="just" eaLnBrk="1" hangingPunct="1"/>
            <a:r>
              <a:rPr lang="zh-CN" altLang="en-US" sz="2000" dirty="0">
                <a:latin typeface="Times New Roman" panose="02020603050405020304" pitchFamily="18" charset="0"/>
              </a:rPr>
              <a:t>周期性的全量转存</a:t>
            </a:r>
          </a:p>
          <a:p>
            <a:pPr lvl="2" algn="just" eaLnBrk="1" hangingPunct="1"/>
            <a:r>
              <a:rPr lang="zh-CN" altLang="en-US" sz="2000" dirty="0">
                <a:latin typeface="Times New Roman" panose="02020603050405020304" pitchFamily="18" charset="0"/>
              </a:rPr>
              <a:t>增量转存</a:t>
            </a:r>
          </a:p>
          <a:p>
            <a:pPr lvl="2" algn="just" eaLnBrk="1" hangingPunct="1"/>
            <a:r>
              <a:rPr lang="zh-CN" altLang="en-US" sz="2000" dirty="0">
                <a:latin typeface="Times New Roman" panose="02020603050405020304" pitchFamily="18" charset="0"/>
              </a:rPr>
              <a:t>以上两种方式配合使用。</a:t>
            </a:r>
            <a:endParaRPr lang="en-US" altLang="zh-CN" sz="2000" dirty="0">
              <a:latin typeface="Times New Roman" panose="02020603050405020304" pitchFamily="18" charset="0"/>
            </a:endParaRPr>
          </a:p>
          <a:p>
            <a:pPr lvl="1" eaLnBrk="1" hangingPunct="1">
              <a:buClr>
                <a:srgbClr val="FF0000"/>
              </a:buClr>
            </a:pPr>
            <a:r>
              <a:rPr lang="zh-CN" altLang="en-US" sz="2400" dirty="0">
                <a:solidFill>
                  <a:srgbClr val="000000"/>
                </a:solidFill>
                <a:latin typeface="Times New Roman" panose="02020603050405020304" pitchFamily="18" charset="0"/>
              </a:rPr>
              <a:t>文件系统的恢复过程</a:t>
            </a:r>
          </a:p>
          <a:p>
            <a:pPr lvl="2" eaLnBrk="1" hangingPunct="1">
              <a:buClr>
                <a:srgbClr val="00E4A8"/>
              </a:buClr>
            </a:pPr>
            <a:r>
              <a:rPr lang="zh-CN" altLang="en-US" sz="2000" dirty="0">
                <a:solidFill>
                  <a:srgbClr val="000000"/>
                </a:solidFill>
                <a:latin typeface="Times New Roman" panose="02020603050405020304" pitchFamily="18" charset="0"/>
              </a:rPr>
              <a:t>从最近一次全量转存中装入全部系统文件，使系统得以重新起动，并在其控制下进行后续的恢复工作。</a:t>
            </a:r>
          </a:p>
          <a:p>
            <a:pPr lvl="2" eaLnBrk="1" hangingPunct="1">
              <a:buClr>
                <a:srgbClr val="00E4A8"/>
              </a:buClr>
            </a:pPr>
            <a:r>
              <a:rPr lang="zh-CN" altLang="en-US" sz="2000" dirty="0">
                <a:solidFill>
                  <a:srgbClr val="000000"/>
                </a:solidFill>
                <a:latin typeface="Times New Roman" panose="02020603050405020304" pitchFamily="18" charset="0"/>
              </a:rPr>
              <a:t>从近到远从增量转存盘上恢复文件。</a:t>
            </a:r>
          </a:p>
          <a:p>
            <a:pPr lvl="2" eaLnBrk="1" hangingPunct="1">
              <a:buClr>
                <a:srgbClr val="00E4A8"/>
              </a:buClr>
            </a:pPr>
            <a:r>
              <a:rPr lang="zh-CN" altLang="en-US" sz="2000" dirty="0">
                <a:solidFill>
                  <a:srgbClr val="000000"/>
                </a:solidFill>
                <a:latin typeface="Times New Roman" panose="02020603050405020304" pitchFamily="18" charset="0"/>
              </a:rPr>
              <a:t>从最近一次全量转存盘中，恢复没恢复过的文件。</a:t>
            </a:r>
            <a:r>
              <a:rPr lang="zh-CN" altLang="en-US" sz="2000" dirty="0">
                <a:solidFill>
                  <a:srgbClr val="000000"/>
                </a:solidFill>
              </a:rPr>
              <a:t> </a:t>
            </a:r>
            <a:endParaRPr lang="zh-CN" altLang="en-US" sz="20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2B59A88E-C7C9-4A29-9BBE-D53EE1A6DD23}"/>
              </a:ext>
            </a:extLst>
          </p:cNvPr>
          <p:cNvSpPr>
            <a:spLocks noGrp="1" noChangeArrowheads="1"/>
          </p:cNvSpPr>
          <p:nvPr>
            <p:ph type="title"/>
          </p:nvPr>
        </p:nvSpPr>
        <p:spPr/>
        <p:txBody>
          <a:bodyPr/>
          <a:lstStyle/>
          <a:p>
            <a:r>
              <a:rPr lang="zh-CN" altLang="en-US" sz="3600" dirty="0"/>
              <a:t>补充：固态硬盘</a:t>
            </a:r>
          </a:p>
        </p:txBody>
      </p:sp>
      <p:sp>
        <p:nvSpPr>
          <p:cNvPr id="96259" name="内容占位符 2">
            <a:extLst>
              <a:ext uri="{FF2B5EF4-FFF2-40B4-BE49-F238E27FC236}">
                <a16:creationId xmlns:a16="http://schemas.microsoft.com/office/drawing/2014/main" id="{71CA24DA-0F34-4ADD-A37B-B021FA89085F}"/>
              </a:ext>
            </a:extLst>
          </p:cNvPr>
          <p:cNvSpPr>
            <a:spLocks noGrp="1" noChangeArrowheads="1"/>
          </p:cNvSpPr>
          <p:nvPr>
            <p:ph idx="1"/>
          </p:nvPr>
        </p:nvSpPr>
        <p:spPr/>
        <p:txBody>
          <a:bodyPr/>
          <a:lstStyle/>
          <a:p>
            <a:r>
              <a:rPr lang="zh-CN" altLang="en-US" sz="3200" b="0" dirty="0"/>
              <a:t>简介</a:t>
            </a:r>
            <a:endParaRPr lang="en-US" altLang="zh-CN" sz="3200" b="0" dirty="0"/>
          </a:p>
          <a:p>
            <a:pPr lvl="1"/>
            <a:r>
              <a:rPr lang="zh-CN" altLang="en-US" sz="2800" b="0" dirty="0"/>
              <a:t>固态硬盘</a:t>
            </a:r>
            <a:r>
              <a:rPr lang="en-US" altLang="zh-CN" sz="2800" b="0" dirty="0"/>
              <a:t>(Solid State Drive, SSD)</a:t>
            </a:r>
            <a:r>
              <a:rPr lang="zh-CN" altLang="en-US" sz="2800" b="0" dirty="0"/>
              <a:t> ，是用固态电子存储芯片阵列而制成的硬盘，由控制单元和存储单元</a:t>
            </a:r>
            <a:r>
              <a:rPr lang="en-US" altLang="zh-CN" sz="2800" b="0" dirty="0"/>
              <a:t>(FLASH</a:t>
            </a:r>
            <a:r>
              <a:rPr lang="zh-CN" altLang="en-US" sz="2800" b="0" dirty="0"/>
              <a:t>芯片、</a:t>
            </a:r>
            <a:r>
              <a:rPr lang="en-US" altLang="zh-CN" sz="2800" b="0" dirty="0"/>
              <a:t>DRAM</a:t>
            </a:r>
            <a:r>
              <a:rPr lang="zh-CN" altLang="en-US" sz="2800" b="0" dirty="0"/>
              <a:t>芯片</a:t>
            </a:r>
            <a:r>
              <a:rPr lang="en-US" altLang="zh-CN" sz="2800" b="0" dirty="0"/>
              <a:t>)</a:t>
            </a:r>
            <a:r>
              <a:rPr lang="zh-CN" altLang="en-US" sz="2800" b="0" dirty="0"/>
              <a:t>以及缓存单元组成。整个固态硬盘结构无机械装置，全部是由电子芯片及电路板组成。</a:t>
            </a:r>
            <a:endParaRPr lang="en-US" altLang="zh-CN" sz="2800" b="0" dirty="0"/>
          </a:p>
          <a:p>
            <a:endParaRPr lang="en-US" altLang="zh-CN" sz="3200" b="0" dirty="0"/>
          </a:p>
          <a:p>
            <a:endParaRPr lang="zh-CN" altLang="en-US" sz="3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771745-83B0-4954-A10E-6F0AF9CAE461}"/>
              </a:ext>
            </a:extLst>
          </p:cNvPr>
          <p:cNvSpPr>
            <a:spLocks noGrp="1"/>
          </p:cNvSpPr>
          <p:nvPr>
            <p:ph type="title"/>
          </p:nvPr>
        </p:nvSpPr>
        <p:spPr/>
        <p:txBody>
          <a:bodyPr/>
          <a:lstStyle/>
          <a:p>
            <a:r>
              <a:rPr lang="zh-CN" altLang="en-US" dirty="0"/>
              <a:t>补充：固态硬盘</a:t>
            </a:r>
          </a:p>
        </p:txBody>
      </p:sp>
      <p:sp>
        <p:nvSpPr>
          <p:cNvPr id="5" name="内容占位符 4">
            <a:extLst>
              <a:ext uri="{FF2B5EF4-FFF2-40B4-BE49-F238E27FC236}">
                <a16:creationId xmlns:a16="http://schemas.microsoft.com/office/drawing/2014/main" id="{299E0843-1D9C-4502-94B3-9413BD53BA5D}"/>
              </a:ext>
            </a:extLst>
          </p:cNvPr>
          <p:cNvSpPr>
            <a:spLocks noGrp="1"/>
          </p:cNvSpPr>
          <p:nvPr>
            <p:ph idx="1"/>
          </p:nvPr>
        </p:nvSpPr>
        <p:spPr/>
        <p:txBody>
          <a:bodyPr/>
          <a:lstStyle/>
          <a:p>
            <a:endParaRPr lang="zh-CN" altLang="en-US"/>
          </a:p>
        </p:txBody>
      </p:sp>
      <p:pic>
        <p:nvPicPr>
          <p:cNvPr id="97284" name="Picture 3">
            <a:extLst>
              <a:ext uri="{FF2B5EF4-FFF2-40B4-BE49-F238E27FC236}">
                <a16:creationId xmlns:a16="http://schemas.microsoft.com/office/drawing/2014/main" id="{BC8FD9A2-FA86-4041-851E-46AD44256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096000" cy="4572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
        <p:nvSpPr>
          <p:cNvPr id="97285" name="TextBox 1">
            <a:extLst>
              <a:ext uri="{FF2B5EF4-FFF2-40B4-BE49-F238E27FC236}">
                <a16:creationId xmlns:a16="http://schemas.microsoft.com/office/drawing/2014/main" id="{4D388C81-9871-45B1-AE44-CA31540742E5}"/>
              </a:ext>
            </a:extLst>
          </p:cNvPr>
          <p:cNvSpPr txBox="1">
            <a:spLocks noChangeArrowheads="1"/>
          </p:cNvSpPr>
          <p:nvPr/>
        </p:nvSpPr>
        <p:spPr bwMode="auto">
          <a:xfrm>
            <a:off x="3203575" y="5715000"/>
            <a:ext cx="2952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800">
                <a:latin typeface="Times New Roman" panose="02020603050405020304" pitchFamily="18" charset="0"/>
              </a:rPr>
              <a:t>固态硬盘</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C04905-74BD-4F21-95CC-73B2FFC0B3F9}"/>
              </a:ext>
            </a:extLst>
          </p:cNvPr>
          <p:cNvSpPr>
            <a:spLocks noGrp="1"/>
          </p:cNvSpPr>
          <p:nvPr>
            <p:ph type="title"/>
          </p:nvPr>
        </p:nvSpPr>
        <p:spPr/>
        <p:txBody>
          <a:bodyPr/>
          <a:lstStyle/>
          <a:p>
            <a:r>
              <a:rPr lang="zh-CN" altLang="en-US" dirty="0"/>
              <a:t>补充：固态硬盘</a:t>
            </a:r>
          </a:p>
        </p:txBody>
      </p:sp>
      <p:sp>
        <p:nvSpPr>
          <p:cNvPr id="98306" name="内容占位符 2">
            <a:extLst>
              <a:ext uri="{FF2B5EF4-FFF2-40B4-BE49-F238E27FC236}">
                <a16:creationId xmlns:a16="http://schemas.microsoft.com/office/drawing/2014/main" id="{9649FC36-657B-49F1-B721-14D58E7FEA84}"/>
              </a:ext>
            </a:extLst>
          </p:cNvPr>
          <p:cNvSpPr>
            <a:spLocks noGrp="1" noChangeArrowheads="1"/>
          </p:cNvSpPr>
          <p:nvPr>
            <p:ph idx="1"/>
          </p:nvPr>
        </p:nvSpPr>
        <p:spPr/>
        <p:txBody>
          <a:bodyPr/>
          <a:lstStyle/>
          <a:p>
            <a:r>
              <a:rPr lang="zh-CN" altLang="en-US" sz="3200" b="0"/>
              <a:t>特点</a:t>
            </a:r>
            <a:endParaRPr lang="en-US" altLang="zh-CN" sz="3200" b="0"/>
          </a:p>
          <a:p>
            <a:pPr lvl="1"/>
            <a:r>
              <a:rPr lang="zh-CN" altLang="en-US" sz="2800" b="0"/>
              <a:t>读写速度快，它的速度已经达到了</a:t>
            </a:r>
            <a:r>
              <a:rPr lang="en-US" altLang="zh-CN" sz="2800" b="0"/>
              <a:t>1Gb/s</a:t>
            </a:r>
            <a:r>
              <a:rPr lang="zh-CN" altLang="en-US" sz="2800" b="0"/>
              <a:t>，这个速度已经超过了常规机械硬盘</a:t>
            </a:r>
            <a:r>
              <a:rPr lang="en-US" altLang="zh-CN" sz="2800" b="0"/>
              <a:t>5</a:t>
            </a:r>
            <a:r>
              <a:rPr lang="zh-CN" altLang="en-US" sz="2800" b="0"/>
              <a:t>倍以上，而且很稳定；</a:t>
            </a:r>
          </a:p>
          <a:p>
            <a:pPr lvl="1"/>
            <a:r>
              <a:rPr lang="zh-CN" altLang="en-US" sz="2800" b="0"/>
              <a:t>抗震性好，没有任何机械元件；</a:t>
            </a:r>
          </a:p>
          <a:p>
            <a:pPr lvl="1"/>
            <a:r>
              <a:rPr lang="zh-CN" altLang="en-US" sz="2800" b="0"/>
              <a:t>散热好、噪音低、耗电低。</a:t>
            </a:r>
          </a:p>
          <a:p>
            <a:endParaRPr lang="en-US" altLang="zh-CN" sz="3200" b="0"/>
          </a:p>
          <a:p>
            <a:endParaRPr lang="zh-CN" altLang="en-US" sz="32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4C61024-B5FD-4D03-BB3A-7EF62A7A1126}"/>
              </a:ext>
            </a:extLst>
          </p:cNvPr>
          <p:cNvSpPr>
            <a:spLocks noGrp="1"/>
          </p:cNvSpPr>
          <p:nvPr>
            <p:ph type="title"/>
          </p:nvPr>
        </p:nvSpPr>
        <p:spPr/>
        <p:txBody>
          <a:bodyPr/>
          <a:lstStyle/>
          <a:p>
            <a:r>
              <a:rPr lang="zh-CN" altLang="en-US" dirty="0"/>
              <a:t>补充：固态硬盘</a:t>
            </a:r>
          </a:p>
        </p:txBody>
      </p:sp>
      <p:sp>
        <p:nvSpPr>
          <p:cNvPr id="99331" name="Rectangle 2">
            <a:extLst>
              <a:ext uri="{FF2B5EF4-FFF2-40B4-BE49-F238E27FC236}">
                <a16:creationId xmlns:a16="http://schemas.microsoft.com/office/drawing/2014/main" id="{049B952D-7B21-4F89-8AC3-83F424CFD452}"/>
              </a:ext>
            </a:extLst>
          </p:cNvPr>
          <p:cNvSpPr>
            <a:spLocks noGrp="1" noChangeArrowheads="1"/>
          </p:cNvSpPr>
          <p:nvPr>
            <p:ph idx="1"/>
          </p:nvPr>
        </p:nvSpPr>
        <p:spPr/>
        <p:txBody>
          <a:bodyPr/>
          <a:lstStyle/>
          <a:p>
            <a:pPr lvl="1" eaLnBrk="1" hangingPunct="1"/>
            <a:r>
              <a:rPr lang="zh-CN" altLang="en-US"/>
              <a:t>固态硬盘的存储介质分为两种：</a:t>
            </a:r>
            <a:endParaRPr lang="en-US" altLang="zh-CN"/>
          </a:p>
          <a:p>
            <a:pPr lvl="2" eaLnBrk="1" hangingPunct="1"/>
            <a:r>
              <a:rPr lang="zh-CN" altLang="en-US"/>
              <a:t>基于闪存类：采用</a:t>
            </a:r>
            <a:r>
              <a:rPr lang="en-US" altLang="zh-CN"/>
              <a:t>FLASH</a:t>
            </a:r>
            <a:r>
              <a:rPr lang="zh-CN" altLang="en-US"/>
              <a:t>芯片作为存储介质，这也是通常所说的</a:t>
            </a:r>
            <a:r>
              <a:rPr lang="en-US" altLang="zh-CN"/>
              <a:t>SSD</a:t>
            </a:r>
            <a:r>
              <a:rPr lang="zh-CN" altLang="en-US"/>
              <a:t>。</a:t>
            </a:r>
            <a:endParaRPr lang="en-US" altLang="zh-CN"/>
          </a:p>
          <a:p>
            <a:pPr lvl="2" eaLnBrk="1" hangingPunct="1"/>
            <a:r>
              <a:rPr lang="zh-CN" altLang="en-US"/>
              <a:t>基于</a:t>
            </a:r>
            <a:r>
              <a:rPr lang="en-US" altLang="zh-CN"/>
              <a:t>DRAM</a:t>
            </a:r>
            <a:r>
              <a:rPr lang="zh-CN" altLang="en-US"/>
              <a:t>类：采用</a:t>
            </a:r>
            <a:r>
              <a:rPr lang="en-US" altLang="zh-CN"/>
              <a:t>DRAM</a:t>
            </a:r>
            <a:r>
              <a:rPr lang="zh-CN" altLang="en-US"/>
              <a:t>作为存储介质。应用范围较窄，需要独立电源来保护数据安全。非主流</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391142B-FF7F-4AE5-AB59-A21D232C6639}"/>
              </a:ext>
            </a:extLst>
          </p:cNvPr>
          <p:cNvSpPr>
            <a:spLocks noGrp="1"/>
          </p:cNvSpPr>
          <p:nvPr>
            <p:ph type="title"/>
          </p:nvPr>
        </p:nvSpPr>
        <p:spPr/>
        <p:txBody>
          <a:bodyPr/>
          <a:lstStyle/>
          <a:p>
            <a:r>
              <a:rPr lang="zh-CN" altLang="en-US" dirty="0"/>
              <a:t>补充：固态硬盘</a:t>
            </a:r>
          </a:p>
        </p:txBody>
      </p:sp>
      <p:sp>
        <p:nvSpPr>
          <p:cNvPr id="100355" name="Rectangle 2">
            <a:extLst>
              <a:ext uri="{FF2B5EF4-FFF2-40B4-BE49-F238E27FC236}">
                <a16:creationId xmlns:a16="http://schemas.microsoft.com/office/drawing/2014/main" id="{0D3E2565-A8CD-4CA0-9E39-5301C5BC8941}"/>
              </a:ext>
            </a:extLst>
          </p:cNvPr>
          <p:cNvSpPr>
            <a:spLocks noGrp="1" noChangeArrowheads="1"/>
          </p:cNvSpPr>
          <p:nvPr>
            <p:ph idx="1"/>
          </p:nvPr>
        </p:nvSpPr>
        <p:spPr/>
        <p:txBody>
          <a:bodyPr/>
          <a:lstStyle/>
          <a:p>
            <a:pPr lvl="1" eaLnBrk="1" hangingPunct="1"/>
            <a:r>
              <a:rPr lang="zh-CN" altLang="en-US"/>
              <a:t>闪存颗粒单元，根据电子单元密度的差异，又可以分为三种：</a:t>
            </a:r>
            <a:endParaRPr lang="en-US" altLang="zh-CN"/>
          </a:p>
          <a:p>
            <a:pPr lvl="2" eaLnBrk="1" hangingPunct="1"/>
            <a:r>
              <a:rPr lang="en-US" altLang="zh-CN"/>
              <a:t>SLC</a:t>
            </a:r>
            <a:r>
              <a:rPr lang="zh-CN" altLang="en-US"/>
              <a:t>（单层式存储），寿命长，读写次数在</a:t>
            </a:r>
            <a:r>
              <a:rPr lang="en-US" altLang="zh-CN"/>
              <a:t>10</a:t>
            </a:r>
            <a:r>
              <a:rPr lang="zh-CN" altLang="en-US"/>
              <a:t>万次以上，造价高，多用于企业级高端产品。</a:t>
            </a:r>
            <a:endParaRPr lang="en-US" altLang="zh-CN"/>
          </a:p>
          <a:p>
            <a:pPr lvl="2" eaLnBrk="1" hangingPunct="1"/>
            <a:r>
              <a:rPr lang="en-US" altLang="zh-CN"/>
              <a:t>MLC</a:t>
            </a:r>
            <a:r>
              <a:rPr lang="zh-CN" altLang="en-US"/>
              <a:t>（多层式存储），寿命长，造价可接受，多用民用高端产品，读写次数在</a:t>
            </a:r>
            <a:r>
              <a:rPr lang="en-US" altLang="zh-CN"/>
              <a:t>5000</a:t>
            </a:r>
            <a:r>
              <a:rPr lang="zh-CN" altLang="en-US"/>
              <a:t>左右。</a:t>
            </a:r>
            <a:endParaRPr lang="en-US" altLang="zh-CN"/>
          </a:p>
          <a:p>
            <a:pPr lvl="2" eaLnBrk="1" hangingPunct="1"/>
            <a:r>
              <a:rPr lang="en-US" altLang="zh-CN"/>
              <a:t>TLC</a:t>
            </a:r>
            <a:r>
              <a:rPr lang="zh-CN" altLang="en-US"/>
              <a:t>（三层式存储），是</a:t>
            </a:r>
            <a:r>
              <a:rPr lang="en-US" altLang="zh-CN"/>
              <a:t>MLC</a:t>
            </a:r>
            <a:r>
              <a:rPr lang="zh-CN" altLang="en-US"/>
              <a:t>闪存延伸。存储密度最高，造价成本最低， 使命寿命低，读写次数在</a:t>
            </a:r>
            <a:r>
              <a:rPr lang="en-US" altLang="zh-CN"/>
              <a:t>1000~2000</a:t>
            </a:r>
            <a:r>
              <a:rPr lang="zh-CN" altLang="en-US"/>
              <a:t>左右，是当下主流厂商首选闪存颗粒。</a:t>
            </a:r>
          </a:p>
        </p:txBody>
      </p:sp>
    </p:spTree>
  </p:cSld>
  <p:clrMapOvr>
    <a:masterClrMapping/>
  </p:clrMapOvr>
</p:sld>
</file>

<file path=ppt/theme/theme1.xml><?xml version="1.0" encoding="utf-8"?>
<a:theme xmlns:a="http://schemas.openxmlformats.org/drawingml/2006/main" name="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HY강B"/>
        <a:ea typeface="HY강B"/>
        <a:cs typeface=""/>
      </a:majorFont>
      <a:minorFont>
        <a:latin typeface="HY강B"/>
        <a:ea typeface="HY강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디자인 사용자 지정">
      <a:majorFont>
        <a:latin typeface="HY강B"/>
        <a:ea typeface="HY강B"/>
        <a:cs typeface=""/>
      </a:majorFont>
      <a:minorFont>
        <a:latin typeface="HY강B"/>
        <a:ea typeface="HY강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chemeClr val="bg1"/>
            </a:gs>
            <a:gs pos="35001">
              <a:srgbClr val="E3FFBA"/>
            </a:gs>
            <a:gs pos="100000">
              <a:srgbClr val="F4FFE3"/>
            </a:gs>
          </a:gsLst>
          <a:lin ang="5400000" scaled="1"/>
        </a:gradFill>
        <a:ln w="9525">
          <a:noFill/>
          <a:miter lim="800000"/>
          <a:headEnd/>
          <a:tailEnd/>
        </a:ln>
        <a:effectLst>
          <a:outerShdw dist="20000" dir="5400000" algn="ctr" rotWithShape="0">
            <a:srgbClr val="000000">
              <a:alpha val="37000"/>
            </a:srgbClr>
          </a:outerShdw>
        </a:effectLst>
      </a:spPr>
      <a:bodyPr anchor="ctr"/>
      <a:lstStyle>
        <a:defPPr algn="ctr">
          <a:defRPr dirty="0">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HY강B"/>
        <a:ea typeface="宋体"/>
        <a:cs typeface=""/>
      </a:majorFont>
      <a:minorFont>
        <a:latin typeface="HY강B"/>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HY강B"/>
        <a:ea typeface="宋体"/>
        <a:cs typeface=""/>
      </a:majorFont>
      <a:minorFont>
        <a:latin typeface="HY강B"/>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schapter_1">
  <a:themeElements>
    <a:clrScheme name="oschapter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schapter_1">
      <a:majorFont>
        <a:latin typeface="Tahoma"/>
        <a:ea typeface="楷体_GB2312"/>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oschapter_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schapter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schapter_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schapter_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schapter_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schapter_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schapter_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schapter_1">
  <a:themeElements>
    <a:clrScheme name="oschapter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schapter_1">
      <a:majorFont>
        <a:latin typeface="Tahoma"/>
        <a:ea typeface="楷体_GB2312"/>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oschapter_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schapter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schapter_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schapter_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schapter_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schapter_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schapter_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26774</TotalTime>
  <Words>5462</Words>
  <Application>Microsoft Office PowerPoint</Application>
  <PresentationFormat>全屏显示(4:3)</PresentationFormat>
  <Paragraphs>828</Paragraphs>
  <Slides>109</Slides>
  <Notes>3</Notes>
  <HiddenSlides>0</HiddenSlides>
  <MMClips>0</MMClips>
  <ScaleCrop>false</ScaleCrop>
  <HeadingPairs>
    <vt:vector size="8" baseType="variant">
      <vt:variant>
        <vt:lpstr>已用的字体</vt:lpstr>
      </vt:variant>
      <vt:variant>
        <vt:i4>11</vt:i4>
      </vt:variant>
      <vt:variant>
        <vt:lpstr>主题</vt:lpstr>
      </vt:variant>
      <vt:variant>
        <vt:i4>6</vt:i4>
      </vt:variant>
      <vt:variant>
        <vt:lpstr>嵌入 OLE 服务器</vt:lpstr>
      </vt:variant>
      <vt:variant>
        <vt:i4>2</vt:i4>
      </vt:variant>
      <vt:variant>
        <vt:lpstr>幻灯片标题</vt:lpstr>
      </vt:variant>
      <vt:variant>
        <vt:i4>109</vt:i4>
      </vt:variant>
    </vt:vector>
  </HeadingPairs>
  <TitlesOfParts>
    <vt:vector size="128" baseType="lpstr">
      <vt:lpstr>Arial Unicode MS</vt:lpstr>
      <vt:lpstr>HY강B</vt:lpstr>
      <vt:lpstr>黑体</vt:lpstr>
      <vt:lpstr>楷体_GB2312</vt:lpstr>
      <vt:lpstr>隶书</vt:lpstr>
      <vt:lpstr>宋体</vt:lpstr>
      <vt:lpstr>微软雅黑</vt:lpstr>
      <vt:lpstr>Arial</vt:lpstr>
      <vt:lpstr>Tahoma</vt:lpstr>
      <vt:lpstr>Times New Roman</vt:lpstr>
      <vt:lpstr>Wingdings</vt:lpstr>
      <vt:lpstr>디자인 사용자 지정</vt:lpstr>
      <vt:lpstr>1_디자인 사용자 지정</vt:lpstr>
      <vt:lpstr>2_디자인 사용자 지정</vt:lpstr>
      <vt:lpstr>3_디자인 사용자 지정</vt:lpstr>
      <vt:lpstr>oschapter_1</vt:lpstr>
      <vt:lpstr>1_oschapter_1</vt:lpstr>
      <vt:lpstr>文档</vt:lpstr>
      <vt:lpstr>Clip</vt:lpstr>
      <vt:lpstr>PowerPoint 演示文稿</vt:lpstr>
      <vt:lpstr>PowerPoint 演示文稿</vt:lpstr>
      <vt:lpstr>6.1 I/O系统的组成</vt:lpstr>
      <vt:lpstr>6.1 I/O系统的组成</vt:lpstr>
      <vt:lpstr>6.1 I/O系统的组成</vt:lpstr>
      <vt:lpstr>PowerPoint 演示文稿</vt:lpstr>
      <vt:lpstr>6.1 I/O系统的组成</vt:lpstr>
      <vt:lpstr>6.1 I/O系统的组成</vt:lpstr>
      <vt:lpstr>6.1 I/O系统的组成</vt:lpstr>
      <vt:lpstr>6.1 I/O系统的组成</vt:lpstr>
      <vt:lpstr>6.2 数据传送(I/O)控制方式</vt:lpstr>
      <vt:lpstr>6.2 数据传送(I/O)控制方式</vt:lpstr>
      <vt:lpstr>6.2 数据传送(I/O)控制方式</vt:lpstr>
      <vt:lpstr>PowerPoint 演示文稿</vt:lpstr>
      <vt:lpstr>6.2 数据传送(I/O)控制方式</vt:lpstr>
      <vt:lpstr>6.2 数据传送(I/O)控制方式</vt:lpstr>
      <vt:lpstr>PowerPoint 演示文稿</vt:lpstr>
      <vt:lpstr>6.2 数据传送(I/O)控制方式</vt:lpstr>
      <vt:lpstr>6.2 数据传送(I/O)控制方式</vt:lpstr>
      <vt:lpstr>PowerPoint 演示文稿</vt:lpstr>
      <vt:lpstr>PowerPoint 演示文稿</vt:lpstr>
      <vt:lpstr>PowerPoint 演示文稿</vt:lpstr>
      <vt:lpstr>6.2 数据传送(I/O)控制方式</vt:lpstr>
      <vt:lpstr>6.2 数据传送(I/O)控制方式</vt:lpstr>
      <vt:lpstr>6.2 数据传送(I/O)控制方式</vt:lpstr>
      <vt:lpstr>6.3 缓冲管理</vt:lpstr>
      <vt:lpstr>6.3 缓冲管理</vt:lpstr>
      <vt:lpstr>6.3 缓冲管理</vt:lpstr>
      <vt:lpstr>6.3 缓冲管理</vt:lpstr>
      <vt:lpstr>6.3 缓冲管理</vt:lpstr>
      <vt:lpstr>6.3 缓冲管理</vt:lpstr>
      <vt:lpstr>6.3 缓冲管理</vt:lpstr>
      <vt:lpstr>6.3 缓冲管理</vt:lpstr>
      <vt:lpstr>6.3 缓冲管理</vt:lpstr>
      <vt:lpstr>6.3 缓冲管理</vt:lpstr>
      <vt:lpstr>6.3 缓冲管理</vt:lpstr>
      <vt:lpstr>PowerPoint 演示文稿</vt:lpstr>
      <vt:lpstr>6.3 缓冲管理</vt:lpstr>
      <vt:lpstr>6.3 缓冲管理</vt:lpstr>
      <vt:lpstr>6.3 缓冲管理</vt:lpstr>
      <vt:lpstr>6.3 缓冲管理</vt:lpstr>
      <vt:lpstr>6.3 缓冲管理</vt:lpstr>
      <vt:lpstr>6.4 I/O软件</vt:lpstr>
      <vt:lpstr>6.4 I/O软件</vt:lpstr>
      <vt:lpstr>6.4 I/O软件</vt:lpstr>
      <vt:lpstr>6.4 I/O软件</vt:lpstr>
      <vt:lpstr>6.4 I/O软件</vt:lpstr>
      <vt:lpstr>6.4 I/O软件</vt:lpstr>
      <vt:lpstr>6.4 I/O软件</vt:lpstr>
      <vt:lpstr>6.4 I/O软件</vt:lpstr>
      <vt:lpstr>6.4 I/O软件</vt:lpstr>
      <vt:lpstr>6.4 I/O软件</vt:lpstr>
      <vt:lpstr>6.5 设备分配</vt:lpstr>
      <vt:lpstr>6.5 设备分配</vt:lpstr>
      <vt:lpstr>6.5 设备分配</vt:lpstr>
      <vt:lpstr>6.5 设备分配</vt:lpstr>
      <vt:lpstr>6.5 设备分配</vt:lpstr>
      <vt:lpstr>6.5 设备分配</vt:lpstr>
      <vt:lpstr>PowerPoint 演示文稿</vt:lpstr>
      <vt:lpstr>6.5 设备分配</vt:lpstr>
      <vt:lpstr>6.5 设备分配</vt:lpstr>
      <vt:lpstr>6.5 设备分配</vt:lpstr>
      <vt:lpstr>6.5 设备分配</vt:lpstr>
      <vt:lpstr>PowerPoint 演示文稿</vt:lpstr>
      <vt:lpstr>6.5 设备分配 </vt:lpstr>
      <vt:lpstr>6.5 设备分配</vt:lpstr>
      <vt:lpstr>管</vt:lpstr>
      <vt:lpstr>6.6 磁盘存储器管理</vt:lpstr>
      <vt:lpstr>6.6 磁盘存储器管理</vt:lpstr>
      <vt:lpstr>6.6 磁盘存储器管理</vt:lpstr>
      <vt:lpstr>6.6 磁盘存储器管理</vt:lpstr>
      <vt:lpstr>6.6 磁盘存储器管理</vt:lpstr>
      <vt:lpstr>PowerPoint 演示文稿</vt:lpstr>
      <vt:lpstr>6.6 磁盘存储器管理</vt:lpstr>
      <vt:lpstr>PowerPoint 演示文稿</vt:lpstr>
      <vt:lpstr>6.6 磁盘存储器管理</vt:lpstr>
      <vt:lpstr>PowerPoint 演示文稿</vt:lpstr>
      <vt:lpstr>6.6 磁盘存储器管理</vt:lpstr>
      <vt:lpstr>PowerPoint 演示文稿</vt:lpstr>
      <vt:lpstr>6.6 磁盘存储器管理</vt:lpstr>
      <vt:lpstr>PowerPoint 演示文稿</vt:lpstr>
      <vt:lpstr>6.7   磁盘容错技术 </vt:lpstr>
      <vt:lpstr>6.7   磁盘容错技术 </vt:lpstr>
      <vt:lpstr>6.7   磁盘容错技术 </vt:lpstr>
      <vt:lpstr>6.7   磁盘容错技术 </vt:lpstr>
      <vt:lpstr>PowerPoint 演示文稿</vt:lpstr>
      <vt:lpstr>6.7   磁盘容错技术 </vt:lpstr>
      <vt:lpstr>6.7   磁盘容错技术 </vt:lpstr>
      <vt:lpstr>6.7   磁盘容错技术 </vt:lpstr>
      <vt:lpstr>6.7   磁盘容错技术 </vt:lpstr>
      <vt:lpstr>6.7   磁盘容错技术 </vt:lpstr>
      <vt:lpstr>6.7   磁盘容错技术 </vt:lpstr>
      <vt:lpstr>6.7   磁盘容错技术 </vt:lpstr>
      <vt:lpstr>6.7   磁盘容错技术 </vt:lpstr>
      <vt:lpstr>补充：固态硬盘</vt:lpstr>
      <vt:lpstr>补充：固态硬盘</vt:lpstr>
      <vt:lpstr>补充：固态硬盘</vt:lpstr>
      <vt:lpstr>补充：固态硬盘</vt:lpstr>
      <vt:lpstr>补充：固态硬盘</vt:lpstr>
      <vt:lpstr>补充：固态硬盘</vt:lpstr>
      <vt:lpstr>补充：固态硬盘</vt:lpstr>
      <vt:lpstr>补充：固态硬盘</vt:lpstr>
      <vt:lpstr> 本章重点</vt:lpstr>
      <vt:lpstr>6.8 Linux的设备管理 </vt:lpstr>
      <vt:lpstr>6.8 Linux的设备管理 </vt:lpstr>
      <vt:lpstr>6.8 Linux的设备管理 </vt:lpstr>
      <vt:lpstr>6.8 Linux的设备管理 </vt:lpstr>
      <vt:lpstr>6.8 Linux的设备管理 </vt:lpstr>
      <vt:lpstr>6.8 Linux的设备管理 </vt:lpstr>
    </vt:vector>
  </TitlesOfParts>
  <Company>잡코리아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캠퍼스몬</dc:creator>
  <cp:lastModifiedBy>ye hjy</cp:lastModifiedBy>
  <cp:revision>593</cp:revision>
  <dcterms:created xsi:type="dcterms:W3CDTF">2005-12-31T15:41:19Z</dcterms:created>
  <dcterms:modified xsi:type="dcterms:W3CDTF">2022-11-23T01:29:55Z</dcterms:modified>
</cp:coreProperties>
</file>