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770" r:id="rId4"/>
  </p:sldMasterIdLst>
  <p:notesMasterIdLst>
    <p:notesMasterId r:id="rId94"/>
  </p:notesMasterIdLst>
  <p:handoutMasterIdLst>
    <p:handoutMasterId r:id="rId95"/>
  </p:handoutMasterIdLst>
  <p:sldIdLst>
    <p:sldId id="258" r:id="rId5"/>
    <p:sldId id="500" r:id="rId6"/>
    <p:sldId id="257" r:id="rId7"/>
    <p:sldId id="259" r:id="rId8"/>
    <p:sldId id="261" r:id="rId9"/>
    <p:sldId id="263" r:id="rId10"/>
    <p:sldId id="346" r:id="rId11"/>
    <p:sldId id="324" r:id="rId12"/>
    <p:sldId id="383" r:id="rId13"/>
    <p:sldId id="266" r:id="rId14"/>
    <p:sldId id="267" r:id="rId15"/>
    <p:sldId id="268" r:id="rId16"/>
    <p:sldId id="269" r:id="rId17"/>
    <p:sldId id="270" r:id="rId18"/>
    <p:sldId id="272" r:id="rId19"/>
    <p:sldId id="374" r:id="rId20"/>
    <p:sldId id="273" r:id="rId21"/>
    <p:sldId id="379" r:id="rId22"/>
    <p:sldId id="386" r:id="rId23"/>
    <p:sldId id="384" r:id="rId24"/>
    <p:sldId id="274" r:id="rId25"/>
    <p:sldId id="380" r:id="rId26"/>
    <p:sldId id="275" r:id="rId27"/>
    <p:sldId id="381" r:id="rId28"/>
    <p:sldId id="347" r:id="rId29"/>
    <p:sldId id="276" r:id="rId30"/>
    <p:sldId id="278" r:id="rId31"/>
    <p:sldId id="280" r:id="rId32"/>
    <p:sldId id="281" r:id="rId33"/>
    <p:sldId id="282" r:id="rId34"/>
    <p:sldId id="333" r:id="rId35"/>
    <p:sldId id="389" r:id="rId36"/>
    <p:sldId id="390" r:id="rId37"/>
    <p:sldId id="284" r:id="rId38"/>
    <p:sldId id="351" r:id="rId39"/>
    <p:sldId id="350" r:id="rId40"/>
    <p:sldId id="285" r:id="rId41"/>
    <p:sldId id="286" r:id="rId42"/>
    <p:sldId id="287" r:id="rId43"/>
    <p:sldId id="340" r:id="rId44"/>
    <p:sldId id="341" r:id="rId45"/>
    <p:sldId id="342" r:id="rId46"/>
    <p:sldId id="288" r:id="rId47"/>
    <p:sldId id="344" r:id="rId48"/>
    <p:sldId id="362" r:id="rId49"/>
    <p:sldId id="343" r:id="rId50"/>
    <p:sldId id="289" r:id="rId51"/>
    <p:sldId id="292" r:id="rId52"/>
    <p:sldId id="293" r:id="rId53"/>
    <p:sldId id="295" r:id="rId54"/>
    <p:sldId id="336" r:id="rId55"/>
    <p:sldId id="337" r:id="rId56"/>
    <p:sldId id="354" r:id="rId57"/>
    <p:sldId id="355" r:id="rId58"/>
    <p:sldId id="298" r:id="rId59"/>
    <p:sldId id="296" r:id="rId60"/>
    <p:sldId id="313" r:id="rId61"/>
    <p:sldId id="314" r:id="rId62"/>
    <p:sldId id="299" r:id="rId63"/>
    <p:sldId id="300" r:id="rId64"/>
    <p:sldId id="502" r:id="rId65"/>
    <p:sldId id="304" r:id="rId66"/>
    <p:sldId id="371" r:id="rId67"/>
    <p:sldId id="303" r:id="rId68"/>
    <p:sldId id="294" r:id="rId69"/>
    <p:sldId id="317" r:id="rId70"/>
    <p:sldId id="319" r:id="rId71"/>
    <p:sldId id="321" r:id="rId72"/>
    <p:sldId id="305" r:id="rId73"/>
    <p:sldId id="358" r:id="rId74"/>
    <p:sldId id="359" r:id="rId75"/>
    <p:sldId id="360" r:id="rId76"/>
    <p:sldId id="361" r:id="rId77"/>
    <p:sldId id="501" r:id="rId78"/>
    <p:sldId id="503" r:id="rId79"/>
    <p:sldId id="307" r:id="rId80"/>
    <p:sldId id="309" r:id="rId81"/>
    <p:sldId id="312" r:id="rId82"/>
    <p:sldId id="387" r:id="rId83"/>
    <p:sldId id="323" r:id="rId84"/>
    <p:sldId id="310" r:id="rId85"/>
    <p:sldId id="388" r:id="rId86"/>
    <p:sldId id="364" r:id="rId87"/>
    <p:sldId id="365" r:id="rId88"/>
    <p:sldId id="366" r:id="rId89"/>
    <p:sldId id="367" r:id="rId90"/>
    <p:sldId id="368" r:id="rId91"/>
    <p:sldId id="378" r:id="rId92"/>
    <p:sldId id="370" r:id="rId93"/>
  </p:sldIdLst>
  <p:sldSz cx="9144000" cy="6858000" type="screen4x3"/>
  <p:notesSz cx="9144000" cy="6858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HY강B"/>
        <a:ea typeface="HY강B"/>
        <a:cs typeface="HY강B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HY강B"/>
        <a:ea typeface="HY강B"/>
        <a:cs typeface="HY강B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90BB"/>
    <a:srgbClr val="EEB500"/>
    <a:srgbClr val="15597E"/>
    <a:srgbClr val="15A0C4"/>
    <a:srgbClr val="007FFF"/>
    <a:srgbClr val="E7F3F4"/>
    <a:srgbClr val="BBE0E3"/>
    <a:srgbClr val="47B3D0"/>
    <a:srgbClr val="F3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2" autoAdjust="0"/>
    <p:restoredTop sz="94343" autoAdjust="0"/>
  </p:normalViewPr>
  <p:slideViewPr>
    <p:cSldViewPr snapToGrid="0">
      <p:cViewPr varScale="1">
        <p:scale>
          <a:sx n="63" d="100"/>
          <a:sy n="63" d="100"/>
        </p:scale>
        <p:origin x="1244" y="32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632"/>
    </p:cViewPr>
  </p:sorterViewPr>
  <p:notesViewPr>
    <p:cSldViewPr snapToGrid="0">
      <p:cViewPr varScale="1">
        <p:scale>
          <a:sx n="68" d="100"/>
          <a:sy n="68" d="100"/>
        </p:scale>
        <p:origin x="184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BBD49EF8-898A-43CF-8115-CF9C169744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2C48B55-38FF-41B6-8FF6-B9D3DF085C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8" name="Rectangle 4">
            <a:extLst>
              <a:ext uri="{FF2B5EF4-FFF2-40B4-BE49-F238E27FC236}">
                <a16:creationId xmlns:a16="http://schemas.microsoft.com/office/drawing/2014/main" id="{46E0C081-6C28-45D5-926D-E7D0332FD0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1669" name="Rectangle 5">
            <a:extLst>
              <a:ext uri="{FF2B5EF4-FFF2-40B4-BE49-F238E27FC236}">
                <a16:creationId xmlns:a16="http://schemas.microsoft.com/office/drawing/2014/main" id="{C27AB8D9-DC51-4159-AC1B-7650B654D1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7A5FA261-7CD4-4F86-9CAA-9551A96283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AD2E5BC-99E4-47B1-9858-361B71FDF7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4CAD8B-22CC-4ED2-9DDB-7835118D63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B79190B-AFB9-474D-B98C-C0708B801C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7B95D36-E15C-43CF-91C2-95EBD3A849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201D20A3-C83F-4799-8502-F9A096B0C6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A4BBC17-0042-4C28-A056-5045F9271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D2867880-99AF-4C66-9376-8F6F203C7E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Y강B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675B4598-BC0E-4DB8-A95A-E7AB53842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24B973C0-185F-4E87-9F71-3186D7C4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HY강B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BD079A8-8E9A-4988-AE7A-5D2F9DA15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fld id="{7B24F59C-5B77-4B48-9EE4-9672C9FC0332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702116A-2846-4ECE-9725-D4FF7476F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Y강B" pitchFamily="18" charset="-127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97826-145F-4DB1-8815-38A6E3DC3E08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HY강B" pitchFamily="18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HY강B" pitchFamily="18" charset="-127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34BF4B3-EC5E-4C54-8529-635751903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0D54016-46EE-4A0C-9EB2-AC270205D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HY강B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67880-99AF-4C66-9376-8F6F203C7E4E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467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867880-99AF-4C66-9376-8F6F203C7E4E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59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907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90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530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3307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D225CB6-3D6B-4EC3-A2D1-96AADB44F2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416" y="176286"/>
            <a:ext cx="7228003" cy="111110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357460"/>
            <a:ext cx="8241383" cy="476870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003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AC2A8AE-9D1F-47A7-A9C9-E3367DF0F5C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E990BDA-24D7-40C2-891B-3EB6DB9C2D3C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5453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43889-C7E5-4DA6-98B7-6A6953EBC42F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4C0CD2D7-47C0-4A38-ABAE-42C3E8918330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414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126BE79D-C4F8-4218-930E-0DAC3FC1F3D9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58EF943-78D3-4762-9BCF-C9DBA176A1AF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3849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F2C69B9-4EAF-4D6D-9765-C3C2D7FDAFC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1C7ADF50-5092-409D-BD5A-54A548E5AA62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2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C66066E-F22E-4F39-BC1A-9E0D14A9F4E4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AE98EC2-CD21-410B-BA14-582EC0737D0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8D8DD2-DD53-4911-98FF-DFF28C1C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0091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DC6ED-8617-4CE3-B598-333AB7AF035D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AC6E714F-EEF4-4C7F-BF05-B12010CDF7DE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819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5576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8A91D-B724-45AB-920E-9AB3882E4AFF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7EB45F88-6B8A-4A46-8D4C-C960B8776C8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7447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9472D52-1253-486A-A595-C6227FE4F8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D4DF03D8-D1A1-4432-9E19-062FBAF21AE6}" type="datetime1">
              <a:rPr lang="zh-CN" altLang="en-US"/>
              <a:pPr>
                <a:defRPr/>
              </a:pPr>
              <a:t>2022/8/17</a:t>
            </a:fld>
            <a:r>
              <a:rPr lang="en-US" altLang="zh-CN"/>
              <a:t>    </a:t>
            </a:r>
            <a:fld id="{0D79E780-8C19-42DE-992B-C0CCA7317FC9}" type="datetime10">
              <a:rPr lang="zh-CN" altLang="en-US"/>
              <a:pPr>
                <a:defRPr/>
              </a:pPr>
              <a:t>17:23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A22F6B2-C573-4141-B80B-2C8DFE828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|</a:t>
            </a:r>
            <a:r>
              <a:rPr lang="zh-CN" altLang="en-US"/>
              <a:t>操作系统引论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83DBB5-9155-4468-B350-D22B71CE2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Y강B" pitchFamily="18" charset="-127"/>
                <a:ea typeface="HY강B" pitchFamily="18" charset="-127"/>
                <a:cs typeface="+mn-cs"/>
              </a:defRPr>
            </a:lvl1pPr>
          </a:lstStyle>
          <a:p>
            <a:pPr>
              <a:defRPr/>
            </a:pPr>
            <a:fld id="{4954CF0A-E828-4178-BDEA-193972518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855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0F61B08-2CD8-4FCE-802A-49FFF0554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EA41CBC2-2DB7-4D95-878A-8AD72E5BD83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62981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64FC1C4-EEE8-4060-85B5-208D23F64B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725A9-7A6D-4BE4-B73B-183DEF713496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调度与死锁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  <a:fld id="{3ADC308F-3021-4E45-904A-C76DB5FC6ED9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en-US" altLang="zh-CN" sz="2000" dirty="0">
                <a:solidFill>
                  <a:srgbClr val="9900CC"/>
                </a:solidFill>
              </a:rPr>
              <a:t>                                        CUIT</a:t>
            </a:r>
            <a:endParaRPr kumimoji="0" lang="zh-CN" altLang="en-US" sz="2000" dirty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1145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529E9C4-F9CA-4E25-8964-CADE45982E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9F9E7C5-F45D-4566-BDB0-4AFF1B04BAE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1085742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7E9F7-D43B-4161-8D54-0C8C3A6E53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4BF5A051-A88C-44FC-8BDB-283491DBFC3F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313083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65B7E51-32B0-4A89-AFD7-7D5F90A9051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C99F1358-7A24-4B8C-B0C8-59A9E9E6A7EB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7002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3FBC35AE-C25C-4580-8D02-ECF23A7879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2D87211-B9AC-4C78-900E-F1513A4870A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897647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E4D91-10E1-467E-B79F-47FC73FA54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6EC31C4-3D65-42EF-9998-D931E521020E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510733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38BE3-E288-491B-9A71-C76800C29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9DC84636-5ABE-46B5-8620-269602797F7A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44591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939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838200"/>
            <a:ext cx="3446462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838200"/>
            <a:ext cx="3448050" cy="5294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673726-6D5F-4FAC-85DF-ACA6867FD6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F59F-0ED4-4781-AA5E-2620FDCCADBF}" type="datetime1">
              <a:rPr lang="zh-CN" altLang="en-US"/>
              <a:pPr>
                <a:defRPr/>
              </a:pPr>
              <a:t>2022/8/17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359B355-D03F-45EB-B47F-8AD03F5E9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46CF3431-28D1-4ECC-85A9-AA09C1510C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E8B62CB-3C57-48C5-8618-9B99A797E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8910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617538"/>
            <a:ext cx="7793037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369B75-1028-46B1-9477-10740C962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1C4D6-C61D-48DB-AF42-5D9B77505A83}" type="datetime1">
              <a:rPr lang="zh-CN" altLang="en-US"/>
              <a:pPr>
                <a:defRPr/>
              </a:pPr>
              <a:t>2022/8/17</a:t>
            </a:fld>
            <a:r>
              <a:rPr lang="en-US" altLang="zh-CN"/>
              <a:t>    </a:t>
            </a:r>
            <a:r>
              <a:rPr lang="zh-CN" altLang="zh-CN"/>
              <a:t>10:56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2F28986-D0AF-48A5-B6A1-9DBA3F385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6F12095-F9AB-4ACA-9F0B-1C18CC5687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25C5BD-3AE2-4E0C-A849-94BA22965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54669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98420AF-E983-4C20-A77C-0CC752A7C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3707D90-F8F9-4405-91B9-BFE6D069B043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5450275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5">
            <a:extLst>
              <a:ext uri="{FF2B5EF4-FFF2-40B4-BE49-F238E27FC236}">
                <a16:creationId xmlns:a16="http://schemas.microsoft.com/office/drawing/2014/main" id="{435A433D-2B89-4861-9A75-C3EC7218E2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4000" y="1287463"/>
            <a:ext cx="8636000" cy="4838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1790BB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endParaRPr kumimoji="0"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63CC0-506B-4B8E-8EBA-248C3B94AB35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DE57272-9809-4013-862F-06891AD81334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6887"/>
            <a:ext cx="8229600" cy="4759276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9969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10E69DE-8AFA-49B6-BC0B-E7F17E5A8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BB3BF46D-CFB0-47A3-A0C3-0C4B50417ECC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33970931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7E191-3AFB-49CB-B553-00DED8474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54EDFD3C-F144-4848-9F23-E52AA366F3F1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26586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E34AC5F-8415-4103-8540-FC356D4BC088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DBE9C04C-EBE5-4735-AB3D-C5E9481549C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037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78534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E1407B64-AF78-4C50-BD15-2257E3994B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6AB99DE-E260-451C-815C-9899765BD32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441914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E9632-33C0-4F8D-8F67-2DB3A5E29A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C9DAD3DD-85FF-46D7-AFCF-0F6A054F8014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1073640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A8252-14E2-46AC-A469-04A460DEB6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3C6EF5E8-80D4-4909-A937-5D6327D7BE9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971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166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360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36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29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390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355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6" descr="CampusMon">
            <a:extLst>
              <a:ext uri="{FF2B5EF4-FFF2-40B4-BE49-F238E27FC236}">
                <a16:creationId xmlns:a16="http://schemas.microsoft.com/office/drawing/2014/main" id="{EBDD816A-46D5-46A3-AAD0-AFD72FF9D4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5035550"/>
            <a:ext cx="23764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47" descr="H_Mon_noTag_CMYK">
            <a:extLst>
              <a:ext uri="{FF2B5EF4-FFF2-40B4-BE49-F238E27FC236}">
                <a16:creationId xmlns:a16="http://schemas.microsoft.com/office/drawing/2014/main" id="{1F31C563-026B-4416-BAE7-05B0A1BBD7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910138"/>
            <a:ext cx="2155825" cy="5572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8" name="Picture 142" descr="gggg">
            <a:extLst>
              <a:ext uri="{FF2B5EF4-FFF2-40B4-BE49-F238E27FC236}">
                <a16:creationId xmlns:a16="http://schemas.microsoft.com/office/drawing/2014/main" id="{083BEDEA-B716-490C-8FCB-FB124BD7BD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45" descr="어두운 상향 대각선">
            <a:extLst>
              <a:ext uri="{FF2B5EF4-FFF2-40B4-BE49-F238E27FC236}">
                <a16:creationId xmlns:a16="http://schemas.microsoft.com/office/drawing/2014/main" id="{27E3146E-6D08-464B-BDC7-7C425E19EB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540000"/>
            <a:ext cx="9144000" cy="1960563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pic>
        <p:nvPicPr>
          <p:cNvPr id="1030" name="Picture 143" descr="sdrfsf">
            <a:extLst>
              <a:ext uri="{FF2B5EF4-FFF2-40B4-BE49-F238E27FC236}">
                <a16:creationId xmlns:a16="http://schemas.microsoft.com/office/drawing/2014/main" id="{363D355B-566E-4411-863A-0C7E73FE90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91440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0" descr="2">
            <a:extLst>
              <a:ext uri="{FF2B5EF4-FFF2-40B4-BE49-F238E27FC236}">
                <a16:creationId xmlns:a16="http://schemas.microsoft.com/office/drawing/2014/main" id="{80216E9E-0E1A-47C5-814E-747F5D5D72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73163"/>
            <a:ext cx="4067175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3">
            <a:extLst>
              <a:ext uri="{FF2B5EF4-FFF2-40B4-BE49-F238E27FC236}">
                <a16:creationId xmlns:a16="http://schemas.microsoft.com/office/drawing/2014/main" id="{24B3752B-4FE6-4BEF-AFCC-DA0BCE39A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9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9" descr="Untitled-1">
            <a:extLst>
              <a:ext uri="{FF2B5EF4-FFF2-40B4-BE49-F238E27FC236}">
                <a16:creationId xmlns:a16="http://schemas.microsoft.com/office/drawing/2014/main" id="{BC3AA172-E38B-46FA-819F-CAC5729AD2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3" descr="esedded">
            <a:extLst>
              <a:ext uri="{FF2B5EF4-FFF2-40B4-BE49-F238E27FC236}">
                <a16:creationId xmlns:a16="http://schemas.microsoft.com/office/drawing/2014/main" id="{14523EA2-B546-4AB9-950F-F06745625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1" descr="어두운 상향 대각선">
            <a:extLst>
              <a:ext uri="{FF2B5EF4-FFF2-40B4-BE49-F238E27FC236}">
                <a16:creationId xmlns:a16="http://schemas.microsoft.com/office/drawing/2014/main" id="{BE4EB95E-AF54-47E1-882E-BB27C4BA9F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grpSp>
        <p:nvGrpSpPr>
          <p:cNvPr id="2053" name="Group 12">
            <a:extLst>
              <a:ext uri="{FF2B5EF4-FFF2-40B4-BE49-F238E27FC236}">
                <a16:creationId xmlns:a16="http://schemas.microsoft.com/office/drawing/2014/main" id="{4811B497-FF2B-4638-8F89-CF6378BA859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46138" y="157163"/>
            <a:ext cx="719137" cy="719137"/>
            <a:chOff x="2078" y="1680"/>
            <a:chExt cx="1615" cy="1615"/>
          </a:xfrm>
        </p:grpSpPr>
        <p:sp>
          <p:nvSpPr>
            <p:cNvPr id="2055" name="Oval 13">
              <a:extLst>
                <a:ext uri="{FF2B5EF4-FFF2-40B4-BE49-F238E27FC236}">
                  <a16:creationId xmlns:a16="http://schemas.microsoft.com/office/drawing/2014/main" id="{E5FBE372-34EA-42C2-A9FA-C453C7264D0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56" name="Oval 14">
              <a:extLst>
                <a:ext uri="{FF2B5EF4-FFF2-40B4-BE49-F238E27FC236}">
                  <a16:creationId xmlns:a16="http://schemas.microsoft.com/office/drawing/2014/main" id="{89632267-F4EB-4005-AFC6-E6A42021C9A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171" y="1773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1F2E6D57-0998-43D9-BD24-69EABC3A212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58" name="Oval 16">
              <a:extLst>
                <a:ext uri="{FF2B5EF4-FFF2-40B4-BE49-F238E27FC236}">
                  <a16:creationId xmlns:a16="http://schemas.microsoft.com/office/drawing/2014/main" id="{F228607D-4AE5-45D8-9E7D-9CBC9E19B64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253" y="1855"/>
              <a:ext cx="1262" cy="1266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533DEAE8-6E28-46D4-8059-E830B617F5B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 eaLnBrk="1" latinLnBrk="1" hangingPunct="1">
                <a:defRPr/>
              </a:pPr>
              <a:endParaRPr lang="zh-CN" altLang="en-US">
                <a:latin typeface="HY강B" pitchFamily="18" charset="-127"/>
                <a:ea typeface="HY강B" pitchFamily="18" charset="-127"/>
                <a:cs typeface="+mn-cs"/>
              </a:endParaRPr>
            </a:p>
          </p:txBody>
        </p:sp>
        <p:sp>
          <p:nvSpPr>
            <p:cNvPr id="2060" name="Oval 18">
              <a:extLst>
                <a:ext uri="{FF2B5EF4-FFF2-40B4-BE49-F238E27FC236}">
                  <a16:creationId xmlns:a16="http://schemas.microsoft.com/office/drawing/2014/main" id="{65C5AA5E-0A97-4619-9EED-7A2C4091196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2338" y="1940"/>
              <a:ext cx="1094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5pPr>
              <a:lvl6pPr marL="25146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6pPr>
              <a:lvl7pPr marL="29718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7pPr>
              <a:lvl8pPr marL="34290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8pPr>
              <a:lvl9pPr marL="3886200" indent="-228600" algn="r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HY강B" pitchFamily="18" charset="-127"/>
                  <a:ea typeface="HY강B" pitchFamily="18" charset="-127"/>
                </a:defRPr>
              </a:lvl9pPr>
            </a:lstStyle>
            <a:p>
              <a:pPr algn="r" eaLnBrk="1" latinLnBrk="1" hangingPunct="1"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2054" name="AutoShape 22">
            <a:extLst>
              <a:ext uri="{FF2B5EF4-FFF2-40B4-BE49-F238E27FC236}">
                <a16:creationId xmlns:a16="http://schemas.microsoft.com/office/drawing/2014/main" id="{3ABBAA1A-32A4-48E8-9215-2771DE962F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3538" y="1873250"/>
            <a:ext cx="8447087" cy="41497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1790B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41032C8C-B2C0-49C3-A36C-CB8C2929F647}"/>
              </a:ext>
            </a:extLst>
          </p:cNvPr>
          <p:cNvSpPr>
            <a:spLocks noGrp="1"/>
          </p:cNvSpPr>
          <p:nvPr userDrawn="1"/>
        </p:nvSpPr>
        <p:spPr>
          <a:xfrm>
            <a:off x="36513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HY강B" pitchFamily="18" charset="-127"/>
                <a:ea typeface="HY강B" pitchFamily="18" charset="-127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操作系统原理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-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操作系统引论         </a:t>
            </a:r>
            <a:fld id="{66F3DB6C-CFE4-4CE9-96B2-85A71645AA6A}" type="slidenum">
              <a:rPr kumimoji="0" lang="en-US" altLang="zh-CN" sz="2000" smtClean="0">
                <a:solidFill>
                  <a:srgbClr val="9900CC"/>
                </a:solidFill>
              </a:rPr>
              <a:pPr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           </a:t>
            </a:r>
            <a:r>
              <a:rPr kumimoji="0" lang="en-US" altLang="zh-CN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CUIT  </a:t>
            </a:r>
            <a:r>
              <a:rPr kumimoji="0" lang="zh-CN" altLang="en-US" sz="200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HY강B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  <a:cs typeface="HY강B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Y강B" pitchFamily="18" charset="-127"/>
          <a:ea typeface="HY강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HY강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HY강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Y강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HY강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HY강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9" descr="Untitled-1">
            <a:extLst>
              <a:ext uri="{FF2B5EF4-FFF2-40B4-BE49-F238E27FC236}">
                <a16:creationId xmlns:a16="http://schemas.microsoft.com/office/drawing/2014/main" id="{61674689-DBEC-46C1-A1C6-7B5B941376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3" descr="esedded">
            <a:extLst>
              <a:ext uri="{FF2B5EF4-FFF2-40B4-BE49-F238E27FC236}">
                <a16:creationId xmlns:a16="http://schemas.microsoft.com/office/drawing/2014/main" id="{2271733B-6587-46B3-913D-48D0B624B8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7ED28A1C-51C1-466E-A046-0ECD851778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0B18CAC2-100B-4565-86B6-F261ED8B9F58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66" r:id="rId2"/>
    <p:sldLayoutId id="2147483752" r:id="rId3"/>
    <p:sldLayoutId id="2147483753" r:id="rId4"/>
    <p:sldLayoutId id="2147483767" r:id="rId5"/>
    <p:sldLayoutId id="2147483754" r:id="rId6"/>
    <p:sldLayoutId id="2147483755" r:id="rId7"/>
    <p:sldLayoutId id="2147483756" r:id="rId8"/>
    <p:sldLayoutId id="2147483768" r:id="rId9"/>
    <p:sldLayoutId id="2147483769" r:id="rId10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9" descr="Untitled-1">
            <a:extLst>
              <a:ext uri="{FF2B5EF4-FFF2-40B4-BE49-F238E27FC236}">
                <a16:creationId xmlns:a16="http://schemas.microsoft.com/office/drawing/2014/main" id="{27C33B14-6703-4757-8457-7D885548C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53" descr="esedded">
            <a:extLst>
              <a:ext uri="{FF2B5EF4-FFF2-40B4-BE49-F238E27FC236}">
                <a16:creationId xmlns:a16="http://schemas.microsoft.com/office/drawing/2014/main" id="{37DD9094-13E4-4945-A2F8-F79D9AA88F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51" descr="어두운 상향 대각선">
            <a:extLst>
              <a:ext uri="{FF2B5EF4-FFF2-40B4-BE49-F238E27FC236}">
                <a16:creationId xmlns:a16="http://schemas.microsoft.com/office/drawing/2014/main" id="{DFC531BB-864F-46A8-B652-569ED67F73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pattFill prst="dkUpDiag">
            <a:fgClr>
              <a:srgbClr val="B2B2B2">
                <a:alpha val="47842"/>
              </a:srgbClr>
            </a:fgClr>
            <a:bgClr>
              <a:schemeClr val="bg1">
                <a:alpha val="47842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algn="r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algn="r" eaLnBrk="1" latinLnBrk="1" hangingPunct="1"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FA940-DA6C-41A4-A457-3AFDED98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89700"/>
            <a:ext cx="9144000" cy="3683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0"/>
              </a:spcBef>
              <a:buClrTx/>
              <a:buFont typeface="Wingdings" panose="05000000000000000000" pitchFamily="2" charset="2"/>
              <a:buNone/>
              <a:defRPr kumimoji="0" sz="2000" b="0" dirty="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/>
              <a:t>操作系统原理</a:t>
            </a:r>
            <a:r>
              <a:rPr lang="en-US" altLang="zh-CN"/>
              <a:t> - </a:t>
            </a:r>
            <a:r>
              <a:rPr lang="zh-CN" altLang="en-US"/>
              <a:t>操作系统引论         </a:t>
            </a:r>
            <a:fld id="{AABA462A-A613-4C1F-ADD7-2DEFC7292D0B}" type="slidenum">
              <a:rPr lang="en-US" altLang="zh-CN" b="1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r>
              <a:rPr lang="zh-CN" altLang="en-US"/>
              <a:t>                     </a:t>
            </a:r>
            <a:r>
              <a:rPr lang="en-US" altLang="zh-CN"/>
              <a:t>CUIT  </a:t>
            </a:r>
            <a:r>
              <a:rPr lang="zh-CN" altLang="en-US"/>
              <a:t>徐虹</a:t>
            </a:r>
          </a:p>
        </p:txBody>
      </p:sp>
    </p:spTree>
    <p:extLst>
      <p:ext uri="{BB962C8B-B14F-4D97-AF65-F5344CB8AC3E}">
        <p14:creationId xmlns:p14="http://schemas.microsoft.com/office/powerpoint/2010/main" val="256095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Y강B" pitchFamily="18" charset="-127"/>
          <a:ea typeface="宋体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&#22810;&#32423;&#21453;&#39304;&#21160;&#30011;&#28436;&#31034;.swf" TargetMode="Externa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7">
            <a:extLst>
              <a:ext uri="{FF2B5EF4-FFF2-40B4-BE49-F238E27FC236}">
                <a16:creationId xmlns:a16="http://schemas.microsoft.com/office/drawing/2014/main" id="{90D9F1F6-762F-4497-871A-ACD2C5697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365375"/>
            <a:ext cx="70294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algn="ctr" eaLnBrk="1" hangingPunct="1"/>
            <a:r>
              <a:rPr kumimoji="0" lang="zh-CN" altLang="en-US" sz="3600" dirty="0">
                <a:solidFill>
                  <a:srgbClr val="00339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第三章        调度与死锁</a:t>
            </a:r>
            <a:endParaRPr kumimoji="0" lang="en-US" altLang="zh-CN" sz="3600" dirty="0">
              <a:solidFill>
                <a:srgbClr val="00339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/>
            <a:r>
              <a:rPr kumimoji="0" lang="en-US" altLang="zh-CN" sz="3600" dirty="0">
                <a:solidFill>
                  <a:srgbClr val="00339A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3  Scheduling and Deadlock</a:t>
            </a:r>
            <a:endParaRPr kumimoji="0" lang="zh-CN" altLang="en-US" sz="3600" dirty="0">
              <a:solidFill>
                <a:srgbClr val="00339A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F48F-8C14-4B21-AE90-F44B9E4D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调度的类型和模型</a:t>
            </a:r>
          </a:p>
        </p:txBody>
      </p:sp>
      <p:sp>
        <p:nvSpPr>
          <p:cNvPr id="11268" name="Rectangle 1028">
            <a:extLst>
              <a:ext uri="{FF2B5EF4-FFF2-40B4-BE49-F238E27FC236}">
                <a16:creationId xmlns:a16="http://schemas.microsoft.com/office/drawing/2014/main" id="{37F535FB-FA81-4A65-BEAF-821F4BA7F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调度准则和算法评价</a:t>
            </a:r>
            <a:endParaRPr lang="zh-CN" altLang="en-US" sz="32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调度准则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面向用户</a:t>
            </a:r>
            <a:r>
              <a:rPr lang="zh-CN" altLang="en-US">
                <a:latin typeface="Arial Narrow" panose="020B0606020202030204" pitchFamily="34" charset="0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Arial Narrow" panose="020B0606020202030204" pitchFamily="34" charset="0"/>
              </a:rPr>
              <a:t>周转时间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响应时间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最后期限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可预测性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面向系统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吞吐量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处理机利用率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公平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Arial Narrow" panose="020B0606020202030204" pitchFamily="34" charset="0"/>
              </a:rPr>
              <a:t>平衡</a:t>
            </a:r>
            <a:r>
              <a:rPr lang="zh-CN" altLang="en-US">
                <a:latin typeface="Times New Roman" panose="02020603050405020304" pitchFamily="18" charset="0"/>
              </a:rPr>
              <a:t>资源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强制优先级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3C1DC-74AC-4604-8A79-13F44BE4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调度的类型和模型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36C38AD-A599-46E2-AB9E-5DCEB8F5E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设计调度算法时考虑的因素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应与系统的整个设计目标一致。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系统资源的均衡使用。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平衡系统和用户要求。</a:t>
            </a:r>
            <a:endParaRPr lang="zh-CN" altLang="en-US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大多数系统都根据用户的需要而采用兼顾某些目标的简单调度算法。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E5F35-52AD-4715-8B36-7D002EB6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调度的类型和模型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54B9F44-D06E-48F5-8CF9-02727940B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调度性能的衡量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批处理系统：平均周转时间或平均带权周转时间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分时或实时系统：平均响应时间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周转时间：</a:t>
            </a:r>
            <a:endParaRPr lang="zh-CN" altLang="en-US" sz="20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Arial Narrow" panose="020B0606020202030204" pitchFamily="34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</a:rPr>
              <a:t>作业</a:t>
            </a:r>
            <a:r>
              <a:rPr lang="en-US" altLang="zh-CN" sz="2400" dirty="0" err="1">
                <a:latin typeface="Arial Narrow" panose="020B0606020202030204" pitchFamily="34" charset="0"/>
              </a:rPr>
              <a:t>i</a:t>
            </a:r>
            <a:r>
              <a:rPr lang="en-US" altLang="zh-CN" sz="2400" dirty="0">
                <a:latin typeface="Arial Narrow" panose="020B0606020202030204" pitchFamily="34" charset="0"/>
              </a:rPr>
              <a:t>.    </a:t>
            </a:r>
            <a:r>
              <a:rPr lang="en-US" altLang="zh-CN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Ti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Tei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Tbi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= Twi + </a:t>
            </a:r>
            <a:r>
              <a:rPr lang="en-US" altLang="zh-CN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Tsi</a:t>
            </a:r>
            <a:endParaRPr lang="en-US" altLang="zh-CN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      </a:t>
            </a:r>
            <a:r>
              <a:rPr lang="en-US" altLang="zh-CN" sz="2400" dirty="0" err="1">
                <a:latin typeface="Arial Narrow" panose="020B0606020202030204" pitchFamily="34" charset="0"/>
              </a:rPr>
              <a:t>Tei</a:t>
            </a:r>
            <a:r>
              <a:rPr lang="en-US" altLang="zh-CN" sz="2400" dirty="0">
                <a:latin typeface="Arial Narrow" panose="020B0606020202030204" pitchFamily="34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</a:rPr>
              <a:t>完成时间</a:t>
            </a:r>
            <a:r>
              <a:rPr lang="zh-CN" altLang="en-US" sz="2400" dirty="0">
                <a:latin typeface="Arial Narrow" panose="020B0606020202030204" pitchFamily="34" charset="0"/>
              </a:rPr>
              <a:t>         </a:t>
            </a:r>
            <a:r>
              <a:rPr lang="en-US" altLang="zh-CN" sz="2400" dirty="0" err="1">
                <a:latin typeface="Arial Narrow" panose="020B0606020202030204" pitchFamily="34" charset="0"/>
              </a:rPr>
              <a:t>Tbi</a:t>
            </a:r>
            <a:r>
              <a:rPr lang="en-US" altLang="zh-CN" sz="2400" dirty="0">
                <a:latin typeface="Arial Narrow" panose="020B0606020202030204" pitchFamily="34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</a:rPr>
              <a:t>提交时间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Arial Narrow" panose="020B0606020202030204" pitchFamily="34" charset="0"/>
              </a:rPr>
              <a:t>      </a:t>
            </a:r>
            <a:r>
              <a:rPr lang="en-US" altLang="zh-CN" sz="2400" dirty="0">
                <a:latin typeface="Arial Narrow" panose="020B0606020202030204" pitchFamily="34" charset="0"/>
              </a:rPr>
              <a:t>Twi</a:t>
            </a:r>
            <a:r>
              <a:rPr lang="zh-CN" altLang="en-US" sz="2400" dirty="0">
                <a:latin typeface="Times New Roman" panose="02020603050405020304" pitchFamily="18" charset="0"/>
              </a:rPr>
              <a:t>：等待时间</a:t>
            </a:r>
            <a:r>
              <a:rPr lang="zh-CN" altLang="en-US" sz="2400" dirty="0">
                <a:latin typeface="Arial Narrow" panose="020B0606020202030204" pitchFamily="34" charset="0"/>
              </a:rPr>
              <a:t>      </a:t>
            </a:r>
            <a:r>
              <a:rPr lang="en-US" altLang="zh-CN" sz="2400" dirty="0" err="1">
                <a:latin typeface="Arial Narrow" panose="020B0606020202030204" pitchFamily="34" charset="0"/>
              </a:rPr>
              <a:t>Tsi</a:t>
            </a:r>
            <a:r>
              <a:rPr lang="zh-CN" altLang="en-US" sz="2400" dirty="0">
                <a:latin typeface="Times New Roman" panose="02020603050405020304" pitchFamily="18" charset="0"/>
              </a:rPr>
              <a:t>：执行时间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有</a:t>
            </a:r>
            <a:r>
              <a:rPr lang="en-US" altLang="zh-CN" sz="2400" dirty="0">
                <a:latin typeface="Arial Narrow" panose="020B0606020202030204" pitchFamily="34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个作业的作业流，其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平均周转时间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  </a:t>
            </a:r>
            <a:r>
              <a:rPr lang="zh-CN" altLang="en-US" sz="2400" dirty="0">
                <a:latin typeface="Arial Narrow" panose="020B0606020202030204" pitchFamily="34" charset="0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T = 1/n [T1 + T2 +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+ Tn ]</a:t>
            </a:r>
            <a:r>
              <a:rPr lang="en-US" altLang="zh-CN" sz="2400" b="0" dirty="0">
                <a:solidFill>
                  <a:srgbClr val="FF0000"/>
                </a:solidFill>
                <a:latin typeface="Arial Narrow" panose="020B0606020202030204" pitchFamily="34" charset="0"/>
              </a:rPr>
              <a:t>    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3B95DF-EC61-4EE8-AAAB-9B48ECE1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调度的类型和模型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8315F14C-9272-4013-9468-374BB5F77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6887"/>
            <a:ext cx="8229600" cy="4759276"/>
          </a:xfrm>
        </p:spPr>
        <p:txBody>
          <a:bodyPr/>
          <a:lstStyle/>
          <a:p>
            <a:pPr lvl="2"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带权周转时间</a:t>
            </a:r>
            <a:endParaRPr lang="zh-CN" alt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比较某种调度算法对不同作业流的调度性能。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Wi = </a:t>
            </a:r>
            <a:r>
              <a:rPr lang="en-US" altLang="zh-CN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Ti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Tsi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= Twi/</a:t>
            </a:r>
            <a:r>
              <a:rPr lang="en-US" altLang="zh-CN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Tsi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+ 1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平均带权周转时间：</a:t>
            </a:r>
            <a:endParaRPr lang="zh-CN" altLang="en-US" sz="24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  </a:t>
            </a:r>
            <a:r>
              <a:rPr lang="zh-CN" alt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W = 1/n [W1 + w2 +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Wn</a:t>
            </a:r>
            <a:r>
              <a:rPr lang="en-US" altLang="zh-CN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]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         </a:t>
            </a:r>
            <a:r>
              <a:rPr lang="zh-CN" altLang="en-US" sz="2400" dirty="0">
                <a:latin typeface="Times New Roman" panose="02020603050405020304" pitchFamily="18" charset="0"/>
              </a:rPr>
              <a:t>一般，总是</a:t>
            </a:r>
            <a:r>
              <a:rPr lang="en-US" altLang="zh-CN" sz="2400" dirty="0">
                <a:latin typeface="Arial Narrow" panose="020B0606020202030204" pitchFamily="34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Arial Narrow" panose="020B0606020202030204" pitchFamily="34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小的作业被选中，因为这样资源利用率较高，用户也满意。</a:t>
            </a: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响应时间</a:t>
            </a: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</a:rPr>
              <a:t>截止完成时间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38BCA-9BFD-4FA1-9630-8C3501FE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调度的类型和模型</a:t>
            </a:r>
          </a:p>
        </p:txBody>
      </p:sp>
      <p:graphicFrame>
        <p:nvGraphicFramePr>
          <p:cNvPr id="17487" name="Group 79">
            <a:extLst>
              <a:ext uri="{FF2B5EF4-FFF2-40B4-BE49-F238E27FC236}">
                <a16:creationId xmlns:a16="http://schemas.microsoft.com/office/drawing/2014/main" id="{11C7AFC6-C743-46A2-93F7-F4533F2B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062419"/>
              </p:ext>
            </p:extLst>
          </p:nvPr>
        </p:nvGraphicFramePr>
        <p:xfrm>
          <a:off x="457198" y="2059781"/>
          <a:ext cx="8229602" cy="2738438"/>
        </p:xfrm>
        <a:graphic>
          <a:graphicData uri="http://schemas.openxmlformats.org/drawingml/2006/table">
            <a:tbl>
              <a:tblPr/>
              <a:tblGrid>
                <a:gridCol w="117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8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9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8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作业</a:t>
                      </a:r>
                    </a:p>
                  </a:txBody>
                  <a:tcPr marL="101461" marR="10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Tbi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EEB500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52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Tsi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开始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完成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Ti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Wi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1461" marR="10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52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2. 00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2. 00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1. 00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461" marR="10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52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0. 50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2. 00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4. 00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01461" marR="10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52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0. 10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1. 6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16. 00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461" marR="1014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9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EB5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52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0. 20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36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48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1. 3</a:t>
                      </a: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6. 5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01461" marR="10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64" name="Rectangle 4">
            <a:extLst>
              <a:ext uri="{FF2B5EF4-FFF2-40B4-BE49-F238E27FC236}">
                <a16:creationId xmlns:a16="http://schemas.microsoft.com/office/drawing/2014/main" id="{CD2B0241-C359-42CA-9E30-24DBF98EB52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6056" y="1322919"/>
            <a:ext cx="8686801" cy="4908868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例：有四个作业，它们的提交，运行，完成情况如下：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8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Arial Narrow" panose="020B0606020202030204" pitchFamily="34" charset="0"/>
              </a:rPr>
              <a:t>	 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800" dirty="0">
              <a:solidFill>
                <a:schemeClr val="folHlink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Arial Narrow" panose="020B0606020202030204" pitchFamily="34" charset="0"/>
              </a:rPr>
              <a:t>	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平均周转时间</a:t>
            </a:r>
            <a:r>
              <a:rPr lang="zh-CN" altLang="en-US" sz="2400" dirty="0">
                <a:latin typeface="Arial Narrow" panose="020B0606020202030204" pitchFamily="34" charset="0"/>
              </a:rPr>
              <a:t>   </a:t>
            </a:r>
            <a:r>
              <a:rPr lang="en-US" altLang="zh-CN" sz="2400" dirty="0">
                <a:latin typeface="Arial Narrow" panose="020B0606020202030204" pitchFamily="34" charset="0"/>
              </a:rPr>
              <a:t>T = 6.9/4 = 1.725(</a:t>
            </a:r>
            <a:r>
              <a:rPr lang="zh-CN" altLang="en-US" sz="2400" dirty="0">
                <a:latin typeface="Times New Roman" panose="02020603050405020304" pitchFamily="18" charset="0"/>
              </a:rPr>
              <a:t>小时</a:t>
            </a:r>
            <a:r>
              <a:rPr lang="en-US" altLang="zh-CN" sz="2400" dirty="0">
                <a:latin typeface="Arial Narrow" panose="020B0606020202030204" pitchFamily="34" charset="0"/>
              </a:rPr>
              <a:t>)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平均带权周转时间</a:t>
            </a:r>
            <a:r>
              <a:rPr lang="zh-CN" altLang="en-US" sz="2400" dirty="0">
                <a:latin typeface="Arial Narrow" panose="020B0606020202030204" pitchFamily="34" charset="0"/>
              </a:rPr>
              <a:t>   </a:t>
            </a:r>
            <a:r>
              <a:rPr lang="en-US" altLang="zh-CN" sz="2400" dirty="0">
                <a:latin typeface="Arial Narrow" panose="020B0606020202030204" pitchFamily="34" charset="0"/>
              </a:rPr>
              <a:t>W = 27.5/4 = 6.875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8888E588-C2E0-4F42-9634-8682B367F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3.2	</a:t>
            </a:r>
            <a:r>
              <a:rPr lang="zh-CN" altLang="en-US" sz="3600" dirty="0"/>
              <a:t>进程</a:t>
            </a:r>
            <a:r>
              <a:rPr lang="zh-CN" altLang="en-US" sz="3600" dirty="0">
                <a:latin typeface="Times New Roman" panose="02020603050405020304" pitchFamily="18" charset="0"/>
              </a:rPr>
              <a:t>调度算法</a:t>
            </a:r>
            <a:endParaRPr lang="zh-CN" altLang="en-US" sz="3600" dirty="0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E5F327CB-F57A-4778-B9FD-CA9755603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先来先服务调度算法（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FCFS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</a:rPr>
              <a:t>First-Come-First-Served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原理：根据进程到达时间的顺序进行调度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特点：</a:t>
            </a:r>
            <a:r>
              <a:rPr lang="zh-CN" altLang="en-US" sz="2800" dirty="0">
                <a:latin typeface="Times New Roman" panose="02020603050405020304" pitchFamily="18" charset="0"/>
              </a:rPr>
              <a:t>利于长作业，利于</a:t>
            </a:r>
            <a:r>
              <a:rPr lang="en-US" altLang="zh-CN" sz="2800" dirty="0">
                <a:latin typeface="Arial Narrow" panose="020B0606020202030204" pitchFamily="34" charset="0"/>
              </a:rPr>
              <a:t>CPU </a:t>
            </a:r>
            <a:r>
              <a:rPr lang="zh-CN" altLang="en-US" sz="2800" dirty="0">
                <a:latin typeface="Times New Roman" panose="02020603050405020304" pitchFamily="18" charset="0"/>
              </a:rPr>
              <a:t>繁忙型的作业。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761" name="Group 217">
            <a:extLst>
              <a:ext uri="{FF2B5EF4-FFF2-40B4-BE49-F238E27FC236}">
                <a16:creationId xmlns:a16="http://schemas.microsoft.com/office/drawing/2014/main" id="{CE81AF75-F677-4ED4-90B0-DE6F2EB1D09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68429999"/>
              </p:ext>
            </p:extLst>
          </p:nvPr>
        </p:nvGraphicFramePr>
        <p:xfrm>
          <a:off x="457200" y="2503488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8.6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1.17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2.25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2.56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6546" name="Picture 2">
            <a:extLst>
              <a:ext uri="{FF2B5EF4-FFF2-40B4-BE49-F238E27FC236}">
                <a16:creationId xmlns:a16="http://schemas.microsoft.com/office/drawing/2014/main" id="{438659FF-5CA4-4889-93C4-4FD7DBEFA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636" name="Text Box 92">
            <a:extLst>
              <a:ext uri="{FF2B5EF4-FFF2-40B4-BE49-F238E27FC236}">
                <a16:creationId xmlns:a16="http://schemas.microsoft.com/office/drawing/2014/main" id="{3ECC8D7F-61F1-4275-8581-57288DE8D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2870" y="6084887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6638" name="Text Box 94">
            <a:extLst>
              <a:ext uri="{FF2B5EF4-FFF2-40B4-BE49-F238E27FC236}">
                <a16:creationId xmlns:a16="http://schemas.microsoft.com/office/drawing/2014/main" id="{AFCFDEF6-634B-446A-B44D-2F936A18D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495" y="5724525"/>
            <a:ext cx="18002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6639" name="Text Box 95">
            <a:extLst>
              <a:ext uri="{FF2B5EF4-FFF2-40B4-BE49-F238E27FC236}">
                <a16:creationId xmlns:a16="http://schemas.microsoft.com/office/drawing/2014/main" id="{F31D3789-4900-478A-8C75-C1EB01A5B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720" y="5364162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6640" name="Text Box 96">
            <a:extLst>
              <a:ext uri="{FF2B5EF4-FFF2-40B4-BE49-F238E27FC236}">
                <a16:creationId xmlns:a16="http://schemas.microsoft.com/office/drawing/2014/main" id="{2BC90C99-2E6F-4E7C-8C93-8DAF4AF5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83" y="4932362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6641" name="Text Box 97">
            <a:extLst>
              <a:ext uri="{FF2B5EF4-FFF2-40B4-BE49-F238E27FC236}">
                <a16:creationId xmlns:a16="http://schemas.microsoft.com/office/drawing/2014/main" id="{4C533159-8D33-4F4D-8C6E-3BC15DAB8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570" y="4498975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36724" name="Group 180">
            <a:extLst>
              <a:ext uri="{FF2B5EF4-FFF2-40B4-BE49-F238E27FC236}">
                <a16:creationId xmlns:a16="http://schemas.microsoft.com/office/drawing/2014/main" id="{91D2B8D5-D482-4D33-BEE3-9AE99E98EED9}"/>
              </a:ext>
            </a:extLst>
          </p:cNvPr>
          <p:cNvGrpSpPr>
            <a:grpSpLocks/>
          </p:cNvGrpSpPr>
          <p:nvPr/>
        </p:nvGrpSpPr>
        <p:grpSpPr bwMode="auto">
          <a:xfrm>
            <a:off x="1228408" y="6442075"/>
            <a:ext cx="6454775" cy="415925"/>
            <a:chOff x="793" y="3486"/>
            <a:chExt cx="4066" cy="262"/>
          </a:xfrm>
        </p:grpSpPr>
        <p:sp>
          <p:nvSpPr>
            <p:cNvPr id="17501" name="Rectangle 181">
              <a:extLst>
                <a:ext uri="{FF2B5EF4-FFF2-40B4-BE49-F238E27FC236}">
                  <a16:creationId xmlns:a16="http://schemas.microsoft.com/office/drawing/2014/main" id="{F4112360-42E5-4696-8B55-0A1FC60AB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502" name="Rectangle 182">
              <a:extLst>
                <a:ext uri="{FF2B5EF4-FFF2-40B4-BE49-F238E27FC236}">
                  <a16:creationId xmlns:a16="http://schemas.microsoft.com/office/drawing/2014/main" id="{C2486863-8259-4EF2-A855-93C1739BD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503" name="Rectangle 183">
              <a:extLst>
                <a:ext uri="{FF2B5EF4-FFF2-40B4-BE49-F238E27FC236}">
                  <a16:creationId xmlns:a16="http://schemas.microsoft.com/office/drawing/2014/main" id="{8805C3DD-5CF8-423C-8C5C-A428F0BC7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504" name="Rectangle 184">
              <a:extLst>
                <a:ext uri="{FF2B5EF4-FFF2-40B4-BE49-F238E27FC236}">
                  <a16:creationId xmlns:a16="http://schemas.microsoft.com/office/drawing/2014/main" id="{402EFC57-C30E-4CFC-ACA2-665C9C38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7505" name="Rectangle 185">
              <a:extLst>
                <a:ext uri="{FF2B5EF4-FFF2-40B4-BE49-F238E27FC236}">
                  <a16:creationId xmlns:a16="http://schemas.microsoft.com/office/drawing/2014/main" id="{69F7C9AB-655E-4D87-9C88-062204519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236730" name="Group 186">
            <a:extLst>
              <a:ext uri="{FF2B5EF4-FFF2-40B4-BE49-F238E27FC236}">
                <a16:creationId xmlns:a16="http://schemas.microsoft.com/office/drawing/2014/main" id="{9953901C-128F-407A-9A71-113C48195352}"/>
              </a:ext>
            </a:extLst>
          </p:cNvPr>
          <p:cNvGrpSpPr>
            <a:grpSpLocks/>
          </p:cNvGrpSpPr>
          <p:nvPr/>
        </p:nvGrpSpPr>
        <p:grpSpPr bwMode="auto">
          <a:xfrm>
            <a:off x="1372870" y="4570412"/>
            <a:ext cx="6129338" cy="1920875"/>
            <a:chOff x="884" y="2274"/>
            <a:chExt cx="3861" cy="1119"/>
          </a:xfrm>
        </p:grpSpPr>
        <p:sp>
          <p:nvSpPr>
            <p:cNvPr id="17479" name="Line 187">
              <a:extLst>
                <a:ext uri="{FF2B5EF4-FFF2-40B4-BE49-F238E27FC236}">
                  <a16:creationId xmlns:a16="http://schemas.microsoft.com/office/drawing/2014/main" id="{B4E08C79-CD24-4742-A06F-581498974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0" name="Line 188">
              <a:extLst>
                <a:ext uri="{FF2B5EF4-FFF2-40B4-BE49-F238E27FC236}">
                  <a16:creationId xmlns:a16="http://schemas.microsoft.com/office/drawing/2014/main" id="{2826110B-956E-4F58-B3AD-048F95E87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Line 189">
              <a:extLst>
                <a:ext uri="{FF2B5EF4-FFF2-40B4-BE49-F238E27FC236}">
                  <a16:creationId xmlns:a16="http://schemas.microsoft.com/office/drawing/2014/main" id="{53F07E03-CFA3-4B71-8CFD-FF83122D1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Line 190">
              <a:extLst>
                <a:ext uri="{FF2B5EF4-FFF2-40B4-BE49-F238E27FC236}">
                  <a16:creationId xmlns:a16="http://schemas.microsoft.com/office/drawing/2014/main" id="{423272CA-08FF-4FB6-93F9-CC15E9663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3" name="Line 191">
              <a:extLst>
                <a:ext uri="{FF2B5EF4-FFF2-40B4-BE49-F238E27FC236}">
                  <a16:creationId xmlns:a16="http://schemas.microsoft.com/office/drawing/2014/main" id="{B9828EBA-CACB-4A4F-9EFB-9ACD4D5E0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4" name="Line 192">
              <a:extLst>
                <a:ext uri="{FF2B5EF4-FFF2-40B4-BE49-F238E27FC236}">
                  <a16:creationId xmlns:a16="http://schemas.microsoft.com/office/drawing/2014/main" id="{843310B7-7E55-4206-A399-E6C3DAFEC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5" name="Line 193">
              <a:extLst>
                <a:ext uri="{FF2B5EF4-FFF2-40B4-BE49-F238E27FC236}">
                  <a16:creationId xmlns:a16="http://schemas.microsoft.com/office/drawing/2014/main" id="{F06E6908-708D-4B08-8EC0-BE8B93EA1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6" name="Line 194">
              <a:extLst>
                <a:ext uri="{FF2B5EF4-FFF2-40B4-BE49-F238E27FC236}">
                  <a16:creationId xmlns:a16="http://schemas.microsoft.com/office/drawing/2014/main" id="{7A0A6313-3E11-4BA7-8D33-1F526C621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7" name="Line 195">
              <a:extLst>
                <a:ext uri="{FF2B5EF4-FFF2-40B4-BE49-F238E27FC236}">
                  <a16:creationId xmlns:a16="http://schemas.microsoft.com/office/drawing/2014/main" id="{CE90E2E1-D90C-4EAE-9715-C9EAB57AC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8" name="Line 196">
              <a:extLst>
                <a:ext uri="{FF2B5EF4-FFF2-40B4-BE49-F238E27FC236}">
                  <a16:creationId xmlns:a16="http://schemas.microsoft.com/office/drawing/2014/main" id="{13D4A7D6-8ADD-4768-8365-8716BF90C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9" name="Line 197">
              <a:extLst>
                <a:ext uri="{FF2B5EF4-FFF2-40B4-BE49-F238E27FC236}">
                  <a16:creationId xmlns:a16="http://schemas.microsoft.com/office/drawing/2014/main" id="{8FE50FDD-54AD-4BB0-BEDD-41A0FF2522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0" name="Line 198">
              <a:extLst>
                <a:ext uri="{FF2B5EF4-FFF2-40B4-BE49-F238E27FC236}">
                  <a16:creationId xmlns:a16="http://schemas.microsoft.com/office/drawing/2014/main" id="{26043EBB-921B-40EF-B2C8-2A8952032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1" name="Line 199">
              <a:extLst>
                <a:ext uri="{FF2B5EF4-FFF2-40B4-BE49-F238E27FC236}">
                  <a16:creationId xmlns:a16="http://schemas.microsoft.com/office/drawing/2014/main" id="{1B1DDE0B-FEAA-4F21-B330-6BF6A9137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2" name="Line 200">
              <a:extLst>
                <a:ext uri="{FF2B5EF4-FFF2-40B4-BE49-F238E27FC236}">
                  <a16:creationId xmlns:a16="http://schemas.microsoft.com/office/drawing/2014/main" id="{E25E0B6B-B112-4D45-BEF4-D91181FBA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3" name="Line 201">
              <a:extLst>
                <a:ext uri="{FF2B5EF4-FFF2-40B4-BE49-F238E27FC236}">
                  <a16:creationId xmlns:a16="http://schemas.microsoft.com/office/drawing/2014/main" id="{DBAB2CC3-B1A4-407A-B28F-9E0A7E78B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4" name="Line 202">
              <a:extLst>
                <a:ext uri="{FF2B5EF4-FFF2-40B4-BE49-F238E27FC236}">
                  <a16:creationId xmlns:a16="http://schemas.microsoft.com/office/drawing/2014/main" id="{557C0A63-AF11-4DDB-8864-76AAA8104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5" name="Line 203">
              <a:extLst>
                <a:ext uri="{FF2B5EF4-FFF2-40B4-BE49-F238E27FC236}">
                  <a16:creationId xmlns:a16="http://schemas.microsoft.com/office/drawing/2014/main" id="{9F911693-498C-4789-90FF-52BA3E810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6" name="Line 204">
              <a:extLst>
                <a:ext uri="{FF2B5EF4-FFF2-40B4-BE49-F238E27FC236}">
                  <a16:creationId xmlns:a16="http://schemas.microsoft.com/office/drawing/2014/main" id="{9CB09381-83B8-47F4-A999-B05F51C28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7" name="Line 205">
              <a:extLst>
                <a:ext uri="{FF2B5EF4-FFF2-40B4-BE49-F238E27FC236}">
                  <a16:creationId xmlns:a16="http://schemas.microsoft.com/office/drawing/2014/main" id="{810F0D01-6EDA-484F-BDB6-963BD8292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8" name="Line 206">
              <a:extLst>
                <a:ext uri="{FF2B5EF4-FFF2-40B4-BE49-F238E27FC236}">
                  <a16:creationId xmlns:a16="http://schemas.microsoft.com/office/drawing/2014/main" id="{0C6A72EA-1D6D-4F02-B7DE-46192F3D2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9" name="Line 207">
              <a:extLst>
                <a:ext uri="{FF2B5EF4-FFF2-40B4-BE49-F238E27FC236}">
                  <a16:creationId xmlns:a16="http://schemas.microsoft.com/office/drawing/2014/main" id="{7374DFAC-32E0-487F-8774-78590AAF0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00" name="Line 208">
              <a:extLst>
                <a:ext uri="{FF2B5EF4-FFF2-40B4-BE49-F238E27FC236}">
                  <a16:creationId xmlns:a16="http://schemas.microsoft.com/office/drawing/2014/main" id="{B9F84DBE-6595-41FD-8ACF-86917F6AC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78" name="Text Box 218">
            <a:extLst>
              <a:ext uri="{FF2B5EF4-FFF2-40B4-BE49-F238E27FC236}">
                <a16:creationId xmlns:a16="http://schemas.microsoft.com/office/drawing/2014/main" id="{C8BB2BA2-55B0-477E-A7B1-0E9E6134F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3" y="297815"/>
            <a:ext cx="1152525" cy="557213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hlink"/>
                </a:solidFill>
              </a:rPr>
              <a:t>FCFS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6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6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6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6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6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6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636" grpId="0" animBg="1"/>
      <p:bldP spid="236638" grpId="0" animBg="1"/>
      <p:bldP spid="236639" grpId="0" animBg="1"/>
      <p:bldP spid="236640" grpId="0" animBg="1"/>
      <p:bldP spid="2366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44FCF-B21F-4326-B2BA-73D583C0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C813BF3-3A12-4918-B4D4-5ACF0BD20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最短作业（进程）优先调度算法（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</a:rPr>
              <a:t>SPN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）</a:t>
            </a:r>
            <a:endParaRPr lang="en-US" altLang="zh-CN" dirty="0">
              <a:solidFill>
                <a:srgbClr val="0070C0"/>
              </a:solidFill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70C0"/>
                </a:solidFill>
                <a:latin typeface="Arial Narrow" pitchFamily="34" charset="0"/>
              </a:rPr>
              <a:t>  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（ </a:t>
            </a:r>
            <a:r>
              <a:rPr lang="en-US" altLang="zh-CN" sz="3200" dirty="0">
                <a:solidFill>
                  <a:srgbClr val="0070C0"/>
                </a:solidFill>
              </a:rPr>
              <a:t>Shortest Process Next</a:t>
            </a:r>
            <a:r>
              <a:rPr lang="en-US" altLang="zh-CN" dirty="0">
                <a:solidFill>
                  <a:srgbClr val="0070C0"/>
                </a:solidFill>
                <a:latin typeface="Arial Narrow" pitchFamily="34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）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6666"/>
                </a:solidFill>
                <a:latin typeface="Arial Narrow" pitchFamily="34" charset="0"/>
              </a:rPr>
              <a:t>原理：选取</a:t>
            </a:r>
            <a:r>
              <a:rPr lang="zh-CN" altLang="en-US" dirty="0">
                <a:solidFill>
                  <a:srgbClr val="006666"/>
                </a:solidFill>
                <a:latin typeface="Times New Roman" pitchFamily="18" charset="0"/>
              </a:rPr>
              <a:t>估计运行时间最短的进程。</a:t>
            </a:r>
            <a:endParaRPr lang="en-US" altLang="zh-CN" dirty="0">
              <a:solidFill>
                <a:srgbClr val="006666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sz="2800" dirty="0">
                <a:latin typeface="Times New Roman" pitchFamily="18" charset="0"/>
              </a:rPr>
              <a:t>优点：</a:t>
            </a:r>
            <a:r>
              <a:rPr lang="en-US" altLang="zh-CN" sz="2800" dirty="0">
                <a:latin typeface="Arial Narrow" pitchFamily="34" charset="0"/>
              </a:rPr>
              <a:t>SPN</a:t>
            </a:r>
            <a:r>
              <a:rPr lang="zh-CN" altLang="en-US" sz="2800" dirty="0">
                <a:latin typeface="Times New Roman" pitchFamily="18" charset="0"/>
              </a:rPr>
              <a:t>能有效地降低作业的平均等待时间和提高系统吞吐量。</a:t>
            </a:r>
          </a:p>
          <a:p>
            <a:pPr lvl="1" eaLnBrk="1" hangingPunct="1">
              <a:defRPr/>
            </a:pPr>
            <a:r>
              <a:rPr lang="zh-CN" altLang="en-US" sz="2800" dirty="0">
                <a:latin typeface="Times New Roman" pitchFamily="18" charset="0"/>
              </a:rPr>
              <a:t>缺点：</a:t>
            </a: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itchFamily="18" charset="0"/>
              </a:rPr>
              <a:t>对长作业不利；</a:t>
            </a: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itchFamily="18" charset="0"/>
              </a:rPr>
              <a:t>不能保证紧迫性作业或进程会得到及时处理；</a:t>
            </a:r>
          </a:p>
          <a:p>
            <a:pPr lvl="2" eaLnBrk="1" hangingPunct="1">
              <a:defRPr/>
            </a:pPr>
            <a:r>
              <a:rPr lang="zh-CN" altLang="en-US" sz="2400" dirty="0">
                <a:latin typeface="Times New Roman" pitchFamily="18" charset="0"/>
              </a:rPr>
              <a:t>不一定能真正做到短作业优先。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809" name="Group 97">
            <a:extLst>
              <a:ext uri="{FF2B5EF4-FFF2-40B4-BE49-F238E27FC236}">
                <a16:creationId xmlns:a16="http://schemas.microsoft.com/office/drawing/2014/main" id="{78D1A286-23A6-4AD2-96D0-C6D371E38D7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5475081"/>
              </p:ext>
            </p:extLst>
          </p:nvPr>
        </p:nvGraphicFramePr>
        <p:xfrm>
          <a:off x="674686" y="2502693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7.6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1.17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2.75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1.84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3714" name="Picture 2">
            <a:extLst>
              <a:ext uri="{FF2B5EF4-FFF2-40B4-BE49-F238E27FC236}">
                <a16:creationId xmlns:a16="http://schemas.microsoft.com/office/drawing/2014/main" id="{75E39A79-3757-49A9-B786-2F1C747A6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715" name="Text Box 3">
            <a:extLst>
              <a:ext uri="{FF2B5EF4-FFF2-40B4-BE49-F238E27FC236}">
                <a16:creationId xmlns:a16="http://schemas.microsoft.com/office/drawing/2014/main" id="{46A959F5-6859-4BFF-9AAA-A5C56B206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6" y="6084887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6" name="Text Box 4">
            <a:extLst>
              <a:ext uri="{FF2B5EF4-FFF2-40B4-BE49-F238E27FC236}">
                <a16:creationId xmlns:a16="http://schemas.microsoft.com/office/drawing/2014/main" id="{26D4BD80-6884-4857-9F69-F33DA39A6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1" y="5724525"/>
            <a:ext cx="18002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7" name="Text Box 5">
            <a:extLst>
              <a:ext uri="{FF2B5EF4-FFF2-40B4-BE49-F238E27FC236}">
                <a16:creationId xmlns:a16="http://schemas.microsoft.com/office/drawing/2014/main" id="{D5551FEF-1202-4F37-886A-4AE8E7156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6" y="4570412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437FB824-B47D-4A61-8090-423406F1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186" y="5362575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9" name="Text Box 7">
            <a:extLst>
              <a:ext uri="{FF2B5EF4-FFF2-40B4-BE49-F238E27FC236}">
                <a16:creationId xmlns:a16="http://schemas.microsoft.com/office/drawing/2014/main" id="{F6F9A672-A6D0-40EB-8458-4BAE6568F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49" y="4884737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43778" name="Group 66">
            <a:extLst>
              <a:ext uri="{FF2B5EF4-FFF2-40B4-BE49-F238E27FC236}">
                <a16:creationId xmlns:a16="http://schemas.microsoft.com/office/drawing/2014/main" id="{C0F2C449-FF82-4215-A1EA-29CE59A19734}"/>
              </a:ext>
            </a:extLst>
          </p:cNvPr>
          <p:cNvGrpSpPr>
            <a:grpSpLocks/>
          </p:cNvGrpSpPr>
          <p:nvPr/>
        </p:nvGrpSpPr>
        <p:grpSpPr bwMode="auto">
          <a:xfrm>
            <a:off x="1273174" y="6442075"/>
            <a:ext cx="6454775" cy="415925"/>
            <a:chOff x="793" y="3486"/>
            <a:chExt cx="4066" cy="262"/>
          </a:xfrm>
        </p:grpSpPr>
        <p:sp>
          <p:nvSpPr>
            <p:cNvPr id="19549" name="Rectangle 67">
              <a:extLst>
                <a:ext uri="{FF2B5EF4-FFF2-40B4-BE49-F238E27FC236}">
                  <a16:creationId xmlns:a16="http://schemas.microsoft.com/office/drawing/2014/main" id="{681121A6-F967-4AA7-BAD4-3C7BAB3BC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550" name="Rectangle 68">
              <a:extLst>
                <a:ext uri="{FF2B5EF4-FFF2-40B4-BE49-F238E27FC236}">
                  <a16:creationId xmlns:a16="http://schemas.microsoft.com/office/drawing/2014/main" id="{104BEEAC-97EE-40A3-A011-58016B870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551" name="Rectangle 69">
              <a:extLst>
                <a:ext uri="{FF2B5EF4-FFF2-40B4-BE49-F238E27FC236}">
                  <a16:creationId xmlns:a16="http://schemas.microsoft.com/office/drawing/2014/main" id="{37EF88CE-221A-4BA1-84C2-3CF3F07F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9552" name="Rectangle 70">
              <a:extLst>
                <a:ext uri="{FF2B5EF4-FFF2-40B4-BE49-F238E27FC236}">
                  <a16:creationId xmlns:a16="http://schemas.microsoft.com/office/drawing/2014/main" id="{E6A20384-1FC6-485D-BD68-CEA6D989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9553" name="Rectangle 71">
              <a:extLst>
                <a:ext uri="{FF2B5EF4-FFF2-40B4-BE49-F238E27FC236}">
                  <a16:creationId xmlns:a16="http://schemas.microsoft.com/office/drawing/2014/main" id="{D428AA2C-0897-4D2C-AB85-DF24E814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243784" name="Group 72">
            <a:extLst>
              <a:ext uri="{FF2B5EF4-FFF2-40B4-BE49-F238E27FC236}">
                <a16:creationId xmlns:a16="http://schemas.microsoft.com/office/drawing/2014/main" id="{D2094617-3CB5-41C7-9E63-80A626125BE3}"/>
              </a:ext>
            </a:extLst>
          </p:cNvPr>
          <p:cNvGrpSpPr>
            <a:grpSpLocks/>
          </p:cNvGrpSpPr>
          <p:nvPr/>
        </p:nvGrpSpPr>
        <p:grpSpPr bwMode="auto">
          <a:xfrm>
            <a:off x="1417636" y="4570412"/>
            <a:ext cx="6129338" cy="1920875"/>
            <a:chOff x="884" y="2274"/>
            <a:chExt cx="3861" cy="1119"/>
          </a:xfrm>
        </p:grpSpPr>
        <p:sp>
          <p:nvSpPr>
            <p:cNvPr id="19527" name="Line 73">
              <a:extLst>
                <a:ext uri="{FF2B5EF4-FFF2-40B4-BE49-F238E27FC236}">
                  <a16:creationId xmlns:a16="http://schemas.microsoft.com/office/drawing/2014/main" id="{12AA1681-9F4C-4A36-A071-88C69C2C1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8" name="Line 74">
              <a:extLst>
                <a:ext uri="{FF2B5EF4-FFF2-40B4-BE49-F238E27FC236}">
                  <a16:creationId xmlns:a16="http://schemas.microsoft.com/office/drawing/2014/main" id="{E06EE312-1AE1-4542-A66F-357F2288F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Line 75">
              <a:extLst>
                <a:ext uri="{FF2B5EF4-FFF2-40B4-BE49-F238E27FC236}">
                  <a16:creationId xmlns:a16="http://schemas.microsoft.com/office/drawing/2014/main" id="{0CF74C62-4667-4FE3-A31A-F4D782A24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0" name="Line 76">
              <a:extLst>
                <a:ext uri="{FF2B5EF4-FFF2-40B4-BE49-F238E27FC236}">
                  <a16:creationId xmlns:a16="http://schemas.microsoft.com/office/drawing/2014/main" id="{A8E03746-0623-4158-A68E-4082873B8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1" name="Line 77">
              <a:extLst>
                <a:ext uri="{FF2B5EF4-FFF2-40B4-BE49-F238E27FC236}">
                  <a16:creationId xmlns:a16="http://schemas.microsoft.com/office/drawing/2014/main" id="{16CE6743-FD1B-4B3A-B028-EBB3EAD1F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2" name="Line 78">
              <a:extLst>
                <a:ext uri="{FF2B5EF4-FFF2-40B4-BE49-F238E27FC236}">
                  <a16:creationId xmlns:a16="http://schemas.microsoft.com/office/drawing/2014/main" id="{BC0FAAFB-1720-4FBF-8DBC-D33FCC533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3" name="Line 79">
              <a:extLst>
                <a:ext uri="{FF2B5EF4-FFF2-40B4-BE49-F238E27FC236}">
                  <a16:creationId xmlns:a16="http://schemas.microsoft.com/office/drawing/2014/main" id="{4AB30B03-ACE1-408D-931F-99FEFDD16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4" name="Line 80">
              <a:extLst>
                <a:ext uri="{FF2B5EF4-FFF2-40B4-BE49-F238E27FC236}">
                  <a16:creationId xmlns:a16="http://schemas.microsoft.com/office/drawing/2014/main" id="{245A5B40-2454-4281-A127-24B62926E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5" name="Line 81">
              <a:extLst>
                <a:ext uri="{FF2B5EF4-FFF2-40B4-BE49-F238E27FC236}">
                  <a16:creationId xmlns:a16="http://schemas.microsoft.com/office/drawing/2014/main" id="{78FE72A2-649D-4FEA-A38D-24AADF058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6" name="Line 82">
              <a:extLst>
                <a:ext uri="{FF2B5EF4-FFF2-40B4-BE49-F238E27FC236}">
                  <a16:creationId xmlns:a16="http://schemas.microsoft.com/office/drawing/2014/main" id="{A0CAA37A-FC4C-4371-9F22-351875CD6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7" name="Line 83">
              <a:extLst>
                <a:ext uri="{FF2B5EF4-FFF2-40B4-BE49-F238E27FC236}">
                  <a16:creationId xmlns:a16="http://schemas.microsoft.com/office/drawing/2014/main" id="{B21310D2-0460-401C-8420-A4FC12A36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Line 84">
              <a:extLst>
                <a:ext uri="{FF2B5EF4-FFF2-40B4-BE49-F238E27FC236}">
                  <a16:creationId xmlns:a16="http://schemas.microsoft.com/office/drawing/2014/main" id="{AA1D2AB5-B995-4F16-BF15-E067B04C0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9" name="Line 85">
              <a:extLst>
                <a:ext uri="{FF2B5EF4-FFF2-40B4-BE49-F238E27FC236}">
                  <a16:creationId xmlns:a16="http://schemas.microsoft.com/office/drawing/2014/main" id="{43BB2364-CA45-4CCC-8477-042173FFA9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Line 86">
              <a:extLst>
                <a:ext uri="{FF2B5EF4-FFF2-40B4-BE49-F238E27FC236}">
                  <a16:creationId xmlns:a16="http://schemas.microsoft.com/office/drawing/2014/main" id="{A3BEDAC7-2439-46CF-8279-F8F77ACA8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Line 87">
              <a:extLst>
                <a:ext uri="{FF2B5EF4-FFF2-40B4-BE49-F238E27FC236}">
                  <a16:creationId xmlns:a16="http://schemas.microsoft.com/office/drawing/2014/main" id="{DA66F960-CBEA-4518-BF22-482B2AC75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2" name="Line 88">
              <a:extLst>
                <a:ext uri="{FF2B5EF4-FFF2-40B4-BE49-F238E27FC236}">
                  <a16:creationId xmlns:a16="http://schemas.microsoft.com/office/drawing/2014/main" id="{0258CE11-E6DF-405B-B27D-5C320E1AD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3" name="Line 89">
              <a:extLst>
                <a:ext uri="{FF2B5EF4-FFF2-40B4-BE49-F238E27FC236}">
                  <a16:creationId xmlns:a16="http://schemas.microsoft.com/office/drawing/2014/main" id="{4936E46E-7362-40D1-80B7-C5D390E85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4" name="Line 90">
              <a:extLst>
                <a:ext uri="{FF2B5EF4-FFF2-40B4-BE49-F238E27FC236}">
                  <a16:creationId xmlns:a16="http://schemas.microsoft.com/office/drawing/2014/main" id="{75C6E6EE-D04E-47A1-BC4B-AE932004B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5" name="Line 91">
              <a:extLst>
                <a:ext uri="{FF2B5EF4-FFF2-40B4-BE49-F238E27FC236}">
                  <a16:creationId xmlns:a16="http://schemas.microsoft.com/office/drawing/2014/main" id="{8B2DB568-96E9-421A-BCBC-BA0B0E1AA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6" name="Line 92">
              <a:extLst>
                <a:ext uri="{FF2B5EF4-FFF2-40B4-BE49-F238E27FC236}">
                  <a16:creationId xmlns:a16="http://schemas.microsoft.com/office/drawing/2014/main" id="{A51987E6-63D2-42AC-8FB0-BB5527843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7" name="Line 93">
              <a:extLst>
                <a:ext uri="{FF2B5EF4-FFF2-40B4-BE49-F238E27FC236}">
                  <a16:creationId xmlns:a16="http://schemas.microsoft.com/office/drawing/2014/main" id="{7DE14454-B6D2-453D-8FAB-869936158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8" name="Line 94">
              <a:extLst>
                <a:ext uri="{FF2B5EF4-FFF2-40B4-BE49-F238E27FC236}">
                  <a16:creationId xmlns:a16="http://schemas.microsoft.com/office/drawing/2014/main" id="{72ABC5DB-87E8-48F8-8B3C-B762C5255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26" name="Text Box 98">
            <a:extLst>
              <a:ext uri="{FF2B5EF4-FFF2-40B4-BE49-F238E27FC236}">
                <a16:creationId xmlns:a16="http://schemas.microsoft.com/office/drawing/2014/main" id="{67424A04-F4BA-4EB6-8841-5A6A17768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28" y="258763"/>
            <a:ext cx="1150937" cy="557213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</a:rPr>
              <a:t> SPN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nimBg="1"/>
      <p:bldP spid="243716" grpId="0" animBg="1"/>
      <p:bldP spid="243717" grpId="0" animBg="1"/>
      <p:bldP spid="243718" grpId="0" animBg="1"/>
      <p:bldP spid="2437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E9D22-2EC7-4503-8D05-2C7962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3.2	</a:t>
            </a:r>
            <a:r>
              <a:rPr lang="zh-CN" altLang="en-US" dirty="0">
                <a:solidFill>
                  <a:srgbClr val="000000"/>
                </a:solidFill>
              </a:rPr>
              <a:t>进程调度算法</a:t>
            </a:r>
            <a:endParaRPr lang="zh-CN" altLang="en-US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99782C87-8206-4619-A29F-45653B8E2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最短剩余执行时间优先调度算法（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SRT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solidFill>
                  <a:srgbClr val="006666"/>
                </a:solidFill>
                <a:latin typeface="Arial Narrow" panose="020B0606020202030204" pitchFamily="34" charset="0"/>
              </a:rPr>
              <a:t>引入剥夺调度</a:t>
            </a:r>
            <a:endParaRPr lang="en-US" altLang="zh-CN" dirty="0">
              <a:solidFill>
                <a:srgbClr val="006666"/>
              </a:solidFill>
              <a:latin typeface="Arial Narrow" panose="020B0606020202030204" pitchFamily="34" charset="0"/>
            </a:endParaRPr>
          </a:p>
          <a:p>
            <a:pPr lvl="1" eaLnBrk="1" hangingPunct="1"/>
            <a:r>
              <a:rPr lang="zh-CN" altLang="en-US" dirty="0">
                <a:solidFill>
                  <a:srgbClr val="006666"/>
                </a:solidFill>
                <a:latin typeface="Arial Narrow" panose="020B0606020202030204" pitchFamily="34" charset="0"/>
              </a:rPr>
              <a:t>原理：选取当前</a:t>
            </a:r>
            <a:r>
              <a:rPr lang="zh-CN" altLang="en-US" dirty="0">
                <a:solidFill>
                  <a:srgbClr val="006666"/>
                </a:solidFill>
                <a:latin typeface="Times New Roman" panose="02020603050405020304" pitchFamily="18" charset="0"/>
              </a:rPr>
              <a:t>估计运行时间最短的进程。</a:t>
            </a:r>
            <a:endParaRPr lang="en-US" altLang="zh-CN" dirty="0">
              <a:solidFill>
                <a:srgbClr val="0066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3" descr="esedded">
            <a:extLst>
              <a:ext uri="{FF2B5EF4-FFF2-40B4-BE49-F238E27FC236}">
                <a16:creationId xmlns:a16="http://schemas.microsoft.com/office/drawing/2014/main" id="{4E5801DD-862E-4A14-B89B-A70E82DB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3" y="0"/>
            <a:ext cx="27828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21">
            <a:extLst>
              <a:ext uri="{FF2B5EF4-FFF2-40B4-BE49-F238E27FC236}">
                <a16:creationId xmlns:a16="http://schemas.microsoft.com/office/drawing/2014/main" id="{F658AA1F-C043-4550-8F97-B4E13CA46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207963"/>
            <a:ext cx="178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 defTabSz="1300163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defTabSz="13001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1300163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目  录</a:t>
            </a:r>
          </a:p>
        </p:txBody>
      </p:sp>
      <p:sp>
        <p:nvSpPr>
          <p:cNvPr id="24580" name="椭圆 24">
            <a:extLst>
              <a:ext uri="{FF2B5EF4-FFF2-40B4-BE49-F238E27FC236}">
                <a16:creationId xmlns:a16="http://schemas.microsoft.com/office/drawing/2014/main" id="{0C1AC036-03C5-40FE-9492-D3BDF4E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536700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7F04E84F-CB45-488D-B980-1485248AB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2339975"/>
            <a:ext cx="3876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调度算法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5597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465" name="Text Box 8">
            <a:extLst>
              <a:ext uri="{FF2B5EF4-FFF2-40B4-BE49-F238E27FC236}">
                <a16:creationId xmlns:a16="http://schemas.microsoft.com/office/drawing/2014/main" id="{D05F4A7A-F30D-4770-BE6F-06DE41EC4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3157538"/>
            <a:ext cx="327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5597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死锁的概念</a:t>
            </a:r>
          </a:p>
        </p:txBody>
      </p:sp>
      <p:sp>
        <p:nvSpPr>
          <p:cNvPr id="19466" name="Text Box 8">
            <a:extLst>
              <a:ext uri="{FF2B5EF4-FFF2-40B4-BE49-F238E27FC236}">
                <a16:creationId xmlns:a16="http://schemas.microsoft.com/office/drawing/2014/main" id="{D1A8DF9E-C468-460F-8C2E-4CE1EE252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952875"/>
            <a:ext cx="36264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5597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死锁的预防和避免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139633A-A514-46B4-BCA8-9B22CAD3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397827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5" name="椭圆 24">
            <a:extLst>
              <a:ext uri="{FF2B5EF4-FFF2-40B4-BE49-F238E27FC236}">
                <a16:creationId xmlns:a16="http://schemas.microsoft.com/office/drawing/2014/main" id="{C958CAFC-CAF6-4838-A5F0-9AFA63FF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3978275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1E74E056-9F4B-4CCA-A77B-03FCC2C3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235267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7" name="椭圆 24">
            <a:extLst>
              <a:ext uri="{FF2B5EF4-FFF2-40B4-BE49-F238E27FC236}">
                <a16:creationId xmlns:a16="http://schemas.microsoft.com/office/drawing/2014/main" id="{2A8F8DF6-2A13-4C34-AF91-151B0023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2352675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AB64829D-CECB-444A-9523-8ECCD196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162300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89" name="椭圆 24">
            <a:extLst>
              <a:ext uri="{FF2B5EF4-FFF2-40B4-BE49-F238E27FC236}">
                <a16:creationId xmlns:a16="http://schemas.microsoft.com/office/drawing/2014/main" id="{AE02257C-874E-46E5-9579-58EAF4FF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3162300"/>
            <a:ext cx="550863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74A8E81-22AC-4A61-9FAA-2B50AE74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1522413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4FDEED5C-4F09-446E-BD4F-CA106B5F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772025"/>
            <a:ext cx="3846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5597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死锁的检测与解除</a:t>
            </a:r>
          </a:p>
        </p:txBody>
      </p:sp>
      <p:sp>
        <p:nvSpPr>
          <p:cNvPr id="26" name="圆角矩形 41">
            <a:extLst>
              <a:ext uri="{FF2B5EF4-FFF2-40B4-BE49-F238E27FC236}">
                <a16:creationId xmlns:a16="http://schemas.microsoft.com/office/drawing/2014/main" id="{34239424-761B-437B-AE5C-E4B54D1C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4784725"/>
            <a:ext cx="4349750" cy="552450"/>
          </a:xfrm>
          <a:prstGeom prst="roundRect">
            <a:avLst>
              <a:gd name="adj" fmla="val 50000"/>
            </a:avLst>
          </a:prstGeom>
          <a:noFill/>
          <a:ln w="25400" algn="ctr">
            <a:solidFill>
              <a:srgbClr val="1790BB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/>
              <a:cs typeface="+mn-cs"/>
            </a:endParaRPr>
          </a:p>
        </p:txBody>
      </p:sp>
      <p:sp>
        <p:nvSpPr>
          <p:cNvPr id="24593" name="椭圆 24">
            <a:extLst>
              <a:ext uri="{FF2B5EF4-FFF2-40B4-BE49-F238E27FC236}">
                <a16:creationId xmlns:a16="http://schemas.microsoft.com/office/drawing/2014/main" id="{A4B7DAE8-990D-4737-996B-AAE23C9E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4784725"/>
            <a:ext cx="550862" cy="552450"/>
          </a:xfrm>
          <a:prstGeom prst="ellipse">
            <a:avLst/>
          </a:prstGeom>
          <a:solidFill>
            <a:srgbClr val="1790B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/>
                <a:ea typeface="HY강B"/>
                <a:cs typeface="HY강B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C19901AF-D20B-47D1-8D95-44C4B2897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4" y="1514475"/>
            <a:ext cx="3349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강B" pitchFamily="18" charset="-127"/>
                <a:ea typeface="HY강B" pitchFamily="18" charset="-127"/>
              </a:defRPr>
            </a:lvl9pPr>
          </a:lstStyle>
          <a:p>
            <a:pPr lvl="0" eaLnBrk="1" latinLnBrk="1" hangingPunct="1">
              <a:defRPr/>
            </a:pPr>
            <a:r>
              <a:rPr lang="zh-CN" altLang="en-US" sz="2800" dirty="0">
                <a:solidFill>
                  <a:srgbClr val="15597E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调度的类型和模型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5597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809" name="Group 97">
            <a:extLst>
              <a:ext uri="{FF2B5EF4-FFF2-40B4-BE49-F238E27FC236}">
                <a16:creationId xmlns:a16="http://schemas.microsoft.com/office/drawing/2014/main" id="{A3E64929-5142-42B3-B83A-CF8BFDCD961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68460689"/>
              </p:ext>
            </p:extLst>
          </p:nvPr>
        </p:nvGraphicFramePr>
        <p:xfrm>
          <a:off x="457200" y="2557426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7.2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2.17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1.59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3714" name="Picture 2">
            <a:extLst>
              <a:ext uri="{FF2B5EF4-FFF2-40B4-BE49-F238E27FC236}">
                <a16:creationId xmlns:a16="http://schemas.microsoft.com/office/drawing/2014/main" id="{10B317D9-AF5A-4838-A614-3E758C950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3715" name="Text Box 3">
            <a:extLst>
              <a:ext uri="{FF2B5EF4-FFF2-40B4-BE49-F238E27FC236}">
                <a16:creationId xmlns:a16="http://schemas.microsoft.com/office/drawing/2014/main" id="{6FE5C3A6-670E-4844-9381-12C0851EE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6142020"/>
            <a:ext cx="6127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6" name="Text Box 4">
            <a:extLst>
              <a:ext uri="{FF2B5EF4-FFF2-40B4-BE49-F238E27FC236}">
                <a16:creationId xmlns:a16="http://schemas.microsoft.com/office/drawing/2014/main" id="{D36C17BC-39B3-4740-8A6E-E2D83787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5781658"/>
            <a:ext cx="288925" cy="40005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7" name="Text Box 5">
            <a:extLst>
              <a:ext uri="{FF2B5EF4-FFF2-40B4-BE49-F238E27FC236}">
                <a16:creationId xmlns:a16="http://schemas.microsoft.com/office/drawing/2014/main" id="{841D40C4-6965-4407-A5CE-EC9BB04CE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4613258"/>
            <a:ext cx="592138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8" name="Text Box 6">
            <a:extLst>
              <a:ext uri="{FF2B5EF4-FFF2-40B4-BE49-F238E27FC236}">
                <a16:creationId xmlns:a16="http://schemas.microsoft.com/office/drawing/2014/main" id="{9A3639D3-5725-4548-81D0-D8227914E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5370495"/>
            <a:ext cx="6127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3719" name="Text Box 7">
            <a:extLst>
              <a:ext uri="{FF2B5EF4-FFF2-40B4-BE49-F238E27FC236}">
                <a16:creationId xmlns:a16="http://schemas.microsoft.com/office/drawing/2014/main" id="{125A1C4D-E537-4CEA-9129-68369660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4941870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43778" name="Group 66">
            <a:extLst>
              <a:ext uri="{FF2B5EF4-FFF2-40B4-BE49-F238E27FC236}">
                <a16:creationId xmlns:a16="http://schemas.microsoft.com/office/drawing/2014/main" id="{AFA925F6-5049-44E0-8F8A-DB41BF8DAB77}"/>
              </a:ext>
            </a:extLst>
          </p:cNvPr>
          <p:cNvGrpSpPr>
            <a:grpSpLocks/>
          </p:cNvGrpSpPr>
          <p:nvPr/>
        </p:nvGrpSpPr>
        <p:grpSpPr bwMode="auto">
          <a:xfrm>
            <a:off x="1157288" y="6499208"/>
            <a:ext cx="6454775" cy="415925"/>
            <a:chOff x="793" y="3486"/>
            <a:chExt cx="4066" cy="262"/>
          </a:xfrm>
        </p:grpSpPr>
        <p:sp>
          <p:nvSpPr>
            <p:cNvPr id="21599" name="Rectangle 67">
              <a:extLst>
                <a:ext uri="{FF2B5EF4-FFF2-40B4-BE49-F238E27FC236}">
                  <a16:creationId xmlns:a16="http://schemas.microsoft.com/office/drawing/2014/main" id="{B4435FDF-65BF-4B76-86BF-7C65EDA0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600" name="Rectangle 68">
              <a:extLst>
                <a:ext uri="{FF2B5EF4-FFF2-40B4-BE49-F238E27FC236}">
                  <a16:creationId xmlns:a16="http://schemas.microsoft.com/office/drawing/2014/main" id="{E93D2C78-38BC-4B09-993E-3477644CB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601" name="Rectangle 69">
              <a:extLst>
                <a:ext uri="{FF2B5EF4-FFF2-40B4-BE49-F238E27FC236}">
                  <a16:creationId xmlns:a16="http://schemas.microsoft.com/office/drawing/2014/main" id="{9F291489-850C-40F5-A051-FE5F17FE8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1602" name="Rectangle 70">
              <a:extLst>
                <a:ext uri="{FF2B5EF4-FFF2-40B4-BE49-F238E27FC236}">
                  <a16:creationId xmlns:a16="http://schemas.microsoft.com/office/drawing/2014/main" id="{400A111C-25E4-4B62-908C-1267892BD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1603" name="Rectangle 71">
              <a:extLst>
                <a:ext uri="{FF2B5EF4-FFF2-40B4-BE49-F238E27FC236}">
                  <a16:creationId xmlns:a16="http://schemas.microsoft.com/office/drawing/2014/main" id="{080F78C8-1016-4718-A132-9919D4231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</p:grpSp>
      <p:sp>
        <p:nvSpPr>
          <p:cNvPr id="21573" name="Line 73">
            <a:extLst>
              <a:ext uri="{FF2B5EF4-FFF2-40B4-BE49-F238E27FC236}">
                <a16:creationId xmlns:a16="http://schemas.microsoft.com/office/drawing/2014/main" id="{9717535D-C1B1-4C15-A9BB-C58EBA948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750" y="4627545"/>
            <a:ext cx="0" cy="189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4" name="Line 74">
            <a:extLst>
              <a:ext uri="{FF2B5EF4-FFF2-40B4-BE49-F238E27FC236}">
                <a16:creationId xmlns:a16="http://schemas.microsoft.com/office/drawing/2014/main" id="{BBD4989B-C22F-475B-9012-D45A386D3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8138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5" name="Line 75">
            <a:extLst>
              <a:ext uri="{FF2B5EF4-FFF2-40B4-BE49-F238E27FC236}">
                <a16:creationId xmlns:a16="http://schemas.microsoft.com/office/drawing/2014/main" id="{032585A2-E941-4ED8-8F24-3B8C1786CF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4525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6" name="Line 76">
            <a:extLst>
              <a:ext uri="{FF2B5EF4-FFF2-40B4-BE49-F238E27FC236}">
                <a16:creationId xmlns:a16="http://schemas.microsoft.com/office/drawing/2014/main" id="{9E34EF21-88F4-4615-A43B-BBCADBAA9C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0913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7" name="Line 77">
            <a:extLst>
              <a:ext uri="{FF2B5EF4-FFF2-40B4-BE49-F238E27FC236}">
                <a16:creationId xmlns:a16="http://schemas.microsoft.com/office/drawing/2014/main" id="{096E558B-4715-453B-B4B3-0B2D45FC8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7300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8" name="Line 78">
            <a:extLst>
              <a:ext uri="{FF2B5EF4-FFF2-40B4-BE49-F238E27FC236}">
                <a16:creationId xmlns:a16="http://schemas.microsoft.com/office/drawing/2014/main" id="{EE5075CB-0B36-427C-B606-8BB5398CCB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3688" y="4627545"/>
            <a:ext cx="0" cy="189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79" name="Line 79">
            <a:extLst>
              <a:ext uri="{FF2B5EF4-FFF2-40B4-BE49-F238E27FC236}">
                <a16:creationId xmlns:a16="http://schemas.microsoft.com/office/drawing/2014/main" id="{36E781D1-199B-4089-9B82-FC92652CF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075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0" name="Line 80">
            <a:extLst>
              <a:ext uri="{FF2B5EF4-FFF2-40B4-BE49-F238E27FC236}">
                <a16:creationId xmlns:a16="http://schemas.microsoft.com/office/drawing/2014/main" id="{120B5985-9545-48A5-9B99-B7E1E2718C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463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1" name="Line 81">
            <a:extLst>
              <a:ext uri="{FF2B5EF4-FFF2-40B4-BE49-F238E27FC236}">
                <a16:creationId xmlns:a16="http://schemas.microsoft.com/office/drawing/2014/main" id="{EA75A650-2F19-4D52-93EA-DF65AACCFF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2850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2" name="Line 82">
            <a:extLst>
              <a:ext uri="{FF2B5EF4-FFF2-40B4-BE49-F238E27FC236}">
                <a16:creationId xmlns:a16="http://schemas.microsoft.com/office/drawing/2014/main" id="{5CEFD48C-5148-41CE-8E4D-16B815C40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9238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3" name="Line 83">
            <a:extLst>
              <a:ext uri="{FF2B5EF4-FFF2-40B4-BE49-F238E27FC236}">
                <a16:creationId xmlns:a16="http://schemas.microsoft.com/office/drawing/2014/main" id="{374155A4-708C-430D-8BF5-552B196371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7213" y="4627545"/>
            <a:ext cx="0" cy="189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4" name="Line 84">
            <a:extLst>
              <a:ext uri="{FF2B5EF4-FFF2-40B4-BE49-F238E27FC236}">
                <a16:creationId xmlns:a16="http://schemas.microsoft.com/office/drawing/2014/main" id="{407E445F-FE82-4699-9AAA-49BE6E40DF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3600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5" name="Line 85">
            <a:extLst>
              <a:ext uri="{FF2B5EF4-FFF2-40B4-BE49-F238E27FC236}">
                <a16:creationId xmlns:a16="http://schemas.microsoft.com/office/drawing/2014/main" id="{844F4CEE-2BC6-449D-8559-B0F84FC1B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9988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6" name="Line 86">
            <a:extLst>
              <a:ext uri="{FF2B5EF4-FFF2-40B4-BE49-F238E27FC236}">
                <a16:creationId xmlns:a16="http://schemas.microsoft.com/office/drawing/2014/main" id="{27B2400E-C7E0-4A98-A616-586CCA261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7" name="Line 87">
            <a:extLst>
              <a:ext uri="{FF2B5EF4-FFF2-40B4-BE49-F238E27FC236}">
                <a16:creationId xmlns:a16="http://schemas.microsoft.com/office/drawing/2014/main" id="{3286BCEA-D9D9-4148-A1AC-816FD549B9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2763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8" name="Line 88">
            <a:extLst>
              <a:ext uri="{FF2B5EF4-FFF2-40B4-BE49-F238E27FC236}">
                <a16:creationId xmlns:a16="http://schemas.microsoft.com/office/drawing/2014/main" id="{842F4C65-314F-4EBD-832E-0EE14B043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9150" y="4627545"/>
            <a:ext cx="0" cy="189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89" name="Line 89">
            <a:extLst>
              <a:ext uri="{FF2B5EF4-FFF2-40B4-BE49-F238E27FC236}">
                <a16:creationId xmlns:a16="http://schemas.microsoft.com/office/drawing/2014/main" id="{69113E2A-C7F8-46B9-8A2E-387A1AE49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5538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90" name="Line 90">
            <a:extLst>
              <a:ext uri="{FF2B5EF4-FFF2-40B4-BE49-F238E27FC236}">
                <a16:creationId xmlns:a16="http://schemas.microsoft.com/office/drawing/2014/main" id="{FC124EFB-DC5D-49F9-A979-0DE8B4C55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1925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91" name="Line 91">
            <a:extLst>
              <a:ext uri="{FF2B5EF4-FFF2-40B4-BE49-F238E27FC236}">
                <a16:creationId xmlns:a16="http://schemas.microsoft.com/office/drawing/2014/main" id="{66E533B2-6C0D-4C4C-B188-400B187F9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8313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92" name="Line 92">
            <a:extLst>
              <a:ext uri="{FF2B5EF4-FFF2-40B4-BE49-F238E27FC236}">
                <a16:creationId xmlns:a16="http://schemas.microsoft.com/office/drawing/2014/main" id="{1F077D61-EC90-40E7-99CD-781DDD647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4700" y="4627545"/>
            <a:ext cx="0" cy="1893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93" name="Line 93">
            <a:extLst>
              <a:ext uri="{FF2B5EF4-FFF2-40B4-BE49-F238E27FC236}">
                <a16:creationId xmlns:a16="http://schemas.microsoft.com/office/drawing/2014/main" id="{788DEBA8-94E5-4255-8765-7AB4DDBE89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1088" y="4627545"/>
            <a:ext cx="0" cy="1893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94" name="Line 94">
            <a:extLst>
              <a:ext uri="{FF2B5EF4-FFF2-40B4-BE49-F238E27FC236}">
                <a16:creationId xmlns:a16="http://schemas.microsoft.com/office/drawing/2014/main" id="{7BD2EA48-F90B-492D-9DAC-B039C6145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88" y="6548420"/>
            <a:ext cx="6115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95" name="Text Box 98">
            <a:extLst>
              <a:ext uri="{FF2B5EF4-FFF2-40B4-BE49-F238E27FC236}">
                <a16:creationId xmlns:a16="http://schemas.microsoft.com/office/drawing/2014/main" id="{814ECFB4-0EAF-4073-BA3B-C7685F2C1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2889"/>
            <a:ext cx="1150937" cy="523875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hlink"/>
                </a:solidFill>
              </a:rPr>
              <a:t> SRT</a:t>
            </a:r>
          </a:p>
        </p:txBody>
      </p:sp>
      <p:sp>
        <p:nvSpPr>
          <p:cNvPr id="42" name="Text Box 4">
            <a:extLst>
              <a:ext uri="{FF2B5EF4-FFF2-40B4-BE49-F238E27FC236}">
                <a16:creationId xmlns:a16="http://schemas.microsoft.com/office/drawing/2014/main" id="{DFFCCDD9-0438-4D38-91A6-A71F97587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5781658"/>
            <a:ext cx="1501775" cy="40005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E0D49FB0-C506-4F25-936C-AE792536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6142020"/>
            <a:ext cx="32385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BDEE6AC1-7751-4900-AB55-F2EA5DAED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5370495"/>
            <a:ext cx="6127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animBg="1"/>
      <p:bldP spid="243716" grpId="0" animBg="1"/>
      <p:bldP spid="243717" grpId="0" animBg="1"/>
      <p:bldP spid="243718" grpId="0" animBg="1"/>
      <p:bldP spid="243719" grpId="0" animBg="1"/>
      <p:bldP spid="42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072EC-4EE7-48FF-A534-A7E50C34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77D39CE-2B24-4000-B984-0BB74C72BD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最高响应比优先算法</a:t>
            </a:r>
            <a:r>
              <a:rPr lang="zh-CN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（</a:t>
            </a:r>
            <a:r>
              <a:rPr lang="en-US" altLang="zh-CN" dirty="0">
                <a:solidFill>
                  <a:srgbClr val="0070C0"/>
                </a:solidFill>
                <a:latin typeface="Arial Narrow" panose="020B0606020202030204" pitchFamily="34" charset="0"/>
              </a:rPr>
              <a:t>HRRN</a:t>
            </a:r>
            <a:r>
              <a:rPr lang="zh-CN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sz="2800" dirty="0">
                <a:solidFill>
                  <a:srgbClr val="0070C0"/>
                </a:solidFill>
              </a:rPr>
              <a:t>Highest Response Ratio Next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）</a:t>
            </a:r>
            <a:endParaRPr lang="zh-CN" altLang="en-US" b="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</a:rPr>
              <a:t>        </a:t>
            </a:r>
            <a:r>
              <a:rPr lang="en-US" altLang="zh-CN" sz="2800" dirty="0">
                <a:latin typeface="Arial Narrow" panose="020B0606020202030204" pitchFamily="34" charset="0"/>
              </a:rPr>
              <a:t>HRRN</a:t>
            </a:r>
            <a:r>
              <a:rPr lang="zh-CN" altLang="en-US" sz="2800" dirty="0">
                <a:latin typeface="Times New Roman" panose="02020603050405020304" pitchFamily="18" charset="0"/>
              </a:rPr>
              <a:t>是对</a:t>
            </a:r>
            <a:r>
              <a:rPr lang="en-US" altLang="zh-CN" sz="2800" dirty="0">
                <a:latin typeface="Arial Narrow" panose="020B0606020202030204" pitchFamily="34" charset="0"/>
              </a:rPr>
              <a:t>FCFS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Arial Narrow" panose="020B0606020202030204" pitchFamily="34" charset="0"/>
              </a:rPr>
              <a:t>SPF</a:t>
            </a:r>
            <a:r>
              <a:rPr lang="zh-CN" altLang="en-US" sz="2800" dirty="0">
                <a:latin typeface="Times New Roman" panose="02020603050405020304" pitchFamily="18" charset="0"/>
              </a:rPr>
              <a:t>方式的一种综合平衡。</a:t>
            </a:r>
            <a:endParaRPr lang="zh-CN" altLang="en-US" sz="28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响应比：</a:t>
            </a:r>
            <a:r>
              <a:rPr lang="zh-CN" altLang="en-US" sz="2800" dirty="0">
                <a:latin typeface="Arial Narrow" panose="020B0606020202030204" pitchFamily="34" charset="0"/>
              </a:rPr>
              <a:t>  </a:t>
            </a:r>
            <a:r>
              <a:rPr lang="en-US" altLang="zh-CN" sz="2800" dirty="0">
                <a:latin typeface="Arial Narrow" panose="020B0606020202030204" pitchFamily="34" charset="0"/>
              </a:rPr>
              <a:t>R=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Arial Narrow" panose="020B0606020202030204" pitchFamily="34" charset="0"/>
              </a:rPr>
              <a:t>W+S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Arial Narrow" panose="020B0606020202030204" pitchFamily="34" charset="0"/>
              </a:rPr>
              <a:t>/S= 1+W/S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Arial Narrow" panose="020B0606020202030204" pitchFamily="34" charset="0"/>
              </a:rPr>
              <a:t>		S</a:t>
            </a:r>
            <a:r>
              <a:rPr lang="zh-CN" altLang="en-US" sz="2800" dirty="0">
                <a:latin typeface="Times New Roman" panose="02020603050405020304" pitchFamily="18" charset="0"/>
              </a:rPr>
              <a:t>：估计执行时间</a:t>
            </a:r>
            <a:endParaRPr lang="zh-CN" altLang="en-US" sz="28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</a:rPr>
              <a:t>		</a:t>
            </a:r>
            <a:r>
              <a:rPr lang="en-US" altLang="zh-CN" sz="2800" dirty="0">
                <a:latin typeface="Arial Narrow" panose="020B0606020202030204" pitchFamily="34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</a:rPr>
              <a:t>：等待时间</a:t>
            </a:r>
            <a:endParaRPr lang="zh-CN" altLang="en-US" sz="28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</a:rPr>
              <a:t>		</a:t>
            </a:r>
            <a:r>
              <a:rPr lang="en-US" altLang="zh-CN" sz="2800" dirty="0">
                <a:latin typeface="Arial Narrow" panose="020B0606020202030204" pitchFamily="34" charset="0"/>
              </a:rPr>
              <a:t>W+S</a:t>
            </a:r>
            <a:r>
              <a:rPr lang="zh-CN" altLang="en-US" sz="2800" dirty="0">
                <a:latin typeface="Times New Roman" panose="02020603050405020304" pitchFamily="18" charset="0"/>
              </a:rPr>
              <a:t>：响应时间</a:t>
            </a:r>
            <a:endParaRPr lang="zh-CN" altLang="en-US" sz="2800" dirty="0">
              <a:latin typeface="Arial Narrow" panose="020B0606020202030204" pitchFamily="34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每当要进行调度时，系统计算每个作业的响应比，选择其中</a:t>
            </a:r>
            <a:r>
              <a:rPr lang="en-US" altLang="zh-CN" sz="2800" dirty="0">
                <a:latin typeface="Arial Narrow" panose="020B0606020202030204" pitchFamily="34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最大者投入执行。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68" name="Group 8">
            <a:extLst>
              <a:ext uri="{FF2B5EF4-FFF2-40B4-BE49-F238E27FC236}">
                <a16:creationId xmlns:a16="http://schemas.microsoft.com/office/drawing/2014/main" id="{8C0B5EE9-6789-41D8-9945-890ED05CFEB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3338324"/>
              </p:ext>
            </p:extLst>
          </p:nvPr>
        </p:nvGraphicFramePr>
        <p:xfrm>
          <a:off x="0" y="2573338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1.17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2.25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2.14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5762" name="Picture 2">
            <a:extLst>
              <a:ext uri="{FF2B5EF4-FFF2-40B4-BE49-F238E27FC236}">
                <a16:creationId xmlns:a16="http://schemas.microsoft.com/office/drawing/2014/main" id="{00319B33-9ECE-40E7-8660-A819043B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63" name="Text Box 3">
            <a:extLst>
              <a:ext uri="{FF2B5EF4-FFF2-40B4-BE49-F238E27FC236}">
                <a16:creationId xmlns:a16="http://schemas.microsoft.com/office/drawing/2014/main" id="{0C1712D0-3E78-4A0A-97C8-D25D6EE5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084887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764" name="Text Box 4">
            <a:extLst>
              <a:ext uri="{FF2B5EF4-FFF2-40B4-BE49-F238E27FC236}">
                <a16:creationId xmlns:a16="http://schemas.microsoft.com/office/drawing/2014/main" id="{858E6874-A2BE-40C8-853E-29DF8A243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724525"/>
            <a:ext cx="18002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939E4103-04BD-4F23-8D7B-05FE40767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364162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68C72574-0EFC-4EC9-B73B-721661D2C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4570412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46692835-A442-4FF6-A604-CD63B6AC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02212"/>
            <a:ext cx="1512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45826" name="Group 66">
            <a:extLst>
              <a:ext uri="{FF2B5EF4-FFF2-40B4-BE49-F238E27FC236}">
                <a16:creationId xmlns:a16="http://schemas.microsoft.com/office/drawing/2014/main" id="{746C67BE-E0DD-42C0-B2E1-1F9EDE1B2883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6442075"/>
            <a:ext cx="6454775" cy="415925"/>
            <a:chOff x="793" y="3486"/>
            <a:chExt cx="4066" cy="262"/>
          </a:xfrm>
        </p:grpSpPr>
        <p:sp>
          <p:nvSpPr>
            <p:cNvPr id="23645" name="Rectangle 67">
              <a:extLst>
                <a:ext uri="{FF2B5EF4-FFF2-40B4-BE49-F238E27FC236}">
                  <a16:creationId xmlns:a16="http://schemas.microsoft.com/office/drawing/2014/main" id="{59B31764-E019-428C-A096-6E76B2BD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646" name="Rectangle 68">
              <a:extLst>
                <a:ext uri="{FF2B5EF4-FFF2-40B4-BE49-F238E27FC236}">
                  <a16:creationId xmlns:a16="http://schemas.microsoft.com/office/drawing/2014/main" id="{C2AB5EBC-1C1B-47BD-A0FC-E3DE9F67A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647" name="Rectangle 69">
              <a:extLst>
                <a:ext uri="{FF2B5EF4-FFF2-40B4-BE49-F238E27FC236}">
                  <a16:creationId xmlns:a16="http://schemas.microsoft.com/office/drawing/2014/main" id="{52376B37-76C2-4365-A08C-7FBFAAC82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3648" name="Rectangle 70">
              <a:extLst>
                <a:ext uri="{FF2B5EF4-FFF2-40B4-BE49-F238E27FC236}">
                  <a16:creationId xmlns:a16="http://schemas.microsoft.com/office/drawing/2014/main" id="{45606B11-9B91-4DBC-9BEA-5082469F0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3649" name="Rectangle 71">
              <a:extLst>
                <a:ext uri="{FF2B5EF4-FFF2-40B4-BE49-F238E27FC236}">
                  <a16:creationId xmlns:a16="http://schemas.microsoft.com/office/drawing/2014/main" id="{81216460-5591-4F3C-988A-E3D387EA3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245832" name="Group 72">
            <a:extLst>
              <a:ext uri="{FF2B5EF4-FFF2-40B4-BE49-F238E27FC236}">
                <a16:creationId xmlns:a16="http://schemas.microsoft.com/office/drawing/2014/main" id="{4DEE57B9-E0EA-4C24-BC68-864B2B69D023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570412"/>
            <a:ext cx="6129338" cy="1920875"/>
            <a:chOff x="884" y="2274"/>
            <a:chExt cx="3861" cy="1119"/>
          </a:xfrm>
        </p:grpSpPr>
        <p:sp>
          <p:nvSpPr>
            <p:cNvPr id="23623" name="Line 73">
              <a:extLst>
                <a:ext uri="{FF2B5EF4-FFF2-40B4-BE49-F238E27FC236}">
                  <a16:creationId xmlns:a16="http://schemas.microsoft.com/office/drawing/2014/main" id="{CF9E4AB3-817E-4285-8066-D1AD9DB206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4" name="Line 74">
              <a:extLst>
                <a:ext uri="{FF2B5EF4-FFF2-40B4-BE49-F238E27FC236}">
                  <a16:creationId xmlns:a16="http://schemas.microsoft.com/office/drawing/2014/main" id="{BC002826-A458-429F-BC74-234DE9131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5" name="Line 75">
              <a:extLst>
                <a:ext uri="{FF2B5EF4-FFF2-40B4-BE49-F238E27FC236}">
                  <a16:creationId xmlns:a16="http://schemas.microsoft.com/office/drawing/2014/main" id="{9E1C6ED9-4FD8-40DF-9B68-D355F8B6CF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6" name="Line 76">
              <a:extLst>
                <a:ext uri="{FF2B5EF4-FFF2-40B4-BE49-F238E27FC236}">
                  <a16:creationId xmlns:a16="http://schemas.microsoft.com/office/drawing/2014/main" id="{54BEC014-6736-4DA3-88D7-3DB27D14E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7" name="Line 77">
              <a:extLst>
                <a:ext uri="{FF2B5EF4-FFF2-40B4-BE49-F238E27FC236}">
                  <a16:creationId xmlns:a16="http://schemas.microsoft.com/office/drawing/2014/main" id="{2AD0604C-7368-47FE-B32D-8AD10019A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Line 78">
              <a:extLst>
                <a:ext uri="{FF2B5EF4-FFF2-40B4-BE49-F238E27FC236}">
                  <a16:creationId xmlns:a16="http://schemas.microsoft.com/office/drawing/2014/main" id="{513DCEDC-07C3-4905-98F4-9ADFF6E65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9" name="Line 79">
              <a:extLst>
                <a:ext uri="{FF2B5EF4-FFF2-40B4-BE49-F238E27FC236}">
                  <a16:creationId xmlns:a16="http://schemas.microsoft.com/office/drawing/2014/main" id="{56045C68-12E3-4145-BBDD-4CB9992E9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0" name="Line 80">
              <a:extLst>
                <a:ext uri="{FF2B5EF4-FFF2-40B4-BE49-F238E27FC236}">
                  <a16:creationId xmlns:a16="http://schemas.microsoft.com/office/drawing/2014/main" id="{C64AD113-91A8-4641-982F-5619DB176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1" name="Line 81">
              <a:extLst>
                <a:ext uri="{FF2B5EF4-FFF2-40B4-BE49-F238E27FC236}">
                  <a16:creationId xmlns:a16="http://schemas.microsoft.com/office/drawing/2014/main" id="{E1511D1B-39FB-4567-B419-38981B1BD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2" name="Line 82">
              <a:extLst>
                <a:ext uri="{FF2B5EF4-FFF2-40B4-BE49-F238E27FC236}">
                  <a16:creationId xmlns:a16="http://schemas.microsoft.com/office/drawing/2014/main" id="{C15E86C4-1F5E-4484-897F-EB1A561BC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3" name="Line 83">
              <a:extLst>
                <a:ext uri="{FF2B5EF4-FFF2-40B4-BE49-F238E27FC236}">
                  <a16:creationId xmlns:a16="http://schemas.microsoft.com/office/drawing/2014/main" id="{454FB24E-C239-4D09-B042-04A94CBE6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4" name="Line 84">
              <a:extLst>
                <a:ext uri="{FF2B5EF4-FFF2-40B4-BE49-F238E27FC236}">
                  <a16:creationId xmlns:a16="http://schemas.microsoft.com/office/drawing/2014/main" id="{9F4040F4-BD95-4380-951C-19C7BD3FD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5" name="Line 85">
              <a:extLst>
                <a:ext uri="{FF2B5EF4-FFF2-40B4-BE49-F238E27FC236}">
                  <a16:creationId xmlns:a16="http://schemas.microsoft.com/office/drawing/2014/main" id="{295322F8-8704-41E9-BAF7-7C31EE7639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6" name="Line 86">
              <a:extLst>
                <a:ext uri="{FF2B5EF4-FFF2-40B4-BE49-F238E27FC236}">
                  <a16:creationId xmlns:a16="http://schemas.microsoft.com/office/drawing/2014/main" id="{823A557D-BCA5-42C9-883E-0832504DC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7" name="Line 87">
              <a:extLst>
                <a:ext uri="{FF2B5EF4-FFF2-40B4-BE49-F238E27FC236}">
                  <a16:creationId xmlns:a16="http://schemas.microsoft.com/office/drawing/2014/main" id="{745EC8F9-1D59-493B-9865-E9A7545C3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8" name="Line 88">
              <a:extLst>
                <a:ext uri="{FF2B5EF4-FFF2-40B4-BE49-F238E27FC236}">
                  <a16:creationId xmlns:a16="http://schemas.microsoft.com/office/drawing/2014/main" id="{CAFAD887-CC5F-4CAF-8A28-641E52874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9" name="Line 89">
              <a:extLst>
                <a:ext uri="{FF2B5EF4-FFF2-40B4-BE49-F238E27FC236}">
                  <a16:creationId xmlns:a16="http://schemas.microsoft.com/office/drawing/2014/main" id="{ADE57883-D292-4625-8870-893641D15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0" name="Line 90">
              <a:extLst>
                <a:ext uri="{FF2B5EF4-FFF2-40B4-BE49-F238E27FC236}">
                  <a16:creationId xmlns:a16="http://schemas.microsoft.com/office/drawing/2014/main" id="{F58BD09F-3382-4A21-8CD7-1656C2C90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1" name="Line 91">
              <a:extLst>
                <a:ext uri="{FF2B5EF4-FFF2-40B4-BE49-F238E27FC236}">
                  <a16:creationId xmlns:a16="http://schemas.microsoft.com/office/drawing/2014/main" id="{D4BB018A-621B-4244-9DF8-F6116E85B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2" name="Line 92">
              <a:extLst>
                <a:ext uri="{FF2B5EF4-FFF2-40B4-BE49-F238E27FC236}">
                  <a16:creationId xmlns:a16="http://schemas.microsoft.com/office/drawing/2014/main" id="{A498BB11-9283-41C0-971B-ED0040079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3" name="Line 93">
              <a:extLst>
                <a:ext uri="{FF2B5EF4-FFF2-40B4-BE49-F238E27FC236}">
                  <a16:creationId xmlns:a16="http://schemas.microsoft.com/office/drawing/2014/main" id="{3D344E8D-B1F0-4BDF-8C9E-98BCBC101C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4" name="Line 94">
              <a:extLst>
                <a:ext uri="{FF2B5EF4-FFF2-40B4-BE49-F238E27FC236}">
                  <a16:creationId xmlns:a16="http://schemas.microsoft.com/office/drawing/2014/main" id="{E8B3012C-7591-4C67-9C6A-B5AE0B4BF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622" name="Text Box 95">
            <a:extLst>
              <a:ext uri="{FF2B5EF4-FFF2-40B4-BE49-F238E27FC236}">
                <a16:creationId xmlns:a16="http://schemas.microsoft.com/office/drawing/2014/main" id="{F9AD26BE-8E4D-4B78-B26D-2E667B4A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8" y="246856"/>
            <a:ext cx="1366838" cy="557213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chemeClr val="hlink"/>
                </a:solidFill>
              </a:rPr>
              <a:t>HRRN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nimBg="1"/>
      <p:bldP spid="245764" grpId="0" animBg="1"/>
      <p:bldP spid="245765" grpId="0" animBg="1"/>
      <p:bldP spid="245766" grpId="0" animBg="1"/>
      <p:bldP spid="2457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8D922-E36C-493D-AD12-170A39B9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5715C2E-557B-43FF-B68D-12A3AECA5E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时间片轮转调度算法 （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</a:rPr>
              <a:t>RR</a:t>
            </a:r>
            <a:r>
              <a:rPr lang="zh-CN" altLang="en-US" dirty="0">
                <a:solidFill>
                  <a:srgbClr val="0070C0"/>
                </a:solidFill>
                <a:latin typeface="Times New Roman" pitchFamily="18" charset="0"/>
              </a:rPr>
              <a:t>）</a:t>
            </a:r>
            <a:endParaRPr lang="en-US" altLang="zh-CN" dirty="0">
              <a:solidFill>
                <a:srgbClr val="0070C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</a:rPr>
              <a:t>(</a:t>
            </a:r>
            <a:r>
              <a:rPr lang="en-US" altLang="zh-CN" sz="3200" dirty="0">
                <a:solidFill>
                  <a:srgbClr val="0070C0"/>
                </a:solidFill>
              </a:rPr>
              <a:t>Round-Robin)</a:t>
            </a:r>
            <a:endParaRPr lang="en-US" altLang="zh-CN" dirty="0">
              <a:solidFill>
                <a:srgbClr val="0070C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Times New Roman" pitchFamily="18" charset="0"/>
              </a:rPr>
              <a:t>原理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           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</a:rPr>
              <a:t>将</a:t>
            </a:r>
            <a:r>
              <a:rPr lang="en-US" altLang="zh-CN" sz="2400" dirty="0">
                <a:solidFill>
                  <a:srgbClr val="006666"/>
                </a:solidFill>
                <a:latin typeface="Arial Narrow" pitchFamily="34" charset="0"/>
              </a:rPr>
              <a:t>CPU 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</a:rPr>
              <a:t>的处理时间分成固定大小的时间片，系统将所有就绪进程按先来先服务的原则排成队列。每次调度时，把</a:t>
            </a:r>
            <a:r>
              <a:rPr lang="en-US" altLang="zh-CN" sz="2400" dirty="0">
                <a:solidFill>
                  <a:srgbClr val="006666"/>
                </a:solidFill>
                <a:latin typeface="Arial Narrow" pitchFamily="34" charset="0"/>
              </a:rPr>
              <a:t>CPU </a:t>
            </a:r>
            <a:r>
              <a:rPr lang="zh-CN" altLang="en-US" sz="2400" dirty="0">
                <a:solidFill>
                  <a:srgbClr val="006666"/>
                </a:solidFill>
                <a:latin typeface="Times New Roman" pitchFamily="18" charset="0"/>
              </a:rPr>
              <a:t>分配给队首进程，令其执行一个时间片，时间片用完后，若进程未结束，则重新排入就绪队列尾部。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>
                <a:latin typeface="Times New Roman" pitchFamily="18" charset="0"/>
              </a:rPr>
              <a:t>时间片的划分</a:t>
            </a:r>
            <a:endParaRPr lang="zh-CN" altLang="en-US" sz="2400" dirty="0">
              <a:latin typeface="Arial Narrow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2400" dirty="0">
                <a:latin typeface="Times New Roman" pitchFamily="18" charset="0"/>
              </a:rPr>
              <a:t>		时间片</a:t>
            </a:r>
            <a:r>
              <a:rPr lang="zh-CN" altLang="en-US" sz="2400" dirty="0">
                <a:latin typeface="Arial Narrow" pitchFamily="34" charset="0"/>
              </a:rPr>
              <a:t>  </a:t>
            </a:r>
            <a:r>
              <a:rPr lang="en-US" altLang="zh-CN" sz="2400" dirty="0">
                <a:latin typeface="Arial Narrow" pitchFamily="34" charset="0"/>
              </a:rPr>
              <a:t>Q=R / </a:t>
            </a:r>
            <a:r>
              <a:rPr lang="en-US" altLang="zh-CN" sz="2400" dirty="0" err="1">
                <a:latin typeface="Arial Narrow" pitchFamily="34" charset="0"/>
              </a:rPr>
              <a:t>Nmax</a:t>
            </a:r>
            <a:r>
              <a:rPr lang="en-US" altLang="zh-CN" sz="2400" dirty="0">
                <a:latin typeface="Arial Narrow" pitchFamily="34" charset="0"/>
              </a:rPr>
              <a:t>      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400" dirty="0">
                <a:latin typeface="Arial Narrow" pitchFamily="34" charset="0"/>
              </a:rPr>
              <a:t>	R</a:t>
            </a:r>
            <a:r>
              <a:rPr lang="zh-CN" altLang="en-US" sz="2400" dirty="0">
                <a:latin typeface="Times New Roman" pitchFamily="18" charset="0"/>
              </a:rPr>
              <a:t>：响应时间</a:t>
            </a:r>
            <a:r>
              <a:rPr lang="zh-CN" altLang="en-US" sz="2400" dirty="0">
                <a:latin typeface="Arial Narrow" pitchFamily="34" charset="0"/>
              </a:rPr>
              <a:t> 	 </a:t>
            </a:r>
            <a:r>
              <a:rPr lang="en-US" altLang="zh-CN" sz="2400" dirty="0" err="1">
                <a:latin typeface="Arial Narrow" pitchFamily="34" charset="0"/>
              </a:rPr>
              <a:t>Nmax</a:t>
            </a:r>
            <a:r>
              <a:rPr lang="zh-CN" altLang="en-US" sz="2400" dirty="0">
                <a:latin typeface="Times New Roman" pitchFamily="18" charset="0"/>
              </a:rPr>
              <a:t>：</a:t>
            </a:r>
            <a:r>
              <a:rPr lang="zh-CN" altLang="en-US" sz="2400" dirty="0">
                <a:latin typeface="Arial Narrow" pitchFamily="34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最大进程数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905" name="Group 121">
            <a:extLst>
              <a:ext uri="{FF2B5EF4-FFF2-40B4-BE49-F238E27FC236}">
                <a16:creationId xmlns:a16="http://schemas.microsoft.com/office/drawing/2014/main" id="{CFD08F89-5443-4192-82B0-3000C5B7A3D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1413443"/>
              </p:ext>
            </p:extLst>
          </p:nvPr>
        </p:nvGraphicFramePr>
        <p:xfrm>
          <a:off x="914400" y="2503488"/>
          <a:ext cx="8229600" cy="1895476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1.75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5.5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2.71</a:t>
                      </a:r>
                    </a:p>
                  </a:txBody>
                  <a:tcPr marL="110612" marR="110612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6786" name="Picture 2">
            <a:extLst>
              <a:ext uri="{FF2B5EF4-FFF2-40B4-BE49-F238E27FC236}">
                <a16:creationId xmlns:a16="http://schemas.microsoft.com/office/drawing/2014/main" id="{49BB3A54-2D55-4E90-A067-7DA8B009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-100013"/>
            <a:ext cx="5184775" cy="257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787" name="Text Box 3">
            <a:extLst>
              <a:ext uri="{FF2B5EF4-FFF2-40B4-BE49-F238E27FC236}">
                <a16:creationId xmlns:a16="http://schemas.microsoft.com/office/drawing/2014/main" id="{2A0E2C18-6A07-4C76-B037-50998F23A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893" y="6069012"/>
            <a:ext cx="9556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6788" name="Text Box 4">
            <a:extLst>
              <a:ext uri="{FF2B5EF4-FFF2-40B4-BE49-F238E27FC236}">
                <a16:creationId xmlns:a16="http://schemas.microsoft.com/office/drawing/2014/main" id="{6167987B-0102-4FAB-9CF3-E0A9FFD5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518" y="5708650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6789" name="Text Box 5">
            <a:extLst>
              <a:ext uri="{FF2B5EF4-FFF2-40B4-BE49-F238E27FC236}">
                <a16:creationId xmlns:a16="http://schemas.microsoft.com/office/drawing/2014/main" id="{1C223AC4-EF82-42DC-A225-A96D1CEB3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6481" y="5275262"/>
            <a:ext cx="1223962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6790" name="Text Box 6">
            <a:extLst>
              <a:ext uri="{FF2B5EF4-FFF2-40B4-BE49-F238E27FC236}">
                <a16:creationId xmlns:a16="http://schemas.microsoft.com/office/drawing/2014/main" id="{9338BF61-95B0-41F8-BA72-A3A077C00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443" y="4868862"/>
            <a:ext cx="12239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6791" name="Text Box 7">
            <a:extLst>
              <a:ext uri="{FF2B5EF4-FFF2-40B4-BE49-F238E27FC236}">
                <a16:creationId xmlns:a16="http://schemas.microsoft.com/office/drawing/2014/main" id="{FE0756BF-A344-451E-B109-8EA08E5CB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668" y="4483100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46850" name="Group 66">
            <a:extLst>
              <a:ext uri="{FF2B5EF4-FFF2-40B4-BE49-F238E27FC236}">
                <a16:creationId xmlns:a16="http://schemas.microsoft.com/office/drawing/2014/main" id="{E2C4EDD0-57E8-4D39-B429-A8293A481AFF}"/>
              </a:ext>
            </a:extLst>
          </p:cNvPr>
          <p:cNvGrpSpPr>
            <a:grpSpLocks/>
          </p:cNvGrpSpPr>
          <p:nvPr/>
        </p:nvGrpSpPr>
        <p:grpSpPr bwMode="auto">
          <a:xfrm>
            <a:off x="1281431" y="6426200"/>
            <a:ext cx="6454775" cy="415925"/>
            <a:chOff x="793" y="3486"/>
            <a:chExt cx="4066" cy="262"/>
          </a:xfrm>
        </p:grpSpPr>
        <p:sp>
          <p:nvSpPr>
            <p:cNvPr id="25695" name="Rectangle 67">
              <a:extLst>
                <a:ext uri="{FF2B5EF4-FFF2-40B4-BE49-F238E27FC236}">
                  <a16:creationId xmlns:a16="http://schemas.microsoft.com/office/drawing/2014/main" id="{7009EAFA-22D3-466E-8251-9F61ED20B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96" name="Rectangle 68">
              <a:extLst>
                <a:ext uri="{FF2B5EF4-FFF2-40B4-BE49-F238E27FC236}">
                  <a16:creationId xmlns:a16="http://schemas.microsoft.com/office/drawing/2014/main" id="{2F8A1B5D-4A55-45A3-A791-215C3950C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697" name="Rectangle 69">
              <a:extLst>
                <a:ext uri="{FF2B5EF4-FFF2-40B4-BE49-F238E27FC236}">
                  <a16:creationId xmlns:a16="http://schemas.microsoft.com/office/drawing/2014/main" id="{143F225A-1648-41E1-A833-C206330D1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698" name="Rectangle 70">
              <a:extLst>
                <a:ext uri="{FF2B5EF4-FFF2-40B4-BE49-F238E27FC236}">
                  <a16:creationId xmlns:a16="http://schemas.microsoft.com/office/drawing/2014/main" id="{E6217B55-722C-46CC-BDAD-9FE6E73A5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5699" name="Rectangle 71">
              <a:extLst>
                <a:ext uri="{FF2B5EF4-FFF2-40B4-BE49-F238E27FC236}">
                  <a16:creationId xmlns:a16="http://schemas.microsoft.com/office/drawing/2014/main" id="{B870DF0E-B494-464C-82E9-F3BE4B606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246856" name="Group 72">
            <a:extLst>
              <a:ext uri="{FF2B5EF4-FFF2-40B4-BE49-F238E27FC236}">
                <a16:creationId xmlns:a16="http://schemas.microsoft.com/office/drawing/2014/main" id="{CCCB524F-718C-4A38-853A-E44F686D1852}"/>
              </a:ext>
            </a:extLst>
          </p:cNvPr>
          <p:cNvGrpSpPr>
            <a:grpSpLocks/>
          </p:cNvGrpSpPr>
          <p:nvPr/>
        </p:nvGrpSpPr>
        <p:grpSpPr bwMode="auto">
          <a:xfrm>
            <a:off x="1425893" y="4554537"/>
            <a:ext cx="6129338" cy="1920875"/>
            <a:chOff x="884" y="2274"/>
            <a:chExt cx="3861" cy="1119"/>
          </a:xfrm>
        </p:grpSpPr>
        <p:sp>
          <p:nvSpPr>
            <p:cNvPr id="25673" name="Line 73">
              <a:extLst>
                <a:ext uri="{FF2B5EF4-FFF2-40B4-BE49-F238E27FC236}">
                  <a16:creationId xmlns:a16="http://schemas.microsoft.com/office/drawing/2014/main" id="{695D69F9-829E-4F87-8E73-679409283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4" name="Line 74">
              <a:extLst>
                <a:ext uri="{FF2B5EF4-FFF2-40B4-BE49-F238E27FC236}">
                  <a16:creationId xmlns:a16="http://schemas.microsoft.com/office/drawing/2014/main" id="{72B806AE-6977-4DA4-9C45-12A924A6C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5" name="Line 75">
              <a:extLst>
                <a:ext uri="{FF2B5EF4-FFF2-40B4-BE49-F238E27FC236}">
                  <a16:creationId xmlns:a16="http://schemas.microsoft.com/office/drawing/2014/main" id="{5E02A5A3-05F6-46E0-A71D-34F96EF88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6" name="Line 76">
              <a:extLst>
                <a:ext uri="{FF2B5EF4-FFF2-40B4-BE49-F238E27FC236}">
                  <a16:creationId xmlns:a16="http://schemas.microsoft.com/office/drawing/2014/main" id="{34038D1D-D436-4699-B3F2-A3719571E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7" name="Line 77">
              <a:extLst>
                <a:ext uri="{FF2B5EF4-FFF2-40B4-BE49-F238E27FC236}">
                  <a16:creationId xmlns:a16="http://schemas.microsoft.com/office/drawing/2014/main" id="{A9E54B38-B577-4E6B-ABDE-3C7B087A7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8" name="Line 78">
              <a:extLst>
                <a:ext uri="{FF2B5EF4-FFF2-40B4-BE49-F238E27FC236}">
                  <a16:creationId xmlns:a16="http://schemas.microsoft.com/office/drawing/2014/main" id="{ABF7C315-3FCE-43E3-9F44-A1149D6DD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79" name="Line 79">
              <a:extLst>
                <a:ext uri="{FF2B5EF4-FFF2-40B4-BE49-F238E27FC236}">
                  <a16:creationId xmlns:a16="http://schemas.microsoft.com/office/drawing/2014/main" id="{F2DB1070-B3F1-40A2-8390-2FC151EA0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0" name="Line 80">
              <a:extLst>
                <a:ext uri="{FF2B5EF4-FFF2-40B4-BE49-F238E27FC236}">
                  <a16:creationId xmlns:a16="http://schemas.microsoft.com/office/drawing/2014/main" id="{257CCC9B-04D3-45F2-A2E0-98BE19C82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1" name="Line 81">
              <a:extLst>
                <a:ext uri="{FF2B5EF4-FFF2-40B4-BE49-F238E27FC236}">
                  <a16:creationId xmlns:a16="http://schemas.microsoft.com/office/drawing/2014/main" id="{79869F67-3792-4AAC-B5C9-E6AF59D18C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2" name="Line 82">
              <a:extLst>
                <a:ext uri="{FF2B5EF4-FFF2-40B4-BE49-F238E27FC236}">
                  <a16:creationId xmlns:a16="http://schemas.microsoft.com/office/drawing/2014/main" id="{E380EAE9-6830-4FC6-B555-9324FE07A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3" name="Line 83">
              <a:extLst>
                <a:ext uri="{FF2B5EF4-FFF2-40B4-BE49-F238E27FC236}">
                  <a16:creationId xmlns:a16="http://schemas.microsoft.com/office/drawing/2014/main" id="{376D9D46-75BC-46BC-8DC0-6B921F68A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4" name="Line 84">
              <a:extLst>
                <a:ext uri="{FF2B5EF4-FFF2-40B4-BE49-F238E27FC236}">
                  <a16:creationId xmlns:a16="http://schemas.microsoft.com/office/drawing/2014/main" id="{03374CAA-CE1F-4AF0-995F-BFD2FE740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5" name="Line 85">
              <a:extLst>
                <a:ext uri="{FF2B5EF4-FFF2-40B4-BE49-F238E27FC236}">
                  <a16:creationId xmlns:a16="http://schemas.microsoft.com/office/drawing/2014/main" id="{90268B33-6FD7-4010-959E-93FAC8F62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6" name="Line 86">
              <a:extLst>
                <a:ext uri="{FF2B5EF4-FFF2-40B4-BE49-F238E27FC236}">
                  <a16:creationId xmlns:a16="http://schemas.microsoft.com/office/drawing/2014/main" id="{C5ABAD7C-2FC2-4D93-9637-B8BED0AEA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7" name="Line 87">
              <a:extLst>
                <a:ext uri="{FF2B5EF4-FFF2-40B4-BE49-F238E27FC236}">
                  <a16:creationId xmlns:a16="http://schemas.microsoft.com/office/drawing/2014/main" id="{76FFD8F2-7EA5-47D0-BDBF-1B4E276A6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8" name="Line 88">
              <a:extLst>
                <a:ext uri="{FF2B5EF4-FFF2-40B4-BE49-F238E27FC236}">
                  <a16:creationId xmlns:a16="http://schemas.microsoft.com/office/drawing/2014/main" id="{1DF7D9D6-74BD-4EE0-8220-241160DF9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89" name="Line 89">
              <a:extLst>
                <a:ext uri="{FF2B5EF4-FFF2-40B4-BE49-F238E27FC236}">
                  <a16:creationId xmlns:a16="http://schemas.microsoft.com/office/drawing/2014/main" id="{CA2C13F7-8C06-438D-BE87-25443890B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0" name="Line 90">
              <a:extLst>
                <a:ext uri="{FF2B5EF4-FFF2-40B4-BE49-F238E27FC236}">
                  <a16:creationId xmlns:a16="http://schemas.microsoft.com/office/drawing/2014/main" id="{955320B5-F85F-46D5-B880-243789E4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1" name="Line 91">
              <a:extLst>
                <a:ext uri="{FF2B5EF4-FFF2-40B4-BE49-F238E27FC236}">
                  <a16:creationId xmlns:a16="http://schemas.microsoft.com/office/drawing/2014/main" id="{98514226-5A4C-40D9-B116-CBA2A6F23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2" name="Line 92">
              <a:extLst>
                <a:ext uri="{FF2B5EF4-FFF2-40B4-BE49-F238E27FC236}">
                  <a16:creationId xmlns:a16="http://schemas.microsoft.com/office/drawing/2014/main" id="{49B7684C-AE88-4E56-8D97-CC7163E5BD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3" name="Line 93">
              <a:extLst>
                <a:ext uri="{FF2B5EF4-FFF2-40B4-BE49-F238E27FC236}">
                  <a16:creationId xmlns:a16="http://schemas.microsoft.com/office/drawing/2014/main" id="{D6440044-925B-4DB5-AE83-87434860F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94" name="Line 94">
              <a:extLst>
                <a:ext uri="{FF2B5EF4-FFF2-40B4-BE49-F238E27FC236}">
                  <a16:creationId xmlns:a16="http://schemas.microsoft.com/office/drawing/2014/main" id="{B30F94A0-92F8-4890-8CC2-724F51CBA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902" name="Text Box 118">
            <a:extLst>
              <a:ext uri="{FF2B5EF4-FFF2-40B4-BE49-F238E27FC236}">
                <a16:creationId xmlns:a16="http://schemas.microsoft.com/office/drawing/2014/main" id="{45F76E46-8080-4ABA-BA47-887954093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406" y="5707062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 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6903" name="Text Box 119">
            <a:extLst>
              <a:ext uri="{FF2B5EF4-FFF2-40B4-BE49-F238E27FC236}">
                <a16:creationId xmlns:a16="http://schemas.microsoft.com/office/drawing/2014/main" id="{A7D985D2-8DD2-4875-AC1F-F402F3A75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368" y="491490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672" name="Text Box 122">
            <a:extLst>
              <a:ext uri="{FF2B5EF4-FFF2-40B4-BE49-F238E27FC236}">
                <a16:creationId xmlns:a16="http://schemas.microsoft.com/office/drawing/2014/main" id="{C0AF7841-455B-4286-9076-B890A333E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43" y="175344"/>
            <a:ext cx="1295400" cy="1200329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 err="1">
                <a:solidFill>
                  <a:schemeClr val="hlink"/>
                </a:solidFill>
              </a:rPr>
              <a:t>RoundRobin</a:t>
            </a:r>
            <a:r>
              <a:rPr lang="zh-CN" altLang="en-US" sz="2400" dirty="0">
                <a:solidFill>
                  <a:schemeClr val="hlink"/>
                </a:solidFill>
              </a:rPr>
              <a:t>（</a:t>
            </a:r>
            <a:r>
              <a:rPr lang="en-US" altLang="zh-CN" sz="2400" dirty="0">
                <a:solidFill>
                  <a:schemeClr val="hlink"/>
                </a:solidFill>
              </a:rPr>
              <a:t>Q=4</a:t>
            </a:r>
            <a:r>
              <a:rPr lang="zh-CN" altLang="en-US" sz="2400" dirty="0">
                <a:solidFill>
                  <a:schemeClr val="hlink"/>
                </a:solidFill>
              </a:rPr>
              <a:t>）</a:t>
            </a:r>
            <a:endParaRPr lang="en-US" altLang="zh-CN" sz="2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6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6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20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20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1" dur="20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2000"/>
                                        <p:tgtEl>
                                          <p:spTgt spid="24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20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2000"/>
                                        <p:tgtEl>
                                          <p:spTgt spid="24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6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6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nimBg="1"/>
      <p:bldP spid="246788" grpId="0" animBg="1"/>
      <p:bldP spid="246789" grpId="0" animBg="1"/>
      <p:bldP spid="246790" grpId="0" animBg="1"/>
      <p:bldP spid="246791" grpId="0" animBg="1"/>
      <p:bldP spid="246902" grpId="0" animBg="1"/>
      <p:bldP spid="2469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3">
            <a:extLst>
              <a:ext uri="{FF2B5EF4-FFF2-40B4-BE49-F238E27FC236}">
                <a16:creationId xmlns:a16="http://schemas.microsoft.com/office/drawing/2014/main" id="{90803859-5043-428B-AA01-363FBAB0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966771"/>
            <a:ext cx="5953125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9" name="Rectangle 4">
            <a:extLst>
              <a:ext uri="{FF2B5EF4-FFF2-40B4-BE49-F238E27FC236}">
                <a16:creationId xmlns:a16="http://schemas.microsoft.com/office/drawing/2014/main" id="{C60EFF0D-63A3-4924-858F-D9E0F9F21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虚时间片轮转法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A4D912-90D3-47E9-9D11-8982B80E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B610B-8BF3-4EF4-8BD1-2162DADC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02718BB5-1E1E-4F2C-A432-337553DC3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优先级调度算法 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(Priority)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静态优先级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6666"/>
                </a:solidFill>
                <a:latin typeface="Times New Roman" panose="02020603050405020304" pitchFamily="18" charset="0"/>
              </a:rPr>
              <a:t>原理：</a:t>
            </a:r>
            <a:r>
              <a:rPr lang="zh-CN" altLang="en-US" sz="2400" dirty="0">
                <a:solidFill>
                  <a:srgbClr val="006666"/>
                </a:solidFill>
              </a:rPr>
              <a:t>在创建进程时赋予优先级，在进程的生命期中不能改变。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/>
              <a:t>确定进程优先级的一般原则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/>
              <a:t>进程的类型   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/>
              <a:t>对资源的需求量及类型  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/>
              <a:t>按作业到达系统的时间顺序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dirty="0"/>
              <a:t>按用户类型和要求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特点：</a:t>
            </a:r>
            <a:r>
              <a:rPr lang="zh-CN" altLang="en-US" sz="2400" dirty="0">
                <a:latin typeface="Times New Roman" panose="02020603050405020304" pitchFamily="18" charset="0"/>
              </a:rPr>
              <a:t>简单易行，系统开销小；不够精确，可能出现优先级低的作业或进程，长期得不到调度。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45E08-F563-4A2A-AE11-AE83ED36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6F5AA6A-F06F-422D-AA52-B33184E85B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动态优先级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6666"/>
                </a:solidFill>
              </a:rPr>
              <a:t>         在创建进程时赋予的基本优先级，在进程执行过程中可随进程的特性（</a:t>
            </a:r>
            <a:r>
              <a:rPr lang="en-US" altLang="zh-CN" sz="2800" dirty="0">
                <a:solidFill>
                  <a:srgbClr val="006666"/>
                </a:solidFill>
              </a:rPr>
              <a:t>CPU</a:t>
            </a:r>
            <a:r>
              <a:rPr lang="zh-CN" altLang="en-US" sz="2800" dirty="0">
                <a:solidFill>
                  <a:srgbClr val="006666"/>
                </a:solidFill>
              </a:rPr>
              <a:t>等待时间、执行时间长短等）动态改变。</a:t>
            </a:r>
            <a:endParaRPr lang="zh-CN" altLang="en-US" sz="2800" dirty="0">
              <a:solidFill>
                <a:srgbClr val="006666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确定进程动态优先级的原则：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根据其占有</a:t>
            </a:r>
            <a:r>
              <a:rPr lang="en-US" altLang="zh-CN" dirty="0">
                <a:latin typeface="Arial Narrow" panose="020B0606020202030204" pitchFamily="34" charset="0"/>
              </a:rPr>
              <a:t>CPU </a:t>
            </a:r>
            <a:r>
              <a:rPr lang="zh-CN" altLang="en-US" dirty="0">
                <a:latin typeface="Times New Roman" panose="02020603050405020304" pitchFamily="18" charset="0"/>
              </a:rPr>
              <a:t>时间的长短；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根据就绪进程等待</a:t>
            </a:r>
            <a:r>
              <a:rPr lang="en-US" altLang="zh-CN" dirty="0">
                <a:latin typeface="Arial Narrow" panose="020B0606020202030204" pitchFamily="34" charset="0"/>
              </a:rPr>
              <a:t>CPU </a:t>
            </a:r>
            <a:r>
              <a:rPr lang="zh-CN" altLang="en-US" dirty="0">
                <a:latin typeface="Times New Roman" panose="02020603050405020304" pitchFamily="18" charset="0"/>
              </a:rPr>
              <a:t>的时间长短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改变进程优先级的方式：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线形优先级调度策略</a:t>
            </a:r>
            <a:endParaRPr lang="zh-CN" altLang="en-US" sz="1400" dirty="0">
              <a:latin typeface="Arial Narrow" panose="020B0606020202030204" pitchFamily="34" charset="0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非线形改变优先级规则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>
            <a:extLst>
              <a:ext uri="{FF2B5EF4-FFF2-40B4-BE49-F238E27FC236}">
                <a16:creationId xmlns:a16="http://schemas.microsoft.com/office/drawing/2014/main" id="{0895A1E8-BCF8-4283-93CD-1CCB28E8A8B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45440" y="1097281"/>
            <a:ext cx="8798560" cy="503523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多队列调度算法</a:t>
            </a:r>
          </a:p>
          <a:p>
            <a:pPr lvl="1" eaLnBrk="1" hangingPunct="1"/>
            <a:r>
              <a:rPr lang="zh-CN" altLang="en-US" sz="2400" dirty="0">
                <a:solidFill>
                  <a:srgbClr val="006666"/>
                </a:solidFill>
                <a:latin typeface="Times New Roman" panose="02020603050405020304" pitchFamily="18" charset="0"/>
              </a:rPr>
              <a:t>原理：根据作业的性质或类型不同，将就绪进程队列再分为若干子队列，各作业固定地分属于一队列，每个队列采用一种算法。</a:t>
            </a:r>
          </a:p>
        </p:txBody>
      </p:sp>
      <p:pic>
        <p:nvPicPr>
          <p:cNvPr id="29700" name="Picture 6" descr="9_4">
            <a:extLst>
              <a:ext uri="{FF2B5EF4-FFF2-40B4-BE49-F238E27FC236}">
                <a16:creationId xmlns:a16="http://schemas.microsoft.com/office/drawing/2014/main" id="{342F7F94-4D6F-4C79-813A-4F229299A61E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2997200"/>
            <a:ext cx="4422775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83FA30C-99D3-4C94-8487-D5F36928C58A}"/>
              </a:ext>
            </a:extLst>
          </p:cNvPr>
          <p:cNvSpPr/>
          <p:nvPr/>
        </p:nvSpPr>
        <p:spPr>
          <a:xfrm>
            <a:off x="1400175" y="241013"/>
            <a:ext cx="3570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3.2	</a:t>
            </a:r>
            <a:r>
              <a:rPr kumimoji="0" lang="zh-CN" altLang="en-US" sz="320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进程调度算法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648DA-813A-4478-B3F3-6F50FC65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3.2	</a:t>
            </a:r>
            <a:r>
              <a:rPr lang="zh-CN" altLang="en-US" dirty="0">
                <a:solidFill>
                  <a:srgbClr val="000000"/>
                </a:solidFill>
              </a:rPr>
              <a:t>进程调度算法</a:t>
            </a:r>
            <a:endParaRPr lang="zh-CN" altLang="en-US" dirty="0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130BDA6A-9B40-4D6B-AE46-BBD8A755B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实现方式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规定队列的优先级，优先级高的先获调度。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例：按规定时间片运行前台作业，运行完成或阻塞时，才转去调度后台作业。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为各队列分配一定的占用</a:t>
            </a:r>
            <a:r>
              <a:rPr lang="en-US" altLang="zh-CN">
                <a:latin typeface="Arial Narrow" panose="020B0606020202030204" pitchFamily="34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时间比例。</a:t>
            </a:r>
            <a:endParaRPr lang="zh-CN" altLang="en-US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例：	前台：</a:t>
            </a:r>
            <a:r>
              <a:rPr lang="en-US" altLang="zh-CN" sz="2800">
                <a:latin typeface="Arial Narrow" panose="020B0606020202030204" pitchFamily="34" charset="0"/>
              </a:rPr>
              <a:t>80%		</a:t>
            </a:r>
            <a:r>
              <a:rPr lang="zh-CN" altLang="en-US" sz="2800">
                <a:latin typeface="Times New Roman" panose="02020603050405020304" pitchFamily="18" charset="0"/>
              </a:rPr>
              <a:t>后台：</a:t>
            </a:r>
            <a:r>
              <a:rPr lang="en-US" altLang="zh-CN" sz="2800">
                <a:latin typeface="Arial Narrow" panose="020B0606020202030204" pitchFamily="34" charset="0"/>
              </a:rPr>
              <a:t>20%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或：前台运行</a:t>
            </a:r>
            <a:r>
              <a:rPr lang="en-US" altLang="zh-CN" sz="2800">
                <a:latin typeface="Arial Narrow" panose="020B0606020202030204" pitchFamily="34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个时间片，后台运行一个时间片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4B8EEB26-CEF6-4FF7-8D28-C47ACBD8AC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0813"/>
            <a:ext cx="6415088" cy="11366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600" dirty="0"/>
              <a:t>3.1	</a:t>
            </a:r>
            <a:r>
              <a:rPr lang="zh-CN" altLang="en-US" sz="3600" dirty="0">
                <a:latin typeface="Times New Roman" panose="02020603050405020304" pitchFamily="18" charset="0"/>
              </a:rPr>
              <a:t>调度的型和模型</a:t>
            </a:r>
            <a:endParaRPr lang="zh-CN" altLang="en-US" sz="3600" dirty="0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C82672DB-418C-4ACA-A663-1E394C14C11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366838"/>
            <a:ext cx="8067040" cy="475932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</a:rPr>
              <a:t>调度类型</a:t>
            </a:r>
            <a:r>
              <a:rPr lang="zh-CN" altLang="en-US" sz="2800" dirty="0">
                <a:latin typeface="Arial Narrow" panose="020B0606020202030204" pitchFamily="34" charset="0"/>
              </a:rPr>
              <a:t>  </a:t>
            </a:r>
          </a:p>
          <a:p>
            <a:pPr lvl="1" eaLnBrk="1" hangingPunct="1"/>
            <a:r>
              <a:rPr lang="zh-CN" altLang="en-US" sz="2800" dirty="0">
                <a:latin typeface="Times New Roman" panose="02020603050405020304" pitchFamily="18" charset="0"/>
              </a:rPr>
              <a:t>作业调度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高级调度或长程调度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作业的状态及其转换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作业从输入到完成要经历提交，收容，执行，完成四个阶段。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作业调度</a:t>
            </a:r>
            <a:r>
              <a:rPr lang="zh-CN" altLang="en-US" sz="2400" dirty="0">
                <a:latin typeface="Arial Narrow" panose="020B0606020202030204" pitchFamily="34" charset="0"/>
              </a:rPr>
              <a:t> （</a:t>
            </a:r>
            <a:r>
              <a:rPr lang="zh-CN" altLang="en-US" sz="2400" dirty="0">
                <a:latin typeface="Times New Roman" panose="02020603050405020304" pitchFamily="18" charset="0"/>
              </a:rPr>
              <a:t>宏观调度或高级调度</a:t>
            </a:r>
            <a:r>
              <a:rPr lang="zh-CN" altLang="en-US" sz="2400" dirty="0">
                <a:latin typeface="Arial Narrow" panose="020B0606020202030204" pitchFamily="34" charset="0"/>
              </a:rPr>
              <a:t>）</a:t>
            </a:r>
          </a:p>
        </p:txBody>
      </p:sp>
      <p:sp>
        <p:nvSpPr>
          <p:cNvPr id="1048" name="Line 24">
            <a:extLst>
              <a:ext uri="{FF2B5EF4-FFF2-40B4-BE49-F238E27FC236}">
                <a16:creationId xmlns:a16="http://schemas.microsoft.com/office/drawing/2014/main" id="{C060A625-1A82-4173-A73F-0C36201AF2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688" y="4995863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9" name="Line 25">
            <a:extLst>
              <a:ext uri="{FF2B5EF4-FFF2-40B4-BE49-F238E27FC236}">
                <a16:creationId xmlns:a16="http://schemas.microsoft.com/office/drawing/2014/main" id="{C5578BB1-C778-4940-803D-BF78211E53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6488" y="4979988"/>
            <a:ext cx="838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0" name="Line 26">
            <a:extLst>
              <a:ext uri="{FF2B5EF4-FFF2-40B4-BE49-F238E27FC236}">
                <a16:creationId xmlns:a16="http://schemas.microsoft.com/office/drawing/2014/main" id="{83DAE8D3-9F60-45A9-A2FA-9CB97A60F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0888" y="4995863"/>
            <a:ext cx="8382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1" name="Group 27">
            <a:extLst>
              <a:ext uri="{FF2B5EF4-FFF2-40B4-BE49-F238E27FC236}">
                <a16:creationId xmlns:a16="http://schemas.microsoft.com/office/drawing/2014/main" id="{4D3DD40A-300F-4029-9659-60CB0DF8CE49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716338"/>
            <a:ext cx="6743700" cy="2419350"/>
            <a:chOff x="802" y="1738"/>
            <a:chExt cx="4248" cy="1524"/>
          </a:xfrm>
        </p:grpSpPr>
        <p:sp>
          <p:nvSpPr>
            <p:cNvPr id="4109" name="Rectangle 28">
              <a:extLst>
                <a:ext uri="{FF2B5EF4-FFF2-40B4-BE49-F238E27FC236}">
                  <a16:creationId xmlns:a16="http://schemas.microsoft.com/office/drawing/2014/main" id="{99FBDDAE-F78E-4025-92A7-D0B778517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738"/>
              <a:ext cx="1296" cy="1140"/>
            </a:xfrm>
            <a:prstGeom prst="rect">
              <a:avLst/>
            </a:prstGeom>
            <a:gradFill rotWithShape="0">
              <a:gsLst>
                <a:gs pos="0">
                  <a:srgbClr val="765E76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110" name="Rectangle 29">
              <a:extLst>
                <a:ext uri="{FF2B5EF4-FFF2-40B4-BE49-F238E27FC236}">
                  <a16:creationId xmlns:a16="http://schemas.microsoft.com/office/drawing/2014/main" id="{62F30B5D-7EF5-4094-88FC-902BD8DE6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2398"/>
              <a:ext cx="492" cy="28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完成</a:t>
              </a:r>
            </a:p>
          </p:txBody>
        </p:sp>
        <p:sp>
          <p:nvSpPr>
            <p:cNvPr id="4111" name="Oval 30">
              <a:extLst>
                <a:ext uri="{FF2B5EF4-FFF2-40B4-BE49-F238E27FC236}">
                  <a16:creationId xmlns:a16="http://schemas.microsoft.com/office/drawing/2014/main" id="{FDB086DD-ECFB-43E5-B4DF-934155D7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834"/>
              <a:ext cx="360" cy="408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执行</a:t>
              </a:r>
            </a:p>
          </p:txBody>
        </p:sp>
        <p:sp>
          <p:nvSpPr>
            <p:cNvPr id="4112" name="Oval 31">
              <a:extLst>
                <a:ext uri="{FF2B5EF4-FFF2-40B4-BE49-F238E27FC236}">
                  <a16:creationId xmlns:a16="http://schemas.microsoft.com/office/drawing/2014/main" id="{64499369-1FE8-4014-A360-4CBD9219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398"/>
              <a:ext cx="324" cy="32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就绪</a:t>
              </a:r>
            </a:p>
          </p:txBody>
        </p:sp>
        <p:sp>
          <p:nvSpPr>
            <p:cNvPr id="4113" name="Oval 32">
              <a:extLst>
                <a:ext uri="{FF2B5EF4-FFF2-40B4-BE49-F238E27FC236}">
                  <a16:creationId xmlns:a16="http://schemas.microsoft.com/office/drawing/2014/main" id="{C7DDAA2B-CAA0-4D55-8C61-6E88C28E8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" y="2398"/>
              <a:ext cx="324" cy="33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阻塞</a:t>
              </a:r>
            </a:p>
          </p:txBody>
        </p:sp>
        <p:sp>
          <p:nvSpPr>
            <p:cNvPr id="4114" name="Rectangle 33">
              <a:extLst>
                <a:ext uri="{FF2B5EF4-FFF2-40B4-BE49-F238E27FC236}">
                  <a16:creationId xmlns:a16="http://schemas.microsoft.com/office/drawing/2014/main" id="{AD281705-8E48-4ADB-83CB-16646C3ED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398"/>
              <a:ext cx="456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进入</a:t>
              </a:r>
            </a:p>
          </p:txBody>
        </p:sp>
        <p:sp>
          <p:nvSpPr>
            <p:cNvPr id="4115" name="Rectangle 34">
              <a:extLst>
                <a:ext uri="{FF2B5EF4-FFF2-40B4-BE49-F238E27FC236}">
                  <a16:creationId xmlns:a16="http://schemas.microsoft.com/office/drawing/2014/main" id="{9B276DB8-F955-4E00-A5DD-D44932575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398"/>
              <a:ext cx="456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收容</a:t>
              </a:r>
            </a:p>
          </p:txBody>
        </p:sp>
        <p:sp>
          <p:nvSpPr>
            <p:cNvPr id="4116" name="Text Box 35">
              <a:extLst>
                <a:ext uri="{FF2B5EF4-FFF2-40B4-BE49-F238E27FC236}">
                  <a16:creationId xmlns:a16="http://schemas.microsoft.com/office/drawing/2014/main" id="{0ED1A827-4738-4F05-AC15-984293BF1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" y="1774"/>
              <a:ext cx="442" cy="256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4117" name="Rectangle 36">
              <a:extLst>
                <a:ext uri="{FF2B5EF4-FFF2-40B4-BE49-F238E27FC236}">
                  <a16:creationId xmlns:a16="http://schemas.microsoft.com/office/drawing/2014/main" id="{0FC22915-7139-4D58-8841-A5084E2A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2974"/>
              <a:ext cx="576" cy="2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执行</a:t>
              </a:r>
            </a:p>
          </p:txBody>
        </p:sp>
        <p:sp>
          <p:nvSpPr>
            <p:cNvPr id="4118" name="Line 37">
              <a:extLst>
                <a:ext uri="{FF2B5EF4-FFF2-40B4-BE49-F238E27FC236}">
                  <a16:creationId xmlns:a16="http://schemas.microsoft.com/office/drawing/2014/main" id="{446B2D42-103E-44B8-8DE7-95593BFA80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6" y="2206"/>
              <a:ext cx="240" cy="19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38">
              <a:extLst>
                <a:ext uri="{FF2B5EF4-FFF2-40B4-BE49-F238E27FC236}">
                  <a16:creationId xmlns:a16="http://schemas.microsoft.com/office/drawing/2014/main" id="{CC80A85B-D823-490E-BC47-C51E439A1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4" y="2158"/>
              <a:ext cx="240" cy="2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Line 39">
              <a:extLst>
                <a:ext uri="{FF2B5EF4-FFF2-40B4-BE49-F238E27FC236}">
                  <a16:creationId xmlns:a16="http://schemas.microsoft.com/office/drawing/2014/main" id="{B7CC1B2D-77E7-42DB-B720-6A48CCBD3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0" y="2590"/>
              <a:ext cx="48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4" name="Text Box 40">
            <a:extLst>
              <a:ext uri="{FF2B5EF4-FFF2-40B4-BE49-F238E27FC236}">
                <a16:creationId xmlns:a16="http://schemas.microsoft.com/office/drawing/2014/main" id="{4E4632D8-DD81-4930-A2F9-05093B51E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45386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楷体_GB2312"/>
                <a:cs typeface="楷体_GB2312"/>
              </a:rPr>
              <a:t>提交</a:t>
            </a:r>
          </a:p>
        </p:txBody>
      </p:sp>
      <p:sp>
        <p:nvSpPr>
          <p:cNvPr id="1065" name="Text Box 41">
            <a:extLst>
              <a:ext uri="{FF2B5EF4-FFF2-40B4-BE49-F238E27FC236}">
                <a16:creationId xmlns:a16="http://schemas.microsoft.com/office/drawing/2014/main" id="{ED51B794-848D-4E77-917F-12A0A9BE9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149725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楷体_GB2312"/>
                <a:cs typeface="楷体_GB2312"/>
              </a:rPr>
              <a:t>作业调度</a:t>
            </a:r>
          </a:p>
        </p:txBody>
      </p:sp>
      <p:sp>
        <p:nvSpPr>
          <p:cNvPr id="1066" name="Text Box 42">
            <a:extLst>
              <a:ext uri="{FF2B5EF4-FFF2-40B4-BE49-F238E27FC236}">
                <a16:creationId xmlns:a16="http://schemas.microsoft.com/office/drawing/2014/main" id="{3EFC1191-E533-4898-9C28-DE8CE9381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4538663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楷体_GB2312"/>
                <a:cs typeface="楷体_GB2312"/>
              </a:rPr>
              <a:t>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" grpId="0" autoUpdateAnimBg="0"/>
      <p:bldP spid="1065" grpId="0" autoUpdateAnimBg="0"/>
      <p:bldP spid="10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>
            <a:extLst>
              <a:ext uri="{FF2B5EF4-FFF2-40B4-BE49-F238E27FC236}">
                <a16:creationId xmlns:a16="http://schemas.microsoft.com/office/drawing/2014/main" id="{C8B43C6E-E891-4B48-A423-A1990B30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1430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400" b="0">
              <a:latin typeface="Arial Narrow" panose="020B0606020202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C43795-0519-477B-B68B-3D803F6C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0BFC46BC-92BB-493B-9020-4E5973C8E7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多级反馈轮转调度算法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solidFill>
                  <a:srgbClr val="0070C0"/>
                </a:solidFill>
              </a:rPr>
              <a:t>Feedback)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设置多个就绪队列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每个队列赋予不同地优先级。队列按</a:t>
            </a:r>
            <a:r>
              <a:rPr lang="en-US" altLang="zh-CN" sz="2800" dirty="0">
                <a:latin typeface="Arial Narrow" panose="020B0606020202030204" pitchFamily="34" charset="0"/>
              </a:rPr>
              <a:t>FCFS</a:t>
            </a:r>
            <a:r>
              <a:rPr lang="zh-CN" altLang="en-US" sz="2800" dirty="0">
                <a:latin typeface="Times New Roman" panose="02020603050405020304" pitchFamily="18" charset="0"/>
              </a:rPr>
              <a:t>原则排列。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各队列时间片不同。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当一个新进程进入内存后，首先放在第一队列尾，按</a:t>
            </a:r>
            <a:r>
              <a:rPr lang="en-US" altLang="zh-CN" sz="2800" dirty="0">
                <a:latin typeface="Arial Narrow" panose="020B0606020202030204" pitchFamily="34" charset="0"/>
              </a:rPr>
              <a:t>FCFS</a:t>
            </a:r>
            <a:r>
              <a:rPr lang="zh-CN" altLang="en-US" sz="2800" dirty="0">
                <a:latin typeface="Times New Roman" panose="02020603050405020304" pitchFamily="18" charset="0"/>
              </a:rPr>
              <a:t>原则调度；如果该时间片内未结束，转入第二队列尾；直到最后的第</a:t>
            </a:r>
            <a:r>
              <a:rPr lang="en-US" altLang="zh-CN" sz="2800" dirty="0">
                <a:latin typeface="Arial Narrow" panose="020B0606020202030204" pitchFamily="34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队列，在第</a:t>
            </a:r>
            <a:r>
              <a:rPr lang="en-US" altLang="zh-CN" sz="2800" dirty="0">
                <a:latin typeface="Arial Narrow" panose="020B0606020202030204" pitchFamily="34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队列中便采取按时间片轮转的方式执行。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仅当第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队列空闲时，才调度第</a:t>
            </a:r>
            <a:r>
              <a:rPr lang="en-US" altLang="zh-CN" sz="2800" dirty="0">
                <a:latin typeface="Times New Roman" panose="02020603050405020304" pitchFamily="18" charset="0"/>
              </a:rPr>
              <a:t>i+1</a:t>
            </a:r>
            <a:r>
              <a:rPr lang="zh-CN" altLang="en-US" sz="2800" dirty="0">
                <a:latin typeface="Times New Roman" panose="02020603050405020304" pitchFamily="18" charset="0"/>
              </a:rPr>
              <a:t>队列。如有新进程进入优先级较高的队列，则剥夺</a:t>
            </a:r>
            <a:r>
              <a:rPr lang="en-US" altLang="zh-CN" sz="2800" dirty="0">
                <a:latin typeface="Arial Narrow" panose="020B0606020202030204" pitchFamily="34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</a:rPr>
              <a:t>执行新进程，旧进程放入原队列尾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hlinkClick r:id="rId2" action="ppaction://hlinkfile"/>
              </a:rPr>
              <a:t>演  示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2" descr="9_10">
            <a:extLst>
              <a:ext uri="{FF2B5EF4-FFF2-40B4-BE49-F238E27FC236}">
                <a16:creationId xmlns:a16="http://schemas.microsoft.com/office/drawing/2014/main" id="{F5712005-3DA9-4476-B81D-E3A6B2E00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0713"/>
            <a:ext cx="7467600" cy="684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5">
            <a:extLst>
              <a:ext uri="{FF2B5EF4-FFF2-40B4-BE49-F238E27FC236}">
                <a16:creationId xmlns:a16="http://schemas.microsoft.com/office/drawing/2014/main" id="{0E757B81-12A2-4C6D-9B01-A63B25435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804" y="159048"/>
            <a:ext cx="2435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3.2	 </a:t>
            </a:r>
            <a:r>
              <a:rPr lang="zh-CN" altLang="en-US" sz="2400" dirty="0">
                <a:solidFill>
                  <a:schemeClr val="tx2"/>
                </a:solidFill>
              </a:rPr>
              <a:t>调度算法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918" name="Group 110">
            <a:extLst>
              <a:ext uri="{FF2B5EF4-FFF2-40B4-BE49-F238E27FC236}">
                <a16:creationId xmlns:a16="http://schemas.microsoft.com/office/drawing/2014/main" id="{D1B7BD19-F6D1-4BE4-AE3B-D8E77E14A41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9362848"/>
              </p:ext>
            </p:extLst>
          </p:nvPr>
        </p:nvGraphicFramePr>
        <p:xfrm>
          <a:off x="495299" y="2516186"/>
          <a:ext cx="8229600" cy="1895473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10.4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2.5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3.5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2.8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2.56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7810" name="Picture 2">
            <a:extLst>
              <a:ext uri="{FF2B5EF4-FFF2-40B4-BE49-F238E27FC236}">
                <a16:creationId xmlns:a16="http://schemas.microsoft.com/office/drawing/2014/main" id="{CEE26007-24FF-49D4-8D7A-8D370D05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-100013"/>
            <a:ext cx="5184775" cy="257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1" name="Text Box 3">
            <a:extLst>
              <a:ext uri="{FF2B5EF4-FFF2-40B4-BE49-F238E27FC236}">
                <a16:creationId xmlns:a16="http://schemas.microsoft.com/office/drawing/2014/main" id="{EFA07CE7-4DEE-4C46-AFEE-85CD131C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4" y="6140433"/>
            <a:ext cx="306388" cy="40005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BF768778-E4EF-47EF-9C25-20ABDAFA3128}"/>
              </a:ext>
            </a:extLst>
          </p:cNvPr>
          <p:cNvGrpSpPr>
            <a:grpSpLocks/>
          </p:cNvGrpSpPr>
          <p:nvPr/>
        </p:nvGrpSpPr>
        <p:grpSpPr bwMode="auto">
          <a:xfrm>
            <a:off x="1344612" y="6499208"/>
            <a:ext cx="6454775" cy="415925"/>
            <a:chOff x="793" y="3486"/>
            <a:chExt cx="4066" cy="262"/>
          </a:xfrm>
        </p:grpSpPr>
        <p:sp>
          <p:nvSpPr>
            <p:cNvPr id="33893" name="Rectangle 67">
              <a:extLst>
                <a:ext uri="{FF2B5EF4-FFF2-40B4-BE49-F238E27FC236}">
                  <a16:creationId xmlns:a16="http://schemas.microsoft.com/office/drawing/2014/main" id="{D187B7AD-C8FF-4D1E-949C-212A256B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3894" name="Rectangle 68">
              <a:extLst>
                <a:ext uri="{FF2B5EF4-FFF2-40B4-BE49-F238E27FC236}">
                  <a16:creationId xmlns:a16="http://schemas.microsoft.com/office/drawing/2014/main" id="{46E5EE46-1C7C-4F5D-BAE9-13EB33836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895" name="Rectangle 69">
              <a:extLst>
                <a:ext uri="{FF2B5EF4-FFF2-40B4-BE49-F238E27FC236}">
                  <a16:creationId xmlns:a16="http://schemas.microsoft.com/office/drawing/2014/main" id="{F78B2B90-4AFE-4BF5-A9BB-6A239E14E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3896" name="Rectangle 70">
              <a:extLst>
                <a:ext uri="{FF2B5EF4-FFF2-40B4-BE49-F238E27FC236}">
                  <a16:creationId xmlns:a16="http://schemas.microsoft.com/office/drawing/2014/main" id="{49B6B2B0-A6D5-44EF-8E47-6D7E2C70B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3897" name="Rectangle 71">
              <a:extLst>
                <a:ext uri="{FF2B5EF4-FFF2-40B4-BE49-F238E27FC236}">
                  <a16:creationId xmlns:a16="http://schemas.microsoft.com/office/drawing/2014/main" id="{C7284E68-A7C9-4CAA-B55D-0987A56E7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3" name="Group 72">
            <a:extLst>
              <a:ext uri="{FF2B5EF4-FFF2-40B4-BE49-F238E27FC236}">
                <a16:creationId xmlns:a16="http://schemas.microsoft.com/office/drawing/2014/main" id="{D08A297B-0E95-490D-A8A7-B0166789DB24}"/>
              </a:ext>
            </a:extLst>
          </p:cNvPr>
          <p:cNvGrpSpPr>
            <a:grpSpLocks/>
          </p:cNvGrpSpPr>
          <p:nvPr/>
        </p:nvGrpSpPr>
        <p:grpSpPr bwMode="auto">
          <a:xfrm>
            <a:off x="1489074" y="4627545"/>
            <a:ext cx="6129338" cy="1920875"/>
            <a:chOff x="884" y="2274"/>
            <a:chExt cx="3861" cy="1119"/>
          </a:xfrm>
        </p:grpSpPr>
        <p:sp>
          <p:nvSpPr>
            <p:cNvPr id="33871" name="Line 73">
              <a:extLst>
                <a:ext uri="{FF2B5EF4-FFF2-40B4-BE49-F238E27FC236}">
                  <a16:creationId xmlns:a16="http://schemas.microsoft.com/office/drawing/2014/main" id="{CAB0A656-A081-44FE-B776-9AA45C1F1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2" name="Line 74">
              <a:extLst>
                <a:ext uri="{FF2B5EF4-FFF2-40B4-BE49-F238E27FC236}">
                  <a16:creationId xmlns:a16="http://schemas.microsoft.com/office/drawing/2014/main" id="{77880E31-E5B9-4F2E-AEFF-7718C6387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3" name="Line 75">
              <a:extLst>
                <a:ext uri="{FF2B5EF4-FFF2-40B4-BE49-F238E27FC236}">
                  <a16:creationId xmlns:a16="http://schemas.microsoft.com/office/drawing/2014/main" id="{C361026F-7112-4BDE-9D4B-9A309A1C8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4" name="Line 76">
              <a:extLst>
                <a:ext uri="{FF2B5EF4-FFF2-40B4-BE49-F238E27FC236}">
                  <a16:creationId xmlns:a16="http://schemas.microsoft.com/office/drawing/2014/main" id="{18FDE5A8-4181-4972-9B4E-21B026BC8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5" name="Line 77">
              <a:extLst>
                <a:ext uri="{FF2B5EF4-FFF2-40B4-BE49-F238E27FC236}">
                  <a16:creationId xmlns:a16="http://schemas.microsoft.com/office/drawing/2014/main" id="{614693A5-333B-4DCC-921A-BEC4CE228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6" name="Line 78">
              <a:extLst>
                <a:ext uri="{FF2B5EF4-FFF2-40B4-BE49-F238E27FC236}">
                  <a16:creationId xmlns:a16="http://schemas.microsoft.com/office/drawing/2014/main" id="{0721A393-1585-43C6-8043-B25DCF849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7" name="Line 79">
              <a:extLst>
                <a:ext uri="{FF2B5EF4-FFF2-40B4-BE49-F238E27FC236}">
                  <a16:creationId xmlns:a16="http://schemas.microsoft.com/office/drawing/2014/main" id="{D9769D14-428B-4291-99A4-7C7EF5E26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8" name="Line 80">
              <a:extLst>
                <a:ext uri="{FF2B5EF4-FFF2-40B4-BE49-F238E27FC236}">
                  <a16:creationId xmlns:a16="http://schemas.microsoft.com/office/drawing/2014/main" id="{36F384FD-50CF-48A5-A9EB-9C4E806A4A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79" name="Line 81">
              <a:extLst>
                <a:ext uri="{FF2B5EF4-FFF2-40B4-BE49-F238E27FC236}">
                  <a16:creationId xmlns:a16="http://schemas.microsoft.com/office/drawing/2014/main" id="{C2902175-51A1-4856-A6CC-34F20C187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0" name="Line 82">
              <a:extLst>
                <a:ext uri="{FF2B5EF4-FFF2-40B4-BE49-F238E27FC236}">
                  <a16:creationId xmlns:a16="http://schemas.microsoft.com/office/drawing/2014/main" id="{F8E0870B-DAD8-4E86-A5AE-519C569FA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1" name="Line 83">
              <a:extLst>
                <a:ext uri="{FF2B5EF4-FFF2-40B4-BE49-F238E27FC236}">
                  <a16:creationId xmlns:a16="http://schemas.microsoft.com/office/drawing/2014/main" id="{D23F4ECB-F5C0-4893-A01B-58406B608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2" name="Line 84">
              <a:extLst>
                <a:ext uri="{FF2B5EF4-FFF2-40B4-BE49-F238E27FC236}">
                  <a16:creationId xmlns:a16="http://schemas.microsoft.com/office/drawing/2014/main" id="{3A3F8BA6-118F-48A8-BE82-40318D9B0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3" name="Line 85">
              <a:extLst>
                <a:ext uri="{FF2B5EF4-FFF2-40B4-BE49-F238E27FC236}">
                  <a16:creationId xmlns:a16="http://schemas.microsoft.com/office/drawing/2014/main" id="{E418D6A1-22F2-41C8-B83E-6EB33730F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4" name="Line 86">
              <a:extLst>
                <a:ext uri="{FF2B5EF4-FFF2-40B4-BE49-F238E27FC236}">
                  <a16:creationId xmlns:a16="http://schemas.microsoft.com/office/drawing/2014/main" id="{29C34077-2A72-4771-90D2-820062C38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5" name="Line 87">
              <a:extLst>
                <a:ext uri="{FF2B5EF4-FFF2-40B4-BE49-F238E27FC236}">
                  <a16:creationId xmlns:a16="http://schemas.microsoft.com/office/drawing/2014/main" id="{336B8138-1B75-4FAA-8168-738A0F8FE4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6" name="Line 88">
              <a:extLst>
                <a:ext uri="{FF2B5EF4-FFF2-40B4-BE49-F238E27FC236}">
                  <a16:creationId xmlns:a16="http://schemas.microsoft.com/office/drawing/2014/main" id="{1A9BDF61-0811-4932-99B1-82A895E85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7" name="Line 89">
              <a:extLst>
                <a:ext uri="{FF2B5EF4-FFF2-40B4-BE49-F238E27FC236}">
                  <a16:creationId xmlns:a16="http://schemas.microsoft.com/office/drawing/2014/main" id="{18C8A7D6-4BDA-495F-ADCD-5910E094F4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8" name="Line 90">
              <a:extLst>
                <a:ext uri="{FF2B5EF4-FFF2-40B4-BE49-F238E27FC236}">
                  <a16:creationId xmlns:a16="http://schemas.microsoft.com/office/drawing/2014/main" id="{1ED13916-7AC2-4369-A5E6-9EEAAEBC8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89" name="Line 91">
              <a:extLst>
                <a:ext uri="{FF2B5EF4-FFF2-40B4-BE49-F238E27FC236}">
                  <a16:creationId xmlns:a16="http://schemas.microsoft.com/office/drawing/2014/main" id="{B294D146-6C3D-47B1-8501-5B8F3E66A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0" name="Line 92">
              <a:extLst>
                <a:ext uri="{FF2B5EF4-FFF2-40B4-BE49-F238E27FC236}">
                  <a16:creationId xmlns:a16="http://schemas.microsoft.com/office/drawing/2014/main" id="{B5C6ED7E-13A1-4374-90EF-C2BFDF7E6E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1" name="Line 93">
              <a:extLst>
                <a:ext uri="{FF2B5EF4-FFF2-40B4-BE49-F238E27FC236}">
                  <a16:creationId xmlns:a16="http://schemas.microsoft.com/office/drawing/2014/main" id="{0F1F32F9-3A97-4424-87B0-2A5AA73BA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2" name="Line 94">
              <a:extLst>
                <a:ext uri="{FF2B5EF4-FFF2-40B4-BE49-F238E27FC236}">
                  <a16:creationId xmlns:a16="http://schemas.microsoft.com/office/drawing/2014/main" id="{FCE7754C-2446-4AA8-A13B-85769F04C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905" name="Text Box 97">
            <a:extLst>
              <a:ext uri="{FF2B5EF4-FFF2-40B4-BE49-F238E27FC236}">
                <a16:creationId xmlns:a16="http://schemas.microsoft.com/office/drawing/2014/main" id="{22CC3923-6150-4442-A163-169FAC205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7" y="5734033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06" name="Text Box 98">
            <a:extLst>
              <a:ext uri="{FF2B5EF4-FFF2-40B4-BE49-F238E27FC236}">
                <a16:creationId xmlns:a16="http://schemas.microsoft.com/office/drawing/2014/main" id="{A3D9D7F2-D936-4B23-A8B7-E8994D24E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2" y="6140433"/>
            <a:ext cx="6127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07" name="Text Box 99">
            <a:extLst>
              <a:ext uri="{FF2B5EF4-FFF2-40B4-BE49-F238E27FC236}">
                <a16:creationId xmlns:a16="http://schemas.microsoft.com/office/drawing/2014/main" id="{572BFE3C-0FBC-4199-97EC-198C375F5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7" y="534827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08" name="Text Box 100">
            <a:extLst>
              <a:ext uri="{FF2B5EF4-FFF2-40B4-BE49-F238E27FC236}">
                <a16:creationId xmlns:a16="http://schemas.microsoft.com/office/drawing/2014/main" id="{CA8798A7-450B-4391-A409-C24DF91A6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62" y="5780070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09" name="Text Box 101">
            <a:extLst>
              <a:ext uri="{FF2B5EF4-FFF2-40B4-BE49-F238E27FC236}">
                <a16:creationId xmlns:a16="http://schemas.microsoft.com/office/drawing/2014/main" id="{73EF8C5C-8AAE-409D-BCFD-425AF677E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662" y="494187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0" name="Text Box 102">
            <a:extLst>
              <a:ext uri="{FF2B5EF4-FFF2-40B4-BE49-F238E27FC236}">
                <a16:creationId xmlns:a16="http://schemas.microsoft.com/office/drawing/2014/main" id="{34C9C516-DCB6-404E-ABF9-458D5F63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999" y="4556108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1" name="Text Box 103">
            <a:extLst>
              <a:ext uri="{FF2B5EF4-FFF2-40B4-BE49-F238E27FC236}">
                <a16:creationId xmlns:a16="http://schemas.microsoft.com/office/drawing/2014/main" id="{82ACE037-87EC-4E8B-9980-1FF121C74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4" y="5348270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2" name="Text Box 104">
            <a:extLst>
              <a:ext uri="{FF2B5EF4-FFF2-40B4-BE49-F238E27FC236}">
                <a16:creationId xmlns:a16="http://schemas.microsoft.com/office/drawing/2014/main" id="{13B22CF4-0D04-46A0-843F-088FCA4D3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4" y="4987908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3" name="Text Box 105">
            <a:extLst>
              <a:ext uri="{FF2B5EF4-FFF2-40B4-BE49-F238E27FC236}">
                <a16:creationId xmlns:a16="http://schemas.microsoft.com/office/drawing/2014/main" id="{EC3ACD0B-5180-4454-8EFF-D7FABFD15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4" y="4627545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4" name="Text Box 106">
            <a:extLst>
              <a:ext uri="{FF2B5EF4-FFF2-40B4-BE49-F238E27FC236}">
                <a16:creationId xmlns:a16="http://schemas.microsoft.com/office/drawing/2014/main" id="{F441EA52-06D7-4965-B472-669136E2D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49" y="5780070"/>
            <a:ext cx="865188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5" name="Text Box 107">
            <a:extLst>
              <a:ext uri="{FF2B5EF4-FFF2-40B4-BE49-F238E27FC236}">
                <a16:creationId xmlns:a16="http://schemas.microsoft.com/office/drawing/2014/main" id="{8D2F5A54-5741-4DAC-B585-64B5468A7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49" y="534827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6" name="Text Box 108">
            <a:extLst>
              <a:ext uri="{FF2B5EF4-FFF2-40B4-BE49-F238E27FC236}">
                <a16:creationId xmlns:a16="http://schemas.microsoft.com/office/drawing/2014/main" id="{AD8438E5-3C26-40D6-9302-F0310AC76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4" y="4987908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endParaRPr lang="en-US" altLang="zh-CN" sz="24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3870" name="Text Box 111">
            <a:extLst>
              <a:ext uri="{FF2B5EF4-FFF2-40B4-BE49-F238E27FC236}">
                <a16:creationId xmlns:a16="http://schemas.microsoft.com/office/drawing/2014/main" id="{6279C84D-5F46-458A-B14F-96CD8976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61" y="64333"/>
            <a:ext cx="1895020" cy="938719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err="1">
                <a:solidFill>
                  <a:schemeClr val="hlink"/>
                </a:solidFill>
              </a:rPr>
              <a:t>FeedBack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dirty="0">
                <a:solidFill>
                  <a:schemeClr val="hlink"/>
                </a:solidFill>
              </a:rPr>
              <a:t>（基于时间片</a:t>
            </a:r>
            <a:r>
              <a:rPr lang="en-US" altLang="zh-CN" sz="1800" dirty="0">
                <a:solidFill>
                  <a:schemeClr val="hlink"/>
                </a:solidFill>
              </a:rPr>
              <a:t>2</a:t>
            </a:r>
            <a:r>
              <a:rPr lang="en-US" altLang="zh-CN" sz="1800" baseline="30000" dirty="0">
                <a:solidFill>
                  <a:schemeClr val="hlink"/>
                </a:solidFill>
              </a:rPr>
              <a:t>i</a:t>
            </a:r>
            <a:r>
              <a:rPr lang="zh-CN" altLang="en-US" sz="1800" dirty="0">
                <a:solidFill>
                  <a:schemeClr val="hlink"/>
                </a:solidFill>
              </a:rPr>
              <a:t>）</a:t>
            </a:r>
            <a:endParaRPr lang="en-US" altLang="zh-CN" sz="1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500"/>
                                        <p:tgtEl>
                                          <p:spTgt spid="24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4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500"/>
                                        <p:tgtEl>
                                          <p:spTgt spid="2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8" dur="500"/>
                                        <p:tgtEl>
                                          <p:spTgt spid="2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3" dur="500"/>
                                        <p:tgtEl>
                                          <p:spTgt spid="2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4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nimBg="1" autoUpdateAnimBg="0"/>
      <p:bldP spid="247905" grpId="0" animBg="1" autoUpdateAnimBg="0"/>
      <p:bldP spid="247906" grpId="0" animBg="1" autoUpdateAnimBg="0"/>
      <p:bldP spid="247907" grpId="0" animBg="1" autoUpdateAnimBg="0"/>
      <p:bldP spid="247908" grpId="0" animBg="1" autoUpdateAnimBg="0"/>
      <p:bldP spid="247909" grpId="0" animBg="1" autoUpdateAnimBg="0"/>
      <p:bldP spid="247910" grpId="0" animBg="1" autoUpdateAnimBg="0"/>
      <p:bldP spid="247911" grpId="0" animBg="1" autoUpdateAnimBg="0"/>
      <p:bldP spid="247912" grpId="0" animBg="1" autoUpdateAnimBg="0"/>
      <p:bldP spid="247913" grpId="0" animBg="1" autoUpdateAnimBg="0"/>
      <p:bldP spid="247914" grpId="0" animBg="1" autoUpdateAnimBg="0"/>
      <p:bldP spid="247915" grpId="0" animBg="1" autoUpdateAnimBg="0"/>
      <p:bldP spid="24791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918" name="Group 110">
            <a:extLst>
              <a:ext uri="{FF2B5EF4-FFF2-40B4-BE49-F238E27FC236}">
                <a16:creationId xmlns:a16="http://schemas.microsoft.com/office/drawing/2014/main" id="{DABDFAB8-5CEB-474F-AAF3-50403809F08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67288447"/>
              </p:ext>
            </p:extLst>
          </p:nvPr>
        </p:nvGraphicFramePr>
        <p:xfrm>
          <a:off x="446880" y="2500155"/>
          <a:ext cx="8229600" cy="1895473"/>
        </p:xfrm>
        <a:graphic>
          <a:graphicData uri="http://schemas.openxmlformats.org/drawingml/2006/table">
            <a:tbl>
              <a:tblPr/>
              <a:tblGrid>
                <a:gridCol w="2364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7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平均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到达时间</a:t>
                      </a: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完成时间</a:t>
                      </a: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周转时间</a:t>
                      </a: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10.6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带权周转时间</a:t>
                      </a:r>
                    </a:p>
                  </a:txBody>
                  <a:tcPr marL="110612" marR="110612" marT="18002" marB="18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1.33 </a:t>
                      </a:r>
                    </a:p>
                  </a:txBody>
                  <a:tcPr marL="11706" marR="11706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2.5 </a:t>
                      </a:r>
                    </a:p>
                  </a:txBody>
                  <a:tcPr marL="11706" marR="11706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3.5 </a:t>
                      </a:r>
                    </a:p>
                  </a:txBody>
                  <a:tcPr marL="11706" marR="11706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2.8 </a:t>
                      </a:r>
                    </a:p>
                  </a:txBody>
                  <a:tcPr marL="11706" marR="11706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1706" marR="11706" marT="9526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kumimoji="1" sz="32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2.63</a:t>
                      </a:r>
                    </a:p>
                  </a:txBody>
                  <a:tcPr marL="110612" marR="110612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47810" name="Picture 2">
            <a:extLst>
              <a:ext uri="{FF2B5EF4-FFF2-40B4-BE49-F238E27FC236}">
                <a16:creationId xmlns:a16="http://schemas.microsoft.com/office/drawing/2014/main" id="{575A9776-E70E-4717-851F-32038213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-100013"/>
            <a:ext cx="5184775" cy="257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1" name="Text Box 3">
            <a:extLst>
              <a:ext uri="{FF2B5EF4-FFF2-40B4-BE49-F238E27FC236}">
                <a16:creationId xmlns:a16="http://schemas.microsoft.com/office/drawing/2014/main" id="{2CA8CDC6-D126-4B44-A8C5-26C5EF79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4" y="6012180"/>
            <a:ext cx="5762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A963F062-EA69-4AAB-8306-44A86C7AFB5A}"/>
              </a:ext>
            </a:extLst>
          </p:cNvPr>
          <p:cNvGrpSpPr>
            <a:grpSpLocks/>
          </p:cNvGrpSpPr>
          <p:nvPr/>
        </p:nvGrpSpPr>
        <p:grpSpPr bwMode="auto">
          <a:xfrm>
            <a:off x="1344612" y="6370955"/>
            <a:ext cx="6454775" cy="415925"/>
            <a:chOff x="793" y="3486"/>
            <a:chExt cx="4066" cy="262"/>
          </a:xfrm>
        </p:grpSpPr>
        <p:sp>
          <p:nvSpPr>
            <p:cNvPr id="34918" name="Rectangle 67">
              <a:extLst>
                <a:ext uri="{FF2B5EF4-FFF2-40B4-BE49-F238E27FC236}">
                  <a16:creationId xmlns:a16="http://schemas.microsoft.com/office/drawing/2014/main" id="{73F8FF64-4AF2-45D6-9FFA-C81557067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486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919" name="Rectangle 68">
              <a:extLst>
                <a:ext uri="{FF2B5EF4-FFF2-40B4-BE49-F238E27FC236}">
                  <a16:creationId xmlns:a16="http://schemas.microsoft.com/office/drawing/2014/main" id="{6BBB2781-9848-443E-AD6D-6780F0A34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500"/>
              <a:ext cx="19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4920" name="Rectangle 69">
              <a:extLst>
                <a:ext uri="{FF2B5EF4-FFF2-40B4-BE49-F238E27FC236}">
                  <a16:creationId xmlns:a16="http://schemas.microsoft.com/office/drawing/2014/main" id="{041F350E-B5E6-4C96-8E89-6671D9FE9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4921" name="Rectangle 70">
              <a:extLst>
                <a:ext uri="{FF2B5EF4-FFF2-40B4-BE49-F238E27FC236}">
                  <a16:creationId xmlns:a16="http://schemas.microsoft.com/office/drawing/2014/main" id="{BB2AF87E-5F88-4585-877A-EA0B6AB0D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34922" name="Rectangle 71">
              <a:extLst>
                <a:ext uri="{FF2B5EF4-FFF2-40B4-BE49-F238E27FC236}">
                  <a16:creationId xmlns:a16="http://schemas.microsoft.com/office/drawing/2014/main" id="{C5D7F759-7963-47A5-967B-0FCBB89E1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86"/>
              <a:ext cx="27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3" name="Group 72">
            <a:extLst>
              <a:ext uri="{FF2B5EF4-FFF2-40B4-BE49-F238E27FC236}">
                <a16:creationId xmlns:a16="http://schemas.microsoft.com/office/drawing/2014/main" id="{DF986A16-0ED6-4D4E-944F-A67148898408}"/>
              </a:ext>
            </a:extLst>
          </p:cNvPr>
          <p:cNvGrpSpPr>
            <a:grpSpLocks/>
          </p:cNvGrpSpPr>
          <p:nvPr/>
        </p:nvGrpSpPr>
        <p:grpSpPr bwMode="auto">
          <a:xfrm>
            <a:off x="1507331" y="4497705"/>
            <a:ext cx="6129338" cy="1920875"/>
            <a:chOff x="884" y="2274"/>
            <a:chExt cx="3861" cy="1119"/>
          </a:xfrm>
        </p:grpSpPr>
        <p:sp>
          <p:nvSpPr>
            <p:cNvPr id="34896" name="Line 73">
              <a:extLst>
                <a:ext uri="{FF2B5EF4-FFF2-40B4-BE49-F238E27FC236}">
                  <a16:creationId xmlns:a16="http://schemas.microsoft.com/office/drawing/2014/main" id="{0D5035BF-E196-4750-B12C-0ED0A6E68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7" name="Line 74">
              <a:extLst>
                <a:ext uri="{FF2B5EF4-FFF2-40B4-BE49-F238E27FC236}">
                  <a16:creationId xmlns:a16="http://schemas.microsoft.com/office/drawing/2014/main" id="{C0638B7F-79FD-4A50-BC75-315EF1C2E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7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8" name="Line 75">
              <a:extLst>
                <a:ext uri="{FF2B5EF4-FFF2-40B4-BE49-F238E27FC236}">
                  <a16:creationId xmlns:a16="http://schemas.microsoft.com/office/drawing/2014/main" id="{80F092BE-FD19-4D44-8DB4-A486FCDF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9" name="Line 76">
              <a:extLst>
                <a:ext uri="{FF2B5EF4-FFF2-40B4-BE49-F238E27FC236}">
                  <a16:creationId xmlns:a16="http://schemas.microsoft.com/office/drawing/2014/main" id="{429BD68A-5320-4083-96AC-7FA529433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0" name="Line 77">
              <a:extLst>
                <a:ext uri="{FF2B5EF4-FFF2-40B4-BE49-F238E27FC236}">
                  <a16:creationId xmlns:a16="http://schemas.microsoft.com/office/drawing/2014/main" id="{D4B6C6EB-4A7B-4A65-9D92-504A13DE3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1" name="Line 78">
              <a:extLst>
                <a:ext uri="{FF2B5EF4-FFF2-40B4-BE49-F238E27FC236}">
                  <a16:creationId xmlns:a16="http://schemas.microsoft.com/office/drawing/2014/main" id="{587AA33C-08E7-4738-A00C-D080D9177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2" name="Line 79">
              <a:extLst>
                <a:ext uri="{FF2B5EF4-FFF2-40B4-BE49-F238E27FC236}">
                  <a16:creationId xmlns:a16="http://schemas.microsoft.com/office/drawing/2014/main" id="{FA8BE282-3DA9-4BF6-A8B9-BD7E765D0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Line 80">
              <a:extLst>
                <a:ext uri="{FF2B5EF4-FFF2-40B4-BE49-F238E27FC236}">
                  <a16:creationId xmlns:a16="http://schemas.microsoft.com/office/drawing/2014/main" id="{A8EB7EB1-5A67-415A-93FA-7C7131178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5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4" name="Line 81">
              <a:extLst>
                <a:ext uri="{FF2B5EF4-FFF2-40B4-BE49-F238E27FC236}">
                  <a16:creationId xmlns:a16="http://schemas.microsoft.com/office/drawing/2014/main" id="{9270052B-8707-4E90-BB83-A51482558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5" name="Line 82">
              <a:extLst>
                <a:ext uri="{FF2B5EF4-FFF2-40B4-BE49-F238E27FC236}">
                  <a16:creationId xmlns:a16="http://schemas.microsoft.com/office/drawing/2014/main" id="{ED3250FD-0BFE-44E0-A758-5A385F42F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6" name="Line 83">
              <a:extLst>
                <a:ext uri="{FF2B5EF4-FFF2-40B4-BE49-F238E27FC236}">
                  <a16:creationId xmlns:a16="http://schemas.microsoft.com/office/drawing/2014/main" id="{048A20D8-28C7-4F04-A33E-3D7E63B6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7" name="Line 84">
              <a:extLst>
                <a:ext uri="{FF2B5EF4-FFF2-40B4-BE49-F238E27FC236}">
                  <a16:creationId xmlns:a16="http://schemas.microsoft.com/office/drawing/2014/main" id="{DA2102C0-6C6D-4581-A136-D924207EB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8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8" name="Line 85">
              <a:extLst>
                <a:ext uri="{FF2B5EF4-FFF2-40B4-BE49-F238E27FC236}">
                  <a16:creationId xmlns:a16="http://schemas.microsoft.com/office/drawing/2014/main" id="{4E13A777-7CA8-419B-AA8A-E6671EFAA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1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9" name="Line 86">
              <a:extLst>
                <a:ext uri="{FF2B5EF4-FFF2-40B4-BE49-F238E27FC236}">
                  <a16:creationId xmlns:a16="http://schemas.microsoft.com/office/drawing/2014/main" id="{5A13B341-144D-46A4-8339-86613B28E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4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0" name="Line 87">
              <a:extLst>
                <a:ext uri="{FF2B5EF4-FFF2-40B4-BE49-F238E27FC236}">
                  <a16:creationId xmlns:a16="http://schemas.microsoft.com/office/drawing/2014/main" id="{25CCE0C3-EDEB-4BDB-8A3F-35856040A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7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4911" name="Line 88">
              <a:extLst>
                <a:ext uri="{FF2B5EF4-FFF2-40B4-BE49-F238E27FC236}">
                  <a16:creationId xmlns:a16="http://schemas.microsoft.com/office/drawing/2014/main" id="{4107554A-57BE-40AF-A88B-B4283A9A3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2" name="Line 89">
              <a:extLst>
                <a:ext uri="{FF2B5EF4-FFF2-40B4-BE49-F238E27FC236}">
                  <a16:creationId xmlns:a16="http://schemas.microsoft.com/office/drawing/2014/main" id="{1EE23EA8-25E0-497B-9B91-B2A5A8BE2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3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3" name="Line 90">
              <a:extLst>
                <a:ext uri="{FF2B5EF4-FFF2-40B4-BE49-F238E27FC236}">
                  <a16:creationId xmlns:a16="http://schemas.microsoft.com/office/drawing/2014/main" id="{0CC1B601-6889-478A-B19E-B1A24E618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6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4" name="Line 91">
              <a:extLst>
                <a:ext uri="{FF2B5EF4-FFF2-40B4-BE49-F238E27FC236}">
                  <a16:creationId xmlns:a16="http://schemas.microsoft.com/office/drawing/2014/main" id="{19F37975-4B46-4E4C-A207-1E778500A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5" name="Line 92">
              <a:extLst>
                <a:ext uri="{FF2B5EF4-FFF2-40B4-BE49-F238E27FC236}">
                  <a16:creationId xmlns:a16="http://schemas.microsoft.com/office/drawing/2014/main" id="{B3DC1AB5-59C8-4B6C-AEE0-AD80A3B0C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" y="2274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6" name="Line 93">
              <a:extLst>
                <a:ext uri="{FF2B5EF4-FFF2-40B4-BE49-F238E27FC236}">
                  <a16:creationId xmlns:a16="http://schemas.microsoft.com/office/drawing/2014/main" id="{C5112CAC-E93A-4AC0-A361-A6719BADC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5" y="2274"/>
              <a:ext cx="0" cy="11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7" name="Line 94">
              <a:extLst>
                <a:ext uri="{FF2B5EF4-FFF2-40B4-BE49-F238E27FC236}">
                  <a16:creationId xmlns:a16="http://schemas.microsoft.com/office/drawing/2014/main" id="{C29F1712-E76E-43E9-A9A2-83E22788B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" y="3393"/>
              <a:ext cx="38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7905" name="Text Box 97">
            <a:extLst>
              <a:ext uri="{FF2B5EF4-FFF2-40B4-BE49-F238E27FC236}">
                <a16:creationId xmlns:a16="http://schemas.microsoft.com/office/drawing/2014/main" id="{ED2F840D-B3BE-42E8-8433-7C9A6E3CC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557514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endParaRPr lang="en-US" altLang="zh-CN" sz="24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06" name="Text Box 98">
            <a:extLst>
              <a:ext uri="{FF2B5EF4-FFF2-40B4-BE49-F238E27FC236}">
                <a16:creationId xmlns:a16="http://schemas.microsoft.com/office/drawing/2014/main" id="{CB636683-28FA-450B-9711-2FCD62A74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699" y="6012180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07" name="Text Box 99">
            <a:extLst>
              <a:ext uri="{FF2B5EF4-FFF2-40B4-BE49-F238E27FC236}">
                <a16:creationId xmlns:a16="http://schemas.microsoft.com/office/drawing/2014/main" id="{B75C905C-A978-4E5D-B03E-55B697FA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7" y="5220017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endParaRPr lang="en-US" altLang="zh-CN" sz="24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08" name="Text Box 100">
            <a:extLst>
              <a:ext uri="{FF2B5EF4-FFF2-40B4-BE49-F238E27FC236}">
                <a16:creationId xmlns:a16="http://schemas.microsoft.com/office/drawing/2014/main" id="{768A9ACE-B783-439C-BA7F-EDCD38F2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5620701"/>
            <a:ext cx="32543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09" name="Text Box 101">
            <a:extLst>
              <a:ext uri="{FF2B5EF4-FFF2-40B4-BE49-F238E27FC236}">
                <a16:creationId xmlns:a16="http://schemas.microsoft.com/office/drawing/2014/main" id="{58F44604-D182-4901-A546-A8BFF7349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399" y="4804092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0" name="Text Box 102">
            <a:extLst>
              <a:ext uri="{FF2B5EF4-FFF2-40B4-BE49-F238E27FC236}">
                <a16:creationId xmlns:a16="http://schemas.microsoft.com/office/drawing/2014/main" id="{2B6D97A5-C0BA-4621-97A7-227BA204B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999" y="4427855"/>
            <a:ext cx="309563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1" name="Text Box 103">
            <a:extLst>
              <a:ext uri="{FF2B5EF4-FFF2-40B4-BE49-F238E27FC236}">
                <a16:creationId xmlns:a16="http://schemas.microsoft.com/office/drawing/2014/main" id="{E538246B-3C0B-477B-B86D-091C0C0D3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246211"/>
            <a:ext cx="278605" cy="40011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endParaRPr lang="en-US" altLang="zh-CN" sz="24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2" name="Text Box 104">
            <a:extLst>
              <a:ext uri="{FF2B5EF4-FFF2-40B4-BE49-F238E27FC236}">
                <a16:creationId xmlns:a16="http://schemas.microsoft.com/office/drawing/2014/main" id="{9112AA41-4E6D-4B2F-8E44-C4BFAC724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4" y="4859655"/>
            <a:ext cx="61277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endParaRPr lang="en-US" altLang="zh-CN" sz="240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3" name="Text Box 105">
            <a:extLst>
              <a:ext uri="{FF2B5EF4-FFF2-40B4-BE49-F238E27FC236}">
                <a16:creationId xmlns:a16="http://schemas.microsoft.com/office/drawing/2014/main" id="{BD52FDFD-EBA9-41D3-ACA6-D12478D01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065" y="4448492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  <a:endParaRPr lang="en-US" altLang="zh-CN" sz="24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4" name="Text Box 106">
            <a:extLst>
              <a:ext uri="{FF2B5EF4-FFF2-40B4-BE49-F238E27FC236}">
                <a16:creationId xmlns:a16="http://schemas.microsoft.com/office/drawing/2014/main" id="{C96B6C78-F2FC-4443-9ED1-9ADB5CBC7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4" y="5267642"/>
            <a:ext cx="623887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endParaRPr lang="en-US" altLang="zh-CN" sz="24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7916" name="Text Box 108">
            <a:extLst>
              <a:ext uri="{FF2B5EF4-FFF2-40B4-BE49-F238E27FC236}">
                <a16:creationId xmlns:a16="http://schemas.microsoft.com/office/drawing/2014/main" id="{2E9DA977-8CDD-48EE-A28D-1D2BC0CE6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4" y="4859655"/>
            <a:ext cx="647700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 </a:t>
            </a:r>
            <a:endParaRPr lang="en-US" altLang="zh-CN" sz="24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4893" name="Text Box 111">
            <a:extLst>
              <a:ext uri="{FF2B5EF4-FFF2-40B4-BE49-F238E27FC236}">
                <a16:creationId xmlns:a16="http://schemas.microsoft.com/office/drawing/2014/main" id="{6DA93C16-8B16-46BA-A8A9-C313B557F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71" y="93345"/>
            <a:ext cx="1953079" cy="892552"/>
          </a:xfrm>
          <a:prstGeom prst="rect">
            <a:avLst/>
          </a:prstGeom>
          <a:noFill/>
          <a:ln w="38100" cmpd="dbl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 err="1">
                <a:solidFill>
                  <a:srgbClr val="1790BB"/>
                </a:solidFill>
              </a:rPr>
              <a:t>FeedBack</a:t>
            </a:r>
            <a:endParaRPr lang="en-US" altLang="zh-CN" sz="2800" dirty="0">
              <a:solidFill>
                <a:srgbClr val="1790BB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1790BB"/>
                </a:solidFill>
              </a:rPr>
              <a:t>(</a:t>
            </a:r>
            <a:r>
              <a:rPr lang="zh-CN" altLang="en-US" sz="1600" dirty="0">
                <a:solidFill>
                  <a:srgbClr val="1790BB"/>
                </a:solidFill>
              </a:rPr>
              <a:t>基于剥夺</a:t>
            </a:r>
            <a:r>
              <a:rPr lang="en-US" altLang="zh-CN" sz="1600" dirty="0">
                <a:solidFill>
                  <a:srgbClr val="1790BB"/>
                </a:solidFill>
              </a:rPr>
              <a:t>)</a:t>
            </a:r>
          </a:p>
        </p:txBody>
      </p:sp>
      <p:sp>
        <p:nvSpPr>
          <p:cNvPr id="49" name="Text Box 99">
            <a:extLst>
              <a:ext uri="{FF2B5EF4-FFF2-40B4-BE49-F238E27FC236}">
                <a16:creationId xmlns:a16="http://schemas.microsoft.com/office/drawing/2014/main" id="{1C330E4D-076A-4E49-ADF3-0FF81AD8A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7" y="5632767"/>
            <a:ext cx="288925" cy="40640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endParaRPr lang="en-US" altLang="zh-CN" sz="24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0" name="Text Box 106">
            <a:extLst>
              <a:ext uri="{FF2B5EF4-FFF2-40B4-BE49-F238E27FC236}">
                <a16:creationId xmlns:a16="http://schemas.microsoft.com/office/drawing/2014/main" id="{72B60C88-55E8-4796-89B7-D792228D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99" y="5616256"/>
            <a:ext cx="914399" cy="400110"/>
          </a:xfrm>
          <a:prstGeom prst="rect">
            <a:avLst/>
          </a:prstGeom>
          <a:gradFill rotWithShape="0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endParaRPr lang="en-US" altLang="zh-CN" sz="2400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500"/>
                                        <p:tgtEl>
                                          <p:spTgt spid="2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500"/>
                                        <p:tgtEl>
                                          <p:spTgt spid="24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4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4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3" dur="500"/>
                                        <p:tgtEl>
                                          <p:spTgt spid="2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8" dur="500"/>
                                        <p:tgtEl>
                                          <p:spTgt spid="2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8" dur="500"/>
                                        <p:tgtEl>
                                          <p:spTgt spid="2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nimBg="1" autoUpdateAnimBg="0"/>
      <p:bldP spid="247905" grpId="0" animBg="1" autoUpdateAnimBg="0"/>
      <p:bldP spid="247906" grpId="0" animBg="1" autoUpdateAnimBg="0"/>
      <p:bldP spid="247907" grpId="0" animBg="1" autoUpdateAnimBg="0"/>
      <p:bldP spid="247908" grpId="0" animBg="1" autoUpdateAnimBg="0"/>
      <p:bldP spid="247909" grpId="0" animBg="1" autoUpdateAnimBg="0"/>
      <p:bldP spid="247910" grpId="0" animBg="1" autoUpdateAnimBg="0"/>
      <p:bldP spid="247911" grpId="0" animBg="1" autoUpdateAnimBg="0"/>
      <p:bldP spid="247912" grpId="0" animBg="1" autoUpdateAnimBg="0"/>
      <p:bldP spid="247913" grpId="0" animBg="1" autoUpdateAnimBg="0"/>
      <p:bldP spid="247914" grpId="0" animBg="1" autoUpdateAnimBg="0"/>
      <p:bldP spid="247916" grpId="0" animBg="1" autoUpdateAnimBg="0"/>
      <p:bldP spid="49" grpId="0" animBg="1" autoUpdateAnimBg="0"/>
      <p:bldP spid="5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75251-8CBA-4D0D-BE67-B756EEE7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A82E067-8EED-475F-80B0-425D274505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算法性能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终端型用户：在第一队列中完成，作业短，交互型。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短批处理用户：周转时间较短，通常三个队列即可完成。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长批处理作业用户：依次在前</a:t>
            </a:r>
            <a:r>
              <a:rPr lang="en-US" altLang="zh-CN">
                <a:latin typeface="Arial Narrow" panose="020B0606020202030204" pitchFamily="34" charset="0"/>
              </a:rPr>
              <a:t>N-1</a:t>
            </a:r>
            <a:r>
              <a:rPr lang="zh-CN" altLang="en-US">
                <a:latin typeface="Times New Roman" panose="02020603050405020304" pitchFamily="18" charset="0"/>
              </a:rPr>
              <a:t>个队列中执行，在第</a:t>
            </a:r>
            <a:r>
              <a:rPr lang="en-US" altLang="zh-CN">
                <a:latin typeface="Arial Narrow" panose="020B0606020202030204" pitchFamily="34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个队列中按轮转方式运行。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2">
            <a:extLst>
              <a:ext uri="{FF2B5EF4-FFF2-40B4-BE49-F238E27FC236}">
                <a16:creationId xmlns:a16="http://schemas.microsoft.com/office/drawing/2014/main" id="{050A3091-F524-4539-BFFB-20348461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0250"/>
            <a:ext cx="9144000" cy="612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4272C287-84F8-4613-8CBF-35E0A8D7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</p:spPr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>
            <a:extLst>
              <a:ext uri="{FF2B5EF4-FFF2-40B4-BE49-F238E27FC236}">
                <a16:creationId xmlns:a16="http://schemas.microsoft.com/office/drawing/2014/main" id="{0CBA4810-81ED-462A-B611-DA16EC691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240"/>
            <a:ext cx="9263063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A9512754-5EBC-480F-B7D2-71E7397B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29"/>
            <a:ext cx="6414940" cy="1136559"/>
          </a:xfrm>
        </p:spPr>
        <p:txBody>
          <a:bodyPr/>
          <a:lstStyle/>
          <a:p>
            <a:r>
              <a:rPr lang="en-US" altLang="zh-CN" dirty="0"/>
              <a:t>3.2	</a:t>
            </a:r>
            <a:r>
              <a:rPr lang="zh-CN" altLang="en-US" dirty="0"/>
              <a:t>进程调度算法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9AFF1093-CF87-46A4-9367-FA1F14F3F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0829"/>
            <a:ext cx="6136640" cy="1136559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>
                <a:latin typeface="Times New Roman" panose="02020603050405020304" pitchFamily="18" charset="0"/>
              </a:rPr>
              <a:t>实时系统中的调度</a:t>
            </a:r>
            <a:endParaRPr lang="zh-CN" altLang="en-US" sz="3600" dirty="0"/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F9566955-688E-4CF4-92F4-A4F96A800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89417"/>
            <a:ext cx="8229600" cy="48387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对实时系统的要求</a:t>
            </a:r>
          </a:p>
          <a:p>
            <a:pPr lvl="1" eaLnBrk="1" hangingPunct="1"/>
            <a:r>
              <a:rPr lang="zh-CN" altLang="en-US" sz="2800" dirty="0">
                <a:latin typeface="Times New Roman" panose="02020603050405020304" pitchFamily="18" charset="0"/>
              </a:rPr>
              <a:t>实时操作系统的特征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快速进程或线程切换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快速任务分派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具有快速响应外部中断的能力</a:t>
            </a: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通过进程通信工具，实现多任务处理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使用特殊的顺序文件可快速存储数据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基于优先级的抢占式调度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关中断时间最小化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延迟任务执行的相关原语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超时报警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4777-0EC7-417A-85D9-BC2A0B38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>
                <a:latin typeface="Times New Roman" panose="02020603050405020304" pitchFamily="18" charset="0"/>
              </a:rPr>
              <a:t>实时系统中的调度</a:t>
            </a:r>
            <a:endParaRPr lang="zh-CN" altLang="en-US" dirty="0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C752662A-4178-4465-888F-D316651704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调度信息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就绪时间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开始截止时间和完成截止时间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处理时间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资源要求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优先级</a:t>
            </a:r>
            <a:endParaRPr lang="zh-CN" altLang="en-US" sz="3600" dirty="0"/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调度方式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抢占调度方式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非剥夺调度方式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4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3" descr="10_4a">
            <a:extLst>
              <a:ext uri="{FF2B5EF4-FFF2-40B4-BE49-F238E27FC236}">
                <a16:creationId xmlns:a16="http://schemas.microsoft.com/office/drawing/2014/main" id="{24646C45-0750-4113-9770-EDDF7718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2733040"/>
            <a:ext cx="72136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DA2817C-D00C-4218-8780-C3F503D4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3.3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实时系统中的调度</a:t>
            </a:r>
            <a:endParaRPr lang="zh-CN" altLang="en-US" dirty="0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D5B9E28-D99F-495D-985D-B4D95D9E5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</a:rPr>
              <a:t>实时调度算法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时间片轮转调度算法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BAFD3-7AE2-456C-9108-640F716D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调度的类型和模型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359F9BD-9C46-476B-ACCF-77A7CF784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进程调度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低级调度或短程调度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进程调度程序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记录进程中所有进程的执行情况：状态，优先级，所用资源情况等。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选择占用处理机的进程。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进行进程上，下文切换，分配处理机给进程。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进程调度的时机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正在执行的进程执行完毕。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运行中的进程提出</a:t>
            </a:r>
            <a:r>
              <a:rPr lang="en-US" altLang="zh-CN" dirty="0">
                <a:latin typeface="Arial Narrow" panose="020B0606020202030204" pitchFamily="34" charset="0"/>
              </a:rPr>
              <a:t>I/O </a:t>
            </a:r>
            <a:r>
              <a:rPr lang="zh-CN" altLang="en-US" dirty="0">
                <a:latin typeface="Times New Roman" panose="02020603050405020304" pitchFamily="18" charset="0"/>
              </a:rPr>
              <a:t>请求。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执行某原语操作。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在可剥夺调度方式中，一个具有更高优先数的进程进入就绪队列。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在分时系统中，分配给该进程的时间片已用完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8" name="Picture 3" descr="10_4b">
            <a:extLst>
              <a:ext uri="{FF2B5EF4-FFF2-40B4-BE49-F238E27FC236}">
                <a16:creationId xmlns:a16="http://schemas.microsoft.com/office/drawing/2014/main" id="{61F317E3-3730-488E-B222-8BDB50877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0" y="2118360"/>
            <a:ext cx="7315200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B3CD39-62F3-41C0-880F-BA9B75EC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3.3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实时系统中的调度</a:t>
            </a:r>
            <a:endParaRPr lang="zh-CN" altLang="en-US" dirty="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7AC833F2-3005-44DD-9C48-20D7D6C4A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非抢占优先权调度算法</a:t>
            </a:r>
            <a:endParaRPr lang="zh-CN" altLang="en-US"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2051" descr="10_4c">
            <a:extLst>
              <a:ext uri="{FF2B5EF4-FFF2-40B4-BE49-F238E27FC236}">
                <a16:creationId xmlns:a16="http://schemas.microsoft.com/office/drawing/2014/main" id="{83A60F41-E51D-4A09-86B2-3955E9B82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7315200" cy="363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4B97BF-9780-47F6-A8AE-F87CA51E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3.3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实时系统中的调度</a:t>
            </a:r>
            <a:endParaRPr lang="zh-CN" altLang="en-US" dirty="0"/>
          </a:p>
        </p:txBody>
      </p:sp>
      <p:sp>
        <p:nvSpPr>
          <p:cNvPr id="43013" name="Rectangle 2053">
            <a:extLst>
              <a:ext uri="{FF2B5EF4-FFF2-40B4-BE49-F238E27FC236}">
                <a16:creationId xmlns:a16="http://schemas.microsoft.com/office/drawing/2014/main" id="{757FB179-3AD6-43ED-A46C-DC97B1610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基于时钟中断抢占的优先权调度算法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1027" descr="10_4d">
            <a:extLst>
              <a:ext uri="{FF2B5EF4-FFF2-40B4-BE49-F238E27FC236}">
                <a16:creationId xmlns:a16="http://schemas.microsoft.com/office/drawing/2014/main" id="{F06CB099-C50C-4FDB-BA5A-E5F69E3AA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849" y="2021840"/>
            <a:ext cx="6765077" cy="397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EB90F8-636C-4F6C-9D84-004CDA5D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3.3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实时系统中的调度</a:t>
            </a:r>
            <a:endParaRPr lang="zh-CN" altLang="en-US" dirty="0"/>
          </a:p>
        </p:txBody>
      </p:sp>
      <p:sp>
        <p:nvSpPr>
          <p:cNvPr id="44037" name="Rectangle 1029">
            <a:extLst>
              <a:ext uri="{FF2B5EF4-FFF2-40B4-BE49-F238E27FC236}">
                <a16:creationId xmlns:a16="http://schemas.microsoft.com/office/drawing/2014/main" id="{51ADE4B5-4B71-4E94-B86B-16C1E08C65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立即抢占的优先权调度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3EEEC-0B9C-4DCF-90EF-5F95C9C4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>
                <a:latin typeface="Times New Roman" panose="02020603050405020304" pitchFamily="18" charset="0"/>
              </a:rPr>
              <a:t>实时系统中的调度</a:t>
            </a:r>
            <a:endParaRPr lang="zh-CN" altLang="en-US" dirty="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EC690117-76C8-4176-8D00-3505D04004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实时调度实例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具有开始截止时间的非周期实时任务的调度</a:t>
            </a:r>
            <a:endParaRPr lang="en-US" altLang="zh-CN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最早截止时间优先即</a:t>
            </a:r>
            <a:r>
              <a:rPr lang="en-US" altLang="zh-CN">
                <a:latin typeface="Times New Roman" panose="02020603050405020304" pitchFamily="18" charset="0"/>
              </a:rPr>
              <a:t>EDF(Earliest Deadline First)</a:t>
            </a:r>
            <a:r>
              <a:rPr lang="zh-CN" altLang="en-US">
                <a:latin typeface="Times New Roman" panose="02020603050405020304" pitchFamily="18" charset="0"/>
              </a:rPr>
              <a:t>算法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1026" descr="10_6">
            <a:extLst>
              <a:ext uri="{FF2B5EF4-FFF2-40B4-BE49-F238E27FC236}">
                <a16:creationId xmlns:a16="http://schemas.microsoft.com/office/drawing/2014/main" id="{B6292592-AB65-452E-B441-41B599CA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D5C22A9F-DB90-4BF4-BE65-8C651E0FA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06680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0">
                <a:latin typeface="Arial Narrow" panose="020B0606020202030204" pitchFamily="34" charset="0"/>
              </a:rPr>
              <a:t> 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91AC10-616C-4B40-A664-0F012A8C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>
                <a:latin typeface="Times New Roman" panose="02020603050405020304" pitchFamily="18" charset="0"/>
              </a:rPr>
              <a:t>实时系统中的调度</a:t>
            </a:r>
            <a:endParaRPr lang="zh-CN" altLang="en-US" dirty="0"/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B632A1CA-E42E-4091-AA70-8D490557D7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800" dirty="0">
                <a:latin typeface="Times New Roman" panose="02020603050405020304" pitchFamily="18" charset="0"/>
              </a:rPr>
              <a:t>具有完成截止时间的周期性实时任务的调度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4000" dirty="0"/>
          </a:p>
        </p:txBody>
      </p:sp>
      <p:pic>
        <p:nvPicPr>
          <p:cNvPr id="47110" name="Picture 5">
            <a:extLst>
              <a:ext uri="{FF2B5EF4-FFF2-40B4-BE49-F238E27FC236}">
                <a16:creationId xmlns:a16="http://schemas.microsoft.com/office/drawing/2014/main" id="{29214038-9BF5-41DD-A6FC-8D18A671D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260724"/>
            <a:ext cx="7181850" cy="394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 descr="10_5">
            <a:extLst>
              <a:ext uri="{FF2B5EF4-FFF2-40B4-BE49-F238E27FC236}">
                <a16:creationId xmlns:a16="http://schemas.microsoft.com/office/drawing/2014/main" id="{27978478-5EF5-4216-88E1-1A354875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" y="0"/>
            <a:ext cx="8727440" cy="68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83D25D0A-7A7B-48C5-95BD-5091CF094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</a:t>
            </a:r>
            <a:r>
              <a:rPr lang="en-US" altLang="zh-CN" sz="3600" dirty="0"/>
              <a:t>4	</a:t>
            </a:r>
            <a:r>
              <a:rPr lang="zh-CN" altLang="en-US" sz="3600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61B8056D-7D8B-4103-A802-FB45D7789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多处理机系统（</a:t>
            </a:r>
            <a:r>
              <a:rPr lang="en-US" altLang="zh-CN">
                <a:latin typeface="Arial Narrow" panose="020B0606020202030204" pitchFamily="34" charset="0"/>
              </a:rPr>
              <a:t>multiprocessor system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广义多处理机系统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狭义多</a:t>
            </a:r>
            <a:r>
              <a:rPr lang="en-US" altLang="zh-CN">
                <a:latin typeface="Arial Narrow" panose="020B0606020202030204" pitchFamily="34" charset="0"/>
              </a:rPr>
              <a:t>CPU </a:t>
            </a:r>
            <a:r>
              <a:rPr lang="zh-CN" altLang="en-US">
                <a:latin typeface="Times New Roman" panose="02020603050405020304" pitchFamily="18" charset="0"/>
              </a:rPr>
              <a:t>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多处理机的</a:t>
            </a:r>
            <a:r>
              <a:rPr lang="en-US" altLang="zh-CN">
                <a:latin typeface="Arial Narrow" panose="020B0606020202030204" pitchFamily="34" charset="0"/>
              </a:rPr>
              <a:t>OS</a:t>
            </a:r>
            <a:r>
              <a:rPr lang="zh-CN" altLang="en-US">
                <a:latin typeface="Times New Roman" panose="02020603050405020304" pitchFamily="18" charset="0"/>
              </a:rPr>
              <a:t>系统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进程可在</a:t>
            </a:r>
            <a:r>
              <a:rPr lang="en-US" altLang="zh-CN">
                <a:latin typeface="Arial Narrow" panose="020B0606020202030204" pitchFamily="34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间进行透明迁移。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并行地执行用户的几个程序（进程）。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提供系统结构重组能力，支持系统的降级使用。</a:t>
            </a:r>
            <a:endParaRPr lang="zh-CN" altLang="en-US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44185-5B9E-4301-8FF4-33ADE728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4	</a:t>
            </a:r>
            <a:r>
              <a:rPr lang="zh-CN" altLang="en-US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5834F336-F665-478B-9E5B-AA52C8EBB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多处理机系统的调度策略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进程调度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同构型多处理机系统</a:t>
            </a:r>
          </a:p>
          <a:p>
            <a:pPr lvl="3" eaLnBrk="1" hangingPunct="1"/>
            <a:r>
              <a:rPr lang="zh-CN" altLang="en-US">
                <a:latin typeface="Times New Roman" panose="02020603050405020304" pitchFamily="18" charset="0"/>
              </a:rPr>
              <a:t>静态分配（</a:t>
            </a:r>
            <a:r>
              <a:rPr lang="en-US" altLang="zh-CN">
                <a:latin typeface="Arial Narrow" panose="020B0606020202030204" pitchFamily="34" charset="0"/>
              </a:rPr>
              <a:t>Static Assignment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3" eaLnBrk="1" hangingPunct="1"/>
            <a:r>
              <a:rPr lang="zh-CN" altLang="en-US">
                <a:latin typeface="Times New Roman" panose="02020603050405020304" pitchFamily="18" charset="0"/>
              </a:rPr>
              <a:t>动态分配（</a:t>
            </a:r>
            <a:r>
              <a:rPr lang="en-US" altLang="zh-CN">
                <a:latin typeface="Arial Narrow" panose="020B0606020202030204" pitchFamily="34" charset="0"/>
              </a:rPr>
              <a:t>Dynamic Assignment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3" eaLnBrk="1" hangingPunct="1"/>
            <a:r>
              <a:rPr lang="zh-CN" altLang="en-US">
                <a:latin typeface="Times New Roman" panose="02020603050405020304" pitchFamily="18" charset="0"/>
              </a:rPr>
              <a:t>自调度（</a:t>
            </a:r>
            <a:r>
              <a:rPr lang="en-US" altLang="zh-CN">
                <a:latin typeface="Arial Narrow" panose="020B0606020202030204" pitchFamily="34" charset="0"/>
              </a:rPr>
              <a:t>Self-Scheduling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异构型多处理机系统</a:t>
            </a:r>
            <a:endParaRPr lang="zh-CN" altLang="en-US"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10F9A-8845-4E7A-922A-8BB18821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4	</a:t>
            </a:r>
            <a:r>
              <a:rPr lang="zh-CN" altLang="en-US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DB6188C7-2D81-4747-AA2F-E7BBA50E2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自调度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负载分配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 Narrow" panose="020B0606020202030204" pitchFamily="34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</a:rPr>
              <a:t>系统中有一个公共的线程或进程的就绪队列，当某个处理机空闲时，从就绪队列中摘取一个进程或线程运行。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自调度算法</a:t>
            </a:r>
          </a:p>
          <a:p>
            <a:pPr lvl="3" eaLnBrk="1" hangingPunct="1"/>
            <a:r>
              <a:rPr lang="en-US" altLang="zh-CN" dirty="0">
                <a:latin typeface="Arial Narrow" panose="020B0606020202030204" pitchFamily="34" charset="0"/>
              </a:rPr>
              <a:t>FCFS 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最小优先数优先算法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抢占式最小优先数优先算法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自调度算法的缺陷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改进：设置局部就绪队列。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98CB7-9094-46F2-98FF-A88030C6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调度的类型和模型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50E76D3-DA0E-4778-9428-CBE300CEF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进程调度方式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非剥夺方式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剥夺方式</a:t>
            </a: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</a:rPr>
              <a:t>选择性剥夺调度</a:t>
            </a:r>
            <a:endParaRPr lang="zh-CN" altLang="en-US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	为每个进程设置特征位</a:t>
            </a:r>
            <a:r>
              <a:rPr lang="en-US" altLang="zh-CN" sz="2000" dirty="0">
                <a:latin typeface="Arial Narrow" panose="020B0606020202030204" pitchFamily="34" charset="0"/>
              </a:rPr>
              <a:t>Up 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zh-CN" altLang="en-US" sz="2000" dirty="0">
                <a:latin typeface="Arial Narrow" panose="020B0606020202030204" pitchFamily="34" charset="0"/>
              </a:rPr>
              <a:t> </a:t>
            </a:r>
            <a:r>
              <a:rPr lang="en-US" altLang="zh-CN" sz="2000" dirty="0" err="1">
                <a:latin typeface="Arial Narrow" panose="020B0606020202030204" pitchFamily="34" charset="0"/>
              </a:rPr>
              <a:t>Vp</a:t>
            </a:r>
            <a:endParaRPr lang="en-US" altLang="zh-CN" sz="20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latin typeface="Arial Narrow" panose="020B0606020202030204" pitchFamily="34" charset="0"/>
              </a:rPr>
              <a:t>	Up=1</a:t>
            </a:r>
            <a:r>
              <a:rPr lang="zh-CN" altLang="en-US" sz="2000" dirty="0">
                <a:latin typeface="Times New Roman" panose="02020603050405020304" pitchFamily="18" charset="0"/>
              </a:rPr>
              <a:t>：本进程可剥夺其它进程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Arial Narrow" panose="020B0606020202030204" pitchFamily="34" charset="0"/>
              </a:rPr>
              <a:t>	</a:t>
            </a:r>
            <a:r>
              <a:rPr lang="en-US" altLang="zh-CN" sz="2000" dirty="0">
                <a:latin typeface="Arial Narrow" panose="020B0606020202030204" pitchFamily="34" charset="0"/>
              </a:rPr>
              <a:t>Up=0</a:t>
            </a:r>
            <a:r>
              <a:rPr lang="zh-CN" altLang="en-US" sz="2000" dirty="0">
                <a:latin typeface="Times New Roman" panose="02020603050405020304" pitchFamily="18" charset="0"/>
              </a:rPr>
              <a:t>：本进程不能剥夺其它进程</a:t>
            </a:r>
            <a:endParaRPr lang="zh-CN" altLang="en-US" sz="20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Arial Narrow" panose="020B0606020202030204" pitchFamily="34" charset="0"/>
              </a:rPr>
              <a:t>	</a:t>
            </a:r>
            <a:r>
              <a:rPr lang="en-US" altLang="zh-CN" sz="2000" dirty="0" err="1">
                <a:latin typeface="Arial Narrow" panose="020B0606020202030204" pitchFamily="34" charset="0"/>
              </a:rPr>
              <a:t>Vp</a:t>
            </a:r>
            <a:r>
              <a:rPr lang="en-US" altLang="zh-CN" sz="2000" dirty="0">
                <a:latin typeface="Arial Narrow" panose="020B0606020202030204" pitchFamily="34" charset="0"/>
              </a:rPr>
              <a:t>=1</a:t>
            </a:r>
            <a:r>
              <a:rPr lang="zh-CN" altLang="en-US" sz="2000" dirty="0">
                <a:latin typeface="Times New Roman" panose="02020603050405020304" pitchFamily="18" charset="0"/>
              </a:rPr>
              <a:t>：可被剥夺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dirty="0">
                <a:latin typeface="Arial Narrow" panose="020B0606020202030204" pitchFamily="34" charset="0"/>
              </a:rPr>
              <a:t>	</a:t>
            </a:r>
            <a:r>
              <a:rPr lang="en-US" altLang="zh-CN" sz="2000" dirty="0" err="1">
                <a:latin typeface="Arial Narrow" panose="020B0606020202030204" pitchFamily="34" charset="0"/>
              </a:rPr>
              <a:t>Vp</a:t>
            </a:r>
            <a:r>
              <a:rPr lang="en-US" altLang="zh-CN" sz="2000" dirty="0">
                <a:latin typeface="Arial Narrow" panose="020B0606020202030204" pitchFamily="34" charset="0"/>
              </a:rPr>
              <a:t>=0</a:t>
            </a:r>
            <a:r>
              <a:rPr lang="zh-CN" altLang="en-US" sz="2000" dirty="0">
                <a:latin typeface="Arial Narrow" panose="020B0606020202030204" pitchFamily="34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</a:rPr>
              <a:t>不能被剥夺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249B6-C68A-4934-8EF9-417B097A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4	</a:t>
            </a:r>
            <a:r>
              <a:rPr lang="zh-CN" altLang="en-US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E5046EFF-70A6-431B-AD2A-098532D6D7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成组调度（</a:t>
            </a:r>
            <a:r>
              <a:rPr lang="en-US" altLang="zh-CN" dirty="0">
                <a:latin typeface="Arial Narrow" panose="020B0606020202030204" pitchFamily="34" charset="0"/>
              </a:rPr>
              <a:t>Group</a:t>
            </a:r>
            <a:r>
              <a:rPr lang="zh-CN" altLang="en-US" dirty="0">
                <a:latin typeface="Times New Roman" panose="02020603050405020304" pitchFamily="18" charset="0"/>
              </a:rPr>
              <a:t>　</a:t>
            </a:r>
            <a:r>
              <a:rPr lang="en-US" altLang="zh-CN" dirty="0">
                <a:latin typeface="Arial Narrow" panose="020B0606020202030204" pitchFamily="34" charset="0"/>
              </a:rPr>
              <a:t>Scheduling</a:t>
            </a:r>
            <a:r>
              <a:rPr lang="zh-CN" altLang="en-US" dirty="0">
                <a:latin typeface="Times New Roman" panose="02020603050405020304" pitchFamily="18" charset="0"/>
              </a:rPr>
              <a:t>）或协同调度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将同一进程的一组线程调度到几个</a:t>
            </a:r>
            <a:r>
              <a:rPr lang="en-US" altLang="zh-CN" sz="2800" dirty="0">
                <a:latin typeface="Arial Narrow" panose="020B0606020202030204" pitchFamily="34" charset="0"/>
              </a:rPr>
              <a:t>CPU </a:t>
            </a:r>
            <a:r>
              <a:rPr lang="zh-CN" altLang="en-US" sz="2800" dirty="0">
                <a:latin typeface="Times New Roman" panose="02020603050405020304" pitchFamily="18" charset="0"/>
              </a:rPr>
              <a:t>上同时执行。减少进程（线程）的切换，使系统性能改善；减少调度频率，从而减少了调度开销。</a:t>
            </a: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面向所有的应用程序平均分配处理机时间</a:t>
            </a:r>
          </a:p>
          <a:p>
            <a:pPr lvl="2" eaLnBrk="1" hangingPunct="1"/>
            <a:r>
              <a:rPr lang="zh-CN" altLang="en-US" sz="2400" dirty="0">
                <a:latin typeface="Times New Roman" panose="02020603050405020304" pitchFamily="18" charset="0"/>
              </a:rPr>
              <a:t>面向所有的线程平均分配处理机时间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E8F2-62EB-4EB6-B466-E83DBD8D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4	</a:t>
            </a:r>
            <a:r>
              <a:rPr lang="zh-CN" altLang="en-US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E5B9F-2A40-4C65-8C20-EFE4CFB4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251" name="页脚占位符 4">
            <a:extLst>
              <a:ext uri="{FF2B5EF4-FFF2-40B4-BE49-F238E27FC236}">
                <a16:creationId xmlns:a16="http://schemas.microsoft.com/office/drawing/2014/main" id="{40230F66-FC95-4E88-9C75-27E3C5B6AF3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828800"/>
            <a:ext cx="533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2507764-D9CD-41AA-938C-992EC7262103}" type="slidenum">
              <a:rPr lang="zh-CN" altLang="en-US" smtClean="0"/>
              <a:pPr>
                <a:defRPr/>
              </a:pPr>
              <a:t>51</a:t>
            </a:fld>
            <a:endParaRPr kumimoji="0" lang="zh-CN" altLang="en-US" sz="20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3252" name="Picture 2" descr="10_2">
            <a:extLst>
              <a:ext uri="{FF2B5EF4-FFF2-40B4-BE49-F238E27FC236}">
                <a16:creationId xmlns:a16="http://schemas.microsoft.com/office/drawing/2014/main" id="{4EDA521A-0E0D-4699-B913-8BC4FC9E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0950"/>
            <a:ext cx="91440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BE490-8693-40C0-9BD6-FB88A54F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4	</a:t>
            </a:r>
            <a:r>
              <a:rPr lang="zh-CN" altLang="en-US" dirty="0">
                <a:latin typeface="Times New Roman" panose="02020603050405020304" pitchFamily="18" charset="0"/>
              </a:rPr>
              <a:t>多处理机调度</a:t>
            </a:r>
            <a:r>
              <a:rPr lang="zh-CN" altLang="en-US" dirty="0"/>
              <a:t> 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3E091AEA-7014-4EF6-AC16-CC738F4C6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专用处理机分配</a:t>
            </a:r>
          </a:p>
          <a:p>
            <a:pPr lvl="2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在应用程序执行期间，专为该程序的每个线程分配一个处理机。</a:t>
            </a:r>
          </a:p>
          <a:p>
            <a:pPr lvl="2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整机效率较高；完全避免进程或线程间的切换。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动态调度</a:t>
            </a:r>
          </a:p>
          <a:p>
            <a:pPr lvl="2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操作系统和应用程序共同进行调度决策。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Arial Narrow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459CD257-BB47-48A3-8B19-81CA2044B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3.5	</a:t>
            </a:r>
            <a:r>
              <a:rPr lang="zh-CN" altLang="en-US" sz="3600" dirty="0">
                <a:latin typeface="Times New Roman" panose="02020603050405020304" pitchFamily="18" charset="0"/>
              </a:rPr>
              <a:t>死锁</a:t>
            </a:r>
            <a:endParaRPr lang="zh-CN" altLang="en-US" sz="3600" dirty="0"/>
          </a:p>
        </p:txBody>
      </p:sp>
      <p:sp>
        <p:nvSpPr>
          <p:cNvPr id="55301" name="Rectangle 9">
            <a:extLst>
              <a:ext uri="{FF2B5EF4-FFF2-40B4-BE49-F238E27FC236}">
                <a16:creationId xmlns:a16="http://schemas.microsoft.com/office/drawing/2014/main" id="{F6235E13-59CC-4361-B450-E7417555B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Times New Roman" panose="02020603050405020304" pitchFamily="18" charset="0"/>
              </a:rPr>
              <a:t>死锁的概念</a:t>
            </a:r>
          </a:p>
        </p:txBody>
      </p:sp>
      <p:pic>
        <p:nvPicPr>
          <p:cNvPr id="55302" name="Picture 8">
            <a:extLst>
              <a:ext uri="{FF2B5EF4-FFF2-40B4-BE49-F238E27FC236}">
                <a16:creationId xmlns:a16="http://schemas.microsoft.com/office/drawing/2014/main" id="{E4FD05DD-3078-4697-8956-E9080B8F6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481" y="1993797"/>
            <a:ext cx="3520439" cy="413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2">
            <a:extLst>
              <a:ext uri="{FF2B5EF4-FFF2-40B4-BE49-F238E27FC236}">
                <a16:creationId xmlns:a16="http://schemas.microsoft.com/office/drawing/2014/main" id="{D6E5A1D3-C00C-463C-9B07-9C4FB2C9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61" y="1363697"/>
            <a:ext cx="3942079" cy="470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A440A3-B5E9-4337-A49E-4920BCEA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</a:t>
            </a:r>
            <a:r>
              <a:rPr lang="zh-CN" altLang="en-US" dirty="0">
                <a:latin typeface="Times New Roman" panose="02020603050405020304" pitchFamily="18" charset="0"/>
              </a:rPr>
              <a:t>死锁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FD5E-53B6-47DD-80B1-2FE0F329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</a:t>
            </a:r>
            <a:r>
              <a:rPr lang="zh-CN" altLang="en-US" dirty="0">
                <a:latin typeface="Times New Roman" panose="02020603050405020304" pitchFamily="18" charset="0"/>
              </a:rPr>
              <a:t>死锁</a:t>
            </a:r>
            <a:endParaRPr lang="zh-CN" altLang="en-US" dirty="0"/>
          </a:p>
        </p:txBody>
      </p:sp>
      <p:sp>
        <p:nvSpPr>
          <p:cNvPr id="57348" name="Rectangle 11">
            <a:extLst>
              <a:ext uri="{FF2B5EF4-FFF2-40B4-BE49-F238E27FC236}">
                <a16:creationId xmlns:a16="http://schemas.microsoft.com/office/drawing/2014/main" id="{909E6A51-9C5D-46AE-A458-5357EEB25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endParaRPr lang="zh-CN" altLang="en-US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当某进程提出资源申请后，使得系统中一些进程处于无休止的阻塞状态，在无外力作用下，永远不能再继续前进。</a:t>
            </a:r>
          </a:p>
        </p:txBody>
      </p:sp>
      <p:pic>
        <p:nvPicPr>
          <p:cNvPr id="57349" name="Picture 12">
            <a:extLst>
              <a:ext uri="{FF2B5EF4-FFF2-40B4-BE49-F238E27FC236}">
                <a16:creationId xmlns:a16="http://schemas.microsoft.com/office/drawing/2014/main" id="{1F723666-D7F1-4192-AC68-2AF0B90CA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2936240"/>
            <a:ext cx="6137354" cy="301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50" name="Rectangle 13">
            <a:extLst>
              <a:ext uri="{FF2B5EF4-FFF2-40B4-BE49-F238E27FC236}">
                <a16:creationId xmlns:a16="http://schemas.microsoft.com/office/drawing/2014/main" id="{CD507847-61CC-40F7-ADB3-CBACF00FE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7" y="4135329"/>
            <a:ext cx="2421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进程 </a:t>
            </a:r>
            <a:r>
              <a:rPr lang="en-US" altLang="zh-CN" sz="2400" dirty="0">
                <a:latin typeface="Times New Roman" panose="02020603050405020304" pitchFamily="18" charset="0"/>
              </a:rPr>
              <a:t>- </a:t>
            </a:r>
            <a:r>
              <a:rPr lang="zh-CN" altLang="en-US" sz="2400" dirty="0">
                <a:latin typeface="Times New Roman" panose="02020603050405020304" pitchFamily="18" charset="0"/>
              </a:rPr>
              <a:t>资源图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2">
            <a:extLst>
              <a:ext uri="{FF2B5EF4-FFF2-40B4-BE49-F238E27FC236}">
                <a16:creationId xmlns:a16="http://schemas.microsoft.com/office/drawing/2014/main" id="{CBB5CE38-38B6-404D-BDDC-A168158FC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668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400" b="0">
              <a:latin typeface="Arial Narrow" panose="020B0606020202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088E46-019C-49AC-9015-645AFBB8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</a:t>
            </a:r>
            <a:r>
              <a:rPr lang="zh-CN" altLang="en-US" dirty="0">
                <a:latin typeface="Times New Roman" panose="02020603050405020304" pitchFamily="18" charset="0"/>
              </a:rPr>
              <a:t>死锁</a:t>
            </a:r>
            <a:endParaRPr lang="zh-CN" altLang="en-US" dirty="0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92A075E1-259A-432A-8B1D-9BFB65DC9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</a:rPr>
              <a:t>死锁的起因</a:t>
            </a:r>
            <a:endParaRPr lang="zh-CN" altLang="en-US" sz="2400" b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例：有两个进程</a:t>
            </a:r>
            <a:r>
              <a:rPr lang="en-US" altLang="zh-CN" sz="2400"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latin typeface="Arial Narrow" panose="020B0606020202030204" pitchFamily="34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，系统仅有一台磁带机和打印机。</a:t>
            </a:r>
            <a:endParaRPr lang="zh-CN" altLang="en-US" sz="24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Pr1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进程申请打印机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Arial Narrow" panose="020B0606020202030204" pitchFamily="34" charset="0"/>
              </a:rPr>
              <a:t>	Qr1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进程申请磁带机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Pr2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进程申请磁带机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Arial Narrow" panose="020B0606020202030204" pitchFamily="34" charset="0"/>
              </a:rPr>
              <a:t>	Qr2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进程申请打印机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endParaRPr lang="en-US" altLang="zh-CN" sz="24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Pr3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进程释放打印机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Arial Narrow" panose="020B0606020202030204" pitchFamily="34" charset="0"/>
              </a:rPr>
              <a:t>	Qr3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进程释放磁带机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Pr4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</a:rPr>
              <a:t>进程释放磁带机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Arial Narrow" panose="020B0606020202030204" pitchFamily="34" charset="0"/>
              </a:rPr>
              <a:t>	Qr4</a:t>
            </a:r>
            <a:r>
              <a:rPr lang="zh-CN" altLang="en-US" sz="2400">
                <a:latin typeface="Arial Narrow" panose="020B0606020202030204" pitchFamily="34" charset="0"/>
              </a:rPr>
              <a:t>：</a:t>
            </a:r>
            <a:r>
              <a:rPr lang="en-US" altLang="zh-CN" sz="2400">
                <a:latin typeface="Arial Narrow" panose="020B0606020202030204" pitchFamily="34" charset="0"/>
              </a:rPr>
              <a:t>Q</a:t>
            </a:r>
            <a:r>
              <a:rPr lang="zh-CN" altLang="en-US" sz="2400">
                <a:latin typeface="Times New Roman" panose="02020603050405020304" pitchFamily="18" charset="0"/>
              </a:rPr>
              <a:t>进程释放打印机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2" descr="6_2">
            <a:extLst>
              <a:ext uri="{FF2B5EF4-FFF2-40B4-BE49-F238E27FC236}">
                <a16:creationId xmlns:a16="http://schemas.microsoft.com/office/drawing/2014/main" id="{972A9E51-6F8C-4D12-AE40-80222AE64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" y="478155"/>
            <a:ext cx="7609330" cy="636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>
            <a:extLst>
              <a:ext uri="{FF2B5EF4-FFF2-40B4-BE49-F238E27FC236}">
                <a16:creationId xmlns:a16="http://schemas.microsoft.com/office/drawing/2014/main" id="{61DF8466-1B0B-4483-83B8-9392C496E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9213"/>
            <a:ext cx="12586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3.5  </a:t>
            </a:r>
            <a:r>
              <a:rPr lang="zh-CN" altLang="en-US" sz="2000" dirty="0">
                <a:solidFill>
                  <a:schemeClr val="tx2"/>
                </a:solidFill>
              </a:rPr>
              <a:t>死锁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2" descr="6_3">
            <a:extLst>
              <a:ext uri="{FF2B5EF4-FFF2-40B4-BE49-F238E27FC236}">
                <a16:creationId xmlns:a16="http://schemas.microsoft.com/office/drawing/2014/main" id="{DD5DF900-28B0-49A4-BDC3-8207D11B0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7" y="495301"/>
            <a:ext cx="8215786" cy="6362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5">
            <a:extLst>
              <a:ext uri="{FF2B5EF4-FFF2-40B4-BE49-F238E27FC236}">
                <a16:creationId xmlns:a16="http://schemas.microsoft.com/office/drawing/2014/main" id="{2D3F2C5E-C3C6-4C23-A35E-E572B88A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9213"/>
            <a:ext cx="14702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3.5  </a:t>
            </a:r>
            <a:r>
              <a:rPr lang="zh-CN" altLang="en-US" sz="2400" dirty="0">
                <a:solidFill>
                  <a:schemeClr val="tx2"/>
                </a:solidFill>
              </a:rPr>
              <a:t>死锁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A4235-CFA8-42BB-9890-94913C86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</a:t>
            </a:r>
            <a:r>
              <a:rPr lang="zh-CN" altLang="en-US" dirty="0">
                <a:latin typeface="Times New Roman" panose="02020603050405020304" pitchFamily="18" charset="0"/>
              </a:rPr>
              <a:t>死锁</a:t>
            </a:r>
            <a:endParaRPr lang="zh-CN" altLang="en-US" dirty="0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69BE03B6-C825-4AEC-A4F2-18BAFC695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产生死锁的原因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系统资源不足：为多道程序所共享的资源不足；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进程推进顺序非法。</a:t>
            </a:r>
            <a:endParaRPr lang="zh-CN" altLang="en-US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AB2FA-84E8-45CC-8D4D-F39DF49C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	</a:t>
            </a:r>
            <a:r>
              <a:rPr lang="zh-CN" altLang="en-US" dirty="0"/>
              <a:t>调度的类型和模型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B1D4ACC-AAAC-43CB-870E-D85BADD37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交换调度</a:t>
            </a:r>
            <a:r>
              <a:rPr lang="zh-CN" altLang="en-US" dirty="0">
                <a:latin typeface="Arial Narrow" panose="020B0606020202030204" pitchFamily="34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（中级调度</a:t>
            </a:r>
            <a:r>
              <a:rPr lang="zh-CN" altLang="en-US" sz="2800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</a:rPr>
              <a:t>程调度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Arial Narrow" panose="020B0606020202030204" pitchFamily="34" charset="0"/>
              </a:rPr>
              <a:t>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按照给定的原则和策略，将处于外存交换区中的就绪状态或等待状态的进程调入内存，或把处于内存就绪状态或内存等待状态的进程交换到外存交换区中。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B0587-4309-47C5-9ABA-F8ACB9B4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</a:t>
            </a:r>
            <a:r>
              <a:rPr lang="zh-CN" altLang="en-US" dirty="0">
                <a:latin typeface="Times New Roman" panose="02020603050405020304" pitchFamily="18" charset="0"/>
              </a:rPr>
              <a:t>死锁</a:t>
            </a:r>
            <a:endParaRPr lang="zh-CN" altLang="en-US" dirty="0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798FBA07-D42D-4B7C-A353-34C63F5B1B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产生死锁的必要条件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互斥条件：某段时间内某资源只能由一个进程使用。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请求和保持：进程因请求资源而阻塞时，对已分配给它的资源保持不放。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不剥夺条件：资源在未使用完前，不能被剥夺，由使用进程释放。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环路条件：发生死锁时，有向图必构成一环路。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4">
            <a:extLst>
              <a:ext uri="{FF2B5EF4-FFF2-40B4-BE49-F238E27FC236}">
                <a16:creationId xmlns:a16="http://schemas.microsoft.com/office/drawing/2014/main" id="{70ECCECA-1BB8-4E90-A5D6-55496C7A2E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485679-FFD7-4A21-A08B-E0D49DBE5B13}" type="datetime1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2022/8/17</a:t>
            </a:fld>
            <a:r>
              <a:rPr kumimoji="0" lang="en-US" altLang="zh-CN" sz="1400" b="0"/>
              <a:t>    </a:t>
            </a:r>
            <a:r>
              <a:rPr kumimoji="0" lang="zh-CN" altLang="zh-CN" sz="1400" b="0"/>
              <a:t>10:56</a:t>
            </a:r>
          </a:p>
        </p:txBody>
      </p:sp>
      <p:sp>
        <p:nvSpPr>
          <p:cNvPr id="63491" name="页脚占位符 5">
            <a:extLst>
              <a:ext uri="{FF2B5EF4-FFF2-40B4-BE49-F238E27FC236}">
                <a16:creationId xmlns:a16="http://schemas.microsoft.com/office/drawing/2014/main" id="{DB8FEBC0-0A57-4FAC-AD7A-FBAE200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0" y="1828800"/>
            <a:ext cx="533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5294525-0908-4343-80BE-96A1A0773E23}" type="slidenum">
              <a:rPr lang="zh-CN" altLang="en-US" smtClean="0"/>
              <a:pPr>
                <a:defRPr/>
              </a:pPr>
              <a:t>61</a:t>
            </a:fld>
            <a:endParaRPr kumimoji="0" lang="zh-CN" altLang="en-US" sz="20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95A843EB-53DD-4BD0-A00E-4467308B5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375" y="330200"/>
            <a:ext cx="7219950" cy="457200"/>
          </a:xfrm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66FF">
                        <a:gamma/>
                        <a:shade val="27843"/>
                        <a:invGamma/>
                      </a:srgbClr>
                    </a:gs>
                    <a:gs pos="50000">
                      <a:srgbClr val="0066FF"/>
                    </a:gs>
                    <a:gs pos="100000">
                      <a:srgbClr val="0066FF">
                        <a:gamma/>
                        <a:shade val="27843"/>
                        <a:invGamma/>
                      </a:srgbClr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+mj-cs"/>
              </a:rPr>
              <a:t>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+mj-cs"/>
              </a:rPr>
              <a:t>解决死锁的方法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E88E2DD3-A00C-4D49-BC25-C6012FE9E4C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3850" y="2209800"/>
            <a:ext cx="4114800" cy="1524000"/>
          </a:xfrm>
          <a:extLst>
            <a:ext uri="{909E8E84-426E-40DD-AFC4-6F175D3DCCD1}">
              <a14:hiddenFill xmlns:a14="http://schemas.microsoft.com/office/drawing/2010/main">
                <a:solidFill>
                  <a:srgbClr val="336600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  </a:t>
            </a:r>
            <a:r>
              <a:rPr lang="zh-CN" altLang="en-US" sz="2400" dirty="0">
                <a:latin typeface="+mn-ea"/>
              </a:rPr>
              <a:t>限制并发进程对于资源的需求，破坏产生死 锁的必要条件。严格限制死锁的发生。</a:t>
            </a:r>
          </a:p>
        </p:txBody>
      </p:sp>
      <p:sp>
        <p:nvSpPr>
          <p:cNvPr id="233476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F084170-DB03-451F-A19C-BF0CB3526F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52550" y="154305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/>
          </a:p>
        </p:txBody>
      </p:sp>
      <p:sp>
        <p:nvSpPr>
          <p:cNvPr id="233477" name="Text Box 5">
            <a:extLst>
              <a:ext uri="{FF2B5EF4-FFF2-40B4-BE49-F238E27FC236}">
                <a16:creationId xmlns:a16="http://schemas.microsoft.com/office/drawing/2014/main" id="{7EC0A235-36D9-45DA-97EC-1E629C61E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485900"/>
            <a:ext cx="2133600" cy="461665"/>
          </a:xfrm>
          <a:prstGeom prst="rect">
            <a:avLst/>
          </a:prstGeom>
          <a:solidFill>
            <a:srgbClr val="15597E"/>
          </a:soli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预防死锁</a:t>
            </a:r>
          </a:p>
        </p:txBody>
      </p:sp>
      <p:sp>
        <p:nvSpPr>
          <p:cNvPr id="233478" name="Text Box 6">
            <a:extLst>
              <a:ext uri="{FF2B5EF4-FFF2-40B4-BE49-F238E27FC236}">
                <a16:creationId xmlns:a16="http://schemas.microsoft.com/office/drawing/2014/main" id="{06FEA7AE-3985-4444-89DC-AA5D8E094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1485900"/>
            <a:ext cx="2092325" cy="461665"/>
          </a:xfrm>
          <a:prstGeom prst="rect">
            <a:avLst/>
          </a:prstGeom>
          <a:solidFill>
            <a:srgbClr val="15597E"/>
          </a:soli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避免死锁</a:t>
            </a:r>
          </a:p>
        </p:txBody>
      </p:sp>
      <p:sp>
        <p:nvSpPr>
          <p:cNvPr id="233479" name="Text Box 7">
            <a:extLst>
              <a:ext uri="{FF2B5EF4-FFF2-40B4-BE49-F238E27FC236}">
                <a16:creationId xmlns:a16="http://schemas.microsoft.com/office/drawing/2014/main" id="{F0C44EA2-A1E0-4F99-BA31-E6E6A21A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09800"/>
            <a:ext cx="38481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    在资源的动态分配过程中，采用某种算法防止系统进入不安全状态，避免死锁发生。</a:t>
            </a:r>
          </a:p>
        </p:txBody>
      </p:sp>
      <p:sp>
        <p:nvSpPr>
          <p:cNvPr id="233480" name="Text Box 8">
            <a:extLst>
              <a:ext uri="{FF2B5EF4-FFF2-40B4-BE49-F238E27FC236}">
                <a16:creationId xmlns:a16="http://schemas.microsoft.com/office/drawing/2014/main" id="{27AE3D68-3BF0-458F-938B-1B78975D4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040" y="4287838"/>
            <a:ext cx="3238500" cy="461665"/>
          </a:xfrm>
          <a:prstGeom prst="rect">
            <a:avLst/>
          </a:prstGeom>
          <a:solidFill>
            <a:srgbClr val="15597E"/>
          </a:soli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rPr>
              <a:t>检测与解除死锁</a:t>
            </a:r>
          </a:p>
        </p:txBody>
      </p:sp>
      <p:sp>
        <p:nvSpPr>
          <p:cNvPr id="233481" name="Text Box 9">
            <a:extLst>
              <a:ext uri="{FF2B5EF4-FFF2-40B4-BE49-F238E27FC236}">
                <a16:creationId xmlns:a16="http://schemas.microsoft.com/office/drawing/2014/main" id="{127503B9-F958-434E-A730-6551AFC32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5029200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    对资源的分配不加限制，系统定时运行“死锁</a:t>
            </a:r>
            <a:r>
              <a:rPr lang="zh-CN" altLang="en-US" sz="2400" b="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</a:rPr>
              <a:t>检测”程序，如检测到死锁，设法加以解除。</a:t>
            </a:r>
          </a:p>
        </p:txBody>
      </p:sp>
      <p:sp>
        <p:nvSpPr>
          <p:cNvPr id="233482" name="AutoShape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2FED81E-3B5A-432A-88D2-E7AD78FDA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54305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/>
          </a:p>
        </p:txBody>
      </p:sp>
      <p:sp>
        <p:nvSpPr>
          <p:cNvPr id="233483" name="AutoShape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198A853-D633-4198-8CCF-A54B80C8D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62450"/>
            <a:ext cx="304800" cy="304800"/>
          </a:xfrm>
          <a:prstGeom prst="actionButtonInform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/>
          </a:p>
        </p:txBody>
      </p:sp>
      <p:sp>
        <p:nvSpPr>
          <p:cNvPr id="63502" name="Rectangle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60FB7D-D0F1-451F-9A83-E9DFCB7F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/>
          </a:p>
        </p:txBody>
      </p:sp>
      <p:sp>
        <p:nvSpPr>
          <p:cNvPr id="63503" name="Rectangle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25C547-2090-42CA-A98D-5B57B96DD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2484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/>
          </a:p>
        </p:txBody>
      </p:sp>
      <p:sp>
        <p:nvSpPr>
          <p:cNvPr id="63504" name="Oval 14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2D0B87E-CFEA-486C-8DE4-97EA68C0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248400"/>
            <a:ext cx="1066800" cy="381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  <p:bldP spid="233476" grpId="0" animBg="1"/>
      <p:bldP spid="233477" grpId="0" animBg="1" autoUpdateAnimBg="0"/>
      <p:bldP spid="233478" grpId="0" animBg="1" autoUpdateAnimBg="0"/>
      <p:bldP spid="233479" grpId="0" autoUpdateAnimBg="0"/>
      <p:bldP spid="233480" grpId="0" animBg="1" autoUpdateAnimBg="0"/>
      <p:bldP spid="233481" grpId="0" autoUpdateAnimBg="0"/>
      <p:bldP spid="233482" grpId="0" animBg="1"/>
      <p:bldP spid="23348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076327E8-996F-4F90-BE42-D3FE9418D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BCAABFC6-1E3C-45F7-8050-C1FF3D9D5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死锁的预防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资源静态分配法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采用剥夺控制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破坏互斥性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56F31-4B9A-4BF9-9D79-EA60727D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21EBC40-D935-427A-AA67-198D92C6E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66887"/>
            <a:ext cx="5915025" cy="4759276"/>
          </a:xfrm>
        </p:spPr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资源顺序分配法</a:t>
            </a:r>
            <a:endParaRPr lang="zh-CN" altLang="en-US" b="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    对系统的全部资源编号，并规定进程申请资源时只能按升序进行。</a:t>
            </a:r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2947BD96-F249-40F5-B93C-2E592EEF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40" y="882650"/>
            <a:ext cx="1528763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B6A8B-D2D0-49D6-B294-DC319DAA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66564" name="Rectangle 5">
            <a:extLst>
              <a:ext uri="{FF2B5EF4-FFF2-40B4-BE49-F238E27FC236}">
                <a16:creationId xmlns:a16="http://schemas.microsoft.com/office/drawing/2014/main" id="{BE606321-6D63-4C48-A761-0973390F0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系统的安全状态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安全状态</a:t>
            </a:r>
            <a:endParaRPr lang="zh-CN" altLang="en-US" b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系统能按某种顺序为每个进程分配其所需的资源，使每个进程执行完毕。</a:t>
            </a:r>
            <a:endParaRPr lang="zh-CN" altLang="en-US" sz="28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安全序列：进程安全执行完的顺序。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Text Box 2">
            <a:extLst>
              <a:ext uri="{FF2B5EF4-FFF2-40B4-BE49-F238E27FC236}">
                <a16:creationId xmlns:a16="http://schemas.microsoft.com/office/drawing/2014/main" id="{63C28B6A-44E8-4499-B276-563422DB2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144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400" b="0">
              <a:latin typeface="Arial Narrow" panose="020B0606020202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B6A411-5A83-4F43-874C-063BEE46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8EB39820-8CE7-4D6C-84F4-CB4D91AEE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由安全状态向不安全状态的转换</a:t>
            </a:r>
            <a:endParaRPr lang="zh-CN" altLang="en-US" b="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例：系统中有</a:t>
            </a:r>
            <a:r>
              <a:rPr lang="en-US" altLang="zh-CN" sz="2400" dirty="0">
                <a:latin typeface="Arial Narrow" panose="020B0606020202030204" pitchFamily="34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</a:rPr>
              <a:t>台磁带机，由</a:t>
            </a:r>
            <a:r>
              <a:rPr lang="en-US" altLang="zh-CN" sz="2400" dirty="0">
                <a:latin typeface="Arial Narrow" panose="020B0606020202030204" pitchFamily="34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Arial Narrow" panose="020B0606020202030204" pitchFamily="34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Arial Narrow" panose="020B0606020202030204" pitchFamily="34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三进程共享，运行一段时间后，情况如下：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进程名</a:t>
            </a:r>
            <a:r>
              <a:rPr lang="zh-CN" altLang="en-US" sz="2400" dirty="0">
                <a:latin typeface="Arial Narrow" panose="020B0606020202030204" pitchFamily="34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</a:rPr>
              <a:t>已分配数</a:t>
            </a:r>
            <a:r>
              <a:rPr lang="zh-CN" altLang="en-US" sz="2400" dirty="0">
                <a:latin typeface="Arial Narrow" panose="020B0606020202030204" pitchFamily="34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</a:rPr>
              <a:t>尚需申请数</a:t>
            </a:r>
            <a:r>
              <a:rPr lang="zh-CN" altLang="en-US" sz="2400" dirty="0">
                <a:latin typeface="Arial Narrow" panose="020B0606020202030204" pitchFamily="34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</a:rPr>
              <a:t>最大需求数</a:t>
            </a:r>
            <a:endParaRPr lang="zh-CN" altLang="en-US" sz="2400" dirty="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Arial Narrow" panose="020B0606020202030204" pitchFamily="34" charset="0"/>
              </a:rPr>
              <a:t>	</a:t>
            </a:r>
            <a:r>
              <a:rPr lang="en-US" altLang="zh-CN" sz="2400" dirty="0">
                <a:latin typeface="Arial Narrow" panose="020B0606020202030204" pitchFamily="34" charset="0"/>
              </a:rPr>
              <a:t>A	           2			2		4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	B	           3			3		6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	C 	           3			5		8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Arial Narrow" panose="020B0606020202030204" pitchFamily="34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</a:rPr>
              <a:t> </a:t>
            </a:r>
            <a:r>
              <a:rPr lang="zh-CN" altLang="en-US" sz="2400" dirty="0">
                <a:latin typeface="Times New Roman" panose="02020603050405020304" pitchFamily="18" charset="0"/>
              </a:rPr>
              <a:t>此时已分配</a:t>
            </a:r>
            <a:r>
              <a:rPr lang="en-US" altLang="zh-CN" sz="2400" dirty="0">
                <a:latin typeface="Arial Narrow" panose="020B0606020202030204" pitchFamily="34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</a:rPr>
              <a:t>台，安全序列：</a:t>
            </a:r>
            <a:r>
              <a:rPr lang="en-US" altLang="zh-CN" sz="2400" dirty="0">
                <a:latin typeface="Arial Narrow" panose="020B0606020202030204" pitchFamily="34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Arial Narrow" panose="020B0606020202030204" pitchFamily="34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Arial Narrow" panose="020B0606020202030204" pitchFamily="34" charset="0"/>
              </a:rPr>
              <a:t>C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Arial Narrow" panose="020B0606020202030204" pitchFamily="34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申请一台，则不满足；如</a:t>
            </a:r>
            <a:r>
              <a:rPr lang="en-US" altLang="zh-CN" sz="2400" dirty="0">
                <a:latin typeface="Arial Narrow" panose="020B0606020202030204" pitchFamily="34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申请一台满足，进行分配。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2">
            <a:extLst>
              <a:ext uri="{FF2B5EF4-FFF2-40B4-BE49-F238E27FC236}">
                <a16:creationId xmlns:a16="http://schemas.microsoft.com/office/drawing/2014/main" id="{8AF73DE5-F90A-4FCB-955B-6B503CE7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360"/>
            <a:ext cx="8910900" cy="330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613" name="Rectangle 5">
            <a:extLst>
              <a:ext uri="{FF2B5EF4-FFF2-40B4-BE49-F238E27FC236}">
                <a16:creationId xmlns:a16="http://schemas.microsoft.com/office/drawing/2014/main" id="{8A772842-FF43-4229-8C15-BF3B8F808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Arial Narrow" panose="020B0606020202030204" pitchFamily="34" charset="0"/>
              </a:rPr>
              <a:t>例</a:t>
            </a:r>
            <a:r>
              <a:rPr lang="en-US" altLang="zh-CN" sz="2800" dirty="0">
                <a:latin typeface="Arial Narrow" panose="020B0606020202030204" pitchFamily="34" charset="0"/>
              </a:rPr>
              <a:t>. </a:t>
            </a:r>
            <a:r>
              <a:rPr lang="zh-CN" altLang="en-US" sz="2800" dirty="0">
                <a:latin typeface="Arial Narrow" panose="020B0606020202030204" pitchFamily="34" charset="0"/>
              </a:rPr>
              <a:t>多项资源的安全序列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68614" name="Picture 6">
            <a:extLst>
              <a:ext uri="{FF2B5EF4-FFF2-40B4-BE49-F238E27FC236}">
                <a16:creationId xmlns:a16="http://schemas.microsoft.com/office/drawing/2014/main" id="{DFC4A786-C81E-44FE-8B8C-2BA0DFB00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961"/>
            <a:ext cx="8910900" cy="276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2">
            <a:extLst>
              <a:ext uri="{FF2B5EF4-FFF2-40B4-BE49-F238E27FC236}">
                <a16:creationId xmlns:a16="http://schemas.microsoft.com/office/drawing/2014/main" id="{5DE7A0E5-E09C-4B3F-B1A2-5E2632555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>
            <a:extLst>
              <a:ext uri="{FF2B5EF4-FFF2-40B4-BE49-F238E27FC236}">
                <a16:creationId xmlns:a16="http://schemas.microsoft.com/office/drawing/2014/main" id="{91849685-3D01-4C1E-BB33-95EA028F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914400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2">
            <a:extLst>
              <a:ext uri="{FF2B5EF4-FFF2-40B4-BE49-F238E27FC236}">
                <a16:creationId xmlns:a16="http://schemas.microsoft.com/office/drawing/2014/main" id="{60E465AA-F2FA-42F6-A3EE-328158FB1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16"/>
            <a:ext cx="9144000" cy="325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61" name="Rectangle 5">
            <a:extLst>
              <a:ext uri="{FF2B5EF4-FFF2-40B4-BE49-F238E27FC236}">
                <a16:creationId xmlns:a16="http://schemas.microsoft.com/office/drawing/2014/main" id="{99111078-B2E8-48FE-8F55-BFBB78CDAE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8800" y="86727"/>
            <a:ext cx="8229600" cy="475927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 Narrow" panose="020B0606020202030204" pitchFamily="34" charset="0"/>
              </a:rPr>
              <a:t>系统进入不安全状态</a:t>
            </a:r>
          </a:p>
        </p:txBody>
      </p:sp>
      <p:pic>
        <p:nvPicPr>
          <p:cNvPr id="70662" name="Picture 6">
            <a:extLst>
              <a:ext uri="{FF2B5EF4-FFF2-40B4-BE49-F238E27FC236}">
                <a16:creationId xmlns:a16="http://schemas.microsoft.com/office/drawing/2014/main" id="{18C868A9-9CF8-4A06-991E-A102943B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1424"/>
            <a:ext cx="907288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E96DA-FF91-40D6-8DBD-964EF982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8FD9F0D6-4DD1-4E62-BFA7-769F7B926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银行家算法</a:t>
            </a:r>
            <a:r>
              <a:rPr lang="zh-CN" altLang="en-US" sz="3200" dirty="0">
                <a:latin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Arial Narrow" panose="020B0606020202030204" pitchFamily="34" charset="0"/>
              </a:rPr>
              <a:t>Banker</a:t>
            </a:r>
            <a:r>
              <a:rPr lang="en-US" altLang="zh-CN" sz="3200" dirty="0">
                <a:latin typeface="Times New Roman" panose="02020603050405020304" pitchFamily="18" charset="0"/>
              </a:rPr>
              <a:t>’</a:t>
            </a:r>
            <a:r>
              <a:rPr lang="en-US" altLang="zh-CN" sz="3200" dirty="0">
                <a:latin typeface="Arial Narrow" panose="020B0606020202030204" pitchFamily="34" charset="0"/>
              </a:rPr>
              <a:t>s Algorithm</a:t>
            </a:r>
            <a:r>
              <a:rPr lang="zh-CN" altLang="en-US" sz="3200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算法描述：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public class state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	int [] resource = new int[m];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	int [] available = new int[m];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	int [][] claim = new int[n][m];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	int [][]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alloc</a:t>
            </a:r>
            <a:r>
              <a:rPr lang="en-US" altLang="zh-CN" sz="2400" b="0" dirty="0">
                <a:latin typeface="Times New Roman" panose="02020603050405020304" pitchFamily="18" charset="0"/>
              </a:rPr>
              <a:t> = new int[n][m];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}</a:t>
            </a: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(a) global data structures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028">
            <a:extLst>
              <a:ext uri="{FF2B5EF4-FFF2-40B4-BE49-F238E27FC236}">
                <a16:creationId xmlns:a16="http://schemas.microsoft.com/office/drawing/2014/main" id="{6FA17FA8-3BCD-4024-BB61-F0569774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调度和进程状态转换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E9EBB1E-8ECC-4FB9-9D01-F73CF877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日期占位符 3">
            <a:extLst>
              <a:ext uri="{FF2B5EF4-FFF2-40B4-BE49-F238E27FC236}">
                <a16:creationId xmlns:a16="http://schemas.microsoft.com/office/drawing/2014/main" id="{603662B3-4DE7-4D9A-8E68-EB76789DF8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380288" y="6400800"/>
            <a:ext cx="1763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A14ED00-5B53-4E60-B983-B965B0FC1502}" type="datetime1">
              <a:rPr lang="zh-CN" altLang="en-US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2022/8/17</a:t>
            </a:fld>
            <a:r>
              <a:rPr lang="en-US" altLang="zh-CN"/>
              <a:t>    </a:t>
            </a:r>
            <a:r>
              <a:rPr lang="zh-CN" altLang="zh-CN"/>
              <a:t>10:56</a:t>
            </a:r>
            <a:endParaRPr kumimoji="0" lang="zh-CN" altLang="zh-CN" sz="1400" b="0"/>
          </a:p>
        </p:txBody>
      </p:sp>
      <p:sp>
        <p:nvSpPr>
          <p:cNvPr id="8195" name="页脚占位符 4">
            <a:extLst>
              <a:ext uri="{FF2B5EF4-FFF2-40B4-BE49-F238E27FC236}">
                <a16:creationId xmlns:a16="http://schemas.microsoft.com/office/drawing/2014/main" id="{81773A65-9695-4027-9F42-A4D7A615BF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1828800"/>
            <a:ext cx="533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sz="2000" kern="1200">
                <a:solidFill>
                  <a:srgbClr val="99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操作系统</a:t>
            </a:r>
            <a:r>
              <a:rPr lang="en-US" altLang="zh-CN"/>
              <a:t>|</a:t>
            </a:r>
            <a:r>
              <a:rPr lang="zh-CN" altLang="en-US"/>
              <a:t>调度与死锁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fld id="{F2507764-D9CD-41AA-938C-992EC7262103}" type="slidenum">
              <a:rPr lang="zh-CN" altLang="en-US" smtClean="0"/>
              <a:pPr>
                <a:defRPr/>
              </a:pPr>
              <a:t>7</a:t>
            </a:fld>
            <a:endParaRPr kumimoji="0" lang="zh-CN" altLang="en-US" sz="2000" b="0">
              <a:solidFill>
                <a:srgbClr val="99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8196" name="Picture 1026">
            <a:extLst>
              <a:ext uri="{FF2B5EF4-FFF2-40B4-BE49-F238E27FC236}">
                <a16:creationId xmlns:a16="http://schemas.microsoft.com/office/drawing/2014/main" id="{5F9B2E08-8EE4-4B8F-BCC4-C3F8834D6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5078"/>
            <a:ext cx="9164320" cy="565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AAD2D-59D4-4836-8EB5-5A32F486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 dirty="0">
                <a:solidFill>
                  <a:srgbClr val="000000"/>
                </a:solidFill>
              </a:rPr>
              <a:t>6	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39645A4-E093-4611-81C0-FC97DFB64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if (alloc [i,*] + request [*] &gt; claim [i,*])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&lt; error &gt;; // --total request &gt; claim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else if (request [*] &gt; available [*])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&lt; suspend process &gt;;   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else { // --simulate alloc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&lt; define newstate by: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alloc [i,*] = alloc [i,*] + request [*];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available [*] = available [*] - request [*] &gt;;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9CE5B-3519-4224-8954-B56A3A00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F6DDBA31-9E72-44F9-9ECB-F730DCD71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if (safe (</a:t>
            </a:r>
            <a:r>
              <a:rPr lang="en-US" altLang="zh-CN" sz="2400" dirty="0" err="1">
                <a:latin typeface="Times New Roman" panose="02020603050405020304" pitchFamily="18" charset="0"/>
              </a:rPr>
              <a:t>newstate</a:t>
            </a:r>
            <a:r>
              <a:rPr lang="en-US" altLang="zh-CN" sz="2400" dirty="0">
                <a:latin typeface="Times New Roman" panose="02020603050405020304" pitchFamily="18" charset="0"/>
              </a:rPr>
              <a:t>)) {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&lt; carry out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alloc</a:t>
            </a:r>
            <a:r>
              <a:rPr lang="en-US" altLang="zh-CN" sz="2400" dirty="0">
                <a:latin typeface="Times New Roman" panose="02020603050405020304" pitchFamily="18" charset="0"/>
              </a:rPr>
              <a:t> &gt;;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else {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&lt; restore original state &gt;;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&lt; suspend process &gt;;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(b) resource </a:t>
            </a:r>
            <a:r>
              <a:rPr lang="en-US" altLang="zh-CN" sz="2400" dirty="0" err="1">
                <a:latin typeface="Times New Roman" panose="02020603050405020304" pitchFamily="18" charset="0"/>
              </a:rPr>
              <a:t>alloc</a:t>
            </a:r>
            <a:r>
              <a:rPr lang="en-US" altLang="zh-CN" sz="2400" dirty="0">
                <a:latin typeface="Times New Roman" panose="02020603050405020304" pitchFamily="18" charset="0"/>
              </a:rPr>
              <a:t> algorithm</a:t>
            </a:r>
            <a:endParaRPr lang="en-US" altLang="zh-C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0D93B-D4AD-4911-A170-4FE8514E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6C93C4B7-36F1-4DC2-8431-B1893D093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public boolean safe (state S)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{ 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int [] currentavail = new int [m];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process [] rest = new process[&lt;number of processes&gt;];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currentavail = available;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rest = {all processes};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possible = true;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>
            <a:extLst>
              <a:ext uri="{FF2B5EF4-FFF2-40B4-BE49-F238E27FC236}">
                <a16:creationId xmlns:a16="http://schemas.microsoft.com/office/drawing/2014/main" id="{1869C015-07D7-4506-91F6-27CE52D297A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89280" y="1049337"/>
            <a:ext cx="7599680" cy="4759325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while (possible) {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find a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Pk</a:t>
            </a:r>
            <a:r>
              <a:rPr lang="en-US" altLang="zh-CN" sz="2400" b="0" dirty="0">
                <a:latin typeface="Times New Roman" panose="02020603050405020304" pitchFamily="18" charset="0"/>
              </a:rPr>
              <a:t> in rest such that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claim [k,*] -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alloc</a:t>
            </a:r>
            <a:r>
              <a:rPr lang="en-US" altLang="zh-CN" sz="2400" b="0" dirty="0">
                <a:latin typeface="Times New Roman" panose="02020603050405020304" pitchFamily="18" charset="0"/>
              </a:rPr>
              <a:t> [k,*] &lt;=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currentavail</a:t>
            </a:r>
            <a:r>
              <a:rPr lang="en-US" altLang="zh-CN" sz="2400" b="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if (found) { // simulate execution of P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currentavail</a:t>
            </a:r>
            <a:r>
              <a:rPr lang="en-US" altLang="zh-CN" sz="2400" b="0" dirty="0">
                <a:latin typeface="Times New Roman" panose="02020603050405020304" pitchFamily="18" charset="0"/>
              </a:rPr>
              <a:t> =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currentavail</a:t>
            </a:r>
            <a:r>
              <a:rPr lang="en-US" altLang="zh-CN" sz="2400" b="0" dirty="0">
                <a:latin typeface="Times New Roman" panose="02020603050405020304" pitchFamily="18" charset="0"/>
              </a:rPr>
              <a:t> + 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alloc</a:t>
            </a:r>
            <a:r>
              <a:rPr lang="en-US" altLang="zh-CN" sz="2400" b="0" dirty="0">
                <a:latin typeface="Times New Roman" panose="02020603050405020304" pitchFamily="18" charset="0"/>
              </a:rPr>
              <a:t> [k,*];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rest = rest - {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Pk</a:t>
            </a:r>
            <a:r>
              <a:rPr lang="en-US" altLang="zh-CN" sz="2400" b="0" dirty="0">
                <a:latin typeface="Times New Roman" panose="02020603050405020304" pitchFamily="18" charset="0"/>
              </a:rPr>
              <a:t>};    }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    possible = false;    }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    return (rest == null);    }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(c) test for safety algorithm (banker's algorithm)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ABB5DA-D924-46CD-82D5-5C4259BE73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6415088" cy="113665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en-US" altLang="zh-CN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	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死锁的预防和避免</a:t>
            </a:r>
            <a:endParaRPr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>
            <a:extLst>
              <a:ext uri="{FF2B5EF4-FFF2-40B4-BE49-F238E27FC236}">
                <a16:creationId xmlns:a16="http://schemas.microsoft.com/office/drawing/2014/main" id="{2420A66F-7DD6-4396-B4A7-3BFCCA06ED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6294" y="111761"/>
            <a:ext cx="7199312" cy="381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330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银行家算法</a:t>
            </a:r>
            <a:r>
              <a:rPr lang="zh-CN" altLang="zh-CN" sz="2800" dirty="0">
                <a:latin typeface="宋体" panose="02010600030101010101" pitchFamily="2" charset="-122"/>
              </a:rPr>
              <a:t>举例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34500" name="Rectangle 4">
            <a:extLst>
              <a:ext uri="{FF2B5EF4-FFF2-40B4-BE49-F238E27FC236}">
                <a16:creationId xmlns:a16="http://schemas.microsoft.com/office/drawing/2014/main" id="{93FED08C-3969-4425-AD3F-D295B0B3AC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3770630"/>
            <a:ext cx="8686800" cy="2667000"/>
          </a:xfrm>
          <a:prstGeom prst="rect">
            <a:avLst/>
          </a:prstGeom>
          <a:solidFill>
            <a:srgbClr val="003366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     </a:t>
            </a:r>
            <a:r>
              <a:rPr lang="en-US" altLang="zh-CN" sz="2000" b="0" dirty="0">
                <a:solidFill>
                  <a:schemeClr val="bg1"/>
                </a:solidFill>
              </a:rPr>
              <a:t>Work          Need      Allocation     </a:t>
            </a:r>
            <a:r>
              <a:rPr lang="en-US" altLang="zh-CN" sz="2000" b="0" dirty="0" err="1">
                <a:solidFill>
                  <a:schemeClr val="bg1"/>
                </a:solidFill>
              </a:rPr>
              <a:t>work+Allocation</a:t>
            </a:r>
            <a:r>
              <a:rPr lang="en-US" altLang="zh-CN" sz="2000" b="0" dirty="0">
                <a:solidFill>
                  <a:schemeClr val="bg1"/>
                </a:solidFill>
              </a:rPr>
              <a:t>  Finish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          A  B   C        A  B  C         A  B  C         A   B  C 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P1      3   3   2       1   2   2        2   0   0        5   3   2      	true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P3      5   3   2       0   1   1        2   1   1        7   4   3      	true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P4      7   4   3       4   3   1        0   0   2        7   4   5      	true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P2      7   4   5       6   0   0        3   0   2        10  4   7      true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bg1"/>
                </a:solidFill>
              </a:rPr>
              <a:t> P0      10  4   7      7   4   3        0   1   0         10  5   7     	true</a:t>
            </a: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227CABF0-E752-45EB-84F2-D05785797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43573"/>
            <a:ext cx="8686800" cy="30845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             Claim               Allocation               Need             Available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  B   C            A   B   C              A   B   C            A   B   C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P0  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7    5    3            0    1    0               7    4    3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3    3    2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P1     3    2    2            2    0    0               1    2    2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P2     9    0    2            3    0    2               6    0    0   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P3     2    2    2            2    1    1               0    1    1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P4     4    3    3            0    0    2               4    3    1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234501" name="Text Box 5">
            <a:extLst>
              <a:ext uri="{FF2B5EF4-FFF2-40B4-BE49-F238E27FC236}">
                <a16:creationId xmlns:a16="http://schemas.microsoft.com/office/drawing/2014/main" id="{3E364064-8264-4BD6-8FCB-FF8A3D699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023"/>
            <a:ext cx="1143000" cy="3968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TopLeft"/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339966"/>
            </a:extrusionClr>
            <a:contourClr>
              <a:srgbClr val="5E9E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T0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时刻</a:t>
            </a:r>
          </a:p>
        </p:txBody>
      </p:sp>
      <p:sp>
        <p:nvSpPr>
          <p:cNvPr id="234502" name="Text Box 6">
            <a:extLst>
              <a:ext uri="{FF2B5EF4-FFF2-40B4-BE49-F238E27FC236}">
                <a16:creationId xmlns:a16="http://schemas.microsoft.com/office/drawing/2014/main" id="{6127FC1B-0C97-4975-BC46-F4D89A4C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451600"/>
            <a:ext cx="1524000" cy="406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  <a:ea typeface="仿宋_GB2312" pitchFamily="49" charset="-122"/>
              </a:rPr>
              <a:t>安全序列</a:t>
            </a:r>
            <a:endParaRPr lang="zh-CN" altLang="en-US" sz="24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4503" name="Text Box 7">
            <a:extLst>
              <a:ext uri="{FF2B5EF4-FFF2-40B4-BE49-F238E27FC236}">
                <a16:creationId xmlns:a16="http://schemas.microsoft.com/office/drawing/2014/main" id="{6A410D99-E8B1-4F07-8C5E-971AF947D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78657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(2   3   0)</a:t>
            </a:r>
          </a:p>
        </p:txBody>
      </p:sp>
      <p:sp>
        <p:nvSpPr>
          <p:cNvPr id="234504" name="Text Box 8">
            <a:extLst>
              <a:ext uri="{FF2B5EF4-FFF2-40B4-BE49-F238E27FC236}">
                <a16:creationId xmlns:a16="http://schemas.microsoft.com/office/drawing/2014/main" id="{68E83886-7849-4D69-8ECF-A75CC688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09137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(3   0   2)</a:t>
            </a:r>
          </a:p>
        </p:txBody>
      </p:sp>
      <p:sp>
        <p:nvSpPr>
          <p:cNvPr id="234505" name="Text Box 9">
            <a:extLst>
              <a:ext uri="{FF2B5EF4-FFF2-40B4-BE49-F238E27FC236}">
                <a16:creationId xmlns:a16="http://schemas.microsoft.com/office/drawing/2014/main" id="{9435406F-48A1-4D86-B3B7-B11148938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1373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(0   2   0)</a:t>
            </a:r>
          </a:p>
        </p:txBody>
      </p:sp>
      <p:sp>
        <p:nvSpPr>
          <p:cNvPr id="234506" name="Text Box 10">
            <a:extLst>
              <a:ext uri="{FF2B5EF4-FFF2-40B4-BE49-F238E27FC236}">
                <a16:creationId xmlns:a16="http://schemas.microsoft.com/office/drawing/2014/main" id="{94D4EB1C-0D71-4648-BDEF-598E163AA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2773"/>
            <a:ext cx="22748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CC00CC"/>
                </a:solidFill>
                <a:latin typeface="Times New Roman" pitchFamily="18" charset="0"/>
                <a:ea typeface="黑体" pitchFamily="2" charset="-122"/>
              </a:rPr>
              <a:t>P1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1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请求（</a:t>
            </a:r>
            <a:r>
              <a:rPr lang="en-US" altLang="zh-CN" sz="1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1      0      2</a:t>
            </a:r>
            <a:r>
              <a:rPr lang="zh-CN" altLang="en-US" sz="1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76813" name="Rectangle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BDC94E-2B32-4728-95D3-739BCEAC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/>
          </a:p>
        </p:txBody>
      </p:sp>
      <p:sp>
        <p:nvSpPr>
          <p:cNvPr id="76814" name="Rectangle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DD77A5-DA66-4BD7-AD41-D483FA55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62484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/>
          </a:p>
        </p:txBody>
      </p:sp>
      <p:sp>
        <p:nvSpPr>
          <p:cNvPr id="76815" name="Oval 1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8D7990E-C33F-4A8B-BFD7-99B7415C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248400"/>
            <a:ext cx="1066800" cy="381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45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4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4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build="p" animBg="1" autoUpdateAnimBg="0" advAuto="0"/>
      <p:bldP spid="234499" grpId="0" animBg="1" autoUpdateAnimBg="0"/>
      <p:bldP spid="234501" grpId="0" animBg="1" autoUpdateAnimBg="0"/>
      <p:bldP spid="234502" grpId="0" animBg="1" autoUpdateAnimBg="0"/>
      <p:bldP spid="234503" grpId="0" autoUpdateAnimBg="0"/>
      <p:bldP spid="234504" grpId="0" autoUpdateAnimBg="0"/>
      <p:bldP spid="234505" grpId="0" autoUpdateAnimBg="0"/>
      <p:bldP spid="23450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29242-4AEF-4800-80F3-11E2B416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29338219-1150-464C-B071-61EB75EA8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T0</a:t>
            </a:r>
            <a:r>
              <a:rPr lang="zh-CN" altLang="en-US" dirty="0">
                <a:latin typeface="Times New Roman" panose="02020603050405020304" pitchFamily="18" charset="0"/>
              </a:rPr>
              <a:t>时刻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 </a:t>
            </a:r>
            <a:r>
              <a:rPr lang="en-US" altLang="zh-CN" dirty="0">
                <a:latin typeface="Times New Roman" panose="02020603050405020304" pitchFamily="18" charset="0"/>
              </a:rPr>
              <a:t>P1</a:t>
            </a:r>
            <a:r>
              <a:rPr lang="zh-CN" altLang="en-US" dirty="0">
                <a:latin typeface="Times New Roman" panose="02020603050405020304" pitchFamily="18" charset="0"/>
              </a:rPr>
              <a:t>请求 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 </a:t>
            </a:r>
            <a:r>
              <a:rPr lang="en-US" altLang="zh-CN" dirty="0">
                <a:latin typeface="Times New Roman" panose="02020603050405020304" pitchFamily="18" charset="0"/>
              </a:rPr>
              <a:t>P4</a:t>
            </a:r>
            <a:r>
              <a:rPr lang="zh-CN" altLang="en-US" dirty="0">
                <a:latin typeface="Times New Roman" panose="02020603050405020304" pitchFamily="18" charset="0"/>
              </a:rPr>
              <a:t>请求（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） </a:t>
            </a:r>
            <a:r>
              <a:rPr lang="en-US" altLang="zh-CN" dirty="0">
                <a:latin typeface="Times New Roman" panose="02020603050405020304" pitchFamily="18" charset="0"/>
              </a:rPr>
              <a:t>P0</a:t>
            </a:r>
            <a:r>
              <a:rPr lang="zh-CN" altLang="en-US" dirty="0">
                <a:latin typeface="Times New Roman" panose="02020603050405020304" pitchFamily="18" charset="0"/>
              </a:rPr>
              <a:t>请求（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525025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29242-4AEF-4800-80F3-11E2B416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6	</a:t>
            </a:r>
            <a:r>
              <a:rPr lang="zh-CN" altLang="en-US" dirty="0">
                <a:latin typeface="Times New Roman" panose="02020603050405020304" pitchFamily="18" charset="0"/>
              </a:rPr>
              <a:t>死锁的预防和避免</a:t>
            </a:r>
            <a:endParaRPr lang="zh-CN" altLang="en-US" dirty="0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29338219-1150-464C-B071-61EB75EA8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优点：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资源利用率比静态资源分配法高，又避免死锁。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缺点：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对资源分配过于保守；计算太多，并且需知道对资源的最大需求量，不太实际。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>
            <a:extLst>
              <a:ext uri="{FF2B5EF4-FFF2-40B4-BE49-F238E27FC236}">
                <a16:creationId xmlns:a16="http://schemas.microsoft.com/office/drawing/2014/main" id="{5C93FE12-EDAA-44C9-B151-4057DDF28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</a:t>
            </a:r>
            <a:r>
              <a:rPr lang="en-US" altLang="zh-CN" sz="3600" dirty="0">
                <a:latin typeface="Times New Roman" panose="02020603050405020304" pitchFamily="18" charset="0"/>
              </a:rPr>
              <a:t>.</a:t>
            </a:r>
            <a:r>
              <a:rPr lang="en-US" altLang="zh-CN" sz="3600" dirty="0"/>
              <a:t>7	</a:t>
            </a:r>
            <a:r>
              <a:rPr lang="zh-CN" altLang="en-US" sz="3600" dirty="0">
                <a:latin typeface="Times New Roman" panose="02020603050405020304" pitchFamily="18" charset="0"/>
              </a:rPr>
              <a:t>死锁的检测和解除</a:t>
            </a:r>
            <a:br>
              <a:rPr lang="zh-CN" altLang="en-US" sz="4000" dirty="0">
                <a:latin typeface="Times New Roman" panose="02020603050405020304" pitchFamily="18" charset="0"/>
              </a:rPr>
            </a:br>
            <a:endParaRPr lang="zh-CN" altLang="en-US" sz="4000" dirty="0"/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246FD7A8-7D56-4279-886D-70F2D2E9E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死锁的检测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进程资源图</a:t>
            </a:r>
            <a:endParaRPr lang="zh-CN" altLang="en-US" sz="28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       在图中找一既非阻塞又非孤立的进程节点</a:t>
            </a:r>
            <a:r>
              <a:rPr lang="en-US" altLang="zh-CN" sz="2800">
                <a:latin typeface="Arial Narrow" panose="020B0606020202030204" pitchFamily="34" charset="0"/>
              </a:rPr>
              <a:t>Pi</a:t>
            </a:r>
            <a:r>
              <a:rPr lang="zh-CN" altLang="en-US" sz="2800">
                <a:latin typeface="Times New Roman" panose="02020603050405020304" pitchFamily="18" charset="0"/>
              </a:rPr>
              <a:t>，如对某资源的请求能满足，把请求边改为分配边，当</a:t>
            </a:r>
            <a:r>
              <a:rPr lang="en-US" altLang="zh-CN" sz="2800">
                <a:latin typeface="Arial Narrow" panose="020B0606020202030204" pitchFamily="34" charset="0"/>
              </a:rPr>
              <a:t>Pi</a:t>
            </a:r>
            <a:r>
              <a:rPr lang="zh-CN" altLang="en-US" sz="2800">
                <a:latin typeface="Times New Roman" panose="02020603050405020304" pitchFamily="18" charset="0"/>
              </a:rPr>
              <a:t>只有分配边时，消去所有分配边，并释放占有的资源。再选下一进程节点</a:t>
            </a:r>
            <a:r>
              <a:rPr lang="en-US" altLang="zh-CN" sz="2800">
                <a:latin typeface="Arial Narrow" panose="020B0606020202030204" pitchFamily="34" charset="0"/>
              </a:rPr>
              <a:t>Pj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…</a:t>
            </a:r>
            <a:r>
              <a:rPr lang="zh-CN" altLang="en-US" sz="2800">
                <a:latin typeface="Times New Roman" panose="02020603050405020304" pitchFamily="18" charset="0"/>
              </a:rPr>
              <a:t>，若能消去所有边，那么该图是可完全简化的。否则称为不可简化。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770CC-A0D3-4AC5-942F-9B8C7737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7	</a:t>
            </a:r>
            <a:r>
              <a:rPr lang="zh-CN" altLang="en-US" dirty="0">
                <a:latin typeface="Times New Roman" panose="02020603050405020304" pitchFamily="18" charset="0"/>
              </a:rPr>
              <a:t>死锁的检测和解除</a:t>
            </a:r>
            <a:endParaRPr lang="zh-CN" altLang="en-US" dirty="0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A2C99F21-89C5-46AA-8703-B2E00D540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死锁定理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引理：一个给定的进程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资源图的全部化简序列导致同一不可简化图。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死锁定理：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是死锁状态，当且仅当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的资源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进程图不是可完全简化图。</a:t>
            </a:r>
          </a:p>
          <a:p>
            <a:pPr lvl="1" eaLnBrk="1" hangingPunct="1"/>
            <a:r>
              <a:rPr lang="zh-CN" altLang="en-US" dirty="0">
                <a:latin typeface="Arial Narrow" panose="020B0606020202030204" pitchFamily="34" charset="0"/>
              </a:rPr>
              <a:t>死锁检测算法</a:t>
            </a:r>
          </a:p>
          <a:p>
            <a:pPr lvl="2" eaLnBrk="1" hangingPunct="1"/>
            <a:endParaRPr lang="en-US" altLang="zh-CN" sz="3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0" name="对象 5">
            <a:extLst>
              <a:ext uri="{FF2B5EF4-FFF2-40B4-BE49-F238E27FC236}">
                <a16:creationId xmlns:a16="http://schemas.microsoft.com/office/drawing/2014/main" id="{7161ABCD-826D-415D-87D2-9F6A5CF90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37919"/>
              </p:ext>
            </p:extLst>
          </p:nvPr>
        </p:nvGraphicFramePr>
        <p:xfrm>
          <a:off x="0" y="3696319"/>
          <a:ext cx="9144001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72000" imgH="1539240" progId="Visio.Drawing.11">
                  <p:embed/>
                </p:oleObj>
              </mc:Choice>
              <mc:Fallback>
                <p:oleObj name="VISIO" r:id="rId2" imgW="4572000" imgH="1539240" progId="Visio.Drawing.11">
                  <p:embed/>
                  <p:pic>
                    <p:nvPicPr>
                      <p:cNvPr id="80900" name="对象 5">
                        <a:extLst>
                          <a:ext uri="{FF2B5EF4-FFF2-40B4-BE49-F238E27FC236}">
                            <a16:creationId xmlns:a16="http://schemas.microsoft.com/office/drawing/2014/main" id="{7161ABCD-826D-415D-87D2-9F6A5CF904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96319"/>
                        <a:ext cx="9144001" cy="308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对象 6">
            <a:extLst>
              <a:ext uri="{FF2B5EF4-FFF2-40B4-BE49-F238E27FC236}">
                <a16:creationId xmlns:a16="http://schemas.microsoft.com/office/drawing/2014/main" id="{80EA0DF2-0F2D-4D6A-A382-7978717D8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48260"/>
              </p:ext>
            </p:extLst>
          </p:nvPr>
        </p:nvGraphicFramePr>
        <p:xfrm>
          <a:off x="2680018" y="362267"/>
          <a:ext cx="35052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493520" imgH="1348740" progId="Visio.Drawing.11">
                  <p:embed/>
                </p:oleObj>
              </mc:Choice>
              <mc:Fallback>
                <p:oleObj name="VISIO" r:id="rId4" imgW="1493520" imgH="1348740" progId="Visio.Drawing.11">
                  <p:embed/>
                  <p:pic>
                    <p:nvPicPr>
                      <p:cNvPr id="80901" name="对象 6">
                        <a:extLst>
                          <a:ext uri="{FF2B5EF4-FFF2-40B4-BE49-F238E27FC236}">
                            <a16:creationId xmlns:a16="http://schemas.microsoft.com/office/drawing/2014/main" id="{80EA0DF2-0F2D-4D6A-A382-7978717D8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018" y="362267"/>
                        <a:ext cx="35052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2" descr="9_2">
            <a:extLst>
              <a:ext uri="{FF2B5EF4-FFF2-40B4-BE49-F238E27FC236}">
                <a16:creationId xmlns:a16="http://schemas.microsoft.com/office/drawing/2014/main" id="{025F8DE2-A638-4F1C-B472-BAF3659E9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85800"/>
            <a:ext cx="48768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">
            <a:extLst>
              <a:ext uri="{FF2B5EF4-FFF2-40B4-BE49-F238E27FC236}">
                <a16:creationId xmlns:a16="http://schemas.microsoft.com/office/drawing/2014/main" id="{CD9A6EBE-B30B-4479-9216-94B57D095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调度的层次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4" name="Picture 2">
            <a:extLst>
              <a:ext uri="{FF2B5EF4-FFF2-40B4-BE49-F238E27FC236}">
                <a16:creationId xmlns:a16="http://schemas.microsoft.com/office/drawing/2014/main" id="{4EC2F809-B70B-422B-9AD7-8F33B3B4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530"/>
            <a:ext cx="91440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3954D47-ADBE-4862-B05E-374337A3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7	</a:t>
            </a:r>
            <a:r>
              <a:rPr lang="zh-CN" altLang="en-US" dirty="0">
                <a:latin typeface="Times New Roman" panose="02020603050405020304" pitchFamily="18" charset="0"/>
              </a:rPr>
              <a:t>死锁的检测和解除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E3C2-4046-4BBB-AA69-F00F4C4A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7	</a:t>
            </a:r>
            <a:r>
              <a:rPr lang="zh-CN" altLang="en-US" dirty="0">
                <a:latin typeface="Times New Roman" panose="02020603050405020304" pitchFamily="18" charset="0"/>
              </a:rPr>
              <a:t>死锁的检测和解除</a:t>
            </a:r>
            <a:endParaRPr lang="zh-CN" altLang="en-US" dirty="0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6423AE4C-B361-463E-8476-F707D7CEC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死锁的恢复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删除法</a:t>
            </a:r>
          </a:p>
          <a:p>
            <a:pPr lvl="2" eaLnBrk="1" hangingPunct="1"/>
            <a:r>
              <a:rPr lang="zh-CN" altLang="en-US" sz="2400">
                <a:latin typeface="Times New Roman" panose="02020603050405020304" pitchFamily="18" charset="0"/>
              </a:rPr>
              <a:t>删除策略：为解除死锁状态所需删除的进程数最少，以及删除那些代价最小的进程。</a:t>
            </a:r>
          </a:p>
          <a:p>
            <a:pPr lvl="2" eaLnBrk="1" hangingPunct="1"/>
            <a:r>
              <a:rPr lang="zh-CN" altLang="en-US" sz="2400">
                <a:latin typeface="Times New Roman" panose="02020603050405020304" pitchFamily="18" charset="0"/>
              </a:rPr>
              <a:t>衡量进程删除代价的依据：作业或进程的优先级、作业类的预定代价、运行代价。</a:t>
            </a:r>
          </a:p>
          <a:p>
            <a:pPr lvl="1" eaLnBrk="1" hangingPunct="1"/>
            <a:r>
              <a:rPr lang="zh-CN" altLang="en-US" sz="2800">
                <a:latin typeface="Times New Roman" panose="02020603050405020304" pitchFamily="18" charset="0"/>
              </a:rPr>
              <a:t>剥夺法</a:t>
            </a:r>
            <a:endParaRPr lang="zh-CN" altLang="en-US" sz="2800">
              <a:latin typeface="Arial Narrow" panose="020B060602020203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>
                <a:latin typeface="Times New Roman" panose="02020603050405020304" pitchFamily="18" charset="0"/>
              </a:rPr>
              <a:t>            </a:t>
            </a:r>
            <a:r>
              <a:rPr lang="zh-CN" altLang="en-US" sz="2400">
                <a:latin typeface="Times New Roman" panose="02020603050405020304" pitchFamily="18" charset="0"/>
              </a:rPr>
              <a:t>从一些进程那里剥夺出足够数量的资源，分给死锁进程，使其解除死锁。被剥夺资源的进程以请求资源的方式保留它们，以便于以后恢复运行。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2" name="对象 5">
            <a:extLst>
              <a:ext uri="{FF2B5EF4-FFF2-40B4-BE49-F238E27FC236}">
                <a16:creationId xmlns:a16="http://schemas.microsoft.com/office/drawing/2014/main" id="{CB67F45C-4476-41F3-8A87-0FE440CE8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872946"/>
              </p:ext>
            </p:extLst>
          </p:nvPr>
        </p:nvGraphicFramePr>
        <p:xfrm>
          <a:off x="0" y="1326515"/>
          <a:ext cx="9144000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99560" imgH="1973580" progId="Visio.Drawing.11">
                  <p:embed/>
                </p:oleObj>
              </mc:Choice>
              <mc:Fallback>
                <p:oleObj name="VISIO" r:id="rId2" imgW="4099560" imgH="1973580" progId="Visio.Drawing.11">
                  <p:embed/>
                  <p:pic>
                    <p:nvPicPr>
                      <p:cNvPr id="83972" name="对象 5">
                        <a:extLst>
                          <a:ext uri="{FF2B5EF4-FFF2-40B4-BE49-F238E27FC236}">
                            <a16:creationId xmlns:a16="http://schemas.microsoft.com/office/drawing/2014/main" id="{CB67F45C-4476-41F3-8A87-0FE440CE8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26515"/>
                        <a:ext cx="9144000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B34435F6-01F6-4BB9-8D41-EF58921D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>7	</a:t>
            </a:r>
            <a:r>
              <a:rPr lang="zh-CN" altLang="en-US" dirty="0">
                <a:latin typeface="Times New Roman" panose="02020603050405020304" pitchFamily="18" charset="0"/>
              </a:rPr>
              <a:t>死锁的检测和解除</a:t>
            </a: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87A50-DE9A-4455-B53B-A551BF40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052" y="163557"/>
            <a:ext cx="4657260" cy="1136559"/>
          </a:xfrm>
        </p:spPr>
        <p:txBody>
          <a:bodyPr/>
          <a:lstStyle/>
          <a:p>
            <a:r>
              <a:rPr lang="zh-CN" altLang="en-US" dirty="0"/>
              <a:t>第三章   调度与死锁</a:t>
            </a: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80F1434B-3792-4ABD-8BED-1FEBF1984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15597E"/>
                </a:solidFill>
                <a:ea typeface="楷体_GB2312"/>
                <a:cs typeface="楷体_GB2312"/>
              </a:rPr>
              <a:t>本章重点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三级调度模型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单</a:t>
            </a:r>
            <a:r>
              <a:rPr lang="en-US" altLang="zh-CN" sz="2800" dirty="0">
                <a:solidFill>
                  <a:srgbClr val="FF0000"/>
                </a:solidFill>
              </a:rPr>
              <a:t>CPU</a:t>
            </a:r>
            <a:r>
              <a:rPr lang="zh-CN" altLang="en-US" sz="2800" dirty="0">
                <a:solidFill>
                  <a:srgbClr val="FF0000"/>
                </a:solidFill>
              </a:rPr>
              <a:t>的调度算法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/>
              <a:t>实时调度和多处理机调度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死锁的概念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银行家算法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800" dirty="0"/>
              <a:t>死锁的检测和恢复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>
            <a:extLst>
              <a:ext uri="{FF2B5EF4-FFF2-40B4-BE49-F238E27FC236}">
                <a16:creationId xmlns:a16="http://schemas.microsoft.com/office/drawing/2014/main" id="{68C41350-A876-4C52-A5DE-A3E0EFDA9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3.8 Linux </a:t>
            </a:r>
            <a:r>
              <a:rPr lang="zh-CN" altLang="en-US" dirty="0"/>
              <a:t>的进程调度机制</a:t>
            </a:r>
          </a:p>
        </p:txBody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3B1D4579-3B0E-47B2-9503-696B2F01A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进程调度的时机</a:t>
            </a:r>
            <a:r>
              <a:rPr lang="zh-CN" altLang="en-US"/>
              <a:t> 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时间片完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进程状态转换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执行设备驱动程序</a:t>
            </a:r>
          </a:p>
          <a:p>
            <a:pPr lvl="1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进程从中断、异常或系统调用返回到用户态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F106D-8D01-435D-8BF4-C1FADF6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Linux </a:t>
            </a:r>
            <a:r>
              <a:rPr lang="zh-CN" altLang="en-US" dirty="0"/>
              <a:t>的进程调度机制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A2361B8-9310-44C7-9CF6-F7AC6B9BB6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</a:rPr>
              <a:t>进程调度的数据结构</a:t>
            </a:r>
            <a:r>
              <a:rPr lang="en-US" altLang="zh-CN" sz="3200">
                <a:solidFill>
                  <a:srgbClr val="000000"/>
                </a:solidFill>
                <a:latin typeface="宋体" panose="02010600030101010101" pitchFamily="2" charset="-122"/>
              </a:rPr>
              <a:t>task_struct </a:t>
            </a:r>
          </a:p>
          <a:p>
            <a:pPr lvl="1" algn="just" eaLnBrk="1" hangingPunct="1"/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调度策略（</a:t>
            </a:r>
            <a:r>
              <a:rPr lang="en-US" altLang="zh-CN" sz="2800">
                <a:solidFill>
                  <a:srgbClr val="000000"/>
                </a:solidFill>
              </a:rPr>
              <a:t>policy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 sz="2800"/>
          </a:p>
          <a:p>
            <a:pPr lvl="2" algn="just" eaLnBrk="1" hangingPunct="1"/>
            <a:r>
              <a:rPr lang="en-US" altLang="zh-CN" sz="2400">
                <a:solidFill>
                  <a:srgbClr val="000000"/>
                </a:solidFill>
              </a:rPr>
              <a:t>Linux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系统中存在普通与实时两种进程。</a:t>
            </a:r>
          </a:p>
          <a:p>
            <a:pPr lvl="2" algn="just" eaLnBrk="1" hangingPunct="1"/>
            <a:r>
              <a:rPr lang="en-US" altLang="zh-CN" sz="2400">
                <a:solidFill>
                  <a:srgbClr val="000000"/>
                </a:solidFill>
              </a:rPr>
              <a:t>SCHED_FIFO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：先进先出实时进程。只有当前进程执行完毕再调度下一优先级最高的进程。</a:t>
            </a:r>
            <a:endParaRPr lang="zh-CN" altLang="en-US" sz="2400"/>
          </a:p>
          <a:p>
            <a:pPr lvl="2" algn="just" eaLnBrk="1" hangingPunct="1"/>
            <a:r>
              <a:rPr lang="en-US" altLang="zh-CN" sz="2400">
                <a:solidFill>
                  <a:srgbClr val="000000"/>
                </a:solidFill>
              </a:rPr>
              <a:t>SCHED_RR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：循环实时进程。在此策略下，每个进程执行完一个时间片后，会被挂起，然后选择另一具有相同或更高优先级的进程执行。</a:t>
            </a:r>
            <a:endParaRPr lang="zh-CN" altLang="en-US" sz="2400"/>
          </a:p>
          <a:p>
            <a:pPr lvl="2" eaLnBrk="1" hangingPunct="1"/>
            <a:r>
              <a:rPr lang="en-US" altLang="zh-CN" sz="2400">
                <a:solidFill>
                  <a:srgbClr val="000000"/>
                </a:solidFill>
              </a:rPr>
              <a:t>SCHED_OTHER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：普通进程。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D9590-E24C-4E2A-830B-34563F6B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Linux </a:t>
            </a:r>
            <a:r>
              <a:rPr lang="zh-CN" altLang="en-US" dirty="0"/>
              <a:t>的进程调度机制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3245DDE-1AB2-4FBD-AA58-AE567DAA1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优先级（</a:t>
            </a:r>
            <a:r>
              <a:rPr lang="en-US" altLang="zh-CN">
                <a:solidFill>
                  <a:srgbClr val="000000"/>
                </a:solidFill>
              </a:rPr>
              <a:t>priority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/>
          </a:p>
          <a:p>
            <a:pPr lvl="2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调度管理器分配给进程的优先级，同时也是进程允许运行的时间（</a:t>
            </a:r>
            <a:r>
              <a:rPr lang="en-US" altLang="zh-CN">
                <a:solidFill>
                  <a:srgbClr val="000000"/>
                </a:solidFill>
              </a:rPr>
              <a:t>jiffies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）。系统调用</a:t>
            </a:r>
            <a:r>
              <a:rPr lang="en-US" altLang="zh-CN">
                <a:solidFill>
                  <a:srgbClr val="000000"/>
                </a:solidFill>
              </a:rPr>
              <a:t>renice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可以改变进程的优先级。</a:t>
            </a:r>
            <a:endParaRPr lang="zh-CN" altLang="en-US"/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实时进程的优先级（</a:t>
            </a:r>
            <a:r>
              <a:rPr lang="en-US" altLang="zh-CN">
                <a:solidFill>
                  <a:srgbClr val="000000"/>
                </a:solidFill>
              </a:rPr>
              <a:t>rt_priority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/>
          </a:p>
          <a:p>
            <a:pPr lvl="2" algn="just" eaLnBrk="1" hangingPunct="1"/>
            <a:r>
              <a:rPr lang="en-US" altLang="zh-CN">
                <a:solidFill>
                  <a:srgbClr val="000000"/>
                </a:solidFill>
              </a:rPr>
              <a:t>Linux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支持实时进程，且它们的优先级要高于非实时进程。调度器使用这个域给每个实时进程一个相对优先级。同样可以通过系统调用来改变实时进程的优先级。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8736C-F6CE-4030-ADC0-44A9A9DD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Linux </a:t>
            </a:r>
            <a:r>
              <a:rPr lang="zh-CN" altLang="en-US" dirty="0"/>
              <a:t>的进程调度机制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E54CF42-66E4-4327-9463-190416531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当前执行进程剩余的时间（</a:t>
            </a:r>
            <a:r>
              <a:rPr lang="en-US" altLang="zh-CN">
                <a:solidFill>
                  <a:srgbClr val="000000"/>
                </a:solidFill>
              </a:rPr>
              <a:t>counter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endParaRPr lang="zh-CN" altLang="en-US"/>
          </a:p>
          <a:p>
            <a:pPr lvl="2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进程首次运行时为进程优先级的数值，它随时间变化递减。普通进程的</a:t>
            </a:r>
            <a:r>
              <a:rPr lang="en-US" altLang="zh-CN">
                <a:solidFill>
                  <a:srgbClr val="000000"/>
                </a:solidFill>
              </a:rPr>
              <a:t>counter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值是其优先级权值，而实时进程的则是</a:t>
            </a:r>
            <a:r>
              <a:rPr lang="en-US" altLang="zh-CN">
                <a:solidFill>
                  <a:srgbClr val="000000"/>
                </a:solidFill>
              </a:rPr>
              <a:t>counter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加上</a:t>
            </a:r>
            <a:r>
              <a:rPr lang="en-US" altLang="zh-CN">
                <a:solidFill>
                  <a:srgbClr val="000000"/>
                </a:solidFill>
              </a:rPr>
              <a:t>1000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zh-CN" altLang="en-US"/>
          </a:p>
          <a:p>
            <a:pPr lvl="1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当前进程（</a:t>
            </a:r>
            <a:r>
              <a:rPr lang="en-US" altLang="zh-CN">
                <a:solidFill>
                  <a:srgbClr val="000000"/>
                </a:solidFill>
              </a:rPr>
              <a:t>Current process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zh-CN" altLang="en-US"/>
          </a:p>
          <a:p>
            <a:pPr lvl="2" algn="just" eaLnBrk="1" hangingPunct="1"/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当调度其它进程占用</a:t>
            </a:r>
            <a:r>
              <a:rPr lang="en-US" altLang="zh-CN">
                <a:solidFill>
                  <a:srgbClr val="000000"/>
                </a:solidFill>
              </a:rPr>
              <a:t>CPU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时，根据调度策略对当前进程进行一些处理，修改其状态，并插入相应的队列。</a:t>
            </a:r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6" name="Group 4">
            <a:extLst>
              <a:ext uri="{FF2B5EF4-FFF2-40B4-BE49-F238E27FC236}">
                <a16:creationId xmlns:a16="http://schemas.microsoft.com/office/drawing/2014/main" id="{FC4D0C6E-B86E-4AED-9A9B-C45C4C919E79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341438"/>
            <a:ext cx="2376487" cy="4824412"/>
            <a:chOff x="7005" y="7668"/>
            <a:chExt cx="1980" cy="4806"/>
          </a:xfrm>
        </p:grpSpPr>
        <p:grpSp>
          <p:nvGrpSpPr>
            <p:cNvPr id="90154" name="Group 5">
              <a:extLst>
                <a:ext uri="{FF2B5EF4-FFF2-40B4-BE49-F238E27FC236}">
                  <a16:creationId xmlns:a16="http://schemas.microsoft.com/office/drawing/2014/main" id="{50529529-366B-4D22-A1C1-00599DBE6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5" y="7668"/>
              <a:ext cx="1935" cy="1125"/>
              <a:chOff x="6480" y="7680"/>
              <a:chExt cx="1935" cy="1125"/>
            </a:xfrm>
          </p:grpSpPr>
          <p:sp>
            <p:nvSpPr>
              <p:cNvPr id="90163" name="AutoShape 6">
                <a:extLst>
                  <a:ext uri="{FF2B5EF4-FFF2-40B4-BE49-F238E27FC236}">
                    <a16:creationId xmlns:a16="http://schemas.microsoft.com/office/drawing/2014/main" id="{FB995E75-B086-4E80-9CFE-BC1F2D4B5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" y="7680"/>
                <a:ext cx="1935" cy="1125"/>
              </a:xfrm>
              <a:prstGeom prst="flowChartDocumen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/>
              </a:p>
            </p:txBody>
          </p:sp>
          <p:sp>
            <p:nvSpPr>
              <p:cNvPr id="90164" name="Text Box 7">
                <a:extLst>
                  <a:ext uri="{FF2B5EF4-FFF2-40B4-BE49-F238E27FC236}">
                    <a16:creationId xmlns:a16="http://schemas.microsoft.com/office/drawing/2014/main" id="{C8523439-7969-413D-AE26-DDC817716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0" y="7713"/>
                <a:ext cx="1905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宋体" panose="02010600030101010101" pitchFamily="2" charset="-122"/>
                  </a:rPr>
                  <a:t>根据进程的调度策略区分实时进程和普通进程</a:t>
                </a:r>
                <a:r>
                  <a:rPr kumimoji="0" lang="zh-CN" altLang="en-US" sz="900">
                    <a:latin typeface="Times New Roman" panose="02020603050405020304" pitchFamily="18" charset="0"/>
                  </a:rPr>
                  <a:t>           </a:t>
                </a:r>
              </a:p>
            </p:txBody>
          </p:sp>
        </p:grpSp>
        <p:grpSp>
          <p:nvGrpSpPr>
            <p:cNvPr id="90155" name="Group 8">
              <a:extLst>
                <a:ext uri="{FF2B5EF4-FFF2-40B4-BE49-F238E27FC236}">
                  <a16:creationId xmlns:a16="http://schemas.microsoft.com/office/drawing/2014/main" id="{FCF649A7-C776-4DC7-98F4-12F7733A8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50" y="9285"/>
              <a:ext cx="1935" cy="1773"/>
              <a:chOff x="6480" y="7680"/>
              <a:chExt cx="1935" cy="1125"/>
            </a:xfrm>
          </p:grpSpPr>
          <p:sp>
            <p:nvSpPr>
              <p:cNvPr id="90161" name="AutoShape 9">
                <a:extLst>
                  <a:ext uri="{FF2B5EF4-FFF2-40B4-BE49-F238E27FC236}">
                    <a16:creationId xmlns:a16="http://schemas.microsoft.com/office/drawing/2014/main" id="{260CDB0B-42B9-453C-A671-93585B312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" y="7680"/>
                <a:ext cx="1935" cy="1125"/>
              </a:xfrm>
              <a:prstGeom prst="flowChartDocumen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/>
              </a:p>
            </p:txBody>
          </p:sp>
          <p:sp>
            <p:nvSpPr>
              <p:cNvPr id="90162" name="Text Box 10">
                <a:extLst>
                  <a:ext uri="{FF2B5EF4-FFF2-40B4-BE49-F238E27FC236}">
                    <a16:creationId xmlns:a16="http://schemas.microsoft.com/office/drawing/2014/main" id="{9A217CDB-BB25-4A3E-B468-6F3AF867F7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0" y="7713"/>
                <a:ext cx="1905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宋体" panose="02010600030101010101" pitchFamily="2" charset="-122"/>
                  </a:rPr>
                  <a:t>若是实时进程，则考虑进程的实时优先级；若是普通进程，则为静态优先级</a:t>
                </a:r>
                <a:r>
                  <a:rPr kumimoji="0" lang="en-US" altLang="zh-CN" sz="1800">
                    <a:latin typeface="宋体" panose="02010600030101010101" pitchFamily="2" charset="-122"/>
                  </a:rPr>
                  <a:t>+counter</a:t>
                </a:r>
                <a:r>
                  <a:rPr kumimoji="0" lang="en-US" altLang="zh-CN" sz="900">
                    <a:latin typeface="宋体" panose="02010600030101010101" pitchFamily="2" charset="-122"/>
                  </a:rPr>
                  <a:t>      </a:t>
                </a:r>
                <a:r>
                  <a:rPr kumimoji="0" lang="en-US" altLang="zh-CN" sz="900">
                    <a:latin typeface="Times New Roman" panose="02020603050405020304" pitchFamily="18" charset="0"/>
                  </a:rPr>
                  <a:t>           </a:t>
                </a:r>
              </a:p>
            </p:txBody>
          </p:sp>
        </p:grpSp>
        <p:grpSp>
          <p:nvGrpSpPr>
            <p:cNvPr id="90156" name="Group 11">
              <a:extLst>
                <a:ext uri="{FF2B5EF4-FFF2-40B4-BE49-F238E27FC236}">
                  <a16:creationId xmlns:a16="http://schemas.microsoft.com/office/drawing/2014/main" id="{169076CD-7789-42AD-987A-C31F6492C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80" y="11532"/>
              <a:ext cx="1860" cy="942"/>
              <a:chOff x="6480" y="7680"/>
              <a:chExt cx="1935" cy="1125"/>
            </a:xfrm>
          </p:grpSpPr>
          <p:sp>
            <p:nvSpPr>
              <p:cNvPr id="90159" name="AutoShape 12">
                <a:extLst>
                  <a:ext uri="{FF2B5EF4-FFF2-40B4-BE49-F238E27FC236}">
                    <a16:creationId xmlns:a16="http://schemas.microsoft.com/office/drawing/2014/main" id="{72863855-AB40-462A-8C60-AF1B72B96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0" y="7680"/>
                <a:ext cx="1935" cy="1125"/>
              </a:xfrm>
              <a:prstGeom prst="flowChartDocumen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/>
              </a:p>
            </p:txBody>
          </p:sp>
          <p:sp>
            <p:nvSpPr>
              <p:cNvPr id="90160" name="Text Box 13">
                <a:extLst>
                  <a:ext uri="{FF2B5EF4-FFF2-40B4-BE49-F238E27FC236}">
                    <a16:creationId xmlns:a16="http://schemas.microsoft.com/office/drawing/2014/main" id="{1E84FC80-E2A5-4903-A2D7-B6AEF1594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0" y="7713"/>
                <a:ext cx="1905" cy="10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latin typeface="宋体" panose="02010600030101010101" pitchFamily="2" charset="-122"/>
                  </a:rPr>
                  <a:t>返回</a:t>
                </a:r>
                <a:r>
                  <a:rPr kumimoji="0" lang="en-US" altLang="zh-CN" sz="1800">
                    <a:latin typeface="宋体" panose="02010600030101010101" pitchFamily="2" charset="-122"/>
                  </a:rPr>
                  <a:t>weight</a:t>
                </a:r>
                <a:r>
                  <a:rPr kumimoji="0" lang="zh-CN" altLang="en-US" sz="1800">
                    <a:latin typeface="宋体" panose="02010600030101010101" pitchFamily="2" charset="-122"/>
                  </a:rPr>
                  <a:t>作为衡量进程</a:t>
                </a:r>
                <a:r>
                  <a:rPr kumimoji="0" lang="en-US" altLang="zh-CN" sz="1800">
                    <a:latin typeface="宋体" panose="02010600030101010101" pitchFamily="2" charset="-122"/>
                  </a:rPr>
                  <a:t>p</a:t>
                </a:r>
                <a:r>
                  <a:rPr kumimoji="0" lang="zh-CN" altLang="en-US" sz="1800">
                    <a:latin typeface="宋体" panose="02010600030101010101" pitchFamily="2" charset="-122"/>
                  </a:rPr>
                  <a:t>的权值</a:t>
                </a:r>
                <a:r>
                  <a:rPr kumimoji="0" lang="zh-CN" altLang="en-US" sz="900">
                    <a:latin typeface="Times New Roman" panose="02020603050405020304" pitchFamily="18" charset="0"/>
                  </a:rPr>
                  <a:t>           </a:t>
                </a:r>
              </a:p>
            </p:txBody>
          </p:sp>
        </p:grpSp>
        <p:sp>
          <p:nvSpPr>
            <p:cNvPr id="90157" name="Line 14">
              <a:extLst>
                <a:ext uri="{FF2B5EF4-FFF2-40B4-BE49-F238E27FC236}">
                  <a16:creationId xmlns:a16="http://schemas.microsoft.com/office/drawing/2014/main" id="{BF742316-89F6-4CF8-BD52-6A8718051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0" y="11007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8" name="Line 15">
              <a:extLst>
                <a:ext uri="{FF2B5EF4-FFF2-40B4-BE49-F238E27FC236}">
                  <a16:creationId xmlns:a16="http://schemas.microsoft.com/office/drawing/2014/main" id="{710F29F5-90BF-479E-B5AC-2B8049D95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0" y="877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117" name="AutoShape 16">
            <a:extLst>
              <a:ext uri="{FF2B5EF4-FFF2-40B4-BE49-F238E27FC236}">
                <a16:creationId xmlns:a16="http://schemas.microsoft.com/office/drawing/2014/main" id="{5ADA131A-3B4D-4CE9-A249-34B7A5380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1262063"/>
            <a:ext cx="1438275" cy="657225"/>
          </a:xfrm>
          <a:prstGeom prst="flowChartAlternateProcess">
            <a:avLst/>
          </a:prstGeom>
          <a:solidFill>
            <a:srgbClr val="FF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 b="0"/>
          </a:p>
        </p:txBody>
      </p:sp>
      <p:sp>
        <p:nvSpPr>
          <p:cNvPr id="90118" name="Text Box 17">
            <a:extLst>
              <a:ext uri="{FF2B5EF4-FFF2-40B4-BE49-F238E27FC236}">
                <a16:creationId xmlns:a16="http://schemas.microsoft.com/office/drawing/2014/main" id="{554E7F9C-0D31-48DE-8D43-1232D9D55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219200"/>
            <a:ext cx="19446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Ø"/>
              <a:defRPr kumimoji="1" sz="36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kumimoji="1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latin typeface="宋体" panose="02010600030101010101" pitchFamily="2" charset="-122"/>
              </a:rPr>
              <a:t>goodness()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latin typeface="宋体" panose="02010600030101010101" pitchFamily="2" charset="-122"/>
              </a:rPr>
              <a:t>开始       </a:t>
            </a:r>
            <a:endParaRPr kumimoji="0"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90119" name="Group 18">
            <a:extLst>
              <a:ext uri="{FF2B5EF4-FFF2-40B4-BE49-F238E27FC236}">
                <a16:creationId xmlns:a16="http://schemas.microsoft.com/office/drawing/2014/main" id="{28020D1F-A86E-46B6-8140-038D73A84246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2201863"/>
            <a:ext cx="1271588" cy="690562"/>
            <a:chOff x="3060" y="9633"/>
            <a:chExt cx="1260" cy="717"/>
          </a:xfrm>
        </p:grpSpPr>
        <p:sp>
          <p:nvSpPr>
            <p:cNvPr id="90152" name="AutoShape 19">
              <a:extLst>
                <a:ext uri="{FF2B5EF4-FFF2-40B4-BE49-F238E27FC236}">
                  <a16:creationId xmlns:a16="http://schemas.microsoft.com/office/drawing/2014/main" id="{A00D17BD-AF05-444A-9F35-2C0691313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9675"/>
              <a:ext cx="1245" cy="657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/>
            </a:p>
          </p:txBody>
        </p:sp>
        <p:sp>
          <p:nvSpPr>
            <p:cNvPr id="90153" name="Text Box 20">
              <a:extLst>
                <a:ext uri="{FF2B5EF4-FFF2-40B4-BE49-F238E27FC236}">
                  <a16:creationId xmlns:a16="http://schemas.microsoft.com/office/drawing/2014/main" id="{56D55A47-6303-44BC-8129-12B5BDD31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9633"/>
              <a:ext cx="1260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宋体" panose="02010600030101010101" pitchFamily="2" charset="-122"/>
                </a:rPr>
                <a:t>p-&gt;policy   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latin typeface="宋体" panose="02010600030101010101" pitchFamily="2" charset="-122"/>
                </a:rPr>
                <a:t>分类</a:t>
              </a:r>
              <a:r>
                <a:rPr kumimoji="0" lang="zh-CN" altLang="en-US" sz="1200">
                  <a:latin typeface="Times New Roman" panose="02020603050405020304" pitchFamily="18" charset="0"/>
                </a:rPr>
                <a:t>      </a:t>
              </a:r>
            </a:p>
          </p:txBody>
        </p:sp>
      </p:grpSp>
      <p:sp>
        <p:nvSpPr>
          <p:cNvPr id="90120" name="Line 21">
            <a:extLst>
              <a:ext uri="{FF2B5EF4-FFF2-40B4-BE49-F238E27FC236}">
                <a16:creationId xmlns:a16="http://schemas.microsoft.com/office/drawing/2014/main" id="{4F8162DF-F122-4751-8BE7-BC304278C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1912938"/>
            <a:ext cx="0" cy="282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0121" name="Group 22">
            <a:extLst>
              <a:ext uri="{FF2B5EF4-FFF2-40B4-BE49-F238E27FC236}">
                <a16:creationId xmlns:a16="http://schemas.microsoft.com/office/drawing/2014/main" id="{D1B92848-A261-42DD-ADE4-4982AB4C603F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5364163"/>
            <a:ext cx="1663700" cy="801687"/>
            <a:chOff x="3060" y="9633"/>
            <a:chExt cx="1260" cy="717"/>
          </a:xfrm>
        </p:grpSpPr>
        <p:sp>
          <p:nvSpPr>
            <p:cNvPr id="90150" name="AutoShape 23">
              <a:extLst>
                <a:ext uri="{FF2B5EF4-FFF2-40B4-BE49-F238E27FC236}">
                  <a16:creationId xmlns:a16="http://schemas.microsoft.com/office/drawing/2014/main" id="{A21F9FC3-D287-4E1B-9752-AA83CE44B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9675"/>
              <a:ext cx="1245" cy="657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/>
            </a:p>
          </p:txBody>
        </p:sp>
        <p:sp>
          <p:nvSpPr>
            <p:cNvPr id="90151" name="Text Box 24">
              <a:extLst>
                <a:ext uri="{FF2B5EF4-FFF2-40B4-BE49-F238E27FC236}">
                  <a16:creationId xmlns:a16="http://schemas.microsoft.com/office/drawing/2014/main" id="{501123AB-414E-46F6-AAD8-AC8118F2C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9633"/>
              <a:ext cx="1260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600">
                  <a:latin typeface="宋体" panose="02010600030101010101" pitchFamily="2" charset="-122"/>
                </a:rPr>
                <a:t>返回</a:t>
              </a:r>
              <a:r>
                <a:rPr kumimoji="0" lang="en-US" altLang="zh-CN" sz="1600">
                  <a:latin typeface="宋体" panose="02010600030101010101" pitchFamily="2" charset="-122"/>
                </a:rPr>
                <a:t>weight</a:t>
              </a:r>
              <a:r>
                <a:rPr kumimoji="0" lang="zh-CN" altLang="en-US" sz="1600">
                  <a:latin typeface="宋体" panose="02010600030101010101" pitchFamily="2" charset="-122"/>
                </a:rPr>
                <a:t>作为衡量依据</a:t>
              </a:r>
              <a:r>
                <a:rPr kumimoji="0" lang="zh-CN" altLang="en-US" sz="1000">
                  <a:latin typeface="Times New Roman" panose="02020603050405020304" pitchFamily="18" charset="0"/>
                </a:rPr>
                <a:t>      </a:t>
              </a:r>
            </a:p>
          </p:txBody>
        </p:sp>
      </p:grpSp>
      <p:grpSp>
        <p:nvGrpSpPr>
          <p:cNvPr id="90122" name="Group 25">
            <a:extLst>
              <a:ext uri="{FF2B5EF4-FFF2-40B4-BE49-F238E27FC236}">
                <a16:creationId xmlns:a16="http://schemas.microsoft.com/office/drawing/2014/main" id="{C6A34294-12F4-4654-88D7-C9EC8CB2461E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332163"/>
            <a:ext cx="4586287" cy="425450"/>
            <a:chOff x="1995" y="9855"/>
            <a:chExt cx="4545" cy="441"/>
          </a:xfrm>
        </p:grpSpPr>
        <p:grpSp>
          <p:nvGrpSpPr>
            <p:cNvPr id="90141" name="Group 26">
              <a:extLst>
                <a:ext uri="{FF2B5EF4-FFF2-40B4-BE49-F238E27FC236}">
                  <a16:creationId xmlns:a16="http://schemas.microsoft.com/office/drawing/2014/main" id="{AE60953F-C350-4838-B3A3-0ED688687D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5" y="9855"/>
              <a:ext cx="1500" cy="432"/>
              <a:chOff x="3060" y="9633"/>
              <a:chExt cx="1260" cy="717"/>
            </a:xfrm>
          </p:grpSpPr>
          <p:sp>
            <p:nvSpPr>
              <p:cNvPr id="90148" name="AutoShape 27">
                <a:extLst>
                  <a:ext uri="{FF2B5EF4-FFF2-40B4-BE49-F238E27FC236}">
                    <a16:creationId xmlns:a16="http://schemas.microsoft.com/office/drawing/2014/main" id="{AC5567AE-E91D-44D9-84ED-B10DF9D9D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9675"/>
                <a:ext cx="1245" cy="657"/>
              </a:xfrm>
              <a:prstGeom prst="flowChartProcess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/>
              </a:p>
            </p:txBody>
          </p:sp>
          <p:sp>
            <p:nvSpPr>
              <p:cNvPr id="90149" name="Text Box 28">
                <a:extLst>
                  <a:ext uri="{FF2B5EF4-FFF2-40B4-BE49-F238E27FC236}">
                    <a16:creationId xmlns:a16="http://schemas.microsoft.com/office/drawing/2014/main" id="{847F7A2C-F4AE-47F4-B9AD-DA1505F62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9633"/>
                <a:ext cx="1260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SCHED_OTHER</a:t>
                </a:r>
                <a:r>
                  <a:rPr kumimoji="0" lang="en-US" altLang="zh-CN" sz="1200">
                    <a:latin typeface="Times New Roman" panose="02020603050405020304" pitchFamily="18" charset="0"/>
                  </a:rPr>
                  <a:t>      </a:t>
                </a:r>
              </a:p>
            </p:txBody>
          </p:sp>
        </p:grpSp>
        <p:grpSp>
          <p:nvGrpSpPr>
            <p:cNvPr id="90142" name="Group 29">
              <a:extLst>
                <a:ext uri="{FF2B5EF4-FFF2-40B4-BE49-F238E27FC236}">
                  <a16:creationId xmlns:a16="http://schemas.microsoft.com/office/drawing/2014/main" id="{3473809C-1224-4779-A5B1-22C31F9AE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0" y="9864"/>
              <a:ext cx="1395" cy="432"/>
              <a:chOff x="3060" y="9633"/>
              <a:chExt cx="1260" cy="717"/>
            </a:xfrm>
          </p:grpSpPr>
          <p:sp>
            <p:nvSpPr>
              <p:cNvPr id="90146" name="AutoShape 30">
                <a:extLst>
                  <a:ext uri="{FF2B5EF4-FFF2-40B4-BE49-F238E27FC236}">
                    <a16:creationId xmlns:a16="http://schemas.microsoft.com/office/drawing/2014/main" id="{3291AE2C-5A57-4060-941A-AF7AE04A6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9675"/>
                <a:ext cx="1245" cy="657"/>
              </a:xfrm>
              <a:prstGeom prst="flowChartProcess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/>
              </a:p>
            </p:txBody>
          </p:sp>
          <p:sp>
            <p:nvSpPr>
              <p:cNvPr id="90147" name="Text Box 31">
                <a:extLst>
                  <a:ext uri="{FF2B5EF4-FFF2-40B4-BE49-F238E27FC236}">
                    <a16:creationId xmlns:a16="http://schemas.microsoft.com/office/drawing/2014/main" id="{DD4A6553-836C-476A-AFD0-A93ACBE943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9633"/>
                <a:ext cx="1260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SCHED_FIFO</a:t>
                </a:r>
                <a:r>
                  <a:rPr kumimoji="0" lang="en-US" altLang="zh-CN" sz="1200">
                    <a:latin typeface="Times New Roman" panose="02020603050405020304" pitchFamily="18" charset="0"/>
                  </a:rPr>
                  <a:t>      </a:t>
                </a:r>
              </a:p>
            </p:txBody>
          </p:sp>
        </p:grpSp>
        <p:grpSp>
          <p:nvGrpSpPr>
            <p:cNvPr id="90143" name="Group 32">
              <a:extLst>
                <a:ext uri="{FF2B5EF4-FFF2-40B4-BE49-F238E27FC236}">
                  <a16:creationId xmlns:a16="http://schemas.microsoft.com/office/drawing/2014/main" id="{F6FF5DA5-BBBC-429A-ABFE-ED80F7912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0" y="9867"/>
              <a:ext cx="1170" cy="414"/>
              <a:chOff x="3060" y="9633"/>
              <a:chExt cx="1260" cy="717"/>
            </a:xfrm>
          </p:grpSpPr>
          <p:sp>
            <p:nvSpPr>
              <p:cNvPr id="90144" name="AutoShape 33">
                <a:extLst>
                  <a:ext uri="{FF2B5EF4-FFF2-40B4-BE49-F238E27FC236}">
                    <a16:creationId xmlns:a16="http://schemas.microsoft.com/office/drawing/2014/main" id="{7ABFAE9C-33BB-40F3-BB93-3D41C32F8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9675"/>
                <a:ext cx="1245" cy="657"/>
              </a:xfrm>
              <a:prstGeom prst="flowChartProcess">
                <a:avLst/>
              </a:prstGeom>
              <a:solidFill>
                <a:srgbClr val="CCFFCC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800" b="0"/>
              </a:p>
            </p:txBody>
          </p:sp>
          <p:sp>
            <p:nvSpPr>
              <p:cNvPr id="90145" name="Text Box 34">
                <a:extLst>
                  <a:ext uri="{FF2B5EF4-FFF2-40B4-BE49-F238E27FC236}">
                    <a16:creationId xmlns:a16="http://schemas.microsoft.com/office/drawing/2014/main" id="{A6B8C613-334B-4A1B-9AAB-257C54F88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9633"/>
                <a:ext cx="1260" cy="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>
                    <a:latin typeface="宋体" panose="02010600030101010101" pitchFamily="2" charset="-122"/>
                  </a:rPr>
                  <a:t>SCHED_RR</a:t>
                </a:r>
                <a:r>
                  <a:rPr kumimoji="0" lang="en-US" altLang="zh-CN" sz="1200">
                    <a:latin typeface="Times New Roman" panose="02020603050405020304" pitchFamily="18" charset="0"/>
                  </a:rPr>
                  <a:t>      </a:t>
                </a:r>
              </a:p>
            </p:txBody>
          </p:sp>
        </p:grpSp>
      </p:grpSp>
      <p:grpSp>
        <p:nvGrpSpPr>
          <p:cNvPr id="90123" name="Group 35">
            <a:extLst>
              <a:ext uri="{FF2B5EF4-FFF2-40B4-BE49-F238E27FC236}">
                <a16:creationId xmlns:a16="http://schemas.microsoft.com/office/drawing/2014/main" id="{E8C8548C-C889-4146-BB4D-763E615283D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167188"/>
            <a:ext cx="2520950" cy="690562"/>
            <a:chOff x="3060" y="9633"/>
            <a:chExt cx="1260" cy="717"/>
          </a:xfrm>
        </p:grpSpPr>
        <p:sp>
          <p:nvSpPr>
            <p:cNvPr id="90139" name="AutoShape 36">
              <a:extLst>
                <a:ext uri="{FF2B5EF4-FFF2-40B4-BE49-F238E27FC236}">
                  <a16:creationId xmlns:a16="http://schemas.microsoft.com/office/drawing/2014/main" id="{B4F27D6E-8CBD-45BA-A315-8AFA985F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9675"/>
              <a:ext cx="1245" cy="657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/>
            </a:p>
          </p:txBody>
        </p:sp>
        <p:sp>
          <p:nvSpPr>
            <p:cNvPr id="90140" name="Text Box 37">
              <a:extLst>
                <a:ext uri="{FF2B5EF4-FFF2-40B4-BE49-F238E27FC236}">
                  <a16:creationId xmlns:a16="http://schemas.microsoft.com/office/drawing/2014/main" id="{BF649D61-C862-41A4-A9AA-C844804D3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9633"/>
              <a:ext cx="1260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宋体" panose="02010600030101010101" pitchFamily="2" charset="-122"/>
                </a:rPr>
                <a:t>weight=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宋体" panose="02010600030101010101" pitchFamily="2" charset="-122"/>
                </a:rPr>
                <a:t>priority+ p-&gt;counter</a:t>
              </a:r>
              <a:r>
                <a:rPr kumimoji="0" lang="en-US" altLang="zh-CN" sz="1200">
                  <a:latin typeface="Times New Roman" panose="02020603050405020304" pitchFamily="18" charset="0"/>
                </a:rPr>
                <a:t>      </a:t>
              </a:r>
            </a:p>
          </p:txBody>
        </p:sp>
      </p:grpSp>
      <p:grpSp>
        <p:nvGrpSpPr>
          <p:cNvPr id="90124" name="Group 38">
            <a:extLst>
              <a:ext uri="{FF2B5EF4-FFF2-40B4-BE49-F238E27FC236}">
                <a16:creationId xmlns:a16="http://schemas.microsoft.com/office/drawing/2014/main" id="{DC7DB8FC-D6B0-4727-BC08-27C75C17C66F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4167188"/>
            <a:ext cx="2016125" cy="690562"/>
            <a:chOff x="3060" y="9633"/>
            <a:chExt cx="1260" cy="717"/>
          </a:xfrm>
        </p:grpSpPr>
        <p:sp>
          <p:nvSpPr>
            <p:cNvPr id="90137" name="AutoShape 39">
              <a:extLst>
                <a:ext uri="{FF2B5EF4-FFF2-40B4-BE49-F238E27FC236}">
                  <a16:creationId xmlns:a16="http://schemas.microsoft.com/office/drawing/2014/main" id="{72C558F6-7BCA-49A0-8C1D-B7A9A0E8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9675"/>
              <a:ext cx="1245" cy="657"/>
            </a:xfrm>
            <a:prstGeom prst="flowChartProcess">
              <a:avLst/>
            </a:prstGeom>
            <a:solidFill>
              <a:srgbClr val="CC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 b="0"/>
            </a:p>
          </p:txBody>
        </p:sp>
        <p:sp>
          <p:nvSpPr>
            <p:cNvPr id="90138" name="Text Box 40">
              <a:extLst>
                <a:ext uri="{FF2B5EF4-FFF2-40B4-BE49-F238E27FC236}">
                  <a16:creationId xmlns:a16="http://schemas.microsoft.com/office/drawing/2014/main" id="{D159FC55-1D0E-42DC-AA86-00861E9C4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9633"/>
              <a:ext cx="1260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宋体" panose="02010600030101010101" pitchFamily="2" charset="-122"/>
                </a:rPr>
                <a:t>weight=       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>
                  <a:latin typeface="宋体" panose="02010600030101010101" pitchFamily="2" charset="-122"/>
                </a:rPr>
                <a:t>1000+rt_priority</a:t>
              </a:r>
              <a:r>
                <a:rPr kumimoji="0" lang="en-US" altLang="zh-CN" sz="1200">
                  <a:latin typeface="Times New Roman" panose="02020603050405020304" pitchFamily="18" charset="0"/>
                </a:rPr>
                <a:t>      </a:t>
              </a:r>
            </a:p>
          </p:txBody>
        </p:sp>
      </p:grpSp>
      <p:grpSp>
        <p:nvGrpSpPr>
          <p:cNvPr id="90125" name="Group 41">
            <a:extLst>
              <a:ext uri="{FF2B5EF4-FFF2-40B4-BE49-F238E27FC236}">
                <a16:creationId xmlns:a16="http://schemas.microsoft.com/office/drawing/2014/main" id="{0A211C90-C34A-4B51-9D9A-7B2D3F12131E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2889250"/>
            <a:ext cx="3163888" cy="492125"/>
            <a:chOff x="2985" y="9294"/>
            <a:chExt cx="3135" cy="510"/>
          </a:xfrm>
        </p:grpSpPr>
        <p:sp>
          <p:nvSpPr>
            <p:cNvPr id="90134" name="Line 42">
              <a:extLst>
                <a:ext uri="{FF2B5EF4-FFF2-40B4-BE49-F238E27FC236}">
                  <a16:creationId xmlns:a16="http://schemas.microsoft.com/office/drawing/2014/main" id="{29008404-C614-44CC-AC74-21BB3198C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5" y="9294"/>
              <a:ext cx="1620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5" name="Line 43">
              <a:extLst>
                <a:ext uri="{FF2B5EF4-FFF2-40B4-BE49-F238E27FC236}">
                  <a16:creationId xmlns:a16="http://schemas.microsoft.com/office/drawing/2014/main" id="{A0344AA1-2CF3-4F7A-94CC-2C25BBE17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" y="9300"/>
              <a:ext cx="1455" cy="4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6" name="Line 44">
              <a:extLst>
                <a:ext uri="{FF2B5EF4-FFF2-40B4-BE49-F238E27FC236}">
                  <a16:creationId xmlns:a16="http://schemas.microsoft.com/office/drawing/2014/main" id="{D8AC0122-4805-4689-8AE0-6E377E68F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5" y="9303"/>
              <a:ext cx="0" cy="50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26" name="Group 45">
            <a:extLst>
              <a:ext uri="{FF2B5EF4-FFF2-40B4-BE49-F238E27FC236}">
                <a16:creationId xmlns:a16="http://schemas.microsoft.com/office/drawing/2014/main" id="{DFC77E02-4D42-471A-88C8-141E2821D950}"/>
              </a:ext>
            </a:extLst>
          </p:cNvPr>
          <p:cNvGrpSpPr>
            <a:grpSpLocks/>
          </p:cNvGrpSpPr>
          <p:nvPr/>
        </p:nvGrpSpPr>
        <p:grpSpPr bwMode="auto">
          <a:xfrm>
            <a:off x="1687513" y="3740150"/>
            <a:ext cx="3194050" cy="450850"/>
            <a:chOff x="2955" y="10176"/>
            <a:chExt cx="3165" cy="468"/>
          </a:xfrm>
        </p:grpSpPr>
        <p:sp>
          <p:nvSpPr>
            <p:cNvPr id="90131" name="Line 46">
              <a:extLst>
                <a:ext uri="{FF2B5EF4-FFF2-40B4-BE49-F238E27FC236}">
                  <a16:creationId xmlns:a16="http://schemas.microsoft.com/office/drawing/2014/main" id="{2B28DD52-2CD1-4075-8272-E3BE576B2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10176"/>
              <a:ext cx="0" cy="4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2" name="Line 47">
              <a:extLst>
                <a:ext uri="{FF2B5EF4-FFF2-40B4-BE49-F238E27FC236}">
                  <a16:creationId xmlns:a16="http://schemas.microsoft.com/office/drawing/2014/main" id="{FEC9D3AA-2D42-4CB0-80C1-D32A46CA0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10200"/>
              <a:ext cx="570" cy="4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3" name="Line 48">
              <a:extLst>
                <a:ext uri="{FF2B5EF4-FFF2-40B4-BE49-F238E27FC236}">
                  <a16:creationId xmlns:a16="http://schemas.microsoft.com/office/drawing/2014/main" id="{D965AE18-F50D-4F51-AC20-2B4D9C1C4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0" y="10176"/>
              <a:ext cx="72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127" name="Group 49">
            <a:extLst>
              <a:ext uri="{FF2B5EF4-FFF2-40B4-BE49-F238E27FC236}">
                <a16:creationId xmlns:a16="http://schemas.microsoft.com/office/drawing/2014/main" id="{14B4CF33-7B79-4294-A833-D29BFCDB7678}"/>
              </a:ext>
            </a:extLst>
          </p:cNvPr>
          <p:cNvGrpSpPr>
            <a:grpSpLocks/>
          </p:cNvGrpSpPr>
          <p:nvPr/>
        </p:nvGrpSpPr>
        <p:grpSpPr bwMode="auto">
          <a:xfrm>
            <a:off x="2020888" y="4843463"/>
            <a:ext cx="2436812" cy="517525"/>
            <a:chOff x="3030" y="11358"/>
            <a:chExt cx="2415" cy="537"/>
          </a:xfrm>
        </p:grpSpPr>
        <p:sp>
          <p:nvSpPr>
            <p:cNvPr id="90129" name="Line 50">
              <a:extLst>
                <a:ext uri="{FF2B5EF4-FFF2-40B4-BE49-F238E27FC236}">
                  <a16:creationId xmlns:a16="http://schemas.microsoft.com/office/drawing/2014/main" id="{BCA0E113-C66E-4EAB-BEAF-A89618216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" y="11358"/>
              <a:ext cx="930" cy="5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0" name="Line 51">
              <a:extLst>
                <a:ext uri="{FF2B5EF4-FFF2-40B4-BE49-F238E27FC236}">
                  <a16:creationId xmlns:a16="http://schemas.microsoft.com/office/drawing/2014/main" id="{D6859410-CE76-4171-8243-0293C0C75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0" y="11388"/>
              <a:ext cx="1485" cy="5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D358CAE-9EB2-40BE-A1B8-2B766DA6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Linux </a:t>
            </a:r>
            <a:r>
              <a:rPr lang="zh-CN" altLang="en-US" dirty="0"/>
              <a:t>的进程调度机制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CAFD0-801A-4CB8-9E95-A613006E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3.8 Linux </a:t>
            </a:r>
            <a:r>
              <a:rPr lang="zh-CN" altLang="en-US" dirty="0"/>
              <a:t>的进程调度机制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5E7365B1-B818-436A-BA10-7BB71D122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进程调度的工作流程：遍历可运行队列，从中选择一个权值最大的进程；如果可运行队列中所有进程的时间片都用完了，则要给系统中所有进程的时间片重新赋值。</a:t>
            </a:r>
            <a:endParaRPr lang="zh-CN" altLang="en-US" sz="28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是否有中断在运行。当中断运行时，是不允许调度程序执行的；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处理内核例程；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对当前进程做相关处理，为选择下一个进程做好准备；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选择下一个可运行进程，即进程调度；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进程切换，使</a:t>
            </a:r>
            <a:r>
              <a:rPr lang="en-US" altLang="zh-CN" sz="2400" dirty="0">
                <a:solidFill>
                  <a:srgbClr val="000000"/>
                </a:solidFill>
              </a:rPr>
              <a:t>current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指向选定的进程，并建立新进程的运行环境。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>
            <a:extLst>
              <a:ext uri="{FF2B5EF4-FFF2-40B4-BE49-F238E27FC236}">
                <a16:creationId xmlns:a16="http://schemas.microsoft.com/office/drawing/2014/main" id="{D14EEC5B-64B8-4AC4-929C-C07A85673BA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137925"/>
            <a:ext cx="8002588" cy="498823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</a:rPr>
              <a:t>调度队列模型</a:t>
            </a:r>
          </a:p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3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4375E9-66BB-44DF-A3BA-AD8F7C36BA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50813"/>
            <a:ext cx="6415088" cy="113665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/>
              <a:t>3.1	</a:t>
            </a:r>
            <a:r>
              <a:rPr lang="zh-CN" altLang="en-US" sz="3200" dirty="0"/>
              <a:t>调度的类型和模型</a:t>
            </a:r>
          </a:p>
        </p:txBody>
      </p:sp>
      <p:grpSp>
        <p:nvGrpSpPr>
          <p:cNvPr id="10246" name="Group 7">
            <a:extLst>
              <a:ext uri="{FF2B5EF4-FFF2-40B4-BE49-F238E27FC236}">
                <a16:creationId xmlns:a16="http://schemas.microsoft.com/office/drawing/2014/main" id="{A6B1BE6F-0999-40B2-974B-FB45E65DE089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1500187"/>
            <a:ext cx="7848600" cy="5256213"/>
            <a:chOff x="432" y="768"/>
            <a:chExt cx="4584" cy="3312"/>
          </a:xfrm>
        </p:grpSpPr>
        <p:sp>
          <p:nvSpPr>
            <p:cNvPr id="10247" name="Text Box 8">
              <a:extLst>
                <a:ext uri="{FF2B5EF4-FFF2-40B4-BE49-F238E27FC236}">
                  <a16:creationId xmlns:a16="http://schemas.microsoft.com/office/drawing/2014/main" id="{375272F9-C4CC-4BDF-A4FB-9E1954265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667"/>
              <a:ext cx="7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中级调度</a:t>
              </a:r>
            </a:p>
          </p:txBody>
        </p:sp>
        <p:grpSp>
          <p:nvGrpSpPr>
            <p:cNvPr id="10248" name="Group 9">
              <a:extLst>
                <a:ext uri="{FF2B5EF4-FFF2-40B4-BE49-F238E27FC236}">
                  <a16:creationId xmlns:a16="http://schemas.microsoft.com/office/drawing/2014/main" id="{8AA84B2F-8930-4C73-8333-626BEC56D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1324"/>
              <a:ext cx="968" cy="240"/>
              <a:chOff x="3780" y="5028"/>
              <a:chExt cx="1800" cy="312"/>
            </a:xfrm>
          </p:grpSpPr>
          <p:sp>
            <p:nvSpPr>
              <p:cNvPr id="10356" name="Line 10">
                <a:extLst>
                  <a:ext uri="{FF2B5EF4-FFF2-40B4-BE49-F238E27FC236}">
                    <a16:creationId xmlns:a16="http://schemas.microsoft.com/office/drawing/2014/main" id="{24DDACD4-1770-41FE-98F3-31A2F1080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028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7" name="Line 11">
                <a:extLst>
                  <a:ext uri="{FF2B5EF4-FFF2-40B4-BE49-F238E27FC236}">
                    <a16:creationId xmlns:a16="http://schemas.microsoft.com/office/drawing/2014/main" id="{5A69D19C-63B5-4539-B09C-C9F6E460A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340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8" name="Line 12">
                <a:extLst>
                  <a:ext uri="{FF2B5EF4-FFF2-40B4-BE49-F238E27FC236}">
                    <a16:creationId xmlns:a16="http://schemas.microsoft.com/office/drawing/2014/main" id="{A0D15460-5123-4901-99D1-BB96FF702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" y="5028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9" name="Line 13">
                <a:extLst>
                  <a:ext uri="{FF2B5EF4-FFF2-40B4-BE49-F238E27FC236}">
                    <a16:creationId xmlns:a16="http://schemas.microsoft.com/office/drawing/2014/main" id="{AF2CD7F8-3CAE-4668-958E-86090DEB4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0" name="Line 14">
                <a:extLst>
                  <a:ext uri="{FF2B5EF4-FFF2-40B4-BE49-F238E27FC236}">
                    <a16:creationId xmlns:a16="http://schemas.microsoft.com/office/drawing/2014/main" id="{24DD4D1D-791D-4132-B839-BC84178E5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1" name="Line 15">
                <a:extLst>
                  <a:ext uri="{FF2B5EF4-FFF2-40B4-BE49-F238E27FC236}">
                    <a16:creationId xmlns:a16="http://schemas.microsoft.com/office/drawing/2014/main" id="{01CFD29A-1743-439D-BEE4-ABAD1C313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2" name="Line 16">
                <a:extLst>
                  <a:ext uri="{FF2B5EF4-FFF2-40B4-BE49-F238E27FC236}">
                    <a16:creationId xmlns:a16="http://schemas.microsoft.com/office/drawing/2014/main" id="{45D6F66F-EEF3-4882-8107-D8536C0C6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3" name="Line 17">
                <a:extLst>
                  <a:ext uri="{FF2B5EF4-FFF2-40B4-BE49-F238E27FC236}">
                    <a16:creationId xmlns:a16="http://schemas.microsoft.com/office/drawing/2014/main" id="{A8E64BBB-0AC3-43A8-9D3E-079E77D58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4" name="Line 18">
                <a:extLst>
                  <a:ext uri="{FF2B5EF4-FFF2-40B4-BE49-F238E27FC236}">
                    <a16:creationId xmlns:a16="http://schemas.microsoft.com/office/drawing/2014/main" id="{8C90BEF2-3B03-4E54-B096-C6DCB1031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5" name="Line 19">
                <a:extLst>
                  <a:ext uri="{FF2B5EF4-FFF2-40B4-BE49-F238E27FC236}">
                    <a16:creationId xmlns:a16="http://schemas.microsoft.com/office/drawing/2014/main" id="{3CA40991-D408-497B-B759-84DF84BE4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6" name="Line 20">
                <a:extLst>
                  <a:ext uri="{FF2B5EF4-FFF2-40B4-BE49-F238E27FC236}">
                    <a16:creationId xmlns:a16="http://schemas.microsoft.com/office/drawing/2014/main" id="{E38BCCF3-C654-498B-8428-4976A7D63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7" name="Line 21">
                <a:extLst>
                  <a:ext uri="{FF2B5EF4-FFF2-40B4-BE49-F238E27FC236}">
                    <a16:creationId xmlns:a16="http://schemas.microsoft.com/office/drawing/2014/main" id="{F91FEAF4-31EB-4285-AED0-FB74416D6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9" name="Group 22">
              <a:extLst>
                <a:ext uri="{FF2B5EF4-FFF2-40B4-BE49-F238E27FC236}">
                  <a16:creationId xmlns:a16="http://schemas.microsoft.com/office/drawing/2014/main" id="{B96A3030-AF0A-4F97-A4B0-331725177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2146"/>
              <a:ext cx="968" cy="240"/>
              <a:chOff x="3780" y="5808"/>
              <a:chExt cx="1800" cy="312"/>
            </a:xfrm>
          </p:grpSpPr>
          <p:sp>
            <p:nvSpPr>
              <p:cNvPr id="10344" name="Line 23">
                <a:extLst>
                  <a:ext uri="{FF2B5EF4-FFF2-40B4-BE49-F238E27FC236}">
                    <a16:creationId xmlns:a16="http://schemas.microsoft.com/office/drawing/2014/main" id="{39053CFF-D94D-4F26-8712-1863F1788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" name="Line 24">
                <a:extLst>
                  <a:ext uri="{FF2B5EF4-FFF2-40B4-BE49-F238E27FC236}">
                    <a16:creationId xmlns:a16="http://schemas.microsoft.com/office/drawing/2014/main" id="{3A3658F7-AA1E-4379-ACC8-34826636B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6120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6" name="Line 25">
                <a:extLst>
                  <a:ext uri="{FF2B5EF4-FFF2-40B4-BE49-F238E27FC236}">
                    <a16:creationId xmlns:a16="http://schemas.microsoft.com/office/drawing/2014/main" id="{CC784DEE-24AD-454D-BDF7-512451E24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7" name="Line 26">
                <a:extLst>
                  <a:ext uri="{FF2B5EF4-FFF2-40B4-BE49-F238E27FC236}">
                    <a16:creationId xmlns:a16="http://schemas.microsoft.com/office/drawing/2014/main" id="{1A2AFDF5-FADB-469A-8426-DBC39D5D4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8" name="Line 27">
                <a:extLst>
                  <a:ext uri="{FF2B5EF4-FFF2-40B4-BE49-F238E27FC236}">
                    <a16:creationId xmlns:a16="http://schemas.microsoft.com/office/drawing/2014/main" id="{CF40C8E3-94EB-4EB0-99F8-06391FC59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9" name="Line 28">
                <a:extLst>
                  <a:ext uri="{FF2B5EF4-FFF2-40B4-BE49-F238E27FC236}">
                    <a16:creationId xmlns:a16="http://schemas.microsoft.com/office/drawing/2014/main" id="{FDCC6E12-BE25-4733-ABD0-C59B8182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0" name="Line 29">
                <a:extLst>
                  <a:ext uri="{FF2B5EF4-FFF2-40B4-BE49-F238E27FC236}">
                    <a16:creationId xmlns:a16="http://schemas.microsoft.com/office/drawing/2014/main" id="{4BAD2B7F-344A-4980-8CFC-B51E2DE11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1" name="Line 30">
                <a:extLst>
                  <a:ext uri="{FF2B5EF4-FFF2-40B4-BE49-F238E27FC236}">
                    <a16:creationId xmlns:a16="http://schemas.microsoft.com/office/drawing/2014/main" id="{FD6E6A5E-2414-437C-A419-14260A015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2" name="Line 31">
                <a:extLst>
                  <a:ext uri="{FF2B5EF4-FFF2-40B4-BE49-F238E27FC236}">
                    <a16:creationId xmlns:a16="http://schemas.microsoft.com/office/drawing/2014/main" id="{D295F219-6423-4501-A60F-42CE2EF89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3" name="Line 32">
                <a:extLst>
                  <a:ext uri="{FF2B5EF4-FFF2-40B4-BE49-F238E27FC236}">
                    <a16:creationId xmlns:a16="http://schemas.microsoft.com/office/drawing/2014/main" id="{B9E31FD1-8CED-4F0F-82B3-AF8428768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" name="Line 33">
                <a:extLst>
                  <a:ext uri="{FF2B5EF4-FFF2-40B4-BE49-F238E27FC236}">
                    <a16:creationId xmlns:a16="http://schemas.microsoft.com/office/drawing/2014/main" id="{59E7E0F0-6F83-4E2F-BCB9-063985FEE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5" name="Line 34">
                <a:extLst>
                  <a:ext uri="{FF2B5EF4-FFF2-40B4-BE49-F238E27FC236}">
                    <a16:creationId xmlns:a16="http://schemas.microsoft.com/office/drawing/2014/main" id="{BD185545-837B-4D89-8CC8-C1A6E1008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50" name="Group 35">
              <a:extLst>
                <a:ext uri="{FF2B5EF4-FFF2-40B4-BE49-F238E27FC236}">
                  <a16:creationId xmlns:a16="http://schemas.microsoft.com/office/drawing/2014/main" id="{6D2C79FA-86B3-454D-849C-CAF473BA9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3704"/>
              <a:ext cx="968" cy="239"/>
              <a:chOff x="3780" y="5808"/>
              <a:chExt cx="1800" cy="312"/>
            </a:xfrm>
          </p:grpSpPr>
          <p:sp>
            <p:nvSpPr>
              <p:cNvPr id="10332" name="Line 36">
                <a:extLst>
                  <a:ext uri="{FF2B5EF4-FFF2-40B4-BE49-F238E27FC236}">
                    <a16:creationId xmlns:a16="http://schemas.microsoft.com/office/drawing/2014/main" id="{AEE69147-1FBA-49EB-BFAD-1331B5434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3" name="Line 37">
                <a:extLst>
                  <a:ext uri="{FF2B5EF4-FFF2-40B4-BE49-F238E27FC236}">
                    <a16:creationId xmlns:a16="http://schemas.microsoft.com/office/drawing/2014/main" id="{0E9B05FD-72B4-4836-B33E-3D822E9C9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6120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4" name="Line 38">
                <a:extLst>
                  <a:ext uri="{FF2B5EF4-FFF2-40B4-BE49-F238E27FC236}">
                    <a16:creationId xmlns:a16="http://schemas.microsoft.com/office/drawing/2014/main" id="{90DC59A9-54FD-4318-8C07-64CD8A2C3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5" name="Line 39">
                <a:extLst>
                  <a:ext uri="{FF2B5EF4-FFF2-40B4-BE49-F238E27FC236}">
                    <a16:creationId xmlns:a16="http://schemas.microsoft.com/office/drawing/2014/main" id="{AA907227-B1C6-441B-833A-B31142102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6" name="Line 40">
                <a:extLst>
                  <a:ext uri="{FF2B5EF4-FFF2-40B4-BE49-F238E27FC236}">
                    <a16:creationId xmlns:a16="http://schemas.microsoft.com/office/drawing/2014/main" id="{F54507BF-69B0-43EC-A146-EE3887C8C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7" name="Line 41">
                <a:extLst>
                  <a:ext uri="{FF2B5EF4-FFF2-40B4-BE49-F238E27FC236}">
                    <a16:creationId xmlns:a16="http://schemas.microsoft.com/office/drawing/2014/main" id="{9C4907E1-5A3E-47E7-A835-56AF2E662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8" name="Line 42">
                <a:extLst>
                  <a:ext uri="{FF2B5EF4-FFF2-40B4-BE49-F238E27FC236}">
                    <a16:creationId xmlns:a16="http://schemas.microsoft.com/office/drawing/2014/main" id="{D3A1847A-B07F-4AEC-AC49-A1FCA8E37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9" name="Line 43">
                <a:extLst>
                  <a:ext uri="{FF2B5EF4-FFF2-40B4-BE49-F238E27FC236}">
                    <a16:creationId xmlns:a16="http://schemas.microsoft.com/office/drawing/2014/main" id="{6CA3CA90-7711-4487-841F-2FE33348B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0" name="Line 44">
                <a:extLst>
                  <a:ext uri="{FF2B5EF4-FFF2-40B4-BE49-F238E27FC236}">
                    <a16:creationId xmlns:a16="http://schemas.microsoft.com/office/drawing/2014/main" id="{AF6F59B2-EE29-4935-903B-E668146E5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1" name="Line 45">
                <a:extLst>
                  <a:ext uri="{FF2B5EF4-FFF2-40B4-BE49-F238E27FC236}">
                    <a16:creationId xmlns:a16="http://schemas.microsoft.com/office/drawing/2014/main" id="{C940FD70-B3F0-4433-BDF3-0EC5C4107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2" name="Line 46">
                <a:extLst>
                  <a:ext uri="{FF2B5EF4-FFF2-40B4-BE49-F238E27FC236}">
                    <a16:creationId xmlns:a16="http://schemas.microsoft.com/office/drawing/2014/main" id="{9F04C92C-2EFC-4113-B34E-1E0BD6491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3" name="Line 47">
                <a:extLst>
                  <a:ext uri="{FF2B5EF4-FFF2-40B4-BE49-F238E27FC236}">
                    <a16:creationId xmlns:a16="http://schemas.microsoft.com/office/drawing/2014/main" id="{DCC8E03F-C211-4319-92AF-56B90B1AD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51" name="Group 48">
              <a:extLst>
                <a:ext uri="{FF2B5EF4-FFF2-40B4-BE49-F238E27FC236}">
                  <a16:creationId xmlns:a16="http://schemas.microsoft.com/office/drawing/2014/main" id="{B8D88DE5-6DC8-4F10-BA97-CAE838CF6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6" y="2882"/>
              <a:ext cx="968" cy="239"/>
              <a:chOff x="3780" y="5808"/>
              <a:chExt cx="1800" cy="312"/>
            </a:xfrm>
          </p:grpSpPr>
          <p:sp>
            <p:nvSpPr>
              <p:cNvPr id="10320" name="Line 49">
                <a:extLst>
                  <a:ext uri="{FF2B5EF4-FFF2-40B4-BE49-F238E27FC236}">
                    <a16:creationId xmlns:a16="http://schemas.microsoft.com/office/drawing/2014/main" id="{6D05466B-4B91-4BAB-BD53-9A2574621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1" name="Line 50">
                <a:extLst>
                  <a:ext uri="{FF2B5EF4-FFF2-40B4-BE49-F238E27FC236}">
                    <a16:creationId xmlns:a16="http://schemas.microsoft.com/office/drawing/2014/main" id="{B60A8C3C-FA56-4878-BA81-4ED2B03014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6120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2" name="Line 51">
                <a:extLst>
                  <a:ext uri="{FF2B5EF4-FFF2-40B4-BE49-F238E27FC236}">
                    <a16:creationId xmlns:a16="http://schemas.microsoft.com/office/drawing/2014/main" id="{14245218-54AE-4AA0-A7D7-B8DFA472B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808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3" name="Line 52">
                <a:extLst>
                  <a:ext uri="{FF2B5EF4-FFF2-40B4-BE49-F238E27FC236}">
                    <a16:creationId xmlns:a16="http://schemas.microsoft.com/office/drawing/2014/main" id="{EF0908F1-0AE7-4449-9409-4C966CEA0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4" name="Line 53">
                <a:extLst>
                  <a:ext uri="{FF2B5EF4-FFF2-40B4-BE49-F238E27FC236}">
                    <a16:creationId xmlns:a16="http://schemas.microsoft.com/office/drawing/2014/main" id="{14592202-5010-4E26-8D28-9219492FE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5" name="Line 54">
                <a:extLst>
                  <a:ext uri="{FF2B5EF4-FFF2-40B4-BE49-F238E27FC236}">
                    <a16:creationId xmlns:a16="http://schemas.microsoft.com/office/drawing/2014/main" id="{4344D12F-B861-4A08-95FD-298CA1150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6" name="Line 55">
                <a:extLst>
                  <a:ext uri="{FF2B5EF4-FFF2-40B4-BE49-F238E27FC236}">
                    <a16:creationId xmlns:a16="http://schemas.microsoft.com/office/drawing/2014/main" id="{65221992-262E-4B16-8926-F1453B7B3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7" name="Line 56">
                <a:extLst>
                  <a:ext uri="{FF2B5EF4-FFF2-40B4-BE49-F238E27FC236}">
                    <a16:creationId xmlns:a16="http://schemas.microsoft.com/office/drawing/2014/main" id="{E6527FD9-F687-4BF8-8E41-ED77254A5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8" name="Line 57">
                <a:extLst>
                  <a:ext uri="{FF2B5EF4-FFF2-40B4-BE49-F238E27FC236}">
                    <a16:creationId xmlns:a16="http://schemas.microsoft.com/office/drawing/2014/main" id="{BCEF5C52-2662-4F37-BC62-A94F8D2D3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9" name="Line 58">
                <a:extLst>
                  <a:ext uri="{FF2B5EF4-FFF2-40B4-BE49-F238E27FC236}">
                    <a16:creationId xmlns:a16="http://schemas.microsoft.com/office/drawing/2014/main" id="{C97D7FC7-1D24-4A8E-AC81-E364E511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0" name="Line 59">
                <a:extLst>
                  <a:ext uri="{FF2B5EF4-FFF2-40B4-BE49-F238E27FC236}">
                    <a16:creationId xmlns:a16="http://schemas.microsoft.com/office/drawing/2014/main" id="{A463878C-405D-435F-ADD5-7EE88B5A5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1" name="Line 60">
                <a:extLst>
                  <a:ext uri="{FF2B5EF4-FFF2-40B4-BE49-F238E27FC236}">
                    <a16:creationId xmlns:a16="http://schemas.microsoft.com/office/drawing/2014/main" id="{8D8B3772-84CB-47F2-B216-6003D493C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580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2" name="Text Box 61">
              <a:extLst>
                <a:ext uri="{FF2B5EF4-FFF2-40B4-BE49-F238E27FC236}">
                  <a16:creationId xmlns:a16="http://schemas.microsoft.com/office/drawing/2014/main" id="{3A3C8B01-5B6F-4B06-8F90-6B7E75FF0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204"/>
              <a:ext cx="484" cy="599"/>
            </a:xfrm>
            <a:prstGeom prst="rect">
              <a:avLst/>
            </a:prstGeom>
            <a:solidFill>
              <a:srgbClr val="FFFFFF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etal">
              <a:bevelT w="13500" h="13500" prst="angle"/>
              <a:bevelB w="13500" h="13500" prst="angle"/>
              <a:extrusionClr>
                <a:srgbClr val="FFFFFF"/>
              </a:extrusionClr>
              <a:contourClr>
                <a:srgbClr val="FF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18800" rIns="0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处理器</a:t>
              </a:r>
            </a:p>
          </p:txBody>
        </p:sp>
        <p:sp>
          <p:nvSpPr>
            <p:cNvPr id="10253" name="Line 62">
              <a:extLst>
                <a:ext uri="{FF2B5EF4-FFF2-40B4-BE49-F238E27FC236}">
                  <a16:creationId xmlns:a16="http://schemas.microsoft.com/office/drawing/2014/main" id="{50D2E437-1351-47BC-9E79-3F43CF1B9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1386"/>
              <a:ext cx="6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Text Box 63">
              <a:extLst>
                <a:ext uri="{FF2B5EF4-FFF2-40B4-BE49-F238E27FC236}">
                  <a16:creationId xmlns:a16="http://schemas.microsoft.com/office/drawing/2014/main" id="{3C1F1D9B-5ED9-40F0-B944-60F41983E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47"/>
              <a:ext cx="65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chemeClr val="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低级调度</a:t>
              </a:r>
            </a:p>
          </p:txBody>
        </p:sp>
        <p:sp>
          <p:nvSpPr>
            <p:cNvPr id="10255" name="Line 64">
              <a:extLst>
                <a:ext uri="{FF2B5EF4-FFF2-40B4-BE49-F238E27FC236}">
                  <a16:creationId xmlns:a16="http://schemas.microsoft.com/office/drawing/2014/main" id="{FD36E0BD-29CA-4BEF-96FE-B5D0E1C02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" y="1497"/>
              <a:ext cx="7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Text Box 65">
              <a:extLst>
                <a:ext uri="{FF2B5EF4-FFF2-40B4-BE49-F238E27FC236}">
                  <a16:creationId xmlns:a16="http://schemas.microsoft.com/office/drawing/2014/main" id="{A4A780B4-6970-41D3-B11D-718B6CBA7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882"/>
              <a:ext cx="100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rgbClr val="CC33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高级调度</a:t>
              </a:r>
            </a:p>
          </p:txBody>
        </p:sp>
        <p:sp>
          <p:nvSpPr>
            <p:cNvPr id="10257" name="Line 66">
              <a:extLst>
                <a:ext uri="{FF2B5EF4-FFF2-40B4-BE49-F238E27FC236}">
                  <a16:creationId xmlns:a16="http://schemas.microsoft.com/office/drawing/2014/main" id="{AEAD82B9-0A31-43DE-9FF5-64F53ADDC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1497"/>
              <a:ext cx="6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Text Box 67">
              <a:extLst>
                <a:ext uri="{FF2B5EF4-FFF2-40B4-BE49-F238E27FC236}">
                  <a16:creationId xmlns:a16="http://schemas.microsoft.com/office/drawing/2014/main" id="{07B169FD-A6AA-4849-A2BF-EACE5CFC2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" y="1200"/>
              <a:ext cx="35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完成</a:t>
              </a:r>
            </a:p>
          </p:txBody>
        </p:sp>
        <p:sp>
          <p:nvSpPr>
            <p:cNvPr id="10259" name="Line 68">
              <a:extLst>
                <a:ext uri="{FF2B5EF4-FFF2-40B4-BE49-F238E27FC236}">
                  <a16:creationId xmlns:a16="http://schemas.microsoft.com/office/drawing/2014/main" id="{77E7CBED-C1A5-45C1-AE52-7A39BDAC4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1656"/>
              <a:ext cx="2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69">
              <a:extLst>
                <a:ext uri="{FF2B5EF4-FFF2-40B4-BE49-F238E27FC236}">
                  <a16:creationId xmlns:a16="http://schemas.microsoft.com/office/drawing/2014/main" id="{D31D281A-A0F9-4177-B727-18603A1D6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7" y="1642"/>
              <a:ext cx="0" cy="21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1" name="Group 70">
              <a:extLst>
                <a:ext uri="{FF2B5EF4-FFF2-40B4-BE49-F238E27FC236}">
                  <a16:creationId xmlns:a16="http://schemas.microsoft.com/office/drawing/2014/main" id="{40ED3DD0-A4CB-449A-98FE-4F29C3E14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8" y="768"/>
              <a:ext cx="2712" cy="240"/>
              <a:chOff x="5580" y="4872"/>
              <a:chExt cx="900" cy="312"/>
            </a:xfrm>
          </p:grpSpPr>
          <p:sp>
            <p:nvSpPr>
              <p:cNvPr id="10318" name="Line 71">
                <a:extLst>
                  <a:ext uri="{FF2B5EF4-FFF2-40B4-BE49-F238E27FC236}">
                    <a16:creationId xmlns:a16="http://schemas.microsoft.com/office/drawing/2014/main" id="{FBCFED39-B920-4CFC-8C4E-3F094D30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" y="518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9" name="Text Box 72">
                <a:extLst>
                  <a:ext uri="{FF2B5EF4-FFF2-40B4-BE49-F238E27FC236}">
                    <a16:creationId xmlns:a16="http://schemas.microsoft.com/office/drawing/2014/main" id="{54A51709-0BBF-449F-869C-88916303D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4872"/>
                <a:ext cx="5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solidFill>
                      <a:srgbClr val="660066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超时</a:t>
                </a:r>
              </a:p>
            </p:txBody>
          </p:sp>
        </p:grpSp>
        <p:sp>
          <p:nvSpPr>
            <p:cNvPr id="10262" name="Text Box 73">
              <a:extLst>
                <a:ext uri="{FF2B5EF4-FFF2-40B4-BE49-F238E27FC236}">
                  <a16:creationId xmlns:a16="http://schemas.microsoft.com/office/drawing/2014/main" id="{03E9864C-90AD-4D3F-897C-A29F4537C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906"/>
              <a:ext cx="9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挂起就绪队列</a:t>
              </a:r>
            </a:p>
          </p:txBody>
        </p:sp>
        <p:sp>
          <p:nvSpPr>
            <p:cNvPr id="10263" name="Text Box 74">
              <a:extLst>
                <a:ext uri="{FF2B5EF4-FFF2-40B4-BE49-F238E27FC236}">
                  <a16:creationId xmlns:a16="http://schemas.microsoft.com/office/drawing/2014/main" id="{42226597-A719-4624-A68B-9D5D50F87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2642"/>
              <a:ext cx="9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挂起等待队列</a:t>
              </a:r>
            </a:p>
          </p:txBody>
        </p:sp>
        <p:sp>
          <p:nvSpPr>
            <p:cNvPr id="10264" name="Text Box 75">
              <a:extLst>
                <a:ext uri="{FF2B5EF4-FFF2-40B4-BE49-F238E27FC236}">
                  <a16:creationId xmlns:a16="http://schemas.microsoft.com/office/drawing/2014/main" id="{B0D9B091-260C-4191-AE49-22F20A83A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3435"/>
              <a:ext cx="96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等待队列</a:t>
              </a:r>
            </a:p>
          </p:txBody>
        </p:sp>
        <p:sp>
          <p:nvSpPr>
            <p:cNvPr id="10265" name="Text Box 76">
              <a:extLst>
                <a:ext uri="{FF2B5EF4-FFF2-40B4-BE49-F238E27FC236}">
                  <a16:creationId xmlns:a16="http://schemas.microsoft.com/office/drawing/2014/main" id="{5DF016AD-D83F-45CA-9237-BF4156750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" y="1084"/>
              <a:ext cx="96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就绪队列</a:t>
              </a:r>
            </a:p>
          </p:txBody>
        </p:sp>
        <p:grpSp>
          <p:nvGrpSpPr>
            <p:cNvPr id="10266" name="Group 77">
              <a:extLst>
                <a:ext uri="{FF2B5EF4-FFF2-40B4-BE49-F238E27FC236}">
                  <a16:creationId xmlns:a16="http://schemas.microsoft.com/office/drawing/2014/main" id="{02195185-B152-4640-BF4A-21959CC81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0" y="1894"/>
              <a:ext cx="222" cy="303"/>
              <a:chOff x="5580" y="4872"/>
              <a:chExt cx="900" cy="312"/>
            </a:xfrm>
          </p:grpSpPr>
          <p:sp>
            <p:nvSpPr>
              <p:cNvPr id="10316" name="Line 78">
                <a:extLst>
                  <a:ext uri="{FF2B5EF4-FFF2-40B4-BE49-F238E27FC236}">
                    <a16:creationId xmlns:a16="http://schemas.microsoft.com/office/drawing/2014/main" id="{BA67E07B-841C-4166-8F0F-9FAE8B614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" y="518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7" name="Text Box 79">
                <a:extLst>
                  <a:ext uri="{FF2B5EF4-FFF2-40B4-BE49-F238E27FC236}">
                    <a16:creationId xmlns:a16="http://schemas.microsoft.com/office/drawing/2014/main" id="{BD01319B-8575-4131-984D-A93A116DC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4872"/>
                <a:ext cx="5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 b="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10267" name="Group 80">
              <a:extLst>
                <a:ext uri="{FF2B5EF4-FFF2-40B4-BE49-F238E27FC236}">
                  <a16:creationId xmlns:a16="http://schemas.microsoft.com/office/drawing/2014/main" id="{72AC8BDA-349C-4082-B530-5BF95EEFBA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3578"/>
              <a:ext cx="1453" cy="239"/>
              <a:chOff x="5580" y="4872"/>
              <a:chExt cx="900" cy="312"/>
            </a:xfrm>
          </p:grpSpPr>
          <p:sp>
            <p:nvSpPr>
              <p:cNvPr id="10314" name="Line 81">
                <a:extLst>
                  <a:ext uri="{FF2B5EF4-FFF2-40B4-BE49-F238E27FC236}">
                    <a16:creationId xmlns:a16="http://schemas.microsoft.com/office/drawing/2014/main" id="{51938867-7A4D-4423-9ABE-53A391394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" y="518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5" name="Text Box 82">
                <a:extLst>
                  <a:ext uri="{FF2B5EF4-FFF2-40B4-BE49-F238E27FC236}">
                    <a16:creationId xmlns:a16="http://schemas.microsoft.com/office/drawing/2014/main" id="{2541EC68-1044-4650-8848-CC37E513F9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4872"/>
                <a:ext cx="5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800">
                    <a:solidFill>
                      <a:srgbClr val="660066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等待事件</a:t>
                </a:r>
              </a:p>
            </p:txBody>
          </p:sp>
        </p:grpSp>
        <p:sp>
          <p:nvSpPr>
            <p:cNvPr id="10268" name="Line 83">
              <a:extLst>
                <a:ext uri="{FF2B5EF4-FFF2-40B4-BE49-F238E27FC236}">
                  <a16:creationId xmlns:a16="http://schemas.microsoft.com/office/drawing/2014/main" id="{1BDEFA06-24F5-4D2D-A07B-A6B25FB74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5" y="1503"/>
              <a:ext cx="0" cy="23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84">
              <a:extLst>
                <a:ext uri="{FF2B5EF4-FFF2-40B4-BE49-F238E27FC236}">
                  <a16:creationId xmlns:a16="http://schemas.microsoft.com/office/drawing/2014/main" id="{4C69BF04-33EB-473B-B77D-1178DA30C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5" y="3886"/>
              <a:ext cx="2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85">
              <a:extLst>
                <a:ext uri="{FF2B5EF4-FFF2-40B4-BE49-F238E27FC236}">
                  <a16:creationId xmlns:a16="http://schemas.microsoft.com/office/drawing/2014/main" id="{B682DDD9-6036-4695-8981-96CF48FE8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1" y="3009"/>
              <a:ext cx="1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86">
              <a:extLst>
                <a:ext uri="{FF2B5EF4-FFF2-40B4-BE49-F238E27FC236}">
                  <a16:creationId xmlns:a16="http://schemas.microsoft.com/office/drawing/2014/main" id="{61E62035-098F-4B41-B21F-E56FE3C19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5" y="2268"/>
              <a:ext cx="2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Text Box 87">
              <a:extLst>
                <a:ext uri="{FF2B5EF4-FFF2-40B4-BE49-F238E27FC236}">
                  <a16:creationId xmlns:a16="http://schemas.microsoft.com/office/drawing/2014/main" id="{C9026946-9EAB-4B8F-8EF7-6F3F4FF5F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" y="1973"/>
              <a:ext cx="75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交互式用户</a:t>
              </a:r>
            </a:p>
          </p:txBody>
        </p:sp>
        <p:sp>
          <p:nvSpPr>
            <p:cNvPr id="10273" name="Text Box 88">
              <a:extLst>
                <a:ext uri="{FF2B5EF4-FFF2-40B4-BE49-F238E27FC236}">
                  <a16:creationId xmlns:a16="http://schemas.microsoft.com/office/drawing/2014/main" id="{93B6CE35-F43B-4F8A-A15B-AD18BD810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3601"/>
              <a:ext cx="387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事件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出现</a:t>
              </a:r>
            </a:p>
          </p:txBody>
        </p:sp>
        <p:grpSp>
          <p:nvGrpSpPr>
            <p:cNvPr id="10274" name="Group 89">
              <a:extLst>
                <a:ext uri="{FF2B5EF4-FFF2-40B4-BE49-F238E27FC236}">
                  <a16:creationId xmlns:a16="http://schemas.microsoft.com/office/drawing/2014/main" id="{01DDD9A5-A79E-4FDE-B758-DEF9F502B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326"/>
              <a:ext cx="968" cy="239"/>
              <a:chOff x="3780" y="5028"/>
              <a:chExt cx="1800" cy="312"/>
            </a:xfrm>
          </p:grpSpPr>
          <p:sp>
            <p:nvSpPr>
              <p:cNvPr id="10302" name="Line 90">
                <a:extLst>
                  <a:ext uri="{FF2B5EF4-FFF2-40B4-BE49-F238E27FC236}">
                    <a16:creationId xmlns:a16="http://schemas.microsoft.com/office/drawing/2014/main" id="{302ECC39-27C3-4120-8926-46DA6F2B6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028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3" name="Line 91">
                <a:extLst>
                  <a:ext uri="{FF2B5EF4-FFF2-40B4-BE49-F238E27FC236}">
                    <a16:creationId xmlns:a16="http://schemas.microsoft.com/office/drawing/2014/main" id="{689C05CE-C7FF-4BEE-8AD9-FCFE23F71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340"/>
                <a:ext cx="18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4" name="Line 92">
                <a:extLst>
                  <a:ext uri="{FF2B5EF4-FFF2-40B4-BE49-F238E27FC236}">
                    <a16:creationId xmlns:a16="http://schemas.microsoft.com/office/drawing/2014/main" id="{57D56C24-2472-43CA-BB44-AFEF7ADDC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" y="5028"/>
                <a:ext cx="0" cy="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5" name="Line 93">
                <a:extLst>
                  <a:ext uri="{FF2B5EF4-FFF2-40B4-BE49-F238E27FC236}">
                    <a16:creationId xmlns:a16="http://schemas.microsoft.com/office/drawing/2014/main" id="{45FD6514-C516-443D-A82D-5FEBE9886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6" name="Line 94">
                <a:extLst>
                  <a:ext uri="{FF2B5EF4-FFF2-40B4-BE49-F238E27FC236}">
                    <a16:creationId xmlns:a16="http://schemas.microsoft.com/office/drawing/2014/main" id="{EFB8B3EF-93A3-4388-A784-80963ECBC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7" name="Line 95">
                <a:extLst>
                  <a:ext uri="{FF2B5EF4-FFF2-40B4-BE49-F238E27FC236}">
                    <a16:creationId xmlns:a16="http://schemas.microsoft.com/office/drawing/2014/main" id="{D16D9169-B43F-4B30-A3A6-0B9B644C5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8" name="Line 96">
                <a:extLst>
                  <a:ext uri="{FF2B5EF4-FFF2-40B4-BE49-F238E27FC236}">
                    <a16:creationId xmlns:a16="http://schemas.microsoft.com/office/drawing/2014/main" id="{725ADDE3-373A-4C8F-88E6-D2ABD8D9B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9" name="Line 97">
                <a:extLst>
                  <a:ext uri="{FF2B5EF4-FFF2-40B4-BE49-F238E27FC236}">
                    <a16:creationId xmlns:a16="http://schemas.microsoft.com/office/drawing/2014/main" id="{EC315060-8D3B-475F-A526-DE9EA380A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0" name="Line 98">
                <a:extLst>
                  <a:ext uri="{FF2B5EF4-FFF2-40B4-BE49-F238E27FC236}">
                    <a16:creationId xmlns:a16="http://schemas.microsoft.com/office/drawing/2014/main" id="{3DFD0D1B-1116-4610-B949-E21A98D9B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1" name="Line 99">
                <a:extLst>
                  <a:ext uri="{FF2B5EF4-FFF2-40B4-BE49-F238E27FC236}">
                    <a16:creationId xmlns:a16="http://schemas.microsoft.com/office/drawing/2014/main" id="{36DDB4E2-AFE7-4846-B008-15F009F50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2" name="Line 100">
                <a:extLst>
                  <a:ext uri="{FF2B5EF4-FFF2-40B4-BE49-F238E27FC236}">
                    <a16:creationId xmlns:a16="http://schemas.microsoft.com/office/drawing/2014/main" id="{8D7D74AC-67BC-44FA-A4A0-5E78A7F56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3" name="Line 101">
                <a:extLst>
                  <a:ext uri="{FF2B5EF4-FFF2-40B4-BE49-F238E27FC236}">
                    <a16:creationId xmlns:a16="http://schemas.microsoft.com/office/drawing/2014/main" id="{C6C4ECC9-0A55-462E-B115-9C6E5EE68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502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75" name="Text Box 102">
              <a:extLst>
                <a:ext uri="{FF2B5EF4-FFF2-40B4-BE49-F238E27FC236}">
                  <a16:creationId xmlns:a16="http://schemas.microsoft.com/office/drawing/2014/main" id="{07014765-395C-4BDC-AEB4-07E64AB05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" y="1075"/>
              <a:ext cx="923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180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后备作业队列</a:t>
              </a:r>
            </a:p>
          </p:txBody>
        </p:sp>
        <p:sp>
          <p:nvSpPr>
            <p:cNvPr id="10276" name="Line 103">
              <a:extLst>
                <a:ext uri="{FF2B5EF4-FFF2-40B4-BE49-F238E27FC236}">
                  <a16:creationId xmlns:a16="http://schemas.microsoft.com/office/drawing/2014/main" id="{81FE0C44-A4D2-45EF-8C5B-44A6695EE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7" y="1075"/>
              <a:ext cx="0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104">
              <a:extLst>
                <a:ext uri="{FF2B5EF4-FFF2-40B4-BE49-F238E27FC236}">
                  <a16:creationId xmlns:a16="http://schemas.microsoft.com/office/drawing/2014/main" id="{1B1423A4-0D8E-47C0-9A10-634899596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3" y="1929"/>
              <a:ext cx="71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105">
              <a:extLst>
                <a:ext uri="{FF2B5EF4-FFF2-40B4-BE49-F238E27FC236}">
                  <a16:creationId xmlns:a16="http://schemas.microsoft.com/office/drawing/2014/main" id="{1C0CCCB9-F918-4B6C-B948-22B63C0E0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2" y="1485"/>
              <a:ext cx="0" cy="4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106">
              <a:extLst>
                <a:ext uri="{FF2B5EF4-FFF2-40B4-BE49-F238E27FC236}">
                  <a16:creationId xmlns:a16="http://schemas.microsoft.com/office/drawing/2014/main" id="{97CDB9A5-9511-41EA-A79A-1FF8B0672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1" y="1314"/>
              <a:ext cx="2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107">
              <a:extLst>
                <a:ext uri="{FF2B5EF4-FFF2-40B4-BE49-F238E27FC236}">
                  <a16:creationId xmlns:a16="http://schemas.microsoft.com/office/drawing/2014/main" id="{B95F1DBC-2250-4396-A7E5-91D3CE789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994"/>
              <a:ext cx="0" cy="3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Line 108">
              <a:extLst>
                <a:ext uri="{FF2B5EF4-FFF2-40B4-BE49-F238E27FC236}">
                  <a16:creationId xmlns:a16="http://schemas.microsoft.com/office/drawing/2014/main" id="{C9C8989B-6EDA-4C07-98D4-4DAD49212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996"/>
              <a:ext cx="0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Line 109">
              <a:extLst>
                <a:ext uri="{FF2B5EF4-FFF2-40B4-BE49-F238E27FC236}">
                  <a16:creationId xmlns:a16="http://schemas.microsoft.com/office/drawing/2014/main" id="{B1FA1BF8-2D69-4884-8FE8-3BE8B92E9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1383"/>
              <a:ext cx="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Line 110">
              <a:extLst>
                <a:ext uri="{FF2B5EF4-FFF2-40B4-BE49-F238E27FC236}">
                  <a16:creationId xmlns:a16="http://schemas.microsoft.com/office/drawing/2014/main" id="{15C1C382-6774-43C9-994A-BAB5CC2AA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1485"/>
              <a:ext cx="0" cy="7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111">
              <a:extLst>
                <a:ext uri="{FF2B5EF4-FFF2-40B4-BE49-F238E27FC236}">
                  <a16:creationId xmlns:a16="http://schemas.microsoft.com/office/drawing/2014/main" id="{F398FA5F-B539-4315-A71E-0660C4EB6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" y="1497"/>
              <a:ext cx="2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5" name="Group 112">
              <a:extLst>
                <a:ext uri="{FF2B5EF4-FFF2-40B4-BE49-F238E27FC236}">
                  <a16:creationId xmlns:a16="http://schemas.microsoft.com/office/drawing/2014/main" id="{5DFE1725-9302-433D-B16F-78F4A701A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0" y="2031"/>
              <a:ext cx="222" cy="302"/>
              <a:chOff x="5580" y="4872"/>
              <a:chExt cx="900" cy="312"/>
            </a:xfrm>
          </p:grpSpPr>
          <p:sp>
            <p:nvSpPr>
              <p:cNvPr id="10300" name="Line 113">
                <a:extLst>
                  <a:ext uri="{FF2B5EF4-FFF2-40B4-BE49-F238E27FC236}">
                    <a16:creationId xmlns:a16="http://schemas.microsoft.com/office/drawing/2014/main" id="{EFD3BA48-A722-435B-B1EB-D1BCE186F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" y="518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1" name="Text Box 114">
                <a:extLst>
                  <a:ext uri="{FF2B5EF4-FFF2-40B4-BE49-F238E27FC236}">
                    <a16:creationId xmlns:a16="http://schemas.microsoft.com/office/drawing/2014/main" id="{CE5BA13B-C9D9-40AE-865D-B116C4774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4872"/>
                <a:ext cx="5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 b="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0286" name="Line 115">
              <a:extLst>
                <a:ext uri="{FF2B5EF4-FFF2-40B4-BE49-F238E27FC236}">
                  <a16:creationId xmlns:a16="http://schemas.microsoft.com/office/drawing/2014/main" id="{9F99AEA0-DCEE-4EA2-9475-A70D43937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7" y="1873"/>
              <a:ext cx="0" cy="3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Line 116">
              <a:extLst>
                <a:ext uri="{FF2B5EF4-FFF2-40B4-BE49-F238E27FC236}">
                  <a16:creationId xmlns:a16="http://schemas.microsoft.com/office/drawing/2014/main" id="{C9B729F4-EAB8-46DD-B59A-9283269F9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1" y="2578"/>
              <a:ext cx="13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8" name="Line 117">
              <a:extLst>
                <a:ext uri="{FF2B5EF4-FFF2-40B4-BE49-F238E27FC236}">
                  <a16:creationId xmlns:a16="http://schemas.microsoft.com/office/drawing/2014/main" id="{EBBEADCD-A616-445E-9BD8-9FD4DB952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2321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Line 118">
              <a:extLst>
                <a:ext uri="{FF2B5EF4-FFF2-40B4-BE49-F238E27FC236}">
                  <a16:creationId xmlns:a16="http://schemas.microsoft.com/office/drawing/2014/main" id="{CBF2379A-02BC-47D9-9784-7815253D1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2578"/>
              <a:ext cx="0" cy="4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90" name="Group 119">
              <a:extLst>
                <a:ext uri="{FF2B5EF4-FFF2-40B4-BE49-F238E27FC236}">
                  <a16:creationId xmlns:a16="http://schemas.microsoft.com/office/drawing/2014/main" id="{751A1E75-28F9-4CD8-8032-F47A8BB7B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2680"/>
              <a:ext cx="222" cy="302"/>
              <a:chOff x="5580" y="4872"/>
              <a:chExt cx="900" cy="312"/>
            </a:xfrm>
          </p:grpSpPr>
          <p:sp>
            <p:nvSpPr>
              <p:cNvPr id="10298" name="Line 120">
                <a:extLst>
                  <a:ext uri="{FF2B5EF4-FFF2-40B4-BE49-F238E27FC236}">
                    <a16:creationId xmlns:a16="http://schemas.microsoft.com/office/drawing/2014/main" id="{943E32D3-393F-400F-A18D-D53FA6F8A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0" y="5184"/>
                <a:ext cx="9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9" name="Text Box 121">
                <a:extLst>
                  <a:ext uri="{FF2B5EF4-FFF2-40B4-BE49-F238E27FC236}">
                    <a16:creationId xmlns:a16="http://schemas.microsoft.com/office/drawing/2014/main" id="{FA78ED16-1989-4BDA-A648-FC6CEE147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0" y="4872"/>
                <a:ext cx="54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Ø"/>
                  <a:defRPr kumimoji="1" sz="36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kumimoji="1" sz="28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zh-CN" sz="1800" b="0">
                  <a:solidFill>
                    <a:srgbClr val="66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0291" name="Line 122">
              <a:extLst>
                <a:ext uri="{FF2B5EF4-FFF2-40B4-BE49-F238E27FC236}">
                  <a16:creationId xmlns:a16="http://schemas.microsoft.com/office/drawing/2014/main" id="{050CA4AA-EE12-4E2F-AB65-478275F27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2976"/>
              <a:ext cx="0" cy="35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2" name="Line 123">
              <a:extLst>
                <a:ext uri="{FF2B5EF4-FFF2-40B4-BE49-F238E27FC236}">
                  <a16:creationId xmlns:a16="http://schemas.microsoft.com/office/drawing/2014/main" id="{A745A968-05C4-41E7-9AC7-B2721857F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1" y="3317"/>
              <a:ext cx="13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3" name="Line 124">
              <a:extLst>
                <a:ext uri="{FF2B5EF4-FFF2-40B4-BE49-F238E27FC236}">
                  <a16:creationId xmlns:a16="http://schemas.microsoft.com/office/drawing/2014/main" id="{FA9D4A3F-303E-4DA1-9326-34EC2891A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1" y="3306"/>
              <a:ext cx="0" cy="4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4" name="Line 125">
              <a:extLst>
                <a:ext uri="{FF2B5EF4-FFF2-40B4-BE49-F238E27FC236}">
                  <a16:creationId xmlns:a16="http://schemas.microsoft.com/office/drawing/2014/main" id="{0522FFDD-AE93-4608-B130-71CDB594D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1" y="3760"/>
              <a:ext cx="1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5" name="Text Box 126">
              <a:extLst>
                <a:ext uri="{FF2B5EF4-FFF2-40B4-BE49-F238E27FC236}">
                  <a16:creationId xmlns:a16="http://schemas.microsoft.com/office/drawing/2014/main" id="{2174923E-91F0-4C33-9F2F-E7A774625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578"/>
              <a:ext cx="6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kumimoji="1" sz="28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Ø"/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solidFill>
                    <a:schemeClr val="folHlink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中级调度</a:t>
              </a:r>
            </a:p>
          </p:txBody>
        </p:sp>
        <p:sp>
          <p:nvSpPr>
            <p:cNvPr id="10296" name="Line 127">
              <a:extLst>
                <a:ext uri="{FF2B5EF4-FFF2-40B4-BE49-F238E27FC236}">
                  <a16:creationId xmlns:a16="http://schemas.microsoft.com/office/drawing/2014/main" id="{F1191DA3-5F41-4EA9-ABC5-B0973A47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2327"/>
              <a:ext cx="427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7" name="Line 128">
              <a:extLst>
                <a:ext uri="{FF2B5EF4-FFF2-40B4-BE49-F238E27FC236}">
                  <a16:creationId xmlns:a16="http://schemas.microsoft.com/office/drawing/2014/main" id="{D3EB0F4A-BFB7-42FF-A1BF-07476A77E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2" y="2772"/>
              <a:ext cx="427" cy="3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HY강B"/>
        <a:ea typeface="HY강B"/>
        <a:cs typeface=""/>
      </a:majorFont>
      <a:minorFont>
        <a:latin typeface="HY강B"/>
        <a:ea typeface="HY강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35001">
              <a:srgbClr val="E3FFBA"/>
            </a:gs>
            <a:gs pos="100000">
              <a:srgbClr val="F4FFE3"/>
            </a:gs>
          </a:gsLst>
          <a:lin ang="5400000" scaled="1"/>
        </a:gradFill>
        <a:ln w="9525">
          <a:noFill/>
          <a:miter lim="800000"/>
          <a:headEnd/>
          <a:tailEnd/>
        </a:ln>
        <a:effectLst>
          <a:outerShdw dist="20000" dir="5400000" algn="ctr" rotWithShape="0">
            <a:srgbClr val="000000">
              <a:alpha val="37000"/>
            </a:srgbClr>
          </a:outerShdw>
        </a:effectLst>
      </a:spPr>
      <a:bodyPr anchor="ctr"/>
      <a:lstStyle>
        <a:defPPr algn="ctr">
          <a:defRPr dirty="0"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강B" pitchFamily="18" charset="-127"/>
            <a:ea typeface="HY강B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HY강B"/>
        <a:ea typeface="宋体"/>
        <a:cs typeface=""/>
      </a:majorFont>
      <a:minorFont>
        <a:latin typeface="HY강B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30633</TotalTime>
  <Words>4471</Words>
  <Application>Microsoft Office PowerPoint</Application>
  <PresentationFormat>全屏显示(4:3)</PresentationFormat>
  <Paragraphs>910</Paragraphs>
  <Slides>89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5" baseType="lpstr">
      <vt:lpstr>Arial Unicode MS</vt:lpstr>
      <vt:lpstr>HY강B</vt:lpstr>
      <vt:lpstr>黑体</vt:lpstr>
      <vt:lpstr>华文新魏</vt:lpstr>
      <vt:lpstr>隶书</vt:lpstr>
      <vt:lpstr>宋体</vt:lpstr>
      <vt:lpstr>微软雅黑</vt:lpstr>
      <vt:lpstr>Arial Narrow</vt:lpstr>
      <vt:lpstr>Tahoma</vt:lpstr>
      <vt:lpstr>Times New Roman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VISIO</vt:lpstr>
      <vt:lpstr>PowerPoint 演示文稿</vt:lpstr>
      <vt:lpstr>PowerPoint 演示文稿</vt:lpstr>
      <vt:lpstr>3.1 调度的型和模型</vt:lpstr>
      <vt:lpstr>3.1 调度的类型和模型</vt:lpstr>
      <vt:lpstr>3.1 调度的类型和模型</vt:lpstr>
      <vt:lpstr>3.1 调度的类型和模型</vt:lpstr>
      <vt:lpstr>调度和进程状态转换</vt:lpstr>
      <vt:lpstr>调度的层次</vt:lpstr>
      <vt:lpstr>3.1 调度的类型和模型</vt:lpstr>
      <vt:lpstr>3.1 调度的类型和模型</vt:lpstr>
      <vt:lpstr>3.1 调度的类型和模型</vt:lpstr>
      <vt:lpstr>3.1 调度的类型和模型</vt:lpstr>
      <vt:lpstr>3.1 调度的类型和模型</vt:lpstr>
      <vt:lpstr>3.1 调度的类型和模型</vt:lpstr>
      <vt:lpstr>3.2 进程调度算法</vt:lpstr>
      <vt:lpstr>PowerPoint 演示文稿</vt:lpstr>
      <vt:lpstr>3.2 进程调度算法</vt:lpstr>
      <vt:lpstr>PowerPoint 演示文稿</vt:lpstr>
      <vt:lpstr>3.2 进程调度算法</vt:lpstr>
      <vt:lpstr>PowerPoint 演示文稿</vt:lpstr>
      <vt:lpstr>3.2 进程调度算法</vt:lpstr>
      <vt:lpstr>PowerPoint 演示文稿</vt:lpstr>
      <vt:lpstr>3.2 进程调度算法</vt:lpstr>
      <vt:lpstr>PowerPoint 演示文稿</vt:lpstr>
      <vt:lpstr>虚时间片轮转法</vt:lpstr>
      <vt:lpstr>3.2 进程调度算法</vt:lpstr>
      <vt:lpstr>3.2 进程调度算法</vt:lpstr>
      <vt:lpstr>PowerPoint 演示文稿</vt:lpstr>
      <vt:lpstr>3.2 进程调度算法</vt:lpstr>
      <vt:lpstr>3.2 进程调度算法</vt:lpstr>
      <vt:lpstr>PowerPoint 演示文稿</vt:lpstr>
      <vt:lpstr>PowerPoint 演示文稿</vt:lpstr>
      <vt:lpstr>PowerPoint 演示文稿</vt:lpstr>
      <vt:lpstr>3.2 进程调度算法</vt:lpstr>
      <vt:lpstr>3.2 进程调度算法</vt:lpstr>
      <vt:lpstr>3.2 进程调度算法</vt:lpstr>
      <vt:lpstr>3.3 实时系统中的调度</vt:lpstr>
      <vt:lpstr>3.3 实时系统中的调度</vt:lpstr>
      <vt:lpstr>3.3 实时系统中的调度</vt:lpstr>
      <vt:lpstr>3.3 实时系统中的调度</vt:lpstr>
      <vt:lpstr>3.3 实时系统中的调度</vt:lpstr>
      <vt:lpstr>3.3 实时系统中的调度</vt:lpstr>
      <vt:lpstr>3.3 实时系统中的调度</vt:lpstr>
      <vt:lpstr>PowerPoint 演示文稿</vt:lpstr>
      <vt:lpstr>3.3 实时系统中的调度</vt:lpstr>
      <vt:lpstr>PowerPoint 演示文稿</vt:lpstr>
      <vt:lpstr>3.4 多处理机调度 </vt:lpstr>
      <vt:lpstr>3.4 多处理机调度 </vt:lpstr>
      <vt:lpstr>3.4 多处理机调度 </vt:lpstr>
      <vt:lpstr>3.4 多处理机调度 </vt:lpstr>
      <vt:lpstr>3.4 多处理机调度 </vt:lpstr>
      <vt:lpstr>3.4 多处理机调度 </vt:lpstr>
      <vt:lpstr>3.5 死锁</vt:lpstr>
      <vt:lpstr>3.5 死锁</vt:lpstr>
      <vt:lpstr>3.5 死锁</vt:lpstr>
      <vt:lpstr>3.5 死锁</vt:lpstr>
      <vt:lpstr>PowerPoint 演示文稿</vt:lpstr>
      <vt:lpstr>PowerPoint 演示文稿</vt:lpstr>
      <vt:lpstr>3.5 死锁</vt:lpstr>
      <vt:lpstr>3.5 死锁</vt:lpstr>
      <vt:lpstr>   解决死锁的方法</vt:lpstr>
      <vt:lpstr>3.6 死锁的预防和避免</vt:lpstr>
      <vt:lpstr>3.6 死锁的预防和避免</vt:lpstr>
      <vt:lpstr>3.6 死锁的预防和避免</vt:lpstr>
      <vt:lpstr>3.6 死锁的预防和避免</vt:lpstr>
      <vt:lpstr>PowerPoint 演示文稿</vt:lpstr>
      <vt:lpstr>PowerPoint 演示文稿</vt:lpstr>
      <vt:lpstr>PowerPoint 演示文稿</vt:lpstr>
      <vt:lpstr>3.6 死锁的预防和避免</vt:lpstr>
      <vt:lpstr>3.6 死锁的预防和避免</vt:lpstr>
      <vt:lpstr>3.6 死锁的预防和避免</vt:lpstr>
      <vt:lpstr>3.6 死锁的预防和避免</vt:lpstr>
      <vt:lpstr>3.6 死锁的预防和避免</vt:lpstr>
      <vt:lpstr>银行家算法举例</vt:lpstr>
      <vt:lpstr>3.6 死锁的预防和避免</vt:lpstr>
      <vt:lpstr>3.6 死锁的预防和避免</vt:lpstr>
      <vt:lpstr>3.7 死锁的检测和解除 </vt:lpstr>
      <vt:lpstr>3.7 死锁的检测和解除</vt:lpstr>
      <vt:lpstr>PowerPoint 演示文稿</vt:lpstr>
      <vt:lpstr>3.7 死锁的检测和解除</vt:lpstr>
      <vt:lpstr>3.7 死锁的检测和解除</vt:lpstr>
      <vt:lpstr>3.7 死锁的检测和解除</vt:lpstr>
      <vt:lpstr>第三章   调度与死锁</vt:lpstr>
      <vt:lpstr>3.8 Linux 的进程调度机制</vt:lpstr>
      <vt:lpstr>3.8 Linux 的进程调度机制</vt:lpstr>
      <vt:lpstr>3.8 Linux 的进程调度机制</vt:lpstr>
      <vt:lpstr>3.8 Linux 的进程调度机制</vt:lpstr>
      <vt:lpstr>3.8 Linux 的进程调度机制</vt:lpstr>
      <vt:lpstr>3.8 Linux 的进程调度机制</vt:lpstr>
    </vt:vector>
  </TitlesOfParts>
  <Company>잡코리아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캠퍼스몬</dc:creator>
  <cp:lastModifiedBy>x h</cp:lastModifiedBy>
  <cp:revision>590</cp:revision>
  <dcterms:created xsi:type="dcterms:W3CDTF">2005-12-31T15:41:19Z</dcterms:created>
  <dcterms:modified xsi:type="dcterms:W3CDTF">2022-08-17T09:23:53Z</dcterms:modified>
</cp:coreProperties>
</file>