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 id="2147483770" r:id="rId4"/>
  </p:sldMasterIdLst>
  <p:notesMasterIdLst>
    <p:notesMasterId r:id="rId85"/>
  </p:notesMasterIdLst>
  <p:handoutMasterIdLst>
    <p:handoutMasterId r:id="rId86"/>
  </p:handoutMasterIdLst>
  <p:sldIdLst>
    <p:sldId id="258" r:id="rId5"/>
    <p:sldId id="500" r:id="rId6"/>
    <p:sldId id="513" r:id="rId7"/>
    <p:sldId id="518" r:id="rId8"/>
    <p:sldId id="326" r:id="rId9"/>
    <p:sldId id="327" r:id="rId10"/>
    <p:sldId id="501" r:id="rId11"/>
    <p:sldId id="502" r:id="rId12"/>
    <p:sldId id="328" r:id="rId13"/>
    <p:sldId id="263" r:id="rId14"/>
    <p:sldId id="264" r:id="rId15"/>
    <p:sldId id="265" r:id="rId16"/>
    <p:sldId id="329" r:id="rId17"/>
    <p:sldId id="266" r:id="rId18"/>
    <p:sldId id="267" r:id="rId19"/>
    <p:sldId id="268" r:id="rId20"/>
    <p:sldId id="269" r:id="rId21"/>
    <p:sldId id="305" r:id="rId22"/>
    <p:sldId id="307" r:id="rId23"/>
    <p:sldId id="270" r:id="rId24"/>
    <p:sldId id="308" r:id="rId25"/>
    <p:sldId id="309" r:id="rId26"/>
    <p:sldId id="271" r:id="rId27"/>
    <p:sldId id="272" r:id="rId28"/>
    <p:sldId id="310" r:id="rId29"/>
    <p:sldId id="303" r:id="rId30"/>
    <p:sldId id="274" r:id="rId31"/>
    <p:sldId id="311" r:id="rId32"/>
    <p:sldId id="375" r:id="rId33"/>
    <p:sldId id="275" r:id="rId34"/>
    <p:sldId id="312" r:id="rId35"/>
    <p:sldId id="276" r:id="rId36"/>
    <p:sldId id="277" r:id="rId37"/>
    <p:sldId id="280" r:id="rId38"/>
    <p:sldId id="284" r:id="rId39"/>
    <p:sldId id="321" r:id="rId40"/>
    <p:sldId id="313" r:id="rId41"/>
    <p:sldId id="314" r:id="rId42"/>
    <p:sldId id="315" r:id="rId43"/>
    <p:sldId id="285" r:id="rId44"/>
    <p:sldId id="317" r:id="rId45"/>
    <p:sldId id="286" r:id="rId46"/>
    <p:sldId id="426" r:id="rId47"/>
    <p:sldId id="396" r:id="rId48"/>
    <p:sldId id="519" r:id="rId49"/>
    <p:sldId id="515" r:id="rId50"/>
    <p:sldId id="304" r:id="rId51"/>
    <p:sldId id="427" r:id="rId52"/>
    <p:sldId id="483" r:id="rId53"/>
    <p:sldId id="484" r:id="rId54"/>
    <p:sldId id="514" r:id="rId55"/>
    <p:sldId id="289" r:id="rId56"/>
    <p:sldId id="320" r:id="rId57"/>
    <p:sldId id="516" r:id="rId58"/>
    <p:sldId id="517" r:id="rId59"/>
    <p:sldId id="291" r:id="rId60"/>
    <p:sldId id="292" r:id="rId61"/>
    <p:sldId id="293" r:id="rId62"/>
    <p:sldId id="322" r:id="rId63"/>
    <p:sldId id="295" r:id="rId64"/>
    <p:sldId id="485" r:id="rId65"/>
    <p:sldId id="486" r:id="rId66"/>
    <p:sldId id="506" r:id="rId67"/>
    <p:sldId id="294" r:id="rId68"/>
    <p:sldId id="508" r:id="rId69"/>
    <p:sldId id="509" r:id="rId70"/>
    <p:sldId id="366" r:id="rId71"/>
    <p:sldId id="495" r:id="rId72"/>
    <p:sldId id="510" r:id="rId73"/>
    <p:sldId id="297" r:id="rId74"/>
    <p:sldId id="511" r:id="rId75"/>
    <p:sldId id="298" r:id="rId76"/>
    <p:sldId id="299" r:id="rId77"/>
    <p:sldId id="300" r:id="rId78"/>
    <p:sldId id="324" r:id="rId79"/>
    <p:sldId id="505" r:id="rId80"/>
    <p:sldId id="503" r:id="rId81"/>
    <p:sldId id="504" r:id="rId82"/>
    <p:sldId id="301" r:id="rId83"/>
    <p:sldId id="512" r:id="rId84"/>
  </p:sldIdLst>
  <p:sldSz cx="9144000" cy="6858000" type="screen4x3"/>
  <p:notesSz cx="9144000" cy="6858000"/>
  <p:defaultTextStyle>
    <a:defPPr>
      <a:defRPr lang="ko-KR"/>
    </a:defPPr>
    <a:lvl1pPr algn="l" rtl="0" eaLnBrk="0" fontAlgn="base" hangingPunct="0">
      <a:spcBef>
        <a:spcPct val="0"/>
      </a:spcBef>
      <a:spcAft>
        <a:spcPct val="0"/>
      </a:spcAft>
      <a:defRPr kumimoji="1" kern="1200">
        <a:solidFill>
          <a:schemeClr val="tx1"/>
        </a:solidFill>
        <a:latin typeface="HY강B"/>
        <a:ea typeface="HY강B"/>
        <a:cs typeface="HY강B"/>
      </a:defRPr>
    </a:lvl1pPr>
    <a:lvl2pPr marL="457200" algn="l" rtl="0" eaLnBrk="0" fontAlgn="base" hangingPunct="0">
      <a:spcBef>
        <a:spcPct val="0"/>
      </a:spcBef>
      <a:spcAft>
        <a:spcPct val="0"/>
      </a:spcAft>
      <a:defRPr kumimoji="1" kern="1200">
        <a:solidFill>
          <a:schemeClr val="tx1"/>
        </a:solidFill>
        <a:latin typeface="HY강B"/>
        <a:ea typeface="HY강B"/>
        <a:cs typeface="HY강B"/>
      </a:defRPr>
    </a:lvl2pPr>
    <a:lvl3pPr marL="914400" algn="l" rtl="0" eaLnBrk="0" fontAlgn="base" hangingPunct="0">
      <a:spcBef>
        <a:spcPct val="0"/>
      </a:spcBef>
      <a:spcAft>
        <a:spcPct val="0"/>
      </a:spcAft>
      <a:defRPr kumimoji="1" kern="1200">
        <a:solidFill>
          <a:schemeClr val="tx1"/>
        </a:solidFill>
        <a:latin typeface="HY강B"/>
        <a:ea typeface="HY강B"/>
        <a:cs typeface="HY강B"/>
      </a:defRPr>
    </a:lvl3pPr>
    <a:lvl4pPr marL="1371600" algn="l" rtl="0" eaLnBrk="0" fontAlgn="base" hangingPunct="0">
      <a:spcBef>
        <a:spcPct val="0"/>
      </a:spcBef>
      <a:spcAft>
        <a:spcPct val="0"/>
      </a:spcAft>
      <a:defRPr kumimoji="1" kern="1200">
        <a:solidFill>
          <a:schemeClr val="tx1"/>
        </a:solidFill>
        <a:latin typeface="HY강B"/>
        <a:ea typeface="HY강B"/>
        <a:cs typeface="HY강B"/>
      </a:defRPr>
    </a:lvl4pPr>
    <a:lvl5pPr marL="1828800" algn="l" rtl="0" eaLnBrk="0" fontAlgn="base" hangingPunct="0">
      <a:spcBef>
        <a:spcPct val="0"/>
      </a:spcBef>
      <a:spcAft>
        <a:spcPct val="0"/>
      </a:spcAft>
      <a:defRPr kumimoji="1" kern="1200">
        <a:solidFill>
          <a:schemeClr val="tx1"/>
        </a:solidFill>
        <a:latin typeface="HY강B"/>
        <a:ea typeface="HY강B"/>
        <a:cs typeface="HY강B"/>
      </a:defRPr>
    </a:lvl5pPr>
    <a:lvl6pPr marL="2286000" algn="l" defTabSz="914400" rtl="0" eaLnBrk="1" latinLnBrk="0" hangingPunct="1">
      <a:defRPr kumimoji="1" kern="1200">
        <a:solidFill>
          <a:schemeClr val="tx1"/>
        </a:solidFill>
        <a:latin typeface="HY강B"/>
        <a:ea typeface="HY강B"/>
        <a:cs typeface="HY강B"/>
      </a:defRPr>
    </a:lvl6pPr>
    <a:lvl7pPr marL="2743200" algn="l" defTabSz="914400" rtl="0" eaLnBrk="1" latinLnBrk="0" hangingPunct="1">
      <a:defRPr kumimoji="1" kern="1200">
        <a:solidFill>
          <a:schemeClr val="tx1"/>
        </a:solidFill>
        <a:latin typeface="HY강B"/>
        <a:ea typeface="HY강B"/>
        <a:cs typeface="HY강B"/>
      </a:defRPr>
    </a:lvl7pPr>
    <a:lvl8pPr marL="3200400" algn="l" defTabSz="914400" rtl="0" eaLnBrk="1" latinLnBrk="0" hangingPunct="1">
      <a:defRPr kumimoji="1" kern="1200">
        <a:solidFill>
          <a:schemeClr val="tx1"/>
        </a:solidFill>
        <a:latin typeface="HY강B"/>
        <a:ea typeface="HY강B"/>
        <a:cs typeface="HY강B"/>
      </a:defRPr>
    </a:lvl8pPr>
    <a:lvl9pPr marL="3657600" algn="l" defTabSz="914400" rtl="0" eaLnBrk="1" latinLnBrk="0" hangingPunct="1">
      <a:defRPr kumimoji="1" kern="1200">
        <a:solidFill>
          <a:schemeClr val="tx1"/>
        </a:solidFill>
        <a:latin typeface="HY강B"/>
        <a:ea typeface="HY강B"/>
        <a:cs typeface="HY강B"/>
      </a:defRPr>
    </a:lvl9pPr>
  </p:defaultTextStyle>
  <p:extLst>
    <p:ext uri="{EFAFB233-063F-42B5-8137-9DF3F51BA10A}">
      <p15:sldGuideLst xmlns:p15="http://schemas.microsoft.com/office/powerpoint/2012/main">
        <p15:guide id="1" orient="horz" pos="2142">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 h" initials="xh" lastIdx="1" clrIdx="0">
    <p:extLst>
      <p:ext uri="{19B8F6BF-5375-455C-9EA6-DF929625EA0E}">
        <p15:presenceInfo xmlns:p15="http://schemas.microsoft.com/office/powerpoint/2012/main" userId="f10d81c056c685e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597E"/>
    <a:srgbClr val="CC0066"/>
    <a:srgbClr val="1790BB"/>
    <a:srgbClr val="15A0C4"/>
    <a:srgbClr val="007FFF"/>
    <a:srgbClr val="E7F3F4"/>
    <a:srgbClr val="BBE0E3"/>
    <a:srgbClr val="47B3D0"/>
    <a:srgbClr val="F3F9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02" autoAdjust="0"/>
    <p:restoredTop sz="94343" autoAdjust="0"/>
  </p:normalViewPr>
  <p:slideViewPr>
    <p:cSldViewPr snapToGrid="0">
      <p:cViewPr varScale="1">
        <p:scale>
          <a:sx n="63" d="100"/>
          <a:sy n="63" d="100"/>
        </p:scale>
        <p:origin x="1244" y="32"/>
      </p:cViewPr>
      <p:guideLst>
        <p:guide orient="horz" pos="2142"/>
        <p:guide pos="2880"/>
      </p:guideLst>
    </p:cSldViewPr>
  </p:slideViewPr>
  <p:notesTextViewPr>
    <p:cViewPr>
      <p:scale>
        <a:sx n="100" d="100"/>
        <a:sy n="100" d="100"/>
      </p:scale>
      <p:origin x="0" y="0"/>
    </p:cViewPr>
  </p:notesTextViewPr>
  <p:sorterViewPr>
    <p:cViewPr varScale="1">
      <p:scale>
        <a:sx n="1" d="1"/>
        <a:sy n="1" d="1"/>
      </p:scale>
      <p:origin x="0" y="-2215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1666" name="Rectangle 2">
            <a:extLst>
              <a:ext uri="{FF2B5EF4-FFF2-40B4-BE49-F238E27FC236}">
                <a16:creationId xmlns:a16="http://schemas.microsoft.com/office/drawing/2014/main" id="{BBD49EF8-898A-43CF-8115-CF9C169744AC}"/>
              </a:ext>
            </a:extLst>
          </p:cNvPr>
          <p:cNvSpPr>
            <a:spLocks noGrp="1" noChangeArrowheads="1"/>
          </p:cNvSpPr>
          <p:nvPr>
            <p:ph type="hdr" sz="quarter"/>
          </p:nvPr>
        </p:nvSpPr>
        <p:spPr bwMode="auto">
          <a:xfrm>
            <a:off x="0" y="0"/>
            <a:ext cx="39624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latinLnBrk="1" hangingPunct="1">
              <a:defRPr sz="1200">
                <a:latin typeface="HY강B" pitchFamily="18" charset="-127"/>
                <a:ea typeface="HY강B" pitchFamily="18" charset="-127"/>
                <a:cs typeface="+mn-cs"/>
              </a:defRPr>
            </a:lvl1pPr>
          </a:lstStyle>
          <a:p>
            <a:pPr>
              <a:defRPr/>
            </a:pPr>
            <a:endParaRPr lang="en-US" altLang="ko-KR"/>
          </a:p>
        </p:txBody>
      </p:sp>
      <p:sp>
        <p:nvSpPr>
          <p:cNvPr id="241667" name="Rectangle 3">
            <a:extLst>
              <a:ext uri="{FF2B5EF4-FFF2-40B4-BE49-F238E27FC236}">
                <a16:creationId xmlns:a16="http://schemas.microsoft.com/office/drawing/2014/main" id="{22C48B55-38FF-41B6-8FF6-B9D3DF085C4C}"/>
              </a:ext>
            </a:extLst>
          </p:cNvPr>
          <p:cNvSpPr>
            <a:spLocks noGrp="1" noChangeArrowheads="1"/>
          </p:cNvSpPr>
          <p:nvPr>
            <p:ph type="dt" sz="quarter" idx="1"/>
          </p:nvPr>
        </p:nvSpPr>
        <p:spPr bwMode="auto">
          <a:xfrm>
            <a:off x="5180013" y="0"/>
            <a:ext cx="39624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latinLnBrk="1" hangingPunct="1">
              <a:defRPr sz="1200">
                <a:latin typeface="HY강B" pitchFamily="18" charset="-127"/>
                <a:ea typeface="HY강B" pitchFamily="18" charset="-127"/>
                <a:cs typeface="+mn-cs"/>
              </a:defRPr>
            </a:lvl1pPr>
          </a:lstStyle>
          <a:p>
            <a:pPr>
              <a:defRPr/>
            </a:pPr>
            <a:endParaRPr lang="en-US" altLang="ko-KR"/>
          </a:p>
        </p:txBody>
      </p:sp>
      <p:sp>
        <p:nvSpPr>
          <p:cNvPr id="241668" name="Rectangle 4">
            <a:extLst>
              <a:ext uri="{FF2B5EF4-FFF2-40B4-BE49-F238E27FC236}">
                <a16:creationId xmlns:a16="http://schemas.microsoft.com/office/drawing/2014/main" id="{46E0C081-6C28-45D5-926D-E7D0332FD0C8}"/>
              </a:ext>
            </a:extLst>
          </p:cNvPr>
          <p:cNvSpPr>
            <a:spLocks noGrp="1" noChangeArrowheads="1"/>
          </p:cNvSpPr>
          <p:nvPr>
            <p:ph type="ftr" sz="quarter" idx="2"/>
          </p:nvPr>
        </p:nvSpPr>
        <p:spPr bwMode="auto">
          <a:xfrm>
            <a:off x="0" y="6513513"/>
            <a:ext cx="3962400" cy="3429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latinLnBrk="1" hangingPunct="1">
              <a:defRPr sz="1200">
                <a:latin typeface="HY강B" pitchFamily="18" charset="-127"/>
                <a:ea typeface="HY강B" pitchFamily="18" charset="-127"/>
                <a:cs typeface="+mn-cs"/>
              </a:defRPr>
            </a:lvl1pPr>
          </a:lstStyle>
          <a:p>
            <a:pPr>
              <a:defRPr/>
            </a:pPr>
            <a:endParaRPr lang="en-US" altLang="ko-KR"/>
          </a:p>
        </p:txBody>
      </p:sp>
      <p:sp>
        <p:nvSpPr>
          <p:cNvPr id="241669" name="Rectangle 5">
            <a:extLst>
              <a:ext uri="{FF2B5EF4-FFF2-40B4-BE49-F238E27FC236}">
                <a16:creationId xmlns:a16="http://schemas.microsoft.com/office/drawing/2014/main" id="{C27AB8D9-DC51-4159-AC1B-7650B654D1BF}"/>
              </a:ext>
            </a:extLst>
          </p:cNvPr>
          <p:cNvSpPr>
            <a:spLocks noGrp="1" noChangeArrowheads="1"/>
          </p:cNvSpPr>
          <p:nvPr>
            <p:ph type="sldNum" sz="quarter" idx="3"/>
          </p:nvPr>
        </p:nvSpPr>
        <p:spPr bwMode="auto">
          <a:xfrm>
            <a:off x="5180013" y="6513513"/>
            <a:ext cx="3962400" cy="3429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latinLnBrk="1" hangingPunct="1">
              <a:defRPr sz="1200">
                <a:latin typeface="HY강B" pitchFamily="18" charset="-127"/>
                <a:ea typeface="HY강B" pitchFamily="18" charset="-127"/>
                <a:cs typeface="+mn-cs"/>
              </a:defRPr>
            </a:lvl1pPr>
          </a:lstStyle>
          <a:p>
            <a:pPr>
              <a:defRPr/>
            </a:pPr>
            <a:fld id="{7A5FA261-7CD4-4F86-9CAA-9551A96283EC}" type="slidenum">
              <a:rPr lang="en-US" altLang="ko-KR"/>
              <a:pPr>
                <a:defRPr/>
              </a:pPr>
              <a:t>‹#›</a:t>
            </a:fld>
            <a:endParaRPr lang="en-US" altLang="ko-K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AD2E5BC-99E4-47B1-9858-361B71FDF70B}"/>
              </a:ext>
            </a:extLst>
          </p:cNvPr>
          <p:cNvSpPr>
            <a:spLocks noGrp="1" noChangeArrowheads="1"/>
          </p:cNvSpPr>
          <p:nvPr>
            <p:ph type="hdr" sz="quarter"/>
          </p:nvPr>
        </p:nvSpPr>
        <p:spPr bwMode="auto">
          <a:xfrm>
            <a:off x="0" y="0"/>
            <a:ext cx="39624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latinLnBrk="1" hangingPunct="1">
              <a:defRPr sz="1200">
                <a:latin typeface="HY강B" pitchFamily="18" charset="-127"/>
                <a:ea typeface="HY강B" pitchFamily="18" charset="-127"/>
                <a:cs typeface="+mn-cs"/>
              </a:defRPr>
            </a:lvl1pPr>
          </a:lstStyle>
          <a:p>
            <a:pPr>
              <a:defRPr/>
            </a:pPr>
            <a:endParaRPr lang="en-US" altLang="ko-KR"/>
          </a:p>
        </p:txBody>
      </p:sp>
      <p:sp>
        <p:nvSpPr>
          <p:cNvPr id="7171" name="Rectangle 3">
            <a:extLst>
              <a:ext uri="{FF2B5EF4-FFF2-40B4-BE49-F238E27FC236}">
                <a16:creationId xmlns:a16="http://schemas.microsoft.com/office/drawing/2014/main" id="{D64CAD8B-22CC-4ED2-9DDB-7835118D6342}"/>
              </a:ext>
            </a:extLst>
          </p:cNvPr>
          <p:cNvSpPr>
            <a:spLocks noGrp="1" noChangeArrowheads="1"/>
          </p:cNvSpPr>
          <p:nvPr>
            <p:ph type="dt" idx="1"/>
          </p:nvPr>
        </p:nvSpPr>
        <p:spPr bwMode="auto">
          <a:xfrm>
            <a:off x="5180013" y="0"/>
            <a:ext cx="39624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latinLnBrk="1" hangingPunct="1">
              <a:defRPr sz="1200">
                <a:latin typeface="HY강B" pitchFamily="18" charset="-127"/>
                <a:ea typeface="HY강B" pitchFamily="18" charset="-127"/>
                <a:cs typeface="+mn-cs"/>
              </a:defRPr>
            </a:lvl1pPr>
          </a:lstStyle>
          <a:p>
            <a:pPr>
              <a:defRPr/>
            </a:pPr>
            <a:endParaRPr lang="en-US" altLang="ko-KR"/>
          </a:p>
        </p:txBody>
      </p:sp>
      <p:sp>
        <p:nvSpPr>
          <p:cNvPr id="15364" name="Rectangle 4">
            <a:extLst>
              <a:ext uri="{FF2B5EF4-FFF2-40B4-BE49-F238E27FC236}">
                <a16:creationId xmlns:a16="http://schemas.microsoft.com/office/drawing/2014/main" id="{EB79190B-AFB9-474D-B98C-C0708B801C6C}"/>
              </a:ext>
            </a:extLst>
          </p:cNvPr>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a:extLst>
              <a:ext uri="{FF2B5EF4-FFF2-40B4-BE49-F238E27FC236}">
                <a16:creationId xmlns:a16="http://schemas.microsoft.com/office/drawing/2014/main" id="{17B95D36-E15C-43CF-91C2-95EBD3A8496C}"/>
              </a:ext>
            </a:extLst>
          </p:cNvPr>
          <p:cNvSpPr>
            <a:spLocks noGrp="1" noChangeArrowheads="1"/>
          </p:cNvSpPr>
          <p:nvPr>
            <p:ph type="body" sz="quarter" idx="3"/>
          </p:nvPr>
        </p:nvSpPr>
        <p:spPr bwMode="auto">
          <a:xfrm>
            <a:off x="914400" y="3257550"/>
            <a:ext cx="7315200" cy="30861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7174" name="Rectangle 6">
            <a:extLst>
              <a:ext uri="{FF2B5EF4-FFF2-40B4-BE49-F238E27FC236}">
                <a16:creationId xmlns:a16="http://schemas.microsoft.com/office/drawing/2014/main" id="{201D20A3-C83F-4799-8502-F9A096B0C60C}"/>
              </a:ext>
            </a:extLst>
          </p:cNvPr>
          <p:cNvSpPr>
            <a:spLocks noGrp="1" noChangeArrowheads="1"/>
          </p:cNvSpPr>
          <p:nvPr>
            <p:ph type="ftr" sz="quarter" idx="4"/>
          </p:nvPr>
        </p:nvSpPr>
        <p:spPr bwMode="auto">
          <a:xfrm>
            <a:off x="0" y="6513513"/>
            <a:ext cx="3962400" cy="3429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latinLnBrk="1" hangingPunct="1">
              <a:defRPr sz="1200">
                <a:latin typeface="HY강B" pitchFamily="18" charset="-127"/>
                <a:ea typeface="HY강B" pitchFamily="18" charset="-127"/>
                <a:cs typeface="+mn-cs"/>
              </a:defRPr>
            </a:lvl1pPr>
          </a:lstStyle>
          <a:p>
            <a:pPr>
              <a:defRPr/>
            </a:pPr>
            <a:endParaRPr lang="en-US" altLang="ko-KR"/>
          </a:p>
        </p:txBody>
      </p:sp>
      <p:sp>
        <p:nvSpPr>
          <p:cNvPr id="7175" name="Rectangle 7">
            <a:extLst>
              <a:ext uri="{FF2B5EF4-FFF2-40B4-BE49-F238E27FC236}">
                <a16:creationId xmlns:a16="http://schemas.microsoft.com/office/drawing/2014/main" id="{3A4BBC17-0042-4C28-A056-5045F9271E75}"/>
              </a:ext>
            </a:extLst>
          </p:cNvPr>
          <p:cNvSpPr>
            <a:spLocks noGrp="1" noChangeArrowheads="1"/>
          </p:cNvSpPr>
          <p:nvPr>
            <p:ph type="sldNum" sz="quarter" idx="5"/>
          </p:nvPr>
        </p:nvSpPr>
        <p:spPr bwMode="auto">
          <a:xfrm>
            <a:off x="5180013" y="6513513"/>
            <a:ext cx="3962400" cy="3429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latinLnBrk="1" hangingPunct="1">
              <a:defRPr sz="1200">
                <a:latin typeface="HY강B" pitchFamily="18" charset="-127"/>
                <a:ea typeface="HY강B" pitchFamily="18" charset="-127"/>
                <a:cs typeface="+mn-cs"/>
              </a:defRPr>
            </a:lvl1pPr>
          </a:lstStyle>
          <a:p>
            <a:pPr>
              <a:defRPr/>
            </a:pPr>
            <a:fld id="{D2867880-99AF-4C66-9376-8F6F203C7E4E}"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hf hdr="0" ftr="0" dt="0"/>
  <p:notesStyle>
    <a:lvl1pPr algn="l" rtl="0" eaLnBrk="0" fontAlgn="base" latinLnBrk="1" hangingPunct="0">
      <a:spcBef>
        <a:spcPct val="30000"/>
      </a:spcBef>
      <a:spcAft>
        <a:spcPct val="0"/>
      </a:spcAft>
      <a:defRPr sz="1200" kern="1200">
        <a:solidFill>
          <a:schemeClr val="tx1"/>
        </a:solidFill>
        <a:latin typeface="HY강B" pitchFamily="18" charset="-127"/>
        <a:ea typeface="宋体" pitchFamily="2" charset="-122"/>
        <a:cs typeface="+mn-cs"/>
      </a:defRPr>
    </a:lvl1pPr>
    <a:lvl2pPr marL="457200" algn="l" rtl="0" eaLnBrk="0" fontAlgn="base" latinLnBrk="1" hangingPunct="0">
      <a:spcBef>
        <a:spcPct val="30000"/>
      </a:spcBef>
      <a:spcAft>
        <a:spcPct val="0"/>
      </a:spcAft>
      <a:defRPr sz="1200" kern="1200">
        <a:solidFill>
          <a:schemeClr val="tx1"/>
        </a:solidFill>
        <a:latin typeface="HY강B" pitchFamily="18" charset="-127"/>
        <a:ea typeface="宋体" pitchFamily="2" charset="-122"/>
        <a:cs typeface="+mn-cs"/>
      </a:defRPr>
    </a:lvl2pPr>
    <a:lvl3pPr marL="914400" algn="l" rtl="0" eaLnBrk="0" fontAlgn="base" latinLnBrk="1" hangingPunct="0">
      <a:spcBef>
        <a:spcPct val="30000"/>
      </a:spcBef>
      <a:spcAft>
        <a:spcPct val="0"/>
      </a:spcAft>
      <a:defRPr sz="1200" kern="1200">
        <a:solidFill>
          <a:schemeClr val="tx1"/>
        </a:solidFill>
        <a:latin typeface="HY강B" pitchFamily="18" charset="-127"/>
        <a:ea typeface="宋体" pitchFamily="2" charset="-122"/>
        <a:cs typeface="+mn-cs"/>
      </a:defRPr>
    </a:lvl3pPr>
    <a:lvl4pPr marL="1371600" algn="l" rtl="0" eaLnBrk="0" fontAlgn="base" latinLnBrk="1" hangingPunct="0">
      <a:spcBef>
        <a:spcPct val="30000"/>
      </a:spcBef>
      <a:spcAft>
        <a:spcPct val="0"/>
      </a:spcAft>
      <a:defRPr sz="1200" kern="1200">
        <a:solidFill>
          <a:schemeClr val="tx1"/>
        </a:solidFill>
        <a:latin typeface="HY강B" pitchFamily="18" charset="-127"/>
        <a:ea typeface="宋体" pitchFamily="2" charset="-122"/>
        <a:cs typeface="+mn-cs"/>
      </a:defRPr>
    </a:lvl4pPr>
    <a:lvl5pPr marL="1828800" algn="l" rtl="0" eaLnBrk="0" fontAlgn="base" latinLnBrk="1" hangingPunct="0">
      <a:spcBef>
        <a:spcPct val="30000"/>
      </a:spcBef>
      <a:spcAft>
        <a:spcPct val="0"/>
      </a:spcAft>
      <a:defRPr sz="1200" kern="1200">
        <a:solidFill>
          <a:schemeClr val="tx1"/>
        </a:solidFill>
        <a:latin typeface="HY강B" pitchFamily="18" charset="-127"/>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675B4598-BC0E-4DB8-A95A-E7AB53842DA8}"/>
              </a:ext>
            </a:extLst>
          </p:cNvPr>
          <p:cNvSpPr>
            <a:spLocks noGrp="1" noRot="1" noChangeAspect="1" noChangeArrowheads="1" noTextEdit="1"/>
          </p:cNvSpPr>
          <p:nvPr>
            <p:ph type="sldImg"/>
          </p:nvPr>
        </p:nvSpPr>
        <p:spPr>
          <a:ln/>
        </p:spPr>
      </p:sp>
      <p:sp>
        <p:nvSpPr>
          <p:cNvPr id="18435" name="备注占位符 2">
            <a:extLst>
              <a:ext uri="{FF2B5EF4-FFF2-40B4-BE49-F238E27FC236}">
                <a16:creationId xmlns:a16="http://schemas.microsoft.com/office/drawing/2014/main" id="{24B973C0-185F-4E87-9F71-3186D7C466EC}"/>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HY강B"/>
            </a:endParaRPr>
          </a:p>
        </p:txBody>
      </p:sp>
      <p:sp>
        <p:nvSpPr>
          <p:cNvPr id="18436" name="灯片编号占位符 3">
            <a:extLst>
              <a:ext uri="{FF2B5EF4-FFF2-40B4-BE49-F238E27FC236}">
                <a16:creationId xmlns:a16="http://schemas.microsoft.com/office/drawing/2014/main" id="{EBD079A8-8E9A-4988-AE7A-5D2F9DA15B97}"/>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fld id="{7B24F59C-5B77-4B48-9EE4-9672C9FC0332}" type="slidenum">
              <a:rPr lang="en-US" altLang="ko-KR" smtClean="0"/>
              <a:pPr/>
              <a:t>1</a:t>
            </a:fld>
            <a:endParaRPr lang="en-US" altLang="ko-K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4702116A-2846-4ECE-9725-D4FF7476F2FA}"/>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30000"/>
              </a:spcBef>
              <a:defRPr sz="1200">
                <a:solidFill>
                  <a:schemeClr val="tx1"/>
                </a:solidFill>
                <a:latin typeface="HY강B" pitchFamily="18" charset="-127"/>
                <a:ea typeface="宋体" panose="02010600030101010101" pitchFamily="2" charset="-122"/>
              </a:defRPr>
            </a:lvl1pPr>
            <a:lvl2pPr marL="742950" indent="-285750" latinLnBrk="1">
              <a:spcBef>
                <a:spcPct val="30000"/>
              </a:spcBef>
              <a:defRPr sz="1200">
                <a:solidFill>
                  <a:schemeClr val="tx1"/>
                </a:solidFill>
                <a:latin typeface="HY강B" pitchFamily="18" charset="-127"/>
                <a:ea typeface="宋体" panose="02010600030101010101" pitchFamily="2" charset="-122"/>
              </a:defRPr>
            </a:lvl2pPr>
            <a:lvl3pPr marL="1143000" indent="-228600" latinLnBrk="1">
              <a:spcBef>
                <a:spcPct val="30000"/>
              </a:spcBef>
              <a:defRPr sz="1200">
                <a:solidFill>
                  <a:schemeClr val="tx1"/>
                </a:solidFill>
                <a:latin typeface="HY강B" pitchFamily="18" charset="-127"/>
                <a:ea typeface="宋体" panose="02010600030101010101" pitchFamily="2" charset="-122"/>
              </a:defRPr>
            </a:lvl3pPr>
            <a:lvl4pPr marL="1600200" indent="-228600" latinLnBrk="1">
              <a:spcBef>
                <a:spcPct val="30000"/>
              </a:spcBef>
              <a:defRPr sz="1200">
                <a:solidFill>
                  <a:schemeClr val="tx1"/>
                </a:solidFill>
                <a:latin typeface="HY강B" pitchFamily="18" charset="-127"/>
                <a:ea typeface="宋体" panose="02010600030101010101" pitchFamily="2" charset="-122"/>
              </a:defRPr>
            </a:lvl4pPr>
            <a:lvl5pPr marL="2057400" indent="-228600" latinLnBrk="1">
              <a:spcBef>
                <a:spcPct val="30000"/>
              </a:spcBef>
              <a:defRPr sz="1200">
                <a:solidFill>
                  <a:schemeClr val="tx1"/>
                </a:solidFill>
                <a:latin typeface="HY강B" pitchFamily="18" charset="-127"/>
                <a:ea typeface="宋体" panose="02010600030101010101" pitchFamily="2" charset="-122"/>
              </a:defRPr>
            </a:lvl5pPr>
            <a:lvl6pPr marL="2514600" indent="-228600" eaLnBrk="0" fontAlgn="base" latinLnBrk="1" hangingPunct="0">
              <a:spcBef>
                <a:spcPct val="30000"/>
              </a:spcBef>
              <a:spcAft>
                <a:spcPct val="0"/>
              </a:spcAft>
              <a:defRPr sz="1200">
                <a:solidFill>
                  <a:schemeClr val="tx1"/>
                </a:solidFill>
                <a:latin typeface="HY강B" pitchFamily="18" charset="-127"/>
                <a:ea typeface="宋体" panose="02010600030101010101" pitchFamily="2" charset="-122"/>
              </a:defRPr>
            </a:lvl6pPr>
            <a:lvl7pPr marL="2971800" indent="-228600" eaLnBrk="0" fontAlgn="base" latinLnBrk="1" hangingPunct="0">
              <a:spcBef>
                <a:spcPct val="30000"/>
              </a:spcBef>
              <a:spcAft>
                <a:spcPct val="0"/>
              </a:spcAft>
              <a:defRPr sz="1200">
                <a:solidFill>
                  <a:schemeClr val="tx1"/>
                </a:solidFill>
                <a:latin typeface="HY강B" pitchFamily="18" charset="-127"/>
                <a:ea typeface="宋体" panose="02010600030101010101" pitchFamily="2" charset="-122"/>
              </a:defRPr>
            </a:lvl7pPr>
            <a:lvl8pPr marL="3429000" indent="-228600" eaLnBrk="0" fontAlgn="base" latinLnBrk="1" hangingPunct="0">
              <a:spcBef>
                <a:spcPct val="30000"/>
              </a:spcBef>
              <a:spcAft>
                <a:spcPct val="0"/>
              </a:spcAft>
              <a:defRPr sz="1200">
                <a:solidFill>
                  <a:schemeClr val="tx1"/>
                </a:solidFill>
                <a:latin typeface="HY강B" pitchFamily="18" charset="-127"/>
                <a:ea typeface="宋体" panose="02010600030101010101" pitchFamily="2" charset="-122"/>
              </a:defRPr>
            </a:lvl8pPr>
            <a:lvl9pPr marL="3886200" indent="-228600" eaLnBrk="0" fontAlgn="base" latinLnBrk="1" hangingPunct="0">
              <a:spcBef>
                <a:spcPct val="30000"/>
              </a:spcBef>
              <a:spcAft>
                <a:spcPct val="0"/>
              </a:spcAft>
              <a:defRPr sz="1200">
                <a:solidFill>
                  <a:schemeClr val="tx1"/>
                </a:solidFill>
                <a:latin typeface="HY강B" pitchFamily="18" charset="-127"/>
                <a:ea typeface="宋体" panose="02010600030101010101" pitchFamily="2" charset="-122"/>
              </a:defRPr>
            </a:lvl9pPr>
          </a:lstStyle>
          <a:p>
            <a:pPr marL="0" marR="0" lvl="0" indent="0" algn="r" defTabSz="914400" rtl="0" eaLnBrk="1" fontAlgn="base" latinLnBrk="1" hangingPunct="1">
              <a:lnSpc>
                <a:spcPct val="100000"/>
              </a:lnSpc>
              <a:spcBef>
                <a:spcPct val="0"/>
              </a:spcBef>
              <a:spcAft>
                <a:spcPct val="0"/>
              </a:spcAft>
              <a:buClrTx/>
              <a:buSzTx/>
              <a:buFontTx/>
              <a:buNone/>
              <a:tabLst/>
              <a:defRPr/>
            </a:pPr>
            <a:fld id="{5F197826-145F-4DB1-8815-38A6E3DC3E08}" type="slidenum">
              <a:rPr kumimoji="1" lang="en-US" altLang="ko-KR" sz="1200" b="0" i="0" u="none" strike="noStrike" kern="1200" cap="none" spc="0" normalizeH="0" baseline="0" noProof="0" smtClean="0">
                <a:ln>
                  <a:noFill/>
                </a:ln>
                <a:solidFill>
                  <a:srgbClr val="000000"/>
                </a:solidFill>
                <a:effectLst/>
                <a:uLnTx/>
                <a:uFillTx/>
                <a:ea typeface="HY강B" pitchFamily="18"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2</a:t>
            </a:fld>
            <a:endParaRPr kumimoji="1" lang="en-US" altLang="ko-KR" sz="1200" b="0" i="0" u="none" strike="noStrike" kern="1200" cap="none" spc="0" normalizeH="0" baseline="0" noProof="0">
              <a:ln>
                <a:noFill/>
              </a:ln>
              <a:solidFill>
                <a:srgbClr val="000000"/>
              </a:solidFill>
              <a:effectLst/>
              <a:uLnTx/>
              <a:uFillTx/>
              <a:ea typeface="HY강B" pitchFamily="18" charset="-127"/>
              <a:cs typeface="+mn-cs"/>
            </a:endParaRPr>
          </a:p>
        </p:txBody>
      </p:sp>
      <p:sp>
        <p:nvSpPr>
          <p:cNvPr id="25603" name="Rectangle 2">
            <a:extLst>
              <a:ext uri="{FF2B5EF4-FFF2-40B4-BE49-F238E27FC236}">
                <a16:creationId xmlns:a16="http://schemas.microsoft.com/office/drawing/2014/main" id="{634BF4B3-EC5E-4C54-8529-635751903F7B}"/>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40D54016-46EE-4A0C-9EB2-AC270205D5B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HY강B"/>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887D3B5A-8981-4576-9E01-3A26D29F8ADF}"/>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A62511-4C29-47E9-A030-934573683BC2}" type="slidenum">
              <a:rPr lang="en-US" altLang="zh-CN" smtClean="0"/>
              <a:pPr>
                <a:spcBef>
                  <a:spcPct val="0"/>
                </a:spcBef>
              </a:pPr>
              <a:t>6</a:t>
            </a:fld>
            <a:endParaRPr lang="en-US" altLang="zh-CN"/>
          </a:p>
        </p:txBody>
      </p:sp>
      <p:sp>
        <p:nvSpPr>
          <p:cNvPr id="10243" name="Rectangle 2">
            <a:extLst>
              <a:ext uri="{FF2B5EF4-FFF2-40B4-BE49-F238E27FC236}">
                <a16:creationId xmlns:a16="http://schemas.microsoft.com/office/drawing/2014/main" id="{B5F41216-8428-4864-AF54-C18D21CF95A4}"/>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FF9EB0F6-0874-46AB-8BF0-C53A93F2709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699077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49066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55301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803307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6D225CB6-3D6B-4EC3-A2D1-96AADB44F280}"/>
              </a:ext>
            </a:extLst>
          </p:cNvPr>
          <p:cNvSpPr>
            <a:spLocks noChangeArrowheads="1"/>
          </p:cNvSpPr>
          <p:nvPr userDrawn="1"/>
        </p:nvSpPr>
        <p:spPr bwMode="auto">
          <a:xfrm>
            <a:off x="254000" y="1287463"/>
            <a:ext cx="8636000" cy="4838700"/>
          </a:xfrm>
          <a:prstGeom prst="roundRect">
            <a:avLst>
              <a:gd name="adj" fmla="val 16667"/>
            </a:avLst>
          </a:prstGeom>
          <a:solidFill>
            <a:schemeClr val="bg1"/>
          </a:solidFill>
          <a:ln w="9525">
            <a:solidFill>
              <a:srgbClr val="1790BB"/>
            </a:solidFill>
            <a:miter lim="800000"/>
            <a:headEnd/>
            <a:tailEnd/>
          </a:ln>
          <a:effectLst>
            <a:outerShdw dist="20000" dir="5400000" algn="ctr" rotWithShape="0">
              <a:srgbClr val="000000">
                <a:alpha val="37000"/>
              </a:srgbClr>
            </a:outerShdw>
          </a:effec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algn="ctr">
              <a:defRPr/>
            </a:pPr>
            <a:endParaRPr lang="zh-CN" altLang="en-US">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445416" y="176286"/>
            <a:ext cx="7228003" cy="1111102"/>
          </a:xfrm>
          <a:prstGeom prst="rect">
            <a:avLst/>
          </a:prstGeom>
        </p:spPr>
        <p:txBody>
          <a:bodyPr/>
          <a:lstStyle>
            <a:lvl1pPr>
              <a:defRPr sz="320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199" y="1357460"/>
            <a:ext cx="8241383" cy="4768703"/>
          </a:xfrm>
          <a:prstGeom prst="rect">
            <a:avLst/>
          </a:prstGeom>
        </p:spPr>
        <p:txBody>
          <a:bodyPr/>
          <a:lstStyle>
            <a:lvl1pPr marL="342900" indent="-342900">
              <a:buFont typeface="Wingdings" panose="05000000000000000000" pitchFamily="2" charset="2"/>
              <a:buChar char="Ø"/>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100039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页脚占位符 4">
            <a:extLst>
              <a:ext uri="{FF2B5EF4-FFF2-40B4-BE49-F238E27FC236}">
                <a16:creationId xmlns:a16="http://schemas.microsoft.com/office/drawing/2014/main" id="{0AC2A8AE-9D1F-47A7-A9C9-E3367DF0F5C4}"/>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CE990BDA-24D7-40C2-891B-3EB6DB9C2D3C}"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754538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C7043889-C7E5-4DA6-98B7-6A6953EBC42F}"/>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4C0CD2D7-47C0-4A38-ABAE-42C3E8918330}"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04147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页脚占位符 4">
            <a:extLst>
              <a:ext uri="{FF2B5EF4-FFF2-40B4-BE49-F238E27FC236}">
                <a16:creationId xmlns:a16="http://schemas.microsoft.com/office/drawing/2014/main" id="{126BE79D-C4F8-4218-930E-0DAC3FC1F3D9}"/>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758EF943-78D3-4762-9BCF-C9DBA176A1AF}"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73849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页脚占位符 4">
            <a:extLst>
              <a:ext uri="{FF2B5EF4-FFF2-40B4-BE49-F238E27FC236}">
                <a16:creationId xmlns:a16="http://schemas.microsoft.com/office/drawing/2014/main" id="{CF2C69B9-4EAF-4D6D-9765-C3C2D7FDAFC8}"/>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1C7ADF50-5092-409D-BD5A-54A548E5AA62}"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18526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页脚占位符 4">
            <a:extLst>
              <a:ext uri="{FF2B5EF4-FFF2-40B4-BE49-F238E27FC236}">
                <a16:creationId xmlns:a16="http://schemas.microsoft.com/office/drawing/2014/main" id="{EC66066E-F22E-4F39-BC1A-9E0D14A9F4E4}"/>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DAE98EC2-CD21-410B-BA14-582EC0737D0E}"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
        <p:nvSpPr>
          <p:cNvPr id="2" name="标题 1">
            <a:extLst>
              <a:ext uri="{FF2B5EF4-FFF2-40B4-BE49-F238E27FC236}">
                <a16:creationId xmlns:a16="http://schemas.microsoft.com/office/drawing/2014/main" id="{C28D8DD2-DD53-4911-98FF-DFF28C1C7A9E}"/>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20091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5A7DC6ED-8617-4CE3-B598-333AB7AF035D}"/>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AC6E714F-EEF4-4C7F-BF05-B12010CDF7DE}"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5819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755760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8498A91D-B724-45AB-920E-9AB3882E4AFF}"/>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7EB45F88-6B8A-4A46-8D4C-C960B8776C8B}"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874479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838200"/>
            <a:ext cx="3446462" cy="52943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838200"/>
            <a:ext cx="3448050" cy="52943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49472D52-1253-486A-A595-C6227FE4F8FF}"/>
              </a:ext>
            </a:extLst>
          </p:cNvPr>
          <p:cNvSpPr>
            <a:spLocks noGrp="1" noChangeArrowheads="1"/>
          </p:cNvSpPr>
          <p:nvPr>
            <p:ph type="dt" sz="half" idx="10"/>
          </p:nvPr>
        </p:nvSpPr>
        <p:spPr>
          <a:xfrm>
            <a:off x="0" y="0"/>
            <a:ext cx="0" cy="0"/>
          </a:xfrm>
        </p:spPr>
        <p:txBody>
          <a:bodyPr/>
          <a:lstStyle>
            <a:lvl1pPr>
              <a:defRPr>
                <a:latin typeface="HY강B" pitchFamily="18" charset="-127"/>
                <a:ea typeface="HY강B" pitchFamily="18" charset="-127"/>
                <a:cs typeface="+mn-cs"/>
              </a:defRPr>
            </a:lvl1pPr>
          </a:lstStyle>
          <a:p>
            <a:pPr>
              <a:defRPr/>
            </a:pPr>
            <a:fld id="{D4DF03D8-D1A1-4432-9E19-062FBAF21AE6}" type="datetime1">
              <a:rPr lang="zh-CN" altLang="en-US"/>
              <a:pPr>
                <a:defRPr/>
              </a:pPr>
              <a:t>2022/8/18</a:t>
            </a:fld>
            <a:r>
              <a:rPr lang="en-US" altLang="zh-CN"/>
              <a:t>    </a:t>
            </a:r>
            <a:fld id="{0D79E780-8C19-42DE-992B-C0CCA7317FC9}" type="datetime10">
              <a:rPr lang="zh-CN" altLang="en-US"/>
              <a:pPr>
                <a:defRPr/>
              </a:pPr>
              <a:t>18:03</a:t>
            </a:fld>
            <a:endParaRPr lang="en-US" altLang="zh-CN"/>
          </a:p>
        </p:txBody>
      </p:sp>
      <p:sp>
        <p:nvSpPr>
          <p:cNvPr id="6" name="Rectangle 12">
            <a:extLst>
              <a:ext uri="{FF2B5EF4-FFF2-40B4-BE49-F238E27FC236}">
                <a16:creationId xmlns:a16="http://schemas.microsoft.com/office/drawing/2014/main" id="{0A22F6B2-C573-4141-B80B-2C8DFE828FA7}"/>
              </a:ext>
            </a:extLst>
          </p:cNvPr>
          <p:cNvSpPr>
            <a:spLocks noGrp="1" noChangeArrowheads="1"/>
          </p:cNvSpPr>
          <p:nvPr>
            <p:ph type="ftr" sz="quarter" idx="11"/>
          </p:nvPr>
        </p:nvSpPr>
        <p:spPr>
          <a:xfrm>
            <a:off x="0" y="0"/>
            <a:ext cx="0" cy="0"/>
          </a:xfrm>
        </p:spPr>
        <p:txBody>
          <a:bodyPr/>
          <a:lstStyle>
            <a:lvl1pPr>
              <a:defRPr>
                <a:latin typeface="HY강B" pitchFamily="18" charset="-127"/>
                <a:ea typeface="HY강B" pitchFamily="18" charset="-127"/>
                <a:cs typeface="+mn-cs"/>
              </a:defRPr>
            </a:lvl1pPr>
          </a:lstStyle>
          <a:p>
            <a:pPr>
              <a:defRPr/>
            </a:pPr>
            <a:r>
              <a:rPr lang="zh-CN" altLang="en-US"/>
              <a:t>操作系统原理</a:t>
            </a:r>
            <a:r>
              <a:rPr lang="en-US" altLang="zh-CN"/>
              <a:t>|</a:t>
            </a:r>
            <a:r>
              <a:rPr lang="zh-CN" altLang="en-US"/>
              <a:t>操作系统引论</a:t>
            </a:r>
          </a:p>
        </p:txBody>
      </p:sp>
      <p:sp>
        <p:nvSpPr>
          <p:cNvPr id="7" name="Rectangle 13">
            <a:extLst>
              <a:ext uri="{FF2B5EF4-FFF2-40B4-BE49-F238E27FC236}">
                <a16:creationId xmlns:a16="http://schemas.microsoft.com/office/drawing/2014/main" id="{D683DBB5-9155-4468-B350-D22B71CE27E5}"/>
              </a:ext>
            </a:extLst>
          </p:cNvPr>
          <p:cNvSpPr>
            <a:spLocks noGrp="1" noChangeArrowheads="1"/>
          </p:cNvSpPr>
          <p:nvPr>
            <p:ph type="sldNum" sz="quarter" idx="12"/>
          </p:nvPr>
        </p:nvSpPr>
        <p:spPr>
          <a:xfrm>
            <a:off x="0" y="0"/>
            <a:ext cx="0" cy="0"/>
          </a:xfrm>
        </p:spPr>
        <p:txBody>
          <a:bodyPr/>
          <a:lstStyle>
            <a:lvl1pPr>
              <a:defRPr>
                <a:latin typeface="HY강B" pitchFamily="18" charset="-127"/>
                <a:ea typeface="HY강B" pitchFamily="18" charset="-127"/>
                <a:cs typeface="+mn-cs"/>
              </a:defRPr>
            </a:lvl1pPr>
          </a:lstStyle>
          <a:p>
            <a:pPr>
              <a:defRPr/>
            </a:pPr>
            <a:fld id="{4954CF0A-E828-4178-BDEA-193972518720}" type="slidenum">
              <a:rPr lang="en-US" altLang="zh-CN"/>
              <a:pPr>
                <a:defRPr/>
              </a:pPr>
              <a:t>‹#›</a:t>
            </a:fld>
            <a:endParaRPr lang="en-US" altLang="zh-CN"/>
          </a:p>
        </p:txBody>
      </p:sp>
    </p:spTree>
    <p:extLst>
      <p:ext uri="{BB962C8B-B14F-4D97-AF65-F5344CB8AC3E}">
        <p14:creationId xmlns:p14="http://schemas.microsoft.com/office/powerpoint/2010/main" val="9698555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页脚占位符 4">
            <a:extLst>
              <a:ext uri="{FF2B5EF4-FFF2-40B4-BE49-F238E27FC236}">
                <a16:creationId xmlns:a16="http://schemas.microsoft.com/office/drawing/2014/main" id="{B0F61B08-2CD8-4FCE-802A-49FFF0554815}"/>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EA41CBC2-2DB7-4D95-878A-8AD72E5BD833}"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629814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764FC1C4-EEE8-4060-85B5-208D23F64BE3}"/>
              </a:ext>
            </a:extLst>
          </p:cNvPr>
          <p:cNvSpPr>
            <a:spLocks noChangeArrowheads="1"/>
          </p:cNvSpPr>
          <p:nvPr userDrawn="1"/>
        </p:nvSpPr>
        <p:spPr bwMode="auto">
          <a:xfrm>
            <a:off x="254000" y="1287463"/>
            <a:ext cx="8636000" cy="4838700"/>
          </a:xfrm>
          <a:prstGeom prst="roundRect">
            <a:avLst>
              <a:gd name="adj" fmla="val 16667"/>
            </a:avLst>
          </a:prstGeom>
          <a:solidFill>
            <a:srgbClr val="FFFFFF"/>
          </a:solidFill>
          <a:ln w="9525">
            <a:solidFill>
              <a:srgbClr val="1790BB"/>
            </a:solidFill>
            <a:miter lim="800000"/>
            <a:headEnd/>
            <a:tailEnd/>
          </a:ln>
          <a:effectLst>
            <a:outerShdw dist="20000" dir="5400000" algn="ctr" rotWithShape="0">
              <a:srgbClr val="000000">
                <a:alpha val="37000"/>
              </a:srgbClr>
            </a:outerShdw>
          </a:effec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algn="ctr" eaLnBrk="1" hangingPunct="1">
              <a:defRPr/>
            </a:pPr>
            <a:endParaRPr kumimoji="0" lang="zh-CN" altLang="en-US">
              <a:solidFill>
                <a:srgbClr val="000000"/>
              </a:solidFill>
              <a:latin typeface="微软雅黑" panose="020B0503020204020204" pitchFamily="34" charset="-122"/>
              <a:ea typeface="微软雅黑" panose="020B0503020204020204" pitchFamily="34" charset="-122"/>
            </a:endParaRPr>
          </a:p>
        </p:txBody>
      </p:sp>
      <p:sp>
        <p:nvSpPr>
          <p:cNvPr id="5" name="页脚占位符 4">
            <a:extLst>
              <a:ext uri="{FF2B5EF4-FFF2-40B4-BE49-F238E27FC236}">
                <a16:creationId xmlns:a16="http://schemas.microsoft.com/office/drawing/2014/main" id="{B26725A9-7A6D-4BE4-B73B-183DEF713496}"/>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a:t>
            </a:r>
            <a:r>
              <a:rPr kumimoji="0" lang="zh-CN" altLang="en-US" sz="2000" dirty="0">
                <a:solidFill>
                  <a:srgbClr val="9900CC"/>
                </a:solidFill>
                <a:latin typeface="隶书" panose="02010509060101010101" pitchFamily="49" charset="-122"/>
                <a:ea typeface="隶书" panose="02010509060101010101" pitchFamily="49" charset="-122"/>
              </a:rPr>
              <a:t>存储器管理</a:t>
            </a:r>
            <a:r>
              <a:rPr kumimoji="0" lang="en-US" altLang="zh-CN" sz="2000" dirty="0">
                <a:solidFill>
                  <a:srgbClr val="9900CC"/>
                </a:solidFill>
                <a:latin typeface="隶书" panose="02010509060101010101" pitchFamily="49" charset="-122"/>
                <a:ea typeface="隶书" panose="02010509060101010101" pitchFamily="49" charset="-122"/>
              </a:rPr>
              <a:t> </a:t>
            </a:r>
            <a:r>
              <a:rPr kumimoji="0" lang="zh-CN" altLang="en-US" sz="2000" dirty="0">
                <a:solidFill>
                  <a:srgbClr val="9900CC"/>
                </a:solidFill>
                <a:latin typeface="隶书" panose="02010509060101010101" pitchFamily="49" charset="-122"/>
                <a:ea typeface="隶书" panose="02010509060101010101" pitchFamily="49" charset="-122"/>
              </a:rPr>
              <a:t>          </a:t>
            </a:r>
            <a:fld id="{3ADC308F-3021-4E45-904A-C76DB5FC6ED9}" type="slidenum">
              <a:rPr kumimoji="0" lang="en-US" altLang="zh-CN" sz="2000" smtClean="0">
                <a:solidFill>
                  <a:srgbClr val="9900CC"/>
                </a:solidFill>
              </a:rPr>
              <a:pPr>
                <a:buFont typeface="Wingdings" panose="05000000000000000000" pitchFamily="2" charset="2"/>
                <a:buNone/>
                <a:defRPr/>
              </a:pPr>
              <a:t>‹#›</a:t>
            </a:fld>
            <a:r>
              <a:rPr kumimoji="0" lang="en-US" altLang="zh-CN" sz="2000" dirty="0">
                <a:solidFill>
                  <a:srgbClr val="9900CC"/>
                </a:solidFill>
              </a:rPr>
              <a:t>                                        CUIT</a:t>
            </a:r>
            <a:endParaRPr kumimoji="0" lang="zh-CN" altLang="en-US" sz="2000" dirty="0">
              <a:solidFill>
                <a:srgbClr val="9900CC"/>
              </a:solidFill>
              <a:latin typeface="隶书" panose="02010509060101010101" pitchFamily="49" charset="-122"/>
              <a:ea typeface="隶书" panose="02010509060101010101" pitchFamily="49" charset="-122"/>
            </a:endParaRPr>
          </a:p>
        </p:txBody>
      </p:sp>
      <p:sp>
        <p:nvSpPr>
          <p:cNvPr id="2" name="标题 1"/>
          <p:cNvSpPr>
            <a:spLocks noGrp="1"/>
          </p:cNvSpPr>
          <p:nvPr>
            <p:ph type="title"/>
          </p:nvPr>
        </p:nvSpPr>
        <p:spPr>
          <a:xfrm>
            <a:off x="457200" y="150829"/>
            <a:ext cx="6414940" cy="1136559"/>
          </a:xfrm>
          <a:prstGeom prst="rect">
            <a:avLst/>
          </a:prstGeom>
        </p:spPr>
        <p:txBody>
          <a:bodyPr/>
          <a:lstStyle>
            <a:lvl1pPr>
              <a:defRPr sz="320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366887"/>
            <a:ext cx="8229600" cy="4759276"/>
          </a:xfrm>
          <a:prstGeom prst="rect">
            <a:avLst/>
          </a:prstGeom>
        </p:spPr>
        <p:txBody>
          <a:bodyPr/>
          <a:lstStyle>
            <a:lvl1pPr marL="342900" indent="-342900">
              <a:buFont typeface="Wingdings" panose="05000000000000000000" pitchFamily="2" charset="2"/>
              <a:buChar char="Ø"/>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7811458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4">
            <a:extLst>
              <a:ext uri="{FF2B5EF4-FFF2-40B4-BE49-F238E27FC236}">
                <a16:creationId xmlns:a16="http://schemas.microsoft.com/office/drawing/2014/main" id="{3529E9C4-F9CA-4E25-8964-CADE45982E8E}"/>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39F9E7C5-F45D-4566-BDB0-4AFF1B04BAE4}"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10857423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a:extLst>
              <a:ext uri="{FF2B5EF4-FFF2-40B4-BE49-F238E27FC236}">
                <a16:creationId xmlns:a16="http://schemas.microsoft.com/office/drawing/2014/main" id="{1D77E9F7-D43B-4161-8D54-0C8C3A6E53E7}"/>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4BF5A051-A88C-44FC-8BDB-283491DBFC3F}"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33130833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页脚占位符 4">
            <a:extLst>
              <a:ext uri="{FF2B5EF4-FFF2-40B4-BE49-F238E27FC236}">
                <a16:creationId xmlns:a16="http://schemas.microsoft.com/office/drawing/2014/main" id="{965B7E51-32B0-4A89-AFD7-7D5F90A90518}"/>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C99F1358-7A24-4B8C-B0C8-59A9E9E6A7EB}"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
        <p:nvSpPr>
          <p:cNvPr id="2" name="标题 1"/>
          <p:cNvSpPr>
            <a:spLocks noGrp="1"/>
          </p:cNvSpPr>
          <p:nvPr>
            <p:ph type="title"/>
          </p:nvPr>
        </p:nvSpPr>
        <p:spPr>
          <a:xfrm>
            <a:off x="457200" y="180370"/>
            <a:ext cx="8229600" cy="1143000"/>
          </a:xfrm>
          <a:prstGeom prst="rect">
            <a:avLst/>
          </a:prstGeom>
        </p:spPr>
        <p:txBody>
          <a:bodyPr/>
          <a:lstStyle/>
          <a:p>
            <a:r>
              <a:rPr lang="zh-CN" altLang="en-US" dirty="0"/>
              <a:t>单击此处编辑母版标题样式</a:t>
            </a:r>
          </a:p>
        </p:txBody>
      </p:sp>
    </p:spTree>
    <p:extLst>
      <p:ext uri="{BB962C8B-B14F-4D97-AF65-F5344CB8AC3E}">
        <p14:creationId xmlns:p14="http://schemas.microsoft.com/office/powerpoint/2010/main" val="17070029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4">
            <a:extLst>
              <a:ext uri="{FF2B5EF4-FFF2-40B4-BE49-F238E27FC236}">
                <a16:creationId xmlns:a16="http://schemas.microsoft.com/office/drawing/2014/main" id="{3FBC35AE-C25C-4580-8D02-ECF23A78798B}"/>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02D87211-B9AC-4C78-900E-F1513A4870AB}"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38976470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176E4D91-10E1-467E-B79F-47FC73FA5448}"/>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C6EC31C4-3D65-42EF-9998-D931E521020E}"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5107339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05C38BE3-E288-491B-9A71-C76800C29C68}"/>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9DC84636-5ABE-46B5-8620-269602797F7A}"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3445914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17939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838200"/>
            <a:ext cx="3446462" cy="52943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838200"/>
            <a:ext cx="3448050" cy="52943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9C673726-6D5F-4FAC-85DF-ACA6867FD6B5}"/>
              </a:ext>
            </a:extLst>
          </p:cNvPr>
          <p:cNvSpPr>
            <a:spLocks noGrp="1" noChangeArrowheads="1"/>
          </p:cNvSpPr>
          <p:nvPr>
            <p:ph type="dt" sz="half" idx="10"/>
          </p:nvPr>
        </p:nvSpPr>
        <p:spPr>
          <a:ln/>
        </p:spPr>
        <p:txBody>
          <a:bodyPr/>
          <a:lstStyle>
            <a:lvl1pPr>
              <a:defRPr/>
            </a:lvl1pPr>
          </a:lstStyle>
          <a:p>
            <a:pPr>
              <a:defRPr/>
            </a:pPr>
            <a:fld id="{83CCF59F-0ED4-4781-AA5E-2620FDCCADBF}" type="datetime1">
              <a:rPr lang="zh-CN" altLang="en-US"/>
              <a:pPr>
                <a:defRPr/>
              </a:pPr>
              <a:t>2022/8/18</a:t>
            </a:fld>
            <a:r>
              <a:rPr lang="en-US" altLang="zh-CN"/>
              <a:t>    </a:t>
            </a:r>
            <a:r>
              <a:rPr lang="zh-CN" altLang="zh-CN"/>
              <a:t>10:56</a:t>
            </a:r>
          </a:p>
        </p:txBody>
      </p:sp>
      <p:sp>
        <p:nvSpPr>
          <p:cNvPr id="6" name="Rectangle 7">
            <a:extLst>
              <a:ext uri="{FF2B5EF4-FFF2-40B4-BE49-F238E27FC236}">
                <a16:creationId xmlns:a16="http://schemas.microsoft.com/office/drawing/2014/main" id="{9359B355-D03F-45EB-B47F-8AD03F5E98A9}"/>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调度与死锁</a:t>
            </a:r>
          </a:p>
          <a:p>
            <a:pPr>
              <a:defRPr/>
            </a:pPr>
            <a:endParaRPr lang="zh-CN" altLang="en-US"/>
          </a:p>
          <a:p>
            <a:pPr>
              <a:defRPr/>
            </a:pPr>
            <a:fld id="{46CF3431-28D1-4ECC-85A9-AA09C1510C2D}" type="slidenum">
              <a:rPr lang="zh-CN" altLang="en-US"/>
              <a:pPr>
                <a:defRPr/>
              </a:pPr>
              <a:t>‹#›</a:t>
            </a:fld>
            <a:endParaRPr lang="zh-CN" altLang="en-US"/>
          </a:p>
        </p:txBody>
      </p:sp>
      <p:sp>
        <p:nvSpPr>
          <p:cNvPr id="7" name="Rectangle 8">
            <a:extLst>
              <a:ext uri="{FF2B5EF4-FFF2-40B4-BE49-F238E27FC236}">
                <a16:creationId xmlns:a16="http://schemas.microsoft.com/office/drawing/2014/main" id="{8E8B62CB-3C57-48C5-8618-9B99A797E7BC}"/>
              </a:ext>
            </a:extLst>
          </p:cNvPr>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12089106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617538"/>
            <a:ext cx="7793037" cy="5514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a:extLst>
              <a:ext uri="{FF2B5EF4-FFF2-40B4-BE49-F238E27FC236}">
                <a16:creationId xmlns:a16="http://schemas.microsoft.com/office/drawing/2014/main" id="{E2369B75-1028-46B1-9477-10740C96247A}"/>
              </a:ext>
            </a:extLst>
          </p:cNvPr>
          <p:cNvSpPr>
            <a:spLocks noGrp="1" noChangeArrowheads="1"/>
          </p:cNvSpPr>
          <p:nvPr>
            <p:ph type="dt" sz="half" idx="10"/>
          </p:nvPr>
        </p:nvSpPr>
        <p:spPr>
          <a:ln/>
        </p:spPr>
        <p:txBody>
          <a:bodyPr/>
          <a:lstStyle>
            <a:lvl1pPr>
              <a:defRPr/>
            </a:lvl1pPr>
          </a:lstStyle>
          <a:p>
            <a:pPr>
              <a:defRPr/>
            </a:pPr>
            <a:fld id="{FD41C4D6-C61D-48DB-AF42-5D9B77505A83}" type="datetime1">
              <a:rPr lang="zh-CN" altLang="en-US"/>
              <a:pPr>
                <a:defRPr/>
              </a:pPr>
              <a:t>2022/8/18</a:t>
            </a:fld>
            <a:r>
              <a:rPr lang="en-US" altLang="zh-CN"/>
              <a:t>    </a:t>
            </a:r>
            <a:r>
              <a:rPr lang="zh-CN" altLang="zh-CN"/>
              <a:t>10:56</a:t>
            </a:r>
          </a:p>
        </p:txBody>
      </p:sp>
      <p:sp>
        <p:nvSpPr>
          <p:cNvPr id="4" name="Rectangle 7">
            <a:extLst>
              <a:ext uri="{FF2B5EF4-FFF2-40B4-BE49-F238E27FC236}">
                <a16:creationId xmlns:a16="http://schemas.microsoft.com/office/drawing/2014/main" id="{E2F28986-D0AF-48A5-B6A1-9DBA3F385A0C}"/>
              </a:ext>
            </a:extLst>
          </p:cNvPr>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调度与死锁</a:t>
            </a:r>
          </a:p>
          <a:p>
            <a:pPr>
              <a:defRPr/>
            </a:pPr>
            <a:endParaRPr lang="zh-CN" altLang="en-US"/>
          </a:p>
          <a:p>
            <a:pPr>
              <a:defRPr/>
            </a:pPr>
            <a:fld id="{F6F12095-F9AB-4ACA-9F0B-1C18CC56871E}" type="slidenum">
              <a:rPr lang="zh-CN" altLang="en-US"/>
              <a:pPr>
                <a:defRPr/>
              </a:pPr>
              <a:t>‹#›</a:t>
            </a:fld>
            <a:endParaRPr lang="zh-CN" altLang="en-US"/>
          </a:p>
        </p:txBody>
      </p:sp>
      <p:sp>
        <p:nvSpPr>
          <p:cNvPr id="5" name="Rectangle 8">
            <a:extLst>
              <a:ext uri="{FF2B5EF4-FFF2-40B4-BE49-F238E27FC236}">
                <a16:creationId xmlns:a16="http://schemas.microsoft.com/office/drawing/2014/main" id="{B025C5BD-3AE2-4E0C-A849-94BA22965309}"/>
              </a:ext>
            </a:extLst>
          </p:cNvPr>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765466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68313" y="692150"/>
            <a:ext cx="8207375" cy="5545138"/>
          </a:xfr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798ADD2-9821-4880-B6EC-5B11A8671A6B}"/>
              </a:ext>
            </a:extLst>
          </p:cNvPr>
          <p:cNvSpPr>
            <a:spLocks noGrp="1"/>
          </p:cNvSpPr>
          <p:nvPr>
            <p:ph type="dt" sz="half" idx="10"/>
          </p:nvPr>
        </p:nvSpPr>
        <p:spPr>
          <a:xfrm>
            <a:off x="457200" y="6245225"/>
            <a:ext cx="2133600" cy="476250"/>
          </a:xfrm>
        </p:spPr>
        <p:txBody>
          <a:bodyPr/>
          <a:lstStyle>
            <a:lvl1pPr>
              <a:defRPr/>
            </a:lvl1pPr>
          </a:lstStyle>
          <a:p>
            <a:pPr>
              <a:defRPr/>
            </a:pPr>
            <a:endParaRPr lang="zh-CN" altLang="zh-CN"/>
          </a:p>
        </p:txBody>
      </p:sp>
      <p:sp>
        <p:nvSpPr>
          <p:cNvPr id="4" name="页脚占位符 3">
            <a:extLst>
              <a:ext uri="{FF2B5EF4-FFF2-40B4-BE49-F238E27FC236}">
                <a16:creationId xmlns:a16="http://schemas.microsoft.com/office/drawing/2014/main" id="{C53211F6-BE9C-4A21-BC2F-C7BD8594B5DF}"/>
              </a:ext>
            </a:extLst>
          </p:cNvPr>
          <p:cNvSpPr>
            <a:spLocks noGrp="1"/>
          </p:cNvSpPr>
          <p:nvPr>
            <p:ph type="ftr" sz="quarter" idx="11"/>
          </p:nvPr>
        </p:nvSpPr>
        <p:spPr>
          <a:xfrm>
            <a:off x="3124200" y="6245225"/>
            <a:ext cx="2895600" cy="476250"/>
          </a:xfrm>
        </p:spPr>
        <p:txBody>
          <a:bodyPr/>
          <a:lstStyle>
            <a:lvl1pPr>
              <a:defRPr/>
            </a:lvl1pPr>
          </a:lstStyle>
          <a:p>
            <a:pPr>
              <a:defRPr/>
            </a:pPr>
            <a:endParaRPr lang="zh-CN" altLang="zh-CN"/>
          </a:p>
        </p:txBody>
      </p:sp>
    </p:spTree>
    <p:extLst>
      <p:ext uri="{BB962C8B-B14F-4D97-AF65-F5344CB8AC3E}">
        <p14:creationId xmlns:p14="http://schemas.microsoft.com/office/powerpoint/2010/main" val="31303313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页脚占位符 4">
            <a:extLst>
              <a:ext uri="{FF2B5EF4-FFF2-40B4-BE49-F238E27FC236}">
                <a16:creationId xmlns:a16="http://schemas.microsoft.com/office/drawing/2014/main" id="{698420AF-E983-4C20-A77C-0CC752A7CF13}"/>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C3707D90-F8F9-4405-91B9-BFE6D069B043}"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35450275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圆角 5">
            <a:extLst>
              <a:ext uri="{FF2B5EF4-FFF2-40B4-BE49-F238E27FC236}">
                <a16:creationId xmlns:a16="http://schemas.microsoft.com/office/drawing/2014/main" id="{435A433D-2B89-4861-9A75-C3EC7218E229}"/>
              </a:ext>
            </a:extLst>
          </p:cNvPr>
          <p:cNvSpPr>
            <a:spLocks noChangeArrowheads="1"/>
          </p:cNvSpPr>
          <p:nvPr userDrawn="1"/>
        </p:nvSpPr>
        <p:spPr bwMode="auto">
          <a:xfrm>
            <a:off x="254000" y="1287463"/>
            <a:ext cx="8636000" cy="4838700"/>
          </a:xfrm>
          <a:prstGeom prst="roundRect">
            <a:avLst>
              <a:gd name="adj" fmla="val 16667"/>
            </a:avLst>
          </a:prstGeom>
          <a:solidFill>
            <a:srgbClr val="FFFFFF"/>
          </a:solidFill>
          <a:ln w="9525">
            <a:solidFill>
              <a:srgbClr val="1790BB"/>
            </a:solidFill>
            <a:miter lim="800000"/>
            <a:headEnd/>
            <a:tailEnd/>
          </a:ln>
          <a:effectLst>
            <a:outerShdw dist="20000" dir="5400000" algn="ctr" rotWithShape="0">
              <a:srgbClr val="000000">
                <a:alpha val="37000"/>
              </a:srgbClr>
            </a:outerShdw>
          </a:effec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algn="ctr" eaLnBrk="1" hangingPunct="1"/>
            <a:endParaRPr kumimoji="0" lang="zh-CN" altLang="en-US">
              <a:solidFill>
                <a:srgbClr val="000000"/>
              </a:solidFill>
              <a:latin typeface="微软雅黑" panose="020B0503020204020204" pitchFamily="34" charset="-122"/>
              <a:ea typeface="微软雅黑" panose="020B0503020204020204" pitchFamily="34" charset="-122"/>
            </a:endParaRPr>
          </a:p>
        </p:txBody>
      </p:sp>
      <p:sp>
        <p:nvSpPr>
          <p:cNvPr id="5" name="页脚占位符 4">
            <a:extLst>
              <a:ext uri="{FF2B5EF4-FFF2-40B4-BE49-F238E27FC236}">
                <a16:creationId xmlns:a16="http://schemas.microsoft.com/office/drawing/2014/main" id="{35D63CC0-506B-4B8E-8EBA-248C3B94AB35}"/>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DDE57272-9809-4013-862F-06891AD81334}"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
        <p:nvSpPr>
          <p:cNvPr id="2" name="标题 1"/>
          <p:cNvSpPr>
            <a:spLocks noGrp="1"/>
          </p:cNvSpPr>
          <p:nvPr>
            <p:ph type="title"/>
          </p:nvPr>
        </p:nvSpPr>
        <p:spPr>
          <a:xfrm>
            <a:off x="457200" y="150829"/>
            <a:ext cx="6414940" cy="1136559"/>
          </a:xfrm>
          <a:prstGeom prst="rect">
            <a:avLst/>
          </a:prstGeom>
        </p:spPr>
        <p:txBody>
          <a:bodyPr/>
          <a:lstStyle>
            <a:lvl1pPr>
              <a:defRPr sz="320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366887"/>
            <a:ext cx="8229600" cy="4759276"/>
          </a:xfrm>
          <a:prstGeom prst="rect">
            <a:avLst/>
          </a:prstGeom>
        </p:spPr>
        <p:txBody>
          <a:bodyPr/>
          <a:lstStyle>
            <a:lvl1pPr marL="342900" indent="-342900">
              <a:buFont typeface="Wingdings" panose="05000000000000000000" pitchFamily="2" charset="2"/>
              <a:buChar char="Ø"/>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3599697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4">
            <a:extLst>
              <a:ext uri="{FF2B5EF4-FFF2-40B4-BE49-F238E27FC236}">
                <a16:creationId xmlns:a16="http://schemas.microsoft.com/office/drawing/2014/main" id="{210E69DE-8AFA-49B6-BC0B-E7F17E5A8047}"/>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BB3BF46D-CFB0-47A3-A0C3-0C4B50417ECC}"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33970931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a:extLst>
              <a:ext uri="{FF2B5EF4-FFF2-40B4-BE49-F238E27FC236}">
                <a16:creationId xmlns:a16="http://schemas.microsoft.com/office/drawing/2014/main" id="{EC67E191-3AFB-49CB-B553-00DED84746DF}"/>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54EDFD3C-F144-4848-9F23-E52AA366F3F1}"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22658623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页脚占位符 4">
            <a:extLst>
              <a:ext uri="{FF2B5EF4-FFF2-40B4-BE49-F238E27FC236}">
                <a16:creationId xmlns:a16="http://schemas.microsoft.com/office/drawing/2014/main" id="{9E34AC5F-8415-4103-8540-FC356D4BC088}"/>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DBE9C04C-EBE5-4735-AB3D-C5E9481549CA}"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
        <p:nvSpPr>
          <p:cNvPr id="2" name="标题 1"/>
          <p:cNvSpPr>
            <a:spLocks noGrp="1"/>
          </p:cNvSpPr>
          <p:nvPr>
            <p:ph type="title"/>
          </p:nvPr>
        </p:nvSpPr>
        <p:spPr>
          <a:xfrm>
            <a:off x="457200" y="180370"/>
            <a:ext cx="8229600" cy="1143000"/>
          </a:xfrm>
          <a:prstGeom prst="rect">
            <a:avLst/>
          </a:prstGeom>
        </p:spPr>
        <p:txBody>
          <a:bodyPr/>
          <a:lstStyle/>
          <a:p>
            <a:r>
              <a:rPr lang="zh-CN" altLang="en-US" dirty="0"/>
              <a:t>单击此处编辑母版标题样式</a:t>
            </a:r>
          </a:p>
        </p:txBody>
      </p:sp>
    </p:spTree>
    <p:extLst>
      <p:ext uri="{BB962C8B-B14F-4D97-AF65-F5344CB8AC3E}">
        <p14:creationId xmlns:p14="http://schemas.microsoft.com/office/powerpoint/2010/main" val="41678534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4">
            <a:extLst>
              <a:ext uri="{FF2B5EF4-FFF2-40B4-BE49-F238E27FC236}">
                <a16:creationId xmlns:a16="http://schemas.microsoft.com/office/drawing/2014/main" id="{E1407B64-AF78-4C50-BD15-2257E3994B52}"/>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A6AB99DE-E260-451C-815C-9899765BD324}"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4419147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8C4E9632-33C0-4F8D-8F67-2DB3A5E29AE2}"/>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C9DAD3DD-85FF-46D7-AFCF-0F6A054F8014}"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2107364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616602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654A8252-14E2-46AC-A469-04A460DEB6F0}"/>
              </a:ext>
            </a:extLst>
          </p:cNvPr>
          <p:cNvSpPr>
            <a:spLocks noGrp="1"/>
          </p:cNvSpPr>
          <p:nvPr>
            <p:ph type="ftr" sz="quarter" idx="10"/>
          </p:nvPr>
        </p:nvSpPr>
        <p:spPr/>
        <p:txBody>
          <a:bodyPr/>
          <a:lstStyle>
            <a:lvl1pPr>
              <a:defRPr/>
            </a:lvl1pPr>
          </a:lstStyle>
          <a:p>
            <a:pPr>
              <a:defRPr/>
            </a:pPr>
            <a:r>
              <a:rPr lang="zh-CN" altLang="en-US"/>
              <a:t>操作系统原理</a:t>
            </a:r>
            <a:r>
              <a:rPr lang="en-US" altLang="zh-CN"/>
              <a:t> - </a:t>
            </a:r>
            <a:r>
              <a:rPr lang="zh-CN" altLang="en-US"/>
              <a:t>操作系统引论         </a:t>
            </a:r>
            <a:fld id="{3C6EF5E8-80D4-4909-A937-5D6327D7BE9B}"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297198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33604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4366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299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23906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7355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18" Type="http://schemas.openxmlformats.org/officeDocument/2006/relationships/image" Target="../media/image6.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8.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7.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7.jpe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image" Target="../media/image8.png"/><Relationship Id="rId5" Type="http://schemas.openxmlformats.org/officeDocument/2006/relationships/slideLayout" Target="../slideLayouts/slideLayout37.xml"/><Relationship Id="rId10" Type="http://schemas.openxmlformats.org/officeDocument/2006/relationships/image" Target="../media/image7.jpeg"/><Relationship Id="rId4" Type="http://schemas.openxmlformats.org/officeDocument/2006/relationships/slideLayout" Target="../slideLayouts/slideLayout36.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6" descr="CampusMon">
            <a:extLst>
              <a:ext uri="{FF2B5EF4-FFF2-40B4-BE49-F238E27FC236}">
                <a16:creationId xmlns:a16="http://schemas.microsoft.com/office/drawing/2014/main" id="{EBDD816A-46D5-46A3-AAD0-AFD72FF9D4C8}"/>
              </a:ext>
            </a:extLst>
          </p:cNvPr>
          <p:cNvPicPr>
            <a:picLocks noChangeAspect="1" noChangeArrowheads="1"/>
          </p:cNvPicPr>
          <p:nvPr userDrawn="1"/>
        </p:nvPicPr>
        <p:blipFill>
          <a:blip r:embed="rId13">
            <a:lum bright="100000" contrast="-100000"/>
            <a:extLst>
              <a:ext uri="{28A0092B-C50C-407E-A947-70E740481C1C}">
                <a14:useLocalDpi xmlns:a14="http://schemas.microsoft.com/office/drawing/2010/main" val="0"/>
              </a:ext>
            </a:extLst>
          </a:blip>
          <a:srcRect/>
          <a:stretch>
            <a:fillRect/>
          </a:stretch>
        </p:blipFill>
        <p:spPr bwMode="auto">
          <a:xfrm>
            <a:off x="992188" y="5035550"/>
            <a:ext cx="23764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47" descr="H_Mon_noTag_CMYK">
            <a:extLst>
              <a:ext uri="{FF2B5EF4-FFF2-40B4-BE49-F238E27FC236}">
                <a16:creationId xmlns:a16="http://schemas.microsoft.com/office/drawing/2014/main" id="{1F31C563-026B-4416-BAE7-05B0A1BBD7E5}"/>
              </a:ext>
            </a:extLst>
          </p:cNvPr>
          <p:cNvPicPr>
            <a:picLocks noChangeAspect="1" noChangeArrowheads="1"/>
          </p:cNvPicPr>
          <p:nvPr userDrawn="1"/>
        </p:nvPicPr>
        <p:blipFill>
          <a:blip r:embed="rId14">
            <a:lum bright="100000" contrast="-100000"/>
            <a:extLst>
              <a:ext uri="{28A0092B-C50C-407E-A947-70E740481C1C}">
                <a14:useLocalDpi xmlns:a14="http://schemas.microsoft.com/office/drawing/2010/main" val="0"/>
              </a:ext>
            </a:extLst>
          </a:blip>
          <a:srcRect/>
          <a:stretch>
            <a:fillRect/>
          </a:stretch>
        </p:blipFill>
        <p:spPr bwMode="auto">
          <a:xfrm>
            <a:off x="6321425" y="4910138"/>
            <a:ext cx="2155825" cy="557212"/>
          </a:xfrm>
          <a:prstGeom prst="rect">
            <a:avLst/>
          </a:prstGeom>
          <a:solidFill>
            <a:schemeClr val="bg1"/>
          </a:solidFill>
          <a:ln w="9525">
            <a:solidFill>
              <a:schemeClr val="bg1"/>
            </a:solidFill>
            <a:miter lim="800000"/>
            <a:headEnd/>
            <a:tailEnd/>
          </a:ln>
        </p:spPr>
      </p:pic>
      <p:pic>
        <p:nvPicPr>
          <p:cNvPr id="1028" name="Picture 142" descr="gggg">
            <a:extLst>
              <a:ext uri="{FF2B5EF4-FFF2-40B4-BE49-F238E27FC236}">
                <a16:creationId xmlns:a16="http://schemas.microsoft.com/office/drawing/2014/main" id="{083BEDEA-B716-490C-8FCB-FB124BD7BD8E}"/>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145" descr="어두운 상향 대각선">
            <a:extLst>
              <a:ext uri="{FF2B5EF4-FFF2-40B4-BE49-F238E27FC236}">
                <a16:creationId xmlns:a16="http://schemas.microsoft.com/office/drawing/2014/main" id="{27E3146E-6D08-464B-BDC7-7C425E19EB60}"/>
              </a:ext>
            </a:extLst>
          </p:cNvPr>
          <p:cNvSpPr>
            <a:spLocks noChangeArrowheads="1"/>
          </p:cNvSpPr>
          <p:nvPr userDrawn="1"/>
        </p:nvSpPr>
        <p:spPr bwMode="auto">
          <a:xfrm>
            <a:off x="0" y="2540000"/>
            <a:ext cx="9144000" cy="1960563"/>
          </a:xfrm>
          <a:prstGeom prst="rect">
            <a:avLst/>
          </a:prstGeom>
          <a:pattFill prst="dkUpDiag">
            <a:fgClr>
              <a:srgbClr val="B2B2B2">
                <a:alpha val="47842"/>
              </a:srgbClr>
            </a:fgClr>
            <a:bgClr>
              <a:schemeClr val="bg1">
                <a:alpha val="47842"/>
              </a:scheme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pic>
        <p:nvPicPr>
          <p:cNvPr id="1030" name="Picture 143" descr="sdrfsf">
            <a:extLst>
              <a:ext uri="{FF2B5EF4-FFF2-40B4-BE49-F238E27FC236}">
                <a16:creationId xmlns:a16="http://schemas.microsoft.com/office/drawing/2014/main" id="{363D355B-566E-4411-863A-0C7E73FE90B2}"/>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1970088"/>
            <a:ext cx="9144000"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50" descr="2">
            <a:extLst>
              <a:ext uri="{FF2B5EF4-FFF2-40B4-BE49-F238E27FC236}">
                <a16:creationId xmlns:a16="http://schemas.microsoft.com/office/drawing/2014/main" id="{80216E9E-0E1A-47C5-814E-747F5D5D72BA}"/>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5076825" y="1173163"/>
            <a:ext cx="4067175"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3">
            <a:extLst>
              <a:ext uri="{FF2B5EF4-FFF2-40B4-BE49-F238E27FC236}">
                <a16:creationId xmlns:a16="http://schemas.microsoft.com/office/drawing/2014/main" id="{24B3752B-4FE6-4BEF-AFCC-DA0BCE39AD4D}"/>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0"/>
            <a:ext cx="2549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ftr="0" dt="0"/>
  <p:txStyles>
    <p:titleStyle>
      <a:lvl1pPr algn="ctr" rtl="0" eaLnBrk="0" fontAlgn="base" latinLnBrk="1" hangingPunct="0">
        <a:spcBef>
          <a:spcPct val="0"/>
        </a:spcBef>
        <a:spcAft>
          <a:spcPct val="0"/>
        </a:spcAft>
        <a:defRPr kumimoji="1" sz="4400">
          <a:solidFill>
            <a:schemeClr val="tx2"/>
          </a:solidFill>
          <a:latin typeface="+mj-lt"/>
          <a:ea typeface="+mj-ea"/>
          <a:cs typeface="HY강B"/>
        </a:defRPr>
      </a:lvl1pPr>
      <a:lvl2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2pPr>
      <a:lvl3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3pPr>
      <a:lvl4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4pPr>
      <a:lvl5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5pPr>
      <a:lvl6pPr marL="457200" algn="ctr" rtl="0" fontAlgn="base" latinLnBrk="1">
        <a:spcBef>
          <a:spcPct val="0"/>
        </a:spcBef>
        <a:spcAft>
          <a:spcPct val="0"/>
        </a:spcAft>
        <a:defRPr kumimoji="1" sz="4400">
          <a:solidFill>
            <a:schemeClr val="tx2"/>
          </a:solidFill>
          <a:latin typeface="HY강B" pitchFamily="18" charset="-127"/>
          <a:ea typeface="HY강B" pitchFamily="18" charset="-127"/>
        </a:defRPr>
      </a:lvl6pPr>
      <a:lvl7pPr marL="914400" algn="ctr" rtl="0" fontAlgn="base" latinLnBrk="1">
        <a:spcBef>
          <a:spcPct val="0"/>
        </a:spcBef>
        <a:spcAft>
          <a:spcPct val="0"/>
        </a:spcAft>
        <a:defRPr kumimoji="1" sz="4400">
          <a:solidFill>
            <a:schemeClr val="tx2"/>
          </a:solidFill>
          <a:latin typeface="HY강B" pitchFamily="18" charset="-127"/>
          <a:ea typeface="HY강B" pitchFamily="18" charset="-127"/>
        </a:defRPr>
      </a:lvl7pPr>
      <a:lvl8pPr marL="1371600" algn="ctr" rtl="0" fontAlgn="base" latinLnBrk="1">
        <a:spcBef>
          <a:spcPct val="0"/>
        </a:spcBef>
        <a:spcAft>
          <a:spcPct val="0"/>
        </a:spcAft>
        <a:defRPr kumimoji="1" sz="4400">
          <a:solidFill>
            <a:schemeClr val="tx2"/>
          </a:solidFill>
          <a:latin typeface="HY강B" pitchFamily="18" charset="-127"/>
          <a:ea typeface="HY강B" pitchFamily="18" charset="-127"/>
        </a:defRPr>
      </a:lvl8pPr>
      <a:lvl9pPr marL="1828800" algn="ctr" rtl="0" fontAlgn="base" latinLnBrk="1">
        <a:spcBef>
          <a:spcPct val="0"/>
        </a:spcBef>
        <a:spcAft>
          <a:spcPct val="0"/>
        </a:spcAft>
        <a:defRPr kumimoji="1" sz="4400">
          <a:solidFill>
            <a:schemeClr val="tx2"/>
          </a:solidFill>
          <a:latin typeface="HY강B" pitchFamily="18" charset="-127"/>
          <a:ea typeface="HY강B" pitchFamily="18"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HY강B"/>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cs typeface="HY강B"/>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cs typeface="HY강B"/>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cs typeface="HY강B"/>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cs typeface="HY강B"/>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49" descr="Untitled-1">
            <a:extLst>
              <a:ext uri="{FF2B5EF4-FFF2-40B4-BE49-F238E27FC236}">
                <a16:creationId xmlns:a16="http://schemas.microsoft.com/office/drawing/2014/main" id="{BC3AA172-E38B-46FA-819F-CAC5729AD217}"/>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53" descr="esedded">
            <a:extLst>
              <a:ext uri="{FF2B5EF4-FFF2-40B4-BE49-F238E27FC236}">
                <a16:creationId xmlns:a16="http://schemas.microsoft.com/office/drawing/2014/main" id="{14523EA2-B546-4AB9-950F-F067456256E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61113" y="0"/>
            <a:ext cx="2782887"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1" descr="어두운 상향 대각선">
            <a:extLst>
              <a:ext uri="{FF2B5EF4-FFF2-40B4-BE49-F238E27FC236}">
                <a16:creationId xmlns:a16="http://schemas.microsoft.com/office/drawing/2014/main" id="{BE4EB95E-AF54-47E1-882E-BB27C4BA9F7B}"/>
              </a:ext>
            </a:extLst>
          </p:cNvPr>
          <p:cNvSpPr>
            <a:spLocks noChangeArrowheads="1"/>
          </p:cNvSpPr>
          <p:nvPr userDrawn="1"/>
        </p:nvSpPr>
        <p:spPr bwMode="auto">
          <a:xfrm>
            <a:off x="0" y="6138863"/>
            <a:ext cx="9144000" cy="719137"/>
          </a:xfrm>
          <a:prstGeom prst="rect">
            <a:avLst/>
          </a:prstGeom>
          <a:pattFill prst="dkUpDiag">
            <a:fgClr>
              <a:srgbClr val="B2B2B2">
                <a:alpha val="47842"/>
              </a:srgbClr>
            </a:fgClr>
            <a:bgClr>
              <a:schemeClr val="bg1">
                <a:alpha val="47842"/>
              </a:scheme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grpSp>
        <p:nvGrpSpPr>
          <p:cNvPr id="2053" name="Group 12">
            <a:extLst>
              <a:ext uri="{FF2B5EF4-FFF2-40B4-BE49-F238E27FC236}">
                <a16:creationId xmlns:a16="http://schemas.microsoft.com/office/drawing/2014/main" id="{4811B497-FF2B-4638-8F89-CF6378BA8591}"/>
              </a:ext>
            </a:extLst>
          </p:cNvPr>
          <p:cNvGrpSpPr>
            <a:grpSpLocks/>
          </p:cNvGrpSpPr>
          <p:nvPr userDrawn="1"/>
        </p:nvGrpSpPr>
        <p:grpSpPr bwMode="auto">
          <a:xfrm>
            <a:off x="846138" y="157163"/>
            <a:ext cx="719137" cy="719137"/>
            <a:chOff x="2078" y="1680"/>
            <a:chExt cx="1615" cy="1615"/>
          </a:xfrm>
        </p:grpSpPr>
        <p:sp>
          <p:nvSpPr>
            <p:cNvPr id="2055" name="Oval 13">
              <a:extLst>
                <a:ext uri="{FF2B5EF4-FFF2-40B4-BE49-F238E27FC236}">
                  <a16:creationId xmlns:a16="http://schemas.microsoft.com/office/drawing/2014/main" id="{E5FBE372-34EA-42C2-A9FA-C453C7264D05}"/>
                </a:ext>
              </a:extLst>
            </p:cNvPr>
            <p:cNvSpPr>
              <a:spLocks noChangeArrowheads="1"/>
            </p:cNvSpPr>
            <p:nvPr userDrawn="1"/>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sp>
          <p:nvSpPr>
            <p:cNvPr id="2056" name="Oval 14">
              <a:extLst>
                <a:ext uri="{FF2B5EF4-FFF2-40B4-BE49-F238E27FC236}">
                  <a16:creationId xmlns:a16="http://schemas.microsoft.com/office/drawing/2014/main" id="{89632267-F4EB-4005-AFC6-E6A42021C9AE}"/>
                </a:ext>
              </a:extLst>
            </p:cNvPr>
            <p:cNvSpPr>
              <a:spLocks noChangeArrowheads="1"/>
            </p:cNvSpPr>
            <p:nvPr userDrawn="1"/>
          </p:nvSpPr>
          <p:spPr bwMode="gray">
            <a:xfrm>
              <a:off x="2171" y="1773"/>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sp>
          <p:nvSpPr>
            <p:cNvPr id="2063" name="Oval 15">
              <a:extLst>
                <a:ext uri="{FF2B5EF4-FFF2-40B4-BE49-F238E27FC236}">
                  <a16:creationId xmlns:a16="http://schemas.microsoft.com/office/drawing/2014/main" id="{1F2E6D57-0998-43D9-BD24-69EABC3A212B}"/>
                </a:ext>
              </a:extLst>
            </p:cNvPr>
            <p:cNvSpPr>
              <a:spLocks noChangeArrowheads="1"/>
            </p:cNvSpPr>
            <p:nvPr userDrawn="1"/>
          </p:nvSpPr>
          <p:spPr bwMode="gray">
            <a:xfrm>
              <a:off x="2253" y="1855"/>
              <a:ext cx="1262" cy="126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lgn="r" eaLnBrk="1" latinLnBrk="1" hangingPunct="1">
                <a:defRPr/>
              </a:pPr>
              <a:endParaRPr lang="zh-CN" altLang="en-US">
                <a:latin typeface="HY강B" pitchFamily="18" charset="-127"/>
                <a:ea typeface="HY강B" pitchFamily="18" charset="-127"/>
                <a:cs typeface="+mn-cs"/>
              </a:endParaRPr>
            </a:p>
          </p:txBody>
        </p:sp>
        <p:sp>
          <p:nvSpPr>
            <p:cNvPr id="2058" name="Oval 16">
              <a:extLst>
                <a:ext uri="{FF2B5EF4-FFF2-40B4-BE49-F238E27FC236}">
                  <a16:creationId xmlns:a16="http://schemas.microsoft.com/office/drawing/2014/main" id="{F228607D-4AE5-45D8-9E7D-9CBC9E19B64D}"/>
                </a:ext>
              </a:extLst>
            </p:cNvPr>
            <p:cNvSpPr>
              <a:spLocks noChangeArrowheads="1"/>
            </p:cNvSpPr>
            <p:nvPr userDrawn="1"/>
          </p:nvSpPr>
          <p:spPr bwMode="gray">
            <a:xfrm>
              <a:off x="2253" y="1855"/>
              <a:ext cx="1262" cy="1266"/>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sp>
          <p:nvSpPr>
            <p:cNvPr id="2065" name="Oval 17">
              <a:extLst>
                <a:ext uri="{FF2B5EF4-FFF2-40B4-BE49-F238E27FC236}">
                  <a16:creationId xmlns:a16="http://schemas.microsoft.com/office/drawing/2014/main" id="{533DEAE8-6E28-46D4-8059-E830B617F5BC}"/>
                </a:ext>
              </a:extLst>
            </p:cNvPr>
            <p:cNvSpPr>
              <a:spLocks noChangeArrowheads="1"/>
            </p:cNvSpPr>
            <p:nvPr userDrawn="1"/>
          </p:nvSpPr>
          <p:spPr bwMode="gray">
            <a:xfrm>
              <a:off x="2338" y="1940"/>
              <a:ext cx="1094"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lgn="r" eaLnBrk="1" latinLnBrk="1" hangingPunct="1">
                <a:defRPr/>
              </a:pPr>
              <a:endParaRPr lang="zh-CN" altLang="en-US">
                <a:latin typeface="HY강B" pitchFamily="18" charset="-127"/>
                <a:ea typeface="HY강B" pitchFamily="18" charset="-127"/>
                <a:cs typeface="+mn-cs"/>
              </a:endParaRPr>
            </a:p>
          </p:txBody>
        </p:sp>
        <p:sp>
          <p:nvSpPr>
            <p:cNvPr id="2060" name="Oval 18">
              <a:extLst>
                <a:ext uri="{FF2B5EF4-FFF2-40B4-BE49-F238E27FC236}">
                  <a16:creationId xmlns:a16="http://schemas.microsoft.com/office/drawing/2014/main" id="{65C5AA5E-0A97-4619-9EED-7A2C40911960}"/>
                </a:ext>
              </a:extLst>
            </p:cNvPr>
            <p:cNvSpPr>
              <a:spLocks noChangeArrowheads="1"/>
            </p:cNvSpPr>
            <p:nvPr userDrawn="1"/>
          </p:nvSpPr>
          <p:spPr bwMode="gray">
            <a:xfrm>
              <a:off x="2338" y="1940"/>
              <a:ext cx="1094"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grpSp>
      <p:sp>
        <p:nvSpPr>
          <p:cNvPr id="2054" name="AutoShape 22">
            <a:extLst>
              <a:ext uri="{FF2B5EF4-FFF2-40B4-BE49-F238E27FC236}">
                <a16:creationId xmlns:a16="http://schemas.microsoft.com/office/drawing/2014/main" id="{3ABBAA1A-32A4-48E8-9215-2771DE962F1A}"/>
              </a:ext>
            </a:extLst>
          </p:cNvPr>
          <p:cNvSpPr>
            <a:spLocks noChangeArrowheads="1"/>
          </p:cNvSpPr>
          <p:nvPr userDrawn="1"/>
        </p:nvSpPr>
        <p:spPr bwMode="auto">
          <a:xfrm>
            <a:off x="363538" y="1873250"/>
            <a:ext cx="8447087" cy="4149725"/>
          </a:xfrm>
          <a:prstGeom prst="roundRect">
            <a:avLst>
              <a:gd name="adj" fmla="val 16667"/>
            </a:avLst>
          </a:prstGeom>
          <a:noFill/>
          <a:ln w="9525">
            <a:solidFill>
              <a:srgbClr val="1790B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sp>
        <p:nvSpPr>
          <p:cNvPr id="13" name="页脚占位符 4">
            <a:extLst>
              <a:ext uri="{FF2B5EF4-FFF2-40B4-BE49-F238E27FC236}">
                <a16:creationId xmlns:a16="http://schemas.microsoft.com/office/drawing/2014/main" id="{41032C8C-B2C0-49C3-A36C-CB8C2929F647}"/>
              </a:ext>
            </a:extLst>
          </p:cNvPr>
          <p:cNvSpPr>
            <a:spLocks noGrp="1"/>
          </p:cNvSpPr>
          <p:nvPr userDrawn="1"/>
        </p:nvSpPr>
        <p:spPr>
          <a:xfrm>
            <a:off x="36513" y="6489700"/>
            <a:ext cx="9144000" cy="368300"/>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buFont typeface="Wingdings" panose="05000000000000000000" pitchFamily="2" charset="2"/>
              <a:buNone/>
              <a:defRPr/>
            </a:pPr>
            <a:r>
              <a:rPr kumimoji="0" lang="zh-CN" altLang="en-US" sz="2000" dirty="0">
                <a:solidFill>
                  <a:srgbClr val="9900CC"/>
                </a:solidFill>
                <a:latin typeface="隶书" panose="02010509060101010101" pitchFamily="49" charset="-122"/>
                <a:ea typeface="隶书" panose="02010509060101010101" pitchFamily="49" charset="-122"/>
              </a:rPr>
              <a:t>操作系统原理</a:t>
            </a:r>
            <a:r>
              <a:rPr kumimoji="0" lang="en-US" altLang="zh-CN" sz="2000" dirty="0">
                <a:solidFill>
                  <a:srgbClr val="9900CC"/>
                </a:solidFill>
                <a:latin typeface="隶书" panose="02010509060101010101" pitchFamily="49" charset="-122"/>
                <a:ea typeface="隶书" panose="02010509060101010101" pitchFamily="49" charset="-122"/>
              </a:rPr>
              <a:t> - </a:t>
            </a:r>
            <a:r>
              <a:rPr kumimoji="0" lang="zh-CN" altLang="en-US" sz="2000" dirty="0">
                <a:solidFill>
                  <a:srgbClr val="9900CC"/>
                </a:solidFill>
                <a:latin typeface="隶书" panose="02010509060101010101" pitchFamily="49" charset="-122"/>
                <a:ea typeface="隶书" panose="02010509060101010101" pitchFamily="49" charset="-122"/>
              </a:rPr>
              <a:t>操作系统引论         </a:t>
            </a:r>
            <a:fld id="{66F3DB6C-CFE4-4CE9-96B2-85A71645AA6A}" type="slidenum">
              <a:rPr kumimoji="0" lang="en-US" altLang="zh-CN" sz="2000" smtClean="0">
                <a:solidFill>
                  <a:srgbClr val="9900CC"/>
                </a:solidFill>
              </a:rPr>
              <a:pPr>
                <a:buFont typeface="Wingdings" panose="05000000000000000000" pitchFamily="2" charset="2"/>
                <a:buNone/>
                <a:defRPr/>
              </a:pPr>
              <a:t>‹#›</a:t>
            </a:fld>
            <a:r>
              <a:rPr kumimoji="0" lang="zh-CN" altLang="en-US" sz="2000" dirty="0">
                <a:solidFill>
                  <a:srgbClr val="9900CC"/>
                </a:solidFill>
                <a:latin typeface="隶书" panose="02010509060101010101" pitchFamily="49" charset="-122"/>
                <a:ea typeface="隶书" panose="02010509060101010101" pitchFamily="49" charset="-122"/>
              </a:rPr>
              <a:t>                     </a:t>
            </a:r>
            <a:r>
              <a:rPr kumimoji="0" lang="en-US" altLang="zh-CN" sz="2000" dirty="0">
                <a:solidFill>
                  <a:srgbClr val="9900CC"/>
                </a:solidFill>
                <a:latin typeface="隶书" panose="02010509060101010101" pitchFamily="49" charset="-122"/>
                <a:ea typeface="隶书" panose="02010509060101010101" pitchFamily="49" charset="-122"/>
              </a:rPr>
              <a:t>CUIT  </a:t>
            </a:r>
            <a:r>
              <a:rPr kumimoji="0" lang="zh-CN" altLang="en-US" sz="2000" dirty="0">
                <a:solidFill>
                  <a:srgbClr val="9900CC"/>
                </a:solidFill>
                <a:latin typeface="隶书" panose="02010509060101010101" pitchFamily="49" charset="-122"/>
                <a:ea typeface="隶书" panose="02010509060101010101" pitchFamily="49" charset="-122"/>
              </a:rPr>
              <a:t>徐虹</a:t>
            </a:r>
          </a:p>
        </p:txBody>
      </p:sp>
    </p:spTree>
  </p:cSld>
  <p:clrMap bg1="lt1" tx1="dk1" bg2="lt2" tx2="dk2" accent1="accent1" accent2="accent2" accent3="accent3" accent4="accent4" accent5="accent5" accent6="accent6" hlink="hlink" folHlink="folHlink"/>
  <p:sldLayoutIdLst>
    <p:sldLayoutId id="2147483750"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Lst>
  <p:hf hdr="0" ftr="0" dt="0"/>
  <p:txStyles>
    <p:titleStyle>
      <a:lvl1pPr algn="ctr" rtl="0" eaLnBrk="0" fontAlgn="base" latinLnBrk="1" hangingPunct="0">
        <a:spcBef>
          <a:spcPct val="0"/>
        </a:spcBef>
        <a:spcAft>
          <a:spcPct val="0"/>
        </a:spcAft>
        <a:defRPr kumimoji="1" sz="4400">
          <a:solidFill>
            <a:schemeClr val="tx2"/>
          </a:solidFill>
          <a:latin typeface="+mj-lt"/>
          <a:ea typeface="+mj-ea"/>
          <a:cs typeface="HY강B"/>
        </a:defRPr>
      </a:lvl1pPr>
      <a:lvl2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2pPr>
      <a:lvl3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3pPr>
      <a:lvl4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4pPr>
      <a:lvl5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cs typeface="HY강B"/>
        </a:defRPr>
      </a:lvl5pPr>
      <a:lvl6pPr marL="457200" algn="ctr" rtl="0" fontAlgn="base" latinLnBrk="1">
        <a:spcBef>
          <a:spcPct val="0"/>
        </a:spcBef>
        <a:spcAft>
          <a:spcPct val="0"/>
        </a:spcAft>
        <a:defRPr kumimoji="1" sz="4400">
          <a:solidFill>
            <a:schemeClr val="tx2"/>
          </a:solidFill>
          <a:latin typeface="HY강B" pitchFamily="18" charset="-127"/>
          <a:ea typeface="HY강B" pitchFamily="18" charset="-127"/>
        </a:defRPr>
      </a:lvl6pPr>
      <a:lvl7pPr marL="914400" algn="ctr" rtl="0" fontAlgn="base" latinLnBrk="1">
        <a:spcBef>
          <a:spcPct val="0"/>
        </a:spcBef>
        <a:spcAft>
          <a:spcPct val="0"/>
        </a:spcAft>
        <a:defRPr kumimoji="1" sz="4400">
          <a:solidFill>
            <a:schemeClr val="tx2"/>
          </a:solidFill>
          <a:latin typeface="HY강B" pitchFamily="18" charset="-127"/>
          <a:ea typeface="HY강B" pitchFamily="18" charset="-127"/>
        </a:defRPr>
      </a:lvl7pPr>
      <a:lvl8pPr marL="1371600" algn="ctr" rtl="0" fontAlgn="base" latinLnBrk="1">
        <a:spcBef>
          <a:spcPct val="0"/>
        </a:spcBef>
        <a:spcAft>
          <a:spcPct val="0"/>
        </a:spcAft>
        <a:defRPr kumimoji="1" sz="4400">
          <a:solidFill>
            <a:schemeClr val="tx2"/>
          </a:solidFill>
          <a:latin typeface="HY강B" pitchFamily="18" charset="-127"/>
          <a:ea typeface="HY강B" pitchFamily="18" charset="-127"/>
        </a:defRPr>
      </a:lvl8pPr>
      <a:lvl9pPr marL="1828800" algn="ctr" rtl="0" fontAlgn="base" latinLnBrk="1">
        <a:spcBef>
          <a:spcPct val="0"/>
        </a:spcBef>
        <a:spcAft>
          <a:spcPct val="0"/>
        </a:spcAft>
        <a:defRPr kumimoji="1" sz="4400">
          <a:solidFill>
            <a:schemeClr val="tx2"/>
          </a:solidFill>
          <a:latin typeface="HY강B" pitchFamily="18" charset="-127"/>
          <a:ea typeface="HY강B" pitchFamily="18"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HY강B"/>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cs typeface="HY강B"/>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cs typeface="HY강B"/>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cs typeface="HY강B"/>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cs typeface="HY강B"/>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49" descr="Untitled-1">
            <a:extLst>
              <a:ext uri="{FF2B5EF4-FFF2-40B4-BE49-F238E27FC236}">
                <a16:creationId xmlns:a16="http://schemas.microsoft.com/office/drawing/2014/main" id="{61674689-DBEC-46C1-A1C6-7B5B941376B8}"/>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53" descr="esedded">
            <a:extLst>
              <a:ext uri="{FF2B5EF4-FFF2-40B4-BE49-F238E27FC236}">
                <a16:creationId xmlns:a16="http://schemas.microsoft.com/office/drawing/2014/main" id="{2271733B-6587-46B3-913D-48D0B624B864}"/>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361113" y="0"/>
            <a:ext cx="2782887"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51" descr="어두운 상향 대각선">
            <a:extLst>
              <a:ext uri="{FF2B5EF4-FFF2-40B4-BE49-F238E27FC236}">
                <a16:creationId xmlns:a16="http://schemas.microsoft.com/office/drawing/2014/main" id="{7ED28A1C-51C1-466E-A046-0ECD8517780F}"/>
              </a:ext>
            </a:extLst>
          </p:cNvPr>
          <p:cNvSpPr>
            <a:spLocks noChangeArrowheads="1"/>
          </p:cNvSpPr>
          <p:nvPr userDrawn="1"/>
        </p:nvSpPr>
        <p:spPr bwMode="auto">
          <a:xfrm>
            <a:off x="0" y="6138863"/>
            <a:ext cx="9144000" cy="719137"/>
          </a:xfrm>
          <a:prstGeom prst="rect">
            <a:avLst/>
          </a:prstGeom>
          <a:pattFill prst="dkUpDiag">
            <a:fgClr>
              <a:srgbClr val="B2B2B2">
                <a:alpha val="47842"/>
              </a:srgbClr>
            </a:fgClr>
            <a:bgClr>
              <a:schemeClr val="bg1">
                <a:alpha val="47842"/>
              </a:scheme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cs typeface="+mn-cs"/>
            </a:endParaRPr>
          </a:p>
        </p:txBody>
      </p:sp>
      <p:sp>
        <p:nvSpPr>
          <p:cNvPr id="5" name="页脚占位符 4">
            <a:extLst>
              <a:ext uri="{FF2B5EF4-FFF2-40B4-BE49-F238E27FC236}">
                <a16:creationId xmlns:a16="http://schemas.microsoft.com/office/drawing/2014/main" id="{947FA940-DA6C-41A4-A457-3AFDED98230F}"/>
              </a:ext>
            </a:extLst>
          </p:cNvPr>
          <p:cNvSpPr>
            <a:spLocks noGrp="1"/>
          </p:cNvSpPr>
          <p:nvPr>
            <p:ph type="ftr" sz="quarter" idx="3"/>
          </p:nvPr>
        </p:nvSpPr>
        <p:spPr>
          <a:xfrm>
            <a:off x="0" y="6489700"/>
            <a:ext cx="9144000" cy="368300"/>
          </a:xfrm>
          <a:prstGeom prst="rect">
            <a:avLst/>
          </a:prstGeom>
          <a:noFill/>
        </p:spPr>
        <p:txBody>
          <a:bodyPr/>
          <a:lstStyle>
            <a:lvl1pPr>
              <a:spcBef>
                <a:spcPct val="0"/>
              </a:spcBef>
              <a:buClrTx/>
              <a:buFont typeface="Wingdings" panose="05000000000000000000" pitchFamily="2" charset="2"/>
              <a:buNone/>
              <a:defRPr kumimoji="0" sz="2000" b="0">
                <a:solidFill>
                  <a:srgbClr val="9900CC"/>
                </a:solidFill>
                <a:latin typeface="隶书" panose="02010509060101010101" pitchFamily="49" charset="-122"/>
                <a:ea typeface="隶书" panose="02010509060101010101" pitchFamily="49" charset="-122"/>
                <a:cs typeface="+mn-cs"/>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defRPr/>
            </a:pPr>
            <a:r>
              <a:rPr lang="zh-CN" altLang="en-US"/>
              <a:t>操作系统原理</a:t>
            </a:r>
            <a:r>
              <a:rPr lang="en-US" altLang="zh-CN"/>
              <a:t> - </a:t>
            </a:r>
            <a:r>
              <a:rPr lang="zh-CN" altLang="en-US"/>
              <a:t>操作系统引论         </a:t>
            </a:r>
            <a:fld id="{0B18CAC2-100B-4565-86B6-F261ED8B9F58}"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cSld>
  <p:clrMap bg1="lt1" tx1="dk1" bg2="lt2" tx2="dk2" accent1="accent1" accent2="accent2" accent3="accent3" accent4="accent4" accent5="accent5" accent6="accent6" hlink="hlink" folHlink="folHlink"/>
  <p:sldLayoutIdLst>
    <p:sldLayoutId id="2147483751" r:id="rId1"/>
    <p:sldLayoutId id="2147483766" r:id="rId2"/>
    <p:sldLayoutId id="2147483752" r:id="rId3"/>
    <p:sldLayoutId id="2147483753" r:id="rId4"/>
    <p:sldLayoutId id="2147483767" r:id="rId5"/>
    <p:sldLayoutId id="2147483754" r:id="rId6"/>
    <p:sldLayoutId id="2147483755" r:id="rId7"/>
    <p:sldLayoutId id="2147483756" r:id="rId8"/>
    <p:sldLayoutId id="2147483768" r:id="rId9"/>
    <p:sldLayoutId id="2147483769" r:id="rId10"/>
    <p:sldLayoutId id="2147483779" r:id="rId11"/>
  </p:sldLayoutIdLst>
  <p:hf hdr="0" ftr="0" dt="0"/>
  <p:txStyles>
    <p:titleStyle>
      <a:lvl1pPr algn="ctr" rtl="0" eaLnBrk="0" fontAlgn="base" latinLnBrk="1" hangingPunct="0">
        <a:spcBef>
          <a:spcPct val="0"/>
        </a:spcBef>
        <a:spcAft>
          <a:spcPct val="0"/>
        </a:spcAft>
        <a:defRPr sz="44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2pPr>
      <a:lvl3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3pPr>
      <a:lvl4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4pPr>
      <a:lvl5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5pPr>
      <a:lvl6pPr marL="457200" algn="ctr" rtl="0" fontAlgn="base" latinLnBrk="1">
        <a:spcBef>
          <a:spcPct val="0"/>
        </a:spcBef>
        <a:spcAft>
          <a:spcPct val="0"/>
        </a:spcAft>
        <a:defRPr sz="4400">
          <a:solidFill>
            <a:schemeClr val="tx2"/>
          </a:solidFill>
          <a:latin typeface="HY강B" pitchFamily="18" charset="-127"/>
          <a:ea typeface="宋体" pitchFamily="2" charset="-122"/>
        </a:defRPr>
      </a:lvl6pPr>
      <a:lvl7pPr marL="914400" algn="ctr" rtl="0" fontAlgn="base" latinLnBrk="1">
        <a:spcBef>
          <a:spcPct val="0"/>
        </a:spcBef>
        <a:spcAft>
          <a:spcPct val="0"/>
        </a:spcAft>
        <a:defRPr sz="4400">
          <a:solidFill>
            <a:schemeClr val="tx2"/>
          </a:solidFill>
          <a:latin typeface="HY강B" pitchFamily="18" charset="-127"/>
          <a:ea typeface="宋体" pitchFamily="2" charset="-122"/>
        </a:defRPr>
      </a:lvl7pPr>
      <a:lvl8pPr marL="1371600" algn="ctr" rtl="0" fontAlgn="base" latinLnBrk="1">
        <a:spcBef>
          <a:spcPct val="0"/>
        </a:spcBef>
        <a:spcAft>
          <a:spcPct val="0"/>
        </a:spcAft>
        <a:defRPr sz="4400">
          <a:solidFill>
            <a:schemeClr val="tx2"/>
          </a:solidFill>
          <a:latin typeface="HY강B" pitchFamily="18" charset="-127"/>
          <a:ea typeface="宋体" pitchFamily="2" charset="-122"/>
        </a:defRPr>
      </a:lvl8pPr>
      <a:lvl9pPr marL="1828800" algn="ctr" rtl="0" fontAlgn="base" latinLnBrk="1">
        <a:spcBef>
          <a:spcPct val="0"/>
        </a:spcBef>
        <a:spcAft>
          <a:spcPct val="0"/>
        </a:spcAft>
        <a:defRPr sz="4400">
          <a:solidFill>
            <a:schemeClr val="tx2"/>
          </a:solidFill>
          <a:latin typeface="HY강B" pitchFamily="18" charset="-127"/>
          <a:ea typeface="宋体" pitchFamily="2" charset="-122"/>
        </a:defRPr>
      </a:lvl9pPr>
    </p:titleStyle>
    <p:bodyStyle>
      <a:lvl1pPr marL="342900" indent="-342900" algn="l" rtl="0" eaLnBrk="0" fontAlgn="base" latinLnBrk="1"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sz="2800">
          <a:solidFill>
            <a:schemeClr val="tx1"/>
          </a:solidFill>
          <a:latin typeface="+mn-lt"/>
          <a:ea typeface="+mn-ea"/>
        </a:defRPr>
      </a:lvl2pPr>
      <a:lvl3pPr marL="1143000" indent="-228600" algn="l" rtl="0" eaLnBrk="0" fontAlgn="base" latinLnBrk="1" hangingPunct="0">
        <a:spcBef>
          <a:spcPct val="20000"/>
        </a:spcBef>
        <a:spcAft>
          <a:spcPct val="0"/>
        </a:spcAft>
        <a:buChar char="•"/>
        <a:defRPr sz="2400">
          <a:solidFill>
            <a:schemeClr val="tx1"/>
          </a:solidFill>
          <a:latin typeface="+mn-lt"/>
          <a:ea typeface="+mn-ea"/>
        </a:defRPr>
      </a:lvl3pPr>
      <a:lvl4pPr marL="1600200" indent="-228600" algn="l" rtl="0" eaLnBrk="0" fontAlgn="base" latinLnBrk="1" hangingPunct="0">
        <a:spcBef>
          <a:spcPct val="20000"/>
        </a:spcBef>
        <a:spcAft>
          <a:spcPct val="0"/>
        </a:spcAft>
        <a:buChar char="–"/>
        <a:defRPr sz="2000">
          <a:solidFill>
            <a:schemeClr val="tx1"/>
          </a:solidFill>
          <a:latin typeface="+mn-lt"/>
          <a:ea typeface="+mn-ea"/>
        </a:defRPr>
      </a:lvl4pPr>
      <a:lvl5pPr marL="2057400" indent="-228600" algn="l" rtl="0" eaLnBrk="0" fontAlgn="base" latinLnBrk="1" hangingPunct="0">
        <a:spcBef>
          <a:spcPct val="20000"/>
        </a:spcBef>
        <a:spcAft>
          <a:spcPct val="0"/>
        </a:spcAft>
        <a:buChar char="»"/>
        <a:defRPr sz="2000">
          <a:solidFill>
            <a:schemeClr val="tx1"/>
          </a:solidFill>
          <a:latin typeface="+mn-lt"/>
          <a:ea typeface="+mn-ea"/>
        </a:defRPr>
      </a:lvl5pPr>
      <a:lvl6pPr marL="2514600" indent="-228600" algn="l" rtl="0" fontAlgn="base" latinLnBrk="1">
        <a:spcBef>
          <a:spcPct val="20000"/>
        </a:spcBef>
        <a:spcAft>
          <a:spcPct val="0"/>
        </a:spcAft>
        <a:buChar char="»"/>
        <a:defRPr sz="2000">
          <a:solidFill>
            <a:schemeClr val="tx1"/>
          </a:solidFill>
          <a:latin typeface="+mn-lt"/>
          <a:ea typeface="+mn-ea"/>
        </a:defRPr>
      </a:lvl6pPr>
      <a:lvl7pPr marL="2971800" indent="-228600" algn="l" rtl="0" fontAlgn="base" latinLnBrk="1">
        <a:spcBef>
          <a:spcPct val="20000"/>
        </a:spcBef>
        <a:spcAft>
          <a:spcPct val="0"/>
        </a:spcAft>
        <a:buChar char="»"/>
        <a:defRPr sz="2000">
          <a:solidFill>
            <a:schemeClr val="tx1"/>
          </a:solidFill>
          <a:latin typeface="+mn-lt"/>
          <a:ea typeface="+mn-ea"/>
        </a:defRPr>
      </a:lvl7pPr>
      <a:lvl8pPr marL="3429000" indent="-228600" algn="l" rtl="0" fontAlgn="base" latinLnBrk="1">
        <a:spcBef>
          <a:spcPct val="20000"/>
        </a:spcBef>
        <a:spcAft>
          <a:spcPct val="0"/>
        </a:spcAft>
        <a:buChar char="»"/>
        <a:defRPr sz="2000">
          <a:solidFill>
            <a:schemeClr val="tx1"/>
          </a:solidFill>
          <a:latin typeface="+mn-lt"/>
          <a:ea typeface="+mn-ea"/>
        </a:defRPr>
      </a:lvl8pPr>
      <a:lvl9pPr marL="3886200" indent="-228600" algn="l" rtl="0" fontAlgn="base" latinLnBrk="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49" descr="Untitled-1">
            <a:extLst>
              <a:ext uri="{FF2B5EF4-FFF2-40B4-BE49-F238E27FC236}">
                <a16:creationId xmlns:a16="http://schemas.microsoft.com/office/drawing/2014/main" id="{27C33B14-6703-4757-8457-7D885548C353}"/>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53" descr="esedded">
            <a:extLst>
              <a:ext uri="{FF2B5EF4-FFF2-40B4-BE49-F238E27FC236}">
                <a16:creationId xmlns:a16="http://schemas.microsoft.com/office/drawing/2014/main" id="{37DD9094-13E4-4945-A2F8-F79D9AA88F98}"/>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6361113" y="0"/>
            <a:ext cx="2782887"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51" descr="어두운 상향 대각선">
            <a:extLst>
              <a:ext uri="{FF2B5EF4-FFF2-40B4-BE49-F238E27FC236}">
                <a16:creationId xmlns:a16="http://schemas.microsoft.com/office/drawing/2014/main" id="{DFC531BB-864F-46A8-B652-569ED67F739A}"/>
              </a:ext>
            </a:extLst>
          </p:cNvPr>
          <p:cNvSpPr>
            <a:spLocks noChangeArrowheads="1"/>
          </p:cNvSpPr>
          <p:nvPr userDrawn="1"/>
        </p:nvSpPr>
        <p:spPr bwMode="auto">
          <a:xfrm>
            <a:off x="0" y="6138863"/>
            <a:ext cx="9144000" cy="719137"/>
          </a:xfrm>
          <a:prstGeom prst="rect">
            <a:avLst/>
          </a:prstGeom>
          <a:pattFill prst="dkUpDiag">
            <a:fgClr>
              <a:srgbClr val="B2B2B2">
                <a:alpha val="47842"/>
              </a:srgbClr>
            </a:fgClr>
            <a:bgClr>
              <a:schemeClr val="bg1">
                <a:alpha val="47842"/>
              </a:scheme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p>
        </p:txBody>
      </p:sp>
      <p:sp>
        <p:nvSpPr>
          <p:cNvPr id="5" name="页脚占位符 4">
            <a:extLst>
              <a:ext uri="{FF2B5EF4-FFF2-40B4-BE49-F238E27FC236}">
                <a16:creationId xmlns:a16="http://schemas.microsoft.com/office/drawing/2014/main" id="{947FA940-DA6C-41A4-A457-3AFDED98230F}"/>
              </a:ext>
            </a:extLst>
          </p:cNvPr>
          <p:cNvSpPr>
            <a:spLocks noGrp="1"/>
          </p:cNvSpPr>
          <p:nvPr>
            <p:ph type="ftr" sz="quarter" idx="3"/>
          </p:nvPr>
        </p:nvSpPr>
        <p:spPr>
          <a:xfrm>
            <a:off x="0" y="6489700"/>
            <a:ext cx="9144000" cy="368300"/>
          </a:xfrm>
          <a:prstGeom prst="rect">
            <a:avLst/>
          </a:prstGeom>
          <a:noFill/>
        </p:spPr>
        <p:txBody>
          <a:bodyPr/>
          <a:lstStyle>
            <a:lvl1pPr>
              <a:spcBef>
                <a:spcPct val="0"/>
              </a:spcBef>
              <a:buClrTx/>
              <a:buFont typeface="Wingdings" panose="05000000000000000000" pitchFamily="2" charset="2"/>
              <a:buNone/>
              <a:defRPr kumimoji="0" sz="2000" b="0" dirty="0">
                <a:solidFill>
                  <a:srgbClr val="9900CC"/>
                </a:solidFill>
                <a:latin typeface="隶书" panose="02010509060101010101" pitchFamily="49" charset="-122"/>
                <a:ea typeface="隶书" panose="02010509060101010101" pitchFamily="49"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defRPr/>
            </a:pPr>
            <a:r>
              <a:rPr lang="zh-CN" altLang="en-US"/>
              <a:t>操作系统原理</a:t>
            </a:r>
            <a:r>
              <a:rPr lang="en-US" altLang="zh-CN"/>
              <a:t> - </a:t>
            </a:r>
            <a:r>
              <a:rPr lang="zh-CN" altLang="en-US"/>
              <a:t>操作系统引论         </a:t>
            </a:r>
            <a:fld id="{AABA462A-A613-4C1F-ADD7-2DEFC7292D0B}" type="slidenum">
              <a:rPr lang="en-US" altLang="zh-CN" b="1" smtClean="0">
                <a:latin typeface="Tahoma" panose="020B0604030504040204" pitchFamily="34" charset="0"/>
                <a:ea typeface="宋体" panose="02010600030101010101" pitchFamily="2" charset="-122"/>
              </a:rPr>
              <a:pPr>
                <a:def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2560959549"/>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Lst>
  <p:hf hdr="0" ftr="0" dt="0"/>
  <p:txStyles>
    <p:titleStyle>
      <a:lvl1pPr algn="ctr" rtl="0" eaLnBrk="0" fontAlgn="base" latinLnBrk="1" hangingPunct="0">
        <a:spcBef>
          <a:spcPct val="0"/>
        </a:spcBef>
        <a:spcAft>
          <a:spcPct val="0"/>
        </a:spcAft>
        <a:defRPr sz="44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2pPr>
      <a:lvl3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3pPr>
      <a:lvl4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4pPr>
      <a:lvl5pPr algn="ctr" rtl="0" eaLnBrk="0" fontAlgn="base" latinLnBrk="1" hangingPunct="0">
        <a:spcBef>
          <a:spcPct val="0"/>
        </a:spcBef>
        <a:spcAft>
          <a:spcPct val="0"/>
        </a:spcAft>
        <a:defRPr sz="4400">
          <a:solidFill>
            <a:schemeClr val="tx2"/>
          </a:solidFill>
          <a:latin typeface="HY강B" pitchFamily="18" charset="-127"/>
          <a:ea typeface="宋体" pitchFamily="2" charset="-122"/>
        </a:defRPr>
      </a:lvl5pPr>
      <a:lvl6pPr marL="457200" algn="ctr" rtl="0" fontAlgn="base" latinLnBrk="1">
        <a:spcBef>
          <a:spcPct val="0"/>
        </a:spcBef>
        <a:spcAft>
          <a:spcPct val="0"/>
        </a:spcAft>
        <a:defRPr sz="4400">
          <a:solidFill>
            <a:schemeClr val="tx2"/>
          </a:solidFill>
          <a:latin typeface="HY강B" pitchFamily="18" charset="-127"/>
          <a:ea typeface="宋体" pitchFamily="2" charset="-122"/>
        </a:defRPr>
      </a:lvl6pPr>
      <a:lvl7pPr marL="914400" algn="ctr" rtl="0" fontAlgn="base" latinLnBrk="1">
        <a:spcBef>
          <a:spcPct val="0"/>
        </a:spcBef>
        <a:spcAft>
          <a:spcPct val="0"/>
        </a:spcAft>
        <a:defRPr sz="4400">
          <a:solidFill>
            <a:schemeClr val="tx2"/>
          </a:solidFill>
          <a:latin typeface="HY강B" pitchFamily="18" charset="-127"/>
          <a:ea typeface="宋体" pitchFamily="2" charset="-122"/>
        </a:defRPr>
      </a:lvl7pPr>
      <a:lvl8pPr marL="1371600" algn="ctr" rtl="0" fontAlgn="base" latinLnBrk="1">
        <a:spcBef>
          <a:spcPct val="0"/>
        </a:spcBef>
        <a:spcAft>
          <a:spcPct val="0"/>
        </a:spcAft>
        <a:defRPr sz="4400">
          <a:solidFill>
            <a:schemeClr val="tx2"/>
          </a:solidFill>
          <a:latin typeface="HY강B" pitchFamily="18" charset="-127"/>
          <a:ea typeface="宋体" pitchFamily="2" charset="-122"/>
        </a:defRPr>
      </a:lvl8pPr>
      <a:lvl9pPr marL="1828800" algn="ctr" rtl="0" fontAlgn="base" latinLnBrk="1">
        <a:spcBef>
          <a:spcPct val="0"/>
        </a:spcBef>
        <a:spcAft>
          <a:spcPct val="0"/>
        </a:spcAft>
        <a:defRPr sz="4400">
          <a:solidFill>
            <a:schemeClr val="tx2"/>
          </a:solidFill>
          <a:latin typeface="HY강B" pitchFamily="18" charset="-127"/>
          <a:ea typeface="宋体" pitchFamily="2" charset="-122"/>
        </a:defRPr>
      </a:lvl9pPr>
    </p:titleStyle>
    <p:bodyStyle>
      <a:lvl1pPr marL="342900" indent="-342900" algn="l" rtl="0" eaLnBrk="0" fontAlgn="base" latinLnBrk="1"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sz="2800">
          <a:solidFill>
            <a:schemeClr val="tx1"/>
          </a:solidFill>
          <a:latin typeface="+mn-lt"/>
          <a:ea typeface="+mn-ea"/>
        </a:defRPr>
      </a:lvl2pPr>
      <a:lvl3pPr marL="1143000" indent="-228600" algn="l" rtl="0" eaLnBrk="0" fontAlgn="base" latinLnBrk="1" hangingPunct="0">
        <a:spcBef>
          <a:spcPct val="20000"/>
        </a:spcBef>
        <a:spcAft>
          <a:spcPct val="0"/>
        </a:spcAft>
        <a:buChar char="•"/>
        <a:defRPr sz="2400">
          <a:solidFill>
            <a:schemeClr val="tx1"/>
          </a:solidFill>
          <a:latin typeface="+mn-lt"/>
          <a:ea typeface="+mn-ea"/>
        </a:defRPr>
      </a:lvl3pPr>
      <a:lvl4pPr marL="1600200" indent="-228600" algn="l" rtl="0" eaLnBrk="0" fontAlgn="base" latinLnBrk="1" hangingPunct="0">
        <a:spcBef>
          <a:spcPct val="20000"/>
        </a:spcBef>
        <a:spcAft>
          <a:spcPct val="0"/>
        </a:spcAft>
        <a:buChar char="–"/>
        <a:defRPr sz="2000">
          <a:solidFill>
            <a:schemeClr val="tx1"/>
          </a:solidFill>
          <a:latin typeface="+mn-lt"/>
          <a:ea typeface="+mn-ea"/>
        </a:defRPr>
      </a:lvl4pPr>
      <a:lvl5pPr marL="2057400" indent="-228600" algn="l" rtl="0" eaLnBrk="0" fontAlgn="base" latinLnBrk="1" hangingPunct="0">
        <a:spcBef>
          <a:spcPct val="20000"/>
        </a:spcBef>
        <a:spcAft>
          <a:spcPct val="0"/>
        </a:spcAft>
        <a:buChar char="»"/>
        <a:defRPr sz="2000">
          <a:solidFill>
            <a:schemeClr val="tx1"/>
          </a:solidFill>
          <a:latin typeface="+mn-lt"/>
          <a:ea typeface="+mn-ea"/>
        </a:defRPr>
      </a:lvl5pPr>
      <a:lvl6pPr marL="2514600" indent="-228600" algn="l" rtl="0" fontAlgn="base" latinLnBrk="1">
        <a:spcBef>
          <a:spcPct val="20000"/>
        </a:spcBef>
        <a:spcAft>
          <a:spcPct val="0"/>
        </a:spcAft>
        <a:buChar char="»"/>
        <a:defRPr sz="2000">
          <a:solidFill>
            <a:schemeClr val="tx1"/>
          </a:solidFill>
          <a:latin typeface="+mn-lt"/>
          <a:ea typeface="+mn-ea"/>
        </a:defRPr>
      </a:lvl6pPr>
      <a:lvl7pPr marL="2971800" indent="-228600" algn="l" rtl="0" fontAlgn="base" latinLnBrk="1">
        <a:spcBef>
          <a:spcPct val="20000"/>
        </a:spcBef>
        <a:spcAft>
          <a:spcPct val="0"/>
        </a:spcAft>
        <a:buChar char="»"/>
        <a:defRPr sz="2000">
          <a:solidFill>
            <a:schemeClr val="tx1"/>
          </a:solidFill>
          <a:latin typeface="+mn-lt"/>
          <a:ea typeface="+mn-ea"/>
        </a:defRPr>
      </a:lvl7pPr>
      <a:lvl8pPr marL="3429000" indent="-228600" algn="l" rtl="0" fontAlgn="base" latinLnBrk="1">
        <a:spcBef>
          <a:spcPct val="20000"/>
        </a:spcBef>
        <a:spcAft>
          <a:spcPct val="0"/>
        </a:spcAft>
        <a:buChar char="»"/>
        <a:defRPr sz="2000">
          <a:solidFill>
            <a:schemeClr val="tx1"/>
          </a:solidFill>
          <a:latin typeface="+mn-lt"/>
          <a:ea typeface="+mn-ea"/>
        </a:defRPr>
      </a:lvl8pPr>
      <a:lvl9pPr marL="3886200" indent="-228600" algn="l" rtl="0" fontAlgn="base" latinLnBrk="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oleObject" Target="../embeddings/oleObject1.bin"/><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oleObject" Target="../embeddings/oleObject2.bin"/><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oleObject" Target="../embeddings/oleObject3.bin"/><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oleObject" Target="../embeddings/oleObject4.bin"/><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oleObject" Target="../embeddings/oleObject5.bin"/><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oleObject" Target="../embeddings/oleObject6.bin"/><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oleObject" Target="../embeddings/oleObject7.bin"/><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oleObject" Target="../embeddings/oleObject8.bin"/><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3.xml"/></Relationships>
</file>

<file path=ppt/slides/_rels/slide6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3.xml"/></Relationships>
</file>

<file path=ppt/slides/_rels/slide7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3.xml"/></Relationships>
</file>

<file path=ppt/slides/_rels/slide7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3.xml"/></Relationships>
</file>

<file path=ppt/slides/_rels/slide7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extBox 7">
            <a:extLst>
              <a:ext uri="{FF2B5EF4-FFF2-40B4-BE49-F238E27FC236}">
                <a16:creationId xmlns:a16="http://schemas.microsoft.com/office/drawing/2014/main" id="{90D9F1F6-762F-4497-871A-ACD2C5697803}"/>
              </a:ext>
            </a:extLst>
          </p:cNvPr>
          <p:cNvSpPr txBox="1">
            <a:spLocks noChangeArrowheads="1"/>
          </p:cNvSpPr>
          <p:nvPr/>
        </p:nvSpPr>
        <p:spPr bwMode="auto">
          <a:xfrm>
            <a:off x="182563" y="2365375"/>
            <a:ext cx="7029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algn="ctr" eaLnBrk="1" hangingPunct="1"/>
            <a:r>
              <a:rPr kumimoji="0" lang="zh-CN" altLang="en-US" sz="3600" dirty="0">
                <a:solidFill>
                  <a:srgbClr val="00339A"/>
                </a:solidFill>
                <a:latin typeface="隶书" panose="02010509060101010101" pitchFamily="49" charset="-122"/>
                <a:ea typeface="隶书" panose="02010509060101010101" pitchFamily="49" charset="-122"/>
              </a:rPr>
              <a:t>第四章        存储器管理</a:t>
            </a:r>
            <a:endParaRPr kumimoji="0" lang="en-US" altLang="zh-CN" sz="3600" dirty="0">
              <a:solidFill>
                <a:srgbClr val="00339A"/>
              </a:solidFill>
              <a:latin typeface="隶书" panose="02010509060101010101" pitchFamily="49" charset="-122"/>
              <a:ea typeface="隶书" panose="02010509060101010101" pitchFamily="49" charset="-122"/>
            </a:endParaRPr>
          </a:p>
          <a:p>
            <a:pPr algn="ctr" eaLnBrk="1" hangingPunct="1"/>
            <a:r>
              <a:rPr kumimoji="0" lang="en-US" altLang="zh-CN" sz="3600" dirty="0">
                <a:solidFill>
                  <a:srgbClr val="00339A"/>
                </a:solidFill>
                <a:latin typeface="Times New Roman" panose="02020603050405020304" pitchFamily="18" charset="0"/>
                <a:ea typeface="隶书" panose="02010509060101010101" pitchFamily="49" charset="-122"/>
                <a:cs typeface="Times New Roman" panose="02020603050405020304" pitchFamily="18" charset="0"/>
              </a:rPr>
              <a:t>Chapter 4  Memory Management</a:t>
            </a:r>
            <a:endParaRPr kumimoji="0" lang="zh-CN" altLang="en-US" sz="3600" dirty="0">
              <a:solidFill>
                <a:srgbClr val="00339A"/>
              </a:solidFill>
              <a:latin typeface="Times New Roman" panose="02020603050405020304" pitchFamily="18" charset="0"/>
              <a:ea typeface="隶书" panose="020105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a:extLst>
              <a:ext uri="{FF2B5EF4-FFF2-40B4-BE49-F238E27FC236}">
                <a16:creationId xmlns:a16="http://schemas.microsoft.com/office/drawing/2014/main" id="{001BCF07-1BFE-4551-9DDB-31A0A0639A1F}"/>
              </a:ext>
            </a:extLst>
          </p:cNvPr>
          <p:cNvSpPr>
            <a:spLocks noGrp="1" noChangeArrowheads="1"/>
          </p:cNvSpPr>
          <p:nvPr>
            <p:ph type="title"/>
          </p:nvPr>
        </p:nvSpPr>
        <p:spPr/>
        <p:txBody>
          <a:bodyPr/>
          <a:lstStyle/>
          <a:p>
            <a:pPr eaLnBrk="1" hangingPunct="1"/>
            <a:r>
              <a:rPr lang="en-US" altLang="zh-CN" sz="3600" dirty="0"/>
              <a:t>4.2   </a:t>
            </a:r>
            <a:r>
              <a:rPr lang="zh-CN" altLang="en-US" sz="3600" dirty="0">
                <a:latin typeface="Times New Roman" panose="02020603050405020304" pitchFamily="18" charset="0"/>
              </a:rPr>
              <a:t>程序的装入和链接</a:t>
            </a:r>
            <a:endParaRPr lang="zh-CN" altLang="en-US" sz="3600" dirty="0"/>
          </a:p>
        </p:txBody>
      </p:sp>
      <p:sp>
        <p:nvSpPr>
          <p:cNvPr id="14342" name="Rectangle 4">
            <a:extLst>
              <a:ext uri="{FF2B5EF4-FFF2-40B4-BE49-F238E27FC236}">
                <a16:creationId xmlns:a16="http://schemas.microsoft.com/office/drawing/2014/main" id="{9B1F62D5-6EB4-4C6E-A6A0-755047FE1EEA}"/>
              </a:ext>
            </a:extLst>
          </p:cNvPr>
          <p:cNvSpPr>
            <a:spLocks noGrp="1" noChangeArrowheads="1"/>
          </p:cNvSpPr>
          <p:nvPr>
            <p:ph idx="1"/>
          </p:nvPr>
        </p:nvSpPr>
        <p:spPr/>
        <p:txBody>
          <a:bodyPr/>
          <a:lstStyle/>
          <a:p>
            <a:pPr eaLnBrk="1" hangingPunct="1"/>
            <a:r>
              <a:rPr lang="zh-CN" altLang="en-US" dirty="0">
                <a:latin typeface="Times New Roman" panose="02020603050405020304" pitchFamily="18" charset="0"/>
              </a:rPr>
              <a:t>程序的装入</a:t>
            </a:r>
          </a:p>
          <a:p>
            <a:pPr lvl="1" eaLnBrk="1" hangingPunct="1"/>
            <a:r>
              <a:rPr lang="zh-CN" altLang="en-US" dirty="0">
                <a:latin typeface="Times New Roman" panose="02020603050405020304" pitchFamily="18" charset="0"/>
              </a:rPr>
              <a:t>绝对装入方式（</a:t>
            </a:r>
            <a:r>
              <a:rPr lang="en-US" altLang="zh-CN" dirty="0"/>
              <a:t>Absolute Loading Mode</a:t>
            </a:r>
            <a:r>
              <a:rPr lang="zh-CN" altLang="en-US" dirty="0">
                <a:latin typeface="Times New Roman" panose="02020603050405020304" pitchFamily="18" charset="0"/>
              </a:rPr>
              <a:t>）</a:t>
            </a:r>
          </a:p>
          <a:p>
            <a:pPr lvl="2" eaLnBrk="1" hangingPunct="1"/>
            <a:r>
              <a:rPr lang="zh-CN" altLang="en-US" dirty="0">
                <a:latin typeface="Times New Roman" panose="02020603050405020304" pitchFamily="18" charset="0"/>
              </a:rPr>
              <a:t>编译程序产生绝对地址目标代码，由装入程序根据装入模块中的地址，将程序和数据装入内存。</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20803E-C744-4209-AA9F-0DEEB8549A1D}"/>
              </a:ext>
            </a:extLst>
          </p:cNvPr>
          <p:cNvSpPr>
            <a:spLocks noGrp="1"/>
          </p:cNvSpPr>
          <p:nvPr>
            <p:ph type="title"/>
          </p:nvPr>
        </p:nvSpPr>
        <p:spPr/>
        <p:txBody>
          <a:bodyPr/>
          <a:lstStyle/>
          <a:p>
            <a:r>
              <a:rPr lang="en-US" altLang="zh-CN" dirty="0"/>
              <a:t>4.2   </a:t>
            </a:r>
            <a:r>
              <a:rPr lang="zh-CN" altLang="en-US" dirty="0">
                <a:latin typeface="Times New Roman" panose="02020603050405020304" pitchFamily="18" charset="0"/>
              </a:rPr>
              <a:t>程序的装入和链接</a:t>
            </a:r>
            <a:endParaRPr lang="zh-CN" altLang="en-US" dirty="0"/>
          </a:p>
        </p:txBody>
      </p:sp>
      <p:sp>
        <p:nvSpPr>
          <p:cNvPr id="15365" name="Rectangle 4">
            <a:extLst>
              <a:ext uri="{FF2B5EF4-FFF2-40B4-BE49-F238E27FC236}">
                <a16:creationId xmlns:a16="http://schemas.microsoft.com/office/drawing/2014/main" id="{3389F6C4-76CA-4669-A454-7F82FDF15829}"/>
              </a:ext>
            </a:extLst>
          </p:cNvPr>
          <p:cNvSpPr>
            <a:spLocks noGrp="1" noChangeArrowheads="1"/>
          </p:cNvSpPr>
          <p:nvPr>
            <p:ph idx="1"/>
          </p:nvPr>
        </p:nvSpPr>
        <p:spPr>
          <a:xfrm>
            <a:off x="457200" y="1366887"/>
            <a:ext cx="8392160" cy="4759276"/>
          </a:xfrm>
        </p:spPr>
        <p:txBody>
          <a:bodyPr/>
          <a:lstStyle/>
          <a:p>
            <a:pPr eaLnBrk="1" hangingPunct="1">
              <a:lnSpc>
                <a:spcPct val="90000"/>
              </a:lnSpc>
              <a:buFont typeface="Wingdings" panose="05000000000000000000" pitchFamily="2" charset="2"/>
              <a:buNone/>
            </a:pPr>
            <a:endParaRPr lang="en-US" altLang="zh-CN" sz="2400" dirty="0"/>
          </a:p>
          <a:p>
            <a:pPr lvl="1" eaLnBrk="1" hangingPunct="1">
              <a:lnSpc>
                <a:spcPct val="90000"/>
              </a:lnSpc>
            </a:pPr>
            <a:r>
              <a:rPr lang="zh-CN" altLang="en-US" dirty="0">
                <a:latin typeface="Times New Roman" panose="02020603050405020304" pitchFamily="18" charset="0"/>
              </a:rPr>
              <a:t>可重定位装入方式</a:t>
            </a:r>
            <a:r>
              <a:rPr lang="en-US" altLang="zh-CN" dirty="0">
                <a:latin typeface="Times New Roman" panose="02020603050405020304" pitchFamily="18" charset="0"/>
              </a:rPr>
              <a:t>(</a:t>
            </a:r>
            <a:r>
              <a:rPr lang="en-US" altLang="zh-CN" dirty="0"/>
              <a:t>Relocatable Loading Mode</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lvl="2" eaLnBrk="1" hangingPunct="1">
              <a:lnSpc>
                <a:spcPct val="90000"/>
              </a:lnSpc>
            </a:pPr>
            <a:r>
              <a:rPr lang="zh-CN" altLang="en-US" dirty="0">
                <a:latin typeface="Times New Roman" panose="02020603050405020304" pitchFamily="18" charset="0"/>
              </a:rPr>
              <a:t>重定位：在装入时对目标程序中的指令和数据地址的修改过程。</a:t>
            </a:r>
          </a:p>
          <a:p>
            <a:pPr lvl="2" eaLnBrk="1" hangingPunct="1">
              <a:lnSpc>
                <a:spcPct val="90000"/>
              </a:lnSpc>
            </a:pPr>
            <a:r>
              <a:rPr lang="zh-CN" altLang="en-US" dirty="0">
                <a:latin typeface="Times New Roman" panose="02020603050405020304" pitchFamily="18" charset="0"/>
              </a:rPr>
              <a:t>静态地址重定位：是指作业在装入时随即进行的地址变换方式，这一工作由装配程序完成。</a:t>
            </a:r>
          </a:p>
          <a:p>
            <a:pPr lvl="2" eaLnBrk="1" hangingPunct="1">
              <a:lnSpc>
                <a:spcPct val="90000"/>
              </a:lnSpc>
            </a:pPr>
            <a:r>
              <a:rPr lang="zh-CN" altLang="en-US" dirty="0">
                <a:latin typeface="Times New Roman" panose="02020603050405020304" pitchFamily="18" charset="0"/>
              </a:rPr>
              <a:t>优点：无需增加硬件地址变换机构；实现简单。</a:t>
            </a:r>
          </a:p>
          <a:p>
            <a:pPr lvl="2" eaLnBrk="1" hangingPunct="1">
              <a:lnSpc>
                <a:spcPct val="90000"/>
              </a:lnSpc>
            </a:pPr>
            <a:r>
              <a:rPr lang="zh-CN" altLang="en-US" dirty="0">
                <a:latin typeface="Times New Roman" panose="02020603050405020304" pitchFamily="18" charset="0"/>
              </a:rPr>
              <a:t>缺点：程序经地址定位后就不能再移动了；程序在存储空间中只能连续分配；多个用户难以共享存于内存中的同一程序</a:t>
            </a:r>
            <a:r>
              <a:rPr lang="zh-CN" altLang="en-US" sz="2400" dirty="0">
                <a:latin typeface="Times New Roman" panose="02020603050405020304" pitchFamily="18"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5B7F00-157C-401E-B4CE-4563EE721906}"/>
              </a:ext>
            </a:extLst>
          </p:cNvPr>
          <p:cNvSpPr>
            <a:spLocks noGrp="1"/>
          </p:cNvSpPr>
          <p:nvPr>
            <p:ph type="title"/>
          </p:nvPr>
        </p:nvSpPr>
        <p:spPr/>
        <p:txBody>
          <a:bodyPr/>
          <a:lstStyle/>
          <a:p>
            <a:r>
              <a:rPr lang="en-US" altLang="zh-CN" dirty="0">
                <a:solidFill>
                  <a:srgbClr val="000000"/>
                </a:solidFill>
              </a:rPr>
              <a:t>4.2   </a:t>
            </a:r>
            <a:r>
              <a:rPr lang="zh-CN" altLang="en-US" dirty="0">
                <a:solidFill>
                  <a:srgbClr val="000000"/>
                </a:solidFill>
                <a:latin typeface="Times New Roman" panose="02020603050405020304" pitchFamily="18" charset="0"/>
              </a:rPr>
              <a:t>程序的装入和链接</a:t>
            </a:r>
            <a:endParaRPr lang="zh-CN" altLang="en-US" sz="2800" dirty="0"/>
          </a:p>
        </p:txBody>
      </p:sp>
      <p:sp>
        <p:nvSpPr>
          <p:cNvPr id="16389" name="Rectangle 4">
            <a:extLst>
              <a:ext uri="{FF2B5EF4-FFF2-40B4-BE49-F238E27FC236}">
                <a16:creationId xmlns:a16="http://schemas.microsoft.com/office/drawing/2014/main" id="{F968E2FF-B8BF-4F24-B461-0DC58BC97367}"/>
              </a:ext>
            </a:extLst>
          </p:cNvPr>
          <p:cNvSpPr>
            <a:spLocks noGrp="1" noChangeArrowheads="1"/>
          </p:cNvSpPr>
          <p:nvPr>
            <p:ph idx="1"/>
          </p:nvPr>
        </p:nvSpPr>
        <p:spPr/>
        <p:txBody>
          <a:bodyPr/>
          <a:lstStyle/>
          <a:p>
            <a:pPr lvl="1" eaLnBrk="1" hangingPunct="1">
              <a:lnSpc>
                <a:spcPct val="90000"/>
              </a:lnSpc>
            </a:pPr>
            <a:r>
              <a:rPr lang="zh-CN" altLang="en-US" dirty="0">
                <a:latin typeface="Times New Roman" panose="02020603050405020304" pitchFamily="18" charset="0"/>
              </a:rPr>
              <a:t>动态运行时装入方式（</a:t>
            </a:r>
            <a:r>
              <a:rPr lang="en-US" altLang="zh-CN" dirty="0"/>
              <a:t>Dynamic Run-Time Loading</a:t>
            </a:r>
            <a:r>
              <a:rPr lang="zh-CN" altLang="en-US" dirty="0">
                <a:latin typeface="Times New Roman" panose="02020603050405020304" pitchFamily="18" charset="0"/>
              </a:rPr>
              <a:t>）</a:t>
            </a:r>
          </a:p>
          <a:p>
            <a:pPr lvl="2" eaLnBrk="1" hangingPunct="1">
              <a:lnSpc>
                <a:spcPct val="90000"/>
              </a:lnSpc>
            </a:pPr>
            <a:r>
              <a:rPr lang="zh-CN" altLang="en-US" dirty="0">
                <a:latin typeface="Times New Roman" panose="02020603050405020304" pitchFamily="18" charset="0"/>
              </a:rPr>
              <a:t>程序执行过程中，当访问指令或数据时，才进行的地址变换方法，称为动态重定位。</a:t>
            </a:r>
          </a:p>
          <a:p>
            <a:pPr lvl="2" eaLnBrk="1" hangingPunct="1">
              <a:lnSpc>
                <a:spcPct val="90000"/>
              </a:lnSpc>
            </a:pPr>
            <a:r>
              <a:rPr lang="zh-CN" altLang="en-US" dirty="0">
                <a:latin typeface="Times New Roman" panose="02020603050405020304" pitchFamily="18" charset="0"/>
              </a:rPr>
              <a:t>靠硬件地址变换机构实现的。</a:t>
            </a:r>
          </a:p>
          <a:p>
            <a:pPr lvl="3" eaLnBrk="1" hangingPunct="1">
              <a:lnSpc>
                <a:spcPct val="90000"/>
              </a:lnSpc>
            </a:pPr>
            <a:r>
              <a:rPr lang="zh-CN" altLang="en-US" dirty="0">
                <a:latin typeface="Times New Roman" panose="02020603050405020304" pitchFamily="18" charset="0"/>
              </a:rPr>
              <a:t>基地址寄存器</a:t>
            </a:r>
            <a:r>
              <a:rPr lang="zh-CN" altLang="en-US" dirty="0"/>
              <a:t>（</a:t>
            </a:r>
            <a:r>
              <a:rPr lang="zh-CN" altLang="en-US" dirty="0">
                <a:latin typeface="Times New Roman" panose="02020603050405020304" pitchFamily="18" charset="0"/>
              </a:rPr>
              <a:t>重定位寄存器）</a:t>
            </a:r>
            <a:r>
              <a:rPr lang="zh-CN" altLang="en-US" dirty="0"/>
              <a:t> </a:t>
            </a:r>
            <a:r>
              <a:rPr lang="en-US" altLang="zh-CN" dirty="0"/>
              <a:t>BR</a:t>
            </a:r>
          </a:p>
          <a:p>
            <a:pPr lvl="3" eaLnBrk="1" hangingPunct="1">
              <a:lnSpc>
                <a:spcPct val="90000"/>
              </a:lnSpc>
            </a:pPr>
            <a:r>
              <a:rPr lang="zh-CN" altLang="en-US" dirty="0">
                <a:latin typeface="Times New Roman" panose="02020603050405020304" pitchFamily="18" charset="0"/>
              </a:rPr>
              <a:t>程序虚地址寄存器</a:t>
            </a:r>
            <a:r>
              <a:rPr lang="en-US" altLang="zh-CN" dirty="0"/>
              <a:t>VR </a:t>
            </a:r>
          </a:p>
          <a:p>
            <a:pPr lvl="3" eaLnBrk="1" hangingPunct="1">
              <a:lnSpc>
                <a:spcPct val="90000"/>
              </a:lnSpc>
            </a:pPr>
            <a:r>
              <a:rPr lang="zh-CN" altLang="en-US" dirty="0">
                <a:latin typeface="Times New Roman" panose="02020603050405020304" pitchFamily="18" charset="0"/>
              </a:rPr>
              <a:t>地址</a:t>
            </a:r>
            <a:r>
              <a:rPr lang="zh-CN" altLang="en-US" dirty="0"/>
              <a:t> </a:t>
            </a:r>
            <a:r>
              <a:rPr lang="en-US" altLang="zh-CN" dirty="0"/>
              <a:t>MA=</a:t>
            </a:r>
            <a:r>
              <a:rPr lang="zh-CN" altLang="en-US" dirty="0"/>
              <a:t>（</a:t>
            </a:r>
            <a:r>
              <a:rPr lang="en-US" altLang="zh-CN" dirty="0"/>
              <a:t>BR</a:t>
            </a:r>
            <a:r>
              <a:rPr lang="zh-CN" altLang="en-US" dirty="0"/>
              <a:t>）</a:t>
            </a:r>
            <a:r>
              <a:rPr lang="en-US" altLang="zh-CN" dirty="0"/>
              <a:t>+</a:t>
            </a:r>
            <a:r>
              <a:rPr lang="zh-CN" altLang="en-US" dirty="0"/>
              <a:t>（</a:t>
            </a:r>
            <a:r>
              <a:rPr lang="en-US" altLang="zh-CN" dirty="0"/>
              <a:t>VR</a:t>
            </a:r>
            <a:r>
              <a:rPr lang="zh-CN" altLang="en-US" dirty="0"/>
              <a:t>）</a:t>
            </a:r>
          </a:p>
          <a:p>
            <a:pPr lvl="2" eaLnBrk="1" hangingPunct="1">
              <a:lnSpc>
                <a:spcPct val="90000"/>
              </a:lnSpc>
            </a:pPr>
            <a:r>
              <a:rPr lang="zh-CN" altLang="en-US" dirty="0">
                <a:latin typeface="Times New Roman" panose="02020603050405020304" pitchFamily="18" charset="0"/>
              </a:rPr>
              <a:t>优点：可对内存进行非连续分配；提供了实现虚存的基础；有利于程序段的共享。</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1B30A-FABB-40B3-93AB-E9F149521D0F}"/>
              </a:ext>
            </a:extLst>
          </p:cNvPr>
          <p:cNvSpPr>
            <a:spLocks noGrp="1"/>
          </p:cNvSpPr>
          <p:nvPr>
            <p:ph type="title"/>
          </p:nvPr>
        </p:nvSpPr>
        <p:spPr/>
        <p:txBody>
          <a:bodyPr/>
          <a:lstStyle/>
          <a:p>
            <a:r>
              <a:rPr lang="en-US" altLang="zh-CN" dirty="0">
                <a:solidFill>
                  <a:srgbClr val="000000"/>
                </a:solidFill>
              </a:rPr>
              <a:t>4.2   </a:t>
            </a:r>
            <a:r>
              <a:rPr lang="zh-CN" altLang="en-US" dirty="0">
                <a:solidFill>
                  <a:srgbClr val="000000"/>
                </a:solidFill>
                <a:latin typeface="Times New Roman" panose="02020603050405020304" pitchFamily="18" charset="0"/>
              </a:rPr>
              <a:t>程序的装入和链接</a:t>
            </a:r>
            <a:endParaRPr lang="zh-CN" altLang="en-US" dirty="0"/>
          </a:p>
        </p:txBody>
      </p:sp>
      <p:sp>
        <p:nvSpPr>
          <p:cNvPr id="3" name="内容占位符 2">
            <a:extLst>
              <a:ext uri="{FF2B5EF4-FFF2-40B4-BE49-F238E27FC236}">
                <a16:creationId xmlns:a16="http://schemas.microsoft.com/office/drawing/2014/main" id="{F81323DC-91E8-460A-A7F0-B4E772C6F286}"/>
              </a:ext>
            </a:extLst>
          </p:cNvPr>
          <p:cNvSpPr>
            <a:spLocks noGrp="1"/>
          </p:cNvSpPr>
          <p:nvPr>
            <p:ph idx="1"/>
          </p:nvPr>
        </p:nvSpPr>
        <p:spPr/>
        <p:txBody>
          <a:bodyPr/>
          <a:lstStyle/>
          <a:p>
            <a:endParaRPr lang="zh-CN" altLang="en-US"/>
          </a:p>
        </p:txBody>
      </p:sp>
      <p:graphicFrame>
        <p:nvGraphicFramePr>
          <p:cNvPr id="17413" name="Object 1026">
            <a:extLst>
              <a:ext uri="{FF2B5EF4-FFF2-40B4-BE49-F238E27FC236}">
                <a16:creationId xmlns:a16="http://schemas.microsoft.com/office/drawing/2014/main" id="{3F33DF28-B4B7-4D11-9243-4635F726B803}"/>
              </a:ext>
            </a:extLst>
          </p:cNvPr>
          <p:cNvGraphicFramePr>
            <a:graphicFrameLocks noChangeAspect="1"/>
          </p:cNvGraphicFramePr>
          <p:nvPr>
            <p:extLst>
              <p:ext uri="{D42A27DB-BD31-4B8C-83A1-F6EECF244321}">
                <p14:modId xmlns:p14="http://schemas.microsoft.com/office/powerpoint/2010/main" val="1812486611"/>
              </p:ext>
            </p:extLst>
          </p:nvPr>
        </p:nvGraphicFramePr>
        <p:xfrm>
          <a:off x="806355" y="1011328"/>
          <a:ext cx="7531289" cy="5440271"/>
        </p:xfrm>
        <a:graphic>
          <a:graphicData uri="http://schemas.openxmlformats.org/presentationml/2006/ole">
            <mc:AlternateContent xmlns:mc="http://schemas.openxmlformats.org/markup-compatibility/2006">
              <mc:Choice xmlns:v="urn:schemas-microsoft-com:vml" Requires="v">
                <p:oleObj name="BMP 图象" r:id="rId2" imgW="7714286" imgH="5571429" progId="Paint.Picture">
                  <p:embed/>
                </p:oleObj>
              </mc:Choice>
              <mc:Fallback>
                <p:oleObj name="BMP 图象" r:id="rId2" imgW="7714286" imgH="5571429" progId="Paint.Picture">
                  <p:embed/>
                  <p:pic>
                    <p:nvPicPr>
                      <p:cNvPr id="17413" name="Object 1026">
                        <a:extLst>
                          <a:ext uri="{FF2B5EF4-FFF2-40B4-BE49-F238E27FC236}">
                            <a16:creationId xmlns:a16="http://schemas.microsoft.com/office/drawing/2014/main" id="{3F33DF28-B4B7-4D11-9243-4635F726B8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355" y="1011328"/>
                        <a:ext cx="7531289" cy="5440271"/>
                      </a:xfrm>
                      <a:prstGeom prst="rect">
                        <a:avLst/>
                      </a:prstGeom>
                      <a:noFill/>
                      <a:ln>
                        <a:noFill/>
                      </a:ln>
                      <a:effec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48D55-4323-41FA-AAAC-9C2EBBCA7CB1}"/>
              </a:ext>
            </a:extLst>
          </p:cNvPr>
          <p:cNvSpPr>
            <a:spLocks noGrp="1"/>
          </p:cNvSpPr>
          <p:nvPr>
            <p:ph type="title"/>
          </p:nvPr>
        </p:nvSpPr>
        <p:spPr/>
        <p:txBody>
          <a:bodyPr/>
          <a:lstStyle/>
          <a:p>
            <a:r>
              <a:rPr lang="en-US" altLang="zh-CN" dirty="0"/>
              <a:t>4.2   </a:t>
            </a:r>
            <a:r>
              <a:rPr lang="zh-CN" altLang="en-US" dirty="0">
                <a:latin typeface="Times New Roman" panose="02020603050405020304" pitchFamily="18" charset="0"/>
              </a:rPr>
              <a:t>程序的装入和链接</a:t>
            </a:r>
            <a:endParaRPr lang="zh-CN" altLang="en-US" dirty="0"/>
          </a:p>
        </p:txBody>
      </p:sp>
      <p:sp>
        <p:nvSpPr>
          <p:cNvPr id="18437" name="Rectangle 4">
            <a:extLst>
              <a:ext uri="{FF2B5EF4-FFF2-40B4-BE49-F238E27FC236}">
                <a16:creationId xmlns:a16="http://schemas.microsoft.com/office/drawing/2014/main" id="{3C5A02F6-F773-4582-A1BC-B3E499258B13}"/>
              </a:ext>
            </a:extLst>
          </p:cNvPr>
          <p:cNvSpPr>
            <a:spLocks noGrp="1" noChangeArrowheads="1"/>
          </p:cNvSpPr>
          <p:nvPr>
            <p:ph idx="1"/>
          </p:nvPr>
        </p:nvSpPr>
        <p:spPr/>
        <p:txBody>
          <a:bodyPr/>
          <a:lstStyle/>
          <a:p>
            <a:pPr eaLnBrk="1" hangingPunct="1"/>
            <a:r>
              <a:rPr lang="zh-CN" altLang="en-US" dirty="0">
                <a:latin typeface="Times New Roman" panose="02020603050405020304" pitchFamily="18" charset="0"/>
              </a:rPr>
              <a:t>程序的链接</a:t>
            </a:r>
          </a:p>
          <a:p>
            <a:pPr lvl="1" eaLnBrk="1" hangingPunct="1"/>
            <a:r>
              <a:rPr lang="zh-CN" altLang="en-US" dirty="0">
                <a:latin typeface="Times New Roman" panose="02020603050405020304" pitchFamily="18" charset="0"/>
              </a:rPr>
              <a:t> 静态链接</a:t>
            </a:r>
          </a:p>
          <a:p>
            <a:pPr lvl="1" eaLnBrk="1" hangingPunct="1"/>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 装入时动态链接</a:t>
            </a:r>
          </a:p>
          <a:p>
            <a:pPr lvl="1" eaLnBrk="1" hangingPunct="1"/>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 运行时动态链接</a:t>
            </a:r>
            <a:endParaRPr lang="zh-CN" altLang="en-US" b="0" dirty="0"/>
          </a:p>
          <a:p>
            <a:pPr algn="just" eaLnBrk="1" hangingPunct="1">
              <a:spcBef>
                <a:spcPct val="50000"/>
              </a:spcBef>
              <a:buClrTx/>
              <a:buFontTx/>
              <a:buNone/>
            </a:pPr>
            <a:endParaRPr lang="en-US" altLang="zh-CN" sz="4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a:extLst>
              <a:ext uri="{FF2B5EF4-FFF2-40B4-BE49-F238E27FC236}">
                <a16:creationId xmlns:a16="http://schemas.microsoft.com/office/drawing/2014/main" id="{0E0ED609-CBA7-4CEB-970D-600E264BDA87}"/>
              </a:ext>
            </a:extLst>
          </p:cNvPr>
          <p:cNvSpPr>
            <a:spLocks noGrp="1" noChangeArrowheads="1"/>
          </p:cNvSpPr>
          <p:nvPr>
            <p:ph type="title"/>
          </p:nvPr>
        </p:nvSpPr>
        <p:spPr/>
        <p:txBody>
          <a:bodyPr/>
          <a:lstStyle/>
          <a:p>
            <a:pPr eaLnBrk="1" hangingPunct="1"/>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sp>
        <p:nvSpPr>
          <p:cNvPr id="19462" name="Rectangle 4">
            <a:extLst>
              <a:ext uri="{FF2B5EF4-FFF2-40B4-BE49-F238E27FC236}">
                <a16:creationId xmlns:a16="http://schemas.microsoft.com/office/drawing/2014/main" id="{D6402862-9807-416C-B0CB-FCB347A9704D}"/>
              </a:ext>
            </a:extLst>
          </p:cNvPr>
          <p:cNvSpPr>
            <a:spLocks noGrp="1" noChangeArrowheads="1"/>
          </p:cNvSpPr>
          <p:nvPr>
            <p:ph idx="1"/>
          </p:nvPr>
        </p:nvSpPr>
        <p:spPr>
          <a:xfrm>
            <a:off x="457199" y="1366887"/>
            <a:ext cx="8368453" cy="4759276"/>
          </a:xfrm>
        </p:spPr>
        <p:txBody>
          <a:bodyPr/>
          <a:lstStyle/>
          <a:p>
            <a:pPr eaLnBrk="1" hangingPunct="1"/>
            <a:r>
              <a:rPr lang="zh-CN" altLang="en-US" dirty="0">
                <a:latin typeface="Times New Roman" panose="02020603050405020304" pitchFamily="18" charset="0"/>
              </a:rPr>
              <a:t>单一连续分配</a:t>
            </a:r>
          </a:p>
          <a:p>
            <a:pPr lvl="1" eaLnBrk="1" hangingPunct="1"/>
            <a:r>
              <a:rPr lang="zh-CN" altLang="en-US" dirty="0">
                <a:latin typeface="Times New Roman" panose="02020603050405020304" pitchFamily="18" charset="0"/>
              </a:rPr>
              <a:t>存储区的分配</a:t>
            </a:r>
          </a:p>
          <a:p>
            <a:pPr lvl="1" eaLnBrk="1" hangingPunct="1"/>
            <a:r>
              <a:rPr lang="zh-CN" altLang="en-US" dirty="0">
                <a:latin typeface="Times New Roman" panose="02020603050405020304" pitchFamily="18" charset="0"/>
              </a:rPr>
              <a:t>内存分配和回收策略</a:t>
            </a:r>
            <a:r>
              <a:rPr lang="zh-CN" altLang="en-US" dirty="0"/>
              <a:t> </a:t>
            </a:r>
          </a:p>
          <a:p>
            <a:pPr lvl="1" eaLnBrk="1" hangingPunct="1"/>
            <a:r>
              <a:rPr lang="zh-CN" altLang="en-US" dirty="0">
                <a:latin typeface="Times New Roman" panose="02020603050405020304" pitchFamily="18" charset="0"/>
              </a:rPr>
              <a:t>优点</a:t>
            </a:r>
          </a:p>
          <a:p>
            <a:pPr lvl="2" eaLnBrk="1" hangingPunct="1"/>
            <a:r>
              <a:rPr lang="zh-CN" altLang="en-US" dirty="0">
                <a:latin typeface="Times New Roman" panose="02020603050405020304" pitchFamily="18" charset="0"/>
              </a:rPr>
              <a:t>管理简单，不要求专用的硬件支持；为防止破坏</a:t>
            </a:r>
            <a:r>
              <a:rPr lang="en-US" altLang="zh-CN" dirty="0"/>
              <a:t>OS </a:t>
            </a:r>
            <a:r>
              <a:rPr lang="zh-CN" altLang="en-US" dirty="0">
                <a:latin typeface="Times New Roman" panose="02020603050405020304" pitchFamily="18" charset="0"/>
              </a:rPr>
              <a:t>，设置界限寄存器；易于实现。</a:t>
            </a:r>
          </a:p>
          <a:p>
            <a:pPr algn="just" eaLnBrk="1" hangingPunct="1">
              <a:spcBef>
                <a:spcPct val="50000"/>
              </a:spcBef>
              <a:buClrTx/>
              <a:buFontTx/>
              <a:buNone/>
            </a:pPr>
            <a:r>
              <a:rPr lang="zh-CN" altLang="en-US" sz="3200" b="0" dirty="0">
                <a:latin typeface="Times New Roman" panose="02020603050405020304" pitchFamily="18" charset="0"/>
              </a:rPr>
              <a:t>    </a:t>
            </a:r>
            <a:r>
              <a:rPr lang="zh-CN" altLang="en-US" sz="2800" b="0" dirty="0">
                <a:latin typeface="Times New Roman" panose="02020603050405020304" pitchFamily="18"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67011-DCE8-4110-8342-6F20BC75A345}"/>
              </a:ext>
            </a:extLst>
          </p:cNvPr>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sp>
        <p:nvSpPr>
          <p:cNvPr id="20485" name="Rectangle 4">
            <a:extLst>
              <a:ext uri="{FF2B5EF4-FFF2-40B4-BE49-F238E27FC236}">
                <a16:creationId xmlns:a16="http://schemas.microsoft.com/office/drawing/2014/main" id="{D9B5D4D4-D430-4684-B678-F981EB4E78DC}"/>
              </a:ext>
            </a:extLst>
          </p:cNvPr>
          <p:cNvSpPr>
            <a:spLocks noGrp="1" noChangeArrowheads="1"/>
          </p:cNvSpPr>
          <p:nvPr>
            <p:ph idx="1"/>
          </p:nvPr>
        </p:nvSpPr>
        <p:spPr/>
        <p:txBody>
          <a:bodyPr/>
          <a:lstStyle/>
          <a:p>
            <a:pPr lvl="1" eaLnBrk="1" hangingPunct="1"/>
            <a:r>
              <a:rPr lang="zh-CN" altLang="en-US">
                <a:latin typeface="Times New Roman" panose="02020603050405020304" pitchFamily="18" charset="0"/>
              </a:rPr>
              <a:t>缺点</a:t>
            </a:r>
          </a:p>
          <a:p>
            <a:pPr lvl="2" eaLnBrk="1" hangingPunct="1"/>
            <a:r>
              <a:rPr lang="zh-CN" altLang="en-US">
                <a:latin typeface="Times New Roman" panose="02020603050405020304" pitchFamily="18" charset="0"/>
              </a:rPr>
              <a:t>存储器利用率低</a:t>
            </a:r>
          </a:p>
          <a:p>
            <a:pPr lvl="2" eaLnBrk="1" hangingPunct="1"/>
            <a:r>
              <a:rPr lang="zh-CN" altLang="en-US">
                <a:latin typeface="Times New Roman" panose="02020603050405020304" pitchFamily="18" charset="0"/>
              </a:rPr>
              <a:t>缺乏灵活性，小于内存，否则提供覆盖。</a:t>
            </a:r>
          </a:p>
          <a:p>
            <a:pPr lvl="2" eaLnBrk="1" hangingPunct="1"/>
            <a:r>
              <a:rPr lang="zh-CN" altLang="en-US">
                <a:latin typeface="Times New Roman" panose="02020603050405020304" pitchFamily="18" charset="0"/>
              </a:rPr>
              <a:t>某些系统中安全性差。</a:t>
            </a:r>
          </a:p>
          <a:p>
            <a:pPr lvl="2" eaLnBrk="1" hangingPunct="1"/>
            <a:r>
              <a:rPr lang="zh-CN" altLang="en-US">
                <a:latin typeface="Times New Roman" panose="02020603050405020304" pitchFamily="18" charset="0"/>
              </a:rPr>
              <a:t>信息不共享</a:t>
            </a:r>
          </a:p>
          <a:p>
            <a:pPr lvl="2" eaLnBrk="1" hangingPunct="1"/>
            <a:r>
              <a:rPr lang="en-US" altLang="zh-CN"/>
              <a:t>CPU </a:t>
            </a:r>
            <a:r>
              <a:rPr lang="zh-CN" altLang="en-US">
                <a:latin typeface="Times New Roman" panose="02020603050405020304" pitchFamily="18" charset="0"/>
              </a:rPr>
              <a:t>利用率低，周转时间长。</a:t>
            </a:r>
            <a:endParaRPr lang="zh-CN" altLang="en-US"/>
          </a:p>
          <a:p>
            <a:pPr algn="just" eaLnBrk="1" hangingPunct="1">
              <a:spcBef>
                <a:spcPct val="50000"/>
              </a:spcBef>
              <a:buClrTx/>
              <a:buFontTx/>
              <a:buNone/>
            </a:pPr>
            <a:endParaRPr lang="en-US" altLang="zh-CN" sz="4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F3510C-2055-4EBD-B576-1EADB495CC37}"/>
              </a:ext>
            </a:extLst>
          </p:cNvPr>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sp>
        <p:nvSpPr>
          <p:cNvPr id="21509" name="Rectangle 4">
            <a:extLst>
              <a:ext uri="{FF2B5EF4-FFF2-40B4-BE49-F238E27FC236}">
                <a16:creationId xmlns:a16="http://schemas.microsoft.com/office/drawing/2014/main" id="{09C687D8-F9B5-4D2A-B6E0-A80F1003EC6E}"/>
              </a:ext>
            </a:extLst>
          </p:cNvPr>
          <p:cNvSpPr>
            <a:spLocks noGrp="1" noChangeArrowheads="1"/>
          </p:cNvSpPr>
          <p:nvPr>
            <p:ph idx="1"/>
          </p:nvPr>
        </p:nvSpPr>
        <p:spPr/>
        <p:txBody>
          <a:bodyPr/>
          <a:lstStyle/>
          <a:p>
            <a:pPr eaLnBrk="1" hangingPunct="1">
              <a:lnSpc>
                <a:spcPct val="90000"/>
              </a:lnSpc>
            </a:pPr>
            <a:r>
              <a:rPr lang="en-US" altLang="zh-CN" sz="3200">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rPr>
              <a:t>固定分区</a:t>
            </a:r>
            <a:r>
              <a:rPr lang="zh-CN" altLang="en-US" sz="2800" b="0"/>
              <a:t> </a:t>
            </a:r>
          </a:p>
          <a:p>
            <a:pPr lvl="1" eaLnBrk="1" hangingPunct="1">
              <a:lnSpc>
                <a:spcPct val="90000"/>
              </a:lnSpc>
            </a:pPr>
            <a:r>
              <a:rPr lang="zh-CN" altLang="en-US">
                <a:latin typeface="Times New Roman" panose="02020603050405020304" pitchFamily="18" charset="0"/>
              </a:rPr>
              <a:t>工作原理</a:t>
            </a:r>
          </a:p>
          <a:p>
            <a:pPr lvl="2" eaLnBrk="1" hangingPunct="1">
              <a:lnSpc>
                <a:spcPct val="90000"/>
              </a:lnSpc>
            </a:pPr>
            <a:r>
              <a:rPr lang="zh-CN" altLang="en-US">
                <a:latin typeface="Times New Roman" panose="02020603050405020304" pitchFamily="18" charset="0"/>
              </a:rPr>
              <a:t>在系统生成时，将内存划分为若干各分区，每个分区的大小可以不等，一经划分，不能更改。</a:t>
            </a:r>
          </a:p>
          <a:p>
            <a:pPr lvl="2" eaLnBrk="1" hangingPunct="1">
              <a:lnSpc>
                <a:spcPct val="90000"/>
              </a:lnSpc>
            </a:pPr>
            <a:r>
              <a:rPr lang="zh-CN" altLang="en-US">
                <a:latin typeface="Times New Roman" panose="02020603050405020304" pitchFamily="18" charset="0"/>
              </a:rPr>
              <a:t>系统对内存的管理和控制通过分区说明表说明各区的区号，大小，起始地址及状态。</a:t>
            </a:r>
            <a:endParaRPr lang="zh-CN" altLang="en-US"/>
          </a:p>
          <a:p>
            <a:pPr lvl="1" eaLnBrk="1" hangingPunct="1">
              <a:lnSpc>
                <a:spcPct val="90000"/>
              </a:lnSpc>
            </a:pPr>
            <a:r>
              <a:rPr lang="zh-CN" altLang="en-US">
                <a:latin typeface="Times New Roman" panose="02020603050405020304" pitchFamily="18" charset="0"/>
              </a:rPr>
              <a:t>特点</a:t>
            </a:r>
          </a:p>
          <a:p>
            <a:pPr lvl="2" eaLnBrk="1" hangingPunct="1">
              <a:lnSpc>
                <a:spcPct val="90000"/>
              </a:lnSpc>
            </a:pPr>
            <a:r>
              <a:rPr lang="zh-CN" altLang="en-US">
                <a:latin typeface="Times New Roman" panose="02020603050405020304" pitchFamily="18" charset="0"/>
              </a:rPr>
              <a:t>可使多个作业共享内存，但管理简单，内存利用率太低，对工作负荷明确的作业比较合适。</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2C9E4CA-C314-4802-B7EA-5D26D0DBACDE}"/>
              </a:ext>
            </a:extLst>
          </p:cNvPr>
          <p:cNvSpPr>
            <a:spLocks noGrp="1"/>
          </p:cNvSpPr>
          <p:nvPr>
            <p:ph idx="1"/>
          </p:nvPr>
        </p:nvSpPr>
        <p:spPr/>
        <p:txBody>
          <a:bodyPr/>
          <a:lstStyle/>
          <a:p>
            <a:endParaRPr lang="zh-CN" altLang="en-US"/>
          </a:p>
        </p:txBody>
      </p:sp>
      <p:graphicFrame>
        <p:nvGraphicFramePr>
          <p:cNvPr id="22533" name="Object 6">
            <a:extLst>
              <a:ext uri="{FF2B5EF4-FFF2-40B4-BE49-F238E27FC236}">
                <a16:creationId xmlns:a16="http://schemas.microsoft.com/office/drawing/2014/main" id="{7F2521A8-A970-4D44-ABB9-1969C470717B}"/>
              </a:ext>
            </a:extLst>
          </p:cNvPr>
          <p:cNvGraphicFramePr>
            <a:graphicFrameLocks noChangeAspect="1"/>
          </p:cNvGraphicFramePr>
          <p:nvPr/>
        </p:nvGraphicFramePr>
        <p:xfrm>
          <a:off x="2057400" y="600075"/>
          <a:ext cx="4991100" cy="6257925"/>
        </p:xfrm>
        <a:graphic>
          <a:graphicData uri="http://schemas.openxmlformats.org/presentationml/2006/ole">
            <mc:AlternateContent xmlns:mc="http://schemas.openxmlformats.org/markup-compatibility/2006">
              <mc:Choice xmlns:v="urn:schemas-microsoft-com:vml" Requires="v">
                <p:oleObj name="BMP 图象" r:id="rId2" imgW="4990476" imgH="6257143" progId="Paint.Picture">
                  <p:embed/>
                </p:oleObj>
              </mc:Choice>
              <mc:Fallback>
                <p:oleObj name="BMP 图象" r:id="rId2" imgW="4990476" imgH="6257143" progId="Paint.Picture">
                  <p:embed/>
                  <p:pic>
                    <p:nvPicPr>
                      <p:cNvPr id="22533" name="Object 6">
                        <a:extLst>
                          <a:ext uri="{FF2B5EF4-FFF2-40B4-BE49-F238E27FC236}">
                            <a16:creationId xmlns:a16="http://schemas.microsoft.com/office/drawing/2014/main" id="{7F2521A8-A970-4D44-ABB9-1969C4707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600075"/>
                        <a:ext cx="4991100" cy="625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4" name="Rectangle 7">
            <a:extLst>
              <a:ext uri="{FF2B5EF4-FFF2-40B4-BE49-F238E27FC236}">
                <a16:creationId xmlns:a16="http://schemas.microsoft.com/office/drawing/2014/main" id="{B37BD13E-A048-462C-908C-F35D4BD8237D}"/>
              </a:ext>
            </a:extLst>
          </p:cNvPr>
          <p:cNvSpPr>
            <a:spLocks noChangeArrowheads="1"/>
          </p:cNvSpPr>
          <p:nvPr/>
        </p:nvSpPr>
        <p:spPr bwMode="auto">
          <a:xfrm>
            <a:off x="2779077" y="71120"/>
            <a:ext cx="35858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en-US" altLang="zh-CN" sz="2000" dirty="0">
                <a:solidFill>
                  <a:schemeClr val="tx2"/>
                </a:solidFill>
              </a:rPr>
              <a:t>4.3     </a:t>
            </a:r>
            <a:r>
              <a:rPr lang="zh-CN" altLang="en-US" sz="2000" dirty="0">
                <a:solidFill>
                  <a:schemeClr val="tx2"/>
                </a:solidFill>
              </a:rPr>
              <a:t>连续分配存储管理方式</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C74135-9330-4999-AE2A-05E5318A9487}"/>
              </a:ext>
            </a:extLst>
          </p:cNvPr>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sp>
        <p:nvSpPr>
          <p:cNvPr id="3" name="内容占位符 2">
            <a:extLst>
              <a:ext uri="{FF2B5EF4-FFF2-40B4-BE49-F238E27FC236}">
                <a16:creationId xmlns:a16="http://schemas.microsoft.com/office/drawing/2014/main" id="{37C202DF-DEA9-4349-ACC9-D40CAC1F5F66}"/>
              </a:ext>
            </a:extLst>
          </p:cNvPr>
          <p:cNvSpPr>
            <a:spLocks noGrp="1"/>
          </p:cNvSpPr>
          <p:nvPr>
            <p:ph idx="1"/>
          </p:nvPr>
        </p:nvSpPr>
        <p:spPr/>
        <p:txBody>
          <a:bodyPr/>
          <a:lstStyle/>
          <a:p>
            <a:endParaRPr lang="zh-CN" altLang="en-US"/>
          </a:p>
        </p:txBody>
      </p:sp>
      <p:graphicFrame>
        <p:nvGraphicFramePr>
          <p:cNvPr id="23557" name="Object 1030">
            <a:extLst>
              <a:ext uri="{FF2B5EF4-FFF2-40B4-BE49-F238E27FC236}">
                <a16:creationId xmlns:a16="http://schemas.microsoft.com/office/drawing/2014/main" id="{DC3443C5-3205-4623-99E9-4F4C385A80EB}"/>
              </a:ext>
            </a:extLst>
          </p:cNvPr>
          <p:cNvGraphicFramePr>
            <a:graphicFrameLocks noChangeAspect="1"/>
          </p:cNvGraphicFramePr>
          <p:nvPr/>
        </p:nvGraphicFramePr>
        <p:xfrm>
          <a:off x="762000" y="1066800"/>
          <a:ext cx="8153400" cy="5013325"/>
        </p:xfrm>
        <a:graphic>
          <a:graphicData uri="http://schemas.openxmlformats.org/presentationml/2006/ole">
            <mc:AlternateContent xmlns:mc="http://schemas.openxmlformats.org/markup-compatibility/2006">
              <mc:Choice xmlns:v="urn:schemas-microsoft-com:vml" Requires="v">
                <p:oleObj name="BMP 图象" r:id="rId2" imgW="9171429" imgH="5638095" progId="Paint.Picture">
                  <p:embed/>
                </p:oleObj>
              </mc:Choice>
              <mc:Fallback>
                <p:oleObj name="BMP 图象" r:id="rId2" imgW="9171429" imgH="5638095" progId="Paint.Picture">
                  <p:embed/>
                  <p:pic>
                    <p:nvPicPr>
                      <p:cNvPr id="23557" name="Object 1030">
                        <a:extLst>
                          <a:ext uri="{FF2B5EF4-FFF2-40B4-BE49-F238E27FC236}">
                            <a16:creationId xmlns:a16="http://schemas.microsoft.com/office/drawing/2014/main" id="{DC3443C5-3205-4623-99E9-4F4C385A8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066800"/>
                        <a:ext cx="8153400" cy="501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4578" name="Picture 53" descr="esedded">
            <a:extLst>
              <a:ext uri="{FF2B5EF4-FFF2-40B4-BE49-F238E27FC236}">
                <a16:creationId xmlns:a16="http://schemas.microsoft.com/office/drawing/2014/main" id="{4E5801DD-862E-4A14-B89B-A70E82DBF1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1113" y="0"/>
            <a:ext cx="2782887"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21">
            <a:extLst>
              <a:ext uri="{FF2B5EF4-FFF2-40B4-BE49-F238E27FC236}">
                <a16:creationId xmlns:a16="http://schemas.microsoft.com/office/drawing/2014/main" id="{F658AA1F-C043-4550-8F97-B4E13CA465C4}"/>
              </a:ext>
            </a:extLst>
          </p:cNvPr>
          <p:cNvSpPr txBox="1">
            <a:spLocks noChangeArrowheads="1"/>
          </p:cNvSpPr>
          <p:nvPr/>
        </p:nvSpPr>
        <p:spPr bwMode="auto">
          <a:xfrm>
            <a:off x="3690938" y="207963"/>
            <a:ext cx="17811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300163">
              <a:defRPr kumimoji="1">
                <a:solidFill>
                  <a:schemeClr val="tx1"/>
                </a:solidFill>
                <a:latin typeface="HY강B" pitchFamily="18" charset="-127"/>
                <a:ea typeface="HY강B" pitchFamily="18" charset="-127"/>
              </a:defRPr>
            </a:lvl1pPr>
            <a:lvl2pPr marL="742950" indent="-285750" defTabSz="1300163">
              <a:defRPr kumimoji="1">
                <a:solidFill>
                  <a:schemeClr val="tx1"/>
                </a:solidFill>
                <a:latin typeface="HY강B" pitchFamily="18" charset="-127"/>
                <a:ea typeface="HY강B" pitchFamily="18" charset="-127"/>
              </a:defRPr>
            </a:lvl2pPr>
            <a:lvl3pPr marL="1143000" indent="-228600" defTabSz="1300163">
              <a:defRPr kumimoji="1">
                <a:solidFill>
                  <a:schemeClr val="tx1"/>
                </a:solidFill>
                <a:latin typeface="HY강B" pitchFamily="18" charset="-127"/>
                <a:ea typeface="HY강B" pitchFamily="18" charset="-127"/>
              </a:defRPr>
            </a:lvl3pPr>
            <a:lvl4pPr marL="1600200" indent="-228600" defTabSz="1300163">
              <a:defRPr kumimoji="1">
                <a:solidFill>
                  <a:schemeClr val="tx1"/>
                </a:solidFill>
                <a:latin typeface="HY강B" pitchFamily="18" charset="-127"/>
                <a:ea typeface="HY강B" pitchFamily="18" charset="-127"/>
              </a:defRPr>
            </a:lvl4pPr>
            <a:lvl5pPr marL="2057400" indent="-228600" defTabSz="1300163">
              <a:defRPr kumimoji="1">
                <a:solidFill>
                  <a:schemeClr val="tx1"/>
                </a:solidFill>
                <a:latin typeface="HY강B" pitchFamily="18" charset="-127"/>
                <a:ea typeface="HY강B" pitchFamily="18" charset="-127"/>
              </a:defRPr>
            </a:lvl5pPr>
            <a:lvl6pPr marL="2514600" indent="-228600" defTabSz="1300163"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defTabSz="1300163"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defTabSz="1300163"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defTabSz="1300163" eaLnBrk="0" fontAlgn="base" hangingPunct="0">
              <a:spcBef>
                <a:spcPct val="0"/>
              </a:spcBef>
              <a:spcAft>
                <a:spcPct val="0"/>
              </a:spcAft>
              <a:defRPr kumimoji="1">
                <a:solidFill>
                  <a:schemeClr val="tx1"/>
                </a:solidFill>
                <a:latin typeface="HY강B" pitchFamily="18" charset="-127"/>
                <a:ea typeface="HY강B" pitchFamily="18" charset="-127"/>
              </a:defRPr>
            </a:lvl9pPr>
          </a:lstStyle>
          <a:p>
            <a:pPr marL="0" marR="0" lvl="0" indent="0" algn="l" defTabSz="1300163" rtl="0" eaLnBrk="1" fontAlgn="ctr" latinLnBrk="0" hangingPunct="1">
              <a:lnSpc>
                <a:spcPct val="100000"/>
              </a:lnSpc>
              <a:spcBef>
                <a:spcPct val="50000"/>
              </a:spcBef>
              <a:spcAft>
                <a:spcPct val="0"/>
              </a:spcAft>
              <a:buClrTx/>
              <a:buSzTx/>
              <a:buFontTx/>
              <a:buNone/>
              <a:tabLst/>
              <a:defRPr/>
            </a:pPr>
            <a:r>
              <a:rPr kumimoji="0" lang="zh-CN" altLang="en-US" sz="36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目  录</a:t>
            </a:r>
          </a:p>
        </p:txBody>
      </p:sp>
      <p:sp>
        <p:nvSpPr>
          <p:cNvPr id="24580" name="椭圆 24">
            <a:extLst>
              <a:ext uri="{FF2B5EF4-FFF2-40B4-BE49-F238E27FC236}">
                <a16:creationId xmlns:a16="http://schemas.microsoft.com/office/drawing/2014/main" id="{0C1AC036-03C5-40FE-9492-D3BDF4E224DA}"/>
              </a:ext>
            </a:extLst>
          </p:cNvPr>
          <p:cNvSpPr>
            <a:spLocks noChangeArrowheads="1"/>
          </p:cNvSpPr>
          <p:nvPr/>
        </p:nvSpPr>
        <p:spPr bwMode="auto">
          <a:xfrm>
            <a:off x="2143125" y="1536700"/>
            <a:ext cx="550863" cy="552450"/>
          </a:xfrm>
          <a:prstGeom prst="ellipse">
            <a:avLst/>
          </a:prstGeom>
          <a:solidFill>
            <a:srgbClr val="1790BB"/>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1</a:t>
            </a:r>
            <a:endParaRPr kumimoji="0" lang="zh-CN" altLang="en-US"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464" name="Text Box 8">
            <a:extLst>
              <a:ext uri="{FF2B5EF4-FFF2-40B4-BE49-F238E27FC236}">
                <a16:creationId xmlns:a16="http://schemas.microsoft.com/office/drawing/2014/main" id="{7F04E84F-CB45-488D-B980-1485248ABA02}"/>
              </a:ext>
            </a:extLst>
          </p:cNvPr>
          <p:cNvSpPr txBox="1">
            <a:spLocks noChangeArrowheads="1"/>
          </p:cNvSpPr>
          <p:nvPr/>
        </p:nvSpPr>
        <p:spPr bwMode="auto">
          <a:xfrm>
            <a:off x="2886075" y="2339975"/>
            <a:ext cx="38766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lvl="0" eaLnBrk="1" latinLnBrk="1" hangingPunct="1">
              <a:defRPr/>
            </a:pPr>
            <a:r>
              <a:rPr lang="zh-CN" altLang="en-US" sz="2800" dirty="0">
                <a:solidFill>
                  <a:srgbClr val="15597E"/>
                </a:solidFill>
                <a:latin typeface="隶书" panose="02010509060101010101" pitchFamily="49" charset="-122"/>
                <a:ea typeface="隶书" panose="02010509060101010101" pitchFamily="49" charset="-122"/>
                <a:cs typeface="+mn-cs"/>
              </a:rPr>
              <a:t>连续分配存储管理</a:t>
            </a:r>
            <a:endParaRPr kumimoji="1" lang="zh-CN" altLang="en-US" sz="2800" b="0" i="0" u="none" strike="noStrike" kern="1200" cap="none" spc="0" normalizeH="0" baseline="0" noProof="0" dirty="0">
              <a:ln>
                <a:noFill/>
              </a:ln>
              <a:solidFill>
                <a:srgbClr val="15597E"/>
              </a:solidFill>
              <a:effectLst/>
              <a:uLnTx/>
              <a:uFillTx/>
              <a:latin typeface="隶书" panose="02010509060101010101" pitchFamily="49" charset="-122"/>
              <a:ea typeface="隶书" panose="02010509060101010101" pitchFamily="49" charset="-122"/>
              <a:cs typeface="+mn-cs"/>
            </a:endParaRPr>
          </a:p>
        </p:txBody>
      </p:sp>
      <p:sp>
        <p:nvSpPr>
          <p:cNvPr id="19465" name="Text Box 8">
            <a:extLst>
              <a:ext uri="{FF2B5EF4-FFF2-40B4-BE49-F238E27FC236}">
                <a16:creationId xmlns:a16="http://schemas.microsoft.com/office/drawing/2014/main" id="{D05F4A7A-F30D-4770-BE6F-06DE41EC47CE}"/>
              </a:ext>
            </a:extLst>
          </p:cNvPr>
          <p:cNvSpPr txBox="1">
            <a:spLocks noChangeArrowheads="1"/>
          </p:cNvSpPr>
          <p:nvPr/>
        </p:nvSpPr>
        <p:spPr bwMode="auto">
          <a:xfrm>
            <a:off x="2886075" y="3157538"/>
            <a:ext cx="3270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15597E"/>
                </a:solidFill>
                <a:effectLst/>
                <a:uLnTx/>
                <a:uFillTx/>
                <a:latin typeface="隶书" panose="02010509060101010101" pitchFamily="49" charset="-122"/>
                <a:ea typeface="隶书" panose="02010509060101010101" pitchFamily="49" charset="-122"/>
                <a:cs typeface="+mn-cs"/>
              </a:rPr>
              <a:t>基本分页存储管理</a:t>
            </a:r>
          </a:p>
        </p:txBody>
      </p:sp>
      <p:sp>
        <p:nvSpPr>
          <p:cNvPr id="19466" name="Text Box 8">
            <a:extLst>
              <a:ext uri="{FF2B5EF4-FFF2-40B4-BE49-F238E27FC236}">
                <a16:creationId xmlns:a16="http://schemas.microsoft.com/office/drawing/2014/main" id="{D1A8DF9E-C468-460F-8C2E-4CE1EE252781}"/>
              </a:ext>
            </a:extLst>
          </p:cNvPr>
          <p:cNvSpPr txBox="1">
            <a:spLocks noChangeArrowheads="1"/>
          </p:cNvSpPr>
          <p:nvPr/>
        </p:nvSpPr>
        <p:spPr bwMode="auto">
          <a:xfrm>
            <a:off x="2987675" y="3952875"/>
            <a:ext cx="36264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15597E"/>
                </a:solidFill>
                <a:effectLst/>
                <a:uLnTx/>
                <a:uFillTx/>
                <a:latin typeface="隶书" panose="02010509060101010101" pitchFamily="49" charset="-122"/>
                <a:ea typeface="隶书" panose="02010509060101010101" pitchFamily="49" charset="-122"/>
                <a:cs typeface="+mn-cs"/>
              </a:rPr>
              <a:t>基本分段存储管理</a:t>
            </a:r>
          </a:p>
        </p:txBody>
      </p:sp>
      <p:sp>
        <p:nvSpPr>
          <p:cNvPr id="40" name="圆角矩形 39">
            <a:extLst>
              <a:ext uri="{FF2B5EF4-FFF2-40B4-BE49-F238E27FC236}">
                <a16:creationId xmlns:a16="http://schemas.microsoft.com/office/drawing/2014/main" id="{5139633A-A514-46B4-BCA8-9B22CAD33311}"/>
              </a:ext>
            </a:extLst>
          </p:cNvPr>
          <p:cNvSpPr>
            <a:spLocks noChangeArrowheads="1"/>
          </p:cNvSpPr>
          <p:nvPr/>
        </p:nvSpPr>
        <p:spPr bwMode="auto">
          <a:xfrm>
            <a:off x="2527300" y="3978275"/>
            <a:ext cx="4349750" cy="552450"/>
          </a:xfrm>
          <a:prstGeom prst="roundRect">
            <a:avLst>
              <a:gd name="adj" fmla="val 50000"/>
            </a:avLst>
          </a:prstGeom>
          <a:noFill/>
          <a:ln w="25400" algn="ctr">
            <a:solidFill>
              <a:srgbClr val="1790BB"/>
            </a:solid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n-lt"/>
              <a:ea typeface="宋体"/>
              <a:cs typeface="+mn-cs"/>
            </a:endParaRPr>
          </a:p>
        </p:txBody>
      </p:sp>
      <p:sp>
        <p:nvSpPr>
          <p:cNvPr id="24585" name="椭圆 24">
            <a:extLst>
              <a:ext uri="{FF2B5EF4-FFF2-40B4-BE49-F238E27FC236}">
                <a16:creationId xmlns:a16="http://schemas.microsoft.com/office/drawing/2014/main" id="{C958CAFC-CAF6-4838-A5F0-9AFA63FFB794}"/>
              </a:ext>
            </a:extLst>
          </p:cNvPr>
          <p:cNvSpPr>
            <a:spLocks noChangeArrowheads="1"/>
          </p:cNvSpPr>
          <p:nvPr/>
        </p:nvSpPr>
        <p:spPr bwMode="auto">
          <a:xfrm>
            <a:off x="2132013" y="3978275"/>
            <a:ext cx="550862" cy="552450"/>
          </a:xfrm>
          <a:prstGeom prst="ellipse">
            <a:avLst/>
          </a:prstGeom>
          <a:solidFill>
            <a:srgbClr val="1790BB"/>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4</a:t>
            </a:r>
            <a:endParaRPr kumimoji="0" lang="zh-CN" altLang="en-US"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2" name="圆角矩形 41">
            <a:extLst>
              <a:ext uri="{FF2B5EF4-FFF2-40B4-BE49-F238E27FC236}">
                <a16:creationId xmlns:a16="http://schemas.microsoft.com/office/drawing/2014/main" id="{1E74E056-9F4B-4CCA-A77B-03FCC2C3E7FE}"/>
              </a:ext>
            </a:extLst>
          </p:cNvPr>
          <p:cNvSpPr>
            <a:spLocks noChangeArrowheads="1"/>
          </p:cNvSpPr>
          <p:nvPr/>
        </p:nvSpPr>
        <p:spPr bwMode="auto">
          <a:xfrm>
            <a:off x="2538413" y="2352675"/>
            <a:ext cx="4349750" cy="552450"/>
          </a:xfrm>
          <a:prstGeom prst="roundRect">
            <a:avLst>
              <a:gd name="adj" fmla="val 50000"/>
            </a:avLst>
          </a:prstGeom>
          <a:noFill/>
          <a:ln w="25400" algn="ctr">
            <a:solidFill>
              <a:srgbClr val="1790BB"/>
            </a:solid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n-lt"/>
              <a:ea typeface="宋体"/>
              <a:cs typeface="+mn-cs"/>
            </a:endParaRPr>
          </a:p>
        </p:txBody>
      </p:sp>
      <p:sp>
        <p:nvSpPr>
          <p:cNvPr id="24587" name="椭圆 24">
            <a:extLst>
              <a:ext uri="{FF2B5EF4-FFF2-40B4-BE49-F238E27FC236}">
                <a16:creationId xmlns:a16="http://schemas.microsoft.com/office/drawing/2014/main" id="{2A8F8DF6-2A13-4C34-AF91-151B002394B6}"/>
              </a:ext>
            </a:extLst>
          </p:cNvPr>
          <p:cNvSpPr>
            <a:spLocks noChangeArrowheads="1"/>
          </p:cNvSpPr>
          <p:nvPr/>
        </p:nvSpPr>
        <p:spPr bwMode="auto">
          <a:xfrm>
            <a:off x="2143125" y="2352675"/>
            <a:ext cx="550863" cy="552450"/>
          </a:xfrm>
          <a:prstGeom prst="ellipse">
            <a:avLst/>
          </a:prstGeom>
          <a:solidFill>
            <a:srgbClr val="1790BB"/>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2</a:t>
            </a:r>
            <a:endParaRPr kumimoji="0" lang="zh-CN" altLang="en-US"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4" name="圆角矩形 43">
            <a:extLst>
              <a:ext uri="{FF2B5EF4-FFF2-40B4-BE49-F238E27FC236}">
                <a16:creationId xmlns:a16="http://schemas.microsoft.com/office/drawing/2014/main" id="{AB64829D-CECB-444A-9523-8ECCD1967044}"/>
              </a:ext>
            </a:extLst>
          </p:cNvPr>
          <p:cNvSpPr>
            <a:spLocks noChangeArrowheads="1"/>
          </p:cNvSpPr>
          <p:nvPr/>
        </p:nvSpPr>
        <p:spPr bwMode="auto">
          <a:xfrm>
            <a:off x="2538413" y="3162300"/>
            <a:ext cx="4349750" cy="552450"/>
          </a:xfrm>
          <a:prstGeom prst="roundRect">
            <a:avLst>
              <a:gd name="adj" fmla="val 50000"/>
            </a:avLst>
          </a:prstGeom>
          <a:noFill/>
          <a:ln w="25400" algn="ctr">
            <a:solidFill>
              <a:srgbClr val="1790BB"/>
            </a:solid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n-lt"/>
              <a:ea typeface="宋体"/>
              <a:cs typeface="+mn-cs"/>
            </a:endParaRPr>
          </a:p>
        </p:txBody>
      </p:sp>
      <p:sp>
        <p:nvSpPr>
          <p:cNvPr id="24589" name="椭圆 24">
            <a:extLst>
              <a:ext uri="{FF2B5EF4-FFF2-40B4-BE49-F238E27FC236}">
                <a16:creationId xmlns:a16="http://schemas.microsoft.com/office/drawing/2014/main" id="{AE02257C-874E-46E5-9579-58EAF4FF9860}"/>
              </a:ext>
            </a:extLst>
          </p:cNvPr>
          <p:cNvSpPr>
            <a:spLocks noChangeArrowheads="1"/>
          </p:cNvSpPr>
          <p:nvPr/>
        </p:nvSpPr>
        <p:spPr bwMode="auto">
          <a:xfrm>
            <a:off x="2143125" y="3162300"/>
            <a:ext cx="550863" cy="552450"/>
          </a:xfrm>
          <a:prstGeom prst="ellipse">
            <a:avLst/>
          </a:prstGeom>
          <a:solidFill>
            <a:srgbClr val="1790BB"/>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3</a:t>
            </a:r>
            <a:endParaRPr kumimoji="0" lang="zh-CN" altLang="en-US"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3" name="圆角矩形 22">
            <a:extLst>
              <a:ext uri="{FF2B5EF4-FFF2-40B4-BE49-F238E27FC236}">
                <a16:creationId xmlns:a16="http://schemas.microsoft.com/office/drawing/2014/main" id="{A74A8E81-22AC-4A61-9FAA-2B50AE744002}"/>
              </a:ext>
            </a:extLst>
          </p:cNvPr>
          <p:cNvSpPr>
            <a:spLocks noChangeArrowheads="1"/>
          </p:cNvSpPr>
          <p:nvPr/>
        </p:nvSpPr>
        <p:spPr bwMode="auto">
          <a:xfrm>
            <a:off x="2527300" y="1522413"/>
            <a:ext cx="4349750" cy="552450"/>
          </a:xfrm>
          <a:prstGeom prst="roundRect">
            <a:avLst>
              <a:gd name="adj" fmla="val 50000"/>
            </a:avLst>
          </a:prstGeom>
          <a:noFill/>
          <a:ln w="25400" algn="ctr">
            <a:solidFill>
              <a:srgbClr val="1790BB"/>
            </a:solid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n-lt"/>
              <a:ea typeface="宋体"/>
              <a:cs typeface="+mn-cs"/>
            </a:endParaRPr>
          </a:p>
        </p:txBody>
      </p:sp>
      <p:sp>
        <p:nvSpPr>
          <p:cNvPr id="18" name="Text Box 8">
            <a:extLst>
              <a:ext uri="{FF2B5EF4-FFF2-40B4-BE49-F238E27FC236}">
                <a16:creationId xmlns:a16="http://schemas.microsoft.com/office/drawing/2014/main" id="{4FDEED5C-4F09-446E-BD4F-CA106B5FFAE8}"/>
              </a:ext>
            </a:extLst>
          </p:cNvPr>
          <p:cNvSpPr txBox="1">
            <a:spLocks noChangeArrowheads="1"/>
          </p:cNvSpPr>
          <p:nvPr/>
        </p:nvSpPr>
        <p:spPr bwMode="auto">
          <a:xfrm>
            <a:off x="2987675" y="4772025"/>
            <a:ext cx="3846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15597E"/>
                </a:solidFill>
                <a:effectLst/>
                <a:uLnTx/>
                <a:uFillTx/>
                <a:latin typeface="隶书" panose="02010509060101010101" pitchFamily="49" charset="-122"/>
                <a:ea typeface="隶书" panose="02010509060101010101" pitchFamily="49" charset="-122"/>
                <a:cs typeface="+mn-cs"/>
              </a:rPr>
              <a:t>段页式存储管理</a:t>
            </a:r>
          </a:p>
        </p:txBody>
      </p:sp>
      <p:sp>
        <p:nvSpPr>
          <p:cNvPr id="26" name="圆角矩形 41">
            <a:extLst>
              <a:ext uri="{FF2B5EF4-FFF2-40B4-BE49-F238E27FC236}">
                <a16:creationId xmlns:a16="http://schemas.microsoft.com/office/drawing/2014/main" id="{34239424-761B-437B-AE5C-E4B54D1C039F}"/>
              </a:ext>
            </a:extLst>
          </p:cNvPr>
          <p:cNvSpPr>
            <a:spLocks noChangeArrowheads="1"/>
          </p:cNvSpPr>
          <p:nvPr/>
        </p:nvSpPr>
        <p:spPr bwMode="auto">
          <a:xfrm>
            <a:off x="2609850" y="4784725"/>
            <a:ext cx="4349750" cy="552450"/>
          </a:xfrm>
          <a:prstGeom prst="roundRect">
            <a:avLst>
              <a:gd name="adj" fmla="val 50000"/>
            </a:avLst>
          </a:prstGeom>
          <a:noFill/>
          <a:ln w="25400" algn="ctr">
            <a:solidFill>
              <a:srgbClr val="1790BB"/>
            </a:solid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n-lt"/>
              <a:ea typeface="宋体"/>
              <a:cs typeface="+mn-cs"/>
            </a:endParaRPr>
          </a:p>
        </p:txBody>
      </p:sp>
      <p:sp>
        <p:nvSpPr>
          <p:cNvPr id="24593" name="椭圆 24">
            <a:extLst>
              <a:ext uri="{FF2B5EF4-FFF2-40B4-BE49-F238E27FC236}">
                <a16:creationId xmlns:a16="http://schemas.microsoft.com/office/drawing/2014/main" id="{A4B7DAE8-990D-4737-996B-AAE23C9EE4C0}"/>
              </a:ext>
            </a:extLst>
          </p:cNvPr>
          <p:cNvSpPr>
            <a:spLocks noChangeArrowheads="1"/>
          </p:cNvSpPr>
          <p:nvPr/>
        </p:nvSpPr>
        <p:spPr bwMode="auto">
          <a:xfrm>
            <a:off x="2214563" y="4784725"/>
            <a:ext cx="550862" cy="552450"/>
          </a:xfrm>
          <a:prstGeom prst="ellipse">
            <a:avLst/>
          </a:prstGeom>
          <a:solidFill>
            <a:srgbClr val="1790BB"/>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5</a:t>
            </a:r>
            <a:endParaRPr kumimoji="0" lang="zh-CN" altLang="en-US" sz="2800" b="0" i="0" u="none" strike="noStrike" kern="1200" cap="none" spc="0" normalizeH="0" baseline="0" noProof="0">
              <a:ln>
                <a:noFill/>
              </a:ln>
              <a:solidFill>
                <a:srgbClr val="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1" name="Text Box 8">
            <a:extLst>
              <a:ext uri="{FF2B5EF4-FFF2-40B4-BE49-F238E27FC236}">
                <a16:creationId xmlns:a16="http://schemas.microsoft.com/office/drawing/2014/main" id="{C19901AF-D20B-47D1-8D95-44C4B2897186}"/>
              </a:ext>
            </a:extLst>
          </p:cNvPr>
          <p:cNvSpPr txBox="1">
            <a:spLocks noChangeArrowheads="1"/>
          </p:cNvSpPr>
          <p:nvPr/>
        </p:nvSpPr>
        <p:spPr bwMode="auto">
          <a:xfrm>
            <a:off x="2886074" y="1514475"/>
            <a:ext cx="3349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lvl="0" eaLnBrk="1" latinLnBrk="1" hangingPunct="1">
              <a:defRPr/>
            </a:pPr>
            <a:r>
              <a:rPr lang="zh-CN" altLang="en-US" sz="2800" dirty="0">
                <a:solidFill>
                  <a:srgbClr val="15597E"/>
                </a:solidFill>
                <a:latin typeface="隶书" panose="02010509060101010101" pitchFamily="49" charset="-122"/>
                <a:ea typeface="隶书" panose="02010509060101010101" pitchFamily="49" charset="-122"/>
                <a:cs typeface="+mn-cs"/>
              </a:rPr>
              <a:t>存储管理机制</a:t>
            </a:r>
          </a:p>
          <a:p>
            <a:pPr lvl="0" eaLnBrk="1" latinLnBrk="1" hangingPunct="1">
              <a:defRPr/>
            </a:pPr>
            <a:endParaRPr kumimoji="1" lang="zh-CN" altLang="en-US" sz="2800" b="0" i="0" u="none" strike="noStrike" kern="1200" cap="none" spc="0" normalizeH="0" baseline="0" noProof="0" dirty="0">
              <a:ln>
                <a:noFill/>
              </a:ln>
              <a:solidFill>
                <a:srgbClr val="15597E"/>
              </a:solidFill>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16CDFE-8F60-4C03-B533-2CB363761019}"/>
              </a:ext>
            </a:extLst>
          </p:cNvPr>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sp>
        <p:nvSpPr>
          <p:cNvPr id="24581" name="Rectangle 4">
            <a:extLst>
              <a:ext uri="{FF2B5EF4-FFF2-40B4-BE49-F238E27FC236}">
                <a16:creationId xmlns:a16="http://schemas.microsoft.com/office/drawing/2014/main" id="{C57AD49F-039B-4777-81A6-4E41595712B2}"/>
              </a:ext>
            </a:extLst>
          </p:cNvPr>
          <p:cNvSpPr>
            <a:spLocks noGrp="1" noChangeArrowheads="1"/>
          </p:cNvSpPr>
          <p:nvPr>
            <p:ph idx="1"/>
          </p:nvPr>
        </p:nvSpPr>
        <p:spPr/>
        <p:txBody>
          <a:bodyPr/>
          <a:lstStyle/>
          <a:p>
            <a:pPr eaLnBrk="1" hangingPunct="1"/>
            <a:r>
              <a:rPr lang="zh-CN" altLang="en-US">
                <a:latin typeface="Times New Roman" panose="02020603050405020304" pitchFamily="18" charset="0"/>
              </a:rPr>
              <a:t>动态分区</a:t>
            </a:r>
          </a:p>
          <a:p>
            <a:pPr lvl="1" eaLnBrk="1" hangingPunct="1"/>
            <a:r>
              <a:rPr lang="zh-CN" altLang="en-US">
                <a:latin typeface="Times New Roman" panose="02020603050405020304" pitchFamily="18" charset="0"/>
              </a:rPr>
              <a:t>工作原理</a:t>
            </a:r>
          </a:p>
          <a:p>
            <a:pPr lvl="1" eaLnBrk="1" hangingPunct="1">
              <a:buFont typeface="Wingdings" panose="05000000000000000000" pitchFamily="2" charset="2"/>
              <a:buNone/>
            </a:pPr>
            <a:r>
              <a:rPr lang="zh-CN" altLang="en-US" sz="2800">
                <a:latin typeface="Times New Roman" panose="02020603050405020304" pitchFamily="18" charset="0"/>
              </a:rPr>
              <a:t>            存储空间的划分是在装入作业时进行的，且使分区大小正好适应作业的需要。</a:t>
            </a:r>
            <a:endParaRPr lang="zh-CN" altLang="en-US" sz="2800"/>
          </a:p>
          <a:p>
            <a:pPr lvl="1" eaLnBrk="1" hangingPunct="1"/>
            <a:r>
              <a:rPr lang="zh-CN" altLang="en-US">
                <a:latin typeface="Times New Roman" panose="02020603050405020304" pitchFamily="18" charset="0"/>
              </a:rPr>
              <a:t>数据结构</a:t>
            </a:r>
          </a:p>
          <a:p>
            <a:pPr lvl="2" eaLnBrk="1" hangingPunct="1"/>
            <a:r>
              <a:rPr lang="zh-CN" altLang="en-US">
                <a:latin typeface="Times New Roman" panose="02020603050405020304" pitchFamily="18" charset="0"/>
              </a:rPr>
              <a:t>空闲分区表：序号，大小，起址，状态</a:t>
            </a:r>
          </a:p>
          <a:p>
            <a:pPr lvl="2" eaLnBrk="1" hangingPunct="1"/>
            <a:r>
              <a:rPr lang="zh-CN" altLang="en-US">
                <a:latin typeface="Times New Roman" panose="02020603050405020304" pitchFamily="18" charset="0"/>
              </a:rPr>
              <a:t>空闲分区链：在每个分区中附上一个表格信息，状态（</a:t>
            </a:r>
            <a:r>
              <a:rPr lang="en-US" altLang="zh-CN">
                <a:latin typeface="Times New Roman" panose="02020603050405020304" pitchFamily="18" charset="0"/>
              </a:rPr>
              <a:t>0</a:t>
            </a:r>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），大小，指针（空白分区才有）</a:t>
            </a:r>
            <a:r>
              <a:rPr lang="zh-CN" altLang="en-US" sz="2000" b="0">
                <a:latin typeface="Times New Roman" panose="02020603050405020304" pitchFamily="18"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FF200-DF8A-4DFE-8355-F5263FACDE82}"/>
              </a:ext>
            </a:extLst>
          </p:cNvPr>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graphicFrame>
        <p:nvGraphicFramePr>
          <p:cNvPr id="25605" name="Object 1030">
            <a:extLst>
              <a:ext uri="{FF2B5EF4-FFF2-40B4-BE49-F238E27FC236}">
                <a16:creationId xmlns:a16="http://schemas.microsoft.com/office/drawing/2014/main" id="{0943F942-BC9C-44B0-A2B8-FB56B57BB4C6}"/>
              </a:ext>
            </a:extLst>
          </p:cNvPr>
          <p:cNvGraphicFramePr>
            <a:graphicFrameLocks noChangeAspect="1"/>
          </p:cNvGraphicFramePr>
          <p:nvPr>
            <p:extLst>
              <p:ext uri="{D42A27DB-BD31-4B8C-83A1-F6EECF244321}">
                <p14:modId xmlns:p14="http://schemas.microsoft.com/office/powerpoint/2010/main" val="3941814434"/>
              </p:ext>
            </p:extLst>
          </p:nvPr>
        </p:nvGraphicFramePr>
        <p:xfrm>
          <a:off x="29369" y="1678012"/>
          <a:ext cx="9144000" cy="4137025"/>
        </p:xfrm>
        <a:graphic>
          <a:graphicData uri="http://schemas.openxmlformats.org/presentationml/2006/ole">
            <mc:AlternateContent xmlns:mc="http://schemas.openxmlformats.org/markup-compatibility/2006">
              <mc:Choice xmlns:v="urn:schemas-microsoft-com:vml" Requires="v">
                <p:oleObj name="BMP 图象" r:id="rId2" imgW="8485714" imgH="3839111" progId="Paint.Picture">
                  <p:embed/>
                </p:oleObj>
              </mc:Choice>
              <mc:Fallback>
                <p:oleObj name="BMP 图象" r:id="rId2" imgW="8485714" imgH="3839111" progId="Paint.Picture">
                  <p:embed/>
                  <p:pic>
                    <p:nvPicPr>
                      <p:cNvPr id="25605" name="Object 1030">
                        <a:extLst>
                          <a:ext uri="{FF2B5EF4-FFF2-40B4-BE49-F238E27FC236}">
                            <a16:creationId xmlns:a16="http://schemas.microsoft.com/office/drawing/2014/main" id="{0943F942-BC9C-44B0-A2B8-FB56B57BB4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9" y="1678012"/>
                        <a:ext cx="9144000" cy="413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A6B5E-8710-4578-A9DD-F7F2CA942B97}"/>
              </a:ext>
            </a:extLst>
          </p:cNvPr>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graphicFrame>
        <p:nvGraphicFramePr>
          <p:cNvPr id="26629" name="Object 1030">
            <a:extLst>
              <a:ext uri="{FF2B5EF4-FFF2-40B4-BE49-F238E27FC236}">
                <a16:creationId xmlns:a16="http://schemas.microsoft.com/office/drawing/2014/main" id="{80695BFF-A3EF-40F5-ABC1-49892DEDC50B}"/>
              </a:ext>
            </a:extLst>
          </p:cNvPr>
          <p:cNvGraphicFramePr>
            <a:graphicFrameLocks noChangeAspect="1"/>
          </p:cNvGraphicFramePr>
          <p:nvPr>
            <p:extLst>
              <p:ext uri="{D42A27DB-BD31-4B8C-83A1-F6EECF244321}">
                <p14:modId xmlns:p14="http://schemas.microsoft.com/office/powerpoint/2010/main" val="869545180"/>
              </p:ext>
            </p:extLst>
          </p:nvPr>
        </p:nvGraphicFramePr>
        <p:xfrm>
          <a:off x="0" y="1818640"/>
          <a:ext cx="9144000" cy="4105275"/>
        </p:xfrm>
        <a:graphic>
          <a:graphicData uri="http://schemas.openxmlformats.org/presentationml/2006/ole">
            <mc:AlternateContent xmlns:mc="http://schemas.openxmlformats.org/markup-compatibility/2006">
              <mc:Choice xmlns:v="urn:schemas-microsoft-com:vml" Requires="v">
                <p:oleObj name="BMP 图象" r:id="rId2" imgW="8869013" imgH="3982006" progId="Paint.Picture">
                  <p:embed/>
                </p:oleObj>
              </mc:Choice>
              <mc:Fallback>
                <p:oleObj name="BMP 图象" r:id="rId2" imgW="8869013" imgH="3982006" progId="Paint.Picture">
                  <p:embed/>
                  <p:pic>
                    <p:nvPicPr>
                      <p:cNvPr id="26629" name="Object 1030">
                        <a:extLst>
                          <a:ext uri="{FF2B5EF4-FFF2-40B4-BE49-F238E27FC236}">
                            <a16:creationId xmlns:a16="http://schemas.microsoft.com/office/drawing/2014/main" id="{80695BFF-A3EF-40F5-ABC1-49892DEDC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18640"/>
                        <a:ext cx="9144000"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D1E397-242A-4194-9476-3A80A330B413}"/>
              </a:ext>
            </a:extLst>
          </p:cNvPr>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sp>
        <p:nvSpPr>
          <p:cNvPr id="27654" name="Rectangle 5">
            <a:extLst>
              <a:ext uri="{FF2B5EF4-FFF2-40B4-BE49-F238E27FC236}">
                <a16:creationId xmlns:a16="http://schemas.microsoft.com/office/drawing/2014/main" id="{FC1933B3-14A6-4275-A1E7-ED7C05366FC7}"/>
              </a:ext>
            </a:extLst>
          </p:cNvPr>
          <p:cNvSpPr>
            <a:spLocks noGrp="1" noChangeArrowheads="1"/>
          </p:cNvSpPr>
          <p:nvPr>
            <p:ph idx="1"/>
          </p:nvPr>
        </p:nvSpPr>
        <p:spPr/>
        <p:txBody>
          <a:bodyPr/>
          <a:lstStyle/>
          <a:p>
            <a:pPr lvl="1" eaLnBrk="1" hangingPunct="1"/>
            <a:r>
              <a:rPr lang="zh-CN" altLang="en-US" sz="3600">
                <a:latin typeface="Times New Roman" panose="02020603050405020304" pitchFamily="18" charset="0"/>
              </a:rPr>
              <a:t>分区管理算法</a:t>
            </a:r>
          </a:p>
          <a:p>
            <a:pPr lvl="2" eaLnBrk="1" hangingPunct="1"/>
            <a:r>
              <a:rPr lang="zh-CN" altLang="en-US" sz="3200">
                <a:latin typeface="Times New Roman" panose="02020603050405020304" pitchFamily="18" charset="0"/>
              </a:rPr>
              <a:t>首次适应算法（</a:t>
            </a:r>
            <a:r>
              <a:rPr lang="en-US" altLang="zh-CN" sz="3200"/>
              <a:t>First  Fit</a:t>
            </a:r>
            <a:r>
              <a:rPr lang="zh-CN" altLang="en-US" sz="3200">
                <a:latin typeface="Times New Roman" panose="02020603050405020304" pitchFamily="18" charset="0"/>
              </a:rPr>
              <a:t>）</a:t>
            </a:r>
          </a:p>
          <a:p>
            <a:pPr lvl="3" eaLnBrk="1" hangingPunct="1"/>
            <a:r>
              <a:rPr lang="zh-CN" altLang="en-US" sz="2800">
                <a:latin typeface="Times New Roman" panose="02020603050405020304" pitchFamily="18" charset="0"/>
              </a:rPr>
              <a:t>每个空白区按地址递增的顺序链接在一起。每次查找从低地址开始。</a:t>
            </a:r>
          </a:p>
          <a:p>
            <a:pPr lvl="3" eaLnBrk="1" hangingPunct="1"/>
            <a:r>
              <a:rPr lang="zh-CN" altLang="en-US" sz="2800">
                <a:latin typeface="Times New Roman" panose="02020603050405020304" pitchFamily="18" charset="0"/>
              </a:rPr>
              <a:t>特点：尽量使用低端地址，以保持高址部分的大空间区；低址部分有很多小空白区，回收时花销较大，费时。</a:t>
            </a:r>
          </a:p>
          <a:p>
            <a:pPr lvl="2" eaLnBrk="1" hangingPunct="1"/>
            <a:r>
              <a:rPr lang="zh-CN" altLang="en-US" sz="3200">
                <a:latin typeface="Times New Roman" panose="02020603050405020304" pitchFamily="18" charset="0"/>
              </a:rPr>
              <a:t>循环首次适应算法</a:t>
            </a:r>
          </a:p>
          <a:p>
            <a:pPr lvl="3" eaLnBrk="1" hangingPunct="1"/>
            <a:r>
              <a:rPr lang="zh-CN" altLang="en-US" sz="2800">
                <a:latin typeface="Times New Roman" panose="02020603050405020304" pitchFamily="18" charset="0"/>
              </a:rPr>
              <a:t>从上次查找的位置开始查找。</a:t>
            </a:r>
          </a:p>
        </p:txBody>
      </p:sp>
      <p:sp>
        <p:nvSpPr>
          <p:cNvPr id="27653" name="Text Box 2">
            <a:extLst>
              <a:ext uri="{FF2B5EF4-FFF2-40B4-BE49-F238E27FC236}">
                <a16:creationId xmlns:a16="http://schemas.microsoft.com/office/drawing/2014/main" id="{6843D9CF-2C6D-43EA-AE85-D183C939F0E5}"/>
              </a:ext>
            </a:extLst>
          </p:cNvPr>
          <p:cNvSpPr txBox="1">
            <a:spLocks noChangeArrowheads="1"/>
          </p:cNvSpPr>
          <p:nvPr/>
        </p:nvSpPr>
        <p:spPr bwMode="auto">
          <a:xfrm>
            <a:off x="762000" y="11430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endParaRPr lang="zh-CN" altLang="zh-CN" sz="2400" b="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4F413-0D69-4F7B-9F66-3A25D5524E8C}"/>
              </a:ext>
            </a:extLst>
          </p:cNvPr>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sp>
        <p:nvSpPr>
          <p:cNvPr id="28677" name="Rectangle 4">
            <a:extLst>
              <a:ext uri="{FF2B5EF4-FFF2-40B4-BE49-F238E27FC236}">
                <a16:creationId xmlns:a16="http://schemas.microsoft.com/office/drawing/2014/main" id="{F7DEC00E-5527-485F-9A11-9C39DCE6B1F5}"/>
              </a:ext>
            </a:extLst>
          </p:cNvPr>
          <p:cNvSpPr>
            <a:spLocks noGrp="1" noChangeArrowheads="1"/>
          </p:cNvSpPr>
          <p:nvPr>
            <p:ph idx="1"/>
          </p:nvPr>
        </p:nvSpPr>
        <p:spPr>
          <a:xfrm>
            <a:off x="111760" y="1287388"/>
            <a:ext cx="8575040" cy="4838775"/>
          </a:xfrm>
        </p:spPr>
        <p:txBody>
          <a:bodyPr/>
          <a:lstStyle/>
          <a:p>
            <a:pPr lvl="2" eaLnBrk="1" hangingPunct="1"/>
            <a:r>
              <a:rPr lang="zh-CN" altLang="en-US" sz="2800" dirty="0">
                <a:latin typeface="Times New Roman" panose="02020603050405020304" pitchFamily="18" charset="0"/>
              </a:rPr>
              <a:t>最佳适应算法</a:t>
            </a:r>
          </a:p>
          <a:p>
            <a:pPr lvl="3" eaLnBrk="1" hangingPunct="1"/>
            <a:r>
              <a:rPr lang="zh-CN" altLang="en-US" sz="2400" dirty="0">
                <a:latin typeface="Times New Roman" panose="02020603050405020304" pitchFamily="18" charset="0"/>
              </a:rPr>
              <a:t>空白区按大小递增的顺序链在一起。变量</a:t>
            </a:r>
            <a:r>
              <a:rPr lang="en-US" altLang="zh-CN" sz="2400" dirty="0"/>
              <a:t>Free </a:t>
            </a:r>
            <a:r>
              <a:rPr lang="zh-CN" altLang="en-US" sz="2400" dirty="0">
                <a:latin typeface="Times New Roman" panose="02020603050405020304" pitchFamily="18" charset="0"/>
              </a:rPr>
              <a:t>中的始端指针总指向最小的空白区。</a:t>
            </a:r>
          </a:p>
          <a:p>
            <a:pPr lvl="3" eaLnBrk="1" hangingPunct="1"/>
            <a:r>
              <a:rPr lang="zh-CN" altLang="en-US" sz="2400" dirty="0">
                <a:latin typeface="Times New Roman" panose="02020603050405020304" pitchFamily="18" charset="0"/>
              </a:rPr>
              <a:t>特点：平均而言，查找时间较少；选择最适合的空白区。形成很多小碎片；找一个大空白区时较慢；回收时费时；先拼接，再把该区插入适当位置。</a:t>
            </a:r>
          </a:p>
          <a:p>
            <a:pPr lvl="2" eaLnBrk="1" hangingPunct="1"/>
            <a:r>
              <a:rPr lang="zh-CN" altLang="en-US" sz="2800" dirty="0"/>
              <a:t> </a:t>
            </a:r>
            <a:r>
              <a:rPr lang="zh-CN" altLang="en-US" sz="2800" dirty="0">
                <a:latin typeface="Times New Roman" panose="02020603050405020304" pitchFamily="18" charset="0"/>
              </a:rPr>
              <a:t>最差适应算法</a:t>
            </a:r>
          </a:p>
          <a:p>
            <a:pPr lvl="3" eaLnBrk="1" hangingPunct="1"/>
            <a:r>
              <a:rPr lang="zh-CN" altLang="en-US" sz="2400" dirty="0">
                <a:latin typeface="Times New Roman" panose="02020603050405020304" pitchFamily="18" charset="0"/>
              </a:rPr>
              <a:t>空白区按容量递减次序排列。</a:t>
            </a:r>
          </a:p>
          <a:p>
            <a:pPr lvl="3" eaLnBrk="1" hangingPunct="1"/>
            <a:r>
              <a:rPr lang="zh-CN" altLang="en-US" sz="2400" dirty="0">
                <a:latin typeface="Times New Roman" panose="02020603050405020304" pitchFamily="18" charset="0"/>
              </a:rPr>
              <a:t>特点：分配时间快；剩下的空白分区仍可用；各空白区比较均匀地减少，工作一段时间后，就不能满足大空白区的要求；回收代价大。</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701" name="Object 7">
            <a:extLst>
              <a:ext uri="{FF2B5EF4-FFF2-40B4-BE49-F238E27FC236}">
                <a16:creationId xmlns:a16="http://schemas.microsoft.com/office/drawing/2014/main" id="{062D3685-288E-4B5C-93AF-D1780BE3C312}"/>
              </a:ext>
            </a:extLst>
          </p:cNvPr>
          <p:cNvGraphicFramePr>
            <a:graphicFrameLocks noChangeAspect="1"/>
          </p:cNvGraphicFramePr>
          <p:nvPr/>
        </p:nvGraphicFramePr>
        <p:xfrm>
          <a:off x="1066800" y="0"/>
          <a:ext cx="6111875" cy="6858000"/>
        </p:xfrm>
        <a:graphic>
          <a:graphicData uri="http://schemas.openxmlformats.org/presentationml/2006/ole">
            <mc:AlternateContent xmlns:mc="http://schemas.openxmlformats.org/markup-compatibility/2006">
              <mc:Choice xmlns:v="urn:schemas-microsoft-com:vml" Requires="v">
                <p:oleObj name="BMP 图象" r:id="rId2" imgW="4847619" imgH="5439534" progId="Paint.Picture">
                  <p:embed/>
                </p:oleObj>
              </mc:Choice>
              <mc:Fallback>
                <p:oleObj name="BMP 图象" r:id="rId2" imgW="4847619" imgH="5439534" progId="Paint.Picture">
                  <p:embed/>
                  <p:pic>
                    <p:nvPicPr>
                      <p:cNvPr id="29701" name="Object 7">
                        <a:extLst>
                          <a:ext uri="{FF2B5EF4-FFF2-40B4-BE49-F238E27FC236}">
                            <a16:creationId xmlns:a16="http://schemas.microsoft.com/office/drawing/2014/main" id="{062D3685-288E-4B5C-93AF-D1780BE3C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0"/>
                        <a:ext cx="611187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86B0CB-9E19-43CA-9BA4-5835D7B3A76F}"/>
              </a:ext>
            </a:extLst>
          </p:cNvPr>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sp>
        <p:nvSpPr>
          <p:cNvPr id="30725" name="Rectangle 4">
            <a:extLst>
              <a:ext uri="{FF2B5EF4-FFF2-40B4-BE49-F238E27FC236}">
                <a16:creationId xmlns:a16="http://schemas.microsoft.com/office/drawing/2014/main" id="{4FE8AB27-AA15-49D7-A3BE-953AE9E7EF1D}"/>
              </a:ext>
            </a:extLst>
          </p:cNvPr>
          <p:cNvSpPr>
            <a:spLocks noGrp="1" noChangeArrowheads="1"/>
          </p:cNvSpPr>
          <p:nvPr>
            <p:ph idx="1"/>
          </p:nvPr>
        </p:nvSpPr>
        <p:spPr/>
        <p:txBody>
          <a:bodyPr/>
          <a:lstStyle/>
          <a:p>
            <a:pPr lvl="2" eaLnBrk="1" hangingPunct="1"/>
            <a:r>
              <a:rPr lang="zh-CN" altLang="en-US">
                <a:latin typeface="Times New Roman" panose="02020603050405020304" pitchFamily="18" charset="0"/>
              </a:rPr>
              <a:t>算法分析</a:t>
            </a:r>
          </a:p>
          <a:p>
            <a:pPr lvl="3" eaLnBrk="1" hangingPunct="1"/>
            <a:r>
              <a:rPr lang="zh-CN" altLang="en-US">
                <a:latin typeface="Times New Roman" panose="02020603050405020304" pitchFamily="18" charset="0"/>
              </a:rPr>
              <a:t>特点：有助于多道程序设计；只需要界地址寄存器，用于存储保护；算法简单，易于实现。但会产生碎片，降低存储器的利用效率；分区的大小，受内存容量限制。</a:t>
            </a:r>
          </a:p>
          <a:p>
            <a:pPr lvl="3" eaLnBrk="1" hangingPunct="1"/>
            <a:r>
              <a:rPr lang="zh-CN" altLang="en-US">
                <a:latin typeface="Times New Roman" panose="02020603050405020304" pitchFamily="18" charset="0"/>
              </a:rPr>
              <a:t>几种算法比较：搜索速度，释放速度，空闲区的利用。</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BD1474-F8EF-4A87-90C6-173F347BF292}"/>
              </a:ext>
            </a:extLst>
          </p:cNvPr>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sp>
        <p:nvSpPr>
          <p:cNvPr id="31749" name="Rectangle 4">
            <a:extLst>
              <a:ext uri="{FF2B5EF4-FFF2-40B4-BE49-F238E27FC236}">
                <a16:creationId xmlns:a16="http://schemas.microsoft.com/office/drawing/2014/main" id="{B22D46B6-D47F-45E4-87FD-74D42B314BB5}"/>
              </a:ext>
            </a:extLst>
          </p:cNvPr>
          <p:cNvSpPr>
            <a:spLocks noGrp="1" noChangeArrowheads="1"/>
          </p:cNvSpPr>
          <p:nvPr>
            <p:ph idx="1"/>
          </p:nvPr>
        </p:nvSpPr>
        <p:spPr/>
        <p:txBody>
          <a:bodyPr/>
          <a:lstStyle/>
          <a:p>
            <a:pPr lvl="1" eaLnBrk="1" hangingPunct="1"/>
            <a:r>
              <a:rPr lang="zh-CN" altLang="en-US" dirty="0">
                <a:latin typeface="Times New Roman" panose="02020603050405020304" pitchFamily="18" charset="0"/>
              </a:rPr>
              <a:t>分区的分配</a:t>
            </a:r>
          </a:p>
          <a:p>
            <a:pPr lvl="2" eaLnBrk="1" hangingPunct="1"/>
            <a:r>
              <a:rPr lang="zh-CN" altLang="en-US" dirty="0">
                <a:latin typeface="Times New Roman" panose="02020603050405020304" pitchFamily="18" charset="0"/>
              </a:rPr>
              <a:t>在未分配表中找出一个足够大的空白分区；</a:t>
            </a:r>
          </a:p>
          <a:p>
            <a:pPr lvl="2" eaLnBrk="1" hangingPunct="1"/>
            <a:r>
              <a:rPr lang="zh-CN" altLang="en-US" dirty="0">
                <a:latin typeface="Times New Roman" panose="02020603050405020304" pitchFamily="18" charset="0"/>
              </a:rPr>
              <a:t>如比进程要求的大，则分为两部分；</a:t>
            </a:r>
          </a:p>
          <a:p>
            <a:pPr lvl="2" eaLnBrk="1" hangingPunct="1"/>
            <a:r>
              <a:rPr lang="zh-CN" altLang="en-US" dirty="0">
                <a:latin typeface="Times New Roman" panose="02020603050405020304" pitchFamily="18" charset="0"/>
              </a:rPr>
              <a:t>修改两个说明表的有关信息，并回送一个所分配分区的序号或该分区的始址。</a:t>
            </a:r>
            <a:endParaRPr lang="zh-CN" altLang="en-US" dirty="0"/>
          </a:p>
          <a:p>
            <a:pPr lvl="1" eaLnBrk="1" hangingPunct="1"/>
            <a:r>
              <a:rPr lang="zh-CN" altLang="en-US" dirty="0">
                <a:latin typeface="Times New Roman" panose="02020603050405020304" pitchFamily="18" charset="0"/>
              </a:rPr>
              <a:t>分区的回收</a:t>
            </a:r>
          </a:p>
          <a:p>
            <a:pPr lvl="2" eaLnBrk="1" hangingPunct="1"/>
            <a:r>
              <a:rPr lang="zh-CN" altLang="en-US" dirty="0">
                <a:latin typeface="Times New Roman" panose="02020603050405020304" pitchFamily="18" charset="0"/>
              </a:rPr>
              <a:t>检查回收的分区是否与空白区邻接，如有则加以合并，上邻接，下邻接，上下邻接。</a:t>
            </a:r>
          </a:p>
          <a:p>
            <a:pPr lvl="2" eaLnBrk="1" hangingPunct="1"/>
            <a:r>
              <a:rPr lang="zh-CN" altLang="en-US" dirty="0">
                <a:latin typeface="Times New Roman" panose="02020603050405020304" pitchFamily="18" charset="0"/>
              </a:rPr>
              <a:t>修改两张说明表。</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1512E5-3295-4A24-AC60-D786451BA84A}"/>
              </a:ext>
            </a:extLst>
          </p:cNvPr>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sp>
        <p:nvSpPr>
          <p:cNvPr id="32774" name="Rectangle 7">
            <a:extLst>
              <a:ext uri="{FF2B5EF4-FFF2-40B4-BE49-F238E27FC236}">
                <a16:creationId xmlns:a16="http://schemas.microsoft.com/office/drawing/2014/main" id="{A6684A72-0167-4A42-A5B7-71C87C76AAE3}"/>
              </a:ext>
            </a:extLst>
          </p:cNvPr>
          <p:cNvSpPr>
            <a:spLocks noGrp="1" noChangeArrowheads="1"/>
          </p:cNvSpPr>
          <p:nvPr>
            <p:ph idx="1"/>
          </p:nvPr>
        </p:nvSpPr>
        <p:spPr>
          <a:noFill/>
        </p:spPr>
        <p:txBody>
          <a:bodyPr/>
          <a:lstStyle/>
          <a:p>
            <a:pPr lvl="1" eaLnBrk="1" hangingPunct="1"/>
            <a:r>
              <a:rPr lang="zh-CN" altLang="en-US">
                <a:latin typeface="Times New Roman" panose="02020603050405020304" pitchFamily="18" charset="0"/>
              </a:rPr>
              <a:t>伙伴系统</a:t>
            </a:r>
          </a:p>
        </p:txBody>
      </p:sp>
      <p:sp>
        <p:nvSpPr>
          <p:cNvPr id="32771" name="页脚占位符 4">
            <a:extLst>
              <a:ext uri="{FF2B5EF4-FFF2-40B4-BE49-F238E27FC236}">
                <a16:creationId xmlns:a16="http://schemas.microsoft.com/office/drawing/2014/main" id="{59439B23-DCA6-4BBF-8E5A-C5C166BE99FB}"/>
              </a:ext>
            </a:extLst>
          </p:cNvPr>
          <p:cNvSpPr>
            <a:spLocks noGrp="1"/>
          </p:cNvSpPr>
          <p:nvPr>
            <p:ph type="ftr" sz="quarter" idx="4294967295"/>
          </p:nvPr>
        </p:nvSpPr>
        <p:spPr bwMode="auto">
          <a:xfrm>
            <a:off x="0" y="1828800"/>
            <a:ext cx="53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ctr" rtl="0" eaLnBrk="1" fontAlgn="base" hangingPunct="1">
              <a:spcBef>
                <a:spcPct val="0"/>
              </a:spcBef>
              <a:spcAft>
                <a:spcPct val="0"/>
              </a:spcAft>
              <a:defRPr kumimoji="0" sz="2000" kern="1200">
                <a:solidFill>
                  <a:srgbClr val="9900CC"/>
                </a:solidFill>
                <a:latin typeface="隶书" pitchFamily="49" charset="-122"/>
                <a:ea typeface="隶书" pitchFamily="49"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a:defRPr/>
            </a:pPr>
            <a:r>
              <a:rPr lang="zh-CN" altLang="en-US"/>
              <a:t>操作系统</a:t>
            </a:r>
            <a:r>
              <a:rPr lang="en-US" altLang="zh-CN"/>
              <a:t>|</a:t>
            </a:r>
            <a:r>
              <a:rPr lang="zh-CN" altLang="en-US"/>
              <a:t>存储器管理</a:t>
            </a:r>
          </a:p>
        </p:txBody>
      </p:sp>
      <p:sp>
        <p:nvSpPr>
          <p:cNvPr id="32772" name="灯片编号占位符 5">
            <a:extLst>
              <a:ext uri="{FF2B5EF4-FFF2-40B4-BE49-F238E27FC236}">
                <a16:creationId xmlns:a16="http://schemas.microsoft.com/office/drawing/2014/main" id="{138D524E-BFED-4FF1-9D94-5222AC145763}"/>
              </a:ext>
            </a:extLst>
          </p:cNvPr>
          <p:cNvSpPr>
            <a:spLocks noGrp="1"/>
          </p:cNvSpPr>
          <p:nvPr>
            <p:ph type="sldNum" sz="quarter" idx="12"/>
          </p:nvPr>
        </p:nvSpPr>
        <p:spPr bwMode="auto">
          <a:xfrm>
            <a:off x="0" y="5157788"/>
            <a:ext cx="611188"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ctr" rtl="0" eaLnBrk="1" fontAlgn="base" hangingPunct="1">
              <a:spcBef>
                <a:spcPct val="0"/>
              </a:spcBef>
              <a:spcAft>
                <a:spcPct val="0"/>
              </a:spcAft>
              <a:defRPr kumimoji="0" sz="1400" b="1" kern="1200">
                <a:solidFill>
                  <a:srgbClr val="9900CC"/>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a:defRPr/>
            </a:pPr>
            <a:fld id="{84068294-A187-4DC7-AC30-8A9D56C5AFE1}" type="slidenum">
              <a:rPr lang="en-US" altLang="zh-CN" sz="1600" smtClean="0"/>
              <a:pPr>
                <a:defRPr/>
              </a:pPr>
              <a:t>28</a:t>
            </a:fld>
            <a:endParaRPr lang="en-US" altLang="zh-CN" sz="1600"/>
          </a:p>
          <a:p>
            <a:pPr>
              <a:defRPr/>
            </a:pPr>
            <a:endParaRPr lang="en-US" altLang="zh-CN" sz="1600"/>
          </a:p>
          <a:p>
            <a:pPr>
              <a:defRPr/>
            </a:pPr>
            <a:r>
              <a:rPr lang="zh-CN" altLang="en-US"/>
              <a:t>徐虹</a:t>
            </a:r>
            <a:endParaRPr kumimoji="0" lang="zh-CN" altLang="en-US" sz="1400">
              <a:solidFill>
                <a:srgbClr val="9900CC"/>
              </a:solidFill>
            </a:endParaRPr>
          </a:p>
        </p:txBody>
      </p:sp>
      <p:graphicFrame>
        <p:nvGraphicFramePr>
          <p:cNvPr id="32773" name="Object 6">
            <a:extLst>
              <a:ext uri="{FF2B5EF4-FFF2-40B4-BE49-F238E27FC236}">
                <a16:creationId xmlns:a16="http://schemas.microsoft.com/office/drawing/2014/main" id="{F9E26984-A993-4F98-B45A-89794F7D810D}"/>
              </a:ext>
            </a:extLst>
          </p:cNvPr>
          <p:cNvGraphicFramePr>
            <a:graphicFrameLocks noChangeAspect="1"/>
          </p:cNvGraphicFramePr>
          <p:nvPr/>
        </p:nvGraphicFramePr>
        <p:xfrm>
          <a:off x="0" y="1219200"/>
          <a:ext cx="9144000" cy="5275263"/>
        </p:xfrm>
        <a:graphic>
          <a:graphicData uri="http://schemas.openxmlformats.org/presentationml/2006/ole">
            <mc:AlternateContent xmlns:mc="http://schemas.openxmlformats.org/markup-compatibility/2006">
              <mc:Choice xmlns:v="urn:schemas-microsoft-com:vml" Requires="v">
                <p:oleObj name="BMP 图象" r:id="rId2" imgW="9161905" imgH="5285714" progId="Paint.Picture">
                  <p:embed/>
                </p:oleObj>
              </mc:Choice>
              <mc:Fallback>
                <p:oleObj name="BMP 图象" r:id="rId2" imgW="9161905" imgH="5285714" progId="Paint.Picture">
                  <p:embed/>
                  <p:pic>
                    <p:nvPicPr>
                      <p:cNvPr id="32773" name="Object 6">
                        <a:extLst>
                          <a:ext uri="{FF2B5EF4-FFF2-40B4-BE49-F238E27FC236}">
                            <a16:creationId xmlns:a16="http://schemas.microsoft.com/office/drawing/2014/main" id="{F9E26984-A993-4F98-B45A-89794F7D8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19200"/>
                        <a:ext cx="9144000" cy="527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DD7DDC-510E-45B9-B1CC-F510B678C407}"/>
              </a:ext>
            </a:extLst>
          </p:cNvPr>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pic>
        <p:nvPicPr>
          <p:cNvPr id="208900" name="Picture 4" descr="7_7">
            <a:extLst>
              <a:ext uri="{FF2B5EF4-FFF2-40B4-BE49-F238E27FC236}">
                <a16:creationId xmlns:a16="http://schemas.microsoft.com/office/drawing/2014/main" id="{73A59E9D-C89A-4151-B38A-22AFBA9F82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395798" y="1366838"/>
            <a:ext cx="6352404"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08900"/>
                                        </p:tgtEl>
                                        <p:attrNameLst>
                                          <p:attrName>style.visibility</p:attrName>
                                        </p:attrNameLst>
                                      </p:cBhvr>
                                      <p:to>
                                        <p:strVal val="visible"/>
                                      </p:to>
                                    </p:set>
                                    <p:anim calcmode="lin" valueType="num">
                                      <p:cBhvr>
                                        <p:cTn id="7" dur="1000" fill="hold"/>
                                        <p:tgtEl>
                                          <p:spTgt spid="208900"/>
                                        </p:tgtEl>
                                        <p:attrNameLst>
                                          <p:attrName>ppt_w</p:attrName>
                                        </p:attrNameLst>
                                      </p:cBhvr>
                                      <p:tavLst>
                                        <p:tav tm="0">
                                          <p:val>
                                            <p:fltVal val="0"/>
                                          </p:val>
                                        </p:tav>
                                        <p:tav tm="100000">
                                          <p:val>
                                            <p:strVal val="#ppt_w"/>
                                          </p:val>
                                        </p:tav>
                                      </p:tavLst>
                                    </p:anim>
                                    <p:anim calcmode="lin" valueType="num">
                                      <p:cBhvr>
                                        <p:cTn id="8" dur="1000" fill="hold"/>
                                        <p:tgtEl>
                                          <p:spTgt spid="208900"/>
                                        </p:tgtEl>
                                        <p:attrNameLst>
                                          <p:attrName>ppt_h</p:attrName>
                                        </p:attrNameLst>
                                      </p:cBhvr>
                                      <p:tavLst>
                                        <p:tav tm="0">
                                          <p:val>
                                            <p:fltVal val="0"/>
                                          </p:val>
                                        </p:tav>
                                        <p:tav tm="100000">
                                          <p:val>
                                            <p:strVal val="#ppt_h"/>
                                          </p:val>
                                        </p:tav>
                                      </p:tavLst>
                                    </p:anim>
                                    <p:anim calcmode="lin" valueType="num">
                                      <p:cBhvr>
                                        <p:cTn id="9" dur="1000" fill="hold"/>
                                        <p:tgtEl>
                                          <p:spTgt spid="20890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0890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1028">
            <a:extLst>
              <a:ext uri="{FF2B5EF4-FFF2-40B4-BE49-F238E27FC236}">
                <a16:creationId xmlns:a16="http://schemas.microsoft.com/office/drawing/2014/main" id="{F8A75674-6EE1-4309-802B-BF3F1C4468B9}"/>
              </a:ext>
            </a:extLst>
          </p:cNvPr>
          <p:cNvSpPr>
            <a:spLocks noGrp="1" noChangeArrowheads="1"/>
          </p:cNvSpPr>
          <p:nvPr>
            <p:ph type="title"/>
          </p:nvPr>
        </p:nvSpPr>
        <p:spPr>
          <a:xfrm>
            <a:off x="1187450" y="218440"/>
            <a:ext cx="6164263" cy="1143000"/>
          </a:xfrm>
        </p:spPr>
        <p:txBody>
          <a:bodyPr/>
          <a:lstStyle/>
          <a:p>
            <a:pPr eaLnBrk="1" hangingPunct="1"/>
            <a:r>
              <a:rPr lang="en-US" altLang="zh-CN" sz="3600" dirty="0">
                <a:latin typeface="楷体_GB2312" pitchFamily="49" charset="-122"/>
              </a:rPr>
              <a:t>4.1	  </a:t>
            </a:r>
            <a:r>
              <a:rPr lang="zh-CN" altLang="en-US" sz="3600" dirty="0">
                <a:latin typeface="楷体_GB2312" pitchFamily="49" charset="-122"/>
              </a:rPr>
              <a:t>存储管理概述</a:t>
            </a:r>
          </a:p>
        </p:txBody>
      </p:sp>
      <p:pic>
        <p:nvPicPr>
          <p:cNvPr id="8198" name="Picture 4">
            <a:extLst>
              <a:ext uri="{FF2B5EF4-FFF2-40B4-BE49-F238E27FC236}">
                <a16:creationId xmlns:a16="http://schemas.microsoft.com/office/drawing/2014/main" id="{FAA033F7-0527-4E5C-8450-7799FF219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837" y="2199958"/>
            <a:ext cx="6313488"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0504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D752B-398E-44E3-A3F9-6C5E60ED9E14}"/>
              </a:ext>
            </a:extLst>
          </p:cNvPr>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sp>
        <p:nvSpPr>
          <p:cNvPr id="34821" name="Rectangle 4">
            <a:extLst>
              <a:ext uri="{FF2B5EF4-FFF2-40B4-BE49-F238E27FC236}">
                <a16:creationId xmlns:a16="http://schemas.microsoft.com/office/drawing/2014/main" id="{961605C2-7CAC-4F9B-8793-54AB35DF07E8}"/>
              </a:ext>
            </a:extLst>
          </p:cNvPr>
          <p:cNvSpPr>
            <a:spLocks noGrp="1" noChangeArrowheads="1"/>
          </p:cNvSpPr>
          <p:nvPr>
            <p:ph idx="1"/>
          </p:nvPr>
        </p:nvSpPr>
        <p:spPr/>
        <p:txBody>
          <a:bodyPr/>
          <a:lstStyle/>
          <a:p>
            <a:pPr eaLnBrk="1" hangingPunct="1">
              <a:lnSpc>
                <a:spcPct val="90000"/>
              </a:lnSpc>
            </a:pPr>
            <a:r>
              <a:rPr lang="zh-CN" altLang="en-US">
                <a:latin typeface="Times New Roman" panose="02020603050405020304" pitchFamily="18" charset="0"/>
              </a:rPr>
              <a:t>可重定位分区分配</a:t>
            </a:r>
          </a:p>
          <a:p>
            <a:pPr lvl="1" eaLnBrk="1" hangingPunct="1">
              <a:lnSpc>
                <a:spcPct val="90000"/>
              </a:lnSpc>
            </a:pPr>
            <a:r>
              <a:rPr lang="zh-CN" altLang="en-US">
                <a:latin typeface="Times New Roman" panose="02020603050405020304" pitchFamily="18" charset="0"/>
              </a:rPr>
              <a:t>原理：内存紧凑</a:t>
            </a:r>
          </a:p>
          <a:p>
            <a:pPr lvl="1" eaLnBrk="1" hangingPunct="1">
              <a:lnSpc>
                <a:spcPct val="90000"/>
              </a:lnSpc>
            </a:pPr>
            <a:r>
              <a:rPr lang="zh-CN" altLang="en-US">
                <a:latin typeface="Times New Roman" panose="02020603050405020304" pitchFamily="18" charset="0"/>
              </a:rPr>
              <a:t>地址映射</a:t>
            </a:r>
          </a:p>
          <a:p>
            <a:pPr lvl="2" eaLnBrk="1" hangingPunct="1">
              <a:lnSpc>
                <a:spcPct val="90000"/>
              </a:lnSpc>
            </a:pPr>
            <a:r>
              <a:rPr lang="zh-CN" altLang="en-US">
                <a:latin typeface="Times New Roman" panose="02020603050405020304" pitchFamily="18" charset="0"/>
              </a:rPr>
              <a:t>地址空间：在编译后，一个目标程序所限定的地址，即地址空间仅仅是指程序用来访问信息所用的一系列地址单元的集合，这些单元编号称为逻辑地址（相对地址）。</a:t>
            </a:r>
          </a:p>
          <a:p>
            <a:pPr lvl="2" eaLnBrk="1" hangingPunct="1">
              <a:lnSpc>
                <a:spcPct val="90000"/>
              </a:lnSpc>
            </a:pPr>
            <a:r>
              <a:rPr lang="zh-CN" altLang="en-US">
                <a:latin typeface="Times New Roman" panose="02020603050405020304" pitchFamily="18" charset="0"/>
              </a:rPr>
              <a:t>存储空间：指主存中一系列存储信息的物理单元的集合，这些单元的编号称为物理地址或绝对地址。</a:t>
            </a:r>
          </a:p>
          <a:p>
            <a:pPr lvl="2" eaLnBrk="1" hangingPunct="1">
              <a:lnSpc>
                <a:spcPct val="90000"/>
              </a:lnSpc>
            </a:pPr>
            <a:r>
              <a:rPr lang="zh-CN" altLang="en-US">
                <a:latin typeface="Times New Roman" panose="02020603050405020304" pitchFamily="18" charset="0"/>
              </a:rPr>
              <a:t>重定位：把作业地址空间中使用的逻辑地址变换成主存中的物理地址的过程。</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5" name="Object 6">
            <a:extLst>
              <a:ext uri="{FF2B5EF4-FFF2-40B4-BE49-F238E27FC236}">
                <a16:creationId xmlns:a16="http://schemas.microsoft.com/office/drawing/2014/main" id="{BE8D9AB2-8F9B-4A94-8B1F-D82E8DDEEFB7}"/>
              </a:ext>
            </a:extLst>
          </p:cNvPr>
          <p:cNvGraphicFramePr>
            <a:graphicFrameLocks noChangeAspect="1"/>
          </p:cNvGraphicFramePr>
          <p:nvPr/>
        </p:nvGraphicFramePr>
        <p:xfrm>
          <a:off x="533400" y="0"/>
          <a:ext cx="7543800" cy="6878638"/>
        </p:xfrm>
        <a:graphic>
          <a:graphicData uri="http://schemas.openxmlformats.org/presentationml/2006/ole">
            <mc:AlternateContent xmlns:mc="http://schemas.openxmlformats.org/markup-compatibility/2006">
              <mc:Choice xmlns:v="urn:schemas-microsoft-com:vml" Requires="v">
                <p:oleObj name="BMP 图象" r:id="rId2" imgW="6163535" imgH="5619048" progId="Paint.Picture">
                  <p:embed/>
                </p:oleObj>
              </mc:Choice>
              <mc:Fallback>
                <p:oleObj name="BMP 图象" r:id="rId2" imgW="6163535" imgH="5619048" progId="Paint.Picture">
                  <p:embed/>
                  <p:pic>
                    <p:nvPicPr>
                      <p:cNvPr id="35845" name="Object 6">
                        <a:extLst>
                          <a:ext uri="{FF2B5EF4-FFF2-40B4-BE49-F238E27FC236}">
                            <a16:creationId xmlns:a16="http://schemas.microsoft.com/office/drawing/2014/main" id="{BE8D9AB2-8F9B-4A94-8B1F-D82E8DDEE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0"/>
                        <a:ext cx="7543800" cy="687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7DADE-2AA7-4D4B-9842-8D59C166978D}"/>
              </a:ext>
            </a:extLst>
          </p:cNvPr>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sp>
        <p:nvSpPr>
          <p:cNvPr id="36869" name="Rectangle 4">
            <a:extLst>
              <a:ext uri="{FF2B5EF4-FFF2-40B4-BE49-F238E27FC236}">
                <a16:creationId xmlns:a16="http://schemas.microsoft.com/office/drawing/2014/main" id="{3E46434A-2474-4678-BAB3-934BD5A48A91}"/>
              </a:ext>
            </a:extLst>
          </p:cNvPr>
          <p:cNvSpPr>
            <a:spLocks noGrp="1" noChangeArrowheads="1"/>
          </p:cNvSpPr>
          <p:nvPr>
            <p:ph idx="1"/>
          </p:nvPr>
        </p:nvSpPr>
        <p:spPr/>
        <p:txBody>
          <a:bodyPr/>
          <a:lstStyle/>
          <a:p>
            <a:pPr lvl="1" eaLnBrk="1" hangingPunct="1"/>
            <a:r>
              <a:rPr lang="zh-CN" altLang="en-US">
                <a:latin typeface="Times New Roman" panose="02020603050405020304" pitchFamily="18" charset="0"/>
              </a:rPr>
              <a:t>实现</a:t>
            </a:r>
          </a:p>
          <a:p>
            <a:pPr lvl="2" eaLnBrk="1" hangingPunct="1"/>
            <a:r>
              <a:rPr lang="zh-CN" altLang="en-US">
                <a:latin typeface="Times New Roman" panose="02020603050405020304" pitchFamily="18" charset="0"/>
              </a:rPr>
              <a:t>动态重定位技术：访问指令或数据时，通过重定位寄存器来自动修改访问存储器的地址。</a:t>
            </a:r>
            <a:endParaRPr lang="zh-CN" altLang="en-US"/>
          </a:p>
          <a:p>
            <a:pPr lvl="1" eaLnBrk="1" hangingPunct="1"/>
            <a:r>
              <a:rPr lang="zh-CN" altLang="en-US">
                <a:latin typeface="Times New Roman" panose="02020603050405020304" pitchFamily="18" charset="0"/>
              </a:rPr>
              <a:t>内存紧凑</a:t>
            </a:r>
          </a:p>
          <a:p>
            <a:pPr lvl="2" eaLnBrk="1" hangingPunct="1"/>
            <a:r>
              <a:rPr lang="zh-CN" altLang="en-US">
                <a:latin typeface="Times New Roman" panose="02020603050405020304" pitchFamily="18" charset="0"/>
              </a:rPr>
              <a:t>在某个分区被回收时，如不与空白区邻接，则立即进行内存紧凑。</a:t>
            </a:r>
          </a:p>
          <a:p>
            <a:pPr lvl="2" eaLnBrk="1" hangingPunct="1"/>
            <a:r>
              <a:rPr lang="zh-CN" altLang="en-US">
                <a:latin typeface="Times New Roman" panose="02020603050405020304" pitchFamily="18" charset="0"/>
              </a:rPr>
              <a:t>在为作业分配而找不到足够大的空白区时再进行内存紧凑。</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246C49-3984-41B0-80A4-34CD904D1943}"/>
              </a:ext>
            </a:extLst>
          </p:cNvPr>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sp>
        <p:nvSpPr>
          <p:cNvPr id="37893" name="Rectangle 4">
            <a:extLst>
              <a:ext uri="{FF2B5EF4-FFF2-40B4-BE49-F238E27FC236}">
                <a16:creationId xmlns:a16="http://schemas.microsoft.com/office/drawing/2014/main" id="{0253A0FF-9E3D-42F8-94D8-C01BA9DDCB17}"/>
              </a:ext>
            </a:extLst>
          </p:cNvPr>
          <p:cNvSpPr>
            <a:spLocks noGrp="1" noChangeArrowheads="1"/>
          </p:cNvSpPr>
          <p:nvPr>
            <p:ph idx="1"/>
          </p:nvPr>
        </p:nvSpPr>
        <p:spPr/>
        <p:txBody>
          <a:bodyPr/>
          <a:lstStyle/>
          <a:p>
            <a:pPr eaLnBrk="1" hangingPunct="1"/>
            <a:r>
              <a:rPr lang="zh-CN" altLang="en-US" sz="3200">
                <a:latin typeface="Times New Roman" panose="02020603050405020304" pitchFamily="18" charset="0"/>
              </a:rPr>
              <a:t>分区的保护措施</a:t>
            </a:r>
          </a:p>
          <a:p>
            <a:pPr lvl="1" eaLnBrk="1" hangingPunct="1"/>
            <a:r>
              <a:rPr lang="zh-CN" altLang="en-US">
                <a:latin typeface="Times New Roman" panose="02020603050405020304" pitchFamily="18" charset="0"/>
              </a:rPr>
              <a:t>界地址存储管理</a:t>
            </a:r>
          </a:p>
          <a:p>
            <a:pPr lvl="2" eaLnBrk="1" hangingPunct="1"/>
            <a:r>
              <a:rPr lang="zh-CN" altLang="en-US">
                <a:latin typeface="Times New Roman" panose="02020603050405020304" pitchFamily="18" charset="0"/>
              </a:rPr>
              <a:t>采用上，下界寄存器的方案。</a:t>
            </a:r>
          </a:p>
          <a:p>
            <a:pPr lvl="2" eaLnBrk="1" hangingPunct="1"/>
            <a:r>
              <a:rPr lang="zh-CN" altLang="en-US">
                <a:latin typeface="Times New Roman" panose="02020603050405020304" pitchFamily="18" charset="0"/>
              </a:rPr>
              <a:t>采用基地址，限长寄存器的方法。</a:t>
            </a:r>
            <a:endParaRPr lang="zh-CN" altLang="en-US"/>
          </a:p>
          <a:p>
            <a:pPr lvl="1" eaLnBrk="1" hangingPunct="1"/>
            <a:r>
              <a:rPr lang="zh-CN" altLang="en-US">
                <a:latin typeface="Times New Roman" panose="02020603050405020304" pitchFamily="18" charset="0"/>
              </a:rPr>
              <a:t>保护键</a:t>
            </a:r>
          </a:p>
          <a:p>
            <a:pPr lvl="2" eaLnBrk="1" hangingPunct="1"/>
            <a:r>
              <a:rPr lang="zh-CN" altLang="en-US">
                <a:latin typeface="Times New Roman" panose="02020603050405020304" pitchFamily="18" charset="0"/>
              </a:rPr>
              <a:t>给每个存储块都分配一个单独的保护键，而在程序状态字中设置保护键字段，对不同的作业赋予不同的代码。</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CF11CA-4346-47B7-9791-B1A26EBF0545}"/>
              </a:ext>
            </a:extLst>
          </p:cNvPr>
          <p:cNvSpPr>
            <a:spLocks noGrp="1"/>
          </p:cNvSpPr>
          <p:nvPr>
            <p:ph type="title"/>
          </p:nvPr>
        </p:nvSpPr>
        <p:spPr/>
        <p:txBody>
          <a:bodyPr/>
          <a:lstStyle/>
          <a:p>
            <a:r>
              <a:rPr lang="en-US" altLang="zh-CN" dirty="0">
                <a:latin typeface="Times New Roman" panose="02020603050405020304" pitchFamily="18" charset="0"/>
              </a:rPr>
              <a:t>4.3</a:t>
            </a:r>
            <a:r>
              <a:rPr lang="en-US" altLang="zh-CN" dirty="0"/>
              <a:t>   </a:t>
            </a:r>
            <a:r>
              <a:rPr lang="zh-CN" altLang="en-US" dirty="0">
                <a:latin typeface="Times New Roman" panose="02020603050405020304" pitchFamily="18" charset="0"/>
              </a:rPr>
              <a:t>连续分配存储管理方式</a:t>
            </a:r>
            <a:endParaRPr lang="zh-CN" altLang="en-US" dirty="0"/>
          </a:p>
        </p:txBody>
      </p:sp>
      <p:sp>
        <p:nvSpPr>
          <p:cNvPr id="38917" name="Rectangle 4">
            <a:extLst>
              <a:ext uri="{FF2B5EF4-FFF2-40B4-BE49-F238E27FC236}">
                <a16:creationId xmlns:a16="http://schemas.microsoft.com/office/drawing/2014/main" id="{6F4CAF01-0858-45AD-B25F-6045F072A988}"/>
              </a:ext>
            </a:extLst>
          </p:cNvPr>
          <p:cNvSpPr>
            <a:spLocks noGrp="1" noChangeArrowheads="1"/>
          </p:cNvSpPr>
          <p:nvPr>
            <p:ph idx="1"/>
          </p:nvPr>
        </p:nvSpPr>
        <p:spPr>
          <a:xfrm>
            <a:off x="457200" y="1287388"/>
            <a:ext cx="8229600" cy="4838775"/>
          </a:xfrm>
        </p:spPr>
        <p:txBody>
          <a:bodyPr/>
          <a:lstStyle/>
          <a:p>
            <a:pPr eaLnBrk="1" hangingPunct="1"/>
            <a:r>
              <a:rPr lang="zh-CN" altLang="en-US" dirty="0">
                <a:latin typeface="Times New Roman" panose="02020603050405020304" pitchFamily="18" charset="0"/>
              </a:rPr>
              <a:t>交换技术</a:t>
            </a:r>
          </a:p>
          <a:p>
            <a:pPr lvl="1" eaLnBrk="1" hangingPunct="1"/>
            <a:r>
              <a:rPr lang="zh-CN" altLang="en-US" dirty="0">
                <a:latin typeface="Times New Roman" panose="02020603050405020304" pitchFamily="18" charset="0"/>
              </a:rPr>
              <a:t>交换</a:t>
            </a:r>
          </a:p>
          <a:p>
            <a:pPr lvl="2" eaLnBrk="1" hangingPunct="1"/>
            <a:r>
              <a:rPr lang="zh-CN" altLang="en-US" dirty="0">
                <a:latin typeface="Times New Roman" panose="02020603050405020304" pitchFamily="18" charset="0"/>
              </a:rPr>
              <a:t>交换就是把主存中的信息以文件的形式写入到辅存，接着将指定的信息从辅存读入主存，并将控制转给它。</a:t>
            </a:r>
            <a:endParaRPr lang="zh-CN" altLang="en-US" dirty="0"/>
          </a:p>
          <a:p>
            <a:pPr lvl="1" eaLnBrk="1" hangingPunct="1"/>
            <a:r>
              <a:rPr lang="zh-CN" altLang="en-US" dirty="0">
                <a:latin typeface="Times New Roman" panose="02020603050405020304" pitchFamily="18" charset="0"/>
              </a:rPr>
              <a:t>交换空间的管理</a:t>
            </a:r>
          </a:p>
          <a:p>
            <a:pPr lvl="2" eaLnBrk="1" hangingPunct="1"/>
            <a:r>
              <a:rPr lang="zh-CN" altLang="en-US" dirty="0">
                <a:latin typeface="Times New Roman" panose="02020603050405020304" pitchFamily="18" charset="0"/>
              </a:rPr>
              <a:t>文件区：离散分配，提高存储空间的利用率；</a:t>
            </a:r>
          </a:p>
          <a:p>
            <a:pPr lvl="2" eaLnBrk="1" hangingPunct="1"/>
            <a:r>
              <a:rPr lang="zh-CN" altLang="en-US" dirty="0">
                <a:latin typeface="Times New Roman" panose="02020603050405020304" pitchFamily="18" charset="0"/>
              </a:rPr>
              <a:t>对换区：连续分配，提高交换速度。</a:t>
            </a:r>
          </a:p>
          <a:p>
            <a:pPr lvl="2" eaLnBrk="1" hangingPunct="1"/>
            <a:r>
              <a:rPr lang="zh-CN" altLang="en-US" dirty="0">
                <a:latin typeface="Times New Roman" panose="02020603050405020304" pitchFamily="18" charset="0"/>
              </a:rPr>
              <a:t>对换空间的分配与回收：注意空闲区的拼接</a:t>
            </a:r>
          </a:p>
          <a:p>
            <a:pPr lvl="2" eaLnBrk="1" hangingPunct="1"/>
            <a:r>
              <a:rPr lang="zh-CN" altLang="en-US" dirty="0">
                <a:latin typeface="Times New Roman" panose="02020603050405020304" pitchFamily="18" charset="0"/>
              </a:rPr>
              <a:t>交换区分配算法：</a:t>
            </a:r>
            <a:r>
              <a:rPr lang="zh-CN" altLang="en-US" dirty="0">
                <a:solidFill>
                  <a:srgbClr val="FF0066"/>
                </a:solidFill>
                <a:latin typeface="Times New Roman" panose="02020603050405020304" pitchFamily="18" charset="0"/>
              </a:rPr>
              <a:t>首次适应算法</a:t>
            </a:r>
            <a:r>
              <a:rPr lang="zh-CN" altLang="en-US" dirty="0">
                <a:latin typeface="Times New Roman" panose="02020603050405020304" pitchFamily="18" charset="0"/>
              </a:rPr>
              <a:t>、循环适应算法和最佳适应算法。</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a:extLst>
              <a:ext uri="{FF2B5EF4-FFF2-40B4-BE49-F238E27FC236}">
                <a16:creationId xmlns:a16="http://schemas.microsoft.com/office/drawing/2014/main" id="{CD15A958-63C1-406D-A002-5ED187AAFE37}"/>
              </a:ext>
            </a:extLst>
          </p:cNvPr>
          <p:cNvSpPr>
            <a:spLocks noGrp="1" noChangeArrowheads="1"/>
          </p:cNvSpPr>
          <p:nvPr>
            <p:ph type="title"/>
          </p:nvPr>
        </p:nvSpPr>
        <p:spPr/>
        <p:txBody>
          <a:bodyPr/>
          <a:lstStyle/>
          <a:p>
            <a:pPr eaLnBrk="1" hangingPunct="1"/>
            <a:r>
              <a:rPr lang="en-US" altLang="zh-CN" sz="3600" dirty="0">
                <a:latin typeface="Times New Roman" panose="02020603050405020304" pitchFamily="18" charset="0"/>
              </a:rPr>
              <a:t>4. 4</a:t>
            </a:r>
            <a:r>
              <a:rPr lang="en-US" altLang="zh-CN" sz="3600" dirty="0"/>
              <a:t>	</a:t>
            </a:r>
            <a:r>
              <a:rPr lang="zh-CN" altLang="en-US" sz="3600" dirty="0"/>
              <a:t>基本</a:t>
            </a:r>
            <a:r>
              <a:rPr lang="zh-CN" altLang="en-US" sz="3600" dirty="0">
                <a:latin typeface="Times New Roman" panose="02020603050405020304" pitchFamily="18" charset="0"/>
              </a:rPr>
              <a:t>分页存储管理</a:t>
            </a:r>
          </a:p>
        </p:txBody>
      </p:sp>
      <p:sp>
        <p:nvSpPr>
          <p:cNvPr id="39942" name="Rectangle 4">
            <a:extLst>
              <a:ext uri="{FF2B5EF4-FFF2-40B4-BE49-F238E27FC236}">
                <a16:creationId xmlns:a16="http://schemas.microsoft.com/office/drawing/2014/main" id="{E35F4938-5874-4019-8464-1B46731E401C}"/>
              </a:ext>
            </a:extLst>
          </p:cNvPr>
          <p:cNvSpPr>
            <a:spLocks noGrp="1" noChangeArrowheads="1"/>
          </p:cNvSpPr>
          <p:nvPr>
            <p:ph idx="1"/>
          </p:nvPr>
        </p:nvSpPr>
        <p:spPr/>
        <p:txBody>
          <a:bodyPr/>
          <a:lstStyle/>
          <a:p>
            <a:pPr eaLnBrk="1" hangingPunct="1"/>
            <a:r>
              <a:rPr lang="zh-CN" altLang="en-US" sz="3200" dirty="0">
                <a:latin typeface="Times New Roman" panose="02020603050405020304" pitchFamily="18" charset="0"/>
              </a:rPr>
              <a:t>基本原理</a:t>
            </a:r>
          </a:p>
          <a:p>
            <a:pPr lvl="1" eaLnBrk="1" hangingPunct="1"/>
            <a:r>
              <a:rPr lang="zh-CN" altLang="en-US" dirty="0">
                <a:latin typeface="Times New Roman" panose="02020603050405020304" pitchFamily="18" charset="0"/>
              </a:rPr>
              <a:t>实现方法</a:t>
            </a:r>
          </a:p>
          <a:p>
            <a:pPr lvl="2" eaLnBrk="1" hangingPunct="1"/>
            <a:r>
              <a:rPr lang="zh-CN" altLang="en-US" dirty="0">
                <a:latin typeface="Times New Roman" panose="02020603050405020304" pitchFamily="18" charset="0"/>
              </a:rPr>
              <a:t>各进程的地址空间分成大小相等的页，把内存的存储空间也分成与页大小相同的片，称为物理块。在分配存储空间时，以块为单位来分配。</a:t>
            </a:r>
          </a:p>
          <a:p>
            <a:pPr lvl="2" eaLnBrk="1" hangingPunct="1"/>
            <a:r>
              <a:rPr lang="zh-CN" altLang="en-US" dirty="0">
                <a:latin typeface="Times New Roman" panose="02020603050405020304" pitchFamily="18" charset="0"/>
              </a:rPr>
              <a:t>页面大小：</a:t>
            </a:r>
            <a:r>
              <a:rPr lang="en-US" altLang="zh-CN" dirty="0"/>
              <a:t>2 </a:t>
            </a:r>
            <a:r>
              <a:rPr lang="en-US" altLang="zh-CN" baseline="30000" dirty="0" err="1"/>
              <a:t>i</a:t>
            </a:r>
            <a:r>
              <a:rPr lang="en-US" altLang="zh-CN" dirty="0"/>
              <a:t>  (1K</a:t>
            </a:r>
            <a:r>
              <a:rPr lang="zh-CN" altLang="en-US" dirty="0">
                <a:latin typeface="Times New Roman" panose="02020603050405020304" pitchFamily="18" charset="0"/>
              </a:rPr>
              <a:t>，</a:t>
            </a:r>
            <a:r>
              <a:rPr lang="en-US" altLang="zh-CN" dirty="0"/>
              <a:t>2K</a:t>
            </a:r>
            <a:r>
              <a:rPr lang="zh-CN" altLang="en-US" dirty="0">
                <a:latin typeface="Times New Roman" panose="02020603050405020304" pitchFamily="18" charset="0"/>
              </a:rPr>
              <a:t>，</a:t>
            </a:r>
            <a:r>
              <a:rPr lang="en-US" altLang="zh-CN" dirty="0"/>
              <a:t>4K </a:t>
            </a:r>
            <a:r>
              <a:rPr lang="zh-CN" altLang="en-US" dirty="0">
                <a:latin typeface="Times New Roman" panose="02020603050405020304" pitchFamily="18" charset="0"/>
              </a:rPr>
              <a:t>等</a:t>
            </a:r>
            <a:r>
              <a:rPr lang="en-US" altLang="zh-CN" dirty="0"/>
              <a:t>)</a:t>
            </a:r>
          </a:p>
          <a:p>
            <a:pPr marL="742950" marR="0" lvl="1" indent="-285750" algn="l" defTabSz="914400" rtl="0" eaLnBrk="1" fontAlgn="base" latinLnBrk="1"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dirty="0">
                <a:ln>
                  <a:noFill/>
                </a:ln>
                <a:solidFill>
                  <a:srgbClr val="000000"/>
                </a:solidFill>
                <a:effectLst/>
                <a:uLnTx/>
                <a:uFillTx/>
                <a:latin typeface="Times New Roman" panose="02020603050405020304" pitchFamily="18" charset="0"/>
                <a:ea typeface="宋体"/>
              </a:rPr>
              <a:t>地址空间</a:t>
            </a:r>
            <a:endParaRPr kumimoji="0" lang="en-US" altLang="zh-CN" sz="2800" b="0" i="0" u="none" strike="noStrike" kern="0" cap="none" spc="0" normalizeH="0" baseline="0" noProof="0" dirty="0">
              <a:ln>
                <a:noFill/>
              </a:ln>
              <a:solidFill>
                <a:srgbClr val="000000"/>
              </a:solidFill>
              <a:effectLst/>
              <a:uLnTx/>
              <a:uFillTx/>
              <a:latin typeface="Times New Roman" panose="02020603050405020304" pitchFamily="18" charset="0"/>
              <a:ea typeface="宋体"/>
            </a:endParaRPr>
          </a:p>
          <a:p>
            <a:pPr lvl="2" indent="-285750" eaLnBrk="1" hangingPunct="1">
              <a:buFontTx/>
              <a:buChar char="–"/>
              <a:defRPr/>
            </a:pPr>
            <a:r>
              <a:rPr lang="zh-CN" altLang="en-US" dirty="0">
                <a:solidFill>
                  <a:srgbClr val="000000"/>
                </a:solidFill>
                <a:latin typeface="Times New Roman" panose="02020603050405020304" pitchFamily="18" charset="0"/>
                <a:ea typeface="宋体"/>
              </a:rPr>
              <a:t>逻辑地址</a:t>
            </a:r>
            <a:endParaRPr lang="en-US" altLang="zh-CN" dirty="0">
              <a:solidFill>
                <a:srgbClr val="000000"/>
              </a:solidFill>
              <a:latin typeface="Times New Roman" panose="02020603050405020304" pitchFamily="18" charset="0"/>
              <a:ea typeface="宋体"/>
            </a:endParaRPr>
          </a:p>
          <a:p>
            <a:pPr lvl="2" indent="-285750" eaLnBrk="1" hangingPunct="1">
              <a:buFontTx/>
              <a:buChar char="–"/>
              <a:defRPr/>
            </a:pP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宋体"/>
              </a:rPr>
              <a:t>物理地址</a:t>
            </a:r>
          </a:p>
          <a:p>
            <a:pPr marL="914400" lvl="2" indent="0" eaLnBrk="1" hangingPunct="1">
              <a:buNone/>
            </a:pPr>
            <a:endParaRPr lang="en-US" altLang="zh-CN" sz="3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566BE-BFAA-488E-AD76-CCF7CF381D01}"/>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E7A731C6-D06D-4809-B27E-31E1E65B05FB}"/>
              </a:ext>
            </a:extLst>
          </p:cNvPr>
          <p:cNvSpPr>
            <a:spLocks noGrp="1"/>
          </p:cNvSpPr>
          <p:nvPr>
            <p:ph idx="1"/>
          </p:nvPr>
        </p:nvSpPr>
        <p:spPr/>
        <p:txBody>
          <a:bodyPr/>
          <a:lstStyle/>
          <a:p>
            <a:endParaRPr lang="zh-CN" altLang="en-US"/>
          </a:p>
        </p:txBody>
      </p:sp>
      <p:pic>
        <p:nvPicPr>
          <p:cNvPr id="40965" name="Picture 2">
            <a:extLst>
              <a:ext uri="{FF2B5EF4-FFF2-40B4-BE49-F238E27FC236}">
                <a16:creationId xmlns:a16="http://schemas.microsoft.com/office/drawing/2014/main" id="{90778DCD-D8B1-4298-9E73-DD552DDCD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0"/>
            <a:ext cx="676592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6" name="Rectangle 5">
            <a:extLst>
              <a:ext uri="{FF2B5EF4-FFF2-40B4-BE49-F238E27FC236}">
                <a16:creationId xmlns:a16="http://schemas.microsoft.com/office/drawing/2014/main" id="{EDB72F95-93B4-4312-BD0E-655A35DA930D}"/>
              </a:ext>
            </a:extLst>
          </p:cNvPr>
          <p:cNvSpPr>
            <a:spLocks noChangeArrowheads="1"/>
          </p:cNvSpPr>
          <p:nvPr/>
        </p:nvSpPr>
        <p:spPr bwMode="auto">
          <a:xfrm>
            <a:off x="2133600" y="152400"/>
            <a:ext cx="1447800" cy="762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8516F7-1323-4D8F-B335-86269F98CF45}"/>
              </a:ext>
            </a:extLst>
          </p:cNvPr>
          <p:cNvSpPr>
            <a:spLocks noGrp="1"/>
          </p:cNvSpPr>
          <p:nvPr>
            <p:ph type="title"/>
          </p:nvPr>
        </p:nvSpPr>
        <p:spPr/>
        <p:txBody>
          <a:bodyPr/>
          <a:lstStyle/>
          <a:p>
            <a:r>
              <a:rPr lang="en-US" altLang="zh-CN" dirty="0">
                <a:latin typeface="Times New Roman" panose="02020603050405020304" pitchFamily="18" charset="0"/>
              </a:rPr>
              <a:t>4. 4</a:t>
            </a:r>
            <a:r>
              <a:rPr lang="en-US" altLang="zh-CN" dirty="0"/>
              <a:t>	</a:t>
            </a:r>
            <a:r>
              <a:rPr lang="zh-CN" altLang="en-US" dirty="0"/>
              <a:t>基本</a:t>
            </a:r>
            <a:r>
              <a:rPr lang="zh-CN" altLang="en-US" dirty="0">
                <a:latin typeface="Times New Roman" panose="02020603050405020304" pitchFamily="18" charset="0"/>
              </a:rPr>
              <a:t>分页存储管理</a:t>
            </a:r>
            <a:endParaRPr lang="zh-CN" altLang="en-US" dirty="0"/>
          </a:p>
        </p:txBody>
      </p:sp>
      <p:sp>
        <p:nvSpPr>
          <p:cNvPr id="3" name="内容占位符 2">
            <a:extLst>
              <a:ext uri="{FF2B5EF4-FFF2-40B4-BE49-F238E27FC236}">
                <a16:creationId xmlns:a16="http://schemas.microsoft.com/office/drawing/2014/main" id="{8BD8CE6E-5424-450C-AED3-541D9D6F044F}"/>
              </a:ext>
            </a:extLst>
          </p:cNvPr>
          <p:cNvSpPr>
            <a:spLocks noGrp="1"/>
          </p:cNvSpPr>
          <p:nvPr>
            <p:ph idx="1"/>
          </p:nvPr>
        </p:nvSpPr>
        <p:spPr/>
        <p:txBody>
          <a:bodyPr/>
          <a:lstStyle/>
          <a:p>
            <a:endParaRPr lang="zh-CN" altLang="en-US"/>
          </a:p>
        </p:txBody>
      </p:sp>
      <p:sp>
        <p:nvSpPr>
          <p:cNvPr id="41987" name="页脚占位符 4">
            <a:extLst>
              <a:ext uri="{FF2B5EF4-FFF2-40B4-BE49-F238E27FC236}">
                <a16:creationId xmlns:a16="http://schemas.microsoft.com/office/drawing/2014/main" id="{AD8B68D8-2F17-4554-B256-4C5FE1F6E0EB}"/>
              </a:ext>
            </a:extLst>
          </p:cNvPr>
          <p:cNvSpPr>
            <a:spLocks noGrp="1"/>
          </p:cNvSpPr>
          <p:nvPr>
            <p:ph type="ftr" sz="quarter" idx="4294967295"/>
          </p:nvPr>
        </p:nvSpPr>
        <p:spPr bwMode="auto">
          <a:xfrm>
            <a:off x="0" y="1828800"/>
            <a:ext cx="53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ctr" rtl="0" eaLnBrk="1" fontAlgn="base" hangingPunct="1">
              <a:spcBef>
                <a:spcPct val="0"/>
              </a:spcBef>
              <a:spcAft>
                <a:spcPct val="0"/>
              </a:spcAft>
              <a:defRPr kumimoji="0" sz="2000" kern="1200">
                <a:solidFill>
                  <a:srgbClr val="9900CC"/>
                </a:solidFill>
                <a:latin typeface="隶书" pitchFamily="49" charset="-122"/>
                <a:ea typeface="隶书" pitchFamily="49"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a:defRPr/>
            </a:pPr>
            <a:r>
              <a:rPr lang="zh-CN" altLang="en-US"/>
              <a:t>操作系统</a:t>
            </a:r>
            <a:r>
              <a:rPr lang="en-US" altLang="zh-CN"/>
              <a:t>|</a:t>
            </a:r>
            <a:r>
              <a:rPr lang="zh-CN" altLang="en-US"/>
              <a:t>存储器管理</a:t>
            </a:r>
          </a:p>
        </p:txBody>
      </p:sp>
      <p:sp>
        <p:nvSpPr>
          <p:cNvPr id="41988" name="灯片编号占位符 5">
            <a:extLst>
              <a:ext uri="{FF2B5EF4-FFF2-40B4-BE49-F238E27FC236}">
                <a16:creationId xmlns:a16="http://schemas.microsoft.com/office/drawing/2014/main" id="{314DBB78-53E3-4EC1-87DB-85347FD2E631}"/>
              </a:ext>
            </a:extLst>
          </p:cNvPr>
          <p:cNvSpPr>
            <a:spLocks noGrp="1"/>
          </p:cNvSpPr>
          <p:nvPr>
            <p:ph type="sldNum" sz="quarter" idx="12"/>
          </p:nvPr>
        </p:nvSpPr>
        <p:spPr bwMode="auto">
          <a:xfrm>
            <a:off x="0" y="5157788"/>
            <a:ext cx="611188"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ctr" rtl="0" eaLnBrk="1" fontAlgn="base" hangingPunct="1">
              <a:spcBef>
                <a:spcPct val="0"/>
              </a:spcBef>
              <a:spcAft>
                <a:spcPct val="0"/>
              </a:spcAft>
              <a:defRPr kumimoji="0" sz="1400" b="1" kern="1200">
                <a:solidFill>
                  <a:srgbClr val="9900CC"/>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a:defRPr/>
            </a:pPr>
            <a:fld id="{84068294-A187-4DC7-AC30-8A9D56C5AFE1}" type="slidenum">
              <a:rPr lang="en-US" altLang="zh-CN" sz="1600" smtClean="0"/>
              <a:pPr>
                <a:defRPr/>
              </a:pPr>
              <a:t>37</a:t>
            </a:fld>
            <a:endParaRPr lang="en-US" altLang="zh-CN" sz="1600"/>
          </a:p>
          <a:p>
            <a:pPr>
              <a:defRPr/>
            </a:pPr>
            <a:endParaRPr lang="en-US" altLang="zh-CN" sz="1600"/>
          </a:p>
          <a:p>
            <a:pPr>
              <a:defRPr/>
            </a:pPr>
            <a:r>
              <a:rPr lang="zh-CN" altLang="en-US"/>
              <a:t>徐虹</a:t>
            </a:r>
            <a:endParaRPr kumimoji="0" lang="zh-CN" altLang="en-US" sz="1400">
              <a:solidFill>
                <a:srgbClr val="9900CC"/>
              </a:solidFill>
            </a:endParaRPr>
          </a:p>
        </p:txBody>
      </p:sp>
      <p:pic>
        <p:nvPicPr>
          <p:cNvPr id="41989" name="Picture 2" descr="7_9a">
            <a:extLst>
              <a:ext uri="{FF2B5EF4-FFF2-40B4-BE49-F238E27FC236}">
                <a16:creationId xmlns:a16="http://schemas.microsoft.com/office/drawing/2014/main" id="{D9784B5D-EF90-4FC6-A9BF-3F8D2B08EC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3588"/>
            <a:ext cx="8636000" cy="564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Rectangle 6">
            <a:extLst>
              <a:ext uri="{FF2B5EF4-FFF2-40B4-BE49-F238E27FC236}">
                <a16:creationId xmlns:a16="http://schemas.microsoft.com/office/drawing/2014/main" id="{2628AF40-BB72-4EB9-A3B9-7607FECC9D55}"/>
              </a:ext>
            </a:extLst>
          </p:cNvPr>
          <p:cNvSpPr>
            <a:spLocks noChangeArrowheads="1"/>
          </p:cNvSpPr>
          <p:nvPr/>
        </p:nvSpPr>
        <p:spPr bwMode="auto">
          <a:xfrm>
            <a:off x="685800" y="5948680"/>
            <a:ext cx="1676400" cy="4572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26EE2-9B49-49F2-8824-59EFFB34E2EE}"/>
              </a:ext>
            </a:extLst>
          </p:cNvPr>
          <p:cNvSpPr>
            <a:spLocks noGrp="1"/>
          </p:cNvSpPr>
          <p:nvPr>
            <p:ph type="title"/>
          </p:nvPr>
        </p:nvSpPr>
        <p:spPr/>
        <p:txBody>
          <a:bodyPr/>
          <a:lstStyle/>
          <a:p>
            <a:r>
              <a:rPr lang="en-US" altLang="zh-CN" dirty="0">
                <a:latin typeface="Times New Roman" panose="02020603050405020304" pitchFamily="18" charset="0"/>
              </a:rPr>
              <a:t>4. 4</a:t>
            </a:r>
            <a:r>
              <a:rPr lang="en-US" altLang="zh-CN" dirty="0"/>
              <a:t>	</a:t>
            </a:r>
            <a:r>
              <a:rPr lang="zh-CN" altLang="en-US" dirty="0"/>
              <a:t>基本</a:t>
            </a:r>
            <a:r>
              <a:rPr lang="zh-CN" altLang="en-US" dirty="0">
                <a:latin typeface="Times New Roman" panose="02020603050405020304" pitchFamily="18" charset="0"/>
              </a:rPr>
              <a:t>分页存储管理</a:t>
            </a:r>
            <a:endParaRPr lang="zh-CN" altLang="en-US" dirty="0"/>
          </a:p>
        </p:txBody>
      </p:sp>
      <p:sp>
        <p:nvSpPr>
          <p:cNvPr id="3" name="内容占位符 2">
            <a:extLst>
              <a:ext uri="{FF2B5EF4-FFF2-40B4-BE49-F238E27FC236}">
                <a16:creationId xmlns:a16="http://schemas.microsoft.com/office/drawing/2014/main" id="{9812C792-3DD7-435C-9BFC-164F7202C6FD}"/>
              </a:ext>
            </a:extLst>
          </p:cNvPr>
          <p:cNvSpPr>
            <a:spLocks noGrp="1"/>
          </p:cNvSpPr>
          <p:nvPr>
            <p:ph idx="1"/>
          </p:nvPr>
        </p:nvSpPr>
        <p:spPr/>
        <p:txBody>
          <a:bodyPr/>
          <a:lstStyle/>
          <a:p>
            <a:endParaRPr lang="zh-CN" altLang="en-US" dirty="0"/>
          </a:p>
        </p:txBody>
      </p:sp>
      <p:pic>
        <p:nvPicPr>
          <p:cNvPr id="43013" name="Picture 2" descr="7_9b">
            <a:extLst>
              <a:ext uri="{FF2B5EF4-FFF2-40B4-BE49-F238E27FC236}">
                <a16:creationId xmlns:a16="http://schemas.microsoft.com/office/drawing/2014/main" id="{663CD94E-ABC1-4115-8E17-3E0BC12B6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941388"/>
            <a:ext cx="8496300" cy="591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Rectangle 6">
            <a:extLst>
              <a:ext uri="{FF2B5EF4-FFF2-40B4-BE49-F238E27FC236}">
                <a16:creationId xmlns:a16="http://schemas.microsoft.com/office/drawing/2014/main" id="{01D05CB1-08AB-4CF4-B076-665125AC71C3}"/>
              </a:ext>
            </a:extLst>
          </p:cNvPr>
          <p:cNvSpPr>
            <a:spLocks noChangeArrowheads="1"/>
          </p:cNvSpPr>
          <p:nvPr/>
        </p:nvSpPr>
        <p:spPr bwMode="auto">
          <a:xfrm>
            <a:off x="807720" y="6324600"/>
            <a:ext cx="1676400" cy="533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77E58-F039-4EC6-9B51-8DDE70087747}"/>
              </a:ext>
            </a:extLst>
          </p:cNvPr>
          <p:cNvSpPr>
            <a:spLocks noGrp="1"/>
          </p:cNvSpPr>
          <p:nvPr>
            <p:ph type="title"/>
          </p:nvPr>
        </p:nvSpPr>
        <p:spPr/>
        <p:txBody>
          <a:bodyPr/>
          <a:lstStyle/>
          <a:p>
            <a:r>
              <a:rPr lang="en-US" altLang="zh-CN" dirty="0">
                <a:latin typeface="Times New Roman" panose="02020603050405020304" pitchFamily="18" charset="0"/>
              </a:rPr>
              <a:t>4. 4</a:t>
            </a:r>
            <a:r>
              <a:rPr lang="en-US" altLang="zh-CN" dirty="0"/>
              <a:t>	</a:t>
            </a:r>
            <a:r>
              <a:rPr lang="zh-CN" altLang="en-US" dirty="0"/>
              <a:t>基本</a:t>
            </a:r>
            <a:r>
              <a:rPr lang="zh-CN" altLang="en-US" dirty="0">
                <a:latin typeface="Times New Roman" panose="02020603050405020304" pitchFamily="18" charset="0"/>
              </a:rPr>
              <a:t>分页存储管理</a:t>
            </a:r>
            <a:endParaRPr lang="zh-CN" altLang="en-US" dirty="0"/>
          </a:p>
        </p:txBody>
      </p:sp>
      <p:pic>
        <p:nvPicPr>
          <p:cNvPr id="44037" name="Picture 2" descr="7_10">
            <a:extLst>
              <a:ext uri="{FF2B5EF4-FFF2-40B4-BE49-F238E27FC236}">
                <a16:creationId xmlns:a16="http://schemas.microsoft.com/office/drawing/2014/main" id="{4C93DE31-809B-4FE8-B612-2217D2CD3C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60868"/>
            <a:ext cx="9144000" cy="351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Rectangle 6">
            <a:extLst>
              <a:ext uri="{FF2B5EF4-FFF2-40B4-BE49-F238E27FC236}">
                <a16:creationId xmlns:a16="http://schemas.microsoft.com/office/drawing/2014/main" id="{06645EFF-D27D-41F7-A7B0-B1706807D369}"/>
              </a:ext>
            </a:extLst>
          </p:cNvPr>
          <p:cNvSpPr>
            <a:spLocks noChangeArrowheads="1"/>
          </p:cNvSpPr>
          <p:nvPr/>
        </p:nvSpPr>
        <p:spPr bwMode="auto">
          <a:xfrm>
            <a:off x="457200" y="5110480"/>
            <a:ext cx="1259840" cy="380633"/>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1028">
            <a:extLst>
              <a:ext uri="{FF2B5EF4-FFF2-40B4-BE49-F238E27FC236}">
                <a16:creationId xmlns:a16="http://schemas.microsoft.com/office/drawing/2014/main" id="{F8A75674-6EE1-4309-802B-BF3F1C4468B9}"/>
              </a:ext>
            </a:extLst>
          </p:cNvPr>
          <p:cNvSpPr>
            <a:spLocks noGrp="1" noChangeArrowheads="1"/>
          </p:cNvSpPr>
          <p:nvPr>
            <p:ph type="title"/>
          </p:nvPr>
        </p:nvSpPr>
        <p:spPr>
          <a:xfrm>
            <a:off x="1187450" y="218440"/>
            <a:ext cx="6164263" cy="1143000"/>
          </a:xfrm>
        </p:spPr>
        <p:txBody>
          <a:bodyPr/>
          <a:lstStyle/>
          <a:p>
            <a:pPr eaLnBrk="1" hangingPunct="1"/>
            <a:r>
              <a:rPr lang="en-US" altLang="zh-CN" dirty="0">
                <a:latin typeface="楷体_GB2312" pitchFamily="49" charset="-122"/>
              </a:rPr>
              <a:t>4.1	  </a:t>
            </a:r>
            <a:r>
              <a:rPr lang="zh-CN" altLang="en-US" dirty="0">
                <a:latin typeface="楷体_GB2312" pitchFamily="49" charset="-122"/>
              </a:rPr>
              <a:t>存储管理概述</a:t>
            </a:r>
          </a:p>
        </p:txBody>
      </p:sp>
      <p:pic>
        <p:nvPicPr>
          <p:cNvPr id="2" name="图片 1">
            <a:extLst>
              <a:ext uri="{FF2B5EF4-FFF2-40B4-BE49-F238E27FC236}">
                <a16:creationId xmlns:a16="http://schemas.microsoft.com/office/drawing/2014/main" id="{23542222-8B34-40C7-B6E3-255602D5464A}"/>
              </a:ext>
            </a:extLst>
          </p:cNvPr>
          <p:cNvPicPr>
            <a:picLocks noChangeAspect="1"/>
          </p:cNvPicPr>
          <p:nvPr/>
        </p:nvPicPr>
        <p:blipFill>
          <a:blip r:embed="rId2"/>
          <a:stretch>
            <a:fillRect/>
          </a:stretch>
        </p:blipFill>
        <p:spPr>
          <a:xfrm>
            <a:off x="627063" y="1472247"/>
            <a:ext cx="6724650" cy="4238625"/>
          </a:xfrm>
          <a:prstGeom prst="rect">
            <a:avLst/>
          </a:prstGeom>
        </p:spPr>
      </p:pic>
      <p:graphicFrame>
        <p:nvGraphicFramePr>
          <p:cNvPr id="3" name="表格 3">
            <a:extLst>
              <a:ext uri="{FF2B5EF4-FFF2-40B4-BE49-F238E27FC236}">
                <a16:creationId xmlns:a16="http://schemas.microsoft.com/office/drawing/2014/main" id="{AE474103-8EA9-40A7-BC7E-11A26D065552}"/>
              </a:ext>
            </a:extLst>
          </p:cNvPr>
          <p:cNvGraphicFramePr>
            <a:graphicFrameLocks noGrp="1"/>
          </p:cNvGraphicFramePr>
          <p:nvPr/>
        </p:nvGraphicFramePr>
        <p:xfrm>
          <a:off x="7351713" y="1090399"/>
          <a:ext cx="1541674" cy="4413252"/>
        </p:xfrm>
        <a:graphic>
          <a:graphicData uri="http://schemas.openxmlformats.org/drawingml/2006/table">
            <a:tbl>
              <a:tblPr firstRow="1" bandRow="1">
                <a:tableStyleId>{5C22544A-7EE6-4342-B048-85BDC9FD1C3A}</a:tableStyleId>
              </a:tblPr>
              <a:tblGrid>
                <a:gridCol w="1541674">
                  <a:extLst>
                    <a:ext uri="{9D8B030D-6E8A-4147-A177-3AD203B41FA5}">
                      <a16:colId xmlns:a16="http://schemas.microsoft.com/office/drawing/2014/main" val="647708303"/>
                    </a:ext>
                  </a:extLst>
                </a:gridCol>
              </a:tblGrid>
              <a:tr h="522182">
                <a:tc>
                  <a:txBody>
                    <a:bodyPr/>
                    <a:lstStyle/>
                    <a:p>
                      <a:pPr algn="ctr"/>
                      <a:r>
                        <a:rPr lang="zh-CN" altLang="en-US" sz="1200" dirty="0">
                          <a:solidFill>
                            <a:srgbClr val="15597E"/>
                          </a:solidFill>
                        </a:rPr>
                        <a:t>访问时间</a:t>
                      </a:r>
                    </a:p>
                  </a:txBody>
                  <a:tcPr/>
                </a:tc>
                <a:extLst>
                  <a:ext uri="{0D108BD9-81ED-4DB2-BD59-A6C34878D82A}">
                    <a16:rowId xmlns:a16="http://schemas.microsoft.com/office/drawing/2014/main" val="1785377812"/>
                  </a:ext>
                </a:extLst>
              </a:tr>
              <a:tr h="522182">
                <a:tc>
                  <a:txBody>
                    <a:bodyPr/>
                    <a:lstStyle/>
                    <a:p>
                      <a:r>
                        <a:rPr lang="zh-CN" altLang="en-US" sz="1200" dirty="0"/>
                        <a:t>半个 </a:t>
                      </a:r>
                      <a:r>
                        <a:rPr lang="en-US" altLang="zh-CN" sz="1200" dirty="0"/>
                        <a:t>CPU </a:t>
                      </a:r>
                      <a:r>
                        <a:rPr lang="zh-CN" altLang="en-US" sz="1200" dirty="0"/>
                        <a:t>时钟周期</a:t>
                      </a:r>
                    </a:p>
                  </a:txBody>
                  <a:tcPr/>
                </a:tc>
                <a:extLst>
                  <a:ext uri="{0D108BD9-81ED-4DB2-BD59-A6C34878D82A}">
                    <a16:rowId xmlns:a16="http://schemas.microsoft.com/office/drawing/2014/main" val="2725994456"/>
                  </a:ext>
                </a:extLst>
              </a:tr>
              <a:tr h="522182">
                <a:tc>
                  <a:txBody>
                    <a:bodyPr/>
                    <a:lstStyle/>
                    <a:p>
                      <a:r>
                        <a:rPr lang="zh-CN" altLang="en-US" sz="1200" dirty="0"/>
                        <a:t>几十 </a:t>
                      </a:r>
                      <a:r>
                        <a:rPr lang="en-US" altLang="zh-CN" sz="1200" dirty="0" err="1"/>
                        <a:t>Kb</a:t>
                      </a:r>
                      <a:r>
                        <a:rPr lang="en-US" altLang="zh-CN" sz="1200" dirty="0"/>
                        <a:t> ~</a:t>
                      </a:r>
                      <a:r>
                        <a:rPr lang="zh-CN" altLang="en-US" sz="1200" dirty="0"/>
                        <a:t>几百 </a:t>
                      </a:r>
                      <a:r>
                        <a:rPr lang="en-US" altLang="zh-CN" sz="1200" dirty="0" err="1"/>
                        <a:t>Kb</a:t>
                      </a:r>
                      <a:r>
                        <a:rPr lang="en-US" altLang="zh-CN" sz="1200" dirty="0"/>
                        <a:t> </a:t>
                      </a:r>
                      <a:r>
                        <a:rPr lang="zh-CN" altLang="en-US" sz="1200" dirty="0"/>
                        <a:t>，读写速度 </a:t>
                      </a:r>
                      <a:r>
                        <a:rPr lang="en-US" altLang="zh-CN" sz="1200" dirty="0"/>
                        <a:t>2~4 </a:t>
                      </a:r>
                      <a:r>
                        <a:rPr lang="zh-CN" altLang="en-US" sz="1200" dirty="0"/>
                        <a:t>个 </a:t>
                      </a:r>
                      <a:r>
                        <a:rPr lang="en-US" altLang="zh-CN" sz="1200" dirty="0"/>
                        <a:t>CPU </a:t>
                      </a:r>
                      <a:r>
                        <a:rPr lang="zh-CN" altLang="en-US" sz="1200" dirty="0"/>
                        <a:t>时钟周期</a:t>
                      </a:r>
                    </a:p>
                  </a:txBody>
                  <a:tcPr/>
                </a:tc>
                <a:extLst>
                  <a:ext uri="{0D108BD9-81ED-4DB2-BD59-A6C34878D82A}">
                    <a16:rowId xmlns:a16="http://schemas.microsoft.com/office/drawing/2014/main" val="232880711"/>
                  </a:ext>
                </a:extLst>
              </a:tr>
              <a:tr h="522182">
                <a:tc>
                  <a:txBody>
                    <a:bodyPr/>
                    <a:lstStyle/>
                    <a:p>
                      <a:r>
                        <a:rPr lang="en-US" altLang="zh-CN" sz="1200" dirty="0"/>
                        <a:t>2M </a:t>
                      </a:r>
                      <a:r>
                        <a:rPr lang="zh-CN" altLang="en-US" sz="1200" dirty="0"/>
                        <a:t>左右，速度 </a:t>
                      </a:r>
                      <a:r>
                        <a:rPr lang="en-US" altLang="zh-CN" sz="1200" dirty="0"/>
                        <a:t>10~20 </a:t>
                      </a:r>
                      <a:r>
                        <a:rPr lang="zh-CN" altLang="en-US" sz="1200" dirty="0"/>
                        <a:t>个 </a:t>
                      </a:r>
                      <a:r>
                        <a:rPr lang="en-US" altLang="zh-CN" sz="1200" dirty="0"/>
                        <a:t>CPU </a:t>
                      </a:r>
                      <a:r>
                        <a:rPr lang="zh-CN" altLang="en-US" sz="1200" dirty="0"/>
                        <a:t>周期</a:t>
                      </a:r>
                    </a:p>
                  </a:txBody>
                  <a:tcPr/>
                </a:tc>
                <a:extLst>
                  <a:ext uri="{0D108BD9-81ED-4DB2-BD59-A6C34878D82A}">
                    <a16:rowId xmlns:a16="http://schemas.microsoft.com/office/drawing/2014/main" val="3384566366"/>
                  </a:ext>
                </a:extLst>
              </a:tr>
              <a:tr h="522182">
                <a:tc>
                  <a:txBody>
                    <a:bodyPr/>
                    <a:lstStyle/>
                    <a:p>
                      <a:r>
                        <a:rPr lang="en-US" altLang="zh-CN" sz="1200" dirty="0"/>
                        <a:t>16M</a:t>
                      </a:r>
                      <a:r>
                        <a:rPr lang="zh-CN" altLang="en-US" sz="1200" dirty="0"/>
                        <a:t>左右，速度 </a:t>
                      </a:r>
                      <a:r>
                        <a:rPr lang="en-US" altLang="zh-CN" sz="1200" dirty="0"/>
                        <a:t>20~60 </a:t>
                      </a:r>
                      <a:r>
                        <a:rPr lang="zh-CN" altLang="en-US" sz="1200" dirty="0"/>
                        <a:t>个 </a:t>
                      </a:r>
                      <a:r>
                        <a:rPr lang="en-US" altLang="zh-CN" sz="1200" dirty="0"/>
                        <a:t>CPU </a:t>
                      </a:r>
                      <a:r>
                        <a:rPr lang="zh-CN" altLang="en-US" sz="1200" dirty="0"/>
                        <a:t>周期</a:t>
                      </a:r>
                    </a:p>
                  </a:txBody>
                  <a:tcPr/>
                </a:tc>
                <a:extLst>
                  <a:ext uri="{0D108BD9-81ED-4DB2-BD59-A6C34878D82A}">
                    <a16:rowId xmlns:a16="http://schemas.microsoft.com/office/drawing/2014/main" val="2173031835"/>
                  </a:ext>
                </a:extLst>
              </a:tr>
              <a:tr h="522182">
                <a:tc>
                  <a:txBody>
                    <a:bodyPr/>
                    <a:lstStyle/>
                    <a:p>
                      <a:r>
                        <a:rPr lang="zh-CN" altLang="en-US" sz="1200" dirty="0"/>
                        <a:t>读写速度</a:t>
                      </a:r>
                      <a:r>
                        <a:rPr lang="en-US" altLang="zh-CN" sz="1200" dirty="0"/>
                        <a:t>200~300 </a:t>
                      </a:r>
                      <a:r>
                        <a:rPr lang="zh-CN" altLang="en-US" sz="1200" dirty="0"/>
                        <a:t>个 </a:t>
                      </a:r>
                      <a:r>
                        <a:rPr lang="en-US" altLang="zh-CN" sz="1200" dirty="0"/>
                        <a:t>CPU </a:t>
                      </a:r>
                      <a:r>
                        <a:rPr lang="zh-CN" altLang="en-US" sz="1200" dirty="0"/>
                        <a:t>周期之间</a:t>
                      </a:r>
                    </a:p>
                  </a:txBody>
                  <a:tcPr/>
                </a:tc>
                <a:extLst>
                  <a:ext uri="{0D108BD9-81ED-4DB2-BD59-A6C34878D82A}">
                    <a16:rowId xmlns:a16="http://schemas.microsoft.com/office/drawing/2014/main" val="1668193984"/>
                  </a:ext>
                </a:extLst>
              </a:tr>
              <a:tr h="522182">
                <a:tc>
                  <a:txBody>
                    <a:bodyPr/>
                    <a:lstStyle/>
                    <a:p>
                      <a:r>
                        <a:rPr lang="zh-CN" altLang="en-US" sz="1200" dirty="0"/>
                        <a:t>内存比 </a:t>
                      </a:r>
                      <a:r>
                        <a:rPr lang="en-US" altLang="zh-CN" sz="1200" dirty="0"/>
                        <a:t>SSD </a:t>
                      </a:r>
                      <a:r>
                        <a:rPr lang="zh-CN" altLang="en-US" sz="1200" dirty="0"/>
                        <a:t>快 </a:t>
                      </a:r>
                      <a:r>
                        <a:rPr lang="en-US" altLang="zh-CN" sz="1200" dirty="0"/>
                        <a:t>10-1000 </a:t>
                      </a:r>
                      <a:r>
                        <a:rPr lang="zh-CN" altLang="en-US" sz="1200" dirty="0"/>
                        <a:t>倍，硬盘比内存慢 </a:t>
                      </a:r>
                      <a:r>
                        <a:rPr lang="en-US" altLang="zh-CN" sz="1200" dirty="0"/>
                        <a:t>100W </a:t>
                      </a:r>
                      <a:r>
                        <a:rPr lang="zh-CN" altLang="en-US" sz="1200" dirty="0"/>
                        <a:t>倍左右</a:t>
                      </a:r>
                    </a:p>
                  </a:txBody>
                  <a:tcPr/>
                </a:tc>
                <a:extLst>
                  <a:ext uri="{0D108BD9-81ED-4DB2-BD59-A6C34878D82A}">
                    <a16:rowId xmlns:a16="http://schemas.microsoft.com/office/drawing/2014/main" val="1986006213"/>
                  </a:ext>
                </a:extLst>
              </a:tr>
              <a:tr h="522182">
                <a:tc>
                  <a:txBody>
                    <a:bodyPr/>
                    <a:lstStyle/>
                    <a:p>
                      <a:endParaRPr lang="zh-CN" altLang="en-US" sz="1200" dirty="0"/>
                    </a:p>
                  </a:txBody>
                  <a:tcPr/>
                </a:tc>
                <a:extLst>
                  <a:ext uri="{0D108BD9-81ED-4DB2-BD59-A6C34878D82A}">
                    <a16:rowId xmlns:a16="http://schemas.microsoft.com/office/drawing/2014/main" val="3502847337"/>
                  </a:ext>
                </a:extLst>
              </a:tr>
            </a:tbl>
          </a:graphicData>
        </a:graphic>
      </p:graphicFrame>
      <p:sp>
        <p:nvSpPr>
          <p:cNvPr id="6" name="文本框 5">
            <a:extLst>
              <a:ext uri="{FF2B5EF4-FFF2-40B4-BE49-F238E27FC236}">
                <a16:creationId xmlns:a16="http://schemas.microsoft.com/office/drawing/2014/main" id="{5E4BC901-5ECB-4EDB-93E1-77EADD6EDD41}"/>
              </a:ext>
            </a:extLst>
          </p:cNvPr>
          <p:cNvSpPr txBox="1"/>
          <p:nvPr/>
        </p:nvSpPr>
        <p:spPr>
          <a:xfrm>
            <a:off x="1268572" y="5467441"/>
            <a:ext cx="5441633" cy="307777"/>
          </a:xfrm>
          <a:prstGeom prst="rect">
            <a:avLst/>
          </a:prstGeom>
          <a:solidFill>
            <a:schemeClr val="bg1"/>
          </a:solidFill>
        </p:spPr>
        <p:txBody>
          <a:bodyPr wrap="square" rtlCol="0">
            <a:spAutoFit/>
          </a:bodyPr>
          <a:lstStyle/>
          <a:p>
            <a:r>
              <a:rPr lang="zh-CN" altLang="en-US" sz="1400" b="0" i="0" dirty="0">
                <a:solidFill>
                  <a:srgbClr val="4D4D4D"/>
                </a:solidFill>
                <a:effectLst/>
                <a:latin typeface="-apple-system"/>
              </a:rPr>
              <a:t>如 </a:t>
            </a:r>
            <a:r>
              <a:rPr lang="en-US" altLang="zh-CN" sz="1400" b="0" i="0" dirty="0">
                <a:solidFill>
                  <a:srgbClr val="4D4D4D"/>
                </a:solidFill>
                <a:effectLst/>
                <a:latin typeface="-apple-system"/>
              </a:rPr>
              <a:t>i9 CPU </a:t>
            </a:r>
            <a:r>
              <a:rPr lang="zh-CN" altLang="en-US" sz="1400" b="0" i="0" dirty="0">
                <a:solidFill>
                  <a:srgbClr val="4D4D4D"/>
                </a:solidFill>
                <a:effectLst/>
                <a:latin typeface="-apple-system"/>
              </a:rPr>
              <a:t>有 </a:t>
            </a:r>
            <a:r>
              <a:rPr lang="en-US" altLang="zh-CN" sz="1400" b="0" i="0" dirty="0">
                <a:solidFill>
                  <a:srgbClr val="4D4D4D"/>
                </a:solidFill>
                <a:effectLst/>
                <a:latin typeface="-apple-system"/>
              </a:rPr>
              <a:t>512KB L1 Cache</a:t>
            </a:r>
            <a:r>
              <a:rPr lang="zh-CN" altLang="en-US" sz="1400" b="0" i="0" dirty="0">
                <a:solidFill>
                  <a:srgbClr val="4D4D4D"/>
                </a:solidFill>
                <a:effectLst/>
                <a:latin typeface="-apple-system"/>
              </a:rPr>
              <a:t>； </a:t>
            </a:r>
            <a:r>
              <a:rPr lang="en-US" altLang="zh-CN" sz="1400" b="0" i="0" dirty="0">
                <a:solidFill>
                  <a:srgbClr val="4D4D4D"/>
                </a:solidFill>
                <a:effectLst/>
                <a:latin typeface="-apple-system"/>
              </a:rPr>
              <a:t>2MB L2 Cache</a:t>
            </a:r>
            <a:r>
              <a:rPr lang="zh-CN" altLang="en-US" sz="1400" b="0" i="0" dirty="0">
                <a:solidFill>
                  <a:srgbClr val="4D4D4D"/>
                </a:solidFill>
                <a:effectLst/>
                <a:latin typeface="-apple-system"/>
              </a:rPr>
              <a:t>； </a:t>
            </a:r>
            <a:r>
              <a:rPr lang="en-US" altLang="zh-CN" sz="1400" b="0" i="0" dirty="0">
                <a:solidFill>
                  <a:srgbClr val="4D4D4D"/>
                </a:solidFill>
                <a:effectLst/>
                <a:latin typeface="-apple-system"/>
              </a:rPr>
              <a:t>16MB L3 Cache</a:t>
            </a:r>
            <a:endParaRPr lang="zh-CN" altLang="en-US" sz="1400" dirty="0"/>
          </a:p>
        </p:txBody>
      </p:sp>
    </p:spTree>
    <p:extLst>
      <p:ext uri="{BB962C8B-B14F-4D97-AF65-F5344CB8AC3E}">
        <p14:creationId xmlns:p14="http://schemas.microsoft.com/office/powerpoint/2010/main" val="10309863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F56ED0-6133-4716-B21B-8FC3B671A265}"/>
              </a:ext>
            </a:extLst>
          </p:cNvPr>
          <p:cNvSpPr>
            <a:spLocks noGrp="1"/>
          </p:cNvSpPr>
          <p:nvPr>
            <p:ph type="title"/>
          </p:nvPr>
        </p:nvSpPr>
        <p:spPr/>
        <p:txBody>
          <a:bodyPr/>
          <a:lstStyle/>
          <a:p>
            <a:r>
              <a:rPr lang="en-US" altLang="zh-CN" dirty="0">
                <a:latin typeface="Times New Roman" panose="02020603050405020304" pitchFamily="18" charset="0"/>
              </a:rPr>
              <a:t>4. 4</a:t>
            </a:r>
            <a:r>
              <a:rPr lang="en-US" altLang="zh-CN" dirty="0"/>
              <a:t>	</a:t>
            </a:r>
            <a:r>
              <a:rPr lang="zh-CN" altLang="en-US" dirty="0"/>
              <a:t>基本</a:t>
            </a:r>
            <a:r>
              <a:rPr lang="zh-CN" altLang="en-US" dirty="0">
                <a:latin typeface="Times New Roman" panose="02020603050405020304" pitchFamily="18" charset="0"/>
              </a:rPr>
              <a:t>分页存储管理</a:t>
            </a:r>
            <a:endParaRPr lang="zh-CN" altLang="en-US" dirty="0"/>
          </a:p>
        </p:txBody>
      </p:sp>
      <p:sp>
        <p:nvSpPr>
          <p:cNvPr id="45061" name="Rectangle 4">
            <a:extLst>
              <a:ext uri="{FF2B5EF4-FFF2-40B4-BE49-F238E27FC236}">
                <a16:creationId xmlns:a16="http://schemas.microsoft.com/office/drawing/2014/main" id="{DE83A889-03E3-4572-8612-690ADC8C79FA}"/>
              </a:ext>
            </a:extLst>
          </p:cNvPr>
          <p:cNvSpPr>
            <a:spLocks noGrp="1" noChangeArrowheads="1"/>
          </p:cNvSpPr>
          <p:nvPr>
            <p:ph idx="1"/>
          </p:nvPr>
        </p:nvSpPr>
        <p:spPr/>
        <p:txBody>
          <a:bodyPr/>
          <a:lstStyle/>
          <a:p>
            <a:pPr lvl="1" eaLnBrk="1" hangingPunct="1">
              <a:lnSpc>
                <a:spcPct val="90000"/>
              </a:lnSpc>
            </a:pPr>
            <a:r>
              <a:rPr lang="zh-CN" altLang="en-US" dirty="0">
                <a:latin typeface="Times New Roman" panose="02020603050405020304" pitchFamily="18" charset="0"/>
              </a:rPr>
              <a:t>地址变换</a:t>
            </a:r>
          </a:p>
          <a:p>
            <a:pPr lvl="2" eaLnBrk="1" hangingPunct="1">
              <a:lnSpc>
                <a:spcPct val="90000"/>
              </a:lnSpc>
            </a:pPr>
            <a:r>
              <a:rPr lang="zh-CN" altLang="en-US" dirty="0">
                <a:latin typeface="Times New Roman" panose="02020603050405020304" pitchFamily="18" charset="0"/>
              </a:rPr>
              <a:t>页表</a:t>
            </a:r>
          </a:p>
          <a:p>
            <a:pPr algn="just" eaLnBrk="1" hangingPunct="1">
              <a:lnSpc>
                <a:spcPct val="90000"/>
              </a:lnSpc>
              <a:spcBef>
                <a:spcPct val="50000"/>
              </a:spcBef>
              <a:buClrTx/>
              <a:buFontTx/>
              <a:buNone/>
            </a:pPr>
            <a:r>
              <a:rPr lang="zh-CN" altLang="en-US" sz="2400" b="0" dirty="0">
                <a:latin typeface="Times New Roman" panose="02020603050405020304" pitchFamily="18" charset="0"/>
              </a:rPr>
              <a:t>            采用动态重定位技术，为作业的每页设置一个重定位寄存器，这些寄存器组成一组，称为</a:t>
            </a:r>
            <a:r>
              <a:rPr lang="zh-CN" altLang="en-US" sz="2400" b="0" dirty="0">
                <a:solidFill>
                  <a:srgbClr val="FF0066"/>
                </a:solidFill>
                <a:latin typeface="Times New Roman" panose="02020603050405020304" pitchFamily="18" charset="0"/>
              </a:rPr>
              <a:t>页表</a:t>
            </a:r>
            <a:r>
              <a:rPr lang="zh-CN" altLang="en-US" sz="2400" b="0" dirty="0">
                <a:latin typeface="Times New Roman" panose="02020603050405020304" pitchFamily="18" charset="0"/>
              </a:rPr>
              <a:t>。其中一个表目为该页在主存中的块号。</a:t>
            </a:r>
            <a:endParaRPr lang="zh-CN" altLang="en-US" sz="2400" b="0" dirty="0"/>
          </a:p>
          <a:p>
            <a:pPr algn="just" eaLnBrk="1" hangingPunct="1">
              <a:lnSpc>
                <a:spcPct val="90000"/>
              </a:lnSpc>
              <a:spcBef>
                <a:spcPct val="50000"/>
              </a:spcBef>
              <a:buClrTx/>
              <a:buFontTx/>
              <a:buNone/>
            </a:pPr>
            <a:r>
              <a:rPr lang="zh-CN" altLang="en-US" sz="2400" b="0" dirty="0">
                <a:latin typeface="Times New Roman" panose="02020603050405020304" pitchFamily="18" charset="0"/>
              </a:rPr>
              <a:t>        在主存中专门分配一些存储单元来存放页表。页表始址和长度存放在控制寄存器中。</a:t>
            </a:r>
            <a:endParaRPr lang="zh-CN" altLang="en-US" sz="2400" b="0" dirty="0"/>
          </a:p>
          <a:p>
            <a:pPr lvl="3" eaLnBrk="1" hangingPunct="1">
              <a:lnSpc>
                <a:spcPct val="90000"/>
              </a:lnSpc>
            </a:pPr>
            <a:r>
              <a:rPr lang="zh-CN" altLang="en-US" dirty="0">
                <a:latin typeface="Times New Roman" panose="02020603050405020304" pitchFamily="18" charset="0"/>
              </a:rPr>
              <a:t>页表的大小</a:t>
            </a:r>
          </a:p>
          <a:p>
            <a:pPr lvl="3" eaLnBrk="1" hangingPunct="1">
              <a:lnSpc>
                <a:spcPct val="90000"/>
              </a:lnSpc>
            </a:pPr>
            <a:r>
              <a:rPr lang="zh-CN" altLang="en-US" dirty="0">
                <a:latin typeface="Times New Roman" panose="02020603050405020304" pitchFamily="18" charset="0"/>
              </a:rPr>
              <a:t>页表始址的选择</a:t>
            </a:r>
          </a:p>
          <a:p>
            <a:pPr algn="just" eaLnBrk="1" hangingPunct="1">
              <a:lnSpc>
                <a:spcPct val="90000"/>
              </a:lnSpc>
              <a:spcBef>
                <a:spcPct val="50000"/>
              </a:spcBef>
              <a:buClrTx/>
              <a:buFontTx/>
              <a:buNone/>
            </a:pPr>
            <a:r>
              <a:rPr lang="zh-CN" altLang="en-US" sz="2400" b="0" dirty="0">
                <a:latin typeface="Times New Roman" panose="02020603050405020304" pitchFamily="18" charset="0"/>
              </a:rPr>
              <a:t>        为了快速地根据页表始址和页号找到所需相应表目，页表的始址应为</a:t>
            </a:r>
            <a:r>
              <a:rPr lang="en-US" altLang="zh-CN" sz="2400" b="0" dirty="0"/>
              <a:t>2 </a:t>
            </a:r>
            <a:r>
              <a:rPr lang="zh-CN" altLang="en-US" sz="2400" b="0" dirty="0">
                <a:latin typeface="Times New Roman" panose="02020603050405020304" pitchFamily="18" charset="0"/>
              </a:rPr>
              <a:t>的幂。</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FF865-D61C-42F7-98F3-4FE00826F3AF}"/>
              </a:ext>
            </a:extLst>
          </p:cNvPr>
          <p:cNvSpPr>
            <a:spLocks noGrp="1"/>
          </p:cNvSpPr>
          <p:nvPr>
            <p:ph type="title"/>
          </p:nvPr>
        </p:nvSpPr>
        <p:spPr/>
        <p:txBody>
          <a:bodyPr/>
          <a:lstStyle/>
          <a:p>
            <a:r>
              <a:rPr lang="en-US" altLang="zh-CN" dirty="0">
                <a:latin typeface="Times New Roman" panose="02020603050405020304" pitchFamily="18" charset="0"/>
              </a:rPr>
              <a:t>4. 4</a:t>
            </a:r>
            <a:r>
              <a:rPr lang="en-US" altLang="zh-CN" dirty="0"/>
              <a:t>	</a:t>
            </a:r>
            <a:r>
              <a:rPr lang="zh-CN" altLang="en-US" dirty="0"/>
              <a:t>基本</a:t>
            </a:r>
            <a:r>
              <a:rPr lang="zh-CN" altLang="en-US" dirty="0">
                <a:latin typeface="Times New Roman" panose="02020603050405020304" pitchFamily="18" charset="0"/>
              </a:rPr>
              <a:t>分页存储管理</a:t>
            </a:r>
            <a:endParaRPr lang="zh-CN" altLang="en-US" dirty="0"/>
          </a:p>
        </p:txBody>
      </p:sp>
      <p:sp>
        <p:nvSpPr>
          <p:cNvPr id="3" name="内容占位符 2">
            <a:extLst>
              <a:ext uri="{FF2B5EF4-FFF2-40B4-BE49-F238E27FC236}">
                <a16:creationId xmlns:a16="http://schemas.microsoft.com/office/drawing/2014/main" id="{458B28B0-029F-4B24-A418-15F5F8D9244A}"/>
              </a:ext>
            </a:extLst>
          </p:cNvPr>
          <p:cNvSpPr>
            <a:spLocks noGrp="1"/>
          </p:cNvSpPr>
          <p:nvPr>
            <p:ph idx="1"/>
          </p:nvPr>
        </p:nvSpPr>
        <p:spPr/>
        <p:txBody>
          <a:bodyPr/>
          <a:lstStyle/>
          <a:p>
            <a:endParaRPr lang="zh-CN" altLang="en-US"/>
          </a:p>
        </p:txBody>
      </p:sp>
      <p:pic>
        <p:nvPicPr>
          <p:cNvPr id="46085" name="Picture 2" descr="8_2_a">
            <a:extLst>
              <a:ext uri="{FF2B5EF4-FFF2-40B4-BE49-F238E27FC236}">
                <a16:creationId xmlns:a16="http://schemas.microsoft.com/office/drawing/2014/main" id="{7CCFDD00-D04A-450A-A140-DB6C52D4BA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50950"/>
            <a:ext cx="9144000" cy="487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66FD6D-3FEE-4950-B755-5EE651DC8A9C}"/>
              </a:ext>
            </a:extLst>
          </p:cNvPr>
          <p:cNvSpPr>
            <a:spLocks noGrp="1"/>
          </p:cNvSpPr>
          <p:nvPr>
            <p:ph type="title"/>
          </p:nvPr>
        </p:nvSpPr>
        <p:spPr/>
        <p:txBody>
          <a:bodyPr/>
          <a:lstStyle/>
          <a:p>
            <a:r>
              <a:rPr lang="en-US" altLang="zh-CN" dirty="0">
                <a:latin typeface="Times New Roman" panose="02020603050405020304" pitchFamily="18" charset="0"/>
              </a:rPr>
              <a:t>4. 4</a:t>
            </a:r>
            <a:r>
              <a:rPr lang="en-US" altLang="zh-CN" dirty="0"/>
              <a:t>	</a:t>
            </a:r>
            <a:r>
              <a:rPr lang="zh-CN" altLang="en-US" dirty="0"/>
              <a:t>基本</a:t>
            </a:r>
            <a:r>
              <a:rPr lang="zh-CN" altLang="en-US" dirty="0">
                <a:latin typeface="Times New Roman" panose="02020603050405020304" pitchFamily="18" charset="0"/>
              </a:rPr>
              <a:t>分页存储管理</a:t>
            </a:r>
            <a:endParaRPr lang="zh-CN" altLang="en-US" dirty="0"/>
          </a:p>
        </p:txBody>
      </p:sp>
      <p:sp>
        <p:nvSpPr>
          <p:cNvPr id="47111" name="Rectangle 7">
            <a:extLst>
              <a:ext uri="{FF2B5EF4-FFF2-40B4-BE49-F238E27FC236}">
                <a16:creationId xmlns:a16="http://schemas.microsoft.com/office/drawing/2014/main" id="{5E64A5C2-1F35-4C2A-9A18-30B6F364E0AF}"/>
              </a:ext>
            </a:extLst>
          </p:cNvPr>
          <p:cNvSpPr>
            <a:spLocks noGrp="1" noChangeArrowheads="1"/>
          </p:cNvSpPr>
          <p:nvPr>
            <p:ph idx="1"/>
          </p:nvPr>
        </p:nvSpPr>
        <p:spPr/>
        <p:txBody>
          <a:bodyPr/>
          <a:lstStyle/>
          <a:p>
            <a:pPr lvl="2" eaLnBrk="1" hangingPunct="1"/>
            <a:r>
              <a:rPr lang="zh-CN" altLang="en-US" sz="3200" dirty="0">
                <a:latin typeface="Times New Roman" panose="02020603050405020304" pitchFamily="18" charset="0"/>
              </a:rPr>
              <a:t>地址变换</a:t>
            </a:r>
            <a:r>
              <a:rPr lang="zh-CN" altLang="en-US" sz="2400" b="0" dirty="0">
                <a:latin typeface="Times New Roman" panose="02020603050405020304" pitchFamily="18" charset="0"/>
              </a:rPr>
              <a:t>	</a:t>
            </a:r>
          </a:p>
          <a:p>
            <a:pPr algn="just" eaLnBrk="1" hangingPunct="1">
              <a:spcBef>
                <a:spcPct val="50000"/>
              </a:spcBef>
              <a:buClrTx/>
              <a:buFontTx/>
              <a:buNone/>
            </a:pPr>
            <a:r>
              <a:rPr lang="zh-CN" altLang="en-US" sz="2400" dirty="0">
                <a:latin typeface="Times New Roman" panose="02020603050405020304" pitchFamily="18" charset="0"/>
              </a:rPr>
              <a:t>              页号</a:t>
            </a:r>
            <a:r>
              <a:rPr lang="en-US" altLang="zh-CN" sz="2400" dirty="0"/>
              <a:t>P		</a:t>
            </a:r>
            <a:r>
              <a:rPr lang="zh-CN" altLang="en-US" sz="2400" dirty="0">
                <a:latin typeface="Times New Roman" panose="02020603050405020304" pitchFamily="18" charset="0"/>
              </a:rPr>
              <a:t>页内地址</a:t>
            </a:r>
            <a:r>
              <a:rPr lang="en-US" altLang="zh-CN" sz="2400" dirty="0"/>
              <a:t>Offset</a:t>
            </a:r>
          </a:p>
          <a:p>
            <a:pPr algn="just" eaLnBrk="1" hangingPunct="1">
              <a:spcBef>
                <a:spcPct val="50000"/>
              </a:spcBef>
              <a:buClrTx/>
              <a:buFontTx/>
              <a:buNone/>
            </a:pPr>
            <a:r>
              <a:rPr lang="en-US" altLang="zh-CN" sz="2400" dirty="0"/>
              <a:t>      31       12  11			      	     0</a:t>
            </a:r>
          </a:p>
          <a:p>
            <a:pPr algn="just" eaLnBrk="1" hangingPunct="1">
              <a:spcBef>
                <a:spcPct val="50000"/>
              </a:spcBef>
              <a:buClrTx/>
              <a:buFontTx/>
              <a:buNone/>
            </a:pPr>
            <a:r>
              <a:rPr lang="en-US" altLang="zh-CN" sz="2400" dirty="0"/>
              <a:t>	                    </a:t>
            </a:r>
            <a:r>
              <a:rPr lang="zh-CN" altLang="en-US" sz="2400" dirty="0"/>
              <a:t>找到		 </a:t>
            </a:r>
            <a:r>
              <a:rPr lang="zh-CN" altLang="en-US" sz="2400" dirty="0">
                <a:latin typeface="Times New Roman" panose="02020603050405020304" pitchFamily="18" charset="0"/>
              </a:rPr>
              <a:t>址变换</a:t>
            </a:r>
            <a:endParaRPr lang="zh-CN" altLang="en-US" sz="2400" dirty="0"/>
          </a:p>
          <a:p>
            <a:pPr algn="just" eaLnBrk="1" hangingPunct="1">
              <a:spcBef>
                <a:spcPct val="50000"/>
              </a:spcBef>
              <a:buClrTx/>
              <a:buFontTx/>
              <a:buNone/>
            </a:pPr>
            <a:r>
              <a:rPr lang="zh-CN" altLang="en-US" sz="2400" dirty="0"/>
              <a:t> </a:t>
            </a:r>
            <a:r>
              <a:rPr lang="zh-CN" altLang="en-US" sz="2400" dirty="0">
                <a:latin typeface="Times New Roman" panose="02020603050405020304" pitchFamily="18" charset="0"/>
              </a:rPr>
              <a:t>（</a:t>
            </a:r>
            <a:r>
              <a:rPr lang="en-US" altLang="zh-CN" sz="2400" dirty="0"/>
              <a:t>Page</a:t>
            </a:r>
            <a:r>
              <a:rPr lang="zh-CN" altLang="en-US" sz="2400" dirty="0">
                <a:latin typeface="Times New Roman" panose="02020603050405020304" pitchFamily="18" charset="0"/>
              </a:rPr>
              <a:t>，</a:t>
            </a:r>
            <a:r>
              <a:rPr lang="en-US" altLang="zh-CN" sz="2400" dirty="0"/>
              <a:t>Offset</a:t>
            </a:r>
            <a:r>
              <a:rPr lang="zh-CN" altLang="en-US" sz="2400" dirty="0">
                <a:latin typeface="Times New Roman" panose="02020603050405020304" pitchFamily="18" charset="0"/>
              </a:rPr>
              <a:t>）       （</a:t>
            </a:r>
            <a:r>
              <a:rPr lang="en-US" altLang="zh-CN" sz="2400" dirty="0"/>
              <a:t>Block</a:t>
            </a:r>
            <a:r>
              <a:rPr lang="zh-CN" altLang="en-US" sz="2400" dirty="0">
                <a:latin typeface="Times New Roman" panose="02020603050405020304" pitchFamily="18" charset="0"/>
              </a:rPr>
              <a:t>，</a:t>
            </a:r>
            <a:r>
              <a:rPr lang="en-US" altLang="zh-CN" sz="2400" dirty="0"/>
              <a:t>Offset </a:t>
            </a:r>
            <a:r>
              <a:rPr lang="zh-CN" altLang="en-US" sz="2400" dirty="0">
                <a:latin typeface="Times New Roman" panose="02020603050405020304" pitchFamily="18" charset="0"/>
              </a:rPr>
              <a:t>）           （实际地址）</a:t>
            </a:r>
            <a:endParaRPr lang="zh-CN" altLang="en-US" sz="2400" dirty="0"/>
          </a:p>
          <a:p>
            <a:pPr algn="just" eaLnBrk="1" hangingPunct="1">
              <a:spcBef>
                <a:spcPct val="50000"/>
              </a:spcBef>
              <a:buClrTx/>
              <a:buFontTx/>
              <a:buNone/>
            </a:pPr>
            <a:r>
              <a:rPr lang="zh-CN" altLang="en-US" sz="2400" dirty="0"/>
              <a:t>         </a:t>
            </a:r>
            <a:r>
              <a:rPr lang="zh-CN" altLang="en-US" sz="2400" dirty="0">
                <a:latin typeface="Times New Roman" panose="02020603050405020304" pitchFamily="18" charset="0"/>
              </a:rPr>
              <a:t>在开始执行（或恢复执行）一个作业时，由系统把页表始址和页表长度放入控制寄存器中。</a:t>
            </a:r>
            <a:endParaRPr lang="zh-CN" altLang="en-US" sz="2400" dirty="0"/>
          </a:p>
          <a:p>
            <a:pPr algn="just" eaLnBrk="1" hangingPunct="1">
              <a:spcBef>
                <a:spcPct val="50000"/>
              </a:spcBef>
              <a:buClrTx/>
              <a:buFontTx/>
              <a:buNone/>
            </a:pPr>
            <a:r>
              <a:rPr lang="en-US" altLang="zh-CN" sz="3200" dirty="0"/>
              <a:t>   </a:t>
            </a:r>
          </a:p>
        </p:txBody>
      </p:sp>
      <p:sp>
        <p:nvSpPr>
          <p:cNvPr id="47109" name="Rectangle 3" descr="5%">
            <a:extLst>
              <a:ext uri="{FF2B5EF4-FFF2-40B4-BE49-F238E27FC236}">
                <a16:creationId xmlns:a16="http://schemas.microsoft.com/office/drawing/2014/main" id="{B183406C-18A7-48E9-BD21-631C97ED2874}"/>
              </a:ext>
            </a:extLst>
          </p:cNvPr>
          <p:cNvSpPr>
            <a:spLocks noChangeArrowheads="1"/>
          </p:cNvSpPr>
          <p:nvPr/>
        </p:nvSpPr>
        <p:spPr bwMode="auto">
          <a:xfrm>
            <a:off x="1244600" y="2057400"/>
            <a:ext cx="1447800" cy="457200"/>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2"/>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47110" name="Rectangle 5">
            <a:extLst>
              <a:ext uri="{FF2B5EF4-FFF2-40B4-BE49-F238E27FC236}">
                <a16:creationId xmlns:a16="http://schemas.microsoft.com/office/drawing/2014/main" id="{8A12462B-0364-42A3-BE06-6AD4A2898D5F}"/>
              </a:ext>
            </a:extLst>
          </p:cNvPr>
          <p:cNvSpPr>
            <a:spLocks noChangeArrowheads="1"/>
          </p:cNvSpPr>
          <p:nvPr/>
        </p:nvSpPr>
        <p:spPr bwMode="auto">
          <a:xfrm>
            <a:off x="2692400" y="2057400"/>
            <a:ext cx="40386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47113" name="Line 2">
            <a:extLst>
              <a:ext uri="{FF2B5EF4-FFF2-40B4-BE49-F238E27FC236}">
                <a16:creationId xmlns:a16="http://schemas.microsoft.com/office/drawing/2014/main" id="{B95BD104-4C86-4AC3-8988-8F089470E5D4}"/>
              </a:ext>
            </a:extLst>
          </p:cNvPr>
          <p:cNvSpPr>
            <a:spLocks noChangeShapeType="1"/>
          </p:cNvSpPr>
          <p:nvPr/>
        </p:nvSpPr>
        <p:spPr bwMode="auto">
          <a:xfrm>
            <a:off x="2997835" y="3901123"/>
            <a:ext cx="720725"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14" name="Line 3">
            <a:extLst>
              <a:ext uri="{FF2B5EF4-FFF2-40B4-BE49-F238E27FC236}">
                <a16:creationId xmlns:a16="http://schemas.microsoft.com/office/drawing/2014/main" id="{6551EBD3-4F20-4F64-A7A4-578AEE8DA698}"/>
              </a:ext>
            </a:extLst>
          </p:cNvPr>
          <p:cNvSpPr>
            <a:spLocks noChangeShapeType="1"/>
          </p:cNvSpPr>
          <p:nvPr/>
        </p:nvSpPr>
        <p:spPr bwMode="auto">
          <a:xfrm>
            <a:off x="6244612" y="3901123"/>
            <a:ext cx="86518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0" name="Rectangle 2">
            <a:extLst>
              <a:ext uri="{FF2B5EF4-FFF2-40B4-BE49-F238E27FC236}">
                <a16:creationId xmlns:a16="http://schemas.microsoft.com/office/drawing/2014/main" id="{DFC518DF-1F57-4254-9B1F-17C384C51A15}"/>
              </a:ext>
            </a:extLst>
          </p:cNvPr>
          <p:cNvSpPr>
            <a:spLocks noGrp="1" noChangeArrowheads="1"/>
          </p:cNvSpPr>
          <p:nvPr>
            <p:ph type="title"/>
          </p:nvPr>
        </p:nvSpPr>
        <p:spPr>
          <a:xfrm>
            <a:off x="255587" y="185102"/>
            <a:ext cx="8207375" cy="5545138"/>
          </a:xfrm>
          <a:effectLst>
            <a:outerShdw dist="35921" dir="2700000" algn="ctr" rotWithShape="0">
              <a:srgbClr val="663300"/>
            </a:outerShdw>
          </a:effectLst>
          <a:extLst>
            <a:ext uri="{909E8E84-426E-40DD-AFC4-6F175D3DCCD1}">
              <a14:hiddenFill xmlns:a14="http://schemas.microsoft.com/office/drawing/2010/main">
                <a:gradFill rotWithShape="0">
                  <a:gsLst>
                    <a:gs pos="0">
                      <a:srgbClr val="009999">
                        <a:gamma/>
                        <a:shade val="46275"/>
                        <a:invGamma/>
                      </a:srgbClr>
                    </a:gs>
                    <a:gs pos="50000">
                      <a:srgbClr val="009999"/>
                    </a:gs>
                    <a:gs pos="100000">
                      <a:srgbClr val="009999">
                        <a:gamma/>
                        <a:shade val="46275"/>
                        <a:invGamma/>
                      </a:srgbClr>
                    </a:gs>
                  </a:gsLst>
                  <a:lin ang="5400000" scaled="1"/>
                </a:gradFill>
              </a14:hiddenFill>
            </a:ext>
          </a:extLst>
        </p:spPr>
        <p:txBody>
          <a:bodyPr/>
          <a:lstStyle/>
          <a:p>
            <a:pPr eaLnBrk="1" hangingPunct="1">
              <a:defRPr/>
            </a:pPr>
            <a:r>
              <a:rPr lang="zh-CN" altLang="en-US" sz="2800" dirty="0">
                <a:solidFill>
                  <a:srgbClr val="FF0000"/>
                </a:solidFill>
                <a:effectLst>
                  <a:outerShdw blurRad="38100" dist="38100" dir="2700000" algn="tl">
                    <a:srgbClr val="C0C0C0"/>
                  </a:outerShdw>
                </a:effectLst>
                <a:latin typeface="仿宋_GB2312" pitchFamily="49" charset="-122"/>
                <a:cs typeface="+mj-cs"/>
                <a:sym typeface="Monotype Sorts" pitchFamily="2" charset="2"/>
              </a:rPr>
              <a:t>地址</a:t>
            </a:r>
            <a:r>
              <a:rPr lang="zh-CN" altLang="en-US" sz="2800" dirty="0">
                <a:solidFill>
                  <a:srgbClr val="FF0000"/>
                </a:solidFill>
                <a:effectLst>
                  <a:outerShdw blurRad="38100" dist="38100" dir="2700000" algn="tl">
                    <a:srgbClr val="C0C0C0"/>
                  </a:outerShdw>
                </a:effectLst>
                <a:latin typeface="隶书" pitchFamily="49" charset="-122"/>
                <a:cs typeface="+mj-cs"/>
                <a:sym typeface="Symbol" pitchFamily="18" charset="2"/>
              </a:rPr>
              <a:t>映射机制</a:t>
            </a:r>
          </a:p>
        </p:txBody>
      </p:sp>
      <p:sp>
        <p:nvSpPr>
          <p:cNvPr id="293891" name="Rectangle 3">
            <a:extLst>
              <a:ext uri="{FF2B5EF4-FFF2-40B4-BE49-F238E27FC236}">
                <a16:creationId xmlns:a16="http://schemas.microsoft.com/office/drawing/2014/main" id="{366FB117-7FF2-4F2F-A769-688A7EB179A2}"/>
              </a:ext>
            </a:extLst>
          </p:cNvPr>
          <p:cNvSpPr>
            <a:spLocks noChangeArrowheads="1"/>
          </p:cNvSpPr>
          <p:nvPr/>
        </p:nvSpPr>
        <p:spPr bwMode="auto">
          <a:xfrm>
            <a:off x="3429000" y="6172200"/>
            <a:ext cx="2743200" cy="457200"/>
          </a:xfrm>
          <a:prstGeom prst="rect">
            <a:avLst/>
          </a:prstGeom>
          <a:solidFill>
            <a:srgbClr val="FFFF66"/>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000" dirty="0">
                <a:solidFill>
                  <a:schemeClr val="tx1">
                    <a:lumMod val="75000"/>
                    <a:lumOff val="25000"/>
                  </a:schemeClr>
                </a:solidFill>
                <a:latin typeface="宋体" panose="02010600030101010101" pitchFamily="2" charset="-122"/>
              </a:rPr>
              <a:t>页号</a:t>
            </a:r>
            <a:r>
              <a:rPr lang="zh-CN" altLang="en-US" sz="2000" b="0" dirty="0">
                <a:solidFill>
                  <a:schemeClr val="tx1">
                    <a:lumMod val="75000"/>
                    <a:lumOff val="25000"/>
                  </a:schemeClr>
                </a:solidFill>
                <a:latin typeface="宋体" panose="02010600030101010101" pitchFamily="2" charset="-122"/>
              </a:rPr>
              <a:t> </a:t>
            </a:r>
            <a:r>
              <a:rPr lang="zh-CN" altLang="en-US" sz="2000" dirty="0">
                <a:solidFill>
                  <a:schemeClr val="tx1">
                    <a:lumMod val="75000"/>
                    <a:lumOff val="25000"/>
                  </a:schemeClr>
                </a:solidFill>
                <a:latin typeface="宋体" panose="02010600030101010101" pitchFamily="2" charset="-122"/>
              </a:rPr>
              <a:t>块号</a:t>
            </a:r>
            <a:r>
              <a:rPr lang="zh-CN" altLang="en-US" sz="2000" b="0" dirty="0">
                <a:solidFill>
                  <a:schemeClr val="tx1">
                    <a:lumMod val="75000"/>
                    <a:lumOff val="25000"/>
                  </a:schemeClr>
                </a:solidFill>
                <a:latin typeface="宋体" panose="02010600030101010101" pitchFamily="2" charset="-122"/>
              </a:rPr>
              <a:t>  </a:t>
            </a:r>
            <a:r>
              <a:rPr lang="zh-CN" altLang="en-US" sz="2000" dirty="0">
                <a:solidFill>
                  <a:schemeClr val="tx1">
                    <a:lumMod val="75000"/>
                    <a:lumOff val="25000"/>
                  </a:schemeClr>
                </a:solidFill>
                <a:latin typeface="宋体" panose="02010600030101010101" pitchFamily="2" charset="-122"/>
              </a:rPr>
              <a:t>存取控制</a:t>
            </a:r>
          </a:p>
        </p:txBody>
      </p:sp>
      <p:sp>
        <p:nvSpPr>
          <p:cNvPr id="293892" name="Line 4">
            <a:extLst>
              <a:ext uri="{FF2B5EF4-FFF2-40B4-BE49-F238E27FC236}">
                <a16:creationId xmlns:a16="http://schemas.microsoft.com/office/drawing/2014/main" id="{9DA1D661-6277-4F11-A1CF-6BB748AD96E5}"/>
              </a:ext>
            </a:extLst>
          </p:cNvPr>
          <p:cNvSpPr>
            <a:spLocks noChangeShapeType="1"/>
          </p:cNvSpPr>
          <p:nvPr/>
        </p:nvSpPr>
        <p:spPr bwMode="auto">
          <a:xfrm>
            <a:off x="4114800" y="6172200"/>
            <a:ext cx="0" cy="457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893" name="Line 5">
            <a:extLst>
              <a:ext uri="{FF2B5EF4-FFF2-40B4-BE49-F238E27FC236}">
                <a16:creationId xmlns:a16="http://schemas.microsoft.com/office/drawing/2014/main" id="{4E980D6D-D69C-48D0-958E-97D2A2A4B1C5}"/>
              </a:ext>
            </a:extLst>
          </p:cNvPr>
          <p:cNvSpPr>
            <a:spLocks noChangeShapeType="1"/>
          </p:cNvSpPr>
          <p:nvPr/>
        </p:nvSpPr>
        <p:spPr bwMode="auto">
          <a:xfrm>
            <a:off x="4876800" y="6172200"/>
            <a:ext cx="0" cy="457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894" name="Text Box 6">
            <a:extLst>
              <a:ext uri="{FF2B5EF4-FFF2-40B4-BE49-F238E27FC236}">
                <a16:creationId xmlns:a16="http://schemas.microsoft.com/office/drawing/2014/main" id="{4722688D-A4FD-431E-9CD0-F4C013B92AA2}"/>
              </a:ext>
            </a:extLst>
          </p:cNvPr>
          <p:cNvSpPr txBox="1">
            <a:spLocks noChangeArrowheads="1"/>
          </p:cNvSpPr>
          <p:nvPr/>
        </p:nvSpPr>
        <p:spPr bwMode="auto">
          <a:xfrm>
            <a:off x="1828800" y="61722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2400">
                <a:latin typeface="Times New Roman" panose="02020603050405020304" pitchFamily="18" charset="0"/>
              </a:rPr>
              <a:t>页描述符</a:t>
            </a:r>
          </a:p>
        </p:txBody>
      </p:sp>
      <p:sp>
        <p:nvSpPr>
          <p:cNvPr id="48138" name="Text Box 7">
            <a:extLst>
              <a:ext uri="{FF2B5EF4-FFF2-40B4-BE49-F238E27FC236}">
                <a16:creationId xmlns:a16="http://schemas.microsoft.com/office/drawing/2014/main" id="{E029A6F4-28BB-49A2-940A-DCB2B438551B}"/>
              </a:ext>
            </a:extLst>
          </p:cNvPr>
          <p:cNvSpPr txBox="1">
            <a:spLocks noChangeArrowheads="1"/>
          </p:cNvSpPr>
          <p:nvPr/>
        </p:nvSpPr>
        <p:spPr bwMode="auto">
          <a:xfrm>
            <a:off x="4638675" y="578961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endParaRPr lang="zh-CN" altLang="zh-CN" sz="2400" b="0">
              <a:latin typeface="Times New Roman" panose="02020603050405020304" pitchFamily="18" charset="0"/>
              <a:ea typeface="隶书" panose="02010509060101010101" pitchFamily="49" charset="-122"/>
            </a:endParaRPr>
          </a:p>
        </p:txBody>
      </p:sp>
      <p:sp>
        <p:nvSpPr>
          <p:cNvPr id="293896" name="Line 8">
            <a:extLst>
              <a:ext uri="{FF2B5EF4-FFF2-40B4-BE49-F238E27FC236}">
                <a16:creationId xmlns:a16="http://schemas.microsoft.com/office/drawing/2014/main" id="{5E4ED779-0023-488D-B620-ACC882809073}"/>
              </a:ext>
            </a:extLst>
          </p:cNvPr>
          <p:cNvSpPr>
            <a:spLocks noChangeShapeType="1"/>
          </p:cNvSpPr>
          <p:nvPr/>
        </p:nvSpPr>
        <p:spPr bwMode="auto">
          <a:xfrm flipH="1">
            <a:off x="1905000" y="2076450"/>
            <a:ext cx="0" cy="971550"/>
          </a:xfrm>
          <a:prstGeom prst="line">
            <a:avLst/>
          </a:prstGeom>
          <a:noFill/>
          <a:ln w="5715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897" name="Line 9">
            <a:extLst>
              <a:ext uri="{FF2B5EF4-FFF2-40B4-BE49-F238E27FC236}">
                <a16:creationId xmlns:a16="http://schemas.microsoft.com/office/drawing/2014/main" id="{327CC046-8739-406C-8545-C38620C184D6}"/>
              </a:ext>
            </a:extLst>
          </p:cNvPr>
          <p:cNvSpPr>
            <a:spLocks noChangeShapeType="1"/>
          </p:cNvSpPr>
          <p:nvPr/>
        </p:nvSpPr>
        <p:spPr bwMode="auto">
          <a:xfrm flipV="1">
            <a:off x="1905000" y="4286250"/>
            <a:ext cx="0" cy="533400"/>
          </a:xfrm>
          <a:prstGeom prst="line">
            <a:avLst/>
          </a:prstGeom>
          <a:noFill/>
          <a:ln w="5715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898" name="Line 10">
            <a:extLst>
              <a:ext uri="{FF2B5EF4-FFF2-40B4-BE49-F238E27FC236}">
                <a16:creationId xmlns:a16="http://schemas.microsoft.com/office/drawing/2014/main" id="{31275DA4-9AA7-47E1-B097-3BB0B6B665D7}"/>
              </a:ext>
            </a:extLst>
          </p:cNvPr>
          <p:cNvSpPr>
            <a:spLocks noChangeShapeType="1"/>
          </p:cNvSpPr>
          <p:nvPr/>
        </p:nvSpPr>
        <p:spPr bwMode="auto">
          <a:xfrm flipV="1">
            <a:off x="3059113" y="3429000"/>
            <a:ext cx="0" cy="2076450"/>
          </a:xfrm>
          <a:prstGeom prst="line">
            <a:avLst/>
          </a:prstGeom>
          <a:noFill/>
          <a:ln w="5715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899" name="Line 11">
            <a:extLst>
              <a:ext uri="{FF2B5EF4-FFF2-40B4-BE49-F238E27FC236}">
                <a16:creationId xmlns:a16="http://schemas.microsoft.com/office/drawing/2014/main" id="{F0AA2B88-7304-4597-849F-3A9CF71E6AE9}"/>
              </a:ext>
            </a:extLst>
          </p:cNvPr>
          <p:cNvSpPr>
            <a:spLocks noChangeShapeType="1"/>
          </p:cNvSpPr>
          <p:nvPr/>
        </p:nvSpPr>
        <p:spPr bwMode="auto">
          <a:xfrm>
            <a:off x="2105025" y="2109788"/>
            <a:ext cx="942975" cy="804862"/>
          </a:xfrm>
          <a:prstGeom prst="line">
            <a:avLst/>
          </a:prstGeom>
          <a:noFill/>
          <a:ln w="5715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0" name="Oval 12">
            <a:extLst>
              <a:ext uri="{FF2B5EF4-FFF2-40B4-BE49-F238E27FC236}">
                <a16:creationId xmlns:a16="http://schemas.microsoft.com/office/drawing/2014/main" id="{8C454678-8AC7-4CFF-BE6A-88F9DA2EC6FB}"/>
              </a:ext>
            </a:extLst>
          </p:cNvPr>
          <p:cNvSpPr>
            <a:spLocks noChangeArrowheads="1"/>
          </p:cNvSpPr>
          <p:nvPr/>
        </p:nvSpPr>
        <p:spPr bwMode="auto">
          <a:xfrm>
            <a:off x="2819400" y="2914650"/>
            <a:ext cx="533400" cy="533400"/>
          </a:xfrm>
          <a:prstGeom prst="ellipse">
            <a:avLst/>
          </a:prstGeom>
          <a:solidFill>
            <a:srgbClr val="FFFF66"/>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2800">
                <a:solidFill>
                  <a:schemeClr val="bg2"/>
                </a:solidFill>
                <a:latin typeface="Times New Roman" panose="02020603050405020304" pitchFamily="18" charset="0"/>
                <a:ea typeface="隶书" panose="02010509060101010101" pitchFamily="49" charset="-122"/>
              </a:rPr>
              <a:t>+</a:t>
            </a:r>
          </a:p>
        </p:txBody>
      </p:sp>
      <p:sp>
        <p:nvSpPr>
          <p:cNvPr id="293901" name="Line 13">
            <a:extLst>
              <a:ext uri="{FF2B5EF4-FFF2-40B4-BE49-F238E27FC236}">
                <a16:creationId xmlns:a16="http://schemas.microsoft.com/office/drawing/2014/main" id="{C0436F24-C0D9-4DCA-9C8A-85AF2EF682E7}"/>
              </a:ext>
            </a:extLst>
          </p:cNvPr>
          <p:cNvSpPr>
            <a:spLocks noChangeShapeType="1"/>
          </p:cNvSpPr>
          <p:nvPr/>
        </p:nvSpPr>
        <p:spPr bwMode="auto">
          <a:xfrm>
            <a:off x="3505200" y="4552950"/>
            <a:ext cx="762000" cy="0"/>
          </a:xfrm>
          <a:prstGeom prst="line">
            <a:avLst/>
          </a:prstGeom>
          <a:noFill/>
          <a:ln w="5715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2" name="Line 14">
            <a:extLst>
              <a:ext uri="{FF2B5EF4-FFF2-40B4-BE49-F238E27FC236}">
                <a16:creationId xmlns:a16="http://schemas.microsoft.com/office/drawing/2014/main" id="{F319052E-7ECF-49D4-A228-8BC0C0951C87}"/>
              </a:ext>
            </a:extLst>
          </p:cNvPr>
          <p:cNvSpPr>
            <a:spLocks noChangeShapeType="1"/>
          </p:cNvSpPr>
          <p:nvPr/>
        </p:nvSpPr>
        <p:spPr bwMode="auto">
          <a:xfrm>
            <a:off x="5486400" y="4743450"/>
            <a:ext cx="533400" cy="0"/>
          </a:xfrm>
          <a:prstGeom prst="line">
            <a:avLst/>
          </a:prstGeom>
          <a:noFill/>
          <a:ln w="5715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3" name="Line 15">
            <a:extLst>
              <a:ext uri="{FF2B5EF4-FFF2-40B4-BE49-F238E27FC236}">
                <a16:creationId xmlns:a16="http://schemas.microsoft.com/office/drawing/2014/main" id="{BC6A3FE7-239A-4D3D-AD85-EE771ED68F95}"/>
              </a:ext>
            </a:extLst>
          </p:cNvPr>
          <p:cNvSpPr>
            <a:spLocks noChangeShapeType="1"/>
          </p:cNvSpPr>
          <p:nvPr/>
        </p:nvSpPr>
        <p:spPr bwMode="auto">
          <a:xfrm>
            <a:off x="6743700" y="4629150"/>
            <a:ext cx="152400" cy="0"/>
          </a:xfrm>
          <a:prstGeom prst="line">
            <a:avLst/>
          </a:prstGeom>
          <a:noFill/>
          <a:ln w="9525">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4" name="Line 16">
            <a:extLst>
              <a:ext uri="{FF2B5EF4-FFF2-40B4-BE49-F238E27FC236}">
                <a16:creationId xmlns:a16="http://schemas.microsoft.com/office/drawing/2014/main" id="{BAE84A9E-3339-4229-87D0-FBBBC9F79212}"/>
              </a:ext>
            </a:extLst>
          </p:cNvPr>
          <p:cNvSpPr>
            <a:spLocks noChangeShapeType="1"/>
          </p:cNvSpPr>
          <p:nvPr/>
        </p:nvSpPr>
        <p:spPr bwMode="auto">
          <a:xfrm flipV="1">
            <a:off x="7772400" y="3676650"/>
            <a:ext cx="0" cy="838200"/>
          </a:xfrm>
          <a:prstGeom prst="line">
            <a:avLst/>
          </a:prstGeom>
          <a:noFill/>
          <a:ln w="5715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5" name="Line 17">
            <a:extLst>
              <a:ext uri="{FF2B5EF4-FFF2-40B4-BE49-F238E27FC236}">
                <a16:creationId xmlns:a16="http://schemas.microsoft.com/office/drawing/2014/main" id="{CFDC4E11-D885-4B5A-AE0E-E9CC2D59D25E}"/>
              </a:ext>
            </a:extLst>
          </p:cNvPr>
          <p:cNvSpPr>
            <a:spLocks noChangeShapeType="1"/>
          </p:cNvSpPr>
          <p:nvPr/>
        </p:nvSpPr>
        <p:spPr bwMode="auto">
          <a:xfrm flipH="1" flipV="1">
            <a:off x="6300788" y="2205038"/>
            <a:ext cx="0" cy="2362200"/>
          </a:xfrm>
          <a:prstGeom prst="line">
            <a:avLst/>
          </a:prstGeom>
          <a:noFill/>
          <a:ln w="5715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6" name="Line 18">
            <a:extLst>
              <a:ext uri="{FF2B5EF4-FFF2-40B4-BE49-F238E27FC236}">
                <a16:creationId xmlns:a16="http://schemas.microsoft.com/office/drawing/2014/main" id="{A96E1260-F87A-45DC-A507-0DE8BFB8B93F}"/>
              </a:ext>
            </a:extLst>
          </p:cNvPr>
          <p:cNvSpPr>
            <a:spLocks noChangeShapeType="1"/>
          </p:cNvSpPr>
          <p:nvPr/>
        </p:nvSpPr>
        <p:spPr bwMode="auto">
          <a:xfrm>
            <a:off x="2895600" y="1390650"/>
            <a:ext cx="4191000" cy="0"/>
          </a:xfrm>
          <a:prstGeom prst="line">
            <a:avLst/>
          </a:prstGeom>
          <a:noFill/>
          <a:ln w="38100">
            <a:solidFill>
              <a:srgbClr val="3366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7" name="AutoShape 19">
            <a:extLst>
              <a:ext uri="{FF2B5EF4-FFF2-40B4-BE49-F238E27FC236}">
                <a16:creationId xmlns:a16="http://schemas.microsoft.com/office/drawing/2014/main" id="{CFAFFD25-BF92-41AB-9CFE-D91AFFD8B34B}"/>
              </a:ext>
            </a:extLst>
          </p:cNvPr>
          <p:cNvSpPr>
            <a:spLocks noChangeArrowheads="1"/>
          </p:cNvSpPr>
          <p:nvPr/>
        </p:nvSpPr>
        <p:spPr bwMode="auto">
          <a:xfrm>
            <a:off x="533400" y="3067050"/>
            <a:ext cx="2038350" cy="1257300"/>
          </a:xfrm>
          <a:prstGeom prst="roundRect">
            <a:avLst>
              <a:gd name="adj" fmla="val 16667"/>
            </a:avLst>
          </a:prstGeom>
          <a:solidFill>
            <a:srgbClr val="CCFFFF"/>
          </a:solidFill>
          <a:ln w="571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en-US" altLang="zh-CN" sz="2000" dirty="0">
              <a:latin typeface="Times New Roman" panose="02020603050405020304" pitchFamily="18" charset="0"/>
            </a:endParaRPr>
          </a:p>
          <a:p>
            <a:pPr eaLnBrk="1" hangingPunct="1">
              <a:spcBef>
                <a:spcPct val="0"/>
              </a:spcBef>
              <a:buClrTx/>
              <a:buFontTx/>
              <a:buNone/>
            </a:pPr>
            <a:r>
              <a:rPr lang="zh-CN" altLang="en-US" sz="2000" dirty="0">
                <a:solidFill>
                  <a:schemeClr val="tx1">
                    <a:lumMod val="75000"/>
                    <a:lumOff val="25000"/>
                  </a:schemeClr>
                </a:solidFill>
                <a:latin typeface="Times New Roman" panose="02020603050405020304" pitchFamily="18" charset="0"/>
              </a:rPr>
              <a:t>如果页号</a:t>
            </a:r>
            <a:r>
              <a:rPr lang="en-US" altLang="zh-CN" sz="2400" dirty="0">
                <a:solidFill>
                  <a:schemeClr val="tx1">
                    <a:lumMod val="75000"/>
                    <a:lumOff val="25000"/>
                  </a:schemeClr>
                </a:solidFill>
                <a:latin typeface="Times New Roman" panose="02020603050405020304" pitchFamily="18" charset="0"/>
              </a:rPr>
              <a:t>&gt;</a:t>
            </a:r>
            <a:r>
              <a:rPr lang="zh-CN" altLang="en-US" sz="2000" dirty="0">
                <a:solidFill>
                  <a:schemeClr val="tx1">
                    <a:lumMod val="75000"/>
                    <a:lumOff val="25000"/>
                  </a:schemeClr>
                </a:solidFill>
                <a:latin typeface="Times New Roman" panose="02020603050405020304" pitchFamily="18" charset="0"/>
              </a:rPr>
              <a:t>页表</a:t>
            </a:r>
          </a:p>
          <a:p>
            <a:pPr eaLnBrk="1" hangingPunct="1">
              <a:spcBef>
                <a:spcPct val="0"/>
              </a:spcBef>
              <a:buClrTx/>
              <a:buFontTx/>
              <a:buNone/>
            </a:pPr>
            <a:r>
              <a:rPr lang="zh-CN" altLang="en-US" sz="2000" dirty="0">
                <a:solidFill>
                  <a:schemeClr val="tx1">
                    <a:lumMod val="75000"/>
                    <a:lumOff val="25000"/>
                  </a:schemeClr>
                </a:solidFill>
                <a:latin typeface="Times New Roman" panose="02020603050405020304" pitchFamily="18" charset="0"/>
              </a:rPr>
              <a:t>长度，则中断，</a:t>
            </a:r>
          </a:p>
          <a:p>
            <a:pPr eaLnBrk="1" hangingPunct="1">
              <a:spcBef>
                <a:spcPct val="0"/>
              </a:spcBef>
              <a:buClrTx/>
              <a:buFontTx/>
              <a:buNone/>
            </a:pPr>
            <a:r>
              <a:rPr lang="zh-CN" altLang="en-US" sz="2000" dirty="0">
                <a:solidFill>
                  <a:schemeClr val="tx1">
                    <a:lumMod val="75000"/>
                    <a:lumOff val="25000"/>
                  </a:schemeClr>
                </a:solidFill>
                <a:latin typeface="Times New Roman" panose="02020603050405020304" pitchFamily="18" charset="0"/>
              </a:rPr>
              <a:t>否则继续</a:t>
            </a:r>
            <a:r>
              <a:rPr lang="en-US" altLang="zh-CN" sz="2000" dirty="0">
                <a:solidFill>
                  <a:schemeClr val="tx1">
                    <a:lumMod val="75000"/>
                    <a:lumOff val="25000"/>
                  </a:schemeClr>
                </a:solidFill>
                <a:latin typeface="Times New Roman" panose="02020603050405020304" pitchFamily="18" charset="0"/>
              </a:rPr>
              <a:t>.</a:t>
            </a:r>
          </a:p>
          <a:p>
            <a:pPr eaLnBrk="1" hangingPunct="1">
              <a:spcBef>
                <a:spcPct val="0"/>
              </a:spcBef>
              <a:buClrTx/>
              <a:buFontTx/>
              <a:buNone/>
            </a:pPr>
            <a:endParaRPr lang="en-US" altLang="zh-CN" sz="2400" b="0" dirty="0">
              <a:solidFill>
                <a:schemeClr val="bg2"/>
              </a:solidFill>
              <a:latin typeface="Times New Roman" panose="02020603050405020304" pitchFamily="18" charset="0"/>
              <a:ea typeface="隶书" panose="02010509060101010101" pitchFamily="49" charset="-122"/>
            </a:endParaRPr>
          </a:p>
        </p:txBody>
      </p:sp>
      <p:sp>
        <p:nvSpPr>
          <p:cNvPr id="293908" name="AutoShape 20">
            <a:extLst>
              <a:ext uri="{FF2B5EF4-FFF2-40B4-BE49-F238E27FC236}">
                <a16:creationId xmlns:a16="http://schemas.microsoft.com/office/drawing/2014/main" id="{7ADFB2EA-78C7-4125-B761-3E797D8022A5}"/>
              </a:ext>
            </a:extLst>
          </p:cNvPr>
          <p:cNvSpPr>
            <a:spLocks noChangeArrowheads="1"/>
          </p:cNvSpPr>
          <p:nvPr/>
        </p:nvSpPr>
        <p:spPr bwMode="auto">
          <a:xfrm>
            <a:off x="6781800" y="2686050"/>
            <a:ext cx="2019300" cy="1028700"/>
          </a:xfrm>
          <a:prstGeom prst="roundRect">
            <a:avLst>
              <a:gd name="adj" fmla="val 16667"/>
            </a:avLst>
          </a:prstGeom>
          <a:solidFill>
            <a:srgbClr val="CCFFFF"/>
          </a:solidFill>
          <a:ln w="571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2000" dirty="0">
                <a:solidFill>
                  <a:schemeClr val="tx1">
                    <a:lumMod val="75000"/>
                    <a:lumOff val="25000"/>
                  </a:schemeClr>
                </a:solidFill>
                <a:latin typeface="Times New Roman" panose="02020603050405020304" pitchFamily="18" charset="0"/>
              </a:rPr>
              <a:t>如果访问非法，</a:t>
            </a:r>
          </a:p>
          <a:p>
            <a:pPr eaLnBrk="1" hangingPunct="1">
              <a:spcBef>
                <a:spcPct val="0"/>
              </a:spcBef>
              <a:buClrTx/>
              <a:buFontTx/>
              <a:buNone/>
            </a:pPr>
            <a:r>
              <a:rPr lang="zh-CN" altLang="en-US" sz="2000" dirty="0">
                <a:solidFill>
                  <a:schemeClr val="tx1">
                    <a:lumMod val="75000"/>
                    <a:lumOff val="25000"/>
                  </a:schemeClr>
                </a:solidFill>
                <a:latin typeface="Times New Roman" panose="02020603050405020304" pitchFamily="18" charset="0"/>
              </a:rPr>
              <a:t>则中断，否则</a:t>
            </a:r>
          </a:p>
          <a:p>
            <a:pPr eaLnBrk="1" hangingPunct="1">
              <a:spcBef>
                <a:spcPct val="0"/>
              </a:spcBef>
              <a:buClrTx/>
              <a:buFontTx/>
              <a:buNone/>
            </a:pPr>
            <a:r>
              <a:rPr lang="zh-CN" altLang="en-US" sz="2000" dirty="0">
                <a:solidFill>
                  <a:schemeClr val="tx1">
                    <a:lumMod val="75000"/>
                    <a:lumOff val="25000"/>
                  </a:schemeClr>
                </a:solidFill>
                <a:latin typeface="Times New Roman" panose="02020603050405020304" pitchFamily="18" charset="0"/>
              </a:rPr>
              <a:t>继续。</a:t>
            </a:r>
          </a:p>
        </p:txBody>
      </p:sp>
      <p:sp>
        <p:nvSpPr>
          <p:cNvPr id="48152" name="Text Box 21">
            <a:extLst>
              <a:ext uri="{FF2B5EF4-FFF2-40B4-BE49-F238E27FC236}">
                <a16:creationId xmlns:a16="http://schemas.microsoft.com/office/drawing/2014/main" id="{C9733545-2C26-4DDD-893E-9002BDB69EDE}"/>
              </a:ext>
            </a:extLst>
          </p:cNvPr>
          <p:cNvSpPr txBox="1">
            <a:spLocks noChangeArrowheads="1"/>
          </p:cNvSpPr>
          <p:nvPr/>
        </p:nvSpPr>
        <p:spPr bwMode="auto">
          <a:xfrm>
            <a:off x="1527175" y="1716088"/>
            <a:ext cx="1822450" cy="400110"/>
          </a:xfrm>
          <a:prstGeom prst="rect">
            <a:avLst/>
          </a:prstGeom>
          <a:solidFill>
            <a:srgbClr val="FFFFCC"/>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2000" dirty="0">
                <a:solidFill>
                  <a:schemeClr val="tx1">
                    <a:lumMod val="75000"/>
                    <a:lumOff val="25000"/>
                  </a:schemeClr>
                </a:solidFill>
                <a:latin typeface="Times New Roman" panose="02020603050405020304" pitchFamily="18" charset="0"/>
              </a:rPr>
              <a:t>页 号    位移量</a:t>
            </a:r>
          </a:p>
        </p:txBody>
      </p:sp>
      <p:sp>
        <p:nvSpPr>
          <p:cNvPr id="48153" name="Line 22">
            <a:extLst>
              <a:ext uri="{FF2B5EF4-FFF2-40B4-BE49-F238E27FC236}">
                <a16:creationId xmlns:a16="http://schemas.microsoft.com/office/drawing/2014/main" id="{546F2C66-BA17-4336-96BA-BAB22E5B00E8}"/>
              </a:ext>
            </a:extLst>
          </p:cNvPr>
          <p:cNvSpPr>
            <a:spLocks noChangeShapeType="1"/>
          </p:cNvSpPr>
          <p:nvPr/>
        </p:nvSpPr>
        <p:spPr bwMode="auto">
          <a:xfrm>
            <a:off x="2324100" y="1733550"/>
            <a:ext cx="0" cy="40005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4" name="Text Box 23">
            <a:extLst>
              <a:ext uri="{FF2B5EF4-FFF2-40B4-BE49-F238E27FC236}">
                <a16:creationId xmlns:a16="http://schemas.microsoft.com/office/drawing/2014/main" id="{744BECC2-5377-4F26-8975-72FC6C9EE902}"/>
              </a:ext>
            </a:extLst>
          </p:cNvPr>
          <p:cNvSpPr txBox="1">
            <a:spLocks noChangeArrowheads="1"/>
          </p:cNvSpPr>
          <p:nvPr/>
        </p:nvSpPr>
        <p:spPr bwMode="auto">
          <a:xfrm>
            <a:off x="304800" y="1695450"/>
            <a:ext cx="1524000" cy="7016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2000">
                <a:latin typeface="Times New Roman" panose="02020603050405020304" pitchFamily="18" charset="0"/>
              </a:rPr>
              <a:t>虚拟地址</a:t>
            </a:r>
          </a:p>
          <a:p>
            <a:pPr eaLnBrk="1" hangingPunct="1">
              <a:spcBef>
                <a:spcPct val="0"/>
              </a:spcBef>
              <a:buClrTx/>
              <a:buFontTx/>
              <a:buNone/>
            </a:pPr>
            <a:r>
              <a:rPr lang="zh-CN" altLang="en-US" sz="2000">
                <a:latin typeface="Times New Roman" panose="02020603050405020304" pitchFamily="18" charset="0"/>
              </a:rPr>
              <a:t>     </a:t>
            </a:r>
            <a:r>
              <a:rPr lang="en-US" altLang="zh-CN" sz="2000">
                <a:latin typeface="Times New Roman" panose="02020603050405020304" pitchFamily="18" charset="0"/>
              </a:rPr>
              <a:t>LA</a:t>
            </a:r>
          </a:p>
        </p:txBody>
      </p:sp>
      <p:sp>
        <p:nvSpPr>
          <p:cNvPr id="48155" name="Text Box 24">
            <a:extLst>
              <a:ext uri="{FF2B5EF4-FFF2-40B4-BE49-F238E27FC236}">
                <a16:creationId xmlns:a16="http://schemas.microsoft.com/office/drawing/2014/main" id="{216088BB-B326-4E7A-9F45-292F864A427F}"/>
              </a:ext>
            </a:extLst>
          </p:cNvPr>
          <p:cNvSpPr txBox="1">
            <a:spLocks noChangeArrowheads="1"/>
          </p:cNvSpPr>
          <p:nvPr/>
        </p:nvSpPr>
        <p:spPr bwMode="auto">
          <a:xfrm>
            <a:off x="5638800" y="1771650"/>
            <a:ext cx="1981200" cy="425450"/>
          </a:xfrm>
          <a:prstGeom prst="rect">
            <a:avLst/>
          </a:prstGeom>
          <a:solidFill>
            <a:srgbClr val="FFFFCC"/>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en-US" altLang="zh-CN" sz="2000">
                <a:solidFill>
                  <a:schemeClr val="bg2"/>
                </a:solidFill>
                <a:latin typeface="Times New Roman" panose="02020603050405020304" pitchFamily="18" charset="0"/>
              </a:rPr>
              <a:t>  </a:t>
            </a:r>
            <a:r>
              <a:rPr lang="zh-CN" altLang="en-US" sz="2000">
                <a:solidFill>
                  <a:schemeClr val="bg2"/>
                </a:solidFill>
                <a:latin typeface="Times New Roman" panose="02020603050405020304" pitchFamily="18" charset="0"/>
              </a:rPr>
              <a:t>块 号    位移量</a:t>
            </a:r>
          </a:p>
        </p:txBody>
      </p:sp>
      <p:sp>
        <p:nvSpPr>
          <p:cNvPr id="48156" name="Text Box 25">
            <a:extLst>
              <a:ext uri="{FF2B5EF4-FFF2-40B4-BE49-F238E27FC236}">
                <a16:creationId xmlns:a16="http://schemas.microsoft.com/office/drawing/2014/main" id="{27BE76EB-5B38-48E7-9CD2-9564D5296EE0}"/>
              </a:ext>
            </a:extLst>
          </p:cNvPr>
          <p:cNvSpPr txBox="1">
            <a:spLocks noChangeArrowheads="1"/>
          </p:cNvSpPr>
          <p:nvPr/>
        </p:nvSpPr>
        <p:spPr bwMode="auto">
          <a:xfrm>
            <a:off x="7781925" y="169545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zh-CN" altLang="en-US" sz="2000">
                <a:latin typeface="Times New Roman" panose="02020603050405020304" pitchFamily="18" charset="0"/>
              </a:rPr>
              <a:t>物理地址</a:t>
            </a:r>
          </a:p>
        </p:txBody>
      </p:sp>
      <p:sp>
        <p:nvSpPr>
          <p:cNvPr id="48157" name="Text Box 26">
            <a:extLst>
              <a:ext uri="{FF2B5EF4-FFF2-40B4-BE49-F238E27FC236}">
                <a16:creationId xmlns:a16="http://schemas.microsoft.com/office/drawing/2014/main" id="{0696E069-B742-4DC2-8CD9-6AAD857FEB3A}"/>
              </a:ext>
            </a:extLst>
          </p:cNvPr>
          <p:cNvSpPr txBox="1">
            <a:spLocks noChangeArrowheads="1"/>
          </p:cNvSpPr>
          <p:nvPr/>
        </p:nvSpPr>
        <p:spPr bwMode="auto">
          <a:xfrm>
            <a:off x="571500" y="4781550"/>
            <a:ext cx="2057400" cy="414794"/>
          </a:xfrm>
          <a:prstGeom prst="rect">
            <a:avLst/>
          </a:prstGeom>
          <a:solidFill>
            <a:srgbClr val="FFFF66"/>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5000"/>
              </a:lnSpc>
              <a:spcBef>
                <a:spcPct val="50000"/>
              </a:spcBef>
              <a:buClrTx/>
              <a:buFontTx/>
              <a:buNone/>
            </a:pPr>
            <a:r>
              <a:rPr lang="zh-CN" altLang="en-US" sz="2000" dirty="0">
                <a:solidFill>
                  <a:schemeClr val="tx1">
                    <a:lumMod val="75000"/>
                    <a:lumOff val="25000"/>
                  </a:schemeClr>
                </a:solidFill>
                <a:latin typeface="Times New Roman" panose="02020603050405020304" pitchFamily="18" charset="0"/>
              </a:rPr>
              <a:t>页表始址    长度</a:t>
            </a:r>
          </a:p>
        </p:txBody>
      </p:sp>
      <p:sp>
        <p:nvSpPr>
          <p:cNvPr id="48158" name="Text Box 27">
            <a:extLst>
              <a:ext uri="{FF2B5EF4-FFF2-40B4-BE49-F238E27FC236}">
                <a16:creationId xmlns:a16="http://schemas.microsoft.com/office/drawing/2014/main" id="{B009A075-4F15-43EB-8554-3BF45B9B9237}"/>
              </a:ext>
            </a:extLst>
          </p:cNvPr>
          <p:cNvSpPr txBox="1">
            <a:spLocks noChangeArrowheads="1"/>
          </p:cNvSpPr>
          <p:nvPr/>
        </p:nvSpPr>
        <p:spPr bwMode="auto">
          <a:xfrm>
            <a:off x="609600" y="5657850"/>
            <a:ext cx="195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zh-CN" altLang="en-US" sz="2000">
                <a:latin typeface="Times New Roman" panose="02020603050405020304" pitchFamily="18" charset="0"/>
              </a:rPr>
              <a:t>页表寄存器</a:t>
            </a:r>
            <a:r>
              <a:rPr lang="en-US" altLang="zh-CN" sz="1800">
                <a:latin typeface="Times New Roman" panose="02020603050405020304" pitchFamily="18" charset="0"/>
                <a:ea typeface="隶书" panose="02010509060101010101" pitchFamily="49" charset="-122"/>
              </a:rPr>
              <a:t>PTR</a:t>
            </a:r>
            <a:endParaRPr lang="en-US" altLang="zh-CN" sz="2400">
              <a:latin typeface="Times New Roman" panose="02020603050405020304" pitchFamily="18" charset="0"/>
              <a:ea typeface="隶书" panose="02010509060101010101" pitchFamily="49" charset="-122"/>
            </a:endParaRPr>
          </a:p>
        </p:txBody>
      </p:sp>
      <p:sp>
        <p:nvSpPr>
          <p:cNvPr id="48159" name="Rectangle 28">
            <a:extLst>
              <a:ext uri="{FF2B5EF4-FFF2-40B4-BE49-F238E27FC236}">
                <a16:creationId xmlns:a16="http://schemas.microsoft.com/office/drawing/2014/main" id="{8C638F47-DA53-4F1D-A9D7-D9E75735E899}"/>
              </a:ext>
            </a:extLst>
          </p:cNvPr>
          <p:cNvSpPr>
            <a:spLocks noChangeArrowheads="1"/>
          </p:cNvSpPr>
          <p:nvPr/>
        </p:nvSpPr>
        <p:spPr bwMode="auto">
          <a:xfrm>
            <a:off x="4229100" y="3924300"/>
            <a:ext cx="1295400" cy="1733550"/>
          </a:xfrm>
          <a:prstGeom prst="rect">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48160" name="Line 29">
            <a:extLst>
              <a:ext uri="{FF2B5EF4-FFF2-40B4-BE49-F238E27FC236}">
                <a16:creationId xmlns:a16="http://schemas.microsoft.com/office/drawing/2014/main" id="{1253B807-2D84-4B7C-94F6-0248D292D4DA}"/>
              </a:ext>
            </a:extLst>
          </p:cNvPr>
          <p:cNvSpPr>
            <a:spLocks noChangeShapeType="1"/>
          </p:cNvSpPr>
          <p:nvPr/>
        </p:nvSpPr>
        <p:spPr bwMode="auto">
          <a:xfrm>
            <a:off x="4248150" y="4229100"/>
            <a:ext cx="127635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61" name="Line 30">
            <a:extLst>
              <a:ext uri="{FF2B5EF4-FFF2-40B4-BE49-F238E27FC236}">
                <a16:creationId xmlns:a16="http://schemas.microsoft.com/office/drawing/2014/main" id="{056BCE5C-6BD6-42CC-8082-86F4834D9DE5}"/>
              </a:ext>
            </a:extLst>
          </p:cNvPr>
          <p:cNvSpPr>
            <a:spLocks noChangeShapeType="1"/>
          </p:cNvSpPr>
          <p:nvPr/>
        </p:nvSpPr>
        <p:spPr bwMode="auto">
          <a:xfrm>
            <a:off x="4248150" y="4552950"/>
            <a:ext cx="127635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62" name="Line 31">
            <a:extLst>
              <a:ext uri="{FF2B5EF4-FFF2-40B4-BE49-F238E27FC236}">
                <a16:creationId xmlns:a16="http://schemas.microsoft.com/office/drawing/2014/main" id="{8DB753A2-2677-4BFB-BFD6-3272A69F60A4}"/>
              </a:ext>
            </a:extLst>
          </p:cNvPr>
          <p:cNvSpPr>
            <a:spLocks noChangeShapeType="1"/>
          </p:cNvSpPr>
          <p:nvPr/>
        </p:nvSpPr>
        <p:spPr bwMode="auto">
          <a:xfrm>
            <a:off x="4248150" y="4895850"/>
            <a:ext cx="127635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63" name="Line 32">
            <a:extLst>
              <a:ext uri="{FF2B5EF4-FFF2-40B4-BE49-F238E27FC236}">
                <a16:creationId xmlns:a16="http://schemas.microsoft.com/office/drawing/2014/main" id="{7B631844-A10E-461C-B16F-E6B17EB8975D}"/>
              </a:ext>
            </a:extLst>
          </p:cNvPr>
          <p:cNvSpPr>
            <a:spLocks noChangeShapeType="1"/>
          </p:cNvSpPr>
          <p:nvPr/>
        </p:nvSpPr>
        <p:spPr bwMode="auto">
          <a:xfrm>
            <a:off x="4248150" y="5257800"/>
            <a:ext cx="127635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64" name="Text Box 33">
            <a:extLst>
              <a:ext uri="{FF2B5EF4-FFF2-40B4-BE49-F238E27FC236}">
                <a16:creationId xmlns:a16="http://schemas.microsoft.com/office/drawing/2014/main" id="{A5F55F9C-2F0A-4952-B29D-F1EBC865741F}"/>
              </a:ext>
            </a:extLst>
          </p:cNvPr>
          <p:cNvSpPr txBox="1">
            <a:spLocks noChangeArrowheads="1"/>
          </p:cNvSpPr>
          <p:nvPr/>
        </p:nvSpPr>
        <p:spPr bwMode="auto">
          <a:xfrm>
            <a:off x="4498975" y="5691188"/>
            <a:ext cx="758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2000">
                <a:latin typeface="Times New Roman" panose="02020603050405020304" pitchFamily="18" charset="0"/>
              </a:rPr>
              <a:t>页 表</a:t>
            </a:r>
          </a:p>
        </p:txBody>
      </p:sp>
      <p:sp>
        <p:nvSpPr>
          <p:cNvPr id="293922" name="Rectangle 34">
            <a:extLst>
              <a:ext uri="{FF2B5EF4-FFF2-40B4-BE49-F238E27FC236}">
                <a16:creationId xmlns:a16="http://schemas.microsoft.com/office/drawing/2014/main" id="{E5931568-BC17-4991-9C4F-30348E0C3CE9}"/>
              </a:ext>
            </a:extLst>
          </p:cNvPr>
          <p:cNvSpPr>
            <a:spLocks noChangeArrowheads="1"/>
          </p:cNvSpPr>
          <p:nvPr/>
        </p:nvSpPr>
        <p:spPr bwMode="auto">
          <a:xfrm>
            <a:off x="6019800" y="4514850"/>
            <a:ext cx="2070100" cy="457200"/>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en-US" altLang="zh-CN" sz="2000" dirty="0">
                <a:solidFill>
                  <a:schemeClr val="tx1">
                    <a:lumMod val="75000"/>
                    <a:lumOff val="25000"/>
                  </a:schemeClr>
                </a:solidFill>
                <a:latin typeface="Times New Roman" panose="02020603050405020304" pitchFamily="18" charset="0"/>
              </a:rPr>
              <a:t>  </a:t>
            </a:r>
            <a:r>
              <a:rPr lang="zh-CN" altLang="en-US" sz="2000" dirty="0">
                <a:solidFill>
                  <a:schemeClr val="tx1">
                    <a:lumMod val="75000"/>
                    <a:lumOff val="25000"/>
                  </a:schemeClr>
                </a:solidFill>
                <a:latin typeface="Times New Roman" panose="02020603050405020304" pitchFamily="18" charset="0"/>
              </a:rPr>
              <a:t>块号  存取控制</a:t>
            </a:r>
          </a:p>
        </p:txBody>
      </p:sp>
      <p:sp>
        <p:nvSpPr>
          <p:cNvPr id="293923" name="Text Box 35">
            <a:extLst>
              <a:ext uri="{FF2B5EF4-FFF2-40B4-BE49-F238E27FC236}">
                <a16:creationId xmlns:a16="http://schemas.microsoft.com/office/drawing/2014/main" id="{1730A524-4B72-4E20-9E5B-B57BF79A1B69}"/>
              </a:ext>
            </a:extLst>
          </p:cNvPr>
          <p:cNvSpPr txBox="1">
            <a:spLocks noChangeArrowheads="1"/>
          </p:cNvSpPr>
          <p:nvPr/>
        </p:nvSpPr>
        <p:spPr bwMode="auto">
          <a:xfrm>
            <a:off x="6537325" y="5121275"/>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2000">
                <a:latin typeface="Times New Roman" panose="02020603050405020304" pitchFamily="18" charset="0"/>
              </a:rPr>
              <a:t>页表项</a:t>
            </a:r>
          </a:p>
        </p:txBody>
      </p:sp>
      <p:sp>
        <p:nvSpPr>
          <p:cNvPr id="48167" name="Line 36">
            <a:extLst>
              <a:ext uri="{FF2B5EF4-FFF2-40B4-BE49-F238E27FC236}">
                <a16:creationId xmlns:a16="http://schemas.microsoft.com/office/drawing/2014/main" id="{0EABF50A-D45D-4E5E-A663-A132F068E75C}"/>
              </a:ext>
            </a:extLst>
          </p:cNvPr>
          <p:cNvSpPr>
            <a:spLocks noChangeShapeType="1"/>
          </p:cNvSpPr>
          <p:nvPr/>
        </p:nvSpPr>
        <p:spPr bwMode="auto">
          <a:xfrm>
            <a:off x="1771650" y="4800600"/>
            <a:ext cx="0" cy="47625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68" name="Text Box 37">
            <a:extLst>
              <a:ext uri="{FF2B5EF4-FFF2-40B4-BE49-F238E27FC236}">
                <a16:creationId xmlns:a16="http://schemas.microsoft.com/office/drawing/2014/main" id="{ACF2505E-6896-4009-9BF5-BB2A30AC9985}"/>
              </a:ext>
            </a:extLst>
          </p:cNvPr>
          <p:cNvSpPr txBox="1">
            <a:spLocks noChangeArrowheads="1"/>
          </p:cNvSpPr>
          <p:nvPr/>
        </p:nvSpPr>
        <p:spPr bwMode="auto">
          <a:xfrm>
            <a:off x="3563938" y="3573463"/>
            <a:ext cx="698500" cy="208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800">
                <a:latin typeface="Times New Roman" panose="02020603050405020304" pitchFamily="18" charset="0"/>
                <a:ea typeface="黑体" panose="02010609060101010101" pitchFamily="49" charset="-122"/>
              </a:rPr>
              <a:t>页 号</a:t>
            </a:r>
          </a:p>
          <a:p>
            <a:pPr eaLnBrk="1" hangingPunct="1">
              <a:spcBef>
                <a:spcPct val="0"/>
              </a:spcBef>
              <a:buClrTx/>
              <a:buFontTx/>
              <a:buNone/>
            </a:pPr>
            <a:r>
              <a:rPr lang="zh-CN" altLang="en-US" sz="1800">
                <a:latin typeface="Times New Roman" panose="02020603050405020304" pitchFamily="18" charset="0"/>
                <a:ea typeface="黑体" panose="02010609060101010101" pitchFamily="49" charset="-122"/>
              </a:rPr>
              <a:t>       </a:t>
            </a:r>
            <a:r>
              <a:rPr lang="en-US" altLang="zh-CN" sz="1800">
                <a:latin typeface="Times New Roman" panose="02020603050405020304" pitchFamily="18" charset="0"/>
                <a:ea typeface="黑体" panose="02010609060101010101" pitchFamily="49" charset="-122"/>
              </a:rPr>
              <a:t>0</a:t>
            </a:r>
          </a:p>
          <a:p>
            <a:pPr eaLnBrk="1" hangingPunct="1">
              <a:spcBef>
                <a:spcPct val="0"/>
              </a:spcBef>
              <a:buClrTx/>
              <a:buFontTx/>
              <a:buNone/>
            </a:pPr>
            <a:r>
              <a:rPr lang="en-US" altLang="zh-CN" sz="1800">
                <a:latin typeface="Times New Roman" panose="02020603050405020304" pitchFamily="18" charset="0"/>
                <a:ea typeface="黑体" panose="02010609060101010101" pitchFamily="49" charset="-122"/>
              </a:rPr>
              <a:t>       1</a:t>
            </a:r>
          </a:p>
          <a:p>
            <a:pPr eaLnBrk="1" hangingPunct="1">
              <a:lnSpc>
                <a:spcPct val="25000"/>
              </a:lnSpc>
              <a:spcBef>
                <a:spcPct val="0"/>
              </a:spcBef>
              <a:buClrTx/>
              <a:buFontTx/>
              <a:buNone/>
            </a:pPr>
            <a:r>
              <a:rPr lang="en-US" altLang="zh-CN" sz="1800">
                <a:latin typeface="Times New Roman" panose="02020603050405020304" pitchFamily="18" charset="0"/>
                <a:ea typeface="黑体" panose="02010609060101010101" pitchFamily="49" charset="-122"/>
              </a:rPr>
              <a:t>       </a:t>
            </a:r>
          </a:p>
          <a:p>
            <a:pPr eaLnBrk="1" hangingPunct="1">
              <a:spcBef>
                <a:spcPct val="0"/>
              </a:spcBef>
              <a:buClrTx/>
              <a:buFontTx/>
              <a:buNone/>
            </a:pPr>
            <a:r>
              <a:rPr lang="en-US" altLang="zh-CN" sz="1800">
                <a:latin typeface="Times New Roman" panose="02020603050405020304" pitchFamily="18" charset="0"/>
                <a:ea typeface="黑体" panose="02010609060101010101" pitchFamily="49" charset="-122"/>
              </a:rPr>
              <a:t>        .</a:t>
            </a:r>
          </a:p>
          <a:p>
            <a:pPr eaLnBrk="1" hangingPunct="1">
              <a:spcBef>
                <a:spcPct val="0"/>
              </a:spcBef>
              <a:buClrTx/>
              <a:buFontTx/>
              <a:buNone/>
            </a:pPr>
            <a:r>
              <a:rPr lang="en-US" altLang="zh-CN" sz="1800">
                <a:latin typeface="Times New Roman" panose="02020603050405020304" pitchFamily="18" charset="0"/>
                <a:ea typeface="黑体" panose="02010609060101010101" pitchFamily="49" charset="-122"/>
              </a:rPr>
              <a:t>        .</a:t>
            </a:r>
          </a:p>
          <a:p>
            <a:pPr eaLnBrk="1" hangingPunct="1">
              <a:spcBef>
                <a:spcPct val="0"/>
              </a:spcBef>
              <a:buClrTx/>
              <a:buFontTx/>
              <a:buNone/>
            </a:pPr>
            <a:r>
              <a:rPr lang="en-US" altLang="zh-CN" sz="1800">
                <a:latin typeface="Times New Roman" panose="02020603050405020304" pitchFamily="18" charset="0"/>
                <a:ea typeface="黑体" panose="02010609060101010101" pitchFamily="49" charset="-122"/>
              </a:rPr>
              <a:t>        .</a:t>
            </a:r>
          </a:p>
          <a:p>
            <a:pPr eaLnBrk="1" hangingPunct="1">
              <a:spcBef>
                <a:spcPct val="0"/>
              </a:spcBef>
              <a:buClrTx/>
              <a:buFontTx/>
              <a:buNone/>
            </a:pPr>
            <a:endParaRPr lang="en-US" altLang="zh-CN" sz="1800">
              <a:latin typeface="Times New Roman" panose="02020603050405020304" pitchFamily="18" charset="0"/>
              <a:ea typeface="黑体" panose="02010609060101010101" pitchFamily="49" charset="-122"/>
            </a:endParaRPr>
          </a:p>
        </p:txBody>
      </p:sp>
      <p:sp>
        <p:nvSpPr>
          <p:cNvPr id="293926" name="Line 38">
            <a:extLst>
              <a:ext uri="{FF2B5EF4-FFF2-40B4-BE49-F238E27FC236}">
                <a16:creationId xmlns:a16="http://schemas.microsoft.com/office/drawing/2014/main" id="{5FE0AF85-B962-480A-932F-6865BFB7E545}"/>
              </a:ext>
            </a:extLst>
          </p:cNvPr>
          <p:cNvSpPr>
            <a:spLocks noChangeShapeType="1"/>
          </p:cNvSpPr>
          <p:nvPr/>
        </p:nvSpPr>
        <p:spPr bwMode="auto">
          <a:xfrm>
            <a:off x="1908175" y="2133600"/>
            <a:ext cx="0" cy="2647950"/>
          </a:xfrm>
          <a:prstGeom prst="line">
            <a:avLst/>
          </a:prstGeom>
          <a:noFill/>
          <a:ln w="38100">
            <a:solidFill>
              <a:srgbClr val="3366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70" name="Line 39">
            <a:extLst>
              <a:ext uri="{FF2B5EF4-FFF2-40B4-BE49-F238E27FC236}">
                <a16:creationId xmlns:a16="http://schemas.microsoft.com/office/drawing/2014/main" id="{F228A93D-7272-4FFB-BC0A-3E37F4C9206A}"/>
              </a:ext>
            </a:extLst>
          </p:cNvPr>
          <p:cNvSpPr>
            <a:spLocks noChangeShapeType="1"/>
          </p:cNvSpPr>
          <p:nvPr/>
        </p:nvSpPr>
        <p:spPr bwMode="auto">
          <a:xfrm>
            <a:off x="6553200" y="1771650"/>
            <a:ext cx="0" cy="4191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3928" name="Line 40">
            <a:extLst>
              <a:ext uri="{FF2B5EF4-FFF2-40B4-BE49-F238E27FC236}">
                <a16:creationId xmlns:a16="http://schemas.microsoft.com/office/drawing/2014/main" id="{93C694BF-960D-420B-B742-1FAB33B7897F}"/>
              </a:ext>
            </a:extLst>
          </p:cNvPr>
          <p:cNvSpPr>
            <a:spLocks noChangeShapeType="1"/>
          </p:cNvSpPr>
          <p:nvPr/>
        </p:nvSpPr>
        <p:spPr bwMode="auto">
          <a:xfrm>
            <a:off x="6819900" y="4476750"/>
            <a:ext cx="0" cy="5334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3929" name="Line 41">
            <a:extLst>
              <a:ext uri="{FF2B5EF4-FFF2-40B4-BE49-F238E27FC236}">
                <a16:creationId xmlns:a16="http://schemas.microsoft.com/office/drawing/2014/main" id="{3DA6917D-EA3A-4B46-A939-64CA930C9E94}"/>
              </a:ext>
            </a:extLst>
          </p:cNvPr>
          <p:cNvSpPr>
            <a:spLocks noChangeShapeType="1"/>
          </p:cNvSpPr>
          <p:nvPr/>
        </p:nvSpPr>
        <p:spPr bwMode="auto">
          <a:xfrm>
            <a:off x="1162050" y="5276850"/>
            <a:ext cx="0" cy="228600"/>
          </a:xfrm>
          <a:prstGeom prst="line">
            <a:avLst/>
          </a:prstGeom>
          <a:noFill/>
          <a:ln w="571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3930" name="Line 42">
            <a:extLst>
              <a:ext uri="{FF2B5EF4-FFF2-40B4-BE49-F238E27FC236}">
                <a16:creationId xmlns:a16="http://schemas.microsoft.com/office/drawing/2014/main" id="{7921386E-8E4D-4635-8CF6-9CA6D2C46DBC}"/>
              </a:ext>
            </a:extLst>
          </p:cNvPr>
          <p:cNvSpPr>
            <a:spLocks noChangeShapeType="1"/>
          </p:cNvSpPr>
          <p:nvPr/>
        </p:nvSpPr>
        <p:spPr bwMode="auto">
          <a:xfrm>
            <a:off x="1143000" y="5505450"/>
            <a:ext cx="1924050" cy="0"/>
          </a:xfrm>
          <a:prstGeom prst="line">
            <a:avLst/>
          </a:prstGeom>
          <a:noFill/>
          <a:ln w="571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3931" name="Line 43">
            <a:extLst>
              <a:ext uri="{FF2B5EF4-FFF2-40B4-BE49-F238E27FC236}">
                <a16:creationId xmlns:a16="http://schemas.microsoft.com/office/drawing/2014/main" id="{9A3B7E78-0498-403D-B7BA-75C72A8B50A1}"/>
              </a:ext>
            </a:extLst>
          </p:cNvPr>
          <p:cNvSpPr>
            <a:spLocks noChangeShapeType="1"/>
          </p:cNvSpPr>
          <p:nvPr/>
        </p:nvSpPr>
        <p:spPr bwMode="auto">
          <a:xfrm flipV="1">
            <a:off x="3352800" y="3143250"/>
            <a:ext cx="152400" cy="19050"/>
          </a:xfrm>
          <a:prstGeom prst="line">
            <a:avLst/>
          </a:prstGeom>
          <a:noFill/>
          <a:ln w="571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3932" name="Line 44">
            <a:extLst>
              <a:ext uri="{FF2B5EF4-FFF2-40B4-BE49-F238E27FC236}">
                <a16:creationId xmlns:a16="http://schemas.microsoft.com/office/drawing/2014/main" id="{46D26F08-F63B-462F-9EAA-C498D43622CB}"/>
              </a:ext>
            </a:extLst>
          </p:cNvPr>
          <p:cNvSpPr>
            <a:spLocks noChangeShapeType="1"/>
          </p:cNvSpPr>
          <p:nvPr/>
        </p:nvSpPr>
        <p:spPr bwMode="auto">
          <a:xfrm>
            <a:off x="3505200" y="3143250"/>
            <a:ext cx="0" cy="1428750"/>
          </a:xfrm>
          <a:prstGeom prst="line">
            <a:avLst/>
          </a:prstGeom>
          <a:noFill/>
          <a:ln w="571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3933" name="Text Box 45">
            <a:extLst>
              <a:ext uri="{FF2B5EF4-FFF2-40B4-BE49-F238E27FC236}">
                <a16:creationId xmlns:a16="http://schemas.microsoft.com/office/drawing/2014/main" id="{2CB6BC3E-8412-4DC6-9452-0C5E8D5D3B2F}"/>
              </a:ext>
            </a:extLst>
          </p:cNvPr>
          <p:cNvSpPr txBox="1">
            <a:spLocks noChangeArrowheads="1"/>
          </p:cNvSpPr>
          <p:nvPr/>
        </p:nvSpPr>
        <p:spPr bwMode="auto">
          <a:xfrm>
            <a:off x="5772150" y="1771650"/>
            <a:ext cx="758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2000" dirty="0">
                <a:solidFill>
                  <a:schemeClr val="tx1">
                    <a:lumMod val="75000"/>
                    <a:lumOff val="25000"/>
                  </a:schemeClr>
                </a:solidFill>
                <a:latin typeface="Times New Roman" panose="02020603050405020304" pitchFamily="18" charset="0"/>
              </a:rPr>
              <a:t>块 号</a:t>
            </a:r>
          </a:p>
        </p:txBody>
      </p:sp>
      <p:sp>
        <p:nvSpPr>
          <p:cNvPr id="293934" name="Line 46">
            <a:extLst>
              <a:ext uri="{FF2B5EF4-FFF2-40B4-BE49-F238E27FC236}">
                <a16:creationId xmlns:a16="http://schemas.microsoft.com/office/drawing/2014/main" id="{797668D2-4799-4CFA-B322-70C61C8F9884}"/>
              </a:ext>
            </a:extLst>
          </p:cNvPr>
          <p:cNvSpPr>
            <a:spLocks noChangeShapeType="1"/>
          </p:cNvSpPr>
          <p:nvPr/>
        </p:nvSpPr>
        <p:spPr bwMode="auto">
          <a:xfrm>
            <a:off x="2895600" y="1390650"/>
            <a:ext cx="0" cy="304800"/>
          </a:xfrm>
          <a:prstGeom prst="line">
            <a:avLst/>
          </a:prstGeom>
          <a:noFill/>
          <a:ln w="38100">
            <a:solidFill>
              <a:srgbClr val="3366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3935" name="Line 47">
            <a:extLst>
              <a:ext uri="{FF2B5EF4-FFF2-40B4-BE49-F238E27FC236}">
                <a16:creationId xmlns:a16="http://schemas.microsoft.com/office/drawing/2014/main" id="{CC88AE06-E284-40BE-99D3-459467745C33}"/>
              </a:ext>
            </a:extLst>
          </p:cNvPr>
          <p:cNvSpPr>
            <a:spLocks noChangeShapeType="1"/>
          </p:cNvSpPr>
          <p:nvPr/>
        </p:nvSpPr>
        <p:spPr bwMode="auto">
          <a:xfrm>
            <a:off x="7086600" y="1390650"/>
            <a:ext cx="0" cy="381000"/>
          </a:xfrm>
          <a:prstGeom prst="line">
            <a:avLst/>
          </a:prstGeom>
          <a:noFill/>
          <a:ln w="38100">
            <a:solidFill>
              <a:srgbClr val="3366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3936" name="Text Box 48">
            <a:extLst>
              <a:ext uri="{FF2B5EF4-FFF2-40B4-BE49-F238E27FC236}">
                <a16:creationId xmlns:a16="http://schemas.microsoft.com/office/drawing/2014/main" id="{E87B9D3D-39E9-406E-814A-0772A4D34736}"/>
              </a:ext>
            </a:extLst>
          </p:cNvPr>
          <p:cNvSpPr txBox="1">
            <a:spLocks noChangeArrowheads="1"/>
          </p:cNvSpPr>
          <p:nvPr/>
        </p:nvSpPr>
        <p:spPr bwMode="auto">
          <a:xfrm>
            <a:off x="6594475" y="1768475"/>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2000" dirty="0">
                <a:solidFill>
                  <a:schemeClr val="tx1">
                    <a:lumMod val="75000"/>
                    <a:lumOff val="25000"/>
                  </a:schemeClr>
                </a:solidFill>
                <a:latin typeface="Times New Roman" panose="02020603050405020304" pitchFamily="18" charset="0"/>
              </a:rPr>
              <a:t>位移量</a:t>
            </a:r>
          </a:p>
        </p:txBody>
      </p:sp>
      <p:sp>
        <p:nvSpPr>
          <p:cNvPr id="48180" name="Rectangle 49">
            <a:hlinkClick r:id="" action="ppaction://hlinkshowjump?jump=previousslide"/>
            <a:extLst>
              <a:ext uri="{FF2B5EF4-FFF2-40B4-BE49-F238E27FC236}">
                <a16:creationId xmlns:a16="http://schemas.microsoft.com/office/drawing/2014/main" id="{075073F9-2739-4B30-BE87-1D1D1489F8F0}"/>
              </a:ext>
            </a:extLst>
          </p:cNvPr>
          <p:cNvSpPr>
            <a:spLocks noChangeArrowheads="1"/>
          </p:cNvSpPr>
          <p:nvPr/>
        </p:nvSpPr>
        <p:spPr bwMode="auto">
          <a:xfrm>
            <a:off x="6534150" y="62484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48181" name="Rectangle 50">
            <a:hlinkClick r:id="" action="ppaction://hlinkshowjump?jump=nextslide"/>
            <a:extLst>
              <a:ext uri="{FF2B5EF4-FFF2-40B4-BE49-F238E27FC236}">
                <a16:creationId xmlns:a16="http://schemas.microsoft.com/office/drawing/2014/main" id="{3D5410AD-80BA-48B0-AA3B-6F86816AE3AF}"/>
              </a:ext>
            </a:extLst>
          </p:cNvPr>
          <p:cNvSpPr>
            <a:spLocks noChangeArrowheads="1"/>
          </p:cNvSpPr>
          <p:nvPr/>
        </p:nvSpPr>
        <p:spPr bwMode="auto">
          <a:xfrm>
            <a:off x="7086600" y="6248400"/>
            <a:ext cx="4953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48182" name="Oval 51">
            <a:hlinkClick r:id="" action="ppaction://hlinkshowjump?jump=firstslide"/>
            <a:extLst>
              <a:ext uri="{FF2B5EF4-FFF2-40B4-BE49-F238E27FC236}">
                <a16:creationId xmlns:a16="http://schemas.microsoft.com/office/drawing/2014/main" id="{B888CCEB-7A2A-4324-9384-13F30134A20F}"/>
              </a:ext>
            </a:extLst>
          </p:cNvPr>
          <p:cNvSpPr>
            <a:spLocks noChangeArrowheads="1"/>
          </p:cNvSpPr>
          <p:nvPr/>
        </p:nvSpPr>
        <p:spPr bwMode="auto">
          <a:xfrm>
            <a:off x="7791450" y="6229350"/>
            <a:ext cx="1123950" cy="4000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93891"/>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29389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293893"/>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9389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293926"/>
                                        </p:tgtEl>
                                        <p:attrNameLst>
                                          <p:attrName>style.visibility</p:attrName>
                                        </p:attrNameLst>
                                      </p:cBhvr>
                                      <p:to>
                                        <p:strVal val="visible"/>
                                      </p:to>
                                    </p:set>
                                    <p:animEffect transition="in" filter="wipe(up)">
                                      <p:cBhvr>
                                        <p:cTn id="20" dur="500"/>
                                        <p:tgtEl>
                                          <p:spTgt spid="293926"/>
                                        </p:tgtEl>
                                      </p:cBhvr>
                                    </p:animEffect>
                                  </p:childTnLst>
                                  <p:subTnLst>
                                    <p:set>
                                      <p:cBhvr override="childStyle">
                                        <p:cTn dur="1" fill="hold" display="0" masterRel="nextClick" afterEffect="1"/>
                                        <p:tgtEl>
                                          <p:spTgt spid="293926"/>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293896"/>
                                        </p:tgtEl>
                                        <p:attrNameLst>
                                          <p:attrName>style.visibility</p:attrName>
                                        </p:attrNameLst>
                                      </p:cBhvr>
                                      <p:to>
                                        <p:strVal val="visible"/>
                                      </p:to>
                                    </p:set>
                                    <p:animEffect transition="in" filter="wipe(up)">
                                      <p:cBhvr>
                                        <p:cTn id="25" dur="500"/>
                                        <p:tgtEl>
                                          <p:spTgt spid="293896"/>
                                        </p:tgtEl>
                                      </p:cBhvr>
                                    </p:animEffect>
                                  </p:childTnLst>
                                </p:cTn>
                              </p:par>
                            </p:childTnLst>
                          </p:cTn>
                        </p:par>
                        <p:par>
                          <p:cTn id="26" fill="hold" nodeType="afterGroup">
                            <p:stCondLst>
                              <p:cond delay="500"/>
                            </p:stCondLst>
                            <p:childTnLst>
                              <p:par>
                                <p:cTn id="27" presetID="22" presetClass="entr" presetSubtype="4" fill="hold" nodeType="afterEffect">
                                  <p:stCondLst>
                                    <p:cond delay="0"/>
                                  </p:stCondLst>
                                  <p:childTnLst>
                                    <p:set>
                                      <p:cBhvr>
                                        <p:cTn id="28" dur="1" fill="hold">
                                          <p:stCondLst>
                                            <p:cond delay="0"/>
                                          </p:stCondLst>
                                        </p:cTn>
                                        <p:tgtEl>
                                          <p:spTgt spid="293897"/>
                                        </p:tgtEl>
                                        <p:attrNameLst>
                                          <p:attrName>style.visibility</p:attrName>
                                        </p:attrNameLst>
                                      </p:cBhvr>
                                      <p:to>
                                        <p:strVal val="visible"/>
                                      </p:to>
                                    </p:set>
                                    <p:animEffect transition="in" filter="wipe(down)">
                                      <p:cBhvr>
                                        <p:cTn id="29" dur="500"/>
                                        <p:tgtEl>
                                          <p:spTgt spid="293897"/>
                                        </p:tgtEl>
                                      </p:cBhvr>
                                    </p:animEffect>
                                  </p:childTnLst>
                                </p:cTn>
                              </p:par>
                            </p:childTnLst>
                          </p:cTn>
                        </p:par>
                        <p:par>
                          <p:cTn id="30" fill="hold" nodeType="afterGroup">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293907"/>
                                        </p:tgtEl>
                                        <p:attrNameLst>
                                          <p:attrName>style.visibility</p:attrName>
                                        </p:attrNameLst>
                                      </p:cBhvr>
                                      <p:to>
                                        <p:strVal val="visible"/>
                                      </p:to>
                                    </p:set>
                                    <p:animEffect transition="in" filter="dissolve">
                                      <p:cBhvr>
                                        <p:cTn id="33" dur="500"/>
                                        <p:tgtEl>
                                          <p:spTgt spid="29390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293929"/>
                                        </p:tgtEl>
                                        <p:attrNameLst>
                                          <p:attrName>style.visibility</p:attrName>
                                        </p:attrNameLst>
                                      </p:cBhvr>
                                      <p:to>
                                        <p:strVal val="visible"/>
                                      </p:to>
                                    </p:set>
                                    <p:animEffect transition="in" filter="wipe(up)">
                                      <p:cBhvr>
                                        <p:cTn id="38" dur="500"/>
                                        <p:tgtEl>
                                          <p:spTgt spid="293929"/>
                                        </p:tgtEl>
                                      </p:cBhvr>
                                    </p:animEffect>
                                  </p:childTnLst>
                                </p:cTn>
                              </p:par>
                            </p:childTnLst>
                          </p:cTn>
                        </p:par>
                        <p:par>
                          <p:cTn id="39" fill="hold" nodeType="afterGroup">
                            <p:stCondLst>
                              <p:cond delay="500"/>
                            </p:stCondLst>
                            <p:childTnLst>
                              <p:par>
                                <p:cTn id="40" presetID="22" presetClass="entr" presetSubtype="8" fill="hold" nodeType="afterEffect">
                                  <p:stCondLst>
                                    <p:cond delay="0"/>
                                  </p:stCondLst>
                                  <p:childTnLst>
                                    <p:set>
                                      <p:cBhvr>
                                        <p:cTn id="41" dur="1" fill="hold">
                                          <p:stCondLst>
                                            <p:cond delay="0"/>
                                          </p:stCondLst>
                                        </p:cTn>
                                        <p:tgtEl>
                                          <p:spTgt spid="293930"/>
                                        </p:tgtEl>
                                        <p:attrNameLst>
                                          <p:attrName>style.visibility</p:attrName>
                                        </p:attrNameLst>
                                      </p:cBhvr>
                                      <p:to>
                                        <p:strVal val="visible"/>
                                      </p:to>
                                    </p:set>
                                    <p:animEffect transition="in" filter="wipe(left)">
                                      <p:cBhvr>
                                        <p:cTn id="42" dur="500"/>
                                        <p:tgtEl>
                                          <p:spTgt spid="293930"/>
                                        </p:tgtEl>
                                      </p:cBhvr>
                                    </p:animEffect>
                                  </p:childTnLst>
                                </p:cTn>
                              </p:par>
                            </p:childTnLst>
                          </p:cTn>
                        </p:par>
                        <p:par>
                          <p:cTn id="43" fill="hold" nodeType="afterGroup">
                            <p:stCondLst>
                              <p:cond delay="1000"/>
                            </p:stCondLst>
                            <p:childTnLst>
                              <p:par>
                                <p:cTn id="44" presetID="22" presetClass="entr" presetSubtype="4" fill="hold" nodeType="afterEffect">
                                  <p:stCondLst>
                                    <p:cond delay="0"/>
                                  </p:stCondLst>
                                  <p:childTnLst>
                                    <p:set>
                                      <p:cBhvr>
                                        <p:cTn id="45" dur="1" fill="hold">
                                          <p:stCondLst>
                                            <p:cond delay="0"/>
                                          </p:stCondLst>
                                        </p:cTn>
                                        <p:tgtEl>
                                          <p:spTgt spid="293898"/>
                                        </p:tgtEl>
                                        <p:attrNameLst>
                                          <p:attrName>style.visibility</p:attrName>
                                        </p:attrNameLst>
                                      </p:cBhvr>
                                      <p:to>
                                        <p:strVal val="visible"/>
                                      </p:to>
                                    </p:set>
                                    <p:animEffect transition="in" filter="wipe(down)">
                                      <p:cBhvr>
                                        <p:cTn id="46" dur="500"/>
                                        <p:tgtEl>
                                          <p:spTgt spid="293898"/>
                                        </p:tgtEl>
                                      </p:cBhvr>
                                    </p:animEffect>
                                  </p:childTnLst>
                                </p:cTn>
                              </p:par>
                            </p:childTnLst>
                          </p:cTn>
                        </p:par>
                        <p:par>
                          <p:cTn id="47" fill="hold" nodeType="afterGroup">
                            <p:stCondLst>
                              <p:cond delay="1500"/>
                            </p:stCondLst>
                            <p:childTnLst>
                              <p:par>
                                <p:cTn id="48" presetID="22" presetClass="entr" presetSubtype="1" fill="hold" nodeType="afterEffect">
                                  <p:stCondLst>
                                    <p:cond delay="0"/>
                                  </p:stCondLst>
                                  <p:childTnLst>
                                    <p:set>
                                      <p:cBhvr>
                                        <p:cTn id="49" dur="1" fill="hold">
                                          <p:stCondLst>
                                            <p:cond delay="0"/>
                                          </p:stCondLst>
                                        </p:cTn>
                                        <p:tgtEl>
                                          <p:spTgt spid="293899"/>
                                        </p:tgtEl>
                                        <p:attrNameLst>
                                          <p:attrName>style.visibility</p:attrName>
                                        </p:attrNameLst>
                                      </p:cBhvr>
                                      <p:to>
                                        <p:strVal val="visible"/>
                                      </p:to>
                                    </p:set>
                                    <p:animEffect transition="in" filter="wipe(up)">
                                      <p:cBhvr>
                                        <p:cTn id="50" dur="500"/>
                                        <p:tgtEl>
                                          <p:spTgt spid="293899"/>
                                        </p:tgtEl>
                                      </p:cBhvr>
                                    </p:animEffect>
                                  </p:childTnLst>
                                </p:cTn>
                              </p:par>
                            </p:childTnLst>
                          </p:cTn>
                        </p:par>
                        <p:par>
                          <p:cTn id="51" fill="hold" nodeType="afterGroup">
                            <p:stCondLst>
                              <p:cond delay="2000"/>
                            </p:stCondLst>
                            <p:childTnLst>
                              <p:par>
                                <p:cTn id="52" presetID="9" presetClass="entr" presetSubtype="0" fill="hold" grpId="0" nodeType="afterEffect">
                                  <p:stCondLst>
                                    <p:cond delay="0"/>
                                  </p:stCondLst>
                                  <p:childTnLst>
                                    <p:set>
                                      <p:cBhvr>
                                        <p:cTn id="53" dur="1" fill="hold">
                                          <p:stCondLst>
                                            <p:cond delay="0"/>
                                          </p:stCondLst>
                                        </p:cTn>
                                        <p:tgtEl>
                                          <p:spTgt spid="293900"/>
                                        </p:tgtEl>
                                        <p:attrNameLst>
                                          <p:attrName>style.visibility</p:attrName>
                                        </p:attrNameLst>
                                      </p:cBhvr>
                                      <p:to>
                                        <p:strVal val="visible"/>
                                      </p:to>
                                    </p:set>
                                    <p:animEffect transition="in" filter="dissolve">
                                      <p:cBhvr>
                                        <p:cTn id="54" dur="500"/>
                                        <p:tgtEl>
                                          <p:spTgt spid="293900"/>
                                        </p:tgtEl>
                                      </p:cBhvr>
                                    </p:animEffect>
                                  </p:childTnLst>
                                </p:cTn>
                              </p:par>
                            </p:childTnLst>
                          </p:cTn>
                        </p:par>
                        <p:par>
                          <p:cTn id="55" fill="hold" nodeType="afterGroup">
                            <p:stCondLst>
                              <p:cond delay="2500"/>
                            </p:stCondLst>
                            <p:childTnLst>
                              <p:par>
                                <p:cTn id="56" presetID="22" presetClass="entr" presetSubtype="8" fill="hold" nodeType="afterEffect">
                                  <p:stCondLst>
                                    <p:cond delay="4000"/>
                                  </p:stCondLst>
                                  <p:childTnLst>
                                    <p:set>
                                      <p:cBhvr>
                                        <p:cTn id="57" dur="1" fill="hold">
                                          <p:stCondLst>
                                            <p:cond delay="0"/>
                                          </p:stCondLst>
                                        </p:cTn>
                                        <p:tgtEl>
                                          <p:spTgt spid="293931"/>
                                        </p:tgtEl>
                                        <p:attrNameLst>
                                          <p:attrName>style.visibility</p:attrName>
                                        </p:attrNameLst>
                                      </p:cBhvr>
                                      <p:to>
                                        <p:strVal val="visible"/>
                                      </p:to>
                                    </p:set>
                                    <p:animEffect transition="in" filter="wipe(left)">
                                      <p:cBhvr>
                                        <p:cTn id="58" dur="500"/>
                                        <p:tgtEl>
                                          <p:spTgt spid="293931"/>
                                        </p:tgtEl>
                                      </p:cBhvr>
                                    </p:animEffect>
                                  </p:childTnLst>
                                </p:cTn>
                              </p:par>
                            </p:childTnLst>
                          </p:cTn>
                        </p:par>
                        <p:par>
                          <p:cTn id="59" fill="hold" nodeType="afterGroup">
                            <p:stCondLst>
                              <p:cond delay="7000"/>
                            </p:stCondLst>
                            <p:childTnLst>
                              <p:par>
                                <p:cTn id="60" presetID="22" presetClass="entr" presetSubtype="1" fill="hold" nodeType="afterEffect">
                                  <p:stCondLst>
                                    <p:cond delay="0"/>
                                  </p:stCondLst>
                                  <p:childTnLst>
                                    <p:set>
                                      <p:cBhvr>
                                        <p:cTn id="61" dur="1" fill="hold">
                                          <p:stCondLst>
                                            <p:cond delay="0"/>
                                          </p:stCondLst>
                                        </p:cTn>
                                        <p:tgtEl>
                                          <p:spTgt spid="293932"/>
                                        </p:tgtEl>
                                        <p:attrNameLst>
                                          <p:attrName>style.visibility</p:attrName>
                                        </p:attrNameLst>
                                      </p:cBhvr>
                                      <p:to>
                                        <p:strVal val="visible"/>
                                      </p:to>
                                    </p:set>
                                    <p:animEffect transition="in" filter="wipe(up)">
                                      <p:cBhvr>
                                        <p:cTn id="62" dur="500"/>
                                        <p:tgtEl>
                                          <p:spTgt spid="293932"/>
                                        </p:tgtEl>
                                      </p:cBhvr>
                                    </p:animEffect>
                                  </p:childTnLst>
                                </p:cTn>
                              </p:par>
                            </p:childTnLst>
                          </p:cTn>
                        </p:par>
                        <p:par>
                          <p:cTn id="63" fill="hold" nodeType="afterGroup">
                            <p:stCondLst>
                              <p:cond delay="7500"/>
                            </p:stCondLst>
                            <p:childTnLst>
                              <p:par>
                                <p:cTn id="64" presetID="22" presetClass="entr" presetSubtype="8" fill="hold" nodeType="afterEffect">
                                  <p:stCondLst>
                                    <p:cond delay="0"/>
                                  </p:stCondLst>
                                  <p:childTnLst>
                                    <p:set>
                                      <p:cBhvr>
                                        <p:cTn id="65" dur="1" fill="hold">
                                          <p:stCondLst>
                                            <p:cond delay="0"/>
                                          </p:stCondLst>
                                        </p:cTn>
                                        <p:tgtEl>
                                          <p:spTgt spid="293901"/>
                                        </p:tgtEl>
                                        <p:attrNameLst>
                                          <p:attrName>style.visibility</p:attrName>
                                        </p:attrNameLst>
                                      </p:cBhvr>
                                      <p:to>
                                        <p:strVal val="visible"/>
                                      </p:to>
                                    </p:set>
                                    <p:animEffect transition="in" filter="wipe(left)">
                                      <p:cBhvr>
                                        <p:cTn id="66" dur="500"/>
                                        <p:tgtEl>
                                          <p:spTgt spid="29390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293902"/>
                                        </p:tgtEl>
                                        <p:attrNameLst>
                                          <p:attrName>style.visibility</p:attrName>
                                        </p:attrNameLst>
                                      </p:cBhvr>
                                      <p:to>
                                        <p:strVal val="visible"/>
                                      </p:to>
                                    </p:set>
                                    <p:animEffect transition="in" filter="wipe(left)">
                                      <p:cBhvr>
                                        <p:cTn id="71" dur="500"/>
                                        <p:tgtEl>
                                          <p:spTgt spid="293902"/>
                                        </p:tgtEl>
                                      </p:cBhvr>
                                    </p:animEffect>
                                  </p:childTnLst>
                                </p:cTn>
                              </p:par>
                            </p:childTnLst>
                          </p:cTn>
                        </p:par>
                        <p:par>
                          <p:cTn id="72" fill="hold" nodeType="afterGroup">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293922"/>
                                        </p:tgtEl>
                                        <p:attrNameLst>
                                          <p:attrName>style.visibility</p:attrName>
                                        </p:attrNameLst>
                                      </p:cBhvr>
                                      <p:to>
                                        <p:strVal val="visible"/>
                                      </p:to>
                                    </p:set>
                                    <p:animEffect transition="in" filter="wipe(left)">
                                      <p:cBhvr>
                                        <p:cTn id="75" dur="500"/>
                                        <p:tgtEl>
                                          <p:spTgt spid="293922"/>
                                        </p:tgtEl>
                                      </p:cBhvr>
                                    </p:animEffect>
                                  </p:childTnLst>
                                </p:cTn>
                              </p:par>
                            </p:childTnLst>
                          </p:cTn>
                        </p:par>
                        <p:par>
                          <p:cTn id="76" fill="hold" nodeType="afterGroup">
                            <p:stCondLst>
                              <p:cond delay="1000"/>
                            </p:stCondLst>
                            <p:childTnLst>
                              <p:par>
                                <p:cTn id="77" presetID="1" presetClass="entr" presetSubtype="0" fill="hold" nodeType="afterEffect">
                                  <p:stCondLst>
                                    <p:cond delay="0"/>
                                  </p:stCondLst>
                                  <p:childTnLst>
                                    <p:set>
                                      <p:cBhvr>
                                        <p:cTn id="78" dur="1" fill="hold">
                                          <p:stCondLst>
                                            <p:cond delay="499"/>
                                          </p:stCondLst>
                                        </p:cTn>
                                        <p:tgtEl>
                                          <p:spTgt spid="293928"/>
                                        </p:tgtEl>
                                        <p:attrNameLst>
                                          <p:attrName>style.visibility</p:attrName>
                                        </p:attrNameLst>
                                      </p:cBhvr>
                                      <p:to>
                                        <p:strVal val="visible"/>
                                      </p:to>
                                    </p:set>
                                  </p:childTnLst>
                                </p:cTn>
                              </p:par>
                            </p:childTnLst>
                          </p:cTn>
                        </p:par>
                        <p:par>
                          <p:cTn id="79" fill="hold" nodeType="afterGroup">
                            <p:stCondLst>
                              <p:cond delay="1500"/>
                            </p:stCondLst>
                            <p:childTnLst>
                              <p:par>
                                <p:cTn id="80" presetID="9" presetClass="entr" presetSubtype="0" fill="hold" grpId="0" nodeType="afterEffect">
                                  <p:stCondLst>
                                    <p:cond delay="0"/>
                                  </p:stCondLst>
                                  <p:childTnLst>
                                    <p:set>
                                      <p:cBhvr>
                                        <p:cTn id="81" dur="1" fill="hold">
                                          <p:stCondLst>
                                            <p:cond delay="0"/>
                                          </p:stCondLst>
                                        </p:cTn>
                                        <p:tgtEl>
                                          <p:spTgt spid="293923"/>
                                        </p:tgtEl>
                                        <p:attrNameLst>
                                          <p:attrName>style.visibility</p:attrName>
                                        </p:attrNameLst>
                                      </p:cBhvr>
                                      <p:to>
                                        <p:strVal val="visible"/>
                                      </p:to>
                                    </p:set>
                                    <p:animEffect transition="in" filter="dissolve">
                                      <p:cBhvr>
                                        <p:cTn id="82" dur="500"/>
                                        <p:tgtEl>
                                          <p:spTgt spid="29392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nodeType="clickEffect">
                                  <p:stCondLst>
                                    <p:cond delay="0"/>
                                  </p:stCondLst>
                                  <p:childTnLst>
                                    <p:set>
                                      <p:cBhvr>
                                        <p:cTn id="86" dur="1" fill="hold">
                                          <p:stCondLst>
                                            <p:cond delay="0"/>
                                          </p:stCondLst>
                                        </p:cTn>
                                        <p:tgtEl>
                                          <p:spTgt spid="293904"/>
                                        </p:tgtEl>
                                        <p:attrNameLst>
                                          <p:attrName>style.visibility</p:attrName>
                                        </p:attrNameLst>
                                      </p:cBhvr>
                                      <p:to>
                                        <p:strVal val="visible"/>
                                      </p:to>
                                    </p:set>
                                    <p:animEffect transition="in" filter="wipe(down)">
                                      <p:cBhvr>
                                        <p:cTn id="87" dur="500"/>
                                        <p:tgtEl>
                                          <p:spTgt spid="293904"/>
                                        </p:tgtEl>
                                      </p:cBhvr>
                                    </p:animEffect>
                                  </p:childTnLst>
                                </p:cTn>
                              </p:par>
                            </p:childTnLst>
                          </p:cTn>
                        </p:par>
                        <p:par>
                          <p:cTn id="88" fill="hold" nodeType="afterGroup">
                            <p:stCondLst>
                              <p:cond delay="500"/>
                            </p:stCondLst>
                            <p:childTnLst>
                              <p:par>
                                <p:cTn id="89" presetID="23" presetClass="entr" presetSubtype="32" fill="hold" grpId="0" nodeType="afterEffect">
                                  <p:stCondLst>
                                    <p:cond delay="0"/>
                                  </p:stCondLst>
                                  <p:childTnLst>
                                    <p:set>
                                      <p:cBhvr>
                                        <p:cTn id="90" dur="1" fill="hold">
                                          <p:stCondLst>
                                            <p:cond delay="0"/>
                                          </p:stCondLst>
                                        </p:cTn>
                                        <p:tgtEl>
                                          <p:spTgt spid="293908"/>
                                        </p:tgtEl>
                                        <p:attrNameLst>
                                          <p:attrName>style.visibility</p:attrName>
                                        </p:attrNameLst>
                                      </p:cBhvr>
                                      <p:to>
                                        <p:strVal val="visible"/>
                                      </p:to>
                                    </p:set>
                                    <p:anim calcmode="lin" valueType="num">
                                      <p:cBhvr>
                                        <p:cTn id="91" dur="500" fill="hold"/>
                                        <p:tgtEl>
                                          <p:spTgt spid="293908"/>
                                        </p:tgtEl>
                                        <p:attrNameLst>
                                          <p:attrName>ppt_w</p:attrName>
                                        </p:attrNameLst>
                                      </p:cBhvr>
                                      <p:tavLst>
                                        <p:tav tm="0">
                                          <p:val>
                                            <p:strVal val="4*#ppt_w"/>
                                          </p:val>
                                        </p:tav>
                                        <p:tav tm="100000">
                                          <p:val>
                                            <p:strVal val="#ppt_w"/>
                                          </p:val>
                                        </p:tav>
                                      </p:tavLst>
                                    </p:anim>
                                    <p:anim calcmode="lin" valueType="num">
                                      <p:cBhvr>
                                        <p:cTn id="92" dur="500" fill="hold"/>
                                        <p:tgtEl>
                                          <p:spTgt spid="293908"/>
                                        </p:tgtEl>
                                        <p:attrNameLst>
                                          <p:attrName>ppt_h</p:attrName>
                                        </p:attrNameLst>
                                      </p:cBhvr>
                                      <p:tavLst>
                                        <p:tav tm="0">
                                          <p:val>
                                            <p:strVal val="4*#ppt_h"/>
                                          </p:val>
                                        </p:tav>
                                        <p:tav tm="100000">
                                          <p:val>
                                            <p:strVal val="#ppt_h"/>
                                          </p:val>
                                        </p:tav>
                                      </p:tavLst>
                                    </p:anim>
                                  </p:childTnLst>
                                </p:cTn>
                              </p:par>
                            </p:childTnLst>
                          </p:cTn>
                        </p:par>
                        <p:par>
                          <p:cTn id="93" fill="hold" nodeType="afterGroup">
                            <p:stCondLst>
                              <p:cond delay="1000"/>
                            </p:stCondLst>
                            <p:childTnLst>
                              <p:par>
                                <p:cTn id="94" presetID="1" presetClass="entr" presetSubtype="0" fill="hold" nodeType="afterEffect">
                                  <p:stCondLst>
                                    <p:cond delay="0"/>
                                  </p:stCondLst>
                                  <p:childTnLst>
                                    <p:set>
                                      <p:cBhvr>
                                        <p:cTn id="95" dur="1" fill="hold">
                                          <p:stCondLst>
                                            <p:cond delay="499"/>
                                          </p:stCondLst>
                                        </p:cTn>
                                        <p:tgtEl>
                                          <p:spTgt spid="293903"/>
                                        </p:tgtEl>
                                        <p:attrNameLst>
                                          <p:attrName>style.visibility</p:attrName>
                                        </p:attrNameLst>
                                      </p:cBhvr>
                                      <p:to>
                                        <p:strVal val="visible"/>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4" fill="hold" nodeType="clickEffect">
                                  <p:stCondLst>
                                    <p:cond delay="0"/>
                                  </p:stCondLst>
                                  <p:childTnLst>
                                    <p:set>
                                      <p:cBhvr>
                                        <p:cTn id="99" dur="1" fill="hold">
                                          <p:stCondLst>
                                            <p:cond delay="0"/>
                                          </p:stCondLst>
                                        </p:cTn>
                                        <p:tgtEl>
                                          <p:spTgt spid="293905"/>
                                        </p:tgtEl>
                                        <p:attrNameLst>
                                          <p:attrName>style.visibility</p:attrName>
                                        </p:attrNameLst>
                                      </p:cBhvr>
                                      <p:to>
                                        <p:strVal val="visible"/>
                                      </p:to>
                                    </p:set>
                                    <p:animEffect transition="in" filter="wipe(down)">
                                      <p:cBhvr>
                                        <p:cTn id="100" dur="500"/>
                                        <p:tgtEl>
                                          <p:spTgt spid="293905"/>
                                        </p:tgtEl>
                                      </p:cBhvr>
                                    </p:animEffect>
                                  </p:childTnLst>
                                </p:cTn>
                              </p:par>
                            </p:childTnLst>
                          </p:cTn>
                        </p:par>
                        <p:par>
                          <p:cTn id="101" fill="hold" nodeType="afterGroup">
                            <p:stCondLst>
                              <p:cond delay="500"/>
                            </p:stCondLst>
                            <p:childTnLst>
                              <p:par>
                                <p:cTn id="102" presetID="1" presetClass="entr" presetSubtype="0" fill="hold" grpId="0" nodeType="afterEffect">
                                  <p:stCondLst>
                                    <p:cond delay="2000"/>
                                  </p:stCondLst>
                                  <p:childTnLst>
                                    <p:set>
                                      <p:cBhvr>
                                        <p:cTn id="103" dur="1" fill="hold">
                                          <p:stCondLst>
                                            <p:cond delay="499"/>
                                          </p:stCondLst>
                                        </p:cTn>
                                        <p:tgtEl>
                                          <p:spTgt spid="293933"/>
                                        </p:tgtEl>
                                        <p:attrNameLst>
                                          <p:attrName>style.visibility</p:attrName>
                                        </p:attrNameLst>
                                      </p:cBhvr>
                                      <p:to>
                                        <p:strVal val="visibl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4" fill="hold" nodeType="clickEffect">
                                  <p:stCondLst>
                                    <p:cond delay="0"/>
                                  </p:stCondLst>
                                  <p:childTnLst>
                                    <p:set>
                                      <p:cBhvr>
                                        <p:cTn id="107" dur="1" fill="hold">
                                          <p:stCondLst>
                                            <p:cond delay="0"/>
                                          </p:stCondLst>
                                        </p:cTn>
                                        <p:tgtEl>
                                          <p:spTgt spid="293934"/>
                                        </p:tgtEl>
                                        <p:attrNameLst>
                                          <p:attrName>style.visibility</p:attrName>
                                        </p:attrNameLst>
                                      </p:cBhvr>
                                      <p:to>
                                        <p:strVal val="visible"/>
                                      </p:to>
                                    </p:set>
                                    <p:animEffect transition="in" filter="wipe(down)">
                                      <p:cBhvr>
                                        <p:cTn id="108" dur="500"/>
                                        <p:tgtEl>
                                          <p:spTgt spid="293934"/>
                                        </p:tgtEl>
                                      </p:cBhvr>
                                    </p:animEffect>
                                  </p:childTnLst>
                                </p:cTn>
                              </p:par>
                            </p:childTnLst>
                          </p:cTn>
                        </p:par>
                        <p:par>
                          <p:cTn id="109" fill="hold" nodeType="afterGroup">
                            <p:stCondLst>
                              <p:cond delay="500"/>
                            </p:stCondLst>
                            <p:childTnLst>
                              <p:par>
                                <p:cTn id="110" presetID="22" presetClass="entr" presetSubtype="8" fill="hold" nodeType="afterEffect">
                                  <p:stCondLst>
                                    <p:cond delay="0"/>
                                  </p:stCondLst>
                                  <p:childTnLst>
                                    <p:set>
                                      <p:cBhvr>
                                        <p:cTn id="111" dur="1" fill="hold">
                                          <p:stCondLst>
                                            <p:cond delay="0"/>
                                          </p:stCondLst>
                                        </p:cTn>
                                        <p:tgtEl>
                                          <p:spTgt spid="293906"/>
                                        </p:tgtEl>
                                        <p:attrNameLst>
                                          <p:attrName>style.visibility</p:attrName>
                                        </p:attrNameLst>
                                      </p:cBhvr>
                                      <p:to>
                                        <p:strVal val="visible"/>
                                      </p:to>
                                    </p:set>
                                    <p:animEffect transition="in" filter="wipe(left)">
                                      <p:cBhvr>
                                        <p:cTn id="112" dur="500"/>
                                        <p:tgtEl>
                                          <p:spTgt spid="293906"/>
                                        </p:tgtEl>
                                      </p:cBhvr>
                                    </p:animEffect>
                                  </p:childTnLst>
                                </p:cTn>
                              </p:par>
                            </p:childTnLst>
                          </p:cTn>
                        </p:par>
                        <p:par>
                          <p:cTn id="113" fill="hold" nodeType="afterGroup">
                            <p:stCondLst>
                              <p:cond delay="1000"/>
                            </p:stCondLst>
                            <p:childTnLst>
                              <p:par>
                                <p:cTn id="114" presetID="22" presetClass="entr" presetSubtype="1" fill="hold" nodeType="afterEffect">
                                  <p:stCondLst>
                                    <p:cond delay="0"/>
                                  </p:stCondLst>
                                  <p:childTnLst>
                                    <p:set>
                                      <p:cBhvr>
                                        <p:cTn id="115" dur="1" fill="hold">
                                          <p:stCondLst>
                                            <p:cond delay="0"/>
                                          </p:stCondLst>
                                        </p:cTn>
                                        <p:tgtEl>
                                          <p:spTgt spid="293935"/>
                                        </p:tgtEl>
                                        <p:attrNameLst>
                                          <p:attrName>style.visibility</p:attrName>
                                        </p:attrNameLst>
                                      </p:cBhvr>
                                      <p:to>
                                        <p:strVal val="visible"/>
                                      </p:to>
                                    </p:set>
                                    <p:animEffect transition="in" filter="wipe(up)">
                                      <p:cBhvr>
                                        <p:cTn id="116" dur="500"/>
                                        <p:tgtEl>
                                          <p:spTgt spid="293935"/>
                                        </p:tgtEl>
                                      </p:cBhvr>
                                    </p:animEffect>
                                  </p:childTnLst>
                                </p:cTn>
                              </p:par>
                            </p:childTnLst>
                          </p:cTn>
                        </p:par>
                        <p:par>
                          <p:cTn id="117" fill="hold" nodeType="afterGroup">
                            <p:stCondLst>
                              <p:cond delay="1500"/>
                            </p:stCondLst>
                            <p:childTnLst>
                              <p:par>
                                <p:cTn id="118" presetID="11" presetClass="entr" presetSubtype="0" fill="hold" grpId="0" nodeType="afterEffect">
                                  <p:stCondLst>
                                    <p:cond delay="1000"/>
                                  </p:stCondLst>
                                  <p:childTnLst>
                                    <p:set>
                                      <p:cBhvr>
                                        <p:cTn id="119" dur="1000">
                                          <p:stCondLst>
                                            <p:cond delay="0"/>
                                          </p:stCondLst>
                                        </p:cTn>
                                        <p:tgtEl>
                                          <p:spTgt spid="2939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animBg="1" autoUpdateAnimBg="0"/>
      <p:bldP spid="293894" grpId="0" autoUpdateAnimBg="0"/>
      <p:bldP spid="293900" grpId="0" animBg="1" autoUpdateAnimBg="0"/>
      <p:bldP spid="293907" grpId="0" animBg="1" autoUpdateAnimBg="0"/>
      <p:bldP spid="293908" grpId="0" animBg="1" autoUpdateAnimBg="0"/>
      <p:bldP spid="293922" grpId="0" animBg="1" autoUpdateAnimBg="0"/>
      <p:bldP spid="293923" grpId="0" autoUpdateAnimBg="0"/>
      <p:bldP spid="293933" grpId="0" autoUpdateAnimBg="0"/>
      <p:bldP spid="293936"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16A44D-616B-43BF-94B1-65A877D55F59}"/>
              </a:ext>
            </a:extLst>
          </p:cNvPr>
          <p:cNvSpPr>
            <a:spLocks noGrp="1"/>
          </p:cNvSpPr>
          <p:nvPr>
            <p:ph type="title"/>
          </p:nvPr>
        </p:nvSpPr>
        <p:spPr/>
        <p:txBody>
          <a:bodyPr/>
          <a:lstStyle/>
          <a:p>
            <a:r>
              <a:rPr lang="en-US" altLang="zh-CN" dirty="0">
                <a:latin typeface="Times New Roman" panose="02020603050405020304" pitchFamily="18" charset="0"/>
              </a:rPr>
              <a:t>4. 4</a:t>
            </a:r>
            <a:r>
              <a:rPr lang="en-US" altLang="zh-CN" dirty="0"/>
              <a:t>	</a:t>
            </a:r>
            <a:r>
              <a:rPr lang="zh-CN" altLang="en-US" dirty="0"/>
              <a:t>基本</a:t>
            </a:r>
            <a:r>
              <a:rPr lang="zh-CN" altLang="en-US" dirty="0">
                <a:latin typeface="Times New Roman" panose="02020603050405020304" pitchFamily="18" charset="0"/>
              </a:rPr>
              <a:t>分页存储管理</a:t>
            </a:r>
            <a:endParaRPr lang="zh-CN" altLang="en-US" dirty="0"/>
          </a:p>
        </p:txBody>
      </p:sp>
      <p:sp>
        <p:nvSpPr>
          <p:cNvPr id="49159" name="Rectangle 4">
            <a:extLst>
              <a:ext uri="{FF2B5EF4-FFF2-40B4-BE49-F238E27FC236}">
                <a16:creationId xmlns:a16="http://schemas.microsoft.com/office/drawing/2014/main" id="{F31B8763-066D-4B2D-9627-84C0B59270D0}"/>
              </a:ext>
            </a:extLst>
          </p:cNvPr>
          <p:cNvSpPr>
            <a:spLocks noChangeArrowheads="1"/>
          </p:cNvSpPr>
          <p:nvPr/>
        </p:nvSpPr>
        <p:spPr bwMode="auto">
          <a:xfrm>
            <a:off x="975360" y="1879960"/>
            <a:ext cx="7402513" cy="2132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2" eaLnBrk="1" hangingPunct="1">
              <a:lnSpc>
                <a:spcPct val="80000"/>
              </a:lnSpc>
              <a:buFont typeface="Wingdings" panose="05000000000000000000" pitchFamily="2" charset="2"/>
              <a:buNone/>
            </a:pPr>
            <a:r>
              <a:rPr lang="zh-CN" altLang="en-US" sz="2400" dirty="0">
                <a:solidFill>
                  <a:schemeClr val="tx2"/>
                </a:solidFill>
                <a:latin typeface="Times New Roman" panose="02020603050405020304" pitchFamily="18" charset="0"/>
              </a:rPr>
              <a:t>例：一个三页长的进程，每页长</a:t>
            </a:r>
            <a:r>
              <a:rPr lang="en-US" altLang="zh-CN" sz="2400" dirty="0">
                <a:solidFill>
                  <a:schemeClr val="tx2"/>
                </a:solidFill>
              </a:rPr>
              <a:t>1K</a:t>
            </a:r>
            <a:r>
              <a:rPr lang="zh-CN" altLang="en-US" sz="2400" dirty="0">
                <a:solidFill>
                  <a:schemeClr val="tx2"/>
                </a:solidFill>
              </a:rPr>
              <a:t>，页表如下：</a:t>
            </a:r>
            <a:endParaRPr lang="zh-CN" altLang="en-US" sz="2400" dirty="0">
              <a:solidFill>
                <a:schemeClr val="tx2"/>
              </a:solidFill>
              <a:latin typeface="Times New Roman" panose="02020603050405020304" pitchFamily="18" charset="0"/>
            </a:endParaRPr>
          </a:p>
          <a:p>
            <a:pPr lvl="2" eaLnBrk="1" hangingPunct="1">
              <a:lnSpc>
                <a:spcPct val="80000"/>
              </a:lnSpc>
              <a:buFont typeface="Wingdings" panose="05000000000000000000" pitchFamily="2" charset="2"/>
              <a:buNone/>
            </a:pPr>
            <a:r>
              <a:rPr lang="zh-CN" altLang="en-US" sz="2000" dirty="0">
                <a:solidFill>
                  <a:schemeClr val="tx2"/>
                </a:solidFill>
                <a:latin typeface="Times New Roman" panose="02020603050405020304" pitchFamily="18" charset="0"/>
              </a:rPr>
              <a:t>页号</a:t>
            </a:r>
            <a:r>
              <a:rPr lang="zh-CN" altLang="en-US" sz="2000" dirty="0">
                <a:solidFill>
                  <a:schemeClr val="tx2"/>
                </a:solidFill>
              </a:rPr>
              <a:t>	</a:t>
            </a:r>
            <a:r>
              <a:rPr lang="zh-CN" altLang="en-US" sz="2000" dirty="0">
                <a:solidFill>
                  <a:schemeClr val="tx2"/>
                </a:solidFill>
                <a:latin typeface="Times New Roman" panose="02020603050405020304" pitchFamily="18" charset="0"/>
              </a:rPr>
              <a:t>页框号（块号）</a:t>
            </a:r>
            <a:endParaRPr lang="zh-CN" altLang="en-US" sz="2000" dirty="0">
              <a:solidFill>
                <a:schemeClr val="tx2"/>
              </a:solidFill>
            </a:endParaRPr>
          </a:p>
          <a:p>
            <a:pPr algn="just" eaLnBrk="1" hangingPunct="1">
              <a:lnSpc>
                <a:spcPct val="80000"/>
              </a:lnSpc>
              <a:spcBef>
                <a:spcPct val="50000"/>
              </a:spcBef>
              <a:buClrTx/>
              <a:buFontTx/>
              <a:buNone/>
            </a:pPr>
            <a:r>
              <a:rPr lang="zh-CN" altLang="en-US" sz="2000" dirty="0">
                <a:solidFill>
                  <a:schemeClr val="tx2"/>
                </a:solidFill>
                <a:latin typeface="Times New Roman" panose="02020603050405020304" pitchFamily="18" charset="0"/>
                <a:cs typeface="Times New Roman" panose="02020603050405020304" pitchFamily="18" charset="0"/>
              </a:rPr>
              <a:t>              	 </a:t>
            </a:r>
            <a:r>
              <a:rPr lang="en-US" altLang="zh-CN" sz="2000" dirty="0">
                <a:solidFill>
                  <a:schemeClr val="tx2"/>
                </a:solidFill>
                <a:latin typeface="Times New Roman" panose="02020603050405020304" pitchFamily="18" charset="0"/>
                <a:cs typeface="Times New Roman" panose="02020603050405020304" pitchFamily="18" charset="0"/>
              </a:rPr>
              <a:t>0		  </a:t>
            </a:r>
            <a:endParaRPr lang="en-US" altLang="zh-CN" sz="2000" dirty="0">
              <a:solidFill>
                <a:schemeClr val="tx2"/>
              </a:solidFill>
            </a:endParaRPr>
          </a:p>
          <a:p>
            <a:pPr algn="just" eaLnBrk="1" hangingPunct="1">
              <a:lnSpc>
                <a:spcPct val="80000"/>
              </a:lnSpc>
              <a:spcBef>
                <a:spcPct val="50000"/>
              </a:spcBef>
              <a:buClrTx/>
              <a:buFontTx/>
              <a:buNone/>
            </a:pPr>
            <a:r>
              <a:rPr lang="en-US" altLang="zh-CN" sz="2000" dirty="0">
                <a:solidFill>
                  <a:schemeClr val="tx2"/>
                </a:solidFill>
                <a:latin typeface="Times New Roman" panose="02020603050405020304" pitchFamily="18" charset="0"/>
                <a:cs typeface="Times New Roman" panose="02020603050405020304" pitchFamily="18" charset="0"/>
              </a:rPr>
              <a:t>              	 1		  </a:t>
            </a:r>
            <a:endParaRPr lang="en-US" altLang="zh-CN" sz="2000" dirty="0">
              <a:solidFill>
                <a:schemeClr val="tx2"/>
              </a:solidFill>
            </a:endParaRPr>
          </a:p>
          <a:p>
            <a:pPr algn="just" eaLnBrk="1" hangingPunct="1">
              <a:lnSpc>
                <a:spcPct val="80000"/>
              </a:lnSpc>
              <a:spcBef>
                <a:spcPct val="50000"/>
              </a:spcBef>
              <a:buClrTx/>
              <a:buFontTx/>
              <a:buNone/>
            </a:pPr>
            <a:r>
              <a:rPr lang="en-US" altLang="zh-CN" sz="2000" dirty="0">
                <a:solidFill>
                  <a:schemeClr val="tx2"/>
                </a:solidFill>
                <a:latin typeface="Times New Roman" panose="02020603050405020304" pitchFamily="18" charset="0"/>
                <a:cs typeface="Times New Roman" panose="02020603050405020304" pitchFamily="18" charset="0"/>
              </a:rPr>
              <a:t>     	           2		  </a:t>
            </a:r>
            <a:endParaRPr lang="en-US" altLang="zh-CN" sz="2000" dirty="0">
              <a:solidFill>
                <a:schemeClr val="tx2"/>
              </a:solidFill>
            </a:endParaRPr>
          </a:p>
          <a:p>
            <a:pPr algn="just" eaLnBrk="1" hangingPunct="1">
              <a:lnSpc>
                <a:spcPct val="80000"/>
              </a:lnSpc>
              <a:spcBef>
                <a:spcPct val="50000"/>
              </a:spcBef>
              <a:buClrTx/>
              <a:buFontTx/>
              <a:buNone/>
            </a:pPr>
            <a:endParaRPr lang="en-US" altLang="zh-CN" sz="2000" dirty="0">
              <a:solidFill>
                <a:schemeClr val="tx2"/>
              </a:solidFill>
            </a:endParaRPr>
          </a:p>
          <a:p>
            <a:pPr algn="just" eaLnBrk="1" hangingPunct="1">
              <a:lnSpc>
                <a:spcPct val="80000"/>
              </a:lnSpc>
              <a:spcBef>
                <a:spcPct val="50000"/>
              </a:spcBef>
              <a:buClrTx/>
              <a:buFontTx/>
              <a:buNone/>
            </a:pPr>
            <a:r>
              <a:rPr lang="en-US" altLang="zh-CN" sz="2000" dirty="0"/>
              <a:t>            </a:t>
            </a:r>
            <a:r>
              <a:rPr lang="zh-CN" altLang="en-US" sz="2000" dirty="0"/>
              <a:t>   </a:t>
            </a:r>
            <a:r>
              <a:rPr lang="en-US" altLang="zh-CN" sz="2000" dirty="0">
                <a:solidFill>
                  <a:srgbClr val="FF0066"/>
                </a:solidFill>
              </a:rPr>
              <a:t>100:    LOAD       1</a:t>
            </a:r>
            <a:r>
              <a:rPr lang="zh-CN" altLang="en-US" sz="2000" dirty="0">
                <a:solidFill>
                  <a:srgbClr val="FF0066"/>
                </a:solidFill>
                <a:latin typeface="Times New Roman" panose="02020603050405020304" pitchFamily="18" charset="0"/>
              </a:rPr>
              <a:t>，</a:t>
            </a:r>
            <a:r>
              <a:rPr lang="en-US" altLang="zh-CN" sz="2000" dirty="0">
                <a:solidFill>
                  <a:srgbClr val="FF0066"/>
                </a:solidFill>
              </a:rPr>
              <a:t>2500</a:t>
            </a:r>
            <a:r>
              <a:rPr lang="en-US" altLang="zh-CN" sz="2000" dirty="0"/>
              <a:t>   </a:t>
            </a:r>
          </a:p>
          <a:p>
            <a:pPr algn="just" eaLnBrk="1" hangingPunct="1">
              <a:lnSpc>
                <a:spcPct val="80000"/>
              </a:lnSpc>
              <a:spcBef>
                <a:spcPct val="50000"/>
              </a:spcBef>
              <a:buClrTx/>
              <a:buFontTx/>
              <a:buNone/>
            </a:pPr>
            <a:r>
              <a:rPr lang="zh-CN" altLang="en-US" sz="2000" dirty="0"/>
              <a:t>指令功能：将逻辑地址为</a:t>
            </a:r>
            <a:r>
              <a:rPr lang="en-US" altLang="zh-CN" sz="2000" dirty="0"/>
              <a:t>2500</a:t>
            </a:r>
            <a:r>
              <a:rPr lang="zh-CN" altLang="en-US" sz="2000" dirty="0"/>
              <a:t>单元的数据取到</a:t>
            </a:r>
            <a:r>
              <a:rPr lang="en-US" altLang="zh-CN" sz="2000" dirty="0"/>
              <a:t>1</a:t>
            </a:r>
            <a:r>
              <a:rPr lang="zh-CN" altLang="en-US" sz="2000" dirty="0"/>
              <a:t>号寄存器中，该指令存储在逻辑地址为</a:t>
            </a:r>
            <a:r>
              <a:rPr lang="en-US" altLang="zh-CN" sz="2000" dirty="0"/>
              <a:t>100</a:t>
            </a:r>
            <a:r>
              <a:rPr lang="zh-CN" altLang="en-US" sz="2000" dirty="0"/>
              <a:t>单元开始的位置。</a:t>
            </a:r>
            <a:endParaRPr lang="en-US" altLang="zh-CN" sz="2000" dirty="0"/>
          </a:p>
          <a:p>
            <a:pPr algn="just" eaLnBrk="1" hangingPunct="1">
              <a:lnSpc>
                <a:spcPct val="80000"/>
              </a:lnSpc>
              <a:spcBef>
                <a:spcPct val="50000"/>
              </a:spcBef>
              <a:buClrTx/>
              <a:buFontTx/>
              <a:buNone/>
            </a:pPr>
            <a:r>
              <a:rPr lang="zh-CN" altLang="en-US" sz="2000" dirty="0"/>
              <a:t>求上述指令的</a:t>
            </a:r>
            <a:r>
              <a:rPr lang="zh-CN" altLang="en-US" sz="2000" dirty="0">
                <a:latin typeface="Times New Roman" panose="02020603050405020304" pitchFamily="18" charset="0"/>
              </a:rPr>
              <a:t>地址变换过程</a:t>
            </a:r>
            <a:endParaRPr lang="zh-CN" altLang="en-US" sz="2000" dirty="0"/>
          </a:p>
        </p:txBody>
      </p:sp>
      <p:grpSp>
        <p:nvGrpSpPr>
          <p:cNvPr id="9" name="组合 8">
            <a:extLst>
              <a:ext uri="{FF2B5EF4-FFF2-40B4-BE49-F238E27FC236}">
                <a16:creationId xmlns:a16="http://schemas.microsoft.com/office/drawing/2014/main" id="{BC394E58-F68F-C683-F33E-B74FE62E55AA}"/>
              </a:ext>
            </a:extLst>
          </p:cNvPr>
          <p:cNvGrpSpPr/>
          <p:nvPr/>
        </p:nvGrpSpPr>
        <p:grpSpPr>
          <a:xfrm>
            <a:off x="639049" y="3173534"/>
            <a:ext cx="1818640" cy="968132"/>
            <a:chOff x="284480" y="2313548"/>
            <a:chExt cx="1818640" cy="968132"/>
          </a:xfrm>
        </p:grpSpPr>
        <p:sp>
          <p:nvSpPr>
            <p:cNvPr id="3" name="文本框 2">
              <a:extLst>
                <a:ext uri="{FF2B5EF4-FFF2-40B4-BE49-F238E27FC236}">
                  <a16:creationId xmlns:a16="http://schemas.microsoft.com/office/drawing/2014/main" id="{B39DC7FD-A41B-38E1-8735-B1FE8EDA3D4E}"/>
                </a:ext>
              </a:extLst>
            </p:cNvPr>
            <p:cNvSpPr txBox="1"/>
            <p:nvPr/>
          </p:nvSpPr>
          <p:spPr>
            <a:xfrm>
              <a:off x="284480" y="2313548"/>
              <a:ext cx="690880" cy="365760"/>
            </a:xfrm>
            <a:prstGeom prst="rect">
              <a:avLst/>
            </a:prstGeom>
            <a:noFill/>
          </p:spPr>
          <p:txBody>
            <a:bodyPr wrap="square" rtlCol="0">
              <a:spAutoFit/>
            </a:bodyPr>
            <a:lstStyle/>
            <a:p>
              <a:r>
                <a:rPr lang="zh-CN" altLang="en-US" dirty="0">
                  <a:solidFill>
                    <a:srgbClr val="0070C0"/>
                  </a:solidFill>
                </a:rPr>
                <a:t>标号</a:t>
              </a:r>
            </a:p>
          </p:txBody>
        </p:sp>
        <p:cxnSp>
          <p:nvCxnSpPr>
            <p:cNvPr id="8" name="直接箭头连接符 7">
              <a:extLst>
                <a:ext uri="{FF2B5EF4-FFF2-40B4-BE49-F238E27FC236}">
                  <a16:creationId xmlns:a16="http://schemas.microsoft.com/office/drawing/2014/main" id="{C440FDC0-06B1-FC02-4571-D4791008FE9E}"/>
                </a:ext>
              </a:extLst>
            </p:cNvPr>
            <p:cNvCxnSpPr/>
            <p:nvPr/>
          </p:nvCxnSpPr>
          <p:spPr>
            <a:xfrm>
              <a:off x="975360" y="2611120"/>
              <a:ext cx="1127760" cy="6705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grpSp>
        <p:nvGrpSpPr>
          <p:cNvPr id="10" name="组合 9">
            <a:extLst>
              <a:ext uri="{FF2B5EF4-FFF2-40B4-BE49-F238E27FC236}">
                <a16:creationId xmlns:a16="http://schemas.microsoft.com/office/drawing/2014/main" id="{12209D4E-FC61-7F66-FDD8-3B539663689E}"/>
              </a:ext>
            </a:extLst>
          </p:cNvPr>
          <p:cNvGrpSpPr/>
          <p:nvPr/>
        </p:nvGrpSpPr>
        <p:grpSpPr>
          <a:xfrm>
            <a:off x="4877754" y="3039679"/>
            <a:ext cx="2529839" cy="1037573"/>
            <a:chOff x="-1311603" y="2313548"/>
            <a:chExt cx="2529839" cy="1037573"/>
          </a:xfrm>
        </p:grpSpPr>
        <p:sp>
          <p:nvSpPr>
            <p:cNvPr id="11" name="文本框 10">
              <a:extLst>
                <a:ext uri="{FF2B5EF4-FFF2-40B4-BE49-F238E27FC236}">
                  <a16:creationId xmlns:a16="http://schemas.microsoft.com/office/drawing/2014/main" id="{FA607E17-DB21-FF3A-0158-924C16D0B397}"/>
                </a:ext>
              </a:extLst>
            </p:cNvPr>
            <p:cNvSpPr txBox="1"/>
            <p:nvPr/>
          </p:nvSpPr>
          <p:spPr>
            <a:xfrm>
              <a:off x="284479" y="2313548"/>
              <a:ext cx="933757" cy="369332"/>
            </a:xfrm>
            <a:prstGeom prst="rect">
              <a:avLst/>
            </a:prstGeom>
            <a:noFill/>
          </p:spPr>
          <p:txBody>
            <a:bodyPr wrap="square" rtlCol="0">
              <a:spAutoFit/>
            </a:bodyPr>
            <a:lstStyle/>
            <a:p>
              <a:r>
                <a:rPr lang="zh-CN" altLang="en-US" dirty="0">
                  <a:solidFill>
                    <a:srgbClr val="0070C0"/>
                  </a:solidFill>
                </a:rPr>
                <a:t>操作数</a:t>
              </a:r>
            </a:p>
          </p:txBody>
        </p:sp>
        <p:cxnSp>
          <p:nvCxnSpPr>
            <p:cNvPr id="12" name="直接箭头连接符 11">
              <a:extLst>
                <a:ext uri="{FF2B5EF4-FFF2-40B4-BE49-F238E27FC236}">
                  <a16:creationId xmlns:a16="http://schemas.microsoft.com/office/drawing/2014/main" id="{05E713C2-72EB-B036-DD34-42E26BC72162}"/>
                </a:ext>
              </a:extLst>
            </p:cNvPr>
            <p:cNvCxnSpPr>
              <a:cxnSpLocks/>
            </p:cNvCxnSpPr>
            <p:nvPr/>
          </p:nvCxnSpPr>
          <p:spPr>
            <a:xfrm flipH="1">
              <a:off x="-1311603" y="2680561"/>
              <a:ext cx="1940560" cy="6705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grpSp>
        <p:nvGrpSpPr>
          <p:cNvPr id="15" name="组合 14">
            <a:extLst>
              <a:ext uri="{FF2B5EF4-FFF2-40B4-BE49-F238E27FC236}">
                <a16:creationId xmlns:a16="http://schemas.microsoft.com/office/drawing/2014/main" id="{226258F1-3C4A-0CAA-92E9-C191B3F9E1F4}"/>
              </a:ext>
            </a:extLst>
          </p:cNvPr>
          <p:cNvGrpSpPr/>
          <p:nvPr/>
        </p:nvGrpSpPr>
        <p:grpSpPr>
          <a:xfrm>
            <a:off x="3445359" y="3104093"/>
            <a:ext cx="2529839" cy="1037573"/>
            <a:chOff x="-1311603" y="2313548"/>
            <a:chExt cx="2529839" cy="1037573"/>
          </a:xfrm>
        </p:grpSpPr>
        <p:sp>
          <p:nvSpPr>
            <p:cNvPr id="16" name="文本框 15">
              <a:extLst>
                <a:ext uri="{FF2B5EF4-FFF2-40B4-BE49-F238E27FC236}">
                  <a16:creationId xmlns:a16="http://schemas.microsoft.com/office/drawing/2014/main" id="{20322B58-46D6-6AB3-56D7-C02B2D6C9629}"/>
                </a:ext>
              </a:extLst>
            </p:cNvPr>
            <p:cNvSpPr txBox="1"/>
            <p:nvPr/>
          </p:nvSpPr>
          <p:spPr>
            <a:xfrm>
              <a:off x="284479" y="2313548"/>
              <a:ext cx="933757" cy="369332"/>
            </a:xfrm>
            <a:prstGeom prst="rect">
              <a:avLst/>
            </a:prstGeom>
            <a:noFill/>
          </p:spPr>
          <p:txBody>
            <a:bodyPr wrap="square" rtlCol="0">
              <a:spAutoFit/>
            </a:bodyPr>
            <a:lstStyle/>
            <a:p>
              <a:r>
                <a:rPr lang="zh-CN" altLang="en-US" dirty="0">
                  <a:solidFill>
                    <a:srgbClr val="0070C0"/>
                  </a:solidFill>
                </a:rPr>
                <a:t>操作码</a:t>
              </a:r>
            </a:p>
          </p:txBody>
        </p:sp>
        <p:cxnSp>
          <p:nvCxnSpPr>
            <p:cNvPr id="17" name="直接箭头连接符 16">
              <a:extLst>
                <a:ext uri="{FF2B5EF4-FFF2-40B4-BE49-F238E27FC236}">
                  <a16:creationId xmlns:a16="http://schemas.microsoft.com/office/drawing/2014/main" id="{7DA19221-A136-C2EE-AE20-A12F38672769}"/>
                </a:ext>
              </a:extLst>
            </p:cNvPr>
            <p:cNvCxnSpPr>
              <a:cxnSpLocks/>
            </p:cNvCxnSpPr>
            <p:nvPr/>
          </p:nvCxnSpPr>
          <p:spPr>
            <a:xfrm flipH="1">
              <a:off x="-1311603" y="2680561"/>
              <a:ext cx="1940560" cy="6705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graphicFrame>
        <p:nvGraphicFramePr>
          <p:cNvPr id="4" name="表格 4">
            <a:extLst>
              <a:ext uri="{FF2B5EF4-FFF2-40B4-BE49-F238E27FC236}">
                <a16:creationId xmlns:a16="http://schemas.microsoft.com/office/drawing/2014/main" id="{C9BFEB30-0195-0356-F6EC-13AAFE00B8E4}"/>
              </a:ext>
            </a:extLst>
          </p:cNvPr>
          <p:cNvGraphicFramePr>
            <a:graphicFrameLocks noGrp="1"/>
          </p:cNvGraphicFramePr>
          <p:nvPr>
            <p:extLst>
              <p:ext uri="{D42A27DB-BD31-4B8C-83A1-F6EECF244321}">
                <p14:modId xmlns:p14="http://schemas.microsoft.com/office/powerpoint/2010/main" val="327167380"/>
              </p:ext>
            </p:extLst>
          </p:nvPr>
        </p:nvGraphicFramePr>
        <p:xfrm>
          <a:off x="3239844" y="2617666"/>
          <a:ext cx="650240" cy="1188720"/>
        </p:xfrm>
        <a:graphic>
          <a:graphicData uri="http://schemas.openxmlformats.org/drawingml/2006/table">
            <a:tbl>
              <a:tblPr firstRow="1" bandRow="1">
                <a:tableStyleId>{5C22544A-7EE6-4342-B048-85BDC9FD1C3A}</a:tableStyleId>
              </a:tblPr>
              <a:tblGrid>
                <a:gridCol w="650240">
                  <a:extLst>
                    <a:ext uri="{9D8B030D-6E8A-4147-A177-3AD203B41FA5}">
                      <a16:colId xmlns:a16="http://schemas.microsoft.com/office/drawing/2014/main" val="3155004563"/>
                    </a:ext>
                  </a:extLst>
                </a:gridCol>
              </a:tblGrid>
              <a:tr h="378853">
                <a:tc>
                  <a:txBody>
                    <a:bodyPr/>
                    <a:lstStyle/>
                    <a:p>
                      <a:pPr algn="ctr"/>
                      <a:r>
                        <a:rPr lang="en-US" altLang="zh-CN" sz="2000" b="1" dirty="0">
                          <a:solidFill>
                            <a:schemeClr val="tx1"/>
                          </a:solidFill>
                        </a:rPr>
                        <a:t>2</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60417912"/>
                  </a:ext>
                </a:extLst>
              </a:tr>
              <a:tr h="378853">
                <a:tc>
                  <a:txBody>
                    <a:bodyPr/>
                    <a:lstStyle/>
                    <a:p>
                      <a:pPr algn="ctr"/>
                      <a:r>
                        <a:rPr lang="en-US" altLang="zh-CN" sz="2000" b="1" dirty="0">
                          <a:solidFill>
                            <a:schemeClr val="tx1"/>
                          </a:solidFill>
                        </a:rPr>
                        <a:t>3</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1998075"/>
                  </a:ext>
                </a:extLst>
              </a:tr>
              <a:tr h="378853">
                <a:tc>
                  <a:txBody>
                    <a:bodyPr/>
                    <a:lstStyle/>
                    <a:p>
                      <a:pPr algn="ctr"/>
                      <a:r>
                        <a:rPr lang="en-US" altLang="zh-CN" sz="2000" b="1" dirty="0">
                          <a:solidFill>
                            <a:schemeClr val="tx1"/>
                          </a:solidFill>
                        </a:rPr>
                        <a:t>8</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61014824"/>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16A44D-616B-43BF-94B1-65A877D55F59}"/>
              </a:ext>
            </a:extLst>
          </p:cNvPr>
          <p:cNvSpPr>
            <a:spLocks noGrp="1"/>
          </p:cNvSpPr>
          <p:nvPr>
            <p:ph type="title"/>
          </p:nvPr>
        </p:nvSpPr>
        <p:spPr/>
        <p:txBody>
          <a:bodyPr/>
          <a:lstStyle/>
          <a:p>
            <a:r>
              <a:rPr lang="en-US" altLang="zh-CN" dirty="0">
                <a:latin typeface="Times New Roman" panose="02020603050405020304" pitchFamily="18" charset="0"/>
              </a:rPr>
              <a:t>4. 4</a:t>
            </a:r>
            <a:r>
              <a:rPr lang="en-US" altLang="zh-CN" dirty="0"/>
              <a:t>	</a:t>
            </a:r>
            <a:r>
              <a:rPr lang="zh-CN" altLang="en-US" dirty="0"/>
              <a:t>基本</a:t>
            </a:r>
            <a:r>
              <a:rPr lang="zh-CN" altLang="en-US" dirty="0">
                <a:latin typeface="Times New Roman" panose="02020603050405020304" pitchFamily="18" charset="0"/>
              </a:rPr>
              <a:t>分页存储管理</a:t>
            </a:r>
            <a:endParaRPr lang="zh-CN" altLang="en-US" dirty="0"/>
          </a:p>
        </p:txBody>
      </p:sp>
      <p:sp>
        <p:nvSpPr>
          <p:cNvPr id="252930" name="Rectangle 2">
            <a:extLst>
              <a:ext uri="{FF2B5EF4-FFF2-40B4-BE49-F238E27FC236}">
                <a16:creationId xmlns:a16="http://schemas.microsoft.com/office/drawing/2014/main" id="{0D2259E4-8365-4D80-B8ED-B69E93B5C4E9}"/>
              </a:ext>
            </a:extLst>
          </p:cNvPr>
          <p:cNvSpPr>
            <a:spLocks noGrp="1" noChangeArrowheads="1"/>
          </p:cNvSpPr>
          <p:nvPr>
            <p:ph idx="1"/>
          </p:nvPr>
        </p:nvSpPr>
        <p:spPr>
          <a:xfrm>
            <a:off x="822245" y="3512210"/>
            <a:ext cx="8037275" cy="2232025"/>
          </a:xfrm>
        </p:spPr>
        <p:txBody>
          <a:bodyPr/>
          <a:lstStyle/>
          <a:p>
            <a:pPr algn="just" eaLnBrk="1" hangingPunct="1">
              <a:lnSpc>
                <a:spcPct val="80000"/>
              </a:lnSpc>
              <a:spcBef>
                <a:spcPct val="50000"/>
              </a:spcBef>
              <a:buClrTx/>
              <a:buFontTx/>
              <a:buNone/>
            </a:pPr>
            <a:r>
              <a:rPr lang="zh-CN" altLang="en-US" sz="2000" dirty="0">
                <a:latin typeface="Times New Roman" panose="02020603050405020304" pitchFamily="18" charset="0"/>
              </a:rPr>
              <a:t>根据控制寄存器找到页表的始址和长度</a:t>
            </a:r>
            <a:endParaRPr lang="en-US" altLang="zh-CN" sz="2000" dirty="0">
              <a:latin typeface="Times New Roman" panose="02020603050405020304" pitchFamily="18" charset="0"/>
            </a:endParaRPr>
          </a:p>
          <a:p>
            <a:pPr algn="just" eaLnBrk="1" hangingPunct="1">
              <a:lnSpc>
                <a:spcPct val="80000"/>
              </a:lnSpc>
              <a:spcBef>
                <a:spcPct val="50000"/>
              </a:spcBef>
              <a:buClrTx/>
              <a:buFontTx/>
              <a:buNone/>
            </a:pPr>
            <a:r>
              <a:rPr lang="zh-CN" altLang="en-US" sz="2000" dirty="0">
                <a:latin typeface="Times New Roman" panose="02020603050405020304" pitchFamily="18" charset="0"/>
              </a:rPr>
              <a:t>根据标号</a:t>
            </a:r>
            <a:r>
              <a:rPr lang="en-US" altLang="zh-CN" sz="2000" dirty="0">
                <a:latin typeface="Times New Roman" panose="02020603050405020304" pitchFamily="18" charset="0"/>
              </a:rPr>
              <a:t>100</a:t>
            </a:r>
            <a:r>
              <a:rPr lang="zh-CN" altLang="en-US" sz="2000" dirty="0">
                <a:latin typeface="Times New Roman" panose="02020603050405020304" pitchFamily="18" charset="0"/>
              </a:rPr>
              <a:t>计算指令地址：</a:t>
            </a:r>
            <a:r>
              <a:rPr lang="en-US" altLang="zh-CN" sz="2000" dirty="0">
                <a:latin typeface="Times New Roman" panose="02020603050405020304" pitchFamily="18" charset="0"/>
              </a:rPr>
              <a:t>   P = 0     Offset = 100       </a:t>
            </a:r>
            <a:r>
              <a:rPr lang="zh-CN" altLang="en-US" sz="2000" dirty="0">
                <a:latin typeface="Times New Roman" panose="02020603050405020304" pitchFamily="18" charset="0"/>
              </a:rPr>
              <a:t>查页表知   </a:t>
            </a:r>
            <a:r>
              <a:rPr lang="en-US" altLang="zh-CN" sz="2000" dirty="0">
                <a:latin typeface="Times New Roman" panose="02020603050405020304" pitchFamily="18" charset="0"/>
              </a:rPr>
              <a:t>B = 2</a:t>
            </a:r>
            <a:endParaRPr lang="zh-CN" altLang="en-US" sz="2000" dirty="0"/>
          </a:p>
          <a:p>
            <a:pPr algn="just" eaLnBrk="1" hangingPunct="1">
              <a:lnSpc>
                <a:spcPct val="80000"/>
              </a:lnSpc>
              <a:spcBef>
                <a:spcPct val="50000"/>
              </a:spcBef>
              <a:buClrTx/>
              <a:buFontTx/>
              <a:buNone/>
            </a:pPr>
            <a:r>
              <a:rPr lang="zh-CN" altLang="en-US" sz="2000" dirty="0">
                <a:solidFill>
                  <a:srgbClr val="FF0066"/>
                </a:solidFill>
                <a:latin typeface="Times New Roman" panose="02020603050405020304" pitchFamily="18" charset="0"/>
              </a:rPr>
              <a:t>       该指令地址</a:t>
            </a:r>
            <a:r>
              <a:rPr lang="en-US" altLang="zh-CN" sz="2000" dirty="0">
                <a:solidFill>
                  <a:srgbClr val="FF0066"/>
                </a:solidFill>
              </a:rPr>
              <a:t>=2*1024+100 = 2148</a:t>
            </a:r>
          </a:p>
          <a:p>
            <a:pPr algn="just" eaLnBrk="1" hangingPunct="1">
              <a:lnSpc>
                <a:spcPct val="80000"/>
              </a:lnSpc>
              <a:spcBef>
                <a:spcPct val="50000"/>
              </a:spcBef>
              <a:buClrTx/>
              <a:buFontTx/>
              <a:buNone/>
            </a:pPr>
            <a:r>
              <a:rPr lang="zh-CN" altLang="en-US" sz="2000" dirty="0">
                <a:latin typeface="Times New Roman" panose="02020603050405020304" pitchFamily="18" charset="0"/>
              </a:rPr>
              <a:t>读取指令执行，计算逻辑地址</a:t>
            </a:r>
            <a:r>
              <a:rPr lang="en-US" altLang="zh-CN" sz="2000" dirty="0">
                <a:latin typeface="Times New Roman" panose="02020603050405020304" pitchFamily="18" charset="0"/>
              </a:rPr>
              <a:t>2500</a:t>
            </a:r>
            <a:r>
              <a:rPr lang="zh-CN" altLang="en-US" sz="2000" dirty="0">
                <a:latin typeface="Times New Roman" panose="02020603050405020304" pitchFamily="18" charset="0"/>
              </a:rPr>
              <a:t>单元的物理地址：</a:t>
            </a:r>
            <a:r>
              <a:rPr lang="zh-CN" altLang="en-US" sz="2000" dirty="0"/>
              <a:t> </a:t>
            </a:r>
            <a:endParaRPr lang="en-US" altLang="zh-CN" sz="2000" dirty="0"/>
          </a:p>
          <a:p>
            <a:pPr algn="just" eaLnBrk="1" hangingPunct="1">
              <a:lnSpc>
                <a:spcPct val="80000"/>
              </a:lnSpc>
              <a:spcBef>
                <a:spcPct val="50000"/>
              </a:spcBef>
              <a:buClrTx/>
              <a:buFontTx/>
              <a:buNone/>
            </a:pPr>
            <a:r>
              <a:rPr lang="en-US" altLang="zh-CN" sz="2000" dirty="0"/>
              <a:t>      2500 = 2*1024 + 452</a:t>
            </a:r>
          </a:p>
          <a:p>
            <a:pPr algn="just" eaLnBrk="1" hangingPunct="1">
              <a:lnSpc>
                <a:spcPct val="80000"/>
              </a:lnSpc>
              <a:spcBef>
                <a:spcPct val="50000"/>
              </a:spcBef>
              <a:buClrTx/>
              <a:buFontTx/>
              <a:buNone/>
            </a:pPr>
            <a:r>
              <a:rPr lang="en-US" altLang="zh-CN" sz="2000" dirty="0"/>
              <a:t>      P=2   Offset=452	  </a:t>
            </a:r>
            <a:r>
              <a:rPr lang="zh-CN" altLang="en-US" sz="2000" dirty="0"/>
              <a:t>查页表</a:t>
            </a:r>
            <a:r>
              <a:rPr lang="en-US" altLang="zh-CN" sz="2000" dirty="0"/>
              <a:t>    B= 8</a:t>
            </a:r>
          </a:p>
          <a:p>
            <a:pPr algn="just" eaLnBrk="1" hangingPunct="1">
              <a:lnSpc>
                <a:spcPct val="80000"/>
              </a:lnSpc>
              <a:spcBef>
                <a:spcPct val="50000"/>
              </a:spcBef>
              <a:buClrTx/>
              <a:buFontTx/>
              <a:buNone/>
            </a:pPr>
            <a:r>
              <a:rPr lang="en-US" altLang="zh-CN" sz="2000" dirty="0">
                <a:solidFill>
                  <a:srgbClr val="FF0066"/>
                </a:solidFill>
              </a:rPr>
              <a:t>      2500</a:t>
            </a:r>
            <a:r>
              <a:rPr lang="zh-CN" altLang="en-US" sz="2000" dirty="0">
                <a:solidFill>
                  <a:srgbClr val="FF0066"/>
                </a:solidFill>
                <a:latin typeface="Times New Roman" panose="02020603050405020304" pitchFamily="18" charset="0"/>
              </a:rPr>
              <a:t>单元的物理地址 </a:t>
            </a:r>
            <a:r>
              <a:rPr lang="en-US" altLang="zh-CN" sz="2000" dirty="0">
                <a:solidFill>
                  <a:srgbClr val="FF0066"/>
                </a:solidFill>
              </a:rPr>
              <a:t>= 8*1024 + 452 = 8644</a:t>
            </a:r>
            <a:endParaRPr lang="en-US" altLang="zh-CN" sz="2400" dirty="0">
              <a:solidFill>
                <a:srgbClr val="FF0066"/>
              </a:solidFill>
            </a:endParaRPr>
          </a:p>
        </p:txBody>
      </p:sp>
      <p:sp>
        <p:nvSpPr>
          <p:cNvPr id="49159" name="Rectangle 4">
            <a:extLst>
              <a:ext uri="{FF2B5EF4-FFF2-40B4-BE49-F238E27FC236}">
                <a16:creationId xmlns:a16="http://schemas.microsoft.com/office/drawing/2014/main" id="{F31B8763-066D-4B2D-9627-84C0B59270D0}"/>
              </a:ext>
            </a:extLst>
          </p:cNvPr>
          <p:cNvSpPr>
            <a:spLocks noChangeArrowheads="1"/>
          </p:cNvSpPr>
          <p:nvPr/>
        </p:nvSpPr>
        <p:spPr bwMode="auto">
          <a:xfrm>
            <a:off x="822245" y="1296121"/>
            <a:ext cx="7402513" cy="2132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1143000" marR="0" lvl="2" indent="-228600" algn="l" defTabSz="914400" rtl="0" eaLnBrk="1" fontAlgn="base" latinLnBrk="0" hangingPunct="1">
              <a:lnSpc>
                <a:spcPct val="80000"/>
              </a:lnSpc>
              <a:spcBef>
                <a:spcPct val="20000"/>
              </a:spcBef>
              <a:spcAft>
                <a:spcPct val="0"/>
              </a:spcAft>
              <a:buClr>
                <a:srgbClr val="BBE0E3"/>
              </a:buClr>
              <a:buSzTx/>
              <a:buFont typeface="Wingdings" panose="05000000000000000000" pitchFamily="2" charset="2"/>
              <a:buNone/>
              <a:tabLst/>
              <a:defRPr/>
            </a:pP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例：一个三页长的进程，每页长</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1K</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，页表如下：</a:t>
            </a:r>
            <a:endPar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1143000" marR="0" lvl="2" indent="-228600" algn="l" defTabSz="914400" rtl="0" eaLnBrk="1" fontAlgn="base" latinLnBrk="0" hangingPunct="1">
              <a:lnSpc>
                <a:spcPct val="80000"/>
              </a:lnSpc>
              <a:spcBef>
                <a:spcPct val="20000"/>
              </a:spcBef>
              <a:spcAft>
                <a:spcPct val="0"/>
              </a:spcAft>
              <a:buClr>
                <a:srgbClr val="BBE0E3"/>
              </a:buClr>
              <a:buSzTx/>
              <a:buFont typeface="Wingdings" panose="05000000000000000000" pitchFamily="2" charset="2"/>
              <a:buNone/>
              <a:tabLst/>
              <a:defRPr/>
            </a:pP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页号</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页框号（块号）</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B</a:t>
            </a:r>
            <a:endPar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a:p>
            <a:pPr marL="342900" marR="0" lvl="0" indent="-342900" algn="just" defTabSz="914400" rtl="0" eaLnBrk="1" fontAlgn="base" latinLnBrk="0" hangingPunct="1">
              <a:lnSpc>
                <a:spcPct val="8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		  </a:t>
            </a:r>
            <a:endPar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a:p>
            <a:pPr marL="342900" marR="0" lvl="0" indent="-342900" algn="just"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1		  </a:t>
            </a:r>
            <a:endPar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a:p>
            <a:pPr marL="342900" marR="0" lvl="0" indent="-342900" algn="just"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2		  </a:t>
            </a:r>
            <a:endPar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a:p>
            <a:pPr marL="342900" marR="0" lvl="0" indent="-342900" algn="just" defTabSz="914400" rtl="0" eaLnBrk="1" fontAlgn="base" latinLnBrk="0" hangingPunct="1">
              <a:lnSpc>
                <a:spcPct val="8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指令：   </a:t>
            </a:r>
            <a:r>
              <a:rPr kumimoji="1" lang="en-US" altLang="zh-CN" sz="2000" b="1" i="0" u="none" strike="noStrike" kern="1200" cap="none" spc="0" normalizeH="0" baseline="0" noProof="0" dirty="0">
                <a:ln>
                  <a:noFill/>
                </a:ln>
                <a:solidFill>
                  <a:srgbClr val="FF0066"/>
                </a:solidFill>
                <a:effectLst/>
                <a:uLnTx/>
                <a:uFillTx/>
                <a:latin typeface="Tahoma" panose="020B0604030504040204" pitchFamily="34" charset="0"/>
                <a:ea typeface="宋体" panose="02010600030101010101" pitchFamily="2" charset="-122"/>
              </a:rPr>
              <a:t>100:    LOAD   1</a:t>
            </a:r>
            <a:r>
              <a:rPr kumimoji="1" lang="zh-CN" altLang="en-US" sz="2000" b="1" i="0" u="none" strike="noStrike" kern="1200" cap="none" spc="0" normalizeH="0" baseline="0" noProof="0" dirty="0">
                <a:ln>
                  <a:noFill/>
                </a:ln>
                <a:solidFill>
                  <a:srgbClr val="FF0066"/>
                </a:solidFill>
                <a:effectLst/>
                <a:uLnTx/>
                <a:uFillTx/>
                <a:latin typeface="Times New Roman" panose="02020603050405020304" pitchFamily="18" charset="0"/>
                <a:ea typeface="宋体" panose="02010600030101010101" pitchFamily="2" charset="-122"/>
              </a:rPr>
              <a:t>，</a:t>
            </a:r>
            <a:r>
              <a:rPr kumimoji="1" lang="en-US" altLang="zh-CN" sz="2000" b="1" i="0" u="none" strike="noStrike" kern="1200" cap="none" spc="0" normalizeH="0" baseline="0" noProof="0" dirty="0">
                <a:ln>
                  <a:noFill/>
                </a:ln>
                <a:solidFill>
                  <a:srgbClr val="FF0066"/>
                </a:solidFill>
                <a:effectLst/>
                <a:uLnTx/>
                <a:uFillTx/>
                <a:latin typeface="Tahoma" panose="020B0604030504040204" pitchFamily="34" charset="0"/>
                <a:ea typeface="宋体" panose="02010600030101010101" pitchFamily="2" charset="-122"/>
              </a:rPr>
              <a:t>2500</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的</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地址变换过程为：</a:t>
            </a:r>
            <a:endPar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p:txBody>
      </p:sp>
      <p:graphicFrame>
        <p:nvGraphicFramePr>
          <p:cNvPr id="3" name="表格 4">
            <a:extLst>
              <a:ext uri="{FF2B5EF4-FFF2-40B4-BE49-F238E27FC236}">
                <a16:creationId xmlns:a16="http://schemas.microsoft.com/office/drawing/2014/main" id="{4D3A41B5-11D9-52EF-280A-4FDA15B078B1}"/>
              </a:ext>
            </a:extLst>
          </p:cNvPr>
          <p:cNvGraphicFramePr>
            <a:graphicFrameLocks noGrp="1"/>
          </p:cNvGraphicFramePr>
          <p:nvPr>
            <p:extLst>
              <p:ext uri="{D42A27DB-BD31-4B8C-83A1-F6EECF244321}">
                <p14:modId xmlns:p14="http://schemas.microsoft.com/office/powerpoint/2010/main" val="3506265665"/>
              </p:ext>
            </p:extLst>
          </p:nvPr>
        </p:nvGraphicFramePr>
        <p:xfrm>
          <a:off x="3921760" y="1936946"/>
          <a:ext cx="650240" cy="1188720"/>
        </p:xfrm>
        <a:graphic>
          <a:graphicData uri="http://schemas.openxmlformats.org/drawingml/2006/table">
            <a:tbl>
              <a:tblPr firstRow="1" bandRow="1">
                <a:tableStyleId>{5C22544A-7EE6-4342-B048-85BDC9FD1C3A}</a:tableStyleId>
              </a:tblPr>
              <a:tblGrid>
                <a:gridCol w="650240">
                  <a:extLst>
                    <a:ext uri="{9D8B030D-6E8A-4147-A177-3AD203B41FA5}">
                      <a16:colId xmlns:a16="http://schemas.microsoft.com/office/drawing/2014/main" val="3155004563"/>
                    </a:ext>
                  </a:extLst>
                </a:gridCol>
              </a:tblGrid>
              <a:tr h="378853">
                <a:tc>
                  <a:txBody>
                    <a:bodyPr/>
                    <a:lstStyle/>
                    <a:p>
                      <a:pPr algn="ctr"/>
                      <a:r>
                        <a:rPr lang="en-US" altLang="zh-CN" sz="2000" b="1" dirty="0">
                          <a:solidFill>
                            <a:schemeClr val="tx1"/>
                          </a:solidFill>
                        </a:rPr>
                        <a:t>2</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60417912"/>
                  </a:ext>
                </a:extLst>
              </a:tr>
              <a:tr h="378853">
                <a:tc>
                  <a:txBody>
                    <a:bodyPr/>
                    <a:lstStyle/>
                    <a:p>
                      <a:pPr algn="ctr"/>
                      <a:r>
                        <a:rPr lang="en-US" altLang="zh-CN" sz="2000" b="1" dirty="0">
                          <a:solidFill>
                            <a:schemeClr val="tx1"/>
                          </a:solidFill>
                        </a:rPr>
                        <a:t>3</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1998075"/>
                  </a:ext>
                </a:extLst>
              </a:tr>
              <a:tr h="378853">
                <a:tc>
                  <a:txBody>
                    <a:bodyPr/>
                    <a:lstStyle/>
                    <a:p>
                      <a:pPr algn="ctr"/>
                      <a:r>
                        <a:rPr lang="en-US" altLang="zh-CN" sz="2000" b="1" dirty="0">
                          <a:solidFill>
                            <a:schemeClr val="tx1"/>
                          </a:solidFill>
                        </a:rPr>
                        <a:t>8</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61014824"/>
                  </a:ext>
                </a:extLst>
              </a:tr>
            </a:tbl>
          </a:graphicData>
        </a:graphic>
      </p:graphicFrame>
    </p:spTree>
    <p:extLst>
      <p:ext uri="{BB962C8B-B14F-4D97-AF65-F5344CB8AC3E}">
        <p14:creationId xmlns:p14="http://schemas.microsoft.com/office/powerpoint/2010/main" val="1717987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2930">
                                            <p:txEl>
                                              <p:pRg st="0" end="0"/>
                                            </p:txEl>
                                          </p:spTgt>
                                        </p:tgtEl>
                                        <p:attrNameLst>
                                          <p:attrName>style.visibility</p:attrName>
                                        </p:attrNameLst>
                                      </p:cBhvr>
                                      <p:to>
                                        <p:strVal val="visible"/>
                                      </p:to>
                                    </p:set>
                                    <p:animEffect transition="in" filter="randombar(horizontal)">
                                      <p:cBhvr>
                                        <p:cTn id="7" dur="500"/>
                                        <p:tgtEl>
                                          <p:spTgt spid="2529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52930">
                                            <p:txEl>
                                              <p:pRg st="1" end="1"/>
                                            </p:txEl>
                                          </p:spTgt>
                                        </p:tgtEl>
                                        <p:attrNameLst>
                                          <p:attrName>style.visibility</p:attrName>
                                        </p:attrNameLst>
                                      </p:cBhvr>
                                      <p:to>
                                        <p:strVal val="visible"/>
                                      </p:to>
                                    </p:set>
                                    <p:animEffect transition="in" filter="randombar(horizontal)">
                                      <p:cBhvr>
                                        <p:cTn id="12" dur="500"/>
                                        <p:tgtEl>
                                          <p:spTgt spid="2529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52930">
                                            <p:txEl>
                                              <p:pRg st="2" end="2"/>
                                            </p:txEl>
                                          </p:spTgt>
                                        </p:tgtEl>
                                        <p:attrNameLst>
                                          <p:attrName>style.visibility</p:attrName>
                                        </p:attrNameLst>
                                      </p:cBhvr>
                                      <p:to>
                                        <p:strVal val="visible"/>
                                      </p:to>
                                    </p:set>
                                    <p:animEffect transition="in" filter="randombar(horizontal)">
                                      <p:cBhvr>
                                        <p:cTn id="17" dur="500"/>
                                        <p:tgtEl>
                                          <p:spTgt spid="2529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52930">
                                            <p:txEl>
                                              <p:pRg st="3" end="3"/>
                                            </p:txEl>
                                          </p:spTgt>
                                        </p:tgtEl>
                                        <p:attrNameLst>
                                          <p:attrName>style.visibility</p:attrName>
                                        </p:attrNameLst>
                                      </p:cBhvr>
                                      <p:to>
                                        <p:strVal val="visible"/>
                                      </p:to>
                                    </p:set>
                                    <p:animEffect transition="in" filter="randombar(horizontal)">
                                      <p:cBhvr>
                                        <p:cTn id="22" dur="500"/>
                                        <p:tgtEl>
                                          <p:spTgt spid="2529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52930">
                                            <p:txEl>
                                              <p:pRg st="4" end="4"/>
                                            </p:txEl>
                                          </p:spTgt>
                                        </p:tgtEl>
                                        <p:attrNameLst>
                                          <p:attrName>style.visibility</p:attrName>
                                        </p:attrNameLst>
                                      </p:cBhvr>
                                      <p:to>
                                        <p:strVal val="visible"/>
                                      </p:to>
                                    </p:set>
                                    <p:animEffect transition="in" filter="randombar(horizontal)">
                                      <p:cBhvr>
                                        <p:cTn id="27" dur="500"/>
                                        <p:tgtEl>
                                          <p:spTgt spid="25293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52930">
                                            <p:txEl>
                                              <p:pRg st="5" end="5"/>
                                            </p:txEl>
                                          </p:spTgt>
                                        </p:tgtEl>
                                        <p:attrNameLst>
                                          <p:attrName>style.visibility</p:attrName>
                                        </p:attrNameLst>
                                      </p:cBhvr>
                                      <p:to>
                                        <p:strVal val="visible"/>
                                      </p:to>
                                    </p:set>
                                    <p:animEffect transition="in" filter="randombar(horizontal)">
                                      <p:cBhvr>
                                        <p:cTn id="32" dur="500"/>
                                        <p:tgtEl>
                                          <p:spTgt spid="25293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52930">
                                            <p:txEl>
                                              <p:pRg st="6" end="6"/>
                                            </p:txEl>
                                          </p:spTgt>
                                        </p:tgtEl>
                                        <p:attrNameLst>
                                          <p:attrName>style.visibility</p:attrName>
                                        </p:attrNameLst>
                                      </p:cBhvr>
                                      <p:to>
                                        <p:strVal val="visible"/>
                                      </p:to>
                                    </p:set>
                                    <p:animEffect transition="in" filter="randombar(horizontal)">
                                      <p:cBhvr>
                                        <p:cTn id="37" dur="500"/>
                                        <p:tgtEl>
                                          <p:spTgt spid="25293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0"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795AD-211A-43A1-9A16-033E4526D1E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379F825-52C6-4E0E-BCB6-EE1DBDA5187C}"/>
              </a:ext>
            </a:extLst>
          </p:cNvPr>
          <p:cNvSpPr>
            <a:spLocks noGrp="1"/>
          </p:cNvSpPr>
          <p:nvPr>
            <p:ph idx="1"/>
          </p:nvPr>
        </p:nvSpPr>
        <p:spPr/>
        <p:txBody>
          <a:bodyPr/>
          <a:lstStyle/>
          <a:p>
            <a:pPr marL="0" indent="0">
              <a:buNone/>
            </a:pPr>
            <a:r>
              <a:rPr lang="zh-CN" altLang="en-US" sz="1800" dirty="0"/>
              <a:t>例、某系统地址结构长度为</a:t>
            </a:r>
            <a:r>
              <a:rPr lang="en-US" altLang="zh-CN" sz="1800" dirty="0"/>
              <a:t>32</a:t>
            </a:r>
            <a:r>
              <a:rPr lang="zh-CN" altLang="en-US" sz="1800" dirty="0"/>
              <a:t>位，高</a:t>
            </a:r>
            <a:r>
              <a:rPr lang="en-US" altLang="zh-CN" sz="1800" dirty="0"/>
              <a:t>22</a:t>
            </a:r>
            <a:r>
              <a:rPr lang="zh-CN" altLang="en-US" sz="1800" dirty="0"/>
              <a:t>位为页号，低</a:t>
            </a:r>
            <a:r>
              <a:rPr lang="en-US" altLang="zh-CN" sz="1800" dirty="0"/>
              <a:t>10</a:t>
            </a:r>
            <a:r>
              <a:rPr lang="zh-CN" altLang="en-US" sz="1800" dirty="0"/>
              <a:t>位为页内地址，如果进程的页表如下，有一逻辑地址：</a:t>
            </a:r>
            <a:r>
              <a:rPr lang="en-US" altLang="zh-CN" sz="1800" dirty="0"/>
              <a:t>0xDAE</a:t>
            </a:r>
            <a:r>
              <a:rPr lang="zh-CN" altLang="en-US" sz="1800" dirty="0"/>
              <a:t>，请计算对应的物理地址（十六进制结果）并给出计算过程。</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zh-CN" altLang="en-US" sz="1800" dirty="0"/>
          </a:p>
          <a:p>
            <a:pPr marL="0" indent="0">
              <a:buNone/>
            </a:pPr>
            <a:r>
              <a:rPr lang="zh-CN" altLang="en-US" sz="1800" dirty="0"/>
              <a:t>解：</a:t>
            </a:r>
            <a:r>
              <a:rPr lang="en-US" altLang="zh-CN" sz="1800" dirty="0"/>
              <a:t>0xDAE=1101 1010 1110 </a:t>
            </a:r>
          </a:p>
          <a:p>
            <a:pPr marL="0" indent="0">
              <a:buNone/>
            </a:pPr>
            <a:r>
              <a:rPr lang="en-US" altLang="zh-CN" sz="1800" dirty="0"/>
              <a:t>   </a:t>
            </a:r>
            <a:r>
              <a:rPr lang="zh-CN" altLang="en-US" sz="1800" dirty="0"/>
              <a:t>页号：</a:t>
            </a:r>
            <a:r>
              <a:rPr lang="en-US" altLang="zh-CN" sz="1800" dirty="0"/>
              <a:t>P=int</a:t>
            </a:r>
            <a:r>
              <a:rPr lang="zh-CN" altLang="en-US" sz="1800" dirty="0"/>
              <a:t>（</a:t>
            </a:r>
            <a:r>
              <a:rPr lang="en-US" altLang="zh-CN" sz="1800" dirty="0"/>
              <a:t>1101 1010 1110/100 0000 0000</a:t>
            </a:r>
            <a:r>
              <a:rPr lang="zh-CN" altLang="en-US" sz="1800" dirty="0"/>
              <a:t>）</a:t>
            </a:r>
            <a:r>
              <a:rPr lang="en-US" altLang="zh-CN" sz="1800" dirty="0"/>
              <a:t>=3</a:t>
            </a:r>
          </a:p>
          <a:p>
            <a:pPr marL="0" indent="0">
              <a:buNone/>
            </a:pPr>
            <a:r>
              <a:rPr lang="en-US" altLang="zh-CN" sz="1800" dirty="0"/>
              <a:t>   </a:t>
            </a:r>
            <a:r>
              <a:rPr lang="zh-CN" altLang="en-US" sz="1800" dirty="0"/>
              <a:t>页内地址：</a:t>
            </a:r>
            <a:r>
              <a:rPr lang="en-US" altLang="zh-CN" sz="1800" dirty="0"/>
              <a:t>B= MOD</a:t>
            </a:r>
            <a:r>
              <a:rPr lang="zh-CN" altLang="en-US" sz="1800" dirty="0"/>
              <a:t>（</a:t>
            </a:r>
            <a:r>
              <a:rPr lang="en-US" altLang="zh-CN" sz="1800" dirty="0"/>
              <a:t>1101 1010 1110/100 0000 0000</a:t>
            </a:r>
            <a:r>
              <a:rPr lang="zh-CN" altLang="en-US" sz="1800" dirty="0"/>
              <a:t>）</a:t>
            </a:r>
            <a:r>
              <a:rPr lang="en-US" altLang="zh-CN" sz="1800" dirty="0"/>
              <a:t>=01 1010 1110</a:t>
            </a:r>
          </a:p>
          <a:p>
            <a:pPr marL="0" indent="0">
              <a:buNone/>
            </a:pPr>
            <a:r>
              <a:rPr lang="en-US" altLang="zh-CN" sz="1800" dirty="0"/>
              <a:t>   </a:t>
            </a:r>
            <a:r>
              <a:rPr lang="zh-CN" altLang="en-US" sz="1800" dirty="0"/>
              <a:t>内存物理块起始地址：</a:t>
            </a:r>
            <a:r>
              <a:rPr lang="en-US" altLang="zh-CN" sz="1800" dirty="0"/>
              <a:t>12K=11 0000 0000 0000</a:t>
            </a:r>
          </a:p>
          <a:p>
            <a:pPr marL="0" indent="0">
              <a:buNone/>
            </a:pPr>
            <a:r>
              <a:rPr lang="en-US" altLang="zh-CN" sz="1800" dirty="0"/>
              <a:t>   </a:t>
            </a:r>
            <a:r>
              <a:rPr lang="zh-CN" altLang="en-US" sz="1800" dirty="0"/>
              <a:t>物理地址：</a:t>
            </a:r>
            <a:r>
              <a:rPr lang="en-US" altLang="zh-CN" sz="1800" dirty="0"/>
              <a:t>11 0000 0000 0000+01 1010 1110=0x31AE</a:t>
            </a:r>
          </a:p>
          <a:p>
            <a:pPr marL="0" indent="0">
              <a:buNone/>
            </a:pPr>
            <a:endParaRPr lang="zh-CN" altLang="en-US" dirty="0"/>
          </a:p>
        </p:txBody>
      </p:sp>
      <p:graphicFrame>
        <p:nvGraphicFramePr>
          <p:cNvPr id="4" name="表格 3">
            <a:extLst>
              <a:ext uri="{FF2B5EF4-FFF2-40B4-BE49-F238E27FC236}">
                <a16:creationId xmlns:a16="http://schemas.microsoft.com/office/drawing/2014/main" id="{ED513E3A-2567-46EF-B9A7-B8676F058E87}"/>
              </a:ext>
            </a:extLst>
          </p:cNvPr>
          <p:cNvGraphicFramePr>
            <a:graphicFrameLocks noGrp="1"/>
          </p:cNvGraphicFramePr>
          <p:nvPr/>
        </p:nvGraphicFramePr>
        <p:xfrm>
          <a:off x="2305050" y="2302034"/>
          <a:ext cx="478790" cy="1280160"/>
        </p:xfrm>
        <a:graphic>
          <a:graphicData uri="http://schemas.openxmlformats.org/drawingml/2006/table">
            <a:tbl>
              <a:tblPr/>
              <a:tblGrid>
                <a:gridCol w="478790">
                  <a:extLst>
                    <a:ext uri="{9D8B030D-6E8A-4147-A177-3AD203B41FA5}">
                      <a16:colId xmlns:a16="http://schemas.microsoft.com/office/drawing/2014/main" val="3409529648"/>
                    </a:ext>
                  </a:extLst>
                </a:gridCol>
              </a:tblGrid>
              <a:tr h="208994">
                <a:tc>
                  <a:txBody>
                    <a:bodyPr/>
                    <a:lstStyle/>
                    <a:p>
                      <a:pPr algn="ctr"/>
                      <a:r>
                        <a:rPr lang="en-US" sz="1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6</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7749906"/>
                  </a:ext>
                </a:extLst>
              </a:tr>
              <a:tr h="208994">
                <a:tc>
                  <a:txBody>
                    <a:bodyPr/>
                    <a:lstStyle/>
                    <a:p>
                      <a:pPr algn="ctr"/>
                      <a:r>
                        <a:rPr lang="en-US" sz="1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8</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0616037"/>
                  </a:ext>
                </a:extLst>
              </a:tr>
              <a:tr h="208994">
                <a:tc>
                  <a:txBody>
                    <a:bodyPr/>
                    <a:lstStyle/>
                    <a:p>
                      <a:pPr algn="ctr"/>
                      <a:r>
                        <a:rPr lang="en-US" sz="1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10</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2002825"/>
                  </a:ext>
                </a:extLst>
              </a:tr>
              <a:tr h="208994">
                <a:tc>
                  <a:txBody>
                    <a:bodyPr/>
                    <a:lstStyle/>
                    <a:p>
                      <a:pPr algn="ctr"/>
                      <a:r>
                        <a:rPr lang="en-US" sz="1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12</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2147129"/>
                  </a:ext>
                </a:extLst>
              </a:tr>
              <a:tr h="208994">
                <a:tc>
                  <a:txBody>
                    <a:bodyPr/>
                    <a:lstStyle/>
                    <a:p>
                      <a:pPr algn="ctr"/>
                      <a:r>
                        <a:rPr lang="en-US" sz="1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14</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6048279"/>
                  </a:ext>
                </a:extLst>
              </a:tr>
              <a:tr h="208994">
                <a:tc>
                  <a:txBody>
                    <a:bodyPr/>
                    <a:lstStyle/>
                    <a:p>
                      <a:pPr algn="ctr"/>
                      <a:r>
                        <a:rPr lang="en-US" sz="1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19</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889421"/>
                  </a:ext>
                </a:extLst>
              </a:tr>
            </a:tbl>
          </a:graphicData>
        </a:graphic>
      </p:graphicFrame>
    </p:spTree>
    <p:extLst>
      <p:ext uri="{BB962C8B-B14F-4D97-AF65-F5344CB8AC3E}">
        <p14:creationId xmlns:p14="http://schemas.microsoft.com/office/powerpoint/2010/main" val="334799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BD6D42-296E-43A4-994F-6C84ADC3EB34}"/>
              </a:ext>
            </a:extLst>
          </p:cNvPr>
          <p:cNvSpPr>
            <a:spLocks noGrp="1"/>
          </p:cNvSpPr>
          <p:nvPr>
            <p:ph type="title"/>
          </p:nvPr>
        </p:nvSpPr>
        <p:spPr/>
        <p:txBody>
          <a:bodyPr/>
          <a:lstStyle/>
          <a:p>
            <a:r>
              <a:rPr lang="en-US" altLang="zh-CN" dirty="0">
                <a:latin typeface="Times New Roman" panose="02020603050405020304" pitchFamily="18" charset="0"/>
              </a:rPr>
              <a:t>4. 4</a:t>
            </a:r>
            <a:r>
              <a:rPr lang="en-US" altLang="zh-CN" dirty="0"/>
              <a:t>	</a:t>
            </a:r>
            <a:r>
              <a:rPr lang="zh-CN" altLang="en-US" dirty="0"/>
              <a:t>基本</a:t>
            </a:r>
            <a:r>
              <a:rPr lang="zh-CN" altLang="en-US" dirty="0">
                <a:latin typeface="Times New Roman" panose="02020603050405020304" pitchFamily="18" charset="0"/>
              </a:rPr>
              <a:t>分页存储管理</a:t>
            </a:r>
            <a:endParaRPr lang="zh-CN" altLang="en-US" dirty="0"/>
          </a:p>
        </p:txBody>
      </p:sp>
      <p:sp>
        <p:nvSpPr>
          <p:cNvPr id="50181" name="Rectangle 4">
            <a:extLst>
              <a:ext uri="{FF2B5EF4-FFF2-40B4-BE49-F238E27FC236}">
                <a16:creationId xmlns:a16="http://schemas.microsoft.com/office/drawing/2014/main" id="{73A2B21F-8718-4E2C-9634-FC87421D3E5A}"/>
              </a:ext>
            </a:extLst>
          </p:cNvPr>
          <p:cNvSpPr>
            <a:spLocks noGrp="1" noChangeArrowheads="1"/>
          </p:cNvSpPr>
          <p:nvPr>
            <p:ph idx="1"/>
          </p:nvPr>
        </p:nvSpPr>
        <p:spPr/>
        <p:txBody>
          <a:bodyPr/>
          <a:lstStyle/>
          <a:p>
            <a:pPr lvl="2" eaLnBrk="1" hangingPunct="1"/>
            <a:r>
              <a:rPr lang="zh-CN" altLang="en-US" dirty="0">
                <a:latin typeface="Times New Roman" panose="02020603050405020304" pitchFamily="18" charset="0"/>
              </a:rPr>
              <a:t>快表</a:t>
            </a:r>
            <a:r>
              <a:rPr lang="en-US" altLang="zh-CN" dirty="0"/>
              <a:t>---</a:t>
            </a:r>
            <a:r>
              <a:rPr lang="zh-CN" altLang="en-US" dirty="0">
                <a:latin typeface="Times New Roman" panose="02020603050405020304" pitchFamily="18" charset="0"/>
              </a:rPr>
              <a:t>采用联想存储器加快查表速度</a:t>
            </a:r>
            <a:endParaRPr lang="zh-CN" altLang="en-US" dirty="0"/>
          </a:p>
          <a:p>
            <a:pPr algn="just" eaLnBrk="1" hangingPunct="1">
              <a:spcBef>
                <a:spcPct val="50000"/>
              </a:spcBef>
              <a:buClrTx/>
              <a:buFontTx/>
              <a:buNone/>
            </a:pPr>
            <a:r>
              <a:rPr lang="zh-CN" altLang="en-US" sz="2400" b="0" dirty="0">
                <a:latin typeface="Times New Roman" panose="02020603050405020304" pitchFamily="18" charset="0"/>
              </a:rPr>
              <a:t>            在地址变换机构中，加入一个高速，小容量、具有并行查询能力的联想存储器，构成快表</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存放正运行的进程的当前页号和块号。</a:t>
            </a:r>
            <a:endParaRPr lang="zh-CN" altLang="en-US" sz="2400" b="0" dirty="0"/>
          </a:p>
          <a:p>
            <a:pPr algn="just" eaLnBrk="1" hangingPunct="1">
              <a:spcBef>
                <a:spcPct val="50000"/>
              </a:spcBef>
              <a:buClrTx/>
              <a:buFontTx/>
              <a:buNone/>
            </a:pPr>
            <a:r>
              <a:rPr lang="zh-CN" altLang="en-US" sz="2400" b="0" dirty="0">
                <a:latin typeface="Times New Roman" panose="02020603050405020304" pitchFamily="18" charset="0"/>
              </a:rPr>
              <a:t>            在快表中找到，直接进行地址转换；未找到，则在主存页表继续查找，并把查到的页号和块号放入联想存储器的空闲单元中，如没有，淘汰最先装入的页号。</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6" name="Rectangle 33">
            <a:extLst>
              <a:ext uri="{FF2B5EF4-FFF2-40B4-BE49-F238E27FC236}">
                <a16:creationId xmlns:a16="http://schemas.microsoft.com/office/drawing/2014/main" id="{1D8278F4-EDF6-4938-A5F8-AFED0CBED115}"/>
              </a:ext>
            </a:extLst>
          </p:cNvPr>
          <p:cNvSpPr>
            <a:spLocks noGrp="1" noChangeArrowheads="1"/>
          </p:cNvSpPr>
          <p:nvPr>
            <p:ph type="title" idx="4294967295"/>
          </p:nvPr>
        </p:nvSpPr>
        <p:spPr>
          <a:xfrm>
            <a:off x="0" y="150813"/>
            <a:ext cx="6644640" cy="1136650"/>
          </a:xfrm>
          <a:prstGeom prst="rect">
            <a:avLst/>
          </a:prstGeom>
        </p:spPr>
        <p:txBody>
          <a:bodyPr/>
          <a:lstStyle/>
          <a:p>
            <a:pPr eaLnBrk="1" hangingPunct="1"/>
            <a:r>
              <a:rPr lang="zh-CN" altLang="en-US" sz="2800" b="1" dirty="0">
                <a:solidFill>
                  <a:srgbClr val="002060"/>
                </a:solidFill>
              </a:rPr>
              <a:t>具有快表（联想存储器）的地址变换过程</a:t>
            </a:r>
          </a:p>
        </p:txBody>
      </p:sp>
      <p:sp>
        <p:nvSpPr>
          <p:cNvPr id="294917" name="Rectangle 5">
            <a:extLst>
              <a:ext uri="{FF2B5EF4-FFF2-40B4-BE49-F238E27FC236}">
                <a16:creationId xmlns:a16="http://schemas.microsoft.com/office/drawing/2014/main" id="{7DEB8680-08BC-4F8B-B11D-5331BADFCD6F}"/>
              </a:ext>
            </a:extLst>
          </p:cNvPr>
          <p:cNvSpPr>
            <a:spLocks noGrp="1" noChangeArrowheads="1"/>
          </p:cNvSpPr>
          <p:nvPr>
            <p:ph idx="4294967295"/>
          </p:nvPr>
        </p:nvSpPr>
        <p:spPr>
          <a:xfrm>
            <a:off x="0" y="1188720"/>
            <a:ext cx="8229600" cy="4937443"/>
          </a:xfrm>
          <a:prstGeom prst="rect">
            <a:avLst/>
          </a:prstGeom>
        </p:spPr>
        <p:txBody>
          <a:bodyPr/>
          <a:lstStyle/>
          <a:p>
            <a:pPr eaLnBrk="1" hangingPunct="1">
              <a:lnSpc>
                <a:spcPct val="90000"/>
              </a:lnSpc>
              <a:spcBef>
                <a:spcPct val="50000"/>
              </a:spcBef>
              <a:buFont typeface="Wingdings" panose="05000000000000000000" pitchFamily="2" charset="2"/>
              <a:buNone/>
            </a:pPr>
            <a:r>
              <a:rPr lang="zh-CN" altLang="en-US" sz="2400" b="0" dirty="0">
                <a:latin typeface="楷体_GB2312" pitchFamily="49" charset="-122"/>
                <a:ea typeface="楷体_GB2312" pitchFamily="49" charset="-122"/>
              </a:rPr>
              <a:t>快表的命中率可高达</a:t>
            </a:r>
            <a:r>
              <a:rPr lang="en-US" altLang="zh-CN" sz="2400" b="0" dirty="0">
                <a:latin typeface="楷体_GB2312" pitchFamily="49" charset="-122"/>
                <a:ea typeface="楷体_GB2312" pitchFamily="49" charset="-122"/>
              </a:rPr>
              <a:t>80%</a:t>
            </a:r>
            <a:r>
              <a:rPr lang="en-US" altLang="zh-CN" sz="2400" b="0" dirty="0">
                <a:latin typeface="Times New Roman" panose="02020603050405020304" pitchFamily="18" charset="0"/>
                <a:ea typeface="楷体_GB2312" pitchFamily="49" charset="-122"/>
              </a:rPr>
              <a:t>—</a:t>
            </a:r>
            <a:r>
              <a:rPr lang="en-US" altLang="zh-CN" sz="2400" b="0" dirty="0">
                <a:latin typeface="楷体_GB2312" pitchFamily="49" charset="-122"/>
                <a:ea typeface="楷体_GB2312" pitchFamily="49" charset="-122"/>
              </a:rPr>
              <a:t>90%</a:t>
            </a:r>
            <a:r>
              <a:rPr lang="zh-CN" altLang="en-US" sz="2400" b="0" dirty="0">
                <a:latin typeface="楷体_GB2312" pitchFamily="49" charset="-122"/>
                <a:ea typeface="楷体_GB2312" pitchFamily="49" charset="-122"/>
              </a:rPr>
              <a:t>。</a:t>
            </a:r>
            <a:endParaRPr lang="zh-CN" altLang="en-US" sz="2400" dirty="0"/>
          </a:p>
        </p:txBody>
      </p:sp>
      <p:sp>
        <p:nvSpPr>
          <p:cNvPr id="294914" name="Line 2">
            <a:extLst>
              <a:ext uri="{FF2B5EF4-FFF2-40B4-BE49-F238E27FC236}">
                <a16:creationId xmlns:a16="http://schemas.microsoft.com/office/drawing/2014/main" id="{F9E837FA-BDA5-4FDB-9925-99620E2C565E}"/>
              </a:ext>
            </a:extLst>
          </p:cNvPr>
          <p:cNvSpPr>
            <a:spLocks noChangeShapeType="1"/>
          </p:cNvSpPr>
          <p:nvPr/>
        </p:nvSpPr>
        <p:spPr bwMode="auto">
          <a:xfrm flipH="1">
            <a:off x="3960812" y="3951287"/>
            <a:ext cx="514350" cy="0"/>
          </a:xfrm>
          <a:prstGeom prst="line">
            <a:avLst/>
          </a:prstGeom>
          <a:noFill/>
          <a:ln w="381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15" name="Line 3">
            <a:extLst>
              <a:ext uri="{FF2B5EF4-FFF2-40B4-BE49-F238E27FC236}">
                <a16:creationId xmlns:a16="http://schemas.microsoft.com/office/drawing/2014/main" id="{5F14847F-91D6-4AB1-9B00-202D503E3E62}"/>
              </a:ext>
            </a:extLst>
          </p:cNvPr>
          <p:cNvSpPr>
            <a:spLocks noChangeShapeType="1"/>
          </p:cNvSpPr>
          <p:nvPr/>
        </p:nvSpPr>
        <p:spPr bwMode="auto">
          <a:xfrm>
            <a:off x="1052512" y="2484437"/>
            <a:ext cx="0" cy="609600"/>
          </a:xfrm>
          <a:prstGeom prst="line">
            <a:avLst/>
          </a:prstGeom>
          <a:noFill/>
          <a:ln w="3810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16" name="Text Box 4">
            <a:extLst>
              <a:ext uri="{FF2B5EF4-FFF2-40B4-BE49-F238E27FC236}">
                <a16:creationId xmlns:a16="http://schemas.microsoft.com/office/drawing/2014/main" id="{C12914DB-C9B1-476B-8ECA-943C09180A81}"/>
              </a:ext>
            </a:extLst>
          </p:cNvPr>
          <p:cNvSpPr txBox="1">
            <a:spLocks noChangeArrowheads="1"/>
          </p:cNvSpPr>
          <p:nvPr/>
        </p:nvSpPr>
        <p:spPr bwMode="auto">
          <a:xfrm>
            <a:off x="609600" y="5780087"/>
            <a:ext cx="1905000" cy="925513"/>
          </a:xfrm>
          <a:prstGeom prst="rect">
            <a:avLst/>
          </a:prstGeom>
          <a:solidFill>
            <a:srgbClr val="0066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zh-CN" sz="1800" b="0">
                <a:solidFill>
                  <a:schemeClr val="bg1"/>
                </a:solidFill>
                <a:latin typeface="Times New Roman" panose="02020603050405020304" pitchFamily="18" charset="0"/>
              </a:rPr>
              <a:t> </a:t>
            </a:r>
            <a:r>
              <a:rPr lang="zh-CN" altLang="zh-CN" sz="1800">
                <a:solidFill>
                  <a:schemeClr val="bg1"/>
                </a:solidFill>
                <a:latin typeface="Times New Roman" panose="02020603050405020304" pitchFamily="18" charset="0"/>
              </a:rPr>
              <a:t>在</a:t>
            </a:r>
            <a:r>
              <a:rPr lang="zh-CN" altLang="en-US" sz="1800">
                <a:solidFill>
                  <a:schemeClr val="bg1"/>
                </a:solidFill>
                <a:latin typeface="Times New Roman" panose="02020603050405020304" pitchFamily="18" charset="0"/>
              </a:rPr>
              <a:t>快表</a:t>
            </a:r>
            <a:r>
              <a:rPr lang="zh-CN" altLang="zh-CN" sz="1800">
                <a:solidFill>
                  <a:schemeClr val="bg1"/>
                </a:solidFill>
                <a:latin typeface="Times New Roman" panose="02020603050405020304" pitchFamily="18" charset="0"/>
              </a:rPr>
              <a:t>中</a:t>
            </a:r>
            <a:r>
              <a:rPr lang="zh-CN" altLang="en-US" sz="1800">
                <a:solidFill>
                  <a:schemeClr val="bg1"/>
                </a:solidFill>
                <a:latin typeface="Times New Roman" panose="02020603050405020304" pitchFamily="18" charset="0"/>
              </a:rPr>
              <a:t>并行</a:t>
            </a:r>
            <a:r>
              <a:rPr lang="zh-CN" altLang="zh-CN" sz="1800">
                <a:solidFill>
                  <a:schemeClr val="bg1"/>
                </a:solidFill>
                <a:latin typeface="Times New Roman" panose="02020603050405020304" pitchFamily="18" charset="0"/>
              </a:rPr>
              <a:t>查找页 </a:t>
            </a:r>
            <a:r>
              <a:rPr lang="zh-CN" altLang="en-US" sz="1800">
                <a:solidFill>
                  <a:schemeClr val="bg1"/>
                </a:solidFill>
                <a:latin typeface="Times New Roman" panose="02020603050405020304" pitchFamily="18" charset="0"/>
              </a:rPr>
              <a:t>号</a:t>
            </a:r>
            <a:r>
              <a:rPr lang="zh-CN" altLang="zh-CN" sz="1800">
                <a:solidFill>
                  <a:schemeClr val="bg1"/>
                </a:solidFill>
                <a:latin typeface="Times New Roman" panose="02020603050405020304" pitchFamily="18" charset="0"/>
              </a:rPr>
              <a:t>，找到了</a:t>
            </a:r>
          </a:p>
          <a:p>
            <a:pPr eaLnBrk="1" hangingPunct="1">
              <a:spcBef>
                <a:spcPct val="0"/>
              </a:spcBef>
              <a:buClrTx/>
              <a:buFontTx/>
              <a:buNone/>
            </a:pPr>
            <a:r>
              <a:rPr lang="zh-CN" altLang="zh-CN" sz="1800">
                <a:solidFill>
                  <a:schemeClr val="bg1"/>
                </a:solidFill>
                <a:latin typeface="Times New Roman" panose="02020603050405020304" pitchFamily="18" charset="0"/>
              </a:rPr>
              <a:t> 则提取。</a:t>
            </a:r>
            <a:endParaRPr lang="zh-CN" altLang="en-US" sz="2400">
              <a:solidFill>
                <a:schemeClr val="bg1"/>
              </a:solidFill>
              <a:latin typeface="Times New Roman" panose="02020603050405020304" pitchFamily="18" charset="0"/>
              <a:ea typeface="隶书" panose="02010509060101010101" pitchFamily="49" charset="-122"/>
            </a:endParaRPr>
          </a:p>
        </p:txBody>
      </p:sp>
      <p:sp>
        <p:nvSpPr>
          <p:cNvPr id="294918" name="Text Box 6">
            <a:extLst>
              <a:ext uri="{FF2B5EF4-FFF2-40B4-BE49-F238E27FC236}">
                <a16:creationId xmlns:a16="http://schemas.microsoft.com/office/drawing/2014/main" id="{C56B98EE-EC57-4BD6-9CBD-5454677327E3}"/>
              </a:ext>
            </a:extLst>
          </p:cNvPr>
          <p:cNvSpPr txBox="1">
            <a:spLocks noChangeArrowheads="1"/>
          </p:cNvSpPr>
          <p:nvPr/>
        </p:nvSpPr>
        <p:spPr bwMode="auto">
          <a:xfrm>
            <a:off x="3871912" y="1874837"/>
            <a:ext cx="2133600" cy="650875"/>
          </a:xfrm>
          <a:prstGeom prst="rect">
            <a:avLst/>
          </a:prstGeom>
          <a:solidFill>
            <a:srgbClr val="0066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zh-CN" altLang="en-US" sz="1800">
                <a:solidFill>
                  <a:schemeClr val="bg1"/>
                </a:solidFill>
                <a:latin typeface="Times New Roman" panose="02020603050405020304" pitchFamily="18" charset="0"/>
              </a:rPr>
              <a:t>利用块号和位移量计算物理地址</a:t>
            </a:r>
            <a:endParaRPr lang="zh-CN" altLang="en-US" sz="2400" b="0">
              <a:solidFill>
                <a:schemeClr val="bg1"/>
              </a:solidFill>
              <a:latin typeface="Times New Roman" panose="02020603050405020304" pitchFamily="18" charset="0"/>
              <a:ea typeface="隶书" panose="02010509060101010101" pitchFamily="49" charset="-122"/>
            </a:endParaRPr>
          </a:p>
        </p:txBody>
      </p:sp>
      <p:sp>
        <p:nvSpPr>
          <p:cNvPr id="294919" name="Line 7">
            <a:extLst>
              <a:ext uri="{FF2B5EF4-FFF2-40B4-BE49-F238E27FC236}">
                <a16:creationId xmlns:a16="http://schemas.microsoft.com/office/drawing/2014/main" id="{0B6EB5B7-84FC-430B-840B-72213FC76038}"/>
              </a:ext>
            </a:extLst>
          </p:cNvPr>
          <p:cNvSpPr>
            <a:spLocks noChangeShapeType="1"/>
          </p:cNvSpPr>
          <p:nvPr/>
        </p:nvSpPr>
        <p:spPr bwMode="auto">
          <a:xfrm flipV="1">
            <a:off x="2443162" y="2179637"/>
            <a:ext cx="1428750" cy="1828800"/>
          </a:xfrm>
          <a:prstGeom prst="line">
            <a:avLst/>
          </a:prstGeom>
          <a:noFill/>
          <a:ln w="3810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20" name="Line 8">
            <a:extLst>
              <a:ext uri="{FF2B5EF4-FFF2-40B4-BE49-F238E27FC236}">
                <a16:creationId xmlns:a16="http://schemas.microsoft.com/office/drawing/2014/main" id="{ABA48F50-F473-4CFB-8B5A-14AF57C9B5BE}"/>
              </a:ext>
            </a:extLst>
          </p:cNvPr>
          <p:cNvSpPr>
            <a:spLocks noChangeShapeType="1"/>
          </p:cNvSpPr>
          <p:nvPr/>
        </p:nvSpPr>
        <p:spPr bwMode="auto">
          <a:xfrm flipV="1">
            <a:off x="2787650" y="2189162"/>
            <a:ext cx="1069975" cy="23813"/>
          </a:xfrm>
          <a:prstGeom prst="line">
            <a:avLst/>
          </a:prstGeom>
          <a:noFill/>
          <a:ln w="3810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21" name="Line 9">
            <a:extLst>
              <a:ext uri="{FF2B5EF4-FFF2-40B4-BE49-F238E27FC236}">
                <a16:creationId xmlns:a16="http://schemas.microsoft.com/office/drawing/2014/main" id="{B8E7795D-2EDB-457C-88F1-1F23EBD21939}"/>
              </a:ext>
            </a:extLst>
          </p:cNvPr>
          <p:cNvSpPr>
            <a:spLocks noChangeShapeType="1"/>
          </p:cNvSpPr>
          <p:nvPr/>
        </p:nvSpPr>
        <p:spPr bwMode="auto">
          <a:xfrm>
            <a:off x="1563687" y="2500312"/>
            <a:ext cx="2879725" cy="1584325"/>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22" name="Line 10">
            <a:extLst>
              <a:ext uri="{FF2B5EF4-FFF2-40B4-BE49-F238E27FC236}">
                <a16:creationId xmlns:a16="http://schemas.microsoft.com/office/drawing/2014/main" id="{10F3437F-AB8B-4E00-A44E-6075675AC6C2}"/>
              </a:ext>
            </a:extLst>
          </p:cNvPr>
          <p:cNvSpPr>
            <a:spLocks noChangeShapeType="1"/>
          </p:cNvSpPr>
          <p:nvPr/>
        </p:nvSpPr>
        <p:spPr bwMode="auto">
          <a:xfrm flipH="1">
            <a:off x="2462212" y="4217987"/>
            <a:ext cx="1962150" cy="628650"/>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23" name="Line 11">
            <a:extLst>
              <a:ext uri="{FF2B5EF4-FFF2-40B4-BE49-F238E27FC236}">
                <a16:creationId xmlns:a16="http://schemas.microsoft.com/office/drawing/2014/main" id="{C08AB5F9-46F8-48DD-A04B-B8FAC31FB9F0}"/>
              </a:ext>
            </a:extLst>
          </p:cNvPr>
          <p:cNvSpPr>
            <a:spLocks noChangeShapeType="1"/>
          </p:cNvSpPr>
          <p:nvPr/>
        </p:nvSpPr>
        <p:spPr bwMode="auto">
          <a:xfrm flipV="1">
            <a:off x="3973512" y="2503487"/>
            <a:ext cx="0" cy="1447800"/>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24" name="Line 12">
            <a:extLst>
              <a:ext uri="{FF2B5EF4-FFF2-40B4-BE49-F238E27FC236}">
                <a16:creationId xmlns:a16="http://schemas.microsoft.com/office/drawing/2014/main" id="{BF1FE3E7-CC2A-4188-9BD7-E58406CEDC5D}"/>
              </a:ext>
            </a:extLst>
          </p:cNvPr>
          <p:cNvSpPr>
            <a:spLocks noChangeShapeType="1"/>
          </p:cNvSpPr>
          <p:nvPr/>
        </p:nvSpPr>
        <p:spPr bwMode="auto">
          <a:xfrm>
            <a:off x="2859087" y="2212975"/>
            <a:ext cx="1219200" cy="0"/>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25" name="Text Box 13">
            <a:extLst>
              <a:ext uri="{FF2B5EF4-FFF2-40B4-BE49-F238E27FC236}">
                <a16:creationId xmlns:a16="http://schemas.microsoft.com/office/drawing/2014/main" id="{6EB36A84-D010-4AE8-BBBD-CD7A7A96F2FB}"/>
              </a:ext>
            </a:extLst>
          </p:cNvPr>
          <p:cNvSpPr txBox="1">
            <a:spLocks noChangeArrowheads="1"/>
          </p:cNvSpPr>
          <p:nvPr/>
        </p:nvSpPr>
        <p:spPr bwMode="auto">
          <a:xfrm>
            <a:off x="2211387" y="235585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en-US" altLang="zh-CN" sz="2000">
                <a:solidFill>
                  <a:schemeClr val="bg1"/>
                </a:solidFill>
                <a:latin typeface="Times New Roman" panose="02020603050405020304" pitchFamily="18" charset="0"/>
                <a:ea typeface="隶书" panose="02010509060101010101" pitchFamily="49" charset="-122"/>
              </a:rPr>
              <a:t>2</a:t>
            </a:r>
          </a:p>
        </p:txBody>
      </p:sp>
      <p:sp>
        <p:nvSpPr>
          <p:cNvPr id="294926" name="Text Box 14">
            <a:extLst>
              <a:ext uri="{FF2B5EF4-FFF2-40B4-BE49-F238E27FC236}">
                <a16:creationId xmlns:a16="http://schemas.microsoft.com/office/drawing/2014/main" id="{D19DA673-D912-471C-929D-75A50BC4489D}"/>
              </a:ext>
            </a:extLst>
          </p:cNvPr>
          <p:cNvSpPr txBox="1">
            <a:spLocks noChangeArrowheads="1"/>
          </p:cNvSpPr>
          <p:nvPr/>
        </p:nvSpPr>
        <p:spPr bwMode="auto">
          <a:xfrm>
            <a:off x="2665412" y="5799137"/>
            <a:ext cx="2073275" cy="925513"/>
          </a:xfrm>
          <a:prstGeom prst="rect">
            <a:avLst/>
          </a:prstGeom>
          <a:solidFill>
            <a:schemeClr val="accent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zh-CN" sz="1800" dirty="0">
                <a:solidFill>
                  <a:schemeClr val="bg1"/>
                </a:solidFill>
                <a:latin typeface="Times New Roman" panose="02020603050405020304" pitchFamily="18" charset="0"/>
              </a:rPr>
              <a:t>在</a:t>
            </a:r>
            <a:r>
              <a:rPr lang="zh-CN" altLang="en-US" sz="1800" dirty="0">
                <a:solidFill>
                  <a:schemeClr val="bg1"/>
                </a:solidFill>
                <a:latin typeface="Times New Roman" panose="02020603050405020304" pitchFamily="18" charset="0"/>
              </a:rPr>
              <a:t>快表</a:t>
            </a:r>
            <a:r>
              <a:rPr lang="zh-CN" altLang="zh-CN" sz="1800" dirty="0">
                <a:solidFill>
                  <a:schemeClr val="bg1"/>
                </a:solidFill>
                <a:latin typeface="Times New Roman" panose="02020603050405020304" pitchFamily="18" charset="0"/>
              </a:rPr>
              <a:t>中未找到，从页表中读取，并存入</a:t>
            </a:r>
            <a:r>
              <a:rPr lang="zh-CN" altLang="en-US" sz="1800" dirty="0">
                <a:solidFill>
                  <a:schemeClr val="bg1"/>
                </a:solidFill>
                <a:latin typeface="Times New Roman" panose="02020603050405020304" pitchFamily="18" charset="0"/>
              </a:rPr>
              <a:t>快表</a:t>
            </a:r>
            <a:r>
              <a:rPr lang="zh-CN" altLang="zh-CN" sz="1800" dirty="0">
                <a:solidFill>
                  <a:schemeClr val="bg1"/>
                </a:solidFill>
                <a:latin typeface="Times New Roman" panose="02020603050405020304" pitchFamily="18" charset="0"/>
              </a:rPr>
              <a:t>。</a:t>
            </a:r>
            <a:endParaRPr lang="zh-CN" altLang="en-US" sz="1800" dirty="0">
              <a:solidFill>
                <a:schemeClr val="bg1"/>
              </a:solidFill>
              <a:latin typeface="Times New Roman" panose="02020603050405020304" pitchFamily="18" charset="0"/>
            </a:endParaRPr>
          </a:p>
        </p:txBody>
      </p:sp>
      <p:sp>
        <p:nvSpPr>
          <p:cNvPr id="294927" name="Rectangle 15">
            <a:extLst>
              <a:ext uri="{FF2B5EF4-FFF2-40B4-BE49-F238E27FC236}">
                <a16:creationId xmlns:a16="http://schemas.microsoft.com/office/drawing/2014/main" id="{7290CFE8-6FD6-4311-B123-7797469A3623}"/>
              </a:ext>
            </a:extLst>
          </p:cNvPr>
          <p:cNvSpPr>
            <a:spLocks noChangeArrowheads="1"/>
          </p:cNvSpPr>
          <p:nvPr/>
        </p:nvSpPr>
        <p:spPr bwMode="auto">
          <a:xfrm>
            <a:off x="3867150" y="1852612"/>
            <a:ext cx="2209800" cy="650875"/>
          </a:xfrm>
          <a:prstGeom prst="rect">
            <a:avLst/>
          </a:prstGeom>
          <a:solidFill>
            <a:schemeClr val="accent2"/>
          </a:solidFill>
          <a:ln w="9525">
            <a:solidFill>
              <a:srgbClr val="FF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zh-CN" altLang="en-US" sz="1800" dirty="0">
                <a:solidFill>
                  <a:schemeClr val="bg1"/>
                </a:solidFill>
                <a:latin typeface="Times New Roman" panose="02020603050405020304" pitchFamily="18" charset="0"/>
              </a:rPr>
              <a:t>利用块号和位移量计算物理地址</a:t>
            </a:r>
          </a:p>
        </p:txBody>
      </p:sp>
      <p:sp>
        <p:nvSpPr>
          <p:cNvPr id="51219" name="Rectangle 16">
            <a:hlinkClick r:id="" action="ppaction://hlinkshowjump?jump=previousslide"/>
            <a:extLst>
              <a:ext uri="{FF2B5EF4-FFF2-40B4-BE49-F238E27FC236}">
                <a16:creationId xmlns:a16="http://schemas.microsoft.com/office/drawing/2014/main" id="{AF8AB351-1226-46EE-9AEA-879481B708BF}"/>
              </a:ext>
            </a:extLst>
          </p:cNvPr>
          <p:cNvSpPr>
            <a:spLocks noChangeArrowheads="1"/>
          </p:cNvSpPr>
          <p:nvPr/>
        </p:nvSpPr>
        <p:spPr bwMode="auto">
          <a:xfrm>
            <a:off x="6534150" y="62484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51220" name="Rectangle 17">
            <a:hlinkClick r:id="" action="ppaction://hlinkshowjump?jump=nextslide"/>
            <a:extLst>
              <a:ext uri="{FF2B5EF4-FFF2-40B4-BE49-F238E27FC236}">
                <a16:creationId xmlns:a16="http://schemas.microsoft.com/office/drawing/2014/main" id="{6C175C70-34B6-4DD3-883A-8C4E0C4A8418}"/>
              </a:ext>
            </a:extLst>
          </p:cNvPr>
          <p:cNvSpPr>
            <a:spLocks noChangeArrowheads="1"/>
          </p:cNvSpPr>
          <p:nvPr/>
        </p:nvSpPr>
        <p:spPr bwMode="auto">
          <a:xfrm>
            <a:off x="7086600" y="6248400"/>
            <a:ext cx="4953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51221" name="Oval 18">
            <a:hlinkClick r:id="" action="ppaction://hlinkshowjump?jump=firstslide"/>
            <a:extLst>
              <a:ext uri="{FF2B5EF4-FFF2-40B4-BE49-F238E27FC236}">
                <a16:creationId xmlns:a16="http://schemas.microsoft.com/office/drawing/2014/main" id="{F5B9A1CA-3201-461E-9FFE-904F78E2F0FD}"/>
              </a:ext>
            </a:extLst>
          </p:cNvPr>
          <p:cNvSpPr>
            <a:spLocks noChangeArrowheads="1"/>
          </p:cNvSpPr>
          <p:nvPr/>
        </p:nvSpPr>
        <p:spPr bwMode="auto">
          <a:xfrm>
            <a:off x="7791450" y="6229350"/>
            <a:ext cx="1123950" cy="4000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51222" name="Rectangle 19">
            <a:extLst>
              <a:ext uri="{FF2B5EF4-FFF2-40B4-BE49-F238E27FC236}">
                <a16:creationId xmlns:a16="http://schemas.microsoft.com/office/drawing/2014/main" id="{B0CEAEEC-3FD6-4191-ACDF-E2AF23F2817E}"/>
              </a:ext>
            </a:extLst>
          </p:cNvPr>
          <p:cNvSpPr>
            <a:spLocks noChangeArrowheads="1"/>
          </p:cNvSpPr>
          <p:nvPr/>
        </p:nvSpPr>
        <p:spPr bwMode="auto">
          <a:xfrm>
            <a:off x="862012" y="2122487"/>
            <a:ext cx="1981200" cy="342900"/>
          </a:xfrm>
          <a:prstGeom prst="rect">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000" dirty="0">
                <a:solidFill>
                  <a:schemeClr val="tx1">
                    <a:lumMod val="85000"/>
                    <a:lumOff val="15000"/>
                  </a:schemeClr>
                </a:solidFill>
                <a:latin typeface="Times New Roman" panose="02020603050405020304" pitchFamily="18" charset="0"/>
              </a:rPr>
              <a:t>页号      位移量</a:t>
            </a:r>
          </a:p>
        </p:txBody>
      </p:sp>
      <p:sp>
        <p:nvSpPr>
          <p:cNvPr id="51223" name="Line 20">
            <a:extLst>
              <a:ext uri="{FF2B5EF4-FFF2-40B4-BE49-F238E27FC236}">
                <a16:creationId xmlns:a16="http://schemas.microsoft.com/office/drawing/2014/main" id="{618A996F-D0DE-453F-9998-A3FA7C9DAA51}"/>
              </a:ext>
            </a:extLst>
          </p:cNvPr>
          <p:cNvSpPr>
            <a:spLocks noChangeShapeType="1"/>
          </p:cNvSpPr>
          <p:nvPr/>
        </p:nvSpPr>
        <p:spPr bwMode="auto">
          <a:xfrm>
            <a:off x="1681162" y="2103437"/>
            <a:ext cx="0" cy="3619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4" name="Text Box 21">
            <a:extLst>
              <a:ext uri="{FF2B5EF4-FFF2-40B4-BE49-F238E27FC236}">
                <a16:creationId xmlns:a16="http://schemas.microsoft.com/office/drawing/2014/main" id="{E98696E7-D955-41AB-B5F7-ECB90A2AEE79}"/>
              </a:ext>
            </a:extLst>
          </p:cNvPr>
          <p:cNvSpPr txBox="1">
            <a:spLocks noChangeArrowheads="1"/>
          </p:cNvSpPr>
          <p:nvPr/>
        </p:nvSpPr>
        <p:spPr bwMode="auto">
          <a:xfrm>
            <a:off x="1185862" y="1703387"/>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zh-CN" altLang="en-US" sz="2000">
                <a:latin typeface="Times New Roman" panose="02020603050405020304" pitchFamily="18" charset="0"/>
              </a:rPr>
              <a:t>虚拟地址</a:t>
            </a:r>
          </a:p>
        </p:txBody>
      </p:sp>
      <p:sp>
        <p:nvSpPr>
          <p:cNvPr id="51225" name="Rectangle 22">
            <a:extLst>
              <a:ext uri="{FF2B5EF4-FFF2-40B4-BE49-F238E27FC236}">
                <a16:creationId xmlns:a16="http://schemas.microsoft.com/office/drawing/2014/main" id="{CE35D1DB-A856-48BD-80ED-0F32CE7ABB5F}"/>
              </a:ext>
            </a:extLst>
          </p:cNvPr>
          <p:cNvSpPr>
            <a:spLocks noChangeArrowheads="1"/>
          </p:cNvSpPr>
          <p:nvPr/>
        </p:nvSpPr>
        <p:spPr bwMode="auto">
          <a:xfrm>
            <a:off x="900112" y="3094037"/>
            <a:ext cx="1524000" cy="2133600"/>
          </a:xfrm>
          <a:prstGeom prst="rect">
            <a:avLst/>
          </a:prstGeom>
          <a:solidFill>
            <a:srgbClr val="FFFFCC"/>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65000"/>
              </a:lnSpc>
              <a:spcBef>
                <a:spcPct val="0"/>
              </a:spcBef>
              <a:buClrTx/>
              <a:buFontTx/>
              <a:buNone/>
            </a:pPr>
            <a:endParaRPr lang="en-US" altLang="zh-CN" sz="2400">
              <a:solidFill>
                <a:schemeClr val="bg2"/>
              </a:solidFill>
              <a:latin typeface="Times New Roman" panose="02020603050405020304" pitchFamily="18" charset="0"/>
              <a:ea typeface="楷体_GB2312" pitchFamily="49" charset="-122"/>
            </a:endParaRPr>
          </a:p>
          <a:p>
            <a:pPr eaLnBrk="1" hangingPunct="1">
              <a:lnSpc>
                <a:spcPct val="85000"/>
              </a:lnSpc>
              <a:spcBef>
                <a:spcPct val="0"/>
              </a:spcBef>
              <a:buClrTx/>
              <a:buFontTx/>
              <a:buNone/>
            </a:pPr>
            <a:r>
              <a:rPr lang="en-US" altLang="zh-CN" sz="2000">
                <a:solidFill>
                  <a:schemeClr val="bg2"/>
                </a:solidFill>
                <a:latin typeface="Times New Roman" panose="02020603050405020304" pitchFamily="18" charset="0"/>
                <a:ea typeface="楷体_GB2312" pitchFamily="49" charset="-122"/>
              </a:rPr>
              <a:t>2</a:t>
            </a:r>
          </a:p>
          <a:p>
            <a:pPr eaLnBrk="1" hangingPunct="1">
              <a:lnSpc>
                <a:spcPct val="85000"/>
              </a:lnSpc>
              <a:spcBef>
                <a:spcPct val="0"/>
              </a:spcBef>
              <a:buClrTx/>
              <a:buFontTx/>
              <a:buNone/>
            </a:pPr>
            <a:r>
              <a:rPr lang="en-US" altLang="zh-CN" sz="2000">
                <a:solidFill>
                  <a:schemeClr val="bg2"/>
                </a:solidFill>
                <a:latin typeface="Times New Roman" panose="02020603050405020304" pitchFamily="18" charset="0"/>
                <a:ea typeface="楷体_GB2312" pitchFamily="49" charset="-122"/>
              </a:rPr>
              <a:t>7</a:t>
            </a:r>
          </a:p>
          <a:p>
            <a:pPr eaLnBrk="1" hangingPunct="1">
              <a:lnSpc>
                <a:spcPct val="85000"/>
              </a:lnSpc>
              <a:spcBef>
                <a:spcPct val="0"/>
              </a:spcBef>
              <a:buClrTx/>
              <a:buFontTx/>
              <a:buNone/>
            </a:pPr>
            <a:r>
              <a:rPr lang="en-US" altLang="zh-CN" sz="2000">
                <a:solidFill>
                  <a:schemeClr val="bg2"/>
                </a:solidFill>
                <a:latin typeface="Times New Roman" panose="02020603050405020304" pitchFamily="18" charset="0"/>
                <a:ea typeface="楷体_GB2312" pitchFamily="49" charset="-122"/>
              </a:rPr>
              <a:t>5</a:t>
            </a:r>
          </a:p>
          <a:p>
            <a:pPr eaLnBrk="1" hangingPunct="1">
              <a:lnSpc>
                <a:spcPct val="85000"/>
              </a:lnSpc>
              <a:spcBef>
                <a:spcPct val="0"/>
              </a:spcBef>
              <a:buClrTx/>
              <a:buFontTx/>
              <a:buNone/>
            </a:pPr>
            <a:r>
              <a:rPr lang="en-US" altLang="zh-CN" sz="2000">
                <a:solidFill>
                  <a:schemeClr val="bg2"/>
                </a:solidFill>
                <a:latin typeface="Times New Roman" panose="02020603050405020304" pitchFamily="18" charset="0"/>
                <a:ea typeface="楷体_GB2312" pitchFamily="49" charset="-122"/>
              </a:rPr>
              <a:t>3</a:t>
            </a:r>
          </a:p>
          <a:p>
            <a:pPr eaLnBrk="1" hangingPunct="1">
              <a:lnSpc>
                <a:spcPct val="85000"/>
              </a:lnSpc>
              <a:spcBef>
                <a:spcPct val="0"/>
              </a:spcBef>
              <a:buClrTx/>
              <a:buFontTx/>
              <a:buNone/>
            </a:pPr>
            <a:r>
              <a:rPr lang="en-US" altLang="zh-CN" sz="2000">
                <a:solidFill>
                  <a:schemeClr val="bg2"/>
                </a:solidFill>
                <a:latin typeface="Times New Roman" panose="02020603050405020304" pitchFamily="18" charset="0"/>
                <a:ea typeface="楷体_GB2312" pitchFamily="49" charset="-122"/>
              </a:rPr>
              <a:t>8</a:t>
            </a:r>
          </a:p>
          <a:p>
            <a:pPr eaLnBrk="1" hangingPunct="1">
              <a:lnSpc>
                <a:spcPct val="85000"/>
              </a:lnSpc>
              <a:spcBef>
                <a:spcPct val="0"/>
              </a:spcBef>
              <a:buClrTx/>
              <a:buFontTx/>
              <a:buNone/>
            </a:pPr>
            <a:r>
              <a:rPr lang="en-US" altLang="zh-CN" sz="2000">
                <a:solidFill>
                  <a:schemeClr val="bg2"/>
                </a:solidFill>
                <a:latin typeface="Times New Roman" panose="02020603050405020304" pitchFamily="18" charset="0"/>
                <a:ea typeface="楷体_GB2312" pitchFamily="49" charset="-122"/>
              </a:rPr>
              <a:t>2</a:t>
            </a:r>
          </a:p>
          <a:p>
            <a:pPr eaLnBrk="1" hangingPunct="1">
              <a:lnSpc>
                <a:spcPct val="40000"/>
              </a:lnSpc>
              <a:spcBef>
                <a:spcPct val="0"/>
              </a:spcBef>
              <a:buClrTx/>
              <a:buFontTx/>
              <a:buNone/>
            </a:pPr>
            <a:r>
              <a:rPr lang="zh-CN" altLang="en-US" sz="2000">
                <a:solidFill>
                  <a:schemeClr val="bg2"/>
                </a:solidFill>
                <a:latin typeface="Times New Roman" panose="02020603050405020304" pitchFamily="18" charset="0"/>
                <a:ea typeface="楷体_GB2312" pitchFamily="49" charset="-122"/>
              </a:rPr>
              <a:t>。</a:t>
            </a:r>
          </a:p>
          <a:p>
            <a:pPr eaLnBrk="1" hangingPunct="1">
              <a:lnSpc>
                <a:spcPct val="40000"/>
              </a:lnSpc>
              <a:spcBef>
                <a:spcPct val="0"/>
              </a:spcBef>
              <a:buClrTx/>
              <a:buFontTx/>
              <a:buNone/>
            </a:pPr>
            <a:r>
              <a:rPr lang="zh-CN" altLang="en-US" sz="2000">
                <a:solidFill>
                  <a:schemeClr val="bg2"/>
                </a:solidFill>
                <a:latin typeface="Times New Roman" panose="02020603050405020304" pitchFamily="18" charset="0"/>
                <a:ea typeface="楷体_GB2312" pitchFamily="49" charset="-122"/>
              </a:rPr>
              <a:t>。</a:t>
            </a:r>
          </a:p>
          <a:p>
            <a:pPr eaLnBrk="1" hangingPunct="1">
              <a:lnSpc>
                <a:spcPct val="40000"/>
              </a:lnSpc>
              <a:spcBef>
                <a:spcPct val="0"/>
              </a:spcBef>
              <a:buClrTx/>
              <a:buFontTx/>
              <a:buNone/>
            </a:pPr>
            <a:r>
              <a:rPr lang="zh-CN" altLang="en-US" sz="2000">
                <a:solidFill>
                  <a:schemeClr val="bg2"/>
                </a:solidFill>
                <a:latin typeface="Times New Roman" panose="02020603050405020304" pitchFamily="18" charset="0"/>
                <a:ea typeface="楷体_GB2312" pitchFamily="49" charset="-122"/>
              </a:rPr>
              <a:t>。</a:t>
            </a:r>
          </a:p>
          <a:p>
            <a:pPr eaLnBrk="1" hangingPunct="1">
              <a:spcBef>
                <a:spcPct val="0"/>
              </a:spcBef>
              <a:buClrTx/>
              <a:buFontTx/>
              <a:buNone/>
            </a:pPr>
            <a:endParaRPr lang="en-US" altLang="zh-CN" sz="2000">
              <a:solidFill>
                <a:schemeClr val="bg2"/>
              </a:solidFill>
              <a:latin typeface="Times New Roman" panose="02020603050405020304" pitchFamily="18" charset="0"/>
              <a:ea typeface="楷体_GB2312" pitchFamily="49" charset="-122"/>
            </a:endParaRPr>
          </a:p>
        </p:txBody>
      </p:sp>
      <p:sp>
        <p:nvSpPr>
          <p:cNvPr id="51226" name="Line 23">
            <a:extLst>
              <a:ext uri="{FF2B5EF4-FFF2-40B4-BE49-F238E27FC236}">
                <a16:creationId xmlns:a16="http://schemas.microsoft.com/office/drawing/2014/main" id="{EC051321-295E-4AFC-B611-63F7F87AB269}"/>
              </a:ext>
            </a:extLst>
          </p:cNvPr>
          <p:cNvSpPr>
            <a:spLocks noChangeShapeType="1"/>
          </p:cNvSpPr>
          <p:nvPr/>
        </p:nvSpPr>
        <p:spPr bwMode="auto">
          <a:xfrm>
            <a:off x="1338262" y="3113087"/>
            <a:ext cx="0" cy="2133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7" name="Line 24">
            <a:extLst>
              <a:ext uri="{FF2B5EF4-FFF2-40B4-BE49-F238E27FC236}">
                <a16:creationId xmlns:a16="http://schemas.microsoft.com/office/drawing/2014/main" id="{26C84CB2-560A-4A45-92C2-D4B53E92AB82}"/>
              </a:ext>
            </a:extLst>
          </p:cNvPr>
          <p:cNvSpPr>
            <a:spLocks noChangeShapeType="1"/>
          </p:cNvSpPr>
          <p:nvPr/>
        </p:nvSpPr>
        <p:spPr bwMode="auto">
          <a:xfrm>
            <a:off x="900112" y="3932237"/>
            <a:ext cx="15240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8" name="Line 25">
            <a:extLst>
              <a:ext uri="{FF2B5EF4-FFF2-40B4-BE49-F238E27FC236}">
                <a16:creationId xmlns:a16="http://schemas.microsoft.com/office/drawing/2014/main" id="{3C57F446-C3F9-4E65-93A1-390C7BA32DA3}"/>
              </a:ext>
            </a:extLst>
          </p:cNvPr>
          <p:cNvSpPr>
            <a:spLocks noChangeShapeType="1"/>
          </p:cNvSpPr>
          <p:nvPr/>
        </p:nvSpPr>
        <p:spPr bwMode="auto">
          <a:xfrm>
            <a:off x="900112" y="4179887"/>
            <a:ext cx="15240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9" name="Text Box 26">
            <a:extLst>
              <a:ext uri="{FF2B5EF4-FFF2-40B4-BE49-F238E27FC236}">
                <a16:creationId xmlns:a16="http://schemas.microsoft.com/office/drawing/2014/main" id="{3F20E17C-9D83-4EEE-89BE-C75513894172}"/>
              </a:ext>
            </a:extLst>
          </p:cNvPr>
          <p:cNvSpPr txBox="1">
            <a:spLocks noChangeArrowheads="1"/>
          </p:cNvSpPr>
          <p:nvPr/>
        </p:nvSpPr>
        <p:spPr bwMode="auto">
          <a:xfrm>
            <a:off x="1071562" y="5208587"/>
            <a:ext cx="1847850" cy="3667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zh-CN" altLang="en-US" sz="1800">
                <a:latin typeface="Times New Roman" panose="02020603050405020304" pitchFamily="18" charset="0"/>
                <a:ea typeface="楷体_GB2312" pitchFamily="49" charset="-122"/>
              </a:rPr>
              <a:t>快表</a:t>
            </a:r>
          </a:p>
        </p:txBody>
      </p:sp>
      <p:sp>
        <p:nvSpPr>
          <p:cNvPr id="51230" name="Rectangle 27">
            <a:extLst>
              <a:ext uri="{FF2B5EF4-FFF2-40B4-BE49-F238E27FC236}">
                <a16:creationId xmlns:a16="http://schemas.microsoft.com/office/drawing/2014/main" id="{8B6CA6BB-53D6-4B50-9E90-BF930B2C958E}"/>
              </a:ext>
            </a:extLst>
          </p:cNvPr>
          <p:cNvSpPr>
            <a:spLocks noChangeArrowheads="1"/>
          </p:cNvSpPr>
          <p:nvPr/>
        </p:nvSpPr>
        <p:spPr bwMode="auto">
          <a:xfrm>
            <a:off x="4443412" y="3208337"/>
            <a:ext cx="1600200" cy="2305050"/>
          </a:xfrm>
          <a:prstGeom prst="rect">
            <a:avLst/>
          </a:prstGeom>
          <a:solidFill>
            <a:srgbClr val="FFFFCC"/>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endParaRPr lang="zh-CN" altLang="zh-CN" sz="2400" b="0">
              <a:solidFill>
                <a:schemeClr val="bg2"/>
              </a:solidFill>
              <a:latin typeface="Times New Roman" panose="02020603050405020304" pitchFamily="18" charset="0"/>
            </a:endParaRPr>
          </a:p>
        </p:txBody>
      </p:sp>
      <p:sp>
        <p:nvSpPr>
          <p:cNvPr id="51231" name="Rectangle 28" descr="宽上对角线">
            <a:extLst>
              <a:ext uri="{FF2B5EF4-FFF2-40B4-BE49-F238E27FC236}">
                <a16:creationId xmlns:a16="http://schemas.microsoft.com/office/drawing/2014/main" id="{0F3A2C6A-E51B-48AD-BFB2-520F9950E33A}"/>
              </a:ext>
            </a:extLst>
          </p:cNvPr>
          <p:cNvSpPr>
            <a:spLocks noChangeArrowheads="1"/>
          </p:cNvSpPr>
          <p:nvPr/>
        </p:nvSpPr>
        <p:spPr bwMode="auto">
          <a:xfrm>
            <a:off x="4443412" y="3989387"/>
            <a:ext cx="1581150" cy="304800"/>
          </a:xfrm>
          <a:prstGeom prst="rect">
            <a:avLst/>
          </a:prstGeom>
          <a:blipFill dpi="0" rotWithShape="0">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51232" name="Text Box 29">
            <a:extLst>
              <a:ext uri="{FF2B5EF4-FFF2-40B4-BE49-F238E27FC236}">
                <a16:creationId xmlns:a16="http://schemas.microsoft.com/office/drawing/2014/main" id="{E3090198-8C01-4606-B9B2-C27A8AB57917}"/>
              </a:ext>
            </a:extLst>
          </p:cNvPr>
          <p:cNvSpPr txBox="1">
            <a:spLocks noChangeArrowheads="1"/>
          </p:cNvSpPr>
          <p:nvPr/>
        </p:nvSpPr>
        <p:spPr bwMode="auto">
          <a:xfrm>
            <a:off x="4657725" y="551815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2000">
                <a:latin typeface="Times New Roman" panose="02020603050405020304" pitchFamily="18" charset="0"/>
                <a:ea typeface="楷体_GB2312" pitchFamily="49" charset="-122"/>
              </a:rPr>
              <a:t>页表</a:t>
            </a:r>
          </a:p>
        </p:txBody>
      </p:sp>
      <p:sp>
        <p:nvSpPr>
          <p:cNvPr id="51233" name="Text Box 30">
            <a:extLst>
              <a:ext uri="{FF2B5EF4-FFF2-40B4-BE49-F238E27FC236}">
                <a16:creationId xmlns:a16="http://schemas.microsoft.com/office/drawing/2014/main" id="{1C3E60BF-302E-40AA-AA3E-C34EBE4EB3A4}"/>
              </a:ext>
            </a:extLst>
          </p:cNvPr>
          <p:cNvSpPr txBox="1">
            <a:spLocks noChangeArrowheads="1"/>
          </p:cNvSpPr>
          <p:nvPr/>
        </p:nvSpPr>
        <p:spPr bwMode="auto">
          <a:xfrm>
            <a:off x="4157662" y="3227387"/>
            <a:ext cx="609600" cy="17557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FontTx/>
              <a:buNone/>
            </a:pPr>
            <a:r>
              <a:rPr lang="en-US" altLang="zh-CN" sz="1800">
                <a:latin typeface="Times New Roman" panose="02020603050405020304" pitchFamily="18" charset="0"/>
                <a:ea typeface="楷体_GB2312" pitchFamily="49" charset="-122"/>
              </a:rPr>
              <a:t>0</a:t>
            </a:r>
          </a:p>
          <a:p>
            <a:pPr eaLnBrk="1" hangingPunct="1">
              <a:lnSpc>
                <a:spcPct val="90000"/>
              </a:lnSpc>
              <a:spcBef>
                <a:spcPct val="0"/>
              </a:spcBef>
              <a:buClrTx/>
              <a:buFontTx/>
              <a:buNone/>
            </a:pPr>
            <a:r>
              <a:rPr lang="en-US" altLang="zh-CN" sz="1800">
                <a:latin typeface="Times New Roman" panose="02020603050405020304" pitchFamily="18" charset="0"/>
                <a:ea typeface="楷体_GB2312" pitchFamily="49" charset="-122"/>
              </a:rPr>
              <a:t>1</a:t>
            </a:r>
          </a:p>
          <a:p>
            <a:pPr eaLnBrk="1" hangingPunct="1">
              <a:lnSpc>
                <a:spcPct val="90000"/>
              </a:lnSpc>
              <a:spcBef>
                <a:spcPct val="0"/>
              </a:spcBef>
              <a:buClrTx/>
              <a:buFontTx/>
              <a:buNone/>
            </a:pPr>
            <a:r>
              <a:rPr lang="en-US" altLang="zh-CN" sz="1800">
                <a:latin typeface="Times New Roman" panose="02020603050405020304" pitchFamily="18" charset="0"/>
                <a:ea typeface="楷体_GB2312" pitchFamily="49" charset="-122"/>
              </a:rPr>
              <a:t>2</a:t>
            </a:r>
          </a:p>
          <a:p>
            <a:pPr eaLnBrk="1" hangingPunct="1">
              <a:lnSpc>
                <a:spcPct val="90000"/>
              </a:lnSpc>
              <a:spcBef>
                <a:spcPct val="0"/>
              </a:spcBef>
              <a:buClrTx/>
              <a:buFontTx/>
              <a:buNone/>
            </a:pPr>
            <a:r>
              <a:rPr lang="en-US" altLang="zh-CN" sz="1800">
                <a:latin typeface="Times New Roman" panose="02020603050405020304" pitchFamily="18" charset="0"/>
                <a:ea typeface="楷体_GB2312" pitchFamily="49" charset="-122"/>
              </a:rPr>
              <a:t>3</a:t>
            </a:r>
          </a:p>
          <a:p>
            <a:pPr eaLnBrk="1" hangingPunct="1">
              <a:lnSpc>
                <a:spcPct val="90000"/>
              </a:lnSpc>
              <a:spcBef>
                <a:spcPct val="0"/>
              </a:spcBef>
              <a:buClrTx/>
              <a:buFontTx/>
              <a:buNone/>
            </a:pPr>
            <a:r>
              <a:rPr lang="en-US" altLang="zh-CN" sz="1800">
                <a:latin typeface="Times New Roman" panose="02020603050405020304" pitchFamily="18" charset="0"/>
                <a:ea typeface="楷体_GB2312" pitchFamily="49" charset="-122"/>
              </a:rPr>
              <a:t>4</a:t>
            </a:r>
          </a:p>
          <a:p>
            <a:pPr eaLnBrk="1" hangingPunct="1">
              <a:lnSpc>
                <a:spcPct val="65000"/>
              </a:lnSpc>
              <a:spcBef>
                <a:spcPct val="0"/>
              </a:spcBef>
              <a:buClrTx/>
              <a:buFontTx/>
              <a:buNone/>
            </a:pPr>
            <a:r>
              <a:rPr lang="en-US" altLang="zh-CN" sz="1800">
                <a:latin typeface="Times New Roman" panose="02020603050405020304" pitchFamily="18" charset="0"/>
                <a:ea typeface="楷体_GB2312" pitchFamily="49" charset="-122"/>
              </a:rPr>
              <a:t>.</a:t>
            </a:r>
          </a:p>
          <a:p>
            <a:pPr eaLnBrk="1" hangingPunct="1">
              <a:lnSpc>
                <a:spcPct val="45000"/>
              </a:lnSpc>
              <a:spcBef>
                <a:spcPct val="0"/>
              </a:spcBef>
              <a:buClrTx/>
              <a:buFontTx/>
              <a:buNone/>
            </a:pPr>
            <a:r>
              <a:rPr lang="en-US" altLang="zh-CN" sz="1800">
                <a:latin typeface="Times New Roman" panose="02020603050405020304" pitchFamily="18" charset="0"/>
                <a:ea typeface="楷体_GB2312" pitchFamily="49" charset="-122"/>
              </a:rPr>
              <a:t>.</a:t>
            </a:r>
          </a:p>
          <a:p>
            <a:pPr eaLnBrk="1" hangingPunct="1">
              <a:lnSpc>
                <a:spcPct val="45000"/>
              </a:lnSpc>
              <a:spcBef>
                <a:spcPct val="0"/>
              </a:spcBef>
              <a:buClrTx/>
              <a:buFontTx/>
              <a:buNone/>
            </a:pPr>
            <a:r>
              <a:rPr lang="en-US" altLang="zh-CN" sz="1800">
                <a:latin typeface="Times New Roman" panose="02020603050405020304" pitchFamily="18" charset="0"/>
                <a:ea typeface="楷体_GB2312" pitchFamily="49" charset="-122"/>
              </a:rPr>
              <a:t>.</a:t>
            </a:r>
          </a:p>
        </p:txBody>
      </p:sp>
      <p:sp>
        <p:nvSpPr>
          <p:cNvPr id="294943" name="Text Box 31">
            <a:extLst>
              <a:ext uri="{FF2B5EF4-FFF2-40B4-BE49-F238E27FC236}">
                <a16:creationId xmlns:a16="http://schemas.microsoft.com/office/drawing/2014/main" id="{9135DC4A-8FA7-42CE-8DAE-35293F59DE67}"/>
              </a:ext>
            </a:extLst>
          </p:cNvPr>
          <p:cNvSpPr txBox="1">
            <a:spLocks noChangeArrowheads="1"/>
          </p:cNvSpPr>
          <p:nvPr/>
        </p:nvSpPr>
        <p:spPr bwMode="auto">
          <a:xfrm>
            <a:off x="6515100" y="1409700"/>
            <a:ext cx="2152650" cy="41084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en-US" altLang="zh-CN" sz="2000" dirty="0">
                <a:latin typeface="Times New Roman" panose="02020603050405020304" pitchFamily="18" charset="0"/>
              </a:rPr>
              <a:t>     </a:t>
            </a:r>
            <a:r>
              <a:rPr lang="zh-CN" altLang="en-US" sz="2400" dirty="0">
                <a:latin typeface="Times New Roman" panose="02020603050405020304" pitchFamily="18" charset="0"/>
              </a:rPr>
              <a:t>首先访问快表，确定需要的页号是否在其中，如果没有发现，再访问存储器中的页表。同时将从页表中读出的页号及块号更新快表中旧的表项。</a:t>
            </a:r>
          </a:p>
        </p:txBody>
      </p:sp>
      <p:sp>
        <p:nvSpPr>
          <p:cNvPr id="51235" name="Rectangle 32" descr="宽上对角线">
            <a:extLst>
              <a:ext uri="{FF2B5EF4-FFF2-40B4-BE49-F238E27FC236}">
                <a16:creationId xmlns:a16="http://schemas.microsoft.com/office/drawing/2014/main" id="{547EB461-6CC0-4256-8999-78CE81586A20}"/>
              </a:ext>
            </a:extLst>
          </p:cNvPr>
          <p:cNvSpPr>
            <a:spLocks noChangeArrowheads="1"/>
          </p:cNvSpPr>
          <p:nvPr/>
        </p:nvSpPr>
        <p:spPr bwMode="auto">
          <a:xfrm>
            <a:off x="1338262" y="3932237"/>
            <a:ext cx="1066800" cy="247650"/>
          </a:xfrm>
          <a:prstGeom prst="rect">
            <a:avLst/>
          </a:prstGeom>
          <a:blipFill dpi="0" rotWithShape="0">
            <a:blip r:embed="rId2"/>
            <a:srcRect/>
            <a:tile tx="0" ty="0" sx="100000" sy="100000" flip="none" algn="tl"/>
          </a:blip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94915"/>
                                        </p:tgtEl>
                                        <p:attrNameLst>
                                          <p:attrName>style.visibility</p:attrName>
                                        </p:attrNameLst>
                                      </p:cBhvr>
                                      <p:to>
                                        <p:strVal val="visible"/>
                                      </p:to>
                                    </p:set>
                                    <p:animEffect transition="in" filter="wipe(up)">
                                      <p:cBhvr>
                                        <p:cTn id="7" dur="500"/>
                                        <p:tgtEl>
                                          <p:spTgt spid="294915"/>
                                        </p:tgtEl>
                                      </p:cBhvr>
                                    </p:animEffect>
                                  </p:childTnLst>
                                </p:cTn>
                              </p:par>
                            </p:childTnLst>
                          </p:cTn>
                        </p:par>
                        <p:par>
                          <p:cTn id="8" fill="hold" nodeType="afterGroup">
                            <p:stCondLst>
                              <p:cond delay="500"/>
                            </p:stCondLst>
                            <p:childTnLst>
                              <p:par>
                                <p:cTn id="9" presetID="9" presetClass="entr" presetSubtype="0" fill="hold" grpId="0" nodeType="afterEffect">
                                  <p:stCondLst>
                                    <p:cond delay="1000"/>
                                  </p:stCondLst>
                                  <p:childTnLst>
                                    <p:set>
                                      <p:cBhvr>
                                        <p:cTn id="10" dur="1" fill="hold">
                                          <p:stCondLst>
                                            <p:cond delay="0"/>
                                          </p:stCondLst>
                                        </p:cTn>
                                        <p:tgtEl>
                                          <p:spTgt spid="294916"/>
                                        </p:tgtEl>
                                        <p:attrNameLst>
                                          <p:attrName>style.visibility</p:attrName>
                                        </p:attrNameLst>
                                      </p:cBhvr>
                                      <p:to>
                                        <p:strVal val="visible"/>
                                      </p:to>
                                    </p:set>
                                    <p:animEffect transition="in" filter="dissolve">
                                      <p:cBhvr>
                                        <p:cTn id="11" dur="500"/>
                                        <p:tgtEl>
                                          <p:spTgt spid="29491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294919"/>
                                        </p:tgtEl>
                                        <p:attrNameLst>
                                          <p:attrName>style.visibility</p:attrName>
                                        </p:attrNameLst>
                                      </p:cBhvr>
                                      <p:to>
                                        <p:strVal val="visible"/>
                                      </p:to>
                                    </p:set>
                                    <p:animEffect transition="in" filter="wipe(down)">
                                      <p:cBhvr>
                                        <p:cTn id="16" dur="500"/>
                                        <p:tgtEl>
                                          <p:spTgt spid="294919"/>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94920"/>
                                        </p:tgtEl>
                                        <p:attrNameLst>
                                          <p:attrName>style.visibility</p:attrName>
                                        </p:attrNameLst>
                                      </p:cBhvr>
                                      <p:to>
                                        <p:strVal val="visible"/>
                                      </p:to>
                                    </p:set>
                                    <p:animEffect transition="in" filter="wipe(left)">
                                      <p:cBhvr>
                                        <p:cTn id="20" dur="500"/>
                                        <p:tgtEl>
                                          <p:spTgt spid="294920"/>
                                        </p:tgtEl>
                                      </p:cBhvr>
                                    </p:animEffect>
                                  </p:childTnLst>
                                </p:cTn>
                              </p:par>
                            </p:childTnLst>
                          </p:cTn>
                        </p:par>
                        <p:par>
                          <p:cTn id="21" fill="hold" nodeType="afterGroup">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294918"/>
                                        </p:tgtEl>
                                        <p:attrNameLst>
                                          <p:attrName>style.visibility</p:attrName>
                                        </p:attrNameLst>
                                      </p:cBhvr>
                                      <p:to>
                                        <p:strVal val="visible"/>
                                      </p:to>
                                    </p:set>
                                    <p:animEffect transition="in" filter="dissolve">
                                      <p:cBhvr>
                                        <p:cTn id="24" dur="500"/>
                                        <p:tgtEl>
                                          <p:spTgt spid="29491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94926"/>
                                        </p:tgtEl>
                                        <p:attrNameLst>
                                          <p:attrName>style.visibility</p:attrName>
                                        </p:attrNameLst>
                                      </p:cBhvr>
                                      <p:to>
                                        <p:strVal val="visible"/>
                                      </p:to>
                                    </p:set>
                                    <p:animEffect transition="in" filter="dissolve">
                                      <p:cBhvr>
                                        <p:cTn id="29" dur="500"/>
                                        <p:tgtEl>
                                          <p:spTgt spid="29492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294921"/>
                                        </p:tgtEl>
                                        <p:attrNameLst>
                                          <p:attrName>style.visibility</p:attrName>
                                        </p:attrNameLst>
                                      </p:cBhvr>
                                      <p:to>
                                        <p:strVal val="visible"/>
                                      </p:to>
                                    </p:set>
                                    <p:animEffect transition="in" filter="wipe(up)">
                                      <p:cBhvr>
                                        <p:cTn id="34" dur="500"/>
                                        <p:tgtEl>
                                          <p:spTgt spid="294921"/>
                                        </p:tgtEl>
                                      </p:cBhvr>
                                    </p:animEffect>
                                  </p:childTnLst>
                                </p:cTn>
                              </p:par>
                            </p:childTnLst>
                          </p:cTn>
                        </p:par>
                        <p:par>
                          <p:cTn id="35" fill="hold" nodeType="afterGroup">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294925"/>
                                        </p:tgtEl>
                                        <p:attrNameLst>
                                          <p:attrName>style.visibility</p:attrName>
                                        </p:attrNameLst>
                                      </p:cBhvr>
                                      <p:to>
                                        <p:strVal val="visible"/>
                                      </p:to>
                                    </p:set>
                                  </p:childTnLst>
                                </p:cTn>
                              </p:par>
                            </p:childTnLst>
                          </p:cTn>
                        </p:par>
                        <p:par>
                          <p:cTn id="38" fill="hold" nodeType="afterGroup">
                            <p:stCondLst>
                              <p:cond delay="1000"/>
                            </p:stCondLst>
                            <p:childTnLst>
                              <p:par>
                                <p:cTn id="39" presetID="22" presetClass="entr" presetSubtype="1" fill="hold" nodeType="afterEffect">
                                  <p:stCondLst>
                                    <p:cond delay="3000"/>
                                  </p:stCondLst>
                                  <p:childTnLst>
                                    <p:set>
                                      <p:cBhvr>
                                        <p:cTn id="40" dur="1" fill="hold">
                                          <p:stCondLst>
                                            <p:cond delay="0"/>
                                          </p:stCondLst>
                                        </p:cTn>
                                        <p:tgtEl>
                                          <p:spTgt spid="294922"/>
                                        </p:tgtEl>
                                        <p:attrNameLst>
                                          <p:attrName>style.visibility</p:attrName>
                                        </p:attrNameLst>
                                      </p:cBhvr>
                                      <p:to>
                                        <p:strVal val="visible"/>
                                      </p:to>
                                    </p:set>
                                    <p:animEffect transition="in" filter="wipe(up)">
                                      <p:cBhvr>
                                        <p:cTn id="41" dur="500"/>
                                        <p:tgtEl>
                                          <p:spTgt spid="294922"/>
                                        </p:tgtEl>
                                      </p:cBhvr>
                                    </p:animEffect>
                                  </p:childTnLst>
                                </p:cTn>
                              </p:par>
                            </p:childTnLst>
                          </p:cTn>
                        </p:par>
                        <p:par>
                          <p:cTn id="42" fill="hold" nodeType="afterGroup">
                            <p:stCondLst>
                              <p:cond delay="4500"/>
                            </p:stCondLst>
                            <p:childTnLst>
                              <p:par>
                                <p:cTn id="43" presetID="22" presetClass="entr" presetSubtype="2" fill="hold" nodeType="afterEffect">
                                  <p:stCondLst>
                                    <p:cond delay="2000"/>
                                  </p:stCondLst>
                                  <p:childTnLst>
                                    <p:set>
                                      <p:cBhvr>
                                        <p:cTn id="44" dur="1" fill="hold">
                                          <p:stCondLst>
                                            <p:cond delay="0"/>
                                          </p:stCondLst>
                                        </p:cTn>
                                        <p:tgtEl>
                                          <p:spTgt spid="294914"/>
                                        </p:tgtEl>
                                        <p:attrNameLst>
                                          <p:attrName>style.visibility</p:attrName>
                                        </p:attrNameLst>
                                      </p:cBhvr>
                                      <p:to>
                                        <p:strVal val="visible"/>
                                      </p:to>
                                    </p:set>
                                    <p:animEffect transition="in" filter="wipe(right)">
                                      <p:cBhvr>
                                        <p:cTn id="45" dur="500"/>
                                        <p:tgtEl>
                                          <p:spTgt spid="294914"/>
                                        </p:tgtEl>
                                      </p:cBhvr>
                                    </p:animEffect>
                                  </p:childTnLst>
                                </p:cTn>
                              </p:par>
                            </p:childTnLst>
                          </p:cTn>
                        </p:par>
                        <p:par>
                          <p:cTn id="46" fill="hold" nodeType="afterGroup">
                            <p:stCondLst>
                              <p:cond delay="7000"/>
                            </p:stCondLst>
                            <p:childTnLst>
                              <p:par>
                                <p:cTn id="47" presetID="22" presetClass="entr" presetSubtype="4" fill="hold" nodeType="afterEffect">
                                  <p:stCondLst>
                                    <p:cond delay="0"/>
                                  </p:stCondLst>
                                  <p:childTnLst>
                                    <p:set>
                                      <p:cBhvr>
                                        <p:cTn id="48" dur="1" fill="hold">
                                          <p:stCondLst>
                                            <p:cond delay="0"/>
                                          </p:stCondLst>
                                        </p:cTn>
                                        <p:tgtEl>
                                          <p:spTgt spid="294923"/>
                                        </p:tgtEl>
                                        <p:attrNameLst>
                                          <p:attrName>style.visibility</p:attrName>
                                        </p:attrNameLst>
                                      </p:cBhvr>
                                      <p:to>
                                        <p:strVal val="visible"/>
                                      </p:to>
                                    </p:set>
                                    <p:animEffect transition="in" filter="wipe(down)">
                                      <p:cBhvr>
                                        <p:cTn id="49" dur="500"/>
                                        <p:tgtEl>
                                          <p:spTgt spid="294923"/>
                                        </p:tgtEl>
                                      </p:cBhvr>
                                    </p:animEffect>
                                  </p:childTnLst>
                                </p:cTn>
                              </p:par>
                            </p:childTnLst>
                          </p:cTn>
                        </p:par>
                        <p:par>
                          <p:cTn id="50" fill="hold" nodeType="afterGroup">
                            <p:stCondLst>
                              <p:cond delay="7500"/>
                            </p:stCondLst>
                            <p:childTnLst>
                              <p:par>
                                <p:cTn id="51" presetID="22" presetClass="entr" presetSubtype="8" fill="hold" nodeType="afterEffect">
                                  <p:stCondLst>
                                    <p:cond delay="0"/>
                                  </p:stCondLst>
                                  <p:childTnLst>
                                    <p:set>
                                      <p:cBhvr>
                                        <p:cTn id="52" dur="1" fill="hold">
                                          <p:stCondLst>
                                            <p:cond delay="0"/>
                                          </p:stCondLst>
                                        </p:cTn>
                                        <p:tgtEl>
                                          <p:spTgt spid="294924"/>
                                        </p:tgtEl>
                                        <p:attrNameLst>
                                          <p:attrName>style.visibility</p:attrName>
                                        </p:attrNameLst>
                                      </p:cBhvr>
                                      <p:to>
                                        <p:strVal val="visible"/>
                                      </p:to>
                                    </p:set>
                                    <p:animEffect transition="in" filter="wipe(left)">
                                      <p:cBhvr>
                                        <p:cTn id="53" dur="500"/>
                                        <p:tgtEl>
                                          <p:spTgt spid="294924"/>
                                        </p:tgtEl>
                                      </p:cBhvr>
                                    </p:animEffect>
                                  </p:childTnLst>
                                </p:cTn>
                              </p:par>
                            </p:childTnLst>
                          </p:cTn>
                        </p:par>
                        <p:par>
                          <p:cTn id="54" fill="hold" nodeType="afterGroup">
                            <p:stCondLst>
                              <p:cond delay="8000"/>
                            </p:stCondLst>
                            <p:childTnLst>
                              <p:par>
                                <p:cTn id="55" presetID="9" presetClass="entr" presetSubtype="0" fill="hold" grpId="0" nodeType="afterEffect">
                                  <p:stCondLst>
                                    <p:cond delay="0"/>
                                  </p:stCondLst>
                                  <p:childTnLst>
                                    <p:set>
                                      <p:cBhvr>
                                        <p:cTn id="56" dur="1" fill="hold">
                                          <p:stCondLst>
                                            <p:cond delay="0"/>
                                          </p:stCondLst>
                                        </p:cTn>
                                        <p:tgtEl>
                                          <p:spTgt spid="294927"/>
                                        </p:tgtEl>
                                        <p:attrNameLst>
                                          <p:attrName>style.visibility</p:attrName>
                                        </p:attrNameLst>
                                      </p:cBhvr>
                                      <p:to>
                                        <p:strVal val="visible"/>
                                      </p:to>
                                    </p:set>
                                    <p:animEffect transition="in" filter="dissolve">
                                      <p:cBhvr>
                                        <p:cTn id="57" dur="500"/>
                                        <p:tgtEl>
                                          <p:spTgt spid="294927"/>
                                        </p:tgtEl>
                                      </p:cBhvr>
                                    </p:animEffect>
                                  </p:childTnLst>
                                </p:cTn>
                              </p:par>
                            </p:childTnLst>
                          </p:cTn>
                        </p:par>
                        <p:par>
                          <p:cTn id="58" fill="hold" nodeType="afterGroup">
                            <p:stCondLst>
                              <p:cond delay="8500"/>
                            </p:stCondLst>
                            <p:childTnLst>
                              <p:par>
                                <p:cTn id="59" presetID="2" presetClass="entr" presetSubtype="2" fill="hold" grpId="0" nodeType="afterEffect">
                                  <p:stCondLst>
                                    <p:cond delay="2000"/>
                                  </p:stCondLst>
                                  <p:childTnLst>
                                    <p:set>
                                      <p:cBhvr>
                                        <p:cTn id="60" dur="1" fill="hold">
                                          <p:stCondLst>
                                            <p:cond delay="0"/>
                                          </p:stCondLst>
                                        </p:cTn>
                                        <p:tgtEl>
                                          <p:spTgt spid="294917">
                                            <p:txEl>
                                              <p:pRg st="0" end="0"/>
                                            </p:txEl>
                                          </p:spTgt>
                                        </p:tgtEl>
                                        <p:attrNameLst>
                                          <p:attrName>style.visibility</p:attrName>
                                        </p:attrNameLst>
                                      </p:cBhvr>
                                      <p:to>
                                        <p:strVal val="visible"/>
                                      </p:to>
                                    </p:set>
                                    <p:anim calcmode="lin" valueType="num">
                                      <p:cBhvr additive="base">
                                        <p:cTn id="61" dur="500" fill="hold"/>
                                        <p:tgtEl>
                                          <p:spTgt spid="294917">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49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94943"/>
                                        </p:tgtEl>
                                        <p:attrNameLst>
                                          <p:attrName>style.visibility</p:attrName>
                                        </p:attrNameLst>
                                      </p:cBhvr>
                                      <p:to>
                                        <p:strVal val="visible"/>
                                      </p:to>
                                    </p:set>
                                    <p:animEffect transition="in" filter="dissolve">
                                      <p:cBhvr>
                                        <p:cTn id="67" dur="500"/>
                                        <p:tgtEl>
                                          <p:spTgt spid="294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7" grpId="0" build="p" autoUpdateAnimBg="0" advAuto="2000"/>
      <p:bldP spid="294916" grpId="0" animBg="1" autoUpdateAnimBg="0"/>
      <p:bldP spid="294918" grpId="0" animBg="1" autoUpdateAnimBg="0"/>
      <p:bldP spid="294925" grpId="0" autoUpdateAnimBg="0"/>
      <p:bldP spid="294926" grpId="0" animBg="1" autoUpdateAnimBg="0"/>
      <p:bldP spid="294927" grpId="0" animBg="1" autoUpdateAnimBg="0"/>
      <p:bldP spid="294943"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A6674F-E483-43EE-BB21-11DC1BD87F97}"/>
              </a:ext>
            </a:extLst>
          </p:cNvPr>
          <p:cNvSpPr>
            <a:spLocks noGrp="1"/>
          </p:cNvSpPr>
          <p:nvPr>
            <p:ph type="title"/>
          </p:nvPr>
        </p:nvSpPr>
        <p:spPr/>
        <p:txBody>
          <a:bodyPr/>
          <a:lstStyle/>
          <a:p>
            <a:r>
              <a:rPr lang="en-US" altLang="zh-CN" dirty="0">
                <a:latin typeface="Times New Roman" panose="02020603050405020304" pitchFamily="18" charset="0"/>
              </a:rPr>
              <a:t>4. 4</a:t>
            </a:r>
            <a:r>
              <a:rPr lang="en-US" altLang="zh-CN" dirty="0"/>
              <a:t>	</a:t>
            </a:r>
            <a:r>
              <a:rPr lang="zh-CN" altLang="en-US" dirty="0"/>
              <a:t>基本</a:t>
            </a:r>
            <a:r>
              <a:rPr lang="zh-CN" altLang="en-US" dirty="0">
                <a:latin typeface="Times New Roman" panose="02020603050405020304" pitchFamily="18" charset="0"/>
              </a:rPr>
              <a:t>分页存储管理</a:t>
            </a:r>
            <a:endParaRPr lang="zh-CN" altLang="en-US" dirty="0"/>
          </a:p>
        </p:txBody>
      </p:sp>
      <p:pic>
        <p:nvPicPr>
          <p:cNvPr id="52229" name="Picture 3">
            <a:extLst>
              <a:ext uri="{FF2B5EF4-FFF2-40B4-BE49-F238E27FC236}">
                <a16:creationId xmlns:a16="http://schemas.microsoft.com/office/drawing/2014/main" id="{F2D31424-1316-4874-A2AA-DED7B8D14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528528"/>
            <a:ext cx="8162925" cy="403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230" name="圆角矩形 4">
            <a:extLst>
              <a:ext uri="{FF2B5EF4-FFF2-40B4-BE49-F238E27FC236}">
                <a16:creationId xmlns:a16="http://schemas.microsoft.com/office/drawing/2014/main" id="{1503DCF4-B133-40A7-BABD-DADCBB5FCE34}"/>
              </a:ext>
            </a:extLst>
          </p:cNvPr>
          <p:cNvSpPr>
            <a:spLocks noChangeArrowheads="1"/>
          </p:cNvSpPr>
          <p:nvPr/>
        </p:nvSpPr>
        <p:spPr bwMode="auto">
          <a:xfrm>
            <a:off x="827712" y="1528528"/>
            <a:ext cx="576263" cy="574675"/>
          </a:xfrm>
          <a:prstGeom prst="roundRect">
            <a:avLst>
              <a:gd name="adj" fmla="val 16667"/>
            </a:avLst>
          </a:prstGeom>
          <a:solidFill>
            <a:schemeClr val="bg1"/>
          </a:solidFill>
          <a:ln w="9525" algn="ctr">
            <a:solidFill>
              <a:schemeClr val="bg1"/>
            </a:solidFill>
            <a:miter lim="800000"/>
            <a:headEnd/>
            <a:tailEnd/>
          </a:ln>
        </p:spPr>
        <p:txBody>
          <a:bodyPr wrap="none"/>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52231" name="矩形 2">
            <a:extLst>
              <a:ext uri="{FF2B5EF4-FFF2-40B4-BE49-F238E27FC236}">
                <a16:creationId xmlns:a16="http://schemas.microsoft.com/office/drawing/2014/main" id="{0C734D8F-CCF5-4947-B392-0B3687567B60}"/>
              </a:ext>
            </a:extLst>
          </p:cNvPr>
          <p:cNvSpPr>
            <a:spLocks noChangeArrowheads="1"/>
          </p:cNvSpPr>
          <p:nvPr/>
        </p:nvSpPr>
        <p:spPr bwMode="auto">
          <a:xfrm>
            <a:off x="611188" y="3569894"/>
            <a:ext cx="7731428" cy="1834314"/>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1028">
            <a:extLst>
              <a:ext uri="{FF2B5EF4-FFF2-40B4-BE49-F238E27FC236}">
                <a16:creationId xmlns:a16="http://schemas.microsoft.com/office/drawing/2014/main" id="{F8A75674-6EE1-4309-802B-BF3F1C4468B9}"/>
              </a:ext>
            </a:extLst>
          </p:cNvPr>
          <p:cNvSpPr>
            <a:spLocks noGrp="1" noChangeArrowheads="1"/>
          </p:cNvSpPr>
          <p:nvPr>
            <p:ph type="title"/>
          </p:nvPr>
        </p:nvSpPr>
        <p:spPr>
          <a:xfrm>
            <a:off x="1187450" y="218440"/>
            <a:ext cx="6164263" cy="1143000"/>
          </a:xfrm>
        </p:spPr>
        <p:txBody>
          <a:bodyPr/>
          <a:lstStyle/>
          <a:p>
            <a:pPr eaLnBrk="1" hangingPunct="1"/>
            <a:r>
              <a:rPr lang="en-US" altLang="zh-CN" dirty="0">
                <a:latin typeface="楷体_GB2312" pitchFamily="49" charset="-122"/>
              </a:rPr>
              <a:t>4.1	  </a:t>
            </a:r>
            <a:r>
              <a:rPr lang="zh-CN" altLang="en-US" dirty="0">
                <a:latin typeface="楷体_GB2312" pitchFamily="49" charset="-122"/>
              </a:rPr>
              <a:t>存储管理概述</a:t>
            </a:r>
          </a:p>
        </p:txBody>
      </p:sp>
      <p:pic>
        <p:nvPicPr>
          <p:cNvPr id="7" name="图片 6">
            <a:extLst>
              <a:ext uri="{FF2B5EF4-FFF2-40B4-BE49-F238E27FC236}">
                <a16:creationId xmlns:a16="http://schemas.microsoft.com/office/drawing/2014/main" id="{D52DA55A-B8C0-C9F7-F919-A7268EA8DB6F}"/>
              </a:ext>
            </a:extLst>
          </p:cNvPr>
          <p:cNvPicPr>
            <a:picLocks noChangeAspect="1"/>
          </p:cNvPicPr>
          <p:nvPr/>
        </p:nvPicPr>
        <p:blipFill>
          <a:blip r:embed="rId2"/>
          <a:stretch>
            <a:fillRect/>
          </a:stretch>
        </p:blipFill>
        <p:spPr>
          <a:xfrm>
            <a:off x="806389" y="1450666"/>
            <a:ext cx="7649931" cy="4421814"/>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63272-975A-4DAC-964A-D5ACA2033596}"/>
              </a:ext>
            </a:extLst>
          </p:cNvPr>
          <p:cNvSpPr>
            <a:spLocks noGrp="1"/>
          </p:cNvSpPr>
          <p:nvPr>
            <p:ph type="title"/>
          </p:nvPr>
        </p:nvSpPr>
        <p:spPr/>
        <p:txBody>
          <a:bodyPr/>
          <a:lstStyle/>
          <a:p>
            <a:r>
              <a:rPr lang="en-US" altLang="zh-CN" dirty="0">
                <a:latin typeface="Times New Roman" panose="02020603050405020304" pitchFamily="18" charset="0"/>
              </a:rPr>
              <a:t>4. 4</a:t>
            </a:r>
            <a:r>
              <a:rPr lang="en-US" altLang="zh-CN" dirty="0"/>
              <a:t>	   </a:t>
            </a:r>
            <a:r>
              <a:rPr lang="zh-CN" altLang="en-US" dirty="0"/>
              <a:t>基本</a:t>
            </a:r>
            <a:r>
              <a:rPr lang="zh-CN" altLang="en-US" dirty="0">
                <a:latin typeface="Times New Roman" panose="02020603050405020304" pitchFamily="18" charset="0"/>
              </a:rPr>
              <a:t>分页存储管理</a:t>
            </a:r>
            <a:endParaRPr lang="zh-CN" altLang="en-US" dirty="0"/>
          </a:p>
        </p:txBody>
      </p:sp>
      <p:pic>
        <p:nvPicPr>
          <p:cNvPr id="53253" name="Picture 3">
            <a:extLst>
              <a:ext uri="{FF2B5EF4-FFF2-40B4-BE49-F238E27FC236}">
                <a16:creationId xmlns:a16="http://schemas.microsoft.com/office/drawing/2014/main" id="{D89F877E-D7D4-4745-9146-5EF5CCF80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55400"/>
            <a:ext cx="8162925" cy="403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254" name="圆角矩形 4">
            <a:extLst>
              <a:ext uri="{FF2B5EF4-FFF2-40B4-BE49-F238E27FC236}">
                <a16:creationId xmlns:a16="http://schemas.microsoft.com/office/drawing/2014/main" id="{79FA9AB2-A7A7-485B-A146-4B588A2141A7}"/>
              </a:ext>
            </a:extLst>
          </p:cNvPr>
          <p:cNvSpPr>
            <a:spLocks noChangeArrowheads="1"/>
          </p:cNvSpPr>
          <p:nvPr/>
        </p:nvSpPr>
        <p:spPr bwMode="auto">
          <a:xfrm>
            <a:off x="655864" y="1555400"/>
            <a:ext cx="576263" cy="574675"/>
          </a:xfrm>
          <a:prstGeom prst="roundRect">
            <a:avLst>
              <a:gd name="adj" fmla="val 16667"/>
            </a:avLst>
          </a:prstGeom>
          <a:solidFill>
            <a:schemeClr val="bg1"/>
          </a:solidFill>
          <a:ln w="9525" algn="ctr">
            <a:solidFill>
              <a:schemeClr val="bg1"/>
            </a:solidFill>
            <a:miter lim="800000"/>
            <a:headEnd/>
            <a:tailEnd/>
          </a:ln>
        </p:spPr>
        <p:txBody>
          <a:bodyPr wrap="none"/>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1">
            <a:extLst>
              <a:ext uri="{FF2B5EF4-FFF2-40B4-BE49-F238E27FC236}">
                <a16:creationId xmlns:a16="http://schemas.microsoft.com/office/drawing/2014/main" id="{16C6450C-AE60-4E25-B5FF-00732A54315F}"/>
              </a:ext>
            </a:extLst>
          </p:cNvPr>
          <p:cNvSpPr>
            <a:spLocks noGrp="1"/>
          </p:cNvSpPr>
          <p:nvPr>
            <p:ph type="dt" sz="quarter" idx="4294967295"/>
          </p:nvPr>
        </p:nvSpPr>
        <p:spPr>
          <a:xfrm>
            <a:off x="0" y="6489700"/>
            <a:ext cx="9144000" cy="368300"/>
          </a:xfrm>
          <a:prstGeom prst="rect">
            <a:avLst/>
          </a:prstGeom>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fld id="{8E6034E4-A862-4F39-985F-C192228F2C6D}" type="datetime1">
              <a:rPr kumimoji="0" lang="zh-CN" altLang="en-US" sz="1400" smtClean="0">
                <a:latin typeface="Tahoma" panose="020B0604030504040204" pitchFamily="34" charset="0"/>
                <a:cs typeface="+mn-cs"/>
              </a:rPr>
              <a:pPr>
                <a:spcBef>
                  <a:spcPct val="0"/>
                </a:spcBef>
                <a:buFontTx/>
                <a:buNone/>
                <a:defRPr/>
              </a:pPr>
              <a:t>2022/8/18</a:t>
            </a:fld>
            <a:r>
              <a:rPr kumimoji="0" lang="en-US" altLang="zh-CN" sz="1400">
                <a:latin typeface="Tahoma" panose="020B0604030504040204" pitchFamily="34" charset="0"/>
                <a:cs typeface="+mn-cs"/>
              </a:rPr>
              <a:t>    </a:t>
            </a:r>
            <a:fld id="{64567290-D6AE-4A92-B869-150BE704B795}" type="datetime10">
              <a:rPr kumimoji="0" lang="zh-CN" altLang="en-US" sz="1400" smtClean="0">
                <a:latin typeface="Tahoma" panose="020B0604030504040204" pitchFamily="34" charset="0"/>
                <a:cs typeface="+mn-cs"/>
              </a:rPr>
              <a:pPr>
                <a:spcBef>
                  <a:spcPct val="0"/>
                </a:spcBef>
                <a:buFontTx/>
                <a:buNone/>
                <a:defRPr/>
              </a:pPr>
              <a:t>18:03</a:t>
            </a:fld>
            <a:endParaRPr kumimoji="0" lang="zh-CN" altLang="zh-CN" sz="1400">
              <a:latin typeface="Tahoma" panose="020B0604030504040204" pitchFamily="34" charset="0"/>
              <a:cs typeface="+mn-cs"/>
            </a:endParaRPr>
          </a:p>
        </p:txBody>
      </p:sp>
      <p:sp>
        <p:nvSpPr>
          <p:cNvPr id="22531" name="灯片编号占位符 3">
            <a:extLst>
              <a:ext uri="{FF2B5EF4-FFF2-40B4-BE49-F238E27FC236}">
                <a16:creationId xmlns:a16="http://schemas.microsoft.com/office/drawing/2014/main" id="{D87FD3CF-801E-440C-A4E1-F8564FEC4B91}"/>
              </a:ext>
            </a:extLst>
          </p:cNvPr>
          <p:cNvSpPr>
            <a:spLocks noGrp="1"/>
          </p:cNvSpPr>
          <p:nvPr>
            <p:ph type="sldNum" sz="quarter" idx="4294967295"/>
          </p:nvPr>
        </p:nvSpPr>
        <p:spPr bwMode="auto">
          <a:xfrm>
            <a:off x="65532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algn="r" eaLnBrk="1" hangingPunct="1"/>
            <a:fld id="{805963E0-D761-4105-BA74-07461F18D561}" type="slidenum">
              <a:rPr lang="en-US" altLang="zh-CN" sz="1400">
                <a:latin typeface="Times New Roman" panose="02020603050405020304" pitchFamily="18" charset="0"/>
                <a:ea typeface="宋体" panose="02010600030101010101" pitchFamily="2" charset="-122"/>
              </a:rPr>
              <a:pPr algn="r" eaLnBrk="1" hangingPunct="1"/>
              <a:t>51</a:t>
            </a:fld>
            <a:endParaRPr kumimoji="0" lang="zh-CN" altLang="en-US" sz="1400">
              <a:solidFill>
                <a:srgbClr val="9900CC"/>
              </a:solidFill>
              <a:latin typeface="Tahoma" panose="020B0604030504040204" pitchFamily="34" charset="0"/>
              <a:ea typeface="宋体" panose="02010600030101010101" pitchFamily="2" charset="-122"/>
            </a:endParaRPr>
          </a:p>
        </p:txBody>
      </p:sp>
      <p:sp>
        <p:nvSpPr>
          <p:cNvPr id="22532" name="矩形 5">
            <a:extLst>
              <a:ext uri="{FF2B5EF4-FFF2-40B4-BE49-F238E27FC236}">
                <a16:creationId xmlns:a16="http://schemas.microsoft.com/office/drawing/2014/main" id="{2DF06E82-4AE2-4807-967D-B75929CC1391}"/>
              </a:ext>
            </a:extLst>
          </p:cNvPr>
          <p:cNvSpPr>
            <a:spLocks noChangeArrowheads="1"/>
          </p:cNvSpPr>
          <p:nvPr/>
        </p:nvSpPr>
        <p:spPr bwMode="auto">
          <a:xfrm>
            <a:off x="201613" y="1127125"/>
            <a:ext cx="8740775" cy="440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eaLnBrk="1" hangingPunct="1"/>
            <a:r>
              <a:rPr lang="zh-CN" altLang="en-US" sz="2000" dirty="0">
                <a:latin typeface="Times New Roman" panose="02020603050405020304" pitchFamily="18" charset="0"/>
                <a:ea typeface="宋体" panose="02010600030101010101" pitchFamily="2" charset="-122"/>
              </a:rPr>
              <a:t>例</a:t>
            </a: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考虑一个分页系统，其页表存放在内存，如果内存读写周期为</a:t>
            </a:r>
            <a:r>
              <a:rPr lang="en-US" altLang="zh-CN" sz="2000" dirty="0">
                <a:latin typeface="Times New Roman" panose="02020603050405020304" pitchFamily="18" charset="0"/>
                <a:ea typeface="宋体" panose="02010600030101010101" pitchFamily="2" charset="-122"/>
              </a:rPr>
              <a:t>0.1us</a:t>
            </a:r>
            <a:r>
              <a:rPr lang="zh-CN" altLang="en-US" sz="2000" dirty="0">
                <a:latin typeface="Times New Roman" panose="02020603050405020304" pitchFamily="18" charset="0"/>
                <a:ea typeface="宋体" panose="02010600030101010101" pitchFamily="2" charset="-122"/>
              </a:rPr>
              <a:t>，快表的访问时间为</a:t>
            </a:r>
            <a:r>
              <a:rPr lang="en-US" altLang="zh-CN" sz="2000" dirty="0">
                <a:latin typeface="Times New Roman" panose="02020603050405020304" pitchFamily="18" charset="0"/>
                <a:ea typeface="宋体" panose="02010600030101010101" pitchFamily="2" charset="-122"/>
              </a:rPr>
              <a:t>0.02us</a:t>
            </a:r>
            <a:r>
              <a:rPr lang="zh-CN" altLang="en-US" sz="2000" dirty="0">
                <a:latin typeface="Times New Roman" panose="02020603050405020304" pitchFamily="18" charset="0"/>
                <a:ea typeface="宋体" panose="02010600030101010101" pitchFamily="2" charset="-122"/>
              </a:rPr>
              <a:t>。如果设立一个可存放</a:t>
            </a:r>
            <a:r>
              <a:rPr lang="en-US" altLang="zh-CN" sz="2000" dirty="0">
                <a:latin typeface="Times New Roman" panose="02020603050405020304" pitchFamily="18" charset="0"/>
                <a:ea typeface="宋体" panose="02010600030101010101" pitchFamily="2" charset="-122"/>
              </a:rPr>
              <a:t>64</a:t>
            </a:r>
            <a:r>
              <a:rPr lang="zh-CN" altLang="en-US" sz="2000" dirty="0">
                <a:latin typeface="Times New Roman" panose="02020603050405020304" pitchFamily="18" charset="0"/>
                <a:ea typeface="宋体" panose="02010600030101010101" pitchFamily="2" charset="-122"/>
              </a:rPr>
              <a:t>个页表表项的快表，</a:t>
            </a:r>
            <a:r>
              <a:rPr lang="en-US" altLang="zh-CN" sz="2000" dirty="0">
                <a:latin typeface="Times New Roman" panose="02020603050405020304" pitchFamily="18" charset="0"/>
                <a:ea typeface="宋体" panose="02010600030101010101" pitchFamily="2" charset="-122"/>
              </a:rPr>
              <a:t>90%</a:t>
            </a:r>
            <a:r>
              <a:rPr lang="zh-CN" altLang="en-US" sz="2000" dirty="0">
                <a:latin typeface="Times New Roman" panose="02020603050405020304" pitchFamily="18" charset="0"/>
                <a:ea typeface="宋体" panose="02010600030101010101" pitchFamily="2" charset="-122"/>
              </a:rPr>
              <a:t>的地址变换可通过快表完成，问内存平均存取周期为多少？</a:t>
            </a:r>
          </a:p>
          <a:p>
            <a:pPr eaLnBrk="1" hangingPunct="1"/>
            <a:endParaRPr lang="zh-CN" altLang="en-US" sz="2000" dirty="0">
              <a:latin typeface="Times New Roman" panose="02020603050405020304" pitchFamily="18" charset="0"/>
              <a:ea typeface="宋体" panose="02010600030101010101" pitchFamily="2" charset="-122"/>
            </a:endParaRPr>
          </a:p>
          <a:p>
            <a:pPr eaLnBrk="1" hangingPunct="1"/>
            <a:r>
              <a:rPr lang="zh-CN" altLang="en-US" sz="2000" dirty="0">
                <a:solidFill>
                  <a:srgbClr val="FF0000"/>
                </a:solidFill>
                <a:latin typeface="Times New Roman" panose="02020603050405020304" pitchFamily="18" charset="0"/>
                <a:ea typeface="宋体" panose="02010600030101010101" pitchFamily="2" charset="-122"/>
              </a:rPr>
              <a:t>参考答案：</a:t>
            </a:r>
          </a:p>
          <a:p>
            <a:pPr eaLnBrk="1" hangingPunct="1"/>
            <a:r>
              <a:rPr lang="zh-CN" altLang="en-US" sz="2000" dirty="0">
                <a:solidFill>
                  <a:srgbClr val="FF0000"/>
                </a:solidFill>
                <a:latin typeface="Times New Roman" panose="02020603050405020304" pitchFamily="18" charset="0"/>
                <a:ea typeface="宋体" panose="02010600030101010101" pitchFamily="2" charset="-122"/>
              </a:rPr>
              <a:t>    当快表命中时</a:t>
            </a:r>
            <a:r>
              <a:rPr lang="en-US" altLang="zh-CN" sz="2000" dirty="0">
                <a:solidFill>
                  <a:srgbClr val="FF0000"/>
                </a:solidFill>
                <a:latin typeface="Times New Roman" panose="02020603050405020304" pitchFamily="18" charset="0"/>
                <a:ea typeface="宋体" panose="02010600030101010101" pitchFamily="2" charset="-122"/>
              </a:rPr>
              <a:t>CPU</a:t>
            </a:r>
            <a:r>
              <a:rPr lang="zh-CN" altLang="en-US" sz="2000" dirty="0">
                <a:solidFill>
                  <a:srgbClr val="FF0000"/>
                </a:solidFill>
                <a:latin typeface="Times New Roman" panose="02020603050405020304" pitchFamily="18" charset="0"/>
                <a:ea typeface="宋体" panose="02010600030101010101" pitchFamily="2" charset="-122"/>
              </a:rPr>
              <a:t>存取内存一个数据的时间为：</a:t>
            </a:r>
            <a:endParaRPr lang="en-US" altLang="zh-CN" sz="2000" dirty="0">
              <a:solidFill>
                <a:srgbClr val="FF0000"/>
              </a:solidFill>
              <a:latin typeface="Times New Roman" panose="02020603050405020304" pitchFamily="18" charset="0"/>
              <a:ea typeface="宋体" panose="02010600030101010101" pitchFamily="2" charset="-122"/>
            </a:endParaRPr>
          </a:p>
          <a:p>
            <a:pPr eaLnBrk="1" hangingPunct="1"/>
            <a:r>
              <a:rPr lang="en-US" altLang="zh-CN" sz="2000" dirty="0">
                <a:solidFill>
                  <a:srgbClr val="FF0000"/>
                </a:solidFill>
                <a:latin typeface="Times New Roman" panose="02020603050405020304" pitchFamily="18" charset="0"/>
                <a:ea typeface="宋体" panose="02010600030101010101" pitchFamily="2" charset="-122"/>
              </a:rPr>
              <a:t>T1</a:t>
            </a:r>
            <a:r>
              <a:rPr lang="zh-CN" altLang="en-US" sz="2000" dirty="0">
                <a:solidFill>
                  <a:srgbClr val="FF0000"/>
                </a:solidFill>
                <a:latin typeface="Times New Roman" panose="02020603050405020304" pitchFamily="18" charset="0"/>
                <a:ea typeface="宋体" panose="02010600030101010101" pitchFamily="2" charset="-122"/>
              </a:rPr>
              <a:t>＝检索快表时间＋访问内存数据时间</a:t>
            </a:r>
            <a:r>
              <a:rPr lang="en-US" altLang="zh-CN" sz="2000" dirty="0">
                <a:solidFill>
                  <a:srgbClr val="FF0000"/>
                </a:solidFill>
                <a:latin typeface="Times New Roman" panose="02020603050405020304" pitchFamily="18" charset="0"/>
                <a:ea typeface="宋体" panose="02010600030101010101" pitchFamily="2" charset="-122"/>
              </a:rPr>
              <a:t>=T(</a:t>
            </a:r>
            <a:r>
              <a:rPr lang="zh-CN" altLang="en-US" sz="2000" dirty="0">
                <a:solidFill>
                  <a:srgbClr val="FF0000"/>
                </a:solidFill>
                <a:latin typeface="Times New Roman" panose="02020603050405020304" pitchFamily="18" charset="0"/>
                <a:ea typeface="宋体" panose="02010600030101010101" pitchFamily="2" charset="-122"/>
              </a:rPr>
              <a:t>快表</a:t>
            </a:r>
            <a:r>
              <a:rPr lang="en-US" altLang="zh-CN" sz="2000" dirty="0">
                <a:solidFill>
                  <a:srgbClr val="FF0000"/>
                </a:solidFill>
                <a:latin typeface="Times New Roman" panose="02020603050405020304" pitchFamily="18" charset="0"/>
                <a:ea typeface="宋体" panose="02010600030101010101" pitchFamily="2" charset="-122"/>
              </a:rPr>
              <a:t>)+T(</a:t>
            </a:r>
            <a:r>
              <a:rPr lang="zh-CN" altLang="en-US" sz="2000" dirty="0">
                <a:solidFill>
                  <a:srgbClr val="FF0000"/>
                </a:solidFill>
                <a:latin typeface="Times New Roman" panose="02020603050405020304" pitchFamily="18" charset="0"/>
                <a:ea typeface="宋体" panose="02010600030101010101" pitchFamily="2" charset="-122"/>
              </a:rPr>
              <a:t>内存</a:t>
            </a:r>
            <a:r>
              <a:rPr lang="en-US" altLang="zh-CN" sz="2000" dirty="0">
                <a:solidFill>
                  <a:srgbClr val="FF0000"/>
                </a:solidFill>
                <a:latin typeface="Times New Roman" panose="02020603050405020304" pitchFamily="18" charset="0"/>
                <a:ea typeface="宋体" panose="02010600030101010101" pitchFamily="2" charset="-122"/>
              </a:rPr>
              <a:t>)</a:t>
            </a:r>
            <a:r>
              <a:rPr lang="zh-CN" altLang="en-US" sz="2000" dirty="0">
                <a:solidFill>
                  <a:srgbClr val="FF0000"/>
                </a:solidFill>
                <a:latin typeface="Times New Roman" panose="02020603050405020304" pitchFamily="18" charset="0"/>
                <a:ea typeface="宋体" panose="02010600030101010101" pitchFamily="2" charset="-122"/>
              </a:rPr>
              <a:t>＝ </a:t>
            </a:r>
            <a:r>
              <a:rPr lang="en-US" altLang="zh-CN" sz="2000" dirty="0">
                <a:solidFill>
                  <a:srgbClr val="FF0000"/>
                </a:solidFill>
                <a:latin typeface="Times New Roman" panose="02020603050405020304" pitchFamily="18" charset="0"/>
                <a:ea typeface="宋体" panose="02010600030101010101" pitchFamily="2" charset="-122"/>
              </a:rPr>
              <a:t>20</a:t>
            </a:r>
            <a:r>
              <a:rPr lang="zh-CN" altLang="en-US" sz="2000" dirty="0">
                <a:solidFill>
                  <a:srgbClr val="FF0000"/>
                </a:solidFill>
                <a:latin typeface="Times New Roman" panose="02020603050405020304" pitchFamily="18" charset="0"/>
                <a:ea typeface="宋体" panose="02010600030101010101" pitchFamily="2" charset="-122"/>
              </a:rPr>
              <a:t>＋</a:t>
            </a:r>
            <a:r>
              <a:rPr lang="en-US" altLang="zh-CN" sz="2000" dirty="0">
                <a:solidFill>
                  <a:srgbClr val="FF0000"/>
                </a:solidFill>
                <a:latin typeface="Times New Roman" panose="02020603050405020304" pitchFamily="18" charset="0"/>
                <a:ea typeface="宋体" panose="02010600030101010101" pitchFamily="2" charset="-122"/>
              </a:rPr>
              <a:t>100</a:t>
            </a:r>
            <a:r>
              <a:rPr lang="zh-CN" altLang="en-US" sz="2000" dirty="0">
                <a:solidFill>
                  <a:srgbClr val="FF0000"/>
                </a:solidFill>
                <a:latin typeface="Times New Roman" panose="02020603050405020304" pitchFamily="18" charset="0"/>
                <a:ea typeface="宋体" panose="02010600030101010101" pitchFamily="2" charset="-122"/>
              </a:rPr>
              <a:t>＝</a:t>
            </a:r>
            <a:r>
              <a:rPr lang="en-US" altLang="zh-CN" sz="2000" dirty="0">
                <a:solidFill>
                  <a:srgbClr val="FF0000"/>
                </a:solidFill>
                <a:latin typeface="Times New Roman" panose="02020603050405020304" pitchFamily="18" charset="0"/>
                <a:ea typeface="宋体" panose="02010600030101010101" pitchFamily="2" charset="-122"/>
              </a:rPr>
              <a:t>120ns</a:t>
            </a:r>
            <a:r>
              <a:rPr lang="zh-CN" altLang="en-US" sz="2000" dirty="0">
                <a:solidFill>
                  <a:srgbClr val="FF0000"/>
                </a:solidFill>
                <a:latin typeface="Times New Roman" panose="02020603050405020304" pitchFamily="18" charset="0"/>
                <a:ea typeface="宋体" panose="02010600030101010101" pitchFamily="2" charset="-122"/>
              </a:rPr>
              <a:t>。</a:t>
            </a:r>
            <a:endParaRPr lang="en-US" altLang="zh-CN" sz="2000" dirty="0">
              <a:solidFill>
                <a:srgbClr val="FF0000"/>
              </a:solidFill>
              <a:latin typeface="Times New Roman" panose="02020603050405020304" pitchFamily="18" charset="0"/>
              <a:ea typeface="宋体" panose="02010600030101010101" pitchFamily="2" charset="-122"/>
            </a:endParaRPr>
          </a:p>
          <a:p>
            <a:pPr eaLnBrk="1" hangingPunct="1"/>
            <a:endParaRPr lang="en-US" altLang="zh-CN" sz="2000" dirty="0">
              <a:solidFill>
                <a:srgbClr val="FF0000"/>
              </a:solidFill>
              <a:latin typeface="Times New Roman" panose="02020603050405020304" pitchFamily="18" charset="0"/>
              <a:ea typeface="宋体" panose="02010600030101010101" pitchFamily="2" charset="-122"/>
            </a:endParaRPr>
          </a:p>
          <a:p>
            <a:pPr eaLnBrk="1" hangingPunct="1"/>
            <a:r>
              <a:rPr lang="en-US" altLang="zh-CN" sz="2000" dirty="0">
                <a:solidFill>
                  <a:srgbClr val="FF0000"/>
                </a:solidFill>
                <a:latin typeface="Times New Roman" panose="02020603050405020304" pitchFamily="18" charset="0"/>
                <a:ea typeface="宋体" panose="02010600030101010101" pitchFamily="2" charset="-122"/>
              </a:rPr>
              <a:t>    </a:t>
            </a:r>
            <a:r>
              <a:rPr lang="zh-CN" altLang="en-US" sz="2000" dirty="0">
                <a:solidFill>
                  <a:srgbClr val="FF0000"/>
                </a:solidFill>
                <a:latin typeface="Times New Roman" panose="02020603050405020304" pitchFamily="18" charset="0"/>
                <a:ea typeface="宋体" panose="02010600030101010101" pitchFamily="2" charset="-122"/>
              </a:rPr>
              <a:t>当快表不命中时</a:t>
            </a:r>
            <a:r>
              <a:rPr lang="en-US" altLang="zh-CN" sz="2000" dirty="0">
                <a:solidFill>
                  <a:srgbClr val="FF0000"/>
                </a:solidFill>
                <a:latin typeface="Times New Roman" panose="02020603050405020304" pitchFamily="18" charset="0"/>
                <a:ea typeface="宋体" panose="02010600030101010101" pitchFamily="2" charset="-122"/>
              </a:rPr>
              <a:t>CPU</a:t>
            </a:r>
            <a:r>
              <a:rPr lang="zh-CN" altLang="en-US" sz="2000" dirty="0">
                <a:solidFill>
                  <a:srgbClr val="FF0000"/>
                </a:solidFill>
                <a:latin typeface="Times New Roman" panose="02020603050405020304" pitchFamily="18" charset="0"/>
                <a:ea typeface="宋体" panose="02010600030101010101" pitchFamily="2" charset="-122"/>
              </a:rPr>
              <a:t>存取内存一个数据的时间为：</a:t>
            </a:r>
            <a:endParaRPr lang="en-US" altLang="zh-CN" sz="2000" dirty="0">
              <a:solidFill>
                <a:srgbClr val="FF0000"/>
              </a:solidFill>
              <a:latin typeface="Times New Roman" panose="02020603050405020304" pitchFamily="18" charset="0"/>
              <a:ea typeface="宋体" panose="02010600030101010101" pitchFamily="2" charset="-122"/>
            </a:endParaRPr>
          </a:p>
          <a:p>
            <a:pPr eaLnBrk="1" hangingPunct="1"/>
            <a:r>
              <a:rPr lang="en-US" altLang="zh-CN" sz="2000" dirty="0">
                <a:solidFill>
                  <a:srgbClr val="FF0000"/>
                </a:solidFill>
                <a:latin typeface="Times New Roman" panose="02020603050405020304" pitchFamily="18" charset="0"/>
                <a:ea typeface="宋体" panose="02010600030101010101" pitchFamily="2" charset="-122"/>
              </a:rPr>
              <a:t>T2</a:t>
            </a:r>
            <a:r>
              <a:rPr lang="zh-CN" altLang="en-US" sz="2000" dirty="0">
                <a:solidFill>
                  <a:srgbClr val="FF0000"/>
                </a:solidFill>
                <a:latin typeface="Times New Roman" panose="02020603050405020304" pitchFamily="18" charset="0"/>
                <a:ea typeface="宋体" panose="02010600030101010101" pitchFamily="2" charset="-122"/>
              </a:rPr>
              <a:t>＝检索快表时间＋检索内存中的页表时间＋访问内存数据时间</a:t>
            </a:r>
            <a:r>
              <a:rPr lang="en-US" altLang="zh-CN" sz="2000" dirty="0">
                <a:solidFill>
                  <a:srgbClr val="FF0000"/>
                </a:solidFill>
                <a:latin typeface="Times New Roman" panose="02020603050405020304" pitchFamily="18" charset="0"/>
                <a:ea typeface="宋体" panose="02010600030101010101" pitchFamily="2" charset="-122"/>
              </a:rPr>
              <a:t>=T(</a:t>
            </a:r>
            <a:r>
              <a:rPr lang="zh-CN" altLang="en-US" sz="2000" dirty="0">
                <a:solidFill>
                  <a:srgbClr val="FF0000"/>
                </a:solidFill>
                <a:latin typeface="Times New Roman" panose="02020603050405020304" pitchFamily="18" charset="0"/>
                <a:ea typeface="宋体" panose="02010600030101010101" pitchFamily="2" charset="-122"/>
              </a:rPr>
              <a:t>快表</a:t>
            </a:r>
            <a:r>
              <a:rPr lang="en-US" altLang="zh-CN" sz="2000" dirty="0">
                <a:solidFill>
                  <a:srgbClr val="FF0000"/>
                </a:solidFill>
                <a:latin typeface="Times New Roman" panose="02020603050405020304" pitchFamily="18" charset="0"/>
                <a:ea typeface="宋体" panose="02010600030101010101" pitchFamily="2" charset="-122"/>
              </a:rPr>
              <a:t>)+T(</a:t>
            </a:r>
            <a:r>
              <a:rPr lang="zh-CN" altLang="en-US" sz="2000" dirty="0">
                <a:solidFill>
                  <a:srgbClr val="FF0000"/>
                </a:solidFill>
                <a:latin typeface="Times New Roman" panose="02020603050405020304" pitchFamily="18" charset="0"/>
                <a:ea typeface="宋体" panose="02010600030101010101" pitchFamily="2" charset="-122"/>
              </a:rPr>
              <a:t>内存</a:t>
            </a:r>
            <a:r>
              <a:rPr lang="en-US" altLang="zh-CN" sz="2000" dirty="0">
                <a:solidFill>
                  <a:srgbClr val="FF0000"/>
                </a:solidFill>
                <a:latin typeface="Times New Roman" panose="02020603050405020304" pitchFamily="18" charset="0"/>
                <a:ea typeface="宋体" panose="02010600030101010101" pitchFamily="2" charset="-122"/>
              </a:rPr>
              <a:t>) +T(</a:t>
            </a:r>
            <a:r>
              <a:rPr lang="zh-CN" altLang="en-US" sz="2000" dirty="0">
                <a:solidFill>
                  <a:srgbClr val="FF0000"/>
                </a:solidFill>
                <a:latin typeface="Times New Roman" panose="02020603050405020304" pitchFamily="18" charset="0"/>
                <a:ea typeface="宋体" panose="02010600030101010101" pitchFamily="2" charset="-122"/>
              </a:rPr>
              <a:t>内存</a:t>
            </a:r>
            <a:r>
              <a:rPr lang="en-US" altLang="zh-CN" sz="2000" dirty="0">
                <a:solidFill>
                  <a:srgbClr val="FF0000"/>
                </a:solidFill>
                <a:latin typeface="Times New Roman" panose="02020603050405020304" pitchFamily="18" charset="0"/>
                <a:ea typeface="宋体" panose="02010600030101010101" pitchFamily="2" charset="-122"/>
              </a:rPr>
              <a:t>)</a:t>
            </a:r>
            <a:r>
              <a:rPr lang="zh-CN" altLang="en-US" sz="2000" dirty="0">
                <a:solidFill>
                  <a:srgbClr val="FF0000"/>
                </a:solidFill>
                <a:latin typeface="Times New Roman" panose="02020603050405020304" pitchFamily="18" charset="0"/>
                <a:ea typeface="宋体" panose="02010600030101010101" pitchFamily="2" charset="-122"/>
              </a:rPr>
              <a:t>＝</a:t>
            </a:r>
            <a:r>
              <a:rPr lang="en-US" altLang="zh-CN" sz="2000" dirty="0">
                <a:solidFill>
                  <a:srgbClr val="FF0000"/>
                </a:solidFill>
                <a:latin typeface="Times New Roman" panose="02020603050405020304" pitchFamily="18" charset="0"/>
                <a:ea typeface="宋体" panose="02010600030101010101" pitchFamily="2" charset="-122"/>
              </a:rPr>
              <a:t>20</a:t>
            </a:r>
            <a:r>
              <a:rPr lang="zh-CN" altLang="en-US" sz="2000" dirty="0">
                <a:solidFill>
                  <a:srgbClr val="FF0000"/>
                </a:solidFill>
                <a:latin typeface="Times New Roman" panose="02020603050405020304" pitchFamily="18" charset="0"/>
                <a:ea typeface="宋体" panose="02010600030101010101" pitchFamily="2" charset="-122"/>
              </a:rPr>
              <a:t>＋</a:t>
            </a:r>
            <a:r>
              <a:rPr lang="en-US" altLang="zh-CN" sz="2000" dirty="0">
                <a:solidFill>
                  <a:srgbClr val="FF0000"/>
                </a:solidFill>
                <a:latin typeface="Times New Roman" panose="02020603050405020304" pitchFamily="18" charset="0"/>
                <a:ea typeface="宋体" panose="02010600030101010101" pitchFamily="2" charset="-122"/>
              </a:rPr>
              <a:t>100</a:t>
            </a:r>
            <a:r>
              <a:rPr lang="zh-CN" altLang="en-US" sz="2000" dirty="0">
                <a:solidFill>
                  <a:srgbClr val="FF0000"/>
                </a:solidFill>
                <a:latin typeface="Times New Roman" panose="02020603050405020304" pitchFamily="18" charset="0"/>
                <a:ea typeface="宋体" panose="02010600030101010101" pitchFamily="2" charset="-122"/>
              </a:rPr>
              <a:t>＋</a:t>
            </a:r>
            <a:r>
              <a:rPr lang="en-US" altLang="zh-CN" sz="2000" dirty="0">
                <a:solidFill>
                  <a:srgbClr val="FF0000"/>
                </a:solidFill>
                <a:latin typeface="Times New Roman" panose="02020603050405020304" pitchFamily="18" charset="0"/>
                <a:ea typeface="宋体" panose="02010600030101010101" pitchFamily="2" charset="-122"/>
              </a:rPr>
              <a:t>100</a:t>
            </a:r>
            <a:r>
              <a:rPr lang="zh-CN" altLang="en-US" sz="2000" dirty="0">
                <a:solidFill>
                  <a:srgbClr val="FF0000"/>
                </a:solidFill>
                <a:latin typeface="Times New Roman" panose="02020603050405020304" pitchFamily="18" charset="0"/>
                <a:ea typeface="宋体" panose="02010600030101010101" pitchFamily="2" charset="-122"/>
              </a:rPr>
              <a:t>＝</a:t>
            </a:r>
            <a:r>
              <a:rPr lang="en-US" altLang="zh-CN" sz="2000" dirty="0">
                <a:solidFill>
                  <a:srgbClr val="FF0000"/>
                </a:solidFill>
                <a:latin typeface="Times New Roman" panose="02020603050405020304" pitchFamily="18" charset="0"/>
                <a:ea typeface="宋体" panose="02010600030101010101" pitchFamily="2" charset="-122"/>
              </a:rPr>
              <a:t>220ns</a:t>
            </a:r>
            <a:r>
              <a:rPr lang="zh-CN" altLang="en-US" sz="2000" dirty="0">
                <a:solidFill>
                  <a:srgbClr val="FF0000"/>
                </a:solidFill>
                <a:latin typeface="Times New Roman" panose="02020603050405020304" pitchFamily="18" charset="0"/>
                <a:ea typeface="宋体" panose="02010600030101010101" pitchFamily="2" charset="-122"/>
              </a:rPr>
              <a:t>。</a:t>
            </a:r>
            <a:endParaRPr lang="en-US" altLang="zh-CN" sz="2000" dirty="0">
              <a:solidFill>
                <a:srgbClr val="FF0000"/>
              </a:solidFill>
              <a:latin typeface="Times New Roman" panose="02020603050405020304" pitchFamily="18" charset="0"/>
              <a:ea typeface="宋体" panose="02010600030101010101" pitchFamily="2" charset="-122"/>
            </a:endParaRPr>
          </a:p>
          <a:p>
            <a:pPr eaLnBrk="1" hangingPunct="1"/>
            <a:endParaRPr lang="en-US" altLang="zh-CN" sz="2000" dirty="0">
              <a:solidFill>
                <a:srgbClr val="FF0000"/>
              </a:solidFill>
              <a:latin typeface="Times New Roman" panose="02020603050405020304" pitchFamily="18" charset="0"/>
              <a:ea typeface="宋体" panose="02010600030101010101" pitchFamily="2" charset="-122"/>
            </a:endParaRPr>
          </a:p>
          <a:p>
            <a:pPr eaLnBrk="1" hangingPunct="1"/>
            <a:r>
              <a:rPr lang="en-US" altLang="zh-CN" sz="2000" dirty="0">
                <a:solidFill>
                  <a:srgbClr val="FF0000"/>
                </a:solidFill>
                <a:latin typeface="Times New Roman" panose="02020603050405020304" pitchFamily="18" charset="0"/>
                <a:ea typeface="宋体" panose="02010600030101010101" pitchFamily="2" charset="-122"/>
              </a:rPr>
              <a:t>    </a:t>
            </a:r>
            <a:r>
              <a:rPr lang="zh-CN" altLang="en-US" sz="2000" dirty="0">
                <a:solidFill>
                  <a:srgbClr val="FF0000"/>
                </a:solidFill>
                <a:latin typeface="Times New Roman" panose="02020603050405020304" pitchFamily="18" charset="0"/>
                <a:ea typeface="宋体" panose="02010600030101010101" pitchFamily="2" charset="-122"/>
              </a:rPr>
              <a:t>则</a:t>
            </a:r>
            <a:r>
              <a:rPr lang="en-US" altLang="zh-CN" sz="2000" dirty="0">
                <a:solidFill>
                  <a:srgbClr val="FF0000"/>
                </a:solidFill>
                <a:latin typeface="Times New Roman" panose="02020603050405020304" pitchFamily="18" charset="0"/>
                <a:ea typeface="宋体" panose="02010600030101010101" pitchFamily="2" charset="-122"/>
              </a:rPr>
              <a:t>CPU</a:t>
            </a:r>
            <a:r>
              <a:rPr lang="zh-CN" altLang="en-US" sz="2000" dirty="0">
                <a:solidFill>
                  <a:srgbClr val="FF0000"/>
                </a:solidFill>
                <a:latin typeface="Times New Roman" panose="02020603050405020304" pitchFamily="18" charset="0"/>
                <a:ea typeface="宋体" panose="02010600030101010101" pitchFamily="2" charset="-122"/>
              </a:rPr>
              <a:t>存取内存一个数据的平均时间为 ：</a:t>
            </a:r>
            <a:endParaRPr lang="en-US" altLang="zh-CN" sz="2000" dirty="0">
              <a:solidFill>
                <a:srgbClr val="FF0000"/>
              </a:solidFill>
              <a:latin typeface="Times New Roman" panose="02020603050405020304" pitchFamily="18" charset="0"/>
              <a:ea typeface="宋体" panose="02010600030101010101" pitchFamily="2" charset="-122"/>
            </a:endParaRPr>
          </a:p>
          <a:p>
            <a:pPr eaLnBrk="1" hangingPunct="1"/>
            <a:r>
              <a:rPr lang="en-US" altLang="zh-CN" sz="2000" dirty="0">
                <a:solidFill>
                  <a:srgbClr val="FF0000"/>
                </a:solidFill>
                <a:latin typeface="Times New Roman" panose="02020603050405020304" pitchFamily="18" charset="0"/>
                <a:ea typeface="宋体" panose="02010600030101010101" pitchFamily="2" charset="-122"/>
              </a:rPr>
              <a:t>T = T1*</a:t>
            </a:r>
            <a:r>
              <a:rPr lang="zh-CN" altLang="en-US" sz="2000" dirty="0">
                <a:solidFill>
                  <a:srgbClr val="FF0000"/>
                </a:solidFill>
                <a:latin typeface="Times New Roman" panose="02020603050405020304" pitchFamily="18" charset="0"/>
                <a:ea typeface="宋体" panose="02010600030101010101" pitchFamily="2" charset="-122"/>
              </a:rPr>
              <a:t>命中率</a:t>
            </a:r>
            <a:r>
              <a:rPr lang="en-US" altLang="zh-CN" sz="2000" dirty="0">
                <a:solidFill>
                  <a:srgbClr val="FF0000"/>
                </a:solidFill>
                <a:latin typeface="Times New Roman" panose="02020603050405020304" pitchFamily="18" charset="0"/>
                <a:ea typeface="宋体" panose="02010600030101010101" pitchFamily="2" charset="-122"/>
              </a:rPr>
              <a:t>+T2*</a:t>
            </a:r>
            <a:r>
              <a:rPr lang="zh-CN" altLang="en-US" sz="2000" dirty="0">
                <a:solidFill>
                  <a:srgbClr val="FF0000"/>
                </a:solidFill>
                <a:latin typeface="Times New Roman" panose="02020603050405020304" pitchFamily="18" charset="0"/>
                <a:ea typeface="宋体" panose="02010600030101010101" pitchFamily="2" charset="-122"/>
              </a:rPr>
              <a:t>（</a:t>
            </a:r>
            <a:r>
              <a:rPr lang="en-US" altLang="zh-CN" sz="2000" dirty="0">
                <a:solidFill>
                  <a:srgbClr val="FF0000"/>
                </a:solidFill>
                <a:latin typeface="Times New Roman" panose="02020603050405020304" pitchFamily="18" charset="0"/>
                <a:ea typeface="宋体" panose="02010600030101010101" pitchFamily="2" charset="-122"/>
              </a:rPr>
              <a:t>1</a:t>
            </a:r>
            <a:r>
              <a:rPr lang="zh-CN" altLang="en-US" sz="2000" dirty="0">
                <a:solidFill>
                  <a:srgbClr val="FF0000"/>
                </a:solidFill>
                <a:latin typeface="Times New Roman" panose="02020603050405020304" pitchFamily="18" charset="0"/>
                <a:ea typeface="宋体" panose="02010600030101010101" pitchFamily="2" charset="-122"/>
              </a:rPr>
              <a:t>－命中率）</a:t>
            </a:r>
            <a:r>
              <a:rPr lang="en-US" altLang="zh-CN" sz="2000" dirty="0">
                <a:solidFill>
                  <a:srgbClr val="FF0000"/>
                </a:solidFill>
                <a:latin typeface="Times New Roman" panose="02020603050405020304" pitchFamily="18" charset="0"/>
                <a:ea typeface="宋体" panose="02010600030101010101" pitchFamily="2" charset="-122"/>
              </a:rPr>
              <a:t>= T1*ρ+T2*(1-ρ)= 120*0.9+220*0.1 = 130ns</a:t>
            </a:r>
            <a:r>
              <a:rPr lang="zh-CN" altLang="en-US" sz="2000" dirty="0">
                <a:solidFill>
                  <a:srgbClr val="FF0000"/>
                </a:solidFill>
                <a:latin typeface="Times New Roman" panose="02020603050405020304" pitchFamily="18" charset="0"/>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2">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2D1544-36A9-47B1-8EE1-4806E309C9EA}"/>
              </a:ext>
            </a:extLst>
          </p:cNvPr>
          <p:cNvSpPr>
            <a:spLocks noGrp="1"/>
          </p:cNvSpPr>
          <p:nvPr>
            <p:ph type="title"/>
          </p:nvPr>
        </p:nvSpPr>
        <p:spPr/>
        <p:txBody>
          <a:bodyPr/>
          <a:lstStyle/>
          <a:p>
            <a:r>
              <a:rPr lang="en-US" altLang="zh-CN" dirty="0">
                <a:latin typeface="Times New Roman" panose="02020603050405020304" pitchFamily="18" charset="0"/>
              </a:rPr>
              <a:t>4. 4</a:t>
            </a:r>
            <a:r>
              <a:rPr lang="en-US" altLang="zh-CN" dirty="0"/>
              <a:t>	</a:t>
            </a:r>
            <a:r>
              <a:rPr lang="zh-CN" altLang="en-US" dirty="0"/>
              <a:t>基本</a:t>
            </a:r>
            <a:r>
              <a:rPr lang="zh-CN" altLang="en-US" dirty="0">
                <a:latin typeface="Times New Roman" panose="02020603050405020304" pitchFamily="18" charset="0"/>
              </a:rPr>
              <a:t>分页存储管理</a:t>
            </a:r>
            <a:endParaRPr lang="zh-CN" altLang="en-US" dirty="0"/>
          </a:p>
        </p:txBody>
      </p:sp>
      <p:sp>
        <p:nvSpPr>
          <p:cNvPr id="54281" name="Rectangle 8">
            <a:extLst>
              <a:ext uri="{FF2B5EF4-FFF2-40B4-BE49-F238E27FC236}">
                <a16:creationId xmlns:a16="http://schemas.microsoft.com/office/drawing/2014/main" id="{F5859EF6-3B05-44B7-9E55-BBBF531DE0CA}"/>
              </a:ext>
            </a:extLst>
          </p:cNvPr>
          <p:cNvSpPr>
            <a:spLocks noGrp="1" noChangeArrowheads="1"/>
          </p:cNvSpPr>
          <p:nvPr>
            <p:ph idx="1"/>
          </p:nvPr>
        </p:nvSpPr>
        <p:spPr/>
        <p:txBody>
          <a:bodyPr/>
          <a:lstStyle/>
          <a:p>
            <a:pPr marL="685800" indent="-685800" eaLnBrk="1" hangingPunct="1"/>
            <a:r>
              <a:rPr lang="zh-CN" altLang="en-US" dirty="0">
                <a:latin typeface="Times New Roman" panose="02020603050405020304" pitchFamily="18" charset="0"/>
              </a:rPr>
              <a:t>多级页表</a:t>
            </a:r>
          </a:p>
          <a:p>
            <a:pPr marL="1066800" lvl="1" indent="-609600" eaLnBrk="1" hangingPunct="1"/>
            <a:r>
              <a:rPr lang="zh-CN" altLang="en-US" dirty="0">
                <a:latin typeface="Times New Roman" panose="02020603050405020304" pitchFamily="18" charset="0"/>
              </a:rPr>
              <a:t>两级页表</a:t>
            </a:r>
          </a:p>
          <a:p>
            <a:pPr marL="1447800" lvl="2" indent="-533400" eaLnBrk="1" hangingPunct="1"/>
            <a:r>
              <a:rPr lang="zh-CN" altLang="en-US" dirty="0">
                <a:latin typeface="Times New Roman" panose="02020603050405020304" pitchFamily="18" charset="0"/>
              </a:rPr>
              <a:t>引入</a:t>
            </a:r>
          </a:p>
          <a:p>
            <a:pPr marL="1447800" lvl="2" indent="-533400" eaLnBrk="1" hangingPunct="1"/>
            <a:r>
              <a:rPr lang="zh-CN" altLang="en-US" dirty="0">
                <a:latin typeface="Times New Roman" panose="02020603050405020304" pitchFamily="18" charset="0"/>
              </a:rPr>
              <a:t>两级页表的结构</a:t>
            </a:r>
          </a:p>
          <a:p>
            <a:pPr marL="685800" indent="-685800" algn="just" eaLnBrk="1" hangingPunct="1">
              <a:spcBef>
                <a:spcPct val="50000"/>
              </a:spcBef>
              <a:buClrTx/>
              <a:buFontTx/>
              <a:buNone/>
            </a:pPr>
            <a:r>
              <a:rPr lang="zh-CN" altLang="en-US" sz="2400" b="0" dirty="0">
                <a:latin typeface="Times New Roman" panose="02020603050405020304" pitchFamily="18" charset="0"/>
              </a:rPr>
              <a:t>    外层页号</a:t>
            </a:r>
            <a:r>
              <a:rPr lang="en-US" altLang="zh-CN" sz="2400" b="0" dirty="0"/>
              <a:t>P1	    </a:t>
            </a:r>
            <a:r>
              <a:rPr lang="zh-CN" altLang="en-US" sz="2400" b="0" dirty="0">
                <a:latin typeface="Times New Roman" panose="02020603050405020304" pitchFamily="18" charset="0"/>
              </a:rPr>
              <a:t>内层页号</a:t>
            </a:r>
            <a:r>
              <a:rPr lang="en-US" altLang="zh-CN" sz="2400" b="0" dirty="0"/>
              <a:t>P2	</a:t>
            </a:r>
            <a:r>
              <a:rPr lang="zh-CN" altLang="en-US" sz="2400" b="0" dirty="0">
                <a:latin typeface="Times New Roman" panose="02020603050405020304" pitchFamily="18" charset="0"/>
              </a:rPr>
              <a:t>页内地址</a:t>
            </a:r>
            <a:r>
              <a:rPr lang="en-US" altLang="zh-CN" sz="2400" b="0" dirty="0"/>
              <a:t>D</a:t>
            </a:r>
          </a:p>
          <a:p>
            <a:pPr marL="685800" indent="-685800" algn="just" eaLnBrk="1" hangingPunct="1">
              <a:spcBef>
                <a:spcPct val="50000"/>
              </a:spcBef>
              <a:buClrTx/>
              <a:buFontTx/>
              <a:buAutoNum type="arabicPlain" startAt="31"/>
            </a:pPr>
            <a:r>
              <a:rPr lang="en-US" altLang="zh-CN" sz="2400" b="0" dirty="0"/>
              <a:t>           22  21                 12  11                0</a:t>
            </a:r>
          </a:p>
          <a:p>
            <a:pPr marL="1447800" lvl="2" indent="-533400" eaLnBrk="1" hangingPunct="1"/>
            <a:r>
              <a:rPr lang="zh-CN" altLang="en-US" dirty="0">
                <a:latin typeface="Times New Roman" panose="02020603050405020304" pitchFamily="18" charset="0"/>
              </a:rPr>
              <a:t>地址变换</a:t>
            </a:r>
            <a:endParaRPr lang="zh-CN" altLang="en-US" dirty="0"/>
          </a:p>
          <a:p>
            <a:pPr marL="1066800" lvl="1" indent="-609600" eaLnBrk="1" hangingPunct="1"/>
            <a:r>
              <a:rPr lang="zh-CN" altLang="en-US" dirty="0">
                <a:latin typeface="Times New Roman" panose="02020603050405020304" pitchFamily="18" charset="0"/>
              </a:rPr>
              <a:t>多级页表结构</a:t>
            </a:r>
          </a:p>
        </p:txBody>
      </p:sp>
      <p:sp>
        <p:nvSpPr>
          <p:cNvPr id="54277" name="Text Box 2">
            <a:extLst>
              <a:ext uri="{FF2B5EF4-FFF2-40B4-BE49-F238E27FC236}">
                <a16:creationId xmlns:a16="http://schemas.microsoft.com/office/drawing/2014/main" id="{49F96763-2870-4DC3-AF9A-8A55F7B37E49}"/>
              </a:ext>
            </a:extLst>
          </p:cNvPr>
          <p:cNvSpPr txBox="1">
            <a:spLocks noChangeArrowheads="1"/>
          </p:cNvSpPr>
          <p:nvPr/>
        </p:nvSpPr>
        <p:spPr bwMode="auto">
          <a:xfrm>
            <a:off x="914400" y="9144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endParaRPr lang="zh-CN" altLang="zh-CN" sz="2400" b="0"/>
          </a:p>
        </p:txBody>
      </p:sp>
      <p:sp>
        <p:nvSpPr>
          <p:cNvPr id="54278" name="Rectangle 4">
            <a:extLst>
              <a:ext uri="{FF2B5EF4-FFF2-40B4-BE49-F238E27FC236}">
                <a16:creationId xmlns:a16="http://schemas.microsoft.com/office/drawing/2014/main" id="{F509EF2D-C3D0-45E8-86C8-4BECEEEFD632}"/>
              </a:ext>
            </a:extLst>
          </p:cNvPr>
          <p:cNvSpPr>
            <a:spLocks noChangeArrowheads="1"/>
          </p:cNvSpPr>
          <p:nvPr/>
        </p:nvSpPr>
        <p:spPr bwMode="auto">
          <a:xfrm>
            <a:off x="609600" y="3403600"/>
            <a:ext cx="2286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54279" name="Rectangle 5">
            <a:extLst>
              <a:ext uri="{FF2B5EF4-FFF2-40B4-BE49-F238E27FC236}">
                <a16:creationId xmlns:a16="http://schemas.microsoft.com/office/drawing/2014/main" id="{EF5319DE-6214-4287-A160-FDE60AC2092C}"/>
              </a:ext>
            </a:extLst>
          </p:cNvPr>
          <p:cNvSpPr>
            <a:spLocks noChangeArrowheads="1"/>
          </p:cNvSpPr>
          <p:nvPr/>
        </p:nvSpPr>
        <p:spPr bwMode="auto">
          <a:xfrm>
            <a:off x="2895600" y="3403600"/>
            <a:ext cx="2667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54280" name="Rectangle 6">
            <a:extLst>
              <a:ext uri="{FF2B5EF4-FFF2-40B4-BE49-F238E27FC236}">
                <a16:creationId xmlns:a16="http://schemas.microsoft.com/office/drawing/2014/main" id="{08F0D525-61FE-401C-9EBF-03AD0CA84693}"/>
              </a:ext>
            </a:extLst>
          </p:cNvPr>
          <p:cNvSpPr>
            <a:spLocks noChangeArrowheads="1"/>
          </p:cNvSpPr>
          <p:nvPr/>
        </p:nvSpPr>
        <p:spPr bwMode="auto">
          <a:xfrm>
            <a:off x="5562600" y="3403600"/>
            <a:ext cx="2286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44AD3-2BE2-4D6A-A572-8281D0198B99}"/>
              </a:ext>
            </a:extLst>
          </p:cNvPr>
          <p:cNvSpPr>
            <a:spLocks noGrp="1"/>
          </p:cNvSpPr>
          <p:nvPr>
            <p:ph type="title"/>
          </p:nvPr>
        </p:nvSpPr>
        <p:spPr/>
        <p:txBody>
          <a:bodyPr/>
          <a:lstStyle/>
          <a:p>
            <a:r>
              <a:rPr lang="en-US" altLang="zh-CN" dirty="0">
                <a:latin typeface="Times New Roman" panose="02020603050405020304" pitchFamily="18" charset="0"/>
              </a:rPr>
              <a:t>4. 4</a:t>
            </a:r>
            <a:r>
              <a:rPr lang="en-US" altLang="zh-CN" dirty="0"/>
              <a:t>	</a:t>
            </a:r>
            <a:r>
              <a:rPr lang="zh-CN" altLang="en-US" dirty="0"/>
              <a:t>基本</a:t>
            </a:r>
            <a:r>
              <a:rPr lang="zh-CN" altLang="en-US" dirty="0">
                <a:latin typeface="Times New Roman" panose="02020603050405020304" pitchFamily="18" charset="0"/>
              </a:rPr>
              <a:t>分页存储管理</a:t>
            </a:r>
            <a:endParaRPr lang="zh-CN" altLang="en-US" dirty="0"/>
          </a:p>
        </p:txBody>
      </p:sp>
      <p:sp>
        <p:nvSpPr>
          <p:cNvPr id="3" name="内容占位符 2">
            <a:extLst>
              <a:ext uri="{FF2B5EF4-FFF2-40B4-BE49-F238E27FC236}">
                <a16:creationId xmlns:a16="http://schemas.microsoft.com/office/drawing/2014/main" id="{8D988E01-0953-49CC-A451-F2D079087740}"/>
              </a:ext>
            </a:extLst>
          </p:cNvPr>
          <p:cNvSpPr>
            <a:spLocks noGrp="1"/>
          </p:cNvSpPr>
          <p:nvPr>
            <p:ph idx="1"/>
          </p:nvPr>
        </p:nvSpPr>
        <p:spPr/>
        <p:txBody>
          <a:bodyPr/>
          <a:lstStyle/>
          <a:p>
            <a:endParaRPr lang="zh-CN" altLang="en-US"/>
          </a:p>
        </p:txBody>
      </p:sp>
      <p:pic>
        <p:nvPicPr>
          <p:cNvPr id="55301" name="Picture 2" descr="8_4">
            <a:extLst>
              <a:ext uri="{FF2B5EF4-FFF2-40B4-BE49-F238E27FC236}">
                <a16:creationId xmlns:a16="http://schemas.microsoft.com/office/drawing/2014/main" id="{AAFF25E7-6ED6-4411-ACC5-544C70B044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33425"/>
            <a:ext cx="9144000" cy="574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2" name="Rectangle 5">
            <a:extLst>
              <a:ext uri="{FF2B5EF4-FFF2-40B4-BE49-F238E27FC236}">
                <a16:creationId xmlns:a16="http://schemas.microsoft.com/office/drawing/2014/main" id="{A9D17E6E-AE21-49B1-9D9C-229BE235B349}"/>
              </a:ext>
            </a:extLst>
          </p:cNvPr>
          <p:cNvSpPr>
            <a:spLocks noChangeArrowheads="1"/>
          </p:cNvSpPr>
          <p:nvPr/>
        </p:nvSpPr>
        <p:spPr bwMode="auto">
          <a:xfrm>
            <a:off x="381000" y="6019800"/>
            <a:ext cx="1676400" cy="4572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12A613-B3B8-4382-8F08-56F4EAC7606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23B6914-3FE6-44CE-8571-AEF79E7D553E}"/>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519E3EA8-933C-43E1-88D6-3ECD07922BE0}"/>
              </a:ext>
            </a:extLst>
          </p:cNvPr>
          <p:cNvPicPr>
            <a:picLocks noChangeAspect="1"/>
          </p:cNvPicPr>
          <p:nvPr/>
        </p:nvPicPr>
        <p:blipFill>
          <a:blip r:embed="rId2"/>
          <a:stretch>
            <a:fillRect/>
          </a:stretch>
        </p:blipFill>
        <p:spPr>
          <a:xfrm>
            <a:off x="1114044" y="1366887"/>
            <a:ext cx="6915912" cy="3849624"/>
          </a:xfrm>
          <a:prstGeom prst="rect">
            <a:avLst/>
          </a:prstGeom>
        </p:spPr>
      </p:pic>
    </p:spTree>
    <p:extLst>
      <p:ext uri="{BB962C8B-B14F-4D97-AF65-F5344CB8AC3E}">
        <p14:creationId xmlns:p14="http://schemas.microsoft.com/office/powerpoint/2010/main" val="12637860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96ECD-160B-4573-A9D4-ABE146A9BDB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9DC2476-633A-483E-8A93-EFC6FA45584E}"/>
              </a:ext>
            </a:extLst>
          </p:cNvPr>
          <p:cNvSpPr>
            <a:spLocks noGrp="1"/>
          </p:cNvSpPr>
          <p:nvPr>
            <p:ph idx="1"/>
          </p:nvPr>
        </p:nvSpPr>
        <p:spPr/>
        <p:txBody>
          <a:bodyPr/>
          <a:lstStyle/>
          <a:p>
            <a:r>
              <a:rPr lang="zh-CN" altLang="en-US" dirty="0"/>
              <a:t>页式管理空间的分配与回收</a:t>
            </a:r>
            <a:endParaRPr lang="en-US" altLang="zh-CN" dirty="0"/>
          </a:p>
          <a:p>
            <a:pPr lvl="1"/>
            <a:r>
              <a:rPr lang="zh-CN" altLang="en-US" dirty="0"/>
              <a:t>位示图法</a:t>
            </a:r>
          </a:p>
          <a:p>
            <a:pPr lvl="1"/>
            <a:r>
              <a:rPr lang="zh-CN" altLang="en-US" dirty="0"/>
              <a:t>伙伴系统</a:t>
            </a:r>
          </a:p>
          <a:p>
            <a:pPr lvl="1"/>
            <a:r>
              <a:rPr lang="zh-CN" altLang="en-US" dirty="0"/>
              <a:t>链表方法</a:t>
            </a:r>
            <a:endParaRPr lang="en-US" altLang="zh-CN" dirty="0"/>
          </a:p>
          <a:p>
            <a:pPr lvl="1"/>
            <a:endParaRPr lang="zh-CN" altLang="en-US" dirty="0"/>
          </a:p>
        </p:txBody>
      </p:sp>
    </p:spTree>
    <p:extLst>
      <p:ext uri="{BB962C8B-B14F-4D97-AF65-F5344CB8AC3E}">
        <p14:creationId xmlns:p14="http://schemas.microsoft.com/office/powerpoint/2010/main" val="36230489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A99CE-D3D4-4132-86EE-F4E8D5DEE3A7}"/>
              </a:ext>
            </a:extLst>
          </p:cNvPr>
          <p:cNvSpPr>
            <a:spLocks noGrp="1"/>
          </p:cNvSpPr>
          <p:nvPr>
            <p:ph type="title"/>
          </p:nvPr>
        </p:nvSpPr>
        <p:spPr/>
        <p:txBody>
          <a:bodyPr/>
          <a:lstStyle/>
          <a:p>
            <a:r>
              <a:rPr lang="en-US" altLang="zh-CN" dirty="0">
                <a:latin typeface="Times New Roman" panose="02020603050405020304" pitchFamily="18" charset="0"/>
              </a:rPr>
              <a:t>4. 4</a:t>
            </a:r>
            <a:r>
              <a:rPr lang="en-US" altLang="zh-CN" dirty="0"/>
              <a:t>	</a:t>
            </a:r>
            <a:r>
              <a:rPr lang="zh-CN" altLang="en-US" dirty="0"/>
              <a:t>基本</a:t>
            </a:r>
            <a:r>
              <a:rPr lang="zh-CN" altLang="en-US" dirty="0">
                <a:latin typeface="Times New Roman" panose="02020603050405020304" pitchFamily="18" charset="0"/>
              </a:rPr>
              <a:t>分页存储管理</a:t>
            </a:r>
            <a:endParaRPr lang="zh-CN" altLang="en-US" dirty="0"/>
          </a:p>
        </p:txBody>
      </p:sp>
      <p:sp>
        <p:nvSpPr>
          <p:cNvPr id="56325" name="Rectangle 4">
            <a:extLst>
              <a:ext uri="{FF2B5EF4-FFF2-40B4-BE49-F238E27FC236}">
                <a16:creationId xmlns:a16="http://schemas.microsoft.com/office/drawing/2014/main" id="{D88852D1-5D36-415F-A980-0F603C3F38D8}"/>
              </a:ext>
            </a:extLst>
          </p:cNvPr>
          <p:cNvSpPr>
            <a:spLocks noGrp="1" noChangeArrowheads="1"/>
          </p:cNvSpPr>
          <p:nvPr>
            <p:ph idx="1"/>
          </p:nvPr>
        </p:nvSpPr>
        <p:spPr>
          <a:xfrm>
            <a:off x="457200" y="1287388"/>
            <a:ext cx="8229600" cy="4759276"/>
          </a:xfrm>
        </p:spPr>
        <p:txBody>
          <a:bodyPr/>
          <a:lstStyle/>
          <a:p>
            <a:pPr eaLnBrk="1" hangingPunct="1"/>
            <a:r>
              <a:rPr lang="zh-CN" altLang="en-US" dirty="0">
                <a:latin typeface="Times New Roman" panose="02020603050405020304" pitchFamily="18" charset="0"/>
              </a:rPr>
              <a:t>分页存储管理方案的评价</a:t>
            </a:r>
          </a:p>
          <a:p>
            <a:pPr lvl="1" eaLnBrk="1" hangingPunct="1"/>
            <a:r>
              <a:rPr lang="zh-CN" altLang="en-US" dirty="0">
                <a:latin typeface="Times New Roman" panose="02020603050405020304" pitchFamily="18" charset="0"/>
              </a:rPr>
              <a:t>优点</a:t>
            </a:r>
          </a:p>
          <a:p>
            <a:pPr lvl="2" eaLnBrk="1" hangingPunct="1"/>
            <a:r>
              <a:rPr lang="zh-CN" altLang="en-US" dirty="0">
                <a:latin typeface="Times New Roman" panose="02020603050405020304" pitchFamily="18" charset="0"/>
              </a:rPr>
              <a:t>有效解决存储器的零头问题，能在更高的程度上进行多道程序设计，从而相应提高了存储器和</a:t>
            </a:r>
            <a:r>
              <a:rPr lang="en-US" altLang="zh-CN" dirty="0"/>
              <a:t>CPU </a:t>
            </a:r>
            <a:r>
              <a:rPr lang="zh-CN" altLang="en-US" dirty="0">
                <a:latin typeface="Times New Roman" panose="02020603050405020304" pitchFamily="18" charset="0"/>
              </a:rPr>
              <a:t>的利用率。</a:t>
            </a:r>
            <a:endParaRPr lang="zh-CN" altLang="en-US" dirty="0"/>
          </a:p>
          <a:p>
            <a:pPr lvl="1" eaLnBrk="1" hangingPunct="1"/>
            <a:r>
              <a:rPr lang="zh-CN" altLang="en-US" dirty="0">
                <a:latin typeface="Times New Roman" panose="02020603050405020304" pitchFamily="18" charset="0"/>
              </a:rPr>
              <a:t>缺点</a:t>
            </a:r>
          </a:p>
          <a:p>
            <a:pPr lvl="2" eaLnBrk="1" hangingPunct="1"/>
            <a:r>
              <a:rPr lang="zh-CN" altLang="en-US" dirty="0">
                <a:latin typeface="Times New Roman" panose="02020603050405020304" pitchFamily="18" charset="0"/>
              </a:rPr>
              <a:t>采用动态地址变换为增加计算机成本和降低</a:t>
            </a:r>
            <a:r>
              <a:rPr lang="en-US" altLang="zh-CN" dirty="0"/>
              <a:t>CPU </a:t>
            </a:r>
            <a:r>
              <a:rPr lang="zh-CN" altLang="en-US" dirty="0">
                <a:latin typeface="Times New Roman" panose="02020603050405020304" pitchFamily="18" charset="0"/>
              </a:rPr>
              <a:t>的速度。</a:t>
            </a:r>
          </a:p>
          <a:p>
            <a:pPr lvl="2" eaLnBrk="1" hangingPunct="1"/>
            <a:r>
              <a:rPr lang="zh-CN" altLang="en-US" dirty="0">
                <a:latin typeface="Times New Roman" panose="02020603050405020304" pitchFamily="18" charset="0"/>
              </a:rPr>
              <a:t>表格占内存空间，费时来管理表格。</a:t>
            </a:r>
          </a:p>
          <a:p>
            <a:pPr lvl="2" eaLnBrk="1" hangingPunct="1"/>
            <a:r>
              <a:rPr lang="zh-CN" altLang="en-US" dirty="0">
                <a:latin typeface="Times New Roman" panose="02020603050405020304" pitchFamily="18" charset="0"/>
              </a:rPr>
              <a:t>存在页内碎片。</a:t>
            </a:r>
          </a:p>
          <a:p>
            <a:pPr lvl="2" eaLnBrk="1" hangingPunct="1"/>
            <a:r>
              <a:rPr lang="zh-CN" altLang="en-US" dirty="0">
                <a:latin typeface="Times New Roman" panose="02020603050405020304" pitchFamily="18" charset="0"/>
              </a:rPr>
              <a:t>作业动态的地址空间受内存容量限制。</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2">
            <a:extLst>
              <a:ext uri="{FF2B5EF4-FFF2-40B4-BE49-F238E27FC236}">
                <a16:creationId xmlns:a16="http://schemas.microsoft.com/office/drawing/2014/main" id="{3F506004-7FAB-45B4-A260-6E3BC169E865}"/>
              </a:ext>
            </a:extLst>
          </p:cNvPr>
          <p:cNvSpPr>
            <a:spLocks noGrp="1" noChangeArrowheads="1"/>
          </p:cNvSpPr>
          <p:nvPr>
            <p:ph type="title"/>
          </p:nvPr>
        </p:nvSpPr>
        <p:spPr/>
        <p:txBody>
          <a:bodyPr/>
          <a:lstStyle/>
          <a:p>
            <a:pPr eaLnBrk="1" hangingPunct="1"/>
            <a:r>
              <a:rPr lang="en-US" altLang="zh-CN" sz="3600" dirty="0"/>
              <a:t>4.5 </a:t>
            </a:r>
            <a:r>
              <a:rPr lang="zh-CN" altLang="en-US" sz="3600" dirty="0"/>
              <a:t>基本</a:t>
            </a:r>
            <a:r>
              <a:rPr lang="zh-CN" altLang="en-US" sz="3600" dirty="0">
                <a:latin typeface="Times New Roman" panose="02020603050405020304" pitchFamily="18" charset="0"/>
              </a:rPr>
              <a:t>分段存储管理</a:t>
            </a:r>
            <a:endParaRPr lang="zh-CN" altLang="en-US" sz="3600" dirty="0"/>
          </a:p>
        </p:txBody>
      </p:sp>
      <p:sp>
        <p:nvSpPr>
          <p:cNvPr id="57350" name="Rectangle 4">
            <a:extLst>
              <a:ext uri="{FF2B5EF4-FFF2-40B4-BE49-F238E27FC236}">
                <a16:creationId xmlns:a16="http://schemas.microsoft.com/office/drawing/2014/main" id="{B7D85D74-0192-4FC7-943A-FA2D5539B981}"/>
              </a:ext>
            </a:extLst>
          </p:cNvPr>
          <p:cNvSpPr>
            <a:spLocks noGrp="1" noChangeArrowheads="1"/>
          </p:cNvSpPr>
          <p:nvPr>
            <p:ph idx="1"/>
          </p:nvPr>
        </p:nvSpPr>
        <p:spPr/>
        <p:txBody>
          <a:bodyPr/>
          <a:lstStyle/>
          <a:p>
            <a:pPr lvl="1" eaLnBrk="1" hangingPunct="1">
              <a:buFont typeface="Wingdings" panose="05000000000000000000" pitchFamily="2" charset="2"/>
              <a:buNone/>
            </a:pPr>
            <a:r>
              <a:rPr lang="zh-CN" altLang="en-US" sz="2800" dirty="0">
                <a:solidFill>
                  <a:srgbClr val="FF0066"/>
                </a:solidFill>
                <a:latin typeface="Times New Roman" panose="02020603050405020304" pitchFamily="18" charset="0"/>
              </a:rPr>
              <a:t>           分段存储管理：方便编程、分段共享、分段保护、动态链接和动态增长。</a:t>
            </a:r>
          </a:p>
          <a:p>
            <a:pPr eaLnBrk="1" hangingPunct="1"/>
            <a:r>
              <a:rPr lang="zh-CN" altLang="en-US" dirty="0">
                <a:latin typeface="Times New Roman" panose="02020603050405020304" pitchFamily="18" charset="0"/>
              </a:rPr>
              <a:t>基本思想</a:t>
            </a:r>
            <a:endParaRPr lang="zh-CN" altLang="en-US" b="0" dirty="0"/>
          </a:p>
          <a:p>
            <a:pPr algn="just" eaLnBrk="1" hangingPunct="1">
              <a:spcBef>
                <a:spcPct val="50000"/>
              </a:spcBef>
              <a:buClrTx/>
              <a:buFontTx/>
              <a:buNone/>
            </a:pPr>
            <a:r>
              <a:rPr lang="zh-CN" altLang="en-US" sz="2800" dirty="0"/>
              <a:t>      </a:t>
            </a:r>
            <a:r>
              <a:rPr lang="zh-CN" altLang="en-US" sz="2800" dirty="0">
                <a:latin typeface="Times New Roman" panose="02020603050405020304" pitchFamily="18" charset="0"/>
              </a:rPr>
              <a:t>把程序按内容或过程（函数）关系分成段，每段有自己的名字。段式管理程序以段为单位分配内存，然后通过地址映射机构把段式虚地址转换成实际的内存物理地址。</a:t>
            </a:r>
            <a:endParaRPr lang="zh-CN" altLang="en-US" sz="36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0F08AD-EA52-44E5-B51B-F23DC9F029B3}"/>
              </a:ext>
            </a:extLst>
          </p:cNvPr>
          <p:cNvSpPr>
            <a:spLocks noGrp="1"/>
          </p:cNvSpPr>
          <p:nvPr>
            <p:ph type="title"/>
          </p:nvPr>
        </p:nvSpPr>
        <p:spPr/>
        <p:txBody>
          <a:bodyPr/>
          <a:lstStyle/>
          <a:p>
            <a:r>
              <a:rPr lang="en-US" altLang="zh-CN" dirty="0"/>
              <a:t>4.5 </a:t>
            </a:r>
            <a:r>
              <a:rPr lang="zh-CN" altLang="en-US" dirty="0"/>
              <a:t>基本</a:t>
            </a:r>
            <a:r>
              <a:rPr lang="zh-CN" altLang="en-US" dirty="0">
                <a:latin typeface="Times New Roman" panose="02020603050405020304" pitchFamily="18" charset="0"/>
              </a:rPr>
              <a:t>分段存储管理</a:t>
            </a:r>
            <a:endParaRPr lang="zh-CN" altLang="en-US" dirty="0"/>
          </a:p>
        </p:txBody>
      </p:sp>
      <p:sp>
        <p:nvSpPr>
          <p:cNvPr id="58375" name="Rectangle 7">
            <a:extLst>
              <a:ext uri="{FF2B5EF4-FFF2-40B4-BE49-F238E27FC236}">
                <a16:creationId xmlns:a16="http://schemas.microsoft.com/office/drawing/2014/main" id="{DB287616-D000-498C-87C2-396AB149DDD7}"/>
              </a:ext>
            </a:extLst>
          </p:cNvPr>
          <p:cNvSpPr>
            <a:spLocks noGrp="1" noChangeArrowheads="1"/>
          </p:cNvSpPr>
          <p:nvPr>
            <p:ph idx="1"/>
          </p:nvPr>
        </p:nvSpPr>
        <p:spPr/>
        <p:txBody>
          <a:bodyPr/>
          <a:lstStyle/>
          <a:p>
            <a:pPr eaLnBrk="1" hangingPunct="1"/>
            <a:r>
              <a:rPr lang="zh-CN" altLang="en-US" dirty="0">
                <a:latin typeface="Times New Roman" panose="02020603050405020304" pitchFamily="18" charset="0"/>
              </a:rPr>
              <a:t>实现原理</a:t>
            </a:r>
          </a:p>
          <a:p>
            <a:pPr lvl="1" eaLnBrk="1" hangingPunct="1"/>
            <a:r>
              <a:rPr lang="zh-CN" altLang="en-US" dirty="0">
                <a:latin typeface="Times New Roman" panose="02020603050405020304" pitchFamily="18" charset="0"/>
              </a:rPr>
              <a:t>段式虚存空间</a:t>
            </a:r>
          </a:p>
          <a:p>
            <a:pPr lvl="2" eaLnBrk="1" hangingPunct="1"/>
            <a:r>
              <a:rPr lang="zh-CN" altLang="en-US" dirty="0">
                <a:latin typeface="Times New Roman" panose="02020603050405020304" pitchFamily="18" charset="0"/>
              </a:rPr>
              <a:t>进程的虚地址空间为二维的，段长不固定，每个段定义一组逻辑上完整的程序或数据。</a:t>
            </a:r>
            <a:endParaRPr lang="zh-CN" altLang="en-US" dirty="0"/>
          </a:p>
          <a:p>
            <a:pPr algn="just" eaLnBrk="1" hangingPunct="1">
              <a:spcBef>
                <a:spcPct val="50000"/>
              </a:spcBef>
              <a:buClrTx/>
              <a:buFontTx/>
              <a:buNone/>
            </a:pPr>
            <a:r>
              <a:rPr lang="zh-CN" altLang="en-US" sz="2400" b="0" dirty="0">
                <a:latin typeface="Times New Roman" panose="02020603050405020304" pitchFamily="18" charset="0"/>
              </a:rPr>
              <a:t>    段号</a:t>
            </a:r>
            <a:r>
              <a:rPr lang="en-US" altLang="zh-CN" sz="2400" b="0" dirty="0">
                <a:latin typeface="Times New Roman" panose="02020603050405020304" pitchFamily="18" charset="0"/>
              </a:rPr>
              <a:t>S    </a:t>
            </a:r>
            <a:r>
              <a:rPr lang="en-US" altLang="zh-CN" sz="2400" b="0" dirty="0"/>
              <a:t>    </a:t>
            </a:r>
            <a:r>
              <a:rPr lang="zh-CN" altLang="en-US" sz="2400" b="0" dirty="0">
                <a:latin typeface="Times New Roman" panose="02020603050405020304" pitchFamily="18" charset="0"/>
              </a:rPr>
              <a:t>段内地址</a:t>
            </a:r>
            <a:r>
              <a:rPr lang="en-US" altLang="zh-CN" sz="2400" b="0" dirty="0">
                <a:latin typeface="Times New Roman" panose="02020603050405020304" pitchFamily="18" charset="0"/>
              </a:rPr>
              <a:t>W</a:t>
            </a:r>
            <a:endParaRPr lang="en-US" altLang="zh-CN" sz="2400" b="0" dirty="0"/>
          </a:p>
          <a:p>
            <a:pPr algn="just" eaLnBrk="1" hangingPunct="1">
              <a:spcBef>
                <a:spcPct val="50000"/>
              </a:spcBef>
              <a:buClrTx/>
              <a:buFontTx/>
              <a:buNone/>
            </a:pPr>
            <a:r>
              <a:rPr lang="en-US" altLang="zh-CN" sz="2400" b="0" dirty="0"/>
              <a:t> 31        16  15               0</a:t>
            </a:r>
          </a:p>
          <a:p>
            <a:pPr algn="just" eaLnBrk="1" hangingPunct="1">
              <a:spcBef>
                <a:spcPct val="50000"/>
              </a:spcBef>
              <a:buClrTx/>
              <a:buFontTx/>
              <a:buNone/>
            </a:pPr>
            <a:r>
              <a:rPr lang="zh-CN" altLang="en-US" sz="2400" b="0" dirty="0">
                <a:latin typeface="Times New Roman" panose="02020603050405020304" pitchFamily="18" charset="0"/>
              </a:rPr>
              <a:t>例：</a:t>
            </a:r>
            <a:r>
              <a:rPr lang="zh-CN" altLang="en-US" sz="2400" b="0" dirty="0"/>
              <a:t> </a:t>
            </a:r>
            <a:r>
              <a:rPr lang="en-US" altLang="zh-CN" sz="2400" b="0" dirty="0"/>
              <a:t>CALL  [X] | </a:t>
            </a:r>
            <a:r>
              <a:rPr lang="zh-CN" altLang="en-US" sz="2400" b="0" dirty="0">
                <a:latin typeface="Times New Roman" panose="02020603050405020304" pitchFamily="18" charset="0"/>
              </a:rPr>
              <a:t>（</a:t>
            </a:r>
            <a:r>
              <a:rPr lang="en-US" altLang="zh-CN" sz="2400" b="0" dirty="0"/>
              <a:t>Y</a:t>
            </a:r>
            <a:r>
              <a:rPr lang="zh-CN" altLang="en-US" sz="2400" b="0" dirty="0">
                <a:latin typeface="Times New Roman" panose="02020603050405020304" pitchFamily="18" charset="0"/>
              </a:rPr>
              <a:t>）</a:t>
            </a:r>
          </a:p>
          <a:p>
            <a:pPr algn="just" eaLnBrk="1" hangingPunct="1">
              <a:spcBef>
                <a:spcPct val="50000"/>
              </a:spcBef>
              <a:buClrTx/>
              <a:buFontTx/>
              <a:buNone/>
            </a:pPr>
            <a:r>
              <a:rPr lang="zh-CN" altLang="en-US" sz="2400" b="0" dirty="0"/>
              <a:t>       </a:t>
            </a:r>
            <a:r>
              <a:rPr lang="en-US" altLang="zh-CN" sz="2400" b="0" dirty="0"/>
              <a:t>LOAD  1</a:t>
            </a:r>
            <a:r>
              <a:rPr lang="zh-CN" altLang="en-US" sz="2400" b="0" dirty="0">
                <a:latin typeface="Times New Roman" panose="02020603050405020304" pitchFamily="18" charset="0"/>
              </a:rPr>
              <a:t>，</a:t>
            </a:r>
            <a:r>
              <a:rPr lang="en-US" altLang="zh-CN" sz="2400" b="0" dirty="0"/>
              <a:t>[A] | 6</a:t>
            </a:r>
          </a:p>
          <a:p>
            <a:pPr algn="just" eaLnBrk="1" hangingPunct="1">
              <a:spcBef>
                <a:spcPct val="50000"/>
              </a:spcBef>
              <a:buClrTx/>
              <a:buFontTx/>
              <a:buNone/>
            </a:pPr>
            <a:r>
              <a:rPr lang="en-US" altLang="zh-CN" sz="2400" b="0" dirty="0"/>
              <a:t>       STORE  1</a:t>
            </a:r>
            <a:r>
              <a:rPr lang="zh-CN" altLang="en-US" sz="2400" b="0" dirty="0">
                <a:latin typeface="Times New Roman" panose="02020603050405020304" pitchFamily="18" charset="0"/>
              </a:rPr>
              <a:t>，</a:t>
            </a:r>
            <a:r>
              <a:rPr lang="en-US" altLang="zh-CN" sz="2400" b="0" dirty="0"/>
              <a:t>[B] | </a:t>
            </a:r>
            <a:r>
              <a:rPr lang="zh-CN" altLang="en-US" sz="2400" b="0" dirty="0">
                <a:latin typeface="Times New Roman" panose="02020603050405020304" pitchFamily="18" charset="0"/>
              </a:rPr>
              <a:t>（</a:t>
            </a:r>
            <a:r>
              <a:rPr lang="en-US" altLang="zh-CN" sz="2400" b="0" dirty="0"/>
              <a:t>C</a:t>
            </a:r>
            <a:r>
              <a:rPr lang="zh-CN" altLang="en-US" sz="2400" b="0" dirty="0">
                <a:latin typeface="Times New Roman" panose="02020603050405020304" pitchFamily="18" charset="0"/>
              </a:rPr>
              <a:t>）</a:t>
            </a:r>
            <a:endParaRPr lang="zh-CN" altLang="en-US" sz="2800" dirty="0"/>
          </a:p>
        </p:txBody>
      </p:sp>
      <p:sp>
        <p:nvSpPr>
          <p:cNvPr id="58373" name="Rectangle 3">
            <a:extLst>
              <a:ext uri="{FF2B5EF4-FFF2-40B4-BE49-F238E27FC236}">
                <a16:creationId xmlns:a16="http://schemas.microsoft.com/office/drawing/2014/main" id="{97774CB7-34DC-4F09-9328-781AABB47404}"/>
              </a:ext>
            </a:extLst>
          </p:cNvPr>
          <p:cNvSpPr>
            <a:spLocks noChangeArrowheads="1"/>
          </p:cNvSpPr>
          <p:nvPr/>
        </p:nvSpPr>
        <p:spPr bwMode="auto">
          <a:xfrm>
            <a:off x="533400" y="3342640"/>
            <a:ext cx="17526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58374" name="Rectangle 5">
            <a:extLst>
              <a:ext uri="{FF2B5EF4-FFF2-40B4-BE49-F238E27FC236}">
                <a16:creationId xmlns:a16="http://schemas.microsoft.com/office/drawing/2014/main" id="{579A4E12-5D96-4AC5-B043-369EC82159E7}"/>
              </a:ext>
            </a:extLst>
          </p:cNvPr>
          <p:cNvSpPr>
            <a:spLocks noChangeArrowheads="1"/>
          </p:cNvSpPr>
          <p:nvPr/>
        </p:nvSpPr>
        <p:spPr bwMode="auto">
          <a:xfrm>
            <a:off x="2286000" y="3342640"/>
            <a:ext cx="2286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E6EE8-2642-48EC-B7FD-8D6BFC0D3E52}"/>
              </a:ext>
            </a:extLst>
          </p:cNvPr>
          <p:cNvSpPr>
            <a:spLocks noGrp="1"/>
          </p:cNvSpPr>
          <p:nvPr>
            <p:ph type="title"/>
          </p:nvPr>
        </p:nvSpPr>
        <p:spPr/>
        <p:txBody>
          <a:bodyPr/>
          <a:lstStyle/>
          <a:p>
            <a:r>
              <a:rPr lang="en-US" altLang="zh-CN" dirty="0"/>
              <a:t>4.5 </a:t>
            </a:r>
            <a:r>
              <a:rPr lang="zh-CN" altLang="en-US" dirty="0"/>
              <a:t>基本</a:t>
            </a:r>
            <a:r>
              <a:rPr lang="zh-CN" altLang="en-US" dirty="0">
                <a:latin typeface="Times New Roman" panose="02020603050405020304" pitchFamily="18" charset="0"/>
              </a:rPr>
              <a:t>分段存储管理</a:t>
            </a:r>
            <a:endParaRPr lang="zh-CN" altLang="en-US" dirty="0"/>
          </a:p>
        </p:txBody>
      </p:sp>
      <p:sp>
        <p:nvSpPr>
          <p:cNvPr id="3" name="内容占位符 2">
            <a:extLst>
              <a:ext uri="{FF2B5EF4-FFF2-40B4-BE49-F238E27FC236}">
                <a16:creationId xmlns:a16="http://schemas.microsoft.com/office/drawing/2014/main" id="{FA4F055F-0FB1-46EE-9061-0574BB299D36}"/>
              </a:ext>
            </a:extLst>
          </p:cNvPr>
          <p:cNvSpPr>
            <a:spLocks noGrp="1"/>
          </p:cNvSpPr>
          <p:nvPr>
            <p:ph idx="1"/>
          </p:nvPr>
        </p:nvSpPr>
        <p:spPr/>
        <p:txBody>
          <a:bodyPr/>
          <a:lstStyle/>
          <a:p>
            <a:pPr lvl="1" eaLnBrk="1" hangingPunct="1"/>
            <a:r>
              <a:rPr lang="zh-CN" altLang="en-US" dirty="0">
                <a:latin typeface="Times New Roman" panose="02020603050405020304" pitchFamily="18" charset="0"/>
              </a:rPr>
              <a:t>段式管理的地址变换</a:t>
            </a:r>
          </a:p>
          <a:p>
            <a:pPr lvl="2" eaLnBrk="1" hangingPunct="1"/>
            <a:r>
              <a:rPr lang="zh-CN" altLang="en-US" dirty="0">
                <a:latin typeface="Times New Roman" panose="02020603050405020304" pitchFamily="18" charset="0"/>
              </a:rPr>
              <a:t>段表（</a:t>
            </a:r>
            <a:r>
              <a:rPr lang="en-US" altLang="zh-CN" dirty="0"/>
              <a:t>Segment Mapping Table</a:t>
            </a:r>
            <a:r>
              <a:rPr lang="zh-CN" altLang="en-US" dirty="0">
                <a:latin typeface="Times New Roman" panose="02020603050405020304" pitchFamily="18" charset="0"/>
              </a:rPr>
              <a:t>）</a:t>
            </a:r>
          </a:p>
          <a:p>
            <a:endParaRPr lang="zh-CN" altLang="en-US" dirty="0"/>
          </a:p>
        </p:txBody>
      </p:sp>
      <p:pic>
        <p:nvPicPr>
          <p:cNvPr id="59397" name="Picture 2" descr="8_2b">
            <a:extLst>
              <a:ext uri="{FF2B5EF4-FFF2-40B4-BE49-F238E27FC236}">
                <a16:creationId xmlns:a16="http://schemas.microsoft.com/office/drawing/2014/main" id="{AD5D0955-AFA0-4F6D-8602-334B92A487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265" y="2448560"/>
            <a:ext cx="6410695" cy="3410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8" name="Rectangle 5">
            <a:extLst>
              <a:ext uri="{FF2B5EF4-FFF2-40B4-BE49-F238E27FC236}">
                <a16:creationId xmlns:a16="http://schemas.microsoft.com/office/drawing/2014/main" id="{1835141E-E3FF-498E-BF47-D0224CC8ED33}"/>
              </a:ext>
            </a:extLst>
          </p:cNvPr>
          <p:cNvSpPr>
            <a:spLocks noChangeArrowheads="1"/>
          </p:cNvSpPr>
          <p:nvPr/>
        </p:nvSpPr>
        <p:spPr bwMode="auto">
          <a:xfrm>
            <a:off x="993562" y="5535229"/>
            <a:ext cx="1532891" cy="402964"/>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a:extLst>
              <a:ext uri="{FF2B5EF4-FFF2-40B4-BE49-F238E27FC236}">
                <a16:creationId xmlns:a16="http://schemas.microsoft.com/office/drawing/2014/main" id="{50F91394-13CC-4043-8645-767C6593E75A}"/>
              </a:ext>
            </a:extLst>
          </p:cNvPr>
          <p:cNvSpPr>
            <a:spLocks noGrp="1" noChangeArrowheads="1"/>
          </p:cNvSpPr>
          <p:nvPr>
            <p:ph type="title"/>
          </p:nvPr>
        </p:nvSpPr>
        <p:spPr>
          <a:noFill/>
        </p:spPr>
        <p:txBody>
          <a:bodyPr/>
          <a:lstStyle/>
          <a:p>
            <a:pPr eaLnBrk="1" hangingPunct="1"/>
            <a:r>
              <a:rPr lang="en-US" altLang="zh-CN" dirty="0">
                <a:solidFill>
                  <a:srgbClr val="000000"/>
                </a:solidFill>
                <a:latin typeface="楷体_GB2312" pitchFamily="49" charset="-122"/>
              </a:rPr>
              <a:t>4.1	  </a:t>
            </a:r>
            <a:r>
              <a:rPr lang="zh-CN" altLang="en-US" dirty="0">
                <a:solidFill>
                  <a:srgbClr val="000000"/>
                </a:solidFill>
                <a:latin typeface="楷体_GB2312" pitchFamily="49" charset="-122"/>
              </a:rPr>
              <a:t>存储管理概述</a:t>
            </a:r>
            <a:endParaRPr lang="zh-CN" altLang="en-US" sz="1800" dirty="0">
              <a:latin typeface="楷体_GB2312" pitchFamily="49" charset="-122"/>
            </a:endParaRPr>
          </a:p>
        </p:txBody>
      </p:sp>
      <p:sp>
        <p:nvSpPr>
          <p:cNvPr id="83973" name="Rectangle 5">
            <a:extLst>
              <a:ext uri="{FF2B5EF4-FFF2-40B4-BE49-F238E27FC236}">
                <a16:creationId xmlns:a16="http://schemas.microsoft.com/office/drawing/2014/main" id="{49F415C3-A3E8-4B3F-922C-D44A0EDC56EB}"/>
              </a:ext>
            </a:extLst>
          </p:cNvPr>
          <p:cNvSpPr>
            <a:spLocks noGrp="1" noChangeArrowheads="1"/>
          </p:cNvSpPr>
          <p:nvPr>
            <p:ph idx="1"/>
          </p:nvPr>
        </p:nvSpPr>
        <p:spPr/>
        <p:txBody>
          <a:bodyPr/>
          <a:lstStyle/>
          <a:p>
            <a:pPr eaLnBrk="1" hangingPunct="1">
              <a:buClr>
                <a:srgbClr val="3333CC"/>
              </a:buClr>
            </a:pPr>
            <a:r>
              <a:rPr lang="zh-CN" altLang="en-US" dirty="0">
                <a:solidFill>
                  <a:srgbClr val="000000"/>
                </a:solidFill>
              </a:rPr>
              <a:t>存储管理的目的</a:t>
            </a:r>
          </a:p>
          <a:p>
            <a:pPr lvl="1" eaLnBrk="1" hangingPunct="1">
              <a:buClr>
                <a:srgbClr val="FF0000"/>
              </a:buClr>
            </a:pPr>
            <a:r>
              <a:rPr lang="zh-CN" altLang="en-US" dirty="0">
                <a:solidFill>
                  <a:srgbClr val="000000"/>
                </a:solidFill>
              </a:rPr>
              <a:t> 主存的分配和回收 </a:t>
            </a:r>
          </a:p>
          <a:p>
            <a:pPr lvl="2" eaLnBrk="1" hangingPunct="1">
              <a:buClr>
                <a:srgbClr val="00E4A8"/>
              </a:buClr>
            </a:pPr>
            <a:r>
              <a:rPr lang="zh-CN" altLang="en-US" dirty="0">
                <a:solidFill>
                  <a:srgbClr val="000000"/>
                </a:solidFill>
              </a:rPr>
              <a:t>记住内存每个位置的状态。</a:t>
            </a:r>
          </a:p>
          <a:p>
            <a:pPr lvl="2" eaLnBrk="1" hangingPunct="1">
              <a:buClr>
                <a:srgbClr val="00E4A8"/>
              </a:buClr>
            </a:pPr>
            <a:r>
              <a:rPr lang="zh-CN" altLang="en-US" dirty="0">
                <a:solidFill>
                  <a:srgbClr val="000000"/>
                </a:solidFill>
              </a:rPr>
              <a:t>在系统程序或用户作业提出申请时，实施分配，并修改分配记录。</a:t>
            </a:r>
          </a:p>
          <a:p>
            <a:pPr lvl="2" eaLnBrk="1" hangingPunct="1">
              <a:buClr>
                <a:srgbClr val="00E4A8"/>
              </a:buClr>
            </a:pPr>
            <a:r>
              <a:rPr lang="zh-CN" altLang="en-US" dirty="0">
                <a:solidFill>
                  <a:srgbClr val="000000"/>
                </a:solidFill>
              </a:rPr>
              <a:t>接受系统或用户释放的存储区，或主动收回不再用的存储区，并相应地修改分配记录表。</a:t>
            </a:r>
          </a:p>
          <a:p>
            <a:pPr lvl="1" eaLnBrk="1" hangingPunct="1"/>
            <a:r>
              <a:rPr lang="zh-CN" altLang="en-US" dirty="0"/>
              <a:t>提高内存利用率</a:t>
            </a:r>
          </a:p>
          <a:p>
            <a:pPr lvl="1" eaLnBrk="1" hangingPunct="1"/>
            <a:r>
              <a:rPr lang="zh-CN" altLang="en-US" dirty="0">
                <a:latin typeface="Times New Roman" panose="02020603050405020304" pitchFamily="18" charset="0"/>
              </a:rPr>
              <a:t> </a:t>
            </a:r>
            <a:r>
              <a:rPr lang="zh-CN" altLang="en-US" dirty="0"/>
              <a:t> </a:t>
            </a:r>
            <a:r>
              <a:rPr lang="zh-CN" altLang="en-US" dirty="0">
                <a:latin typeface="Times New Roman" panose="02020603050405020304" pitchFamily="18" charset="0"/>
              </a:rPr>
              <a:t>“</a:t>
            </a:r>
            <a:r>
              <a:rPr lang="zh-CN" altLang="en-US" dirty="0"/>
              <a:t>扩充</a:t>
            </a:r>
            <a:r>
              <a:rPr lang="zh-CN" altLang="en-US" dirty="0">
                <a:latin typeface="Times New Roman" panose="02020603050405020304" pitchFamily="18" charset="0"/>
              </a:rPr>
              <a:t>”</a:t>
            </a:r>
            <a:r>
              <a:rPr lang="zh-CN" altLang="en-US"/>
              <a:t>内存容量 </a:t>
            </a:r>
            <a:endParaRPr lang="zh-CN" altLang="en-US" dirty="0"/>
          </a:p>
          <a:p>
            <a:pPr lvl="1" eaLnBrk="1" hangingPunct="1"/>
            <a:r>
              <a:rPr lang="zh-CN" altLang="en-US" dirty="0">
                <a:latin typeface="Times New Roman" panose="02020603050405020304" pitchFamily="18" charset="0"/>
              </a:rPr>
              <a:t> </a:t>
            </a:r>
            <a:r>
              <a:rPr lang="zh-CN" altLang="en-US" dirty="0"/>
              <a:t> 信息保护</a:t>
            </a:r>
          </a:p>
          <a:p>
            <a:pPr eaLnBrk="1" hangingPunct="1"/>
            <a:endParaRPr lang="zh-CN" altLang="en-US" dirty="0"/>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anim calcmode="lin" valueType="num">
                                      <p:cBhvr additive="base">
                                        <p:cTn id="7" dur="500" fill="hold"/>
                                        <p:tgtEl>
                                          <p:spTgt spid="8397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97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3973">
                                            <p:txEl>
                                              <p:pRg st="1" end="1"/>
                                            </p:txEl>
                                          </p:spTgt>
                                        </p:tgtEl>
                                        <p:attrNameLst>
                                          <p:attrName>style.visibility</p:attrName>
                                        </p:attrNameLst>
                                      </p:cBhvr>
                                      <p:to>
                                        <p:strVal val="visible"/>
                                      </p:to>
                                    </p:set>
                                    <p:anim calcmode="lin" valueType="num">
                                      <p:cBhvr additive="base">
                                        <p:cTn id="11" dur="500" fill="hold"/>
                                        <p:tgtEl>
                                          <p:spTgt spid="8397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397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3973">
                                            <p:txEl>
                                              <p:pRg st="2" end="2"/>
                                            </p:txEl>
                                          </p:spTgt>
                                        </p:tgtEl>
                                        <p:attrNameLst>
                                          <p:attrName>style.visibility</p:attrName>
                                        </p:attrNameLst>
                                      </p:cBhvr>
                                      <p:to>
                                        <p:strVal val="visible"/>
                                      </p:to>
                                    </p:set>
                                    <p:anim calcmode="lin" valueType="num">
                                      <p:cBhvr additive="base">
                                        <p:cTn id="15" dur="500" fill="hold"/>
                                        <p:tgtEl>
                                          <p:spTgt spid="8397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8397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83973">
                                            <p:txEl>
                                              <p:pRg st="3" end="3"/>
                                            </p:txEl>
                                          </p:spTgt>
                                        </p:tgtEl>
                                        <p:attrNameLst>
                                          <p:attrName>style.visibility</p:attrName>
                                        </p:attrNameLst>
                                      </p:cBhvr>
                                      <p:to>
                                        <p:strVal val="visible"/>
                                      </p:to>
                                    </p:set>
                                    <p:anim calcmode="lin" valueType="num">
                                      <p:cBhvr additive="base">
                                        <p:cTn id="19" dur="500" fill="hold"/>
                                        <p:tgtEl>
                                          <p:spTgt spid="8397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397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83973">
                                            <p:txEl>
                                              <p:pRg st="4" end="4"/>
                                            </p:txEl>
                                          </p:spTgt>
                                        </p:tgtEl>
                                        <p:attrNameLst>
                                          <p:attrName>style.visibility</p:attrName>
                                        </p:attrNameLst>
                                      </p:cBhvr>
                                      <p:to>
                                        <p:strVal val="visible"/>
                                      </p:to>
                                    </p:set>
                                    <p:anim calcmode="lin" valueType="num">
                                      <p:cBhvr additive="base">
                                        <p:cTn id="23" dur="500" fill="hold"/>
                                        <p:tgtEl>
                                          <p:spTgt spid="8397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397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83973">
                                            <p:txEl>
                                              <p:pRg st="5" end="5"/>
                                            </p:txEl>
                                          </p:spTgt>
                                        </p:tgtEl>
                                        <p:attrNameLst>
                                          <p:attrName>style.visibility</p:attrName>
                                        </p:attrNameLst>
                                      </p:cBhvr>
                                      <p:to>
                                        <p:strVal val="visible"/>
                                      </p:to>
                                    </p:set>
                                    <p:anim calcmode="lin" valueType="num">
                                      <p:cBhvr additive="base">
                                        <p:cTn id="29" dur="500" fill="hold"/>
                                        <p:tgtEl>
                                          <p:spTgt spid="8397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3973">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83973">
                                            <p:txEl>
                                              <p:pRg st="6" end="6"/>
                                            </p:txEl>
                                          </p:spTgt>
                                        </p:tgtEl>
                                        <p:attrNameLst>
                                          <p:attrName>style.visibility</p:attrName>
                                        </p:attrNameLst>
                                      </p:cBhvr>
                                      <p:to>
                                        <p:strVal val="visible"/>
                                      </p:to>
                                    </p:set>
                                    <p:anim calcmode="lin" valueType="num">
                                      <p:cBhvr additive="base">
                                        <p:cTn id="33" dur="500" fill="hold"/>
                                        <p:tgtEl>
                                          <p:spTgt spid="83973">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83973">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83973">
                                            <p:txEl>
                                              <p:pRg st="7" end="7"/>
                                            </p:txEl>
                                          </p:spTgt>
                                        </p:tgtEl>
                                        <p:attrNameLst>
                                          <p:attrName>style.visibility</p:attrName>
                                        </p:attrNameLst>
                                      </p:cBhvr>
                                      <p:to>
                                        <p:strVal val="visible"/>
                                      </p:to>
                                    </p:set>
                                    <p:anim calcmode="lin" valueType="num">
                                      <p:cBhvr additive="base">
                                        <p:cTn id="37" dur="500" fill="hold"/>
                                        <p:tgtEl>
                                          <p:spTgt spid="8397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397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9438A7-8CB5-4300-93F9-F98550BEF44F}"/>
              </a:ext>
            </a:extLst>
          </p:cNvPr>
          <p:cNvSpPr>
            <a:spLocks noGrp="1"/>
          </p:cNvSpPr>
          <p:nvPr>
            <p:ph type="title"/>
          </p:nvPr>
        </p:nvSpPr>
        <p:spPr/>
        <p:txBody>
          <a:bodyPr/>
          <a:lstStyle/>
          <a:p>
            <a:r>
              <a:rPr lang="en-US" altLang="zh-CN" dirty="0"/>
              <a:t>4.5 </a:t>
            </a:r>
            <a:r>
              <a:rPr lang="zh-CN" altLang="en-US" dirty="0"/>
              <a:t>基本</a:t>
            </a:r>
            <a:r>
              <a:rPr lang="zh-CN" altLang="en-US" dirty="0">
                <a:latin typeface="Times New Roman" panose="02020603050405020304" pitchFamily="18" charset="0"/>
              </a:rPr>
              <a:t>分段存储管理</a:t>
            </a:r>
            <a:endParaRPr lang="zh-CN" altLang="en-US" dirty="0"/>
          </a:p>
        </p:txBody>
      </p:sp>
      <p:sp>
        <p:nvSpPr>
          <p:cNvPr id="60421" name="Rectangle 4">
            <a:extLst>
              <a:ext uri="{FF2B5EF4-FFF2-40B4-BE49-F238E27FC236}">
                <a16:creationId xmlns:a16="http://schemas.microsoft.com/office/drawing/2014/main" id="{4E538E49-4926-464A-A5E5-23BBB7E6A2E3}"/>
              </a:ext>
            </a:extLst>
          </p:cNvPr>
          <p:cNvSpPr>
            <a:spLocks noGrp="1" noChangeArrowheads="1"/>
          </p:cNvSpPr>
          <p:nvPr>
            <p:ph idx="1"/>
          </p:nvPr>
        </p:nvSpPr>
        <p:spPr/>
        <p:txBody>
          <a:bodyPr/>
          <a:lstStyle/>
          <a:p>
            <a:pPr lvl="2" eaLnBrk="1" hangingPunct="1"/>
            <a:r>
              <a:rPr lang="zh-CN" altLang="en-US" sz="2800" dirty="0">
                <a:latin typeface="Times New Roman" panose="02020603050405020304" pitchFamily="18" charset="0"/>
              </a:rPr>
              <a:t>动态地址变换</a:t>
            </a:r>
            <a:r>
              <a:rPr lang="zh-CN" altLang="en-US" sz="2800" dirty="0"/>
              <a:t> </a:t>
            </a:r>
          </a:p>
          <a:p>
            <a:pPr lvl="3" eaLnBrk="1" hangingPunct="1"/>
            <a:r>
              <a:rPr lang="zh-CN" altLang="en-US" sz="2400" dirty="0">
                <a:latin typeface="Times New Roman" panose="02020603050405020304" pitchFamily="18" charset="0"/>
              </a:rPr>
              <a:t>当进程执行时，管理程序把其段表始址和段表长度放入段表寄存器中，以段号为索引，查段表。</a:t>
            </a:r>
          </a:p>
          <a:p>
            <a:pPr lvl="3" eaLnBrk="1" hangingPunct="1"/>
            <a:r>
              <a:rPr lang="zh-CN" altLang="en-US" sz="2400" dirty="0">
                <a:latin typeface="Times New Roman" panose="02020603050405020304" pitchFamily="18" charset="0"/>
              </a:rPr>
              <a:t>对内存二次以上访问，可采用</a:t>
            </a:r>
            <a:r>
              <a:rPr lang="zh-CN" altLang="en-US" sz="2400">
                <a:latin typeface="Times New Roman" panose="02020603050405020304" pitchFamily="18" charset="0"/>
              </a:rPr>
              <a:t>高速联想存储器</a:t>
            </a:r>
            <a:r>
              <a:rPr lang="zh-CN" altLang="en-US" sz="2400" dirty="0">
                <a:latin typeface="Times New Roman" panose="02020603050405020304" pitchFamily="18" charset="0"/>
              </a:rPr>
              <a:t>，加快查找速度。</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A775A8-D8F9-47E9-BD33-60BD720F1B0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DF517D5-31F4-4E32-A990-B3E8332B9F60}"/>
              </a:ext>
            </a:extLst>
          </p:cNvPr>
          <p:cNvSpPr>
            <a:spLocks noGrp="1"/>
          </p:cNvSpPr>
          <p:nvPr>
            <p:ph idx="1"/>
          </p:nvPr>
        </p:nvSpPr>
        <p:spPr/>
        <p:txBody>
          <a:bodyPr/>
          <a:lstStyle/>
          <a:p>
            <a:endParaRPr lang="zh-CN" altLang="en-US"/>
          </a:p>
        </p:txBody>
      </p:sp>
      <p:pic>
        <p:nvPicPr>
          <p:cNvPr id="61447" name="Picture 2">
            <a:extLst>
              <a:ext uri="{FF2B5EF4-FFF2-40B4-BE49-F238E27FC236}">
                <a16:creationId xmlns:a16="http://schemas.microsoft.com/office/drawing/2014/main" id="{7DD83551-80B0-4F2A-9FFD-01ED9029D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947" y="150829"/>
            <a:ext cx="7554393" cy="6707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470E3-7EDC-40AF-B566-9E716F8609D7}"/>
              </a:ext>
            </a:extLst>
          </p:cNvPr>
          <p:cNvSpPr>
            <a:spLocks noGrp="1"/>
          </p:cNvSpPr>
          <p:nvPr>
            <p:ph type="title"/>
          </p:nvPr>
        </p:nvSpPr>
        <p:spPr/>
        <p:txBody>
          <a:bodyPr/>
          <a:lstStyle/>
          <a:p>
            <a:r>
              <a:rPr lang="en-US" altLang="zh-CN" dirty="0"/>
              <a:t>4.5 </a:t>
            </a:r>
            <a:r>
              <a:rPr lang="zh-CN" altLang="en-US" dirty="0"/>
              <a:t>基本</a:t>
            </a:r>
            <a:r>
              <a:rPr lang="zh-CN" altLang="en-US" dirty="0">
                <a:latin typeface="Times New Roman" panose="02020603050405020304" pitchFamily="18" charset="0"/>
              </a:rPr>
              <a:t>分段存储管理</a:t>
            </a:r>
            <a:endParaRPr lang="zh-CN" altLang="en-US" dirty="0"/>
          </a:p>
        </p:txBody>
      </p:sp>
      <p:graphicFrame>
        <p:nvGraphicFramePr>
          <p:cNvPr id="7" name="内容占位符 6">
            <a:extLst>
              <a:ext uri="{FF2B5EF4-FFF2-40B4-BE49-F238E27FC236}">
                <a16:creationId xmlns:a16="http://schemas.microsoft.com/office/drawing/2014/main" id="{11B7F3A5-2CE4-4DC1-80E4-883B514D2C78}"/>
              </a:ext>
            </a:extLst>
          </p:cNvPr>
          <p:cNvGraphicFramePr>
            <a:graphicFrameLocks noGrp="1"/>
          </p:cNvGraphicFramePr>
          <p:nvPr>
            <p:ph idx="1"/>
            <p:extLst>
              <p:ext uri="{D42A27DB-BD31-4B8C-83A1-F6EECF244321}">
                <p14:modId xmlns:p14="http://schemas.microsoft.com/office/powerpoint/2010/main" val="3925694997"/>
              </p:ext>
            </p:extLst>
          </p:nvPr>
        </p:nvGraphicFramePr>
        <p:xfrm>
          <a:off x="752581" y="3016335"/>
          <a:ext cx="7638837" cy="2741125"/>
        </p:xfrm>
        <a:graphic>
          <a:graphicData uri="http://schemas.openxmlformats.org/drawingml/2006/table">
            <a:tbl>
              <a:tblPr/>
              <a:tblGrid>
                <a:gridCol w="2546279">
                  <a:extLst>
                    <a:ext uri="{9D8B030D-6E8A-4147-A177-3AD203B41FA5}">
                      <a16:colId xmlns:a16="http://schemas.microsoft.com/office/drawing/2014/main" val="2387541259"/>
                    </a:ext>
                  </a:extLst>
                </a:gridCol>
                <a:gridCol w="2546279">
                  <a:extLst>
                    <a:ext uri="{9D8B030D-6E8A-4147-A177-3AD203B41FA5}">
                      <a16:colId xmlns:a16="http://schemas.microsoft.com/office/drawing/2014/main" val="2532995556"/>
                    </a:ext>
                  </a:extLst>
                </a:gridCol>
                <a:gridCol w="2546279">
                  <a:extLst>
                    <a:ext uri="{9D8B030D-6E8A-4147-A177-3AD203B41FA5}">
                      <a16:colId xmlns:a16="http://schemas.microsoft.com/office/drawing/2014/main" val="3566029103"/>
                    </a:ext>
                  </a:extLst>
                </a:gridCol>
              </a:tblGrid>
              <a:tr h="548225">
                <a:tc>
                  <a:txBody>
                    <a:bodyPr/>
                    <a:lstStyle/>
                    <a:p>
                      <a:pPr>
                        <a:lnSpc>
                          <a:spcPts val="1200"/>
                        </a:lnSpc>
                        <a:spcAft>
                          <a:spcPts val="0"/>
                        </a:spcAft>
                      </a:pPr>
                      <a:endParaRPr lang="en-US" altLang="zh-CN" sz="2400" kern="0"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p>
                      <a:pPr>
                        <a:lnSpc>
                          <a:spcPts val="1200"/>
                        </a:lnSpc>
                        <a:spcAft>
                          <a:spcPts val="0"/>
                        </a:spcAft>
                      </a:pPr>
                      <a:r>
                        <a:rPr lang="zh-CN" sz="2400" kern="0" dirty="0">
                          <a:solidFill>
                            <a:srgbClr val="000000"/>
                          </a:solidFill>
                          <a:effectLst/>
                          <a:latin typeface="Arial" panose="020B0604020202020204" pitchFamily="34" charset="0"/>
                          <a:ea typeface="宋体" panose="02010600030101010101" pitchFamily="2" charset="-122"/>
                          <a:cs typeface="Arial" panose="020B0604020202020204" pitchFamily="34" charset="0"/>
                        </a:rPr>
                        <a:t>段号</a:t>
                      </a:r>
                      <a:endParaRPr lang="zh-CN" sz="2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6757" marR="156757"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nSpc>
                          <a:spcPts val="1200"/>
                        </a:lnSpc>
                        <a:spcAft>
                          <a:spcPts val="0"/>
                        </a:spcAft>
                      </a:pPr>
                      <a:endParaRPr lang="en-US" altLang="zh-CN" sz="2400" kern="0"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p>
                      <a:pPr>
                        <a:lnSpc>
                          <a:spcPts val="1200"/>
                        </a:lnSpc>
                        <a:spcAft>
                          <a:spcPts val="0"/>
                        </a:spcAft>
                      </a:pPr>
                      <a:r>
                        <a:rPr lang="zh-CN" sz="2400" kern="0" dirty="0">
                          <a:solidFill>
                            <a:srgbClr val="000000"/>
                          </a:solidFill>
                          <a:effectLst/>
                          <a:latin typeface="Arial" panose="020B0604020202020204" pitchFamily="34" charset="0"/>
                          <a:ea typeface="宋体" panose="02010600030101010101" pitchFamily="2" charset="-122"/>
                          <a:cs typeface="Arial" panose="020B0604020202020204" pitchFamily="34" charset="0"/>
                        </a:rPr>
                        <a:t>段首址</a:t>
                      </a:r>
                      <a:endParaRPr lang="zh-CN" sz="2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6757" marR="1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nSpc>
                          <a:spcPts val="1200"/>
                        </a:lnSpc>
                        <a:spcAft>
                          <a:spcPts val="0"/>
                        </a:spcAft>
                      </a:pPr>
                      <a:endParaRPr lang="en-US" altLang="zh-CN" sz="2400" kern="0"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p>
                      <a:pPr>
                        <a:lnSpc>
                          <a:spcPts val="1200"/>
                        </a:lnSpc>
                        <a:spcAft>
                          <a:spcPts val="0"/>
                        </a:spcAft>
                      </a:pPr>
                      <a:r>
                        <a:rPr lang="zh-CN" sz="2400" kern="0" dirty="0">
                          <a:solidFill>
                            <a:srgbClr val="000000"/>
                          </a:solidFill>
                          <a:effectLst/>
                          <a:latin typeface="Arial" panose="020B0604020202020204" pitchFamily="34" charset="0"/>
                          <a:ea typeface="宋体" panose="02010600030101010101" pitchFamily="2" charset="-122"/>
                          <a:cs typeface="Arial" panose="020B0604020202020204" pitchFamily="34" charset="0"/>
                        </a:rPr>
                        <a:t>段长度</a:t>
                      </a:r>
                      <a:endParaRPr lang="zh-CN" sz="2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6757" marR="156757"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extLst>
                  <a:ext uri="{0D108BD9-81ED-4DB2-BD59-A6C34878D82A}">
                    <a16:rowId xmlns:a16="http://schemas.microsoft.com/office/drawing/2014/main" val="637075464"/>
                  </a:ext>
                </a:extLst>
              </a:tr>
              <a:tr h="548225">
                <a:tc>
                  <a:txBody>
                    <a:bodyPr/>
                    <a:lstStyle/>
                    <a:p>
                      <a:pPr>
                        <a:lnSpc>
                          <a:spcPts val="1200"/>
                        </a:lnSpc>
                        <a:spcAft>
                          <a:spcPts val="0"/>
                        </a:spcAft>
                      </a:pPr>
                      <a:endPar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endParaRPr>
                    </a:p>
                    <a:p>
                      <a:pPr>
                        <a:lnSpc>
                          <a:spcPts val="1200"/>
                        </a:lnSpc>
                        <a:spcAft>
                          <a:spcPts val="0"/>
                        </a:spcAft>
                      </a:pPr>
                      <a:r>
                        <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rPr>
                        <a:t>0</a:t>
                      </a:r>
                      <a:endParaRPr lang="zh-CN" sz="2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6757" marR="15675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nSpc>
                          <a:spcPts val="1200"/>
                        </a:lnSpc>
                        <a:spcAft>
                          <a:spcPts val="0"/>
                        </a:spcAft>
                      </a:pPr>
                      <a:endPar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endParaRPr>
                    </a:p>
                    <a:p>
                      <a:pPr>
                        <a:lnSpc>
                          <a:spcPts val="1200"/>
                        </a:lnSpc>
                        <a:spcAft>
                          <a:spcPts val="0"/>
                        </a:spcAft>
                      </a:pPr>
                      <a:r>
                        <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rPr>
                        <a:t>120K</a:t>
                      </a:r>
                      <a:endParaRPr lang="zh-CN" sz="2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6757" marR="1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nSpc>
                          <a:spcPts val="1200"/>
                        </a:lnSpc>
                        <a:spcAft>
                          <a:spcPts val="0"/>
                        </a:spcAft>
                      </a:pPr>
                      <a:endPar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endParaRPr>
                    </a:p>
                    <a:p>
                      <a:pPr>
                        <a:lnSpc>
                          <a:spcPts val="1200"/>
                        </a:lnSpc>
                        <a:spcAft>
                          <a:spcPts val="0"/>
                        </a:spcAft>
                      </a:pPr>
                      <a:r>
                        <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rPr>
                        <a:t>40K</a:t>
                      </a:r>
                      <a:endParaRPr lang="zh-CN" sz="2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6757" marR="156757"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extLst>
                  <a:ext uri="{0D108BD9-81ED-4DB2-BD59-A6C34878D82A}">
                    <a16:rowId xmlns:a16="http://schemas.microsoft.com/office/drawing/2014/main" val="1105998505"/>
                  </a:ext>
                </a:extLst>
              </a:tr>
              <a:tr h="548225">
                <a:tc>
                  <a:txBody>
                    <a:bodyPr/>
                    <a:lstStyle/>
                    <a:p>
                      <a:pPr>
                        <a:lnSpc>
                          <a:spcPts val="1200"/>
                        </a:lnSpc>
                        <a:spcAft>
                          <a:spcPts val="0"/>
                        </a:spcAft>
                      </a:pPr>
                      <a:endPar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endParaRPr>
                    </a:p>
                    <a:p>
                      <a:pPr>
                        <a:lnSpc>
                          <a:spcPts val="1200"/>
                        </a:lnSpc>
                        <a:spcAft>
                          <a:spcPts val="0"/>
                        </a:spcAft>
                      </a:pPr>
                      <a:r>
                        <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rPr>
                        <a:t>1</a:t>
                      </a:r>
                      <a:endParaRPr lang="zh-CN" sz="2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6757" marR="15675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nSpc>
                          <a:spcPts val="1200"/>
                        </a:lnSpc>
                        <a:spcAft>
                          <a:spcPts val="0"/>
                        </a:spcAft>
                      </a:pPr>
                      <a:endPar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endParaRPr>
                    </a:p>
                    <a:p>
                      <a:pPr>
                        <a:lnSpc>
                          <a:spcPts val="1200"/>
                        </a:lnSpc>
                        <a:spcAft>
                          <a:spcPts val="0"/>
                        </a:spcAft>
                      </a:pPr>
                      <a:r>
                        <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rPr>
                        <a:t>760K</a:t>
                      </a:r>
                      <a:endParaRPr lang="zh-CN" sz="2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6757" marR="1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nSpc>
                          <a:spcPts val="1200"/>
                        </a:lnSpc>
                        <a:spcAft>
                          <a:spcPts val="0"/>
                        </a:spcAft>
                      </a:pPr>
                      <a:endPar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endParaRPr>
                    </a:p>
                    <a:p>
                      <a:pPr>
                        <a:lnSpc>
                          <a:spcPts val="1200"/>
                        </a:lnSpc>
                        <a:spcAft>
                          <a:spcPts val="0"/>
                        </a:spcAft>
                      </a:pPr>
                      <a:r>
                        <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rPr>
                        <a:t>30K</a:t>
                      </a:r>
                      <a:endParaRPr lang="zh-CN" sz="2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6757" marR="156757"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extLst>
                  <a:ext uri="{0D108BD9-81ED-4DB2-BD59-A6C34878D82A}">
                    <a16:rowId xmlns:a16="http://schemas.microsoft.com/office/drawing/2014/main" val="39661027"/>
                  </a:ext>
                </a:extLst>
              </a:tr>
              <a:tr h="548225">
                <a:tc>
                  <a:txBody>
                    <a:bodyPr/>
                    <a:lstStyle/>
                    <a:p>
                      <a:pPr>
                        <a:lnSpc>
                          <a:spcPts val="1200"/>
                        </a:lnSpc>
                        <a:spcAft>
                          <a:spcPts val="0"/>
                        </a:spcAft>
                      </a:pPr>
                      <a:endPar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endParaRPr>
                    </a:p>
                    <a:p>
                      <a:pPr>
                        <a:lnSpc>
                          <a:spcPts val="1200"/>
                        </a:lnSpc>
                        <a:spcAft>
                          <a:spcPts val="0"/>
                        </a:spcAft>
                      </a:pPr>
                      <a:r>
                        <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rPr>
                        <a:t>2</a:t>
                      </a:r>
                      <a:endParaRPr lang="zh-CN" sz="2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6757" marR="15675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nSpc>
                          <a:spcPts val="1200"/>
                        </a:lnSpc>
                        <a:spcAft>
                          <a:spcPts val="0"/>
                        </a:spcAft>
                      </a:pPr>
                      <a:endPar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endParaRPr>
                    </a:p>
                    <a:p>
                      <a:pPr>
                        <a:lnSpc>
                          <a:spcPts val="1200"/>
                        </a:lnSpc>
                        <a:spcAft>
                          <a:spcPts val="0"/>
                        </a:spcAft>
                      </a:pPr>
                      <a:r>
                        <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rPr>
                        <a:t>480K</a:t>
                      </a:r>
                      <a:endParaRPr lang="zh-CN" sz="2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6757" marR="1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nSpc>
                          <a:spcPts val="1200"/>
                        </a:lnSpc>
                        <a:spcAft>
                          <a:spcPts val="0"/>
                        </a:spcAft>
                      </a:pPr>
                      <a:endPar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endParaRPr>
                    </a:p>
                    <a:p>
                      <a:pPr>
                        <a:lnSpc>
                          <a:spcPts val="1200"/>
                        </a:lnSpc>
                        <a:spcAft>
                          <a:spcPts val="0"/>
                        </a:spcAft>
                      </a:pPr>
                      <a:r>
                        <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rPr>
                        <a:t>20K</a:t>
                      </a:r>
                      <a:endParaRPr lang="zh-CN" sz="2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6757" marR="156757"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extLst>
                  <a:ext uri="{0D108BD9-81ED-4DB2-BD59-A6C34878D82A}">
                    <a16:rowId xmlns:a16="http://schemas.microsoft.com/office/drawing/2014/main" val="1941124560"/>
                  </a:ext>
                </a:extLst>
              </a:tr>
              <a:tr h="548225">
                <a:tc>
                  <a:txBody>
                    <a:bodyPr/>
                    <a:lstStyle/>
                    <a:p>
                      <a:pPr>
                        <a:lnSpc>
                          <a:spcPts val="1200"/>
                        </a:lnSpc>
                        <a:spcAft>
                          <a:spcPts val="0"/>
                        </a:spcAft>
                      </a:pPr>
                      <a:endPar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endParaRPr>
                    </a:p>
                    <a:p>
                      <a:pPr>
                        <a:lnSpc>
                          <a:spcPts val="1200"/>
                        </a:lnSpc>
                        <a:spcAft>
                          <a:spcPts val="0"/>
                        </a:spcAft>
                      </a:pPr>
                      <a:r>
                        <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rPr>
                        <a:t>3</a:t>
                      </a:r>
                      <a:endParaRPr lang="zh-CN" sz="2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6757" marR="15675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DDDD"/>
                    </a:solidFill>
                  </a:tcPr>
                </a:tc>
                <a:tc>
                  <a:txBody>
                    <a:bodyPr/>
                    <a:lstStyle/>
                    <a:p>
                      <a:pPr>
                        <a:lnSpc>
                          <a:spcPts val="1200"/>
                        </a:lnSpc>
                        <a:spcAft>
                          <a:spcPts val="0"/>
                        </a:spcAft>
                      </a:pPr>
                      <a:endPar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endParaRPr>
                    </a:p>
                    <a:p>
                      <a:pPr>
                        <a:lnSpc>
                          <a:spcPts val="1200"/>
                        </a:lnSpc>
                        <a:spcAft>
                          <a:spcPts val="0"/>
                        </a:spcAft>
                      </a:pPr>
                      <a:r>
                        <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rPr>
                        <a:t>370K</a:t>
                      </a:r>
                      <a:endParaRPr lang="zh-CN" sz="2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6757" marR="1567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DDDD"/>
                    </a:solidFill>
                  </a:tcPr>
                </a:tc>
                <a:tc>
                  <a:txBody>
                    <a:bodyPr/>
                    <a:lstStyle/>
                    <a:p>
                      <a:pPr>
                        <a:lnSpc>
                          <a:spcPts val="1200"/>
                        </a:lnSpc>
                        <a:spcAft>
                          <a:spcPts val="0"/>
                        </a:spcAft>
                      </a:pPr>
                      <a:endPar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endParaRPr>
                    </a:p>
                    <a:p>
                      <a:pPr>
                        <a:lnSpc>
                          <a:spcPts val="1200"/>
                        </a:lnSpc>
                        <a:spcAft>
                          <a:spcPts val="0"/>
                        </a:spcAft>
                      </a:pPr>
                      <a:r>
                        <a:rPr lang="en-US" sz="2400" kern="0" dirty="0">
                          <a:solidFill>
                            <a:srgbClr val="000000"/>
                          </a:solidFill>
                          <a:effectLst/>
                          <a:latin typeface="Arial" panose="020B0604020202020204" pitchFamily="34" charset="0"/>
                          <a:ea typeface="宋体" panose="02010600030101010101" pitchFamily="2" charset="-122"/>
                          <a:cs typeface="宋体" panose="02010600030101010101" pitchFamily="2" charset="-122"/>
                        </a:rPr>
                        <a:t>20K</a:t>
                      </a:r>
                      <a:endParaRPr lang="zh-CN" sz="2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6757" marR="156757"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DDDD"/>
                    </a:solidFill>
                  </a:tcPr>
                </a:tc>
                <a:extLst>
                  <a:ext uri="{0D108BD9-81ED-4DB2-BD59-A6C34878D82A}">
                    <a16:rowId xmlns:a16="http://schemas.microsoft.com/office/drawing/2014/main" val="483116602"/>
                  </a:ext>
                </a:extLst>
              </a:tr>
            </a:tbl>
          </a:graphicData>
        </a:graphic>
      </p:graphicFrame>
      <p:sp>
        <p:nvSpPr>
          <p:cNvPr id="62493" name="Rectangle 1">
            <a:extLst>
              <a:ext uri="{FF2B5EF4-FFF2-40B4-BE49-F238E27FC236}">
                <a16:creationId xmlns:a16="http://schemas.microsoft.com/office/drawing/2014/main" id="{C1EE11BB-9C51-419F-82A1-DE6AFB76C41D}"/>
              </a:ext>
            </a:extLst>
          </p:cNvPr>
          <p:cNvSpPr>
            <a:spLocks noChangeArrowheads="1"/>
          </p:cNvSpPr>
          <p:nvPr/>
        </p:nvSpPr>
        <p:spPr bwMode="auto">
          <a:xfrm>
            <a:off x="704850" y="1358386"/>
            <a:ext cx="7734300" cy="15700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r>
              <a:rPr lang="zh-CN" altLang="en-US" sz="2400" b="0" dirty="0">
                <a:solidFill>
                  <a:srgbClr val="000000"/>
                </a:solidFill>
                <a:latin typeface="Arial" panose="020B0604020202020204" pitchFamily="34" charset="0"/>
                <a:cs typeface="Arial" panose="020B0604020202020204" pitchFamily="34" charset="0"/>
              </a:rPr>
              <a:t>某段表的内容如下图所示，现执行某条指令</a:t>
            </a:r>
            <a:endParaRPr lang="en-US" altLang="zh-CN" sz="2400" b="0" dirty="0">
              <a:solidFill>
                <a:srgbClr val="000000"/>
              </a:solidFill>
              <a:latin typeface="Arial" panose="020B0604020202020204" pitchFamily="34" charset="0"/>
              <a:cs typeface="Arial" panose="020B0604020202020204" pitchFamily="34" charset="0"/>
            </a:endParaRPr>
          </a:p>
          <a:p>
            <a:pPr>
              <a:spcBef>
                <a:spcPct val="0"/>
              </a:spcBef>
              <a:buClrTx/>
              <a:buFontTx/>
              <a:buNone/>
            </a:pPr>
            <a:r>
              <a:rPr lang="en-US" altLang="zh-CN" sz="2400" b="0" dirty="0">
                <a:solidFill>
                  <a:srgbClr val="000000"/>
                </a:solidFill>
                <a:latin typeface="Arial" panose="020B0604020202020204" pitchFamily="34" charset="0"/>
                <a:cs typeface="Arial" panose="020B0604020202020204" pitchFamily="34" charset="0"/>
              </a:rPr>
              <a:t>         Load 1,  2/154</a:t>
            </a:r>
          </a:p>
          <a:p>
            <a:pPr>
              <a:spcBef>
                <a:spcPct val="0"/>
              </a:spcBef>
              <a:buClrTx/>
              <a:buFontTx/>
              <a:buNone/>
            </a:pPr>
            <a:r>
              <a:rPr lang="zh-CN" altLang="en-US" sz="2400" b="0" dirty="0">
                <a:solidFill>
                  <a:srgbClr val="000000"/>
                </a:solidFill>
                <a:latin typeface="Arial" panose="020B0604020202020204" pitchFamily="34" charset="0"/>
                <a:cs typeface="Arial" panose="020B0604020202020204" pitchFamily="34" charset="0"/>
              </a:rPr>
              <a:t>逻辑地址</a:t>
            </a:r>
            <a:r>
              <a:rPr lang="en-US" altLang="zh-CN" sz="2400" b="0" dirty="0">
                <a:solidFill>
                  <a:srgbClr val="000000"/>
                </a:solidFill>
                <a:latin typeface="Arial" panose="020B0604020202020204" pitchFamily="34" charset="0"/>
                <a:cs typeface="Arial" panose="020B0604020202020204" pitchFamily="34" charset="0"/>
              </a:rPr>
              <a:t>2/154</a:t>
            </a:r>
            <a:r>
              <a:rPr lang="zh-CN" altLang="en-US" sz="2400" b="0" dirty="0">
                <a:solidFill>
                  <a:srgbClr val="000000"/>
                </a:solidFill>
                <a:latin typeface="Arial" panose="020B0604020202020204" pitchFamily="34" charset="0"/>
                <a:cs typeface="Arial" panose="020B0604020202020204" pitchFamily="34" charset="0"/>
              </a:rPr>
              <a:t>（其中段号为</a:t>
            </a:r>
            <a:r>
              <a:rPr lang="en-US" altLang="zh-CN" sz="2400" b="0" dirty="0">
                <a:solidFill>
                  <a:srgbClr val="000000"/>
                </a:solidFill>
                <a:latin typeface="Arial" panose="020B0604020202020204" pitchFamily="34" charset="0"/>
                <a:cs typeface="Arial" panose="020B0604020202020204" pitchFamily="34" charset="0"/>
              </a:rPr>
              <a:t>2</a:t>
            </a:r>
            <a:r>
              <a:rPr lang="zh-CN" altLang="en-US" sz="2400" b="0" dirty="0">
                <a:solidFill>
                  <a:srgbClr val="000000"/>
                </a:solidFill>
                <a:latin typeface="Arial" panose="020B0604020202020204" pitchFamily="34" charset="0"/>
                <a:cs typeface="Arial" panose="020B0604020202020204" pitchFamily="34" charset="0"/>
              </a:rPr>
              <a:t>，段内地址为</a:t>
            </a:r>
            <a:r>
              <a:rPr lang="en-US" altLang="zh-CN" sz="2400" b="0" dirty="0">
                <a:solidFill>
                  <a:srgbClr val="000000"/>
                </a:solidFill>
                <a:latin typeface="Arial" panose="020B0604020202020204" pitchFamily="34" charset="0"/>
                <a:cs typeface="Arial" panose="020B0604020202020204" pitchFamily="34" charset="0"/>
              </a:rPr>
              <a:t>154</a:t>
            </a:r>
            <a:r>
              <a:rPr lang="zh-CN" altLang="en-US" sz="2400" b="0" dirty="0">
                <a:solidFill>
                  <a:srgbClr val="000000"/>
                </a:solidFill>
                <a:latin typeface="Arial" panose="020B0604020202020204" pitchFamily="34" charset="0"/>
                <a:cs typeface="Arial" panose="020B0604020202020204" pitchFamily="34" charset="0"/>
              </a:rPr>
              <a:t>），它对应的物理地址为（                </a:t>
            </a:r>
            <a:r>
              <a:rPr lang="zh-CN" altLang="en-US" sz="2400" b="0" dirty="0">
                <a:solidFill>
                  <a:srgbClr val="000000"/>
                </a:solidFill>
                <a:cs typeface="Arial" panose="020B0604020202020204" pitchFamily="34" charset="0"/>
              </a:rPr>
              <a:t>  </a:t>
            </a:r>
            <a:r>
              <a:rPr lang="zh-CN" altLang="en-US" sz="2400" b="0" dirty="0">
                <a:solidFill>
                  <a:srgbClr val="000000"/>
                </a:solidFill>
                <a:latin typeface="Arial" panose="020B0604020202020204" pitchFamily="34" charset="0"/>
                <a:cs typeface="Arial" panose="020B0604020202020204" pitchFamily="34" charset="0"/>
              </a:rPr>
              <a:t>）。</a:t>
            </a:r>
            <a:endParaRPr lang="zh-CN" altLang="en-US" sz="1400" b="0" dirty="0"/>
          </a:p>
        </p:txBody>
      </p:sp>
      <p:sp>
        <p:nvSpPr>
          <p:cNvPr id="3" name="文本框 2">
            <a:extLst>
              <a:ext uri="{FF2B5EF4-FFF2-40B4-BE49-F238E27FC236}">
                <a16:creationId xmlns:a16="http://schemas.microsoft.com/office/drawing/2014/main" id="{4EFEC718-839A-A997-70A7-64A452BBB916}"/>
              </a:ext>
            </a:extLst>
          </p:cNvPr>
          <p:cNvSpPr txBox="1"/>
          <p:nvPr/>
        </p:nvSpPr>
        <p:spPr>
          <a:xfrm>
            <a:off x="3291840" y="2487234"/>
            <a:ext cx="1391920" cy="400110"/>
          </a:xfrm>
          <a:prstGeom prst="rect">
            <a:avLst/>
          </a:prstGeom>
          <a:noFill/>
        </p:spPr>
        <p:txBody>
          <a:bodyPr wrap="square" rtlCol="0">
            <a:spAutoFit/>
          </a:bodyPr>
          <a:lstStyle/>
          <a:p>
            <a:r>
              <a:rPr lang="en-US" altLang="zh-CN" sz="2000" dirty="0">
                <a:solidFill>
                  <a:srgbClr val="FF0000"/>
                </a:solidFill>
              </a:rPr>
              <a:t>480K+154</a:t>
            </a:r>
            <a:endParaRPr lang="zh-CN" alt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93" grpId="0" animBg="1"/>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C3D908-9928-47C7-B82F-FDBA4AC910F9}"/>
              </a:ext>
            </a:extLst>
          </p:cNvPr>
          <p:cNvSpPr>
            <a:spLocks noGrp="1"/>
          </p:cNvSpPr>
          <p:nvPr>
            <p:ph type="title"/>
          </p:nvPr>
        </p:nvSpPr>
        <p:spPr/>
        <p:txBody>
          <a:bodyPr/>
          <a:lstStyle/>
          <a:p>
            <a:r>
              <a:rPr lang="en-US" altLang="zh-CN" dirty="0"/>
              <a:t>4.5 </a:t>
            </a:r>
            <a:r>
              <a:rPr lang="zh-CN" altLang="en-US" dirty="0"/>
              <a:t>基本</a:t>
            </a:r>
            <a:r>
              <a:rPr lang="zh-CN" altLang="en-US" dirty="0">
                <a:latin typeface="Times New Roman" panose="02020603050405020304" pitchFamily="18" charset="0"/>
              </a:rPr>
              <a:t>分段存储管理</a:t>
            </a:r>
            <a:endParaRPr lang="zh-CN" altLang="en-US" dirty="0"/>
          </a:p>
        </p:txBody>
      </p:sp>
      <p:sp>
        <p:nvSpPr>
          <p:cNvPr id="3" name="内容占位符 2">
            <a:extLst>
              <a:ext uri="{FF2B5EF4-FFF2-40B4-BE49-F238E27FC236}">
                <a16:creationId xmlns:a16="http://schemas.microsoft.com/office/drawing/2014/main" id="{38A8145E-D89D-4706-9A55-67A89BC3E1E6}"/>
              </a:ext>
            </a:extLst>
          </p:cNvPr>
          <p:cNvSpPr>
            <a:spLocks noGrp="1"/>
          </p:cNvSpPr>
          <p:nvPr>
            <p:ph idx="1"/>
          </p:nvPr>
        </p:nvSpPr>
        <p:spPr/>
        <p:txBody>
          <a:bodyPr/>
          <a:lstStyle/>
          <a:p>
            <a:endParaRPr lang="zh-CN" altLang="en-US"/>
          </a:p>
        </p:txBody>
      </p:sp>
      <p:pic>
        <p:nvPicPr>
          <p:cNvPr id="69637" name="图片 6">
            <a:extLst>
              <a:ext uri="{FF2B5EF4-FFF2-40B4-BE49-F238E27FC236}">
                <a16:creationId xmlns:a16="http://schemas.microsoft.com/office/drawing/2014/main" id="{D3891BCB-0238-4A36-905F-D1A3BB55E3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3" y="1814513"/>
            <a:ext cx="8031162"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F2F97A-FC8A-4543-955B-0627E665B5FA}"/>
              </a:ext>
            </a:extLst>
          </p:cNvPr>
          <p:cNvSpPr>
            <a:spLocks noGrp="1"/>
          </p:cNvSpPr>
          <p:nvPr>
            <p:ph type="title"/>
          </p:nvPr>
        </p:nvSpPr>
        <p:spPr/>
        <p:txBody>
          <a:bodyPr/>
          <a:lstStyle/>
          <a:p>
            <a:r>
              <a:rPr lang="en-US" altLang="zh-CN" dirty="0"/>
              <a:t>4.5 </a:t>
            </a:r>
            <a:r>
              <a:rPr lang="zh-CN" altLang="en-US" dirty="0"/>
              <a:t>基本</a:t>
            </a:r>
            <a:r>
              <a:rPr lang="zh-CN" altLang="en-US" dirty="0">
                <a:latin typeface="Times New Roman" panose="02020603050405020304" pitchFamily="18" charset="0"/>
              </a:rPr>
              <a:t>分段存储管理</a:t>
            </a:r>
            <a:endParaRPr lang="zh-CN" altLang="en-US" dirty="0"/>
          </a:p>
        </p:txBody>
      </p:sp>
      <p:sp>
        <p:nvSpPr>
          <p:cNvPr id="70661" name="Rectangle 4">
            <a:extLst>
              <a:ext uri="{FF2B5EF4-FFF2-40B4-BE49-F238E27FC236}">
                <a16:creationId xmlns:a16="http://schemas.microsoft.com/office/drawing/2014/main" id="{4FB4D76F-5086-42ED-9592-694F4D0AA022}"/>
              </a:ext>
            </a:extLst>
          </p:cNvPr>
          <p:cNvSpPr>
            <a:spLocks noGrp="1" noChangeArrowheads="1"/>
          </p:cNvSpPr>
          <p:nvPr>
            <p:ph idx="1"/>
          </p:nvPr>
        </p:nvSpPr>
        <p:spPr/>
        <p:txBody>
          <a:bodyPr/>
          <a:lstStyle/>
          <a:p>
            <a:pPr lvl="1" eaLnBrk="1" hangingPunct="1"/>
            <a:r>
              <a:rPr lang="zh-CN" altLang="en-US" sz="3200" dirty="0">
                <a:latin typeface="Times New Roman" panose="02020603050405020304" pitchFamily="18" charset="0"/>
              </a:rPr>
              <a:t>内存的分配和回收</a:t>
            </a:r>
          </a:p>
          <a:p>
            <a:pPr lvl="2" eaLnBrk="1" hangingPunct="1"/>
            <a:r>
              <a:rPr lang="zh-CN" altLang="en-US" sz="2800" dirty="0">
                <a:latin typeface="Times New Roman" panose="02020603050405020304" pitchFamily="18" charset="0"/>
              </a:rPr>
              <a:t>内存的分配</a:t>
            </a:r>
          </a:p>
          <a:p>
            <a:pPr lvl="3" eaLnBrk="1" hangingPunct="1"/>
            <a:r>
              <a:rPr lang="zh-CN" altLang="en-US" sz="2800" dirty="0">
                <a:latin typeface="Times New Roman" panose="02020603050405020304" pitchFamily="18" charset="0"/>
              </a:rPr>
              <a:t>内存中有足够的空闲区满足该段的要求</a:t>
            </a:r>
          </a:p>
          <a:p>
            <a:pPr lvl="4" eaLnBrk="1" hangingPunct="1"/>
            <a:r>
              <a:rPr lang="zh-CN" altLang="en-US" sz="2400" b="1" dirty="0">
                <a:latin typeface="Times New Roman" panose="02020603050405020304" pitchFamily="18" charset="0"/>
              </a:rPr>
              <a:t>分配算法：</a:t>
            </a:r>
            <a:r>
              <a:rPr lang="zh-CN" altLang="en-US" sz="2400" b="1" dirty="0">
                <a:solidFill>
                  <a:srgbClr val="FF0000"/>
                </a:solidFill>
                <a:latin typeface="Times New Roman" panose="02020603050405020304" pitchFamily="18" charset="0"/>
              </a:rPr>
              <a:t>首次适应算法</a:t>
            </a:r>
            <a:r>
              <a:rPr lang="zh-CN" altLang="en-US" sz="2400" b="1" dirty="0">
                <a:latin typeface="Times New Roman" panose="02020603050405020304" pitchFamily="18" charset="0"/>
              </a:rPr>
              <a:t>；循环首次适应算法；最佳适应；最坏适应算法。</a:t>
            </a:r>
            <a:endParaRPr lang="zh-CN" altLang="en-US" sz="2400" b="1" dirty="0"/>
          </a:p>
          <a:p>
            <a:pPr lvl="3" eaLnBrk="1" hangingPunct="1"/>
            <a:r>
              <a:rPr lang="zh-CN" altLang="en-US" sz="2800" dirty="0">
                <a:latin typeface="Times New Roman" panose="02020603050405020304" pitchFamily="18" charset="0"/>
              </a:rPr>
              <a:t>不满足</a:t>
            </a:r>
          </a:p>
          <a:p>
            <a:pPr lvl="4" eaLnBrk="1" hangingPunct="1"/>
            <a:r>
              <a:rPr lang="zh-CN" altLang="en-US" sz="2400" b="1" dirty="0">
                <a:latin typeface="Times New Roman" panose="02020603050405020304" pitchFamily="18" charset="0"/>
              </a:rPr>
              <a:t>所有空闲区之和是否满足，如满足则进行内存紧凑。</a:t>
            </a:r>
            <a:endParaRPr lang="zh-CN" altLang="en-US" sz="2400" b="1" dirty="0"/>
          </a:p>
          <a:p>
            <a:pPr lvl="2" eaLnBrk="1" hangingPunct="1"/>
            <a:r>
              <a:rPr lang="zh-CN" altLang="en-US" sz="2800" dirty="0">
                <a:latin typeface="Times New Roman" panose="02020603050405020304" pitchFamily="18" charset="0"/>
              </a:rPr>
              <a:t>内存的回收：内存拼接</a:t>
            </a:r>
            <a:r>
              <a:rPr lang="zh-CN" altLang="en-US" sz="2000" dirty="0"/>
              <a:t> </a:t>
            </a:r>
          </a:p>
          <a:p>
            <a:pPr lvl="2" eaLnBrk="1" hangingPunct="1"/>
            <a:r>
              <a:rPr lang="zh-CN" altLang="en-US" sz="2800" dirty="0">
                <a:latin typeface="Times New Roman" panose="02020603050405020304" pitchFamily="18" charset="0"/>
              </a:rPr>
              <a:t>信息共享</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DFF455-A376-4E9D-AC01-7E86ED350387}"/>
              </a:ext>
            </a:extLst>
          </p:cNvPr>
          <p:cNvSpPr>
            <a:spLocks noGrp="1"/>
          </p:cNvSpPr>
          <p:nvPr>
            <p:ph type="title"/>
          </p:nvPr>
        </p:nvSpPr>
        <p:spPr/>
        <p:txBody>
          <a:bodyPr/>
          <a:lstStyle/>
          <a:p>
            <a:r>
              <a:rPr lang="en-US" altLang="zh-CN" dirty="0"/>
              <a:t>4.5 </a:t>
            </a:r>
            <a:r>
              <a:rPr lang="zh-CN" altLang="en-US" dirty="0"/>
              <a:t>基本</a:t>
            </a:r>
            <a:r>
              <a:rPr lang="zh-CN" altLang="en-US" dirty="0">
                <a:latin typeface="Times New Roman" panose="02020603050405020304" pitchFamily="18" charset="0"/>
              </a:rPr>
              <a:t>分段存储管理</a:t>
            </a:r>
            <a:endParaRPr lang="zh-CN" altLang="en-US" dirty="0"/>
          </a:p>
        </p:txBody>
      </p:sp>
      <p:sp>
        <p:nvSpPr>
          <p:cNvPr id="3" name="内容占位符 2">
            <a:extLst>
              <a:ext uri="{FF2B5EF4-FFF2-40B4-BE49-F238E27FC236}">
                <a16:creationId xmlns:a16="http://schemas.microsoft.com/office/drawing/2014/main" id="{7586CA59-5D68-4C7A-9820-CD1449F74C7E}"/>
              </a:ext>
            </a:extLst>
          </p:cNvPr>
          <p:cNvSpPr>
            <a:spLocks noGrp="1"/>
          </p:cNvSpPr>
          <p:nvPr>
            <p:ph idx="1"/>
          </p:nvPr>
        </p:nvSpPr>
        <p:spPr/>
        <p:txBody>
          <a:bodyPr/>
          <a:lstStyle/>
          <a:p>
            <a:endParaRPr lang="zh-CN" altLang="en-US" dirty="0"/>
          </a:p>
        </p:txBody>
      </p:sp>
      <p:pic>
        <p:nvPicPr>
          <p:cNvPr id="71685" name="图片 6">
            <a:extLst>
              <a:ext uri="{FF2B5EF4-FFF2-40B4-BE49-F238E27FC236}">
                <a16:creationId xmlns:a16="http://schemas.microsoft.com/office/drawing/2014/main" id="{09586B51-511D-479C-8351-4BE19A4886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06" y="1868804"/>
            <a:ext cx="7872254" cy="3416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6844811E-13CF-4958-9C6E-966FA33199B6}"/>
              </a:ext>
            </a:extLst>
          </p:cNvPr>
          <p:cNvPicPr>
            <a:picLocks noChangeAspect="1"/>
          </p:cNvPicPr>
          <p:nvPr/>
        </p:nvPicPr>
        <p:blipFill>
          <a:blip r:embed="rId3"/>
          <a:stretch>
            <a:fillRect/>
          </a:stretch>
        </p:blipFill>
        <p:spPr>
          <a:xfrm>
            <a:off x="6963109" y="4958319"/>
            <a:ext cx="422429" cy="200653"/>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27C05-4235-48E8-BD47-AA624B5570BE}"/>
              </a:ext>
            </a:extLst>
          </p:cNvPr>
          <p:cNvSpPr>
            <a:spLocks noGrp="1"/>
          </p:cNvSpPr>
          <p:nvPr>
            <p:ph type="title"/>
          </p:nvPr>
        </p:nvSpPr>
        <p:spPr/>
        <p:txBody>
          <a:bodyPr/>
          <a:lstStyle/>
          <a:p>
            <a:r>
              <a:rPr lang="en-US" altLang="zh-CN" dirty="0"/>
              <a:t>4.5 </a:t>
            </a:r>
            <a:r>
              <a:rPr lang="zh-CN" altLang="en-US" dirty="0"/>
              <a:t>基本</a:t>
            </a:r>
            <a:r>
              <a:rPr lang="zh-CN" altLang="en-US" dirty="0">
                <a:latin typeface="Times New Roman" panose="02020603050405020304" pitchFamily="18" charset="0"/>
              </a:rPr>
              <a:t>分段存储管理</a:t>
            </a:r>
            <a:endParaRPr lang="zh-CN" altLang="en-US" dirty="0"/>
          </a:p>
        </p:txBody>
      </p:sp>
      <p:sp>
        <p:nvSpPr>
          <p:cNvPr id="3" name="内容占位符 2">
            <a:extLst>
              <a:ext uri="{FF2B5EF4-FFF2-40B4-BE49-F238E27FC236}">
                <a16:creationId xmlns:a16="http://schemas.microsoft.com/office/drawing/2014/main" id="{2589EE67-DCB7-4981-A75F-8A8C3F1053F2}"/>
              </a:ext>
            </a:extLst>
          </p:cNvPr>
          <p:cNvSpPr>
            <a:spLocks noGrp="1"/>
          </p:cNvSpPr>
          <p:nvPr>
            <p:ph idx="1"/>
          </p:nvPr>
        </p:nvSpPr>
        <p:spPr/>
        <p:txBody>
          <a:bodyPr/>
          <a:lstStyle/>
          <a:p>
            <a:endParaRPr lang="zh-CN" altLang="en-US" dirty="0"/>
          </a:p>
        </p:txBody>
      </p:sp>
      <p:pic>
        <p:nvPicPr>
          <p:cNvPr id="72709" name="图片 6">
            <a:extLst>
              <a:ext uri="{FF2B5EF4-FFF2-40B4-BE49-F238E27FC236}">
                <a16:creationId xmlns:a16="http://schemas.microsoft.com/office/drawing/2014/main" id="{82129CBB-1234-4CA3-BD14-20CC16A9D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668" y="1808113"/>
            <a:ext cx="8137525"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B2BE95-599C-40E2-9E7B-B80C05B6C68D}"/>
              </a:ext>
            </a:extLst>
          </p:cNvPr>
          <p:cNvSpPr>
            <a:spLocks noGrp="1"/>
          </p:cNvSpPr>
          <p:nvPr>
            <p:ph type="title"/>
          </p:nvPr>
        </p:nvSpPr>
        <p:spPr/>
        <p:txBody>
          <a:bodyPr/>
          <a:lstStyle/>
          <a:p>
            <a:r>
              <a:rPr lang="en-US" altLang="zh-CN" dirty="0"/>
              <a:t>4.5 </a:t>
            </a:r>
            <a:r>
              <a:rPr lang="zh-CN" altLang="en-US" dirty="0"/>
              <a:t>基本</a:t>
            </a:r>
            <a:r>
              <a:rPr lang="zh-CN" altLang="en-US" dirty="0">
                <a:latin typeface="Times New Roman" panose="02020603050405020304" pitchFamily="18" charset="0"/>
              </a:rPr>
              <a:t>分段存储管理</a:t>
            </a:r>
            <a:endParaRPr lang="zh-CN" altLang="en-US" dirty="0"/>
          </a:p>
        </p:txBody>
      </p:sp>
      <p:sp>
        <p:nvSpPr>
          <p:cNvPr id="73732" name="Rectangle 2">
            <a:extLst>
              <a:ext uri="{FF2B5EF4-FFF2-40B4-BE49-F238E27FC236}">
                <a16:creationId xmlns:a16="http://schemas.microsoft.com/office/drawing/2014/main" id="{ABF20C23-7724-4F71-8670-52BAEA451BAF}"/>
              </a:ext>
            </a:extLst>
          </p:cNvPr>
          <p:cNvSpPr>
            <a:spLocks noGrp="1" noChangeArrowheads="1"/>
          </p:cNvSpPr>
          <p:nvPr>
            <p:ph idx="1"/>
          </p:nvPr>
        </p:nvSpPr>
        <p:spPr/>
        <p:txBody>
          <a:bodyPr/>
          <a:lstStyle/>
          <a:p>
            <a:pPr eaLnBrk="1" hangingPunct="1"/>
            <a:r>
              <a:rPr lang="zh-CN" altLang="en-US" sz="3200">
                <a:latin typeface="Times New Roman" panose="02020603050405020304" pitchFamily="18" charset="0"/>
              </a:rPr>
              <a:t>分段共享</a:t>
            </a:r>
          </a:p>
          <a:p>
            <a:pPr lvl="1" eaLnBrk="1" hangingPunct="1"/>
            <a:r>
              <a:rPr lang="zh-CN" altLang="en-US" sz="2800">
                <a:latin typeface="Times New Roman" panose="02020603050405020304" pitchFamily="18" charset="0"/>
              </a:rPr>
              <a:t>分段共享的优点</a:t>
            </a:r>
            <a:endParaRPr lang="en-US" altLang="zh-CN" sz="2800">
              <a:latin typeface="Times New Roman" panose="02020603050405020304" pitchFamily="18" charset="0"/>
            </a:endParaRPr>
          </a:p>
          <a:p>
            <a:pPr lvl="2" eaLnBrk="1" hangingPunct="1"/>
            <a:r>
              <a:rPr lang="zh-CN" altLang="en-US" sz="2400">
                <a:latin typeface="Times New Roman" panose="02020603050405020304" pitchFamily="18" charset="0"/>
              </a:rPr>
              <a:t>　分页系统中对程序和数据的共享</a:t>
            </a:r>
            <a:br>
              <a:rPr lang="zh-CN" altLang="en-US" sz="2400">
                <a:latin typeface="Times New Roman" panose="02020603050405020304" pitchFamily="18" charset="0"/>
              </a:rPr>
            </a:br>
            <a:r>
              <a:rPr lang="zh-CN" altLang="en-US" sz="2000">
                <a:latin typeface="Times New Roman" panose="02020603050405020304" pitchFamily="18" charset="0"/>
              </a:rPr>
              <a:t>　　在分页系统中，虽然也能实现对程序和数据的共享，但远不如分段系统来得方便。</a:t>
            </a:r>
            <a:endParaRPr lang="en-US" altLang="zh-CN" sz="2000">
              <a:latin typeface="Times New Roman" panose="02020603050405020304" pitchFamily="18" charset="0"/>
            </a:endParaRPr>
          </a:p>
          <a:p>
            <a:pPr lvl="2" eaLnBrk="1" hangingPunct="1"/>
            <a:r>
              <a:rPr lang="zh-CN" altLang="en-US" sz="2400">
                <a:latin typeface="Times New Roman" panose="02020603050405020304" pitchFamily="18" charset="0"/>
              </a:rPr>
              <a:t> 　分段系统中对程序和数据的共享</a:t>
            </a:r>
            <a:endParaRPr lang="en-US" altLang="zh-CN" sz="2400">
              <a:latin typeface="Times New Roman" panose="02020603050405020304" pitchFamily="18" charset="0"/>
            </a:endParaRPr>
          </a:p>
          <a:p>
            <a:pPr marL="1371600" lvl="3" indent="0" eaLnBrk="1" hangingPunct="1">
              <a:buFont typeface="Wingdings" panose="05000000000000000000" pitchFamily="2" charset="2"/>
              <a:buNone/>
            </a:pPr>
            <a:r>
              <a:rPr lang="zh-CN" altLang="en-US" sz="2000">
                <a:latin typeface="Times New Roman" panose="02020603050405020304" pitchFamily="18" charset="0"/>
              </a:rPr>
              <a:t>        在分段系统中，由于是以段为基本单位的，不管该段有多大，我们都只需为该段设置一个段表项，因此使实现共享变得非常容易。</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56C0F-28FE-4E9F-954F-BFA6B514F68F}"/>
              </a:ext>
            </a:extLst>
          </p:cNvPr>
          <p:cNvSpPr>
            <a:spLocks noGrp="1"/>
          </p:cNvSpPr>
          <p:nvPr>
            <p:ph type="title"/>
          </p:nvPr>
        </p:nvSpPr>
        <p:spPr/>
        <p:txBody>
          <a:bodyPr/>
          <a:lstStyle/>
          <a:p>
            <a:r>
              <a:rPr lang="en-US" altLang="zh-CN" dirty="0"/>
              <a:t>4.5 </a:t>
            </a:r>
            <a:r>
              <a:rPr lang="zh-CN" altLang="en-US" dirty="0"/>
              <a:t>基本</a:t>
            </a:r>
            <a:r>
              <a:rPr lang="zh-CN" altLang="en-US" dirty="0">
                <a:latin typeface="Times New Roman" panose="02020603050405020304" pitchFamily="18" charset="0"/>
              </a:rPr>
              <a:t>分段存储管理</a:t>
            </a:r>
            <a:endParaRPr lang="zh-CN" altLang="en-US" dirty="0"/>
          </a:p>
        </p:txBody>
      </p:sp>
      <p:pic>
        <p:nvPicPr>
          <p:cNvPr id="5" name="图片 4">
            <a:extLst>
              <a:ext uri="{FF2B5EF4-FFF2-40B4-BE49-F238E27FC236}">
                <a16:creationId xmlns:a16="http://schemas.microsoft.com/office/drawing/2014/main" id="{DADE3390-A4CD-C3BD-6750-7744AFCC4726}"/>
              </a:ext>
            </a:extLst>
          </p:cNvPr>
          <p:cNvPicPr>
            <a:picLocks noChangeAspect="1"/>
          </p:cNvPicPr>
          <p:nvPr/>
        </p:nvPicPr>
        <p:blipFill>
          <a:blip r:embed="rId2"/>
          <a:stretch>
            <a:fillRect/>
          </a:stretch>
        </p:blipFill>
        <p:spPr>
          <a:xfrm>
            <a:off x="1149543" y="1849121"/>
            <a:ext cx="6844913" cy="2712136"/>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76D971-2B3E-4D99-ABBD-292FBE68CBC6}"/>
              </a:ext>
            </a:extLst>
          </p:cNvPr>
          <p:cNvSpPr>
            <a:spLocks noGrp="1"/>
          </p:cNvSpPr>
          <p:nvPr>
            <p:ph type="title"/>
          </p:nvPr>
        </p:nvSpPr>
        <p:spPr>
          <a:xfrm>
            <a:off x="457200" y="91441"/>
            <a:ext cx="6414940" cy="1195948"/>
          </a:xfrm>
        </p:spPr>
        <p:txBody>
          <a:bodyPr/>
          <a:lstStyle/>
          <a:p>
            <a:r>
              <a:rPr lang="en-US" altLang="zh-CN" dirty="0"/>
              <a:t>4.5 </a:t>
            </a:r>
            <a:r>
              <a:rPr lang="zh-CN" altLang="en-US" dirty="0"/>
              <a:t>基本</a:t>
            </a:r>
            <a:r>
              <a:rPr lang="zh-CN" altLang="en-US" dirty="0">
                <a:latin typeface="Times New Roman" panose="02020603050405020304" pitchFamily="18" charset="0"/>
              </a:rPr>
              <a:t>分段存储管理</a:t>
            </a:r>
            <a:endParaRPr lang="zh-CN" altLang="en-US" dirty="0"/>
          </a:p>
        </p:txBody>
      </p:sp>
      <p:sp>
        <p:nvSpPr>
          <p:cNvPr id="44036" name="Rectangle 2">
            <a:extLst>
              <a:ext uri="{FF2B5EF4-FFF2-40B4-BE49-F238E27FC236}">
                <a16:creationId xmlns:a16="http://schemas.microsoft.com/office/drawing/2014/main" id="{C1B65A1A-594B-4D9F-BF26-C20A8D721E91}"/>
              </a:ext>
            </a:extLst>
          </p:cNvPr>
          <p:cNvSpPr>
            <a:spLocks noGrp="1" noChangeArrowheads="1"/>
          </p:cNvSpPr>
          <p:nvPr>
            <p:ph idx="1"/>
          </p:nvPr>
        </p:nvSpPr>
        <p:spPr/>
        <p:txBody>
          <a:bodyPr/>
          <a:lstStyle/>
          <a:p>
            <a:pPr eaLnBrk="1" hangingPunct="1">
              <a:defRPr/>
            </a:pPr>
            <a:r>
              <a:rPr lang="zh-CN" altLang="en-US" sz="3200" dirty="0">
                <a:latin typeface="Times New Roman" pitchFamily="18" charset="0"/>
              </a:rPr>
              <a:t>段的保护</a:t>
            </a:r>
            <a:r>
              <a:rPr lang="zh-CN" altLang="en-US" sz="3200" dirty="0"/>
              <a:t>   </a:t>
            </a:r>
          </a:p>
          <a:p>
            <a:pPr marL="457200" lvl="1" indent="0" eaLnBrk="1" hangingPunct="1">
              <a:buFont typeface="Wingdings" panose="05000000000000000000" pitchFamily="2" charset="2"/>
              <a:buNone/>
              <a:defRPr/>
            </a:pPr>
            <a:r>
              <a:rPr lang="zh-CN" altLang="en-US" sz="2400" dirty="0"/>
              <a:t>　  在分段系统中，由于每个分段在逻辑上是相对独立的，因而比较容易实现信息保护。目前，常采用以下几种措施来确保信息的安全。</a:t>
            </a:r>
            <a:endParaRPr lang="en-US" altLang="zh-CN" sz="2400" dirty="0"/>
          </a:p>
          <a:p>
            <a:pPr lvl="1" eaLnBrk="1" hangingPunct="1">
              <a:defRPr/>
            </a:pPr>
            <a:r>
              <a:rPr lang="zh-CN" altLang="en-US" sz="2400" dirty="0">
                <a:latin typeface="Times New Roman" pitchFamily="18" charset="0"/>
              </a:rPr>
              <a:t>越界保护</a:t>
            </a:r>
          </a:p>
          <a:p>
            <a:pPr lvl="1" eaLnBrk="1" hangingPunct="1">
              <a:defRPr/>
            </a:pPr>
            <a:r>
              <a:rPr lang="zh-CN" altLang="en-US" sz="2400" dirty="0">
                <a:latin typeface="Times New Roman" pitchFamily="18" charset="0"/>
              </a:rPr>
              <a:t>存取保护</a:t>
            </a:r>
          </a:p>
          <a:p>
            <a:pPr lvl="1" eaLnBrk="1" hangingPunct="1">
              <a:defRPr/>
            </a:pPr>
            <a:r>
              <a:rPr lang="zh-CN" altLang="en-US" sz="2400" dirty="0">
                <a:latin typeface="Times New Roman" pitchFamily="18" charset="0"/>
              </a:rPr>
              <a:t>环保护机构</a:t>
            </a:r>
            <a:endParaRPr lang="en-US" altLang="zh-CN" sz="2400" dirty="0">
              <a:latin typeface="Times New Roman" pitchFamily="18" charset="0"/>
            </a:endParaRPr>
          </a:p>
        </p:txBody>
      </p:sp>
      <p:pic>
        <p:nvPicPr>
          <p:cNvPr id="77831" name="图片 1">
            <a:extLst>
              <a:ext uri="{FF2B5EF4-FFF2-40B4-BE49-F238E27FC236}">
                <a16:creationId xmlns:a16="http://schemas.microsoft.com/office/drawing/2014/main" id="{EA5D4EA9-B462-4CE3-9B56-EE892665E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164" y="4484053"/>
            <a:ext cx="7869410" cy="2282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9">
            <a:extLst>
              <a:ext uri="{FF2B5EF4-FFF2-40B4-BE49-F238E27FC236}">
                <a16:creationId xmlns:a16="http://schemas.microsoft.com/office/drawing/2014/main" id="{B3FD83DF-C8DB-4B82-B2D9-AEDDF313856F}"/>
              </a:ext>
            </a:extLst>
          </p:cNvPr>
          <p:cNvSpPr>
            <a:spLocks noGrp="1" noChangeArrowheads="1"/>
          </p:cNvSpPr>
          <p:nvPr>
            <p:ph type="title"/>
          </p:nvPr>
        </p:nvSpPr>
        <p:spPr>
          <a:noFill/>
        </p:spPr>
        <p:txBody>
          <a:bodyPr/>
          <a:lstStyle/>
          <a:p>
            <a:pPr eaLnBrk="1" hangingPunct="1"/>
            <a:r>
              <a:rPr lang="en-US" altLang="zh-CN" dirty="0">
                <a:solidFill>
                  <a:srgbClr val="000000"/>
                </a:solidFill>
                <a:latin typeface="楷体_GB2312" pitchFamily="49" charset="-122"/>
              </a:rPr>
              <a:t>4.1	  </a:t>
            </a:r>
            <a:r>
              <a:rPr lang="zh-CN" altLang="en-US" dirty="0">
                <a:solidFill>
                  <a:srgbClr val="000000"/>
                </a:solidFill>
                <a:latin typeface="楷体_GB2312" pitchFamily="49" charset="-122"/>
              </a:rPr>
              <a:t>存储管理概述</a:t>
            </a:r>
            <a:endParaRPr lang="zh-CN" altLang="en-US" sz="2000" dirty="0"/>
          </a:p>
        </p:txBody>
      </p:sp>
      <p:sp>
        <p:nvSpPr>
          <p:cNvPr id="11269" name="Rectangle 8">
            <a:extLst>
              <a:ext uri="{FF2B5EF4-FFF2-40B4-BE49-F238E27FC236}">
                <a16:creationId xmlns:a16="http://schemas.microsoft.com/office/drawing/2014/main" id="{8B75E444-D174-41BB-8D46-D236F4B36757}"/>
              </a:ext>
            </a:extLst>
          </p:cNvPr>
          <p:cNvSpPr>
            <a:spLocks noGrp="1" noChangeArrowheads="1"/>
          </p:cNvSpPr>
          <p:nvPr>
            <p:ph idx="1"/>
          </p:nvPr>
        </p:nvSpPr>
        <p:spPr/>
        <p:txBody>
          <a:bodyPr/>
          <a:lstStyle/>
          <a:p>
            <a:pPr eaLnBrk="1" hangingPunct="1"/>
            <a:r>
              <a:rPr lang="zh-CN" altLang="en-US"/>
              <a:t>内外存数据传输的控制</a:t>
            </a:r>
          </a:p>
          <a:p>
            <a:pPr lvl="1" eaLnBrk="1" hangingPunct="1"/>
            <a:r>
              <a:rPr lang="zh-CN" altLang="en-US"/>
              <a:t> 用户程序控制</a:t>
            </a:r>
          </a:p>
          <a:p>
            <a:pPr lvl="1" eaLnBrk="1" hangingPunct="1"/>
            <a:r>
              <a:rPr lang="zh-CN" altLang="en-US"/>
              <a:t> 操作系统控制</a:t>
            </a:r>
          </a:p>
          <a:p>
            <a:pPr lvl="2" eaLnBrk="1" hangingPunct="1"/>
            <a:r>
              <a:rPr lang="zh-CN" altLang="en-US"/>
              <a:t>交换（</a:t>
            </a:r>
            <a:r>
              <a:rPr lang="en-US" altLang="zh-CN"/>
              <a:t>Swapping</a:t>
            </a:r>
            <a:r>
              <a:rPr lang="zh-CN" altLang="en-US"/>
              <a:t>） ：由</a:t>
            </a:r>
            <a:r>
              <a:rPr lang="en-US" altLang="zh-CN"/>
              <a:t>OS</a:t>
            </a:r>
            <a:r>
              <a:rPr lang="zh-CN" altLang="en-US"/>
              <a:t>把那在内存中处于等待状态的进程换出内存，就绪进程换入内存。</a:t>
            </a:r>
          </a:p>
          <a:p>
            <a:pPr lvl="2" eaLnBrk="1" hangingPunct="1"/>
            <a:r>
              <a:rPr lang="zh-CN" altLang="en-US"/>
              <a:t>请求调入（</a:t>
            </a:r>
            <a:r>
              <a:rPr lang="en-US" altLang="zh-CN"/>
              <a:t>On  demand</a:t>
            </a:r>
            <a:r>
              <a:rPr lang="zh-CN" altLang="en-US"/>
              <a:t>）和预调入（</a:t>
            </a:r>
            <a:r>
              <a:rPr lang="en-US" altLang="zh-CN"/>
              <a:t>On prefetch</a:t>
            </a:r>
            <a:r>
              <a:rPr lang="zh-CN" altLang="en-US"/>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A707D-D192-4BF7-8859-C1E81A5D9237}"/>
              </a:ext>
            </a:extLst>
          </p:cNvPr>
          <p:cNvSpPr>
            <a:spLocks noGrp="1"/>
          </p:cNvSpPr>
          <p:nvPr>
            <p:ph type="title"/>
          </p:nvPr>
        </p:nvSpPr>
        <p:spPr/>
        <p:txBody>
          <a:bodyPr/>
          <a:lstStyle/>
          <a:p>
            <a:r>
              <a:rPr lang="en-US" altLang="zh-CN" dirty="0"/>
              <a:t>4.5 </a:t>
            </a:r>
            <a:r>
              <a:rPr lang="zh-CN" altLang="en-US" dirty="0"/>
              <a:t>基本</a:t>
            </a:r>
            <a:r>
              <a:rPr lang="zh-CN" altLang="en-US" dirty="0">
                <a:latin typeface="Times New Roman" panose="02020603050405020304" pitchFamily="18" charset="0"/>
              </a:rPr>
              <a:t>分段存储管理</a:t>
            </a:r>
            <a:endParaRPr lang="zh-CN" altLang="en-US" dirty="0"/>
          </a:p>
        </p:txBody>
      </p:sp>
      <p:sp>
        <p:nvSpPr>
          <p:cNvPr id="78853" name="Rectangle 4">
            <a:extLst>
              <a:ext uri="{FF2B5EF4-FFF2-40B4-BE49-F238E27FC236}">
                <a16:creationId xmlns:a16="http://schemas.microsoft.com/office/drawing/2014/main" id="{A5E4FB40-0723-486D-991D-46761E897B8D}"/>
              </a:ext>
            </a:extLst>
          </p:cNvPr>
          <p:cNvSpPr>
            <a:spLocks noGrp="1" noChangeArrowheads="1"/>
          </p:cNvSpPr>
          <p:nvPr>
            <p:ph idx="1"/>
          </p:nvPr>
        </p:nvSpPr>
        <p:spPr/>
        <p:txBody>
          <a:bodyPr/>
          <a:lstStyle/>
          <a:p>
            <a:pPr eaLnBrk="1" hangingPunct="1">
              <a:lnSpc>
                <a:spcPct val="90000"/>
              </a:lnSpc>
            </a:pPr>
            <a:r>
              <a:rPr lang="zh-CN" altLang="en-US" sz="3200">
                <a:latin typeface="Times New Roman" panose="02020603050405020304" pitchFamily="18" charset="0"/>
              </a:rPr>
              <a:t>性能评价</a:t>
            </a:r>
          </a:p>
          <a:p>
            <a:pPr lvl="1" eaLnBrk="1" hangingPunct="1">
              <a:lnSpc>
                <a:spcPct val="90000"/>
              </a:lnSpc>
            </a:pPr>
            <a:r>
              <a:rPr lang="zh-CN" altLang="en-US">
                <a:latin typeface="Times New Roman" panose="02020603050405020304" pitchFamily="18" charset="0"/>
              </a:rPr>
              <a:t>优点</a:t>
            </a:r>
          </a:p>
          <a:p>
            <a:pPr lvl="2" eaLnBrk="1" hangingPunct="1">
              <a:lnSpc>
                <a:spcPct val="90000"/>
              </a:lnSpc>
            </a:pPr>
            <a:r>
              <a:rPr lang="zh-CN" altLang="en-US">
                <a:latin typeface="Times New Roman" panose="02020603050405020304" pitchFamily="18" charset="0"/>
              </a:rPr>
              <a:t>便于程序模块化处理和处理变化的数据结构。</a:t>
            </a:r>
          </a:p>
          <a:p>
            <a:pPr lvl="2" eaLnBrk="1" hangingPunct="1">
              <a:lnSpc>
                <a:spcPct val="90000"/>
              </a:lnSpc>
            </a:pPr>
            <a:r>
              <a:rPr lang="zh-CN" altLang="en-US">
                <a:latin typeface="Times New Roman" panose="02020603050405020304" pitchFamily="18" charset="0"/>
              </a:rPr>
              <a:t>便于共享段</a:t>
            </a:r>
          </a:p>
          <a:p>
            <a:pPr lvl="2" eaLnBrk="1" hangingPunct="1">
              <a:lnSpc>
                <a:spcPct val="90000"/>
              </a:lnSpc>
            </a:pPr>
            <a:r>
              <a:rPr lang="zh-CN" altLang="en-US">
                <a:latin typeface="Times New Roman" panose="02020603050405020304" pitchFamily="18" charset="0"/>
              </a:rPr>
              <a:t>便于动态链接。</a:t>
            </a:r>
            <a:endParaRPr lang="zh-CN" altLang="en-US"/>
          </a:p>
          <a:p>
            <a:pPr lvl="1" eaLnBrk="1" hangingPunct="1">
              <a:lnSpc>
                <a:spcPct val="90000"/>
              </a:lnSpc>
            </a:pPr>
            <a:r>
              <a:rPr lang="zh-CN" altLang="en-US">
                <a:latin typeface="Times New Roman" panose="02020603050405020304" pitchFamily="18" charset="0"/>
              </a:rPr>
              <a:t>缺点</a:t>
            </a:r>
          </a:p>
          <a:p>
            <a:pPr lvl="2" eaLnBrk="1" hangingPunct="1">
              <a:lnSpc>
                <a:spcPct val="90000"/>
              </a:lnSpc>
            </a:pPr>
            <a:r>
              <a:rPr lang="zh-CN" altLang="en-US">
                <a:latin typeface="Times New Roman" panose="02020603050405020304" pitchFamily="18" charset="0"/>
              </a:rPr>
              <a:t>地址变换费时，管理表格，硬件支持，使</a:t>
            </a:r>
            <a:r>
              <a:rPr lang="en-US" altLang="zh-CN"/>
              <a:t>OS </a:t>
            </a:r>
            <a:r>
              <a:rPr lang="zh-CN" altLang="en-US">
                <a:latin typeface="Times New Roman" panose="02020603050405020304" pitchFamily="18" charset="0"/>
              </a:rPr>
              <a:t>复杂。</a:t>
            </a:r>
          </a:p>
          <a:p>
            <a:pPr lvl="2" eaLnBrk="1" hangingPunct="1">
              <a:lnSpc>
                <a:spcPct val="90000"/>
              </a:lnSpc>
            </a:pPr>
            <a:r>
              <a:rPr lang="zh-CN" altLang="en-US">
                <a:latin typeface="Times New Roman" panose="02020603050405020304" pitchFamily="18" charset="0"/>
              </a:rPr>
              <a:t>为满足段的动态增长和减少碎片，要用拼接技术。</a:t>
            </a:r>
          </a:p>
          <a:p>
            <a:pPr lvl="2" eaLnBrk="1" hangingPunct="1">
              <a:lnSpc>
                <a:spcPct val="90000"/>
              </a:lnSpc>
            </a:pPr>
            <a:r>
              <a:rPr lang="zh-CN" altLang="en-US">
                <a:latin typeface="Times New Roman" panose="02020603050405020304" pitchFamily="18" charset="0"/>
              </a:rPr>
              <a:t>段长不定，管理困难；段长受内存可用区的限制。</a:t>
            </a:r>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99B83-6EDD-4A8A-9D2A-6AFDBBC1F84B}"/>
              </a:ext>
            </a:extLst>
          </p:cNvPr>
          <p:cNvSpPr>
            <a:spLocks noGrp="1"/>
          </p:cNvSpPr>
          <p:nvPr>
            <p:ph type="title"/>
          </p:nvPr>
        </p:nvSpPr>
        <p:spPr/>
        <p:txBody>
          <a:bodyPr/>
          <a:lstStyle/>
          <a:p>
            <a:r>
              <a:rPr lang="zh-CN" altLang="en-US" dirty="0"/>
              <a:t>分页分段存储机制的比较</a:t>
            </a:r>
          </a:p>
        </p:txBody>
      </p:sp>
      <p:graphicFrame>
        <p:nvGraphicFramePr>
          <p:cNvPr id="8" name="内容占位符 7">
            <a:extLst>
              <a:ext uri="{FF2B5EF4-FFF2-40B4-BE49-F238E27FC236}">
                <a16:creationId xmlns:a16="http://schemas.microsoft.com/office/drawing/2014/main" id="{5F0053EC-5313-480A-93B4-510CDD041BD2}"/>
              </a:ext>
            </a:extLst>
          </p:cNvPr>
          <p:cNvGraphicFramePr>
            <a:graphicFrameLocks noGrp="1"/>
          </p:cNvGraphicFramePr>
          <p:nvPr>
            <p:ph idx="1"/>
            <p:extLst>
              <p:ext uri="{D42A27DB-BD31-4B8C-83A1-F6EECF244321}">
                <p14:modId xmlns:p14="http://schemas.microsoft.com/office/powerpoint/2010/main" val="3825487047"/>
              </p:ext>
            </p:extLst>
          </p:nvPr>
        </p:nvGraphicFramePr>
        <p:xfrm>
          <a:off x="457200" y="1584552"/>
          <a:ext cx="8229600" cy="4137024"/>
        </p:xfrm>
        <a:graphic>
          <a:graphicData uri="http://schemas.openxmlformats.org/drawingml/2006/table">
            <a:tbl>
              <a:tblPr/>
              <a:tblGrid>
                <a:gridCol w="4232365">
                  <a:extLst>
                    <a:ext uri="{9D8B030D-6E8A-4147-A177-3AD203B41FA5}">
                      <a16:colId xmlns:a16="http://schemas.microsoft.com/office/drawing/2014/main" val="858684086"/>
                    </a:ext>
                  </a:extLst>
                </a:gridCol>
                <a:gridCol w="3997235">
                  <a:extLst>
                    <a:ext uri="{9D8B030D-6E8A-4147-A177-3AD203B41FA5}">
                      <a16:colId xmlns:a16="http://schemas.microsoft.com/office/drawing/2014/main" val="4280588058"/>
                    </a:ext>
                  </a:extLst>
                </a:gridCol>
              </a:tblGrid>
              <a:tr h="344753">
                <a:tc>
                  <a:txBody>
                    <a:bodyPr/>
                    <a:lstStyle/>
                    <a:p>
                      <a:pPr algn="ctr">
                        <a:lnSpc>
                          <a:spcPts val="1200"/>
                        </a:lnSpc>
                        <a:spcAft>
                          <a:spcPts val="0"/>
                        </a:spcAft>
                      </a:pPr>
                      <a:endParaRPr lang="en-US" altLang="zh-CN" sz="2400" b="1" kern="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1200"/>
                        </a:lnSpc>
                        <a:spcAft>
                          <a:spcPts val="0"/>
                        </a:spcAft>
                      </a:pPr>
                      <a:r>
                        <a:rPr lang="zh-CN" sz="2400" b="1" kern="0" dirty="0">
                          <a:effectLst/>
                          <a:latin typeface="Times New Roman" panose="02020603050405020304" pitchFamily="18" charset="0"/>
                          <a:ea typeface="宋体" panose="02010600030101010101" pitchFamily="2" charset="-122"/>
                          <a:cs typeface="宋体" panose="02010600030101010101" pitchFamily="2" charset="-122"/>
                        </a:rPr>
                        <a:t>分页</a:t>
                      </a:r>
                      <a:endParaRPr lang="zh-CN" sz="2400" b="1"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71907" marR="719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gn="ctr">
                        <a:lnSpc>
                          <a:spcPts val="1200"/>
                        </a:lnSpc>
                        <a:spcAft>
                          <a:spcPts val="0"/>
                        </a:spcAft>
                      </a:pPr>
                      <a:endParaRPr lang="en-US" altLang="zh-CN" sz="2400" b="1" kern="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1200"/>
                        </a:lnSpc>
                        <a:spcAft>
                          <a:spcPts val="0"/>
                        </a:spcAft>
                      </a:pPr>
                      <a:r>
                        <a:rPr lang="zh-CN" sz="2400" b="1" kern="0" dirty="0">
                          <a:effectLst/>
                          <a:latin typeface="Times New Roman" panose="02020603050405020304" pitchFamily="18" charset="0"/>
                          <a:ea typeface="宋体" panose="02010600030101010101" pitchFamily="2" charset="-122"/>
                          <a:cs typeface="宋体" panose="02010600030101010101" pitchFamily="2" charset="-122"/>
                        </a:rPr>
                        <a:t>分段</a:t>
                      </a:r>
                      <a:endParaRPr lang="zh-CN" sz="2400" b="1"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71907" marR="719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extLst>
                  <a:ext uri="{0D108BD9-81ED-4DB2-BD59-A6C34878D82A}">
                    <a16:rowId xmlns:a16="http://schemas.microsoft.com/office/drawing/2014/main" val="548638857"/>
                  </a:ext>
                </a:extLst>
              </a:tr>
              <a:tr h="344753">
                <a:tc>
                  <a:txBody>
                    <a:bodyPr/>
                    <a:lstStyle/>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单一连续逻辑地址空间</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71907" marR="719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二维逻辑地址空间</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71907" marR="719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extLst>
                  <a:ext uri="{0D108BD9-81ED-4DB2-BD59-A6C34878D82A}">
                    <a16:rowId xmlns:a16="http://schemas.microsoft.com/office/drawing/2014/main" val="854588247"/>
                  </a:ext>
                </a:extLst>
              </a:tr>
              <a:tr h="1034256">
                <a:tc>
                  <a:txBody>
                    <a:bodyPr/>
                    <a:lstStyle/>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页是信息的物理单位</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页是面向系统的</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页内的信息逻辑上可能不完整的</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71907" marR="719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段是信息的逻辑单位</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段是面向用户的</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段内的信息在逻辑上是完整的</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71907" marR="719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extLst>
                  <a:ext uri="{0D108BD9-81ED-4DB2-BD59-A6C34878D82A}">
                    <a16:rowId xmlns:a16="http://schemas.microsoft.com/office/drawing/2014/main" val="2550271613"/>
                  </a:ext>
                </a:extLst>
              </a:tr>
              <a:tr h="1379006">
                <a:tc>
                  <a:txBody>
                    <a:bodyPr/>
                    <a:lstStyle/>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页的大小固定</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由系统划分</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对用户透明</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71907" marR="719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段长度可变增长</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用户可见</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便于动态链接和存储保护</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修改和共享</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71907" marR="719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extLst>
                  <a:ext uri="{0D108BD9-81ED-4DB2-BD59-A6C34878D82A}">
                    <a16:rowId xmlns:a16="http://schemas.microsoft.com/office/drawing/2014/main" val="3903861259"/>
                  </a:ext>
                </a:extLst>
              </a:tr>
              <a:tr h="1034256">
                <a:tc>
                  <a:txBody>
                    <a:bodyPr/>
                    <a:lstStyle/>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以页面为单位分配空间</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存在内零头</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不需要紧凑技术</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71907" marR="719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以段大小为单位分配的空间</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存在外零头</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endParaRPr lang="en-US" altLang="zh-CN" sz="2000" kern="0" dirty="0">
                        <a:effectLst/>
                        <a:latin typeface="Times New Roman" panose="02020603050405020304" pitchFamily="18" charset="0"/>
                        <a:ea typeface="宋体" panose="02010600030101010101" pitchFamily="2" charset="-122"/>
                        <a:cs typeface="宋体" panose="02010600030101010101" pitchFamily="2" charset="-122"/>
                      </a:endParaRPr>
                    </a:p>
                    <a:p>
                      <a:pPr>
                        <a:lnSpc>
                          <a:spcPts val="1200"/>
                        </a:lnSpc>
                        <a:spcAft>
                          <a:spcPts val="0"/>
                        </a:spcAft>
                      </a:pPr>
                      <a:r>
                        <a:rPr lang="zh-CN" sz="2000" kern="0" dirty="0">
                          <a:effectLst/>
                          <a:latin typeface="Times New Roman" panose="02020603050405020304" pitchFamily="18" charset="0"/>
                          <a:ea typeface="宋体" panose="02010600030101010101" pitchFamily="2" charset="-122"/>
                          <a:cs typeface="宋体" panose="02010600030101010101" pitchFamily="2" charset="-122"/>
                        </a:rPr>
                        <a:t>需采用紧凑技术</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71907" marR="719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extLst>
                  <a:ext uri="{0D108BD9-81ED-4DB2-BD59-A6C34878D82A}">
                    <a16:rowId xmlns:a16="http://schemas.microsoft.com/office/drawing/2014/main" val="2658288399"/>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Rectangle 2">
            <a:extLst>
              <a:ext uri="{FF2B5EF4-FFF2-40B4-BE49-F238E27FC236}">
                <a16:creationId xmlns:a16="http://schemas.microsoft.com/office/drawing/2014/main" id="{CF493928-4799-4C71-B730-E8C2587C5DD7}"/>
              </a:ext>
            </a:extLst>
          </p:cNvPr>
          <p:cNvSpPr>
            <a:spLocks noGrp="1" noChangeArrowheads="1"/>
          </p:cNvSpPr>
          <p:nvPr>
            <p:ph type="title"/>
          </p:nvPr>
        </p:nvSpPr>
        <p:spPr/>
        <p:txBody>
          <a:bodyPr/>
          <a:lstStyle/>
          <a:p>
            <a:pPr eaLnBrk="1" hangingPunct="1"/>
            <a:r>
              <a:rPr lang="en-US" altLang="zh-CN" sz="4000"/>
              <a:t>	</a:t>
            </a:r>
          </a:p>
        </p:txBody>
      </p:sp>
      <p:sp>
        <p:nvSpPr>
          <p:cNvPr id="80902" name="Rectangle 4">
            <a:extLst>
              <a:ext uri="{FF2B5EF4-FFF2-40B4-BE49-F238E27FC236}">
                <a16:creationId xmlns:a16="http://schemas.microsoft.com/office/drawing/2014/main" id="{4BF91A5A-59B9-4857-853C-224D3BC1D7C6}"/>
              </a:ext>
            </a:extLst>
          </p:cNvPr>
          <p:cNvSpPr>
            <a:spLocks noGrp="1" noChangeArrowheads="1"/>
          </p:cNvSpPr>
          <p:nvPr>
            <p:ph idx="1"/>
          </p:nvPr>
        </p:nvSpPr>
        <p:spPr/>
        <p:txBody>
          <a:bodyPr/>
          <a:lstStyle/>
          <a:p>
            <a:pPr eaLnBrk="1" hangingPunct="1"/>
            <a:r>
              <a:rPr lang="zh-CN" altLang="en-US" dirty="0">
                <a:latin typeface="Times New Roman" panose="02020603050405020304" pitchFamily="18" charset="0"/>
              </a:rPr>
              <a:t>段页式存储管理</a:t>
            </a:r>
          </a:p>
          <a:p>
            <a:pPr lvl="1" eaLnBrk="1" hangingPunct="1"/>
            <a:r>
              <a:rPr lang="zh-CN" altLang="en-US" dirty="0">
                <a:latin typeface="Times New Roman" panose="02020603050405020304" pitchFamily="18" charset="0"/>
              </a:rPr>
              <a:t>为什么提出段页式管理</a:t>
            </a:r>
          </a:p>
          <a:p>
            <a:pPr lvl="1" eaLnBrk="1" hangingPunct="1"/>
            <a:r>
              <a:rPr lang="zh-CN" altLang="en-US" dirty="0">
                <a:latin typeface="Times New Roman" panose="02020603050405020304" pitchFamily="18" charset="0"/>
              </a:rPr>
              <a:t>基本思想</a:t>
            </a:r>
          </a:p>
          <a:p>
            <a:pPr lvl="2" eaLnBrk="1" hangingPunct="1"/>
            <a:r>
              <a:rPr lang="zh-CN" altLang="en-US" dirty="0">
                <a:latin typeface="Times New Roman" panose="02020603050405020304" pitchFamily="18" charset="0"/>
              </a:rPr>
              <a:t>用分段方法来分配和管理虚存</a:t>
            </a:r>
            <a:endParaRPr lang="en-US" altLang="zh-CN" dirty="0">
              <a:latin typeface="Times New Roman" panose="02020603050405020304" pitchFamily="18" charset="0"/>
            </a:endParaRPr>
          </a:p>
          <a:p>
            <a:pPr lvl="2" eaLnBrk="1" hangingPunct="1"/>
            <a:r>
              <a:rPr lang="zh-CN" altLang="en-US" dirty="0">
                <a:latin typeface="Times New Roman" panose="02020603050405020304" pitchFamily="18" charset="0"/>
              </a:rPr>
              <a:t>用分页方法来分配和管理实存</a:t>
            </a:r>
            <a:endParaRPr lang="zh-CN" altLang="en-US" dirty="0"/>
          </a:p>
          <a:p>
            <a:pPr lvl="1" eaLnBrk="1" hangingPunct="1"/>
            <a:r>
              <a:rPr lang="zh-CN" altLang="en-US" dirty="0">
                <a:latin typeface="Times New Roman" panose="02020603050405020304" pitchFamily="18" charset="0"/>
              </a:rPr>
              <a:t>特点</a:t>
            </a:r>
            <a:r>
              <a:rPr lang="zh-CN" altLang="en-US" sz="2800" dirty="0">
                <a:latin typeface="Times New Roman" panose="02020603050405020304" pitchFamily="18" charset="0"/>
              </a:rPr>
              <a:t> </a:t>
            </a:r>
          </a:p>
          <a:p>
            <a:pPr lvl="1" eaLnBrk="1" hangingPunct="1"/>
            <a:endParaRPr lang="en-US" altLang="zh-CN" dirty="0"/>
          </a:p>
        </p:txBody>
      </p:sp>
      <p:sp>
        <p:nvSpPr>
          <p:cNvPr id="8" name="Rectangle 2">
            <a:extLst>
              <a:ext uri="{FF2B5EF4-FFF2-40B4-BE49-F238E27FC236}">
                <a16:creationId xmlns:a16="http://schemas.microsoft.com/office/drawing/2014/main" id="{144525E7-ABE6-47D3-9AFD-3114C225BA89}"/>
              </a:ext>
            </a:extLst>
          </p:cNvPr>
          <p:cNvSpPr txBox="1">
            <a:spLocks noChangeArrowheads="1"/>
          </p:cNvSpPr>
          <p:nvPr/>
        </p:nvSpPr>
        <p:spPr bwMode="auto">
          <a:xfrm>
            <a:off x="1056640" y="124669"/>
            <a:ext cx="7793038"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rtl="0" eaLnBrk="0" fontAlgn="base" hangingPunct="0">
              <a:spcBef>
                <a:spcPct val="0"/>
              </a:spcBef>
              <a:spcAft>
                <a:spcPct val="0"/>
              </a:spcAft>
              <a:defRPr kumimoji="1" sz="4400" b="1">
                <a:solidFill>
                  <a:schemeClr val="tx2"/>
                </a:solidFill>
                <a:latin typeface="+mj-lt"/>
                <a:ea typeface="+mj-ea"/>
                <a:cs typeface="楷体_GB2312"/>
              </a:defRPr>
            </a:lvl1pPr>
            <a:lvl2pPr algn="l" rtl="0" eaLnBrk="0" fontAlgn="base" hangingPunct="0">
              <a:spcBef>
                <a:spcPct val="0"/>
              </a:spcBef>
              <a:spcAft>
                <a:spcPct val="0"/>
              </a:spcAft>
              <a:defRPr kumimoji="1" sz="4400" b="1">
                <a:solidFill>
                  <a:schemeClr val="tx2"/>
                </a:solidFill>
                <a:latin typeface="Tahoma" pitchFamily="34" charset="0"/>
                <a:ea typeface="楷体_GB2312" pitchFamily="49" charset="-122"/>
                <a:cs typeface="楷体_GB2312"/>
              </a:defRPr>
            </a:lvl2pPr>
            <a:lvl3pPr algn="l" rtl="0" eaLnBrk="0" fontAlgn="base" hangingPunct="0">
              <a:spcBef>
                <a:spcPct val="0"/>
              </a:spcBef>
              <a:spcAft>
                <a:spcPct val="0"/>
              </a:spcAft>
              <a:defRPr kumimoji="1" sz="4400" b="1">
                <a:solidFill>
                  <a:schemeClr val="tx2"/>
                </a:solidFill>
                <a:latin typeface="Tahoma" pitchFamily="34" charset="0"/>
                <a:ea typeface="楷体_GB2312" pitchFamily="49" charset="-122"/>
                <a:cs typeface="楷体_GB2312"/>
              </a:defRPr>
            </a:lvl3pPr>
            <a:lvl4pPr algn="l" rtl="0" eaLnBrk="0" fontAlgn="base" hangingPunct="0">
              <a:spcBef>
                <a:spcPct val="0"/>
              </a:spcBef>
              <a:spcAft>
                <a:spcPct val="0"/>
              </a:spcAft>
              <a:defRPr kumimoji="1" sz="4400" b="1">
                <a:solidFill>
                  <a:schemeClr val="tx2"/>
                </a:solidFill>
                <a:latin typeface="Tahoma" pitchFamily="34" charset="0"/>
                <a:ea typeface="楷体_GB2312" pitchFamily="49" charset="-122"/>
                <a:cs typeface="楷体_GB2312"/>
              </a:defRPr>
            </a:lvl4pPr>
            <a:lvl5pPr algn="l" rtl="0" eaLnBrk="0" fontAlgn="base" hangingPunct="0">
              <a:spcBef>
                <a:spcPct val="0"/>
              </a:spcBef>
              <a:spcAft>
                <a:spcPct val="0"/>
              </a:spcAft>
              <a:defRPr kumimoji="1" sz="4400" b="1">
                <a:solidFill>
                  <a:schemeClr val="tx2"/>
                </a:solidFill>
                <a:latin typeface="Tahoma" pitchFamily="34" charset="0"/>
                <a:ea typeface="楷体_GB2312" pitchFamily="49" charset="-122"/>
                <a:cs typeface="楷体_GB2312"/>
              </a:defRPr>
            </a:lvl5pPr>
            <a:lvl6pPr marL="457200" algn="l" rtl="0" fontAlgn="base">
              <a:spcBef>
                <a:spcPct val="0"/>
              </a:spcBef>
              <a:spcAft>
                <a:spcPct val="0"/>
              </a:spcAft>
              <a:defRPr kumimoji="1" sz="4400" b="1">
                <a:solidFill>
                  <a:schemeClr val="tx2"/>
                </a:solidFill>
                <a:latin typeface="Tahoma" pitchFamily="34" charset="0"/>
                <a:ea typeface="楷体_GB2312" pitchFamily="49" charset="-122"/>
              </a:defRPr>
            </a:lvl6pPr>
            <a:lvl7pPr marL="914400" algn="l" rtl="0" fontAlgn="base">
              <a:spcBef>
                <a:spcPct val="0"/>
              </a:spcBef>
              <a:spcAft>
                <a:spcPct val="0"/>
              </a:spcAft>
              <a:defRPr kumimoji="1" sz="4400" b="1">
                <a:solidFill>
                  <a:schemeClr val="tx2"/>
                </a:solidFill>
                <a:latin typeface="Tahoma" pitchFamily="34" charset="0"/>
                <a:ea typeface="楷体_GB2312" pitchFamily="49" charset="-122"/>
              </a:defRPr>
            </a:lvl7pPr>
            <a:lvl8pPr marL="1371600" algn="l" rtl="0" fontAlgn="base">
              <a:spcBef>
                <a:spcPct val="0"/>
              </a:spcBef>
              <a:spcAft>
                <a:spcPct val="0"/>
              </a:spcAft>
              <a:defRPr kumimoji="1" sz="4400" b="1">
                <a:solidFill>
                  <a:schemeClr val="tx2"/>
                </a:solidFill>
                <a:latin typeface="Tahoma" pitchFamily="34" charset="0"/>
                <a:ea typeface="楷体_GB2312" pitchFamily="49" charset="-122"/>
              </a:defRPr>
            </a:lvl8pPr>
            <a:lvl9pPr marL="1828800" algn="l" rtl="0" fontAlgn="base">
              <a:spcBef>
                <a:spcPct val="0"/>
              </a:spcBef>
              <a:spcAft>
                <a:spcPct val="0"/>
              </a:spcAft>
              <a:defRPr kumimoji="1" sz="4400" b="1">
                <a:solidFill>
                  <a:schemeClr val="tx2"/>
                </a:solidFill>
                <a:latin typeface="Tahoma" pitchFamily="34" charset="0"/>
                <a:ea typeface="楷体_GB2312" pitchFamily="49" charset="-122"/>
              </a:defRPr>
            </a:lvl9pPr>
          </a:lstStyle>
          <a:p>
            <a:pPr eaLnBrk="1" hangingPunct="1">
              <a:defRPr/>
            </a:pPr>
            <a:r>
              <a:rPr lang="en-US" altLang="zh-CN" sz="3600" kern="0" dirty="0"/>
              <a:t>4.6 </a:t>
            </a:r>
            <a:r>
              <a:rPr lang="zh-CN" altLang="en-US" sz="3600" kern="0" dirty="0">
                <a:latin typeface="Times New Roman" pitchFamily="18" charset="0"/>
              </a:rPr>
              <a:t>段页式存储管理</a:t>
            </a:r>
            <a:endParaRPr lang="zh-CN" altLang="en-US" sz="3600" kern="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96E54-AC2F-4426-AC01-7F3DD17F41CD}"/>
              </a:ext>
            </a:extLst>
          </p:cNvPr>
          <p:cNvSpPr>
            <a:spLocks noGrp="1"/>
          </p:cNvSpPr>
          <p:nvPr>
            <p:ph type="title"/>
          </p:nvPr>
        </p:nvSpPr>
        <p:spPr/>
        <p:txBody>
          <a:bodyPr/>
          <a:lstStyle/>
          <a:p>
            <a:pPr eaLnBrk="1" hangingPunct="1">
              <a:defRPr/>
            </a:pPr>
            <a:r>
              <a:rPr lang="en-US" altLang="zh-CN" dirty="0"/>
              <a:t>4.6 </a:t>
            </a:r>
            <a:r>
              <a:rPr lang="zh-CN" altLang="en-US" dirty="0">
                <a:latin typeface="Times New Roman" pitchFamily="18" charset="0"/>
              </a:rPr>
              <a:t>段页式存储管理</a:t>
            </a:r>
            <a:endParaRPr lang="zh-CN" altLang="en-US" dirty="0"/>
          </a:p>
        </p:txBody>
      </p:sp>
      <p:sp>
        <p:nvSpPr>
          <p:cNvPr id="81925" name="Rectangle 4">
            <a:extLst>
              <a:ext uri="{FF2B5EF4-FFF2-40B4-BE49-F238E27FC236}">
                <a16:creationId xmlns:a16="http://schemas.microsoft.com/office/drawing/2014/main" id="{221AADC4-EEA4-4471-A5CC-D253A6BB6D7F}"/>
              </a:ext>
            </a:extLst>
          </p:cNvPr>
          <p:cNvSpPr>
            <a:spLocks noChangeArrowheads="1"/>
          </p:cNvSpPr>
          <p:nvPr/>
        </p:nvSpPr>
        <p:spPr bwMode="auto">
          <a:xfrm>
            <a:off x="701040" y="2367280"/>
            <a:ext cx="18288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81926" name="Rectangle 5">
            <a:extLst>
              <a:ext uri="{FF2B5EF4-FFF2-40B4-BE49-F238E27FC236}">
                <a16:creationId xmlns:a16="http://schemas.microsoft.com/office/drawing/2014/main" id="{11A74311-8279-4E2F-ACA0-BDE6C9CA5817}"/>
              </a:ext>
            </a:extLst>
          </p:cNvPr>
          <p:cNvSpPr>
            <a:spLocks noChangeArrowheads="1"/>
          </p:cNvSpPr>
          <p:nvPr/>
        </p:nvSpPr>
        <p:spPr bwMode="auto">
          <a:xfrm>
            <a:off x="4358640" y="2367280"/>
            <a:ext cx="22860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81927" name="Rectangle 6">
            <a:extLst>
              <a:ext uri="{FF2B5EF4-FFF2-40B4-BE49-F238E27FC236}">
                <a16:creationId xmlns:a16="http://schemas.microsoft.com/office/drawing/2014/main" id="{CFAFF6DB-2DB6-4E02-83FC-52E3BF9CE2AC}"/>
              </a:ext>
            </a:extLst>
          </p:cNvPr>
          <p:cNvSpPr>
            <a:spLocks noChangeArrowheads="1"/>
          </p:cNvSpPr>
          <p:nvPr/>
        </p:nvSpPr>
        <p:spPr bwMode="auto">
          <a:xfrm>
            <a:off x="2529840" y="2367280"/>
            <a:ext cx="18288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81928" name="Rectangle 10">
            <a:extLst>
              <a:ext uri="{FF2B5EF4-FFF2-40B4-BE49-F238E27FC236}">
                <a16:creationId xmlns:a16="http://schemas.microsoft.com/office/drawing/2014/main" id="{E7B80CF5-F2E3-4EFE-A858-1B88446BEDE1}"/>
              </a:ext>
            </a:extLst>
          </p:cNvPr>
          <p:cNvSpPr>
            <a:spLocks noChangeArrowheads="1"/>
          </p:cNvSpPr>
          <p:nvPr/>
        </p:nvSpPr>
        <p:spPr bwMode="auto">
          <a:xfrm>
            <a:off x="543560" y="1373171"/>
            <a:ext cx="8255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1" eaLnBrk="1" hangingPunct="1">
              <a:lnSpc>
                <a:spcPct val="90000"/>
              </a:lnSpc>
              <a:buClr>
                <a:schemeClr val="folHlink"/>
              </a:buClr>
            </a:pPr>
            <a:r>
              <a:rPr lang="zh-CN" altLang="en-US" dirty="0">
                <a:latin typeface="Times New Roman" panose="02020603050405020304" pitchFamily="18" charset="0"/>
              </a:rPr>
              <a:t>实现原理</a:t>
            </a:r>
          </a:p>
          <a:p>
            <a:pPr lvl="2" eaLnBrk="1" hangingPunct="1">
              <a:lnSpc>
                <a:spcPct val="90000"/>
              </a:lnSpc>
              <a:buClr>
                <a:schemeClr val="hlink"/>
              </a:buClr>
            </a:pPr>
            <a:r>
              <a:rPr lang="zh-CN" altLang="en-US" dirty="0">
                <a:latin typeface="Times New Roman" panose="02020603050405020304" pitchFamily="18" charset="0"/>
              </a:rPr>
              <a:t>虚地址构成</a:t>
            </a:r>
            <a:endParaRPr lang="zh-CN" altLang="en-US" b="0" dirty="0"/>
          </a:p>
          <a:p>
            <a:pPr algn="just" eaLnBrk="1" hangingPunct="1">
              <a:lnSpc>
                <a:spcPct val="90000"/>
              </a:lnSpc>
              <a:spcBef>
                <a:spcPct val="50000"/>
              </a:spcBef>
              <a:buClrTx/>
              <a:buFontTx/>
              <a:buNone/>
            </a:pPr>
            <a:r>
              <a:rPr lang="zh-CN" altLang="en-US" sz="2400" dirty="0">
                <a:latin typeface="Times New Roman" panose="02020603050405020304" pitchFamily="18" charset="0"/>
              </a:rPr>
              <a:t>	   段号</a:t>
            </a:r>
            <a:r>
              <a:rPr lang="en-US" altLang="zh-CN" sz="2400" dirty="0"/>
              <a:t>S 	        </a:t>
            </a:r>
            <a:r>
              <a:rPr lang="zh-CN" altLang="en-US" sz="2400" dirty="0">
                <a:latin typeface="Times New Roman" panose="02020603050405020304" pitchFamily="18" charset="0"/>
              </a:rPr>
              <a:t>页号</a:t>
            </a:r>
            <a:r>
              <a:rPr lang="en-US" altLang="zh-CN" sz="2400" dirty="0"/>
              <a:t>P       </a:t>
            </a:r>
            <a:r>
              <a:rPr lang="zh-CN" altLang="en-US" sz="2400" dirty="0">
                <a:latin typeface="Times New Roman" panose="02020603050405020304" pitchFamily="18" charset="0"/>
              </a:rPr>
              <a:t>页内地址</a:t>
            </a:r>
            <a:r>
              <a:rPr lang="en-US" altLang="zh-CN" sz="2400" dirty="0"/>
              <a:t>D </a:t>
            </a:r>
          </a:p>
          <a:p>
            <a:pPr algn="just" eaLnBrk="1" hangingPunct="1">
              <a:lnSpc>
                <a:spcPct val="90000"/>
              </a:lnSpc>
              <a:spcBef>
                <a:spcPct val="50000"/>
              </a:spcBef>
              <a:buClrTx/>
              <a:buFontTx/>
              <a:buNone/>
            </a:pPr>
            <a:r>
              <a:rPr lang="en-US" altLang="zh-CN" sz="2400" dirty="0"/>
              <a:t> </a:t>
            </a:r>
            <a:r>
              <a:rPr lang="zh-CN" altLang="en-US" sz="2400" dirty="0">
                <a:latin typeface="Times New Roman" panose="02020603050405020304" pitchFamily="18" charset="0"/>
              </a:rPr>
              <a:t>有效地址长度决定作业地址空间的范围（虚存容量）</a:t>
            </a:r>
            <a:endParaRPr lang="zh-CN" altLang="en-US" sz="2400" dirty="0"/>
          </a:p>
          <a:p>
            <a:pPr algn="just" eaLnBrk="1" hangingPunct="1">
              <a:lnSpc>
                <a:spcPct val="90000"/>
              </a:lnSpc>
              <a:spcBef>
                <a:spcPct val="50000"/>
              </a:spcBef>
              <a:buClrTx/>
              <a:buFontTx/>
              <a:buNone/>
            </a:pPr>
            <a:r>
              <a:rPr lang="zh-CN" altLang="en-US" sz="2400" dirty="0">
                <a:latin typeface="Times New Roman" panose="02020603050405020304" pitchFamily="18" charset="0"/>
              </a:rPr>
              <a:t>例：在</a:t>
            </a:r>
            <a:r>
              <a:rPr lang="en-US" altLang="zh-CN" sz="2400" dirty="0"/>
              <a:t>IBM /370 </a:t>
            </a:r>
            <a:r>
              <a:rPr lang="zh-CN" altLang="en-US" sz="2400" dirty="0">
                <a:latin typeface="Times New Roman" panose="02020603050405020304" pitchFamily="18" charset="0"/>
              </a:rPr>
              <a:t>中，</a:t>
            </a:r>
            <a:r>
              <a:rPr lang="en-US" altLang="zh-CN" sz="2400" dirty="0"/>
              <a:t>24</a:t>
            </a:r>
            <a:r>
              <a:rPr lang="zh-CN" altLang="en-US" sz="2400" dirty="0">
                <a:latin typeface="Times New Roman" panose="02020603050405020304" pitchFamily="18" charset="0"/>
              </a:rPr>
              <a:t>位有效地址，（共</a:t>
            </a:r>
            <a:r>
              <a:rPr lang="en-US" altLang="zh-CN" sz="2400" dirty="0"/>
              <a:t>32</a:t>
            </a:r>
            <a:r>
              <a:rPr lang="zh-CN" altLang="en-US" sz="2400" dirty="0">
                <a:latin typeface="Times New Roman" panose="02020603050405020304" pitchFamily="18" charset="0"/>
              </a:rPr>
              <a:t>）位，虚存</a:t>
            </a:r>
            <a:r>
              <a:rPr lang="en-US" altLang="zh-CN" sz="2400" dirty="0"/>
              <a:t>16 M</a:t>
            </a:r>
            <a:r>
              <a:rPr lang="zh-CN" altLang="en-US" sz="2400" dirty="0">
                <a:latin typeface="Times New Roman" panose="02020603050405020304" pitchFamily="18" charset="0"/>
              </a:rPr>
              <a:t>。有</a:t>
            </a:r>
            <a:r>
              <a:rPr lang="en-US" altLang="zh-CN" sz="2400" dirty="0"/>
              <a:t>256 </a:t>
            </a:r>
            <a:r>
              <a:rPr lang="zh-CN" altLang="en-US" sz="2400" dirty="0">
                <a:latin typeface="Times New Roman" panose="02020603050405020304" pitchFamily="18" charset="0"/>
              </a:rPr>
              <a:t>段，每段最多</a:t>
            </a:r>
            <a:r>
              <a:rPr lang="en-US" altLang="zh-CN" sz="2400" dirty="0"/>
              <a:t>16 </a:t>
            </a:r>
            <a:r>
              <a:rPr lang="zh-CN" altLang="en-US" sz="2400" dirty="0">
                <a:latin typeface="Times New Roman" panose="02020603050405020304" pitchFamily="18" charset="0"/>
              </a:rPr>
              <a:t>页，每页</a:t>
            </a:r>
            <a:r>
              <a:rPr lang="en-US" altLang="zh-CN" sz="2400" dirty="0"/>
              <a:t>4K</a:t>
            </a:r>
            <a:r>
              <a:rPr lang="zh-CN" altLang="en-US" sz="2400" dirty="0">
                <a:latin typeface="Times New Roman" panose="02020603050405020304" pitchFamily="18" charset="0"/>
              </a:rPr>
              <a:t>。</a:t>
            </a:r>
            <a:endParaRPr lang="zh-CN" altLang="en-US" sz="2400" dirty="0"/>
          </a:p>
          <a:p>
            <a:pPr algn="just" eaLnBrk="1" hangingPunct="1">
              <a:lnSpc>
                <a:spcPct val="90000"/>
              </a:lnSpc>
              <a:spcBef>
                <a:spcPct val="50000"/>
              </a:spcBef>
              <a:buClrTx/>
              <a:buFontTx/>
              <a:buNone/>
            </a:pPr>
            <a:r>
              <a:rPr lang="zh-CN" altLang="en-US" sz="2400" dirty="0">
                <a:latin typeface="Times New Roman" panose="02020603050405020304" pitchFamily="18" charset="0"/>
              </a:rPr>
              <a:t>        程序的分段，由程序员或编译程序按信息的逻辑结构划分，分页由</a:t>
            </a:r>
            <a:r>
              <a:rPr lang="en-US" altLang="zh-CN" sz="2400" dirty="0"/>
              <a:t>OS </a:t>
            </a:r>
            <a:r>
              <a:rPr lang="zh-CN" altLang="en-US" sz="2400" dirty="0">
                <a:latin typeface="Times New Roman" panose="02020603050405020304" pitchFamily="18" charset="0"/>
              </a:rPr>
              <a:t>自动完成。</a:t>
            </a:r>
            <a:endParaRPr lang="zh-CN" altLang="en-US" sz="32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9605E4-C16D-451F-A609-20D29DB881F5}"/>
              </a:ext>
            </a:extLst>
          </p:cNvPr>
          <p:cNvSpPr>
            <a:spLocks noGrp="1"/>
          </p:cNvSpPr>
          <p:nvPr>
            <p:ph type="title"/>
          </p:nvPr>
        </p:nvSpPr>
        <p:spPr/>
        <p:txBody>
          <a:bodyPr/>
          <a:lstStyle/>
          <a:p>
            <a:pPr eaLnBrk="1" hangingPunct="1">
              <a:defRPr/>
            </a:pPr>
            <a:r>
              <a:rPr lang="en-US" altLang="zh-CN" dirty="0"/>
              <a:t>4.6 </a:t>
            </a:r>
            <a:r>
              <a:rPr lang="zh-CN" altLang="en-US" dirty="0">
                <a:latin typeface="Times New Roman" pitchFamily="18" charset="0"/>
              </a:rPr>
              <a:t>段页式存储管理</a:t>
            </a:r>
            <a:endParaRPr lang="zh-CN" altLang="en-US" dirty="0"/>
          </a:p>
        </p:txBody>
      </p:sp>
      <p:sp>
        <p:nvSpPr>
          <p:cNvPr id="82949" name="Rectangle 4">
            <a:extLst>
              <a:ext uri="{FF2B5EF4-FFF2-40B4-BE49-F238E27FC236}">
                <a16:creationId xmlns:a16="http://schemas.microsoft.com/office/drawing/2014/main" id="{15F98322-5B55-4D66-9893-2944A272657A}"/>
              </a:ext>
            </a:extLst>
          </p:cNvPr>
          <p:cNvSpPr>
            <a:spLocks noGrp="1" noChangeArrowheads="1"/>
          </p:cNvSpPr>
          <p:nvPr>
            <p:ph idx="1"/>
          </p:nvPr>
        </p:nvSpPr>
        <p:spPr/>
        <p:txBody>
          <a:bodyPr/>
          <a:lstStyle/>
          <a:p>
            <a:pPr lvl="2" eaLnBrk="1" hangingPunct="1"/>
            <a:r>
              <a:rPr lang="zh-CN" altLang="en-US" dirty="0">
                <a:latin typeface="Times New Roman" panose="02020603050405020304" pitchFamily="18" charset="0"/>
              </a:rPr>
              <a:t>段表和页表</a:t>
            </a:r>
          </a:p>
          <a:p>
            <a:pPr lvl="3" eaLnBrk="1" hangingPunct="1"/>
            <a:r>
              <a:rPr lang="zh-CN" altLang="en-US" dirty="0">
                <a:latin typeface="Times New Roman" panose="02020603050405020304" pitchFamily="18" charset="0"/>
              </a:rPr>
              <a:t>段表：每个进程一张。管理内存分配与释放，存储保护和地址变换等。</a:t>
            </a:r>
          </a:p>
          <a:p>
            <a:pPr lvl="3" eaLnBrk="1" hangingPunct="1"/>
            <a:r>
              <a:rPr lang="zh-CN" altLang="en-US" dirty="0">
                <a:latin typeface="Times New Roman" panose="02020603050405020304" pitchFamily="18" charset="0"/>
              </a:rPr>
              <a:t>页表：每个段一张。管理页面保护，页表始址，页表长度。</a:t>
            </a:r>
          </a:p>
          <a:p>
            <a:pPr lvl="3" eaLnBrk="1" hangingPunct="1"/>
            <a:r>
              <a:rPr lang="zh-CN" altLang="en-US" dirty="0">
                <a:latin typeface="Times New Roman" panose="02020603050405020304" pitchFamily="18" charset="0"/>
              </a:rPr>
              <a:t>段表与页表的关系</a:t>
            </a:r>
            <a:endParaRPr lang="zh-CN" altLang="en-US" dirty="0"/>
          </a:p>
          <a:p>
            <a:pPr lvl="2" eaLnBrk="1" hangingPunct="1"/>
            <a:r>
              <a:rPr lang="zh-CN" altLang="en-US" dirty="0">
                <a:latin typeface="Times New Roman" panose="02020603050405020304" pitchFamily="18" charset="0"/>
              </a:rPr>
              <a:t>动态地址变换过程</a:t>
            </a:r>
          </a:p>
          <a:p>
            <a:pPr lvl="3" eaLnBrk="1" hangingPunct="1"/>
            <a:r>
              <a:rPr lang="zh-CN" altLang="en-US" dirty="0">
                <a:latin typeface="Times New Roman" panose="02020603050405020304" pitchFamily="18" charset="0"/>
              </a:rPr>
              <a:t>为提高地址转换速度，设置快速联想存储器，存放当前最常用的段号，页号和对应的内存页面与其它控制用栏目。</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77E6F-C31D-46B6-90A9-9F17FA29FF18}"/>
              </a:ext>
            </a:extLst>
          </p:cNvPr>
          <p:cNvSpPr>
            <a:spLocks noGrp="1"/>
          </p:cNvSpPr>
          <p:nvPr>
            <p:ph type="title"/>
          </p:nvPr>
        </p:nvSpPr>
        <p:spPr/>
        <p:txBody>
          <a:bodyPr/>
          <a:lstStyle/>
          <a:p>
            <a:pPr eaLnBrk="1" hangingPunct="1">
              <a:defRPr/>
            </a:pPr>
            <a:r>
              <a:rPr lang="en-US" altLang="zh-CN" dirty="0"/>
              <a:t>4.6 </a:t>
            </a:r>
            <a:r>
              <a:rPr lang="zh-CN" altLang="en-US" dirty="0">
                <a:latin typeface="Times New Roman" pitchFamily="18" charset="0"/>
              </a:rPr>
              <a:t>段页式存储管理</a:t>
            </a:r>
            <a:endParaRPr lang="zh-CN" altLang="en-US" dirty="0"/>
          </a:p>
        </p:txBody>
      </p:sp>
      <p:sp>
        <p:nvSpPr>
          <p:cNvPr id="3" name="内容占位符 2">
            <a:extLst>
              <a:ext uri="{FF2B5EF4-FFF2-40B4-BE49-F238E27FC236}">
                <a16:creationId xmlns:a16="http://schemas.microsoft.com/office/drawing/2014/main" id="{92CC3D3C-2149-4647-88A9-CEABD555F5CE}"/>
              </a:ext>
            </a:extLst>
          </p:cNvPr>
          <p:cNvSpPr>
            <a:spLocks noGrp="1"/>
          </p:cNvSpPr>
          <p:nvPr>
            <p:ph idx="1"/>
          </p:nvPr>
        </p:nvSpPr>
        <p:spPr/>
        <p:txBody>
          <a:bodyPr/>
          <a:lstStyle/>
          <a:p>
            <a:endParaRPr lang="zh-CN" altLang="en-US"/>
          </a:p>
        </p:txBody>
      </p:sp>
      <p:sp>
        <p:nvSpPr>
          <p:cNvPr id="83971" name="页脚占位符 4">
            <a:extLst>
              <a:ext uri="{FF2B5EF4-FFF2-40B4-BE49-F238E27FC236}">
                <a16:creationId xmlns:a16="http://schemas.microsoft.com/office/drawing/2014/main" id="{CD84AEEA-F94C-4006-B08F-4B9F74BBBA8E}"/>
              </a:ext>
            </a:extLst>
          </p:cNvPr>
          <p:cNvSpPr>
            <a:spLocks noGrp="1"/>
          </p:cNvSpPr>
          <p:nvPr>
            <p:ph type="ftr" sz="quarter" idx="4294967295"/>
          </p:nvPr>
        </p:nvSpPr>
        <p:spPr bwMode="auto">
          <a:xfrm>
            <a:off x="0" y="1828800"/>
            <a:ext cx="53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ctr" rtl="0" eaLnBrk="1" fontAlgn="base" hangingPunct="1">
              <a:spcBef>
                <a:spcPct val="0"/>
              </a:spcBef>
              <a:spcAft>
                <a:spcPct val="0"/>
              </a:spcAft>
              <a:defRPr kumimoji="0" sz="2000" kern="1200">
                <a:solidFill>
                  <a:srgbClr val="9900CC"/>
                </a:solidFill>
                <a:latin typeface="隶书" pitchFamily="49" charset="-122"/>
                <a:ea typeface="隶书" pitchFamily="49"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a:defRPr/>
            </a:pPr>
            <a:r>
              <a:rPr lang="zh-CN" altLang="en-US"/>
              <a:t>操作系统</a:t>
            </a:r>
            <a:r>
              <a:rPr lang="en-US" altLang="zh-CN"/>
              <a:t>|</a:t>
            </a:r>
            <a:r>
              <a:rPr lang="zh-CN" altLang="en-US"/>
              <a:t>存储器管理</a:t>
            </a:r>
          </a:p>
        </p:txBody>
      </p:sp>
      <p:sp>
        <p:nvSpPr>
          <p:cNvPr id="83972" name="灯片编号占位符 5">
            <a:extLst>
              <a:ext uri="{FF2B5EF4-FFF2-40B4-BE49-F238E27FC236}">
                <a16:creationId xmlns:a16="http://schemas.microsoft.com/office/drawing/2014/main" id="{04B0850E-7277-455F-95C4-90A5B79ACA6E}"/>
              </a:ext>
            </a:extLst>
          </p:cNvPr>
          <p:cNvSpPr>
            <a:spLocks noGrp="1"/>
          </p:cNvSpPr>
          <p:nvPr>
            <p:ph type="sldNum" sz="quarter" idx="12"/>
          </p:nvPr>
        </p:nvSpPr>
        <p:spPr bwMode="auto">
          <a:xfrm>
            <a:off x="0" y="5157788"/>
            <a:ext cx="611188"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ctr" rtl="0" eaLnBrk="1" fontAlgn="base" hangingPunct="1">
              <a:spcBef>
                <a:spcPct val="0"/>
              </a:spcBef>
              <a:spcAft>
                <a:spcPct val="0"/>
              </a:spcAft>
              <a:defRPr kumimoji="0" sz="1400" b="1" kern="1200">
                <a:solidFill>
                  <a:srgbClr val="9900CC"/>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a:defRPr/>
            </a:pPr>
            <a:fld id="{84068294-A187-4DC7-AC30-8A9D56C5AFE1}" type="slidenum">
              <a:rPr lang="en-US" altLang="zh-CN" sz="1600" smtClean="0"/>
              <a:pPr>
                <a:defRPr/>
              </a:pPr>
              <a:t>75</a:t>
            </a:fld>
            <a:endParaRPr lang="en-US" altLang="zh-CN" sz="1600"/>
          </a:p>
          <a:p>
            <a:pPr>
              <a:defRPr/>
            </a:pPr>
            <a:endParaRPr lang="en-US" altLang="zh-CN" sz="1600"/>
          </a:p>
          <a:p>
            <a:pPr>
              <a:defRPr/>
            </a:pPr>
            <a:r>
              <a:rPr lang="zh-CN" altLang="en-US"/>
              <a:t>徐虹</a:t>
            </a:r>
            <a:endParaRPr kumimoji="0" lang="zh-CN" altLang="en-US" sz="1400">
              <a:solidFill>
                <a:srgbClr val="9900CC"/>
              </a:solidFill>
            </a:endParaRPr>
          </a:p>
        </p:txBody>
      </p:sp>
      <p:pic>
        <p:nvPicPr>
          <p:cNvPr id="83973" name="Picture 2" descr="8_2c">
            <a:extLst>
              <a:ext uri="{FF2B5EF4-FFF2-40B4-BE49-F238E27FC236}">
                <a16:creationId xmlns:a16="http://schemas.microsoft.com/office/drawing/2014/main" id="{4FEE210E-18F5-4AD6-BCF8-A9070636D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7612"/>
            <a:ext cx="9144000" cy="564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6CC15-E228-44CE-8C6F-6018099E7779}"/>
              </a:ext>
            </a:extLst>
          </p:cNvPr>
          <p:cNvSpPr>
            <a:spLocks noGrp="1"/>
          </p:cNvSpPr>
          <p:nvPr>
            <p:ph type="title"/>
          </p:nvPr>
        </p:nvSpPr>
        <p:spPr/>
        <p:txBody>
          <a:bodyPr/>
          <a:lstStyle/>
          <a:p>
            <a:pPr eaLnBrk="1" hangingPunct="1">
              <a:defRPr/>
            </a:pPr>
            <a:r>
              <a:rPr lang="en-US" altLang="zh-CN" dirty="0"/>
              <a:t>4.6 </a:t>
            </a:r>
            <a:r>
              <a:rPr lang="zh-CN" altLang="en-US" dirty="0">
                <a:latin typeface="Times New Roman" pitchFamily="18" charset="0"/>
              </a:rPr>
              <a:t>段页式存储管理</a:t>
            </a:r>
            <a:endParaRPr lang="zh-CN" altLang="en-US" dirty="0"/>
          </a:p>
        </p:txBody>
      </p:sp>
      <p:sp>
        <p:nvSpPr>
          <p:cNvPr id="3" name="内容占位符 2">
            <a:extLst>
              <a:ext uri="{FF2B5EF4-FFF2-40B4-BE49-F238E27FC236}">
                <a16:creationId xmlns:a16="http://schemas.microsoft.com/office/drawing/2014/main" id="{0AF1B74A-C1FA-4E14-B1D4-3787BC515DED}"/>
              </a:ext>
            </a:extLst>
          </p:cNvPr>
          <p:cNvSpPr>
            <a:spLocks noGrp="1"/>
          </p:cNvSpPr>
          <p:nvPr>
            <p:ph idx="1"/>
          </p:nvPr>
        </p:nvSpPr>
        <p:spPr/>
        <p:txBody>
          <a:bodyPr/>
          <a:lstStyle/>
          <a:p>
            <a:endParaRPr lang="zh-CN" altLang="en-US" dirty="0"/>
          </a:p>
        </p:txBody>
      </p:sp>
      <p:pic>
        <p:nvPicPr>
          <p:cNvPr id="84997" name="Picture 4">
            <a:extLst>
              <a:ext uri="{FF2B5EF4-FFF2-40B4-BE49-F238E27FC236}">
                <a16:creationId xmlns:a16="http://schemas.microsoft.com/office/drawing/2014/main" id="{B70DF31C-2771-4CED-A8E9-A0353D9DEE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628775"/>
            <a:ext cx="6624638"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8" name="矩形 7">
            <a:extLst>
              <a:ext uri="{FF2B5EF4-FFF2-40B4-BE49-F238E27FC236}">
                <a16:creationId xmlns:a16="http://schemas.microsoft.com/office/drawing/2014/main" id="{CA58945D-CCC1-45ED-97F6-57ECE8205AA5}"/>
              </a:ext>
            </a:extLst>
          </p:cNvPr>
          <p:cNvSpPr>
            <a:spLocks noChangeArrowheads="1"/>
          </p:cNvSpPr>
          <p:nvPr/>
        </p:nvSpPr>
        <p:spPr bwMode="auto">
          <a:xfrm>
            <a:off x="2555875" y="5165725"/>
            <a:ext cx="35702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r>
              <a:rPr lang="zh-CN" altLang="en-US" sz="2400" b="0" dirty="0"/>
              <a:t>进程地址空间和地址结构</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4A444-E292-46D3-B91A-F17B25A15F89}"/>
              </a:ext>
            </a:extLst>
          </p:cNvPr>
          <p:cNvSpPr>
            <a:spLocks noGrp="1"/>
          </p:cNvSpPr>
          <p:nvPr>
            <p:ph type="title"/>
          </p:nvPr>
        </p:nvSpPr>
        <p:spPr/>
        <p:txBody>
          <a:bodyPr/>
          <a:lstStyle/>
          <a:p>
            <a:r>
              <a:rPr lang="en-US" altLang="zh-CN" dirty="0"/>
              <a:t>4.6 </a:t>
            </a:r>
            <a:r>
              <a:rPr lang="zh-CN" altLang="en-US" dirty="0">
                <a:latin typeface="Times New Roman" pitchFamily="18" charset="0"/>
              </a:rPr>
              <a:t>段页式存储管理</a:t>
            </a:r>
            <a:br>
              <a:rPr lang="zh-CN" altLang="en-US" dirty="0"/>
            </a:br>
            <a:endParaRPr lang="zh-CN" altLang="en-US" dirty="0"/>
          </a:p>
        </p:txBody>
      </p:sp>
      <p:sp>
        <p:nvSpPr>
          <p:cNvPr id="3" name="内容占位符 2">
            <a:extLst>
              <a:ext uri="{FF2B5EF4-FFF2-40B4-BE49-F238E27FC236}">
                <a16:creationId xmlns:a16="http://schemas.microsoft.com/office/drawing/2014/main" id="{A2127039-18C5-4616-B3C4-343F02EB9092}"/>
              </a:ext>
            </a:extLst>
          </p:cNvPr>
          <p:cNvSpPr>
            <a:spLocks noGrp="1"/>
          </p:cNvSpPr>
          <p:nvPr>
            <p:ph idx="1"/>
          </p:nvPr>
        </p:nvSpPr>
        <p:spPr/>
        <p:txBody>
          <a:bodyPr/>
          <a:lstStyle/>
          <a:p>
            <a:endParaRPr lang="zh-CN" altLang="en-US"/>
          </a:p>
        </p:txBody>
      </p:sp>
      <p:pic>
        <p:nvPicPr>
          <p:cNvPr id="86021" name="Picture 4">
            <a:extLst>
              <a:ext uri="{FF2B5EF4-FFF2-40B4-BE49-F238E27FC236}">
                <a16:creationId xmlns:a16="http://schemas.microsoft.com/office/drawing/2014/main" id="{B1F62745-DCE7-4E65-AA4A-BBCBCC06F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8" y="1446213"/>
            <a:ext cx="6985000"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2" name="矩形 7">
            <a:extLst>
              <a:ext uri="{FF2B5EF4-FFF2-40B4-BE49-F238E27FC236}">
                <a16:creationId xmlns:a16="http://schemas.microsoft.com/office/drawing/2014/main" id="{62C3F839-EF13-4B94-827E-C39851BB7920}"/>
              </a:ext>
            </a:extLst>
          </p:cNvPr>
          <p:cNvSpPr>
            <a:spLocks noChangeArrowheads="1"/>
          </p:cNvSpPr>
          <p:nvPr/>
        </p:nvSpPr>
        <p:spPr bwMode="auto">
          <a:xfrm>
            <a:off x="2278063" y="5235575"/>
            <a:ext cx="4186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r>
              <a:rPr lang="zh-CN" altLang="en-US" sz="2400" b="0"/>
              <a:t>利用段表和页表实现地址映射</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886E7-E8C1-40FD-8239-0C014BEFC319}"/>
              </a:ext>
            </a:extLst>
          </p:cNvPr>
          <p:cNvSpPr>
            <a:spLocks noGrp="1"/>
          </p:cNvSpPr>
          <p:nvPr>
            <p:ph type="title"/>
          </p:nvPr>
        </p:nvSpPr>
        <p:spPr/>
        <p:txBody>
          <a:bodyPr/>
          <a:lstStyle/>
          <a:p>
            <a:r>
              <a:rPr lang="en-US" altLang="zh-CN" dirty="0"/>
              <a:t>4.6 </a:t>
            </a:r>
            <a:r>
              <a:rPr lang="zh-CN" altLang="en-US" dirty="0">
                <a:latin typeface="Times New Roman" pitchFamily="18" charset="0"/>
              </a:rPr>
              <a:t>段页式存储管理</a:t>
            </a:r>
            <a:br>
              <a:rPr lang="zh-CN" altLang="en-US" dirty="0"/>
            </a:br>
            <a:endParaRPr lang="zh-CN" altLang="en-US" dirty="0"/>
          </a:p>
        </p:txBody>
      </p:sp>
      <p:sp>
        <p:nvSpPr>
          <p:cNvPr id="3" name="内容占位符 2">
            <a:extLst>
              <a:ext uri="{FF2B5EF4-FFF2-40B4-BE49-F238E27FC236}">
                <a16:creationId xmlns:a16="http://schemas.microsoft.com/office/drawing/2014/main" id="{04DF1DC5-4681-4600-B442-FE05E5540BAD}"/>
              </a:ext>
            </a:extLst>
          </p:cNvPr>
          <p:cNvSpPr>
            <a:spLocks noGrp="1"/>
          </p:cNvSpPr>
          <p:nvPr>
            <p:ph idx="1"/>
          </p:nvPr>
        </p:nvSpPr>
        <p:spPr/>
        <p:txBody>
          <a:bodyPr/>
          <a:lstStyle/>
          <a:p>
            <a:endParaRPr lang="zh-CN" altLang="en-US"/>
          </a:p>
        </p:txBody>
      </p:sp>
      <p:pic>
        <p:nvPicPr>
          <p:cNvPr id="87045" name="Picture 4">
            <a:extLst>
              <a:ext uri="{FF2B5EF4-FFF2-40B4-BE49-F238E27FC236}">
                <a16:creationId xmlns:a16="http://schemas.microsoft.com/office/drawing/2014/main" id="{443347E4-5D9C-4C0C-ADCD-2F0987095F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628775"/>
            <a:ext cx="727392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6" name="矩形 7">
            <a:extLst>
              <a:ext uri="{FF2B5EF4-FFF2-40B4-BE49-F238E27FC236}">
                <a16:creationId xmlns:a16="http://schemas.microsoft.com/office/drawing/2014/main" id="{7B0A4377-F151-4321-8426-3DF9BDAEF49F}"/>
              </a:ext>
            </a:extLst>
          </p:cNvPr>
          <p:cNvSpPr>
            <a:spLocks noChangeArrowheads="1"/>
          </p:cNvSpPr>
          <p:nvPr/>
        </p:nvSpPr>
        <p:spPr bwMode="auto">
          <a:xfrm>
            <a:off x="2308225" y="5257800"/>
            <a:ext cx="4186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r>
              <a:rPr lang="zh-CN" altLang="en-US" sz="2400" b="0"/>
              <a:t>段页式系统中的地址变换机构</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1BE78-CE8A-4F4B-A96D-B0BE1B64133B}"/>
              </a:ext>
            </a:extLst>
          </p:cNvPr>
          <p:cNvSpPr>
            <a:spLocks noGrp="1"/>
          </p:cNvSpPr>
          <p:nvPr>
            <p:ph type="title"/>
          </p:nvPr>
        </p:nvSpPr>
        <p:spPr/>
        <p:txBody>
          <a:bodyPr/>
          <a:lstStyle/>
          <a:p>
            <a:r>
              <a:rPr lang="en-US" altLang="zh-CN" dirty="0"/>
              <a:t>4.6 </a:t>
            </a:r>
            <a:r>
              <a:rPr lang="zh-CN" altLang="en-US" dirty="0">
                <a:latin typeface="Times New Roman" pitchFamily="18" charset="0"/>
              </a:rPr>
              <a:t>段页式存储管理</a:t>
            </a:r>
            <a:br>
              <a:rPr lang="zh-CN" altLang="en-US" dirty="0"/>
            </a:br>
            <a:endParaRPr lang="zh-CN" altLang="en-US" dirty="0"/>
          </a:p>
        </p:txBody>
      </p:sp>
      <p:sp>
        <p:nvSpPr>
          <p:cNvPr id="88069" name="Rectangle 4">
            <a:extLst>
              <a:ext uri="{FF2B5EF4-FFF2-40B4-BE49-F238E27FC236}">
                <a16:creationId xmlns:a16="http://schemas.microsoft.com/office/drawing/2014/main" id="{2E9B26E1-F5C0-42F3-ACD8-E2E18C24B7E8}"/>
              </a:ext>
            </a:extLst>
          </p:cNvPr>
          <p:cNvSpPr>
            <a:spLocks noGrp="1" noChangeArrowheads="1"/>
          </p:cNvSpPr>
          <p:nvPr>
            <p:ph idx="1"/>
          </p:nvPr>
        </p:nvSpPr>
        <p:spPr/>
        <p:txBody>
          <a:bodyPr/>
          <a:lstStyle/>
          <a:p>
            <a:pPr lvl="1" eaLnBrk="1" hangingPunct="1"/>
            <a:r>
              <a:rPr lang="zh-CN" altLang="en-US">
                <a:latin typeface="Times New Roman" panose="02020603050405020304" pitchFamily="18" charset="0"/>
              </a:rPr>
              <a:t>评价</a:t>
            </a:r>
          </a:p>
          <a:p>
            <a:pPr lvl="2" eaLnBrk="1" hangingPunct="1"/>
            <a:r>
              <a:rPr lang="zh-CN" altLang="en-US">
                <a:latin typeface="Times New Roman" panose="02020603050405020304" pitchFamily="18" charset="0"/>
              </a:rPr>
              <a:t>优点</a:t>
            </a:r>
            <a:r>
              <a:rPr lang="en-US" altLang="zh-CN">
                <a:latin typeface="Times New Roman" panose="02020603050405020304" pitchFamily="18" charset="0"/>
              </a:rPr>
              <a:t>: </a:t>
            </a:r>
            <a:r>
              <a:rPr lang="zh-CN" altLang="en-US">
                <a:latin typeface="Times New Roman" panose="02020603050405020304" pitchFamily="18" charset="0"/>
              </a:rPr>
              <a:t>保留了页式和分段存储管理的全部优点，提供了大量虚存空间，有效利用内存，为组织多道程序运行提供了方便。</a:t>
            </a:r>
            <a:endParaRPr lang="zh-CN" altLang="en-US"/>
          </a:p>
          <a:p>
            <a:pPr lvl="2" eaLnBrk="1" hangingPunct="1"/>
            <a:r>
              <a:rPr lang="zh-CN" altLang="en-US">
                <a:latin typeface="Times New Roman" panose="02020603050405020304" pitchFamily="18" charset="0"/>
              </a:rPr>
              <a:t>缺点</a:t>
            </a:r>
            <a:r>
              <a:rPr lang="en-US" altLang="zh-CN">
                <a:latin typeface="Times New Roman" panose="02020603050405020304" pitchFamily="18" charset="0"/>
              </a:rPr>
              <a:t>: </a:t>
            </a:r>
            <a:r>
              <a:rPr lang="zh-CN" altLang="en-US">
                <a:latin typeface="Times New Roman" panose="02020603050405020304" pitchFamily="18" charset="0"/>
              </a:rPr>
              <a:t>增加硬件成本，系统的复杂性和管理上的开销。仍有碎片，各种表格占内存。</a:t>
            </a:r>
          </a:p>
          <a:p>
            <a:pPr algn="just" eaLnBrk="1" hangingPunct="1">
              <a:spcBef>
                <a:spcPct val="50000"/>
              </a:spcBef>
              <a:buClrTx/>
              <a:buFontTx/>
              <a:buNone/>
            </a:pPr>
            <a:endParaRPr lang="en-US" altLang="zh-CN" sz="4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7">
            <a:extLst>
              <a:ext uri="{FF2B5EF4-FFF2-40B4-BE49-F238E27FC236}">
                <a16:creationId xmlns:a16="http://schemas.microsoft.com/office/drawing/2014/main" id="{AC044865-7CAC-4C31-BDBF-52BB654D7B8B}"/>
              </a:ext>
            </a:extLst>
          </p:cNvPr>
          <p:cNvSpPr>
            <a:spLocks noGrp="1" noChangeArrowheads="1"/>
          </p:cNvSpPr>
          <p:nvPr>
            <p:ph type="title"/>
          </p:nvPr>
        </p:nvSpPr>
        <p:spPr>
          <a:noFill/>
        </p:spPr>
        <p:txBody>
          <a:bodyPr/>
          <a:lstStyle/>
          <a:p>
            <a:pPr eaLnBrk="1" hangingPunct="1"/>
            <a:r>
              <a:rPr lang="en-US" altLang="zh-CN" dirty="0">
                <a:solidFill>
                  <a:srgbClr val="000000"/>
                </a:solidFill>
                <a:latin typeface="楷体_GB2312" pitchFamily="49" charset="-122"/>
              </a:rPr>
              <a:t>4.1	  </a:t>
            </a:r>
            <a:r>
              <a:rPr lang="zh-CN" altLang="en-US" dirty="0">
                <a:solidFill>
                  <a:srgbClr val="000000"/>
                </a:solidFill>
                <a:latin typeface="楷体_GB2312" pitchFamily="49" charset="-122"/>
              </a:rPr>
              <a:t>存储管理概述</a:t>
            </a:r>
            <a:endParaRPr lang="zh-CN" altLang="en-US" sz="2000" dirty="0"/>
          </a:p>
        </p:txBody>
      </p:sp>
      <p:sp>
        <p:nvSpPr>
          <p:cNvPr id="12293" name="Rectangle 6">
            <a:extLst>
              <a:ext uri="{FF2B5EF4-FFF2-40B4-BE49-F238E27FC236}">
                <a16:creationId xmlns:a16="http://schemas.microsoft.com/office/drawing/2014/main" id="{50B15FA0-45F4-4E2A-AFBD-4F4D95898309}"/>
              </a:ext>
            </a:extLst>
          </p:cNvPr>
          <p:cNvSpPr>
            <a:spLocks noGrp="1" noChangeArrowheads="1"/>
          </p:cNvSpPr>
          <p:nvPr>
            <p:ph idx="1"/>
          </p:nvPr>
        </p:nvSpPr>
        <p:spPr/>
        <p:txBody>
          <a:bodyPr/>
          <a:lstStyle/>
          <a:p>
            <a:pPr lvl="1" eaLnBrk="1" hangingPunct="1">
              <a:lnSpc>
                <a:spcPct val="90000"/>
              </a:lnSpc>
            </a:pPr>
            <a:r>
              <a:rPr lang="en-US" altLang="zh-CN" dirty="0"/>
              <a:t>  </a:t>
            </a:r>
            <a:r>
              <a:rPr lang="zh-CN" altLang="en-US" sz="3600" dirty="0"/>
              <a:t>内存管理的内容</a:t>
            </a:r>
          </a:p>
          <a:p>
            <a:pPr lvl="2" eaLnBrk="1" hangingPunct="1">
              <a:lnSpc>
                <a:spcPct val="90000"/>
              </a:lnSpc>
            </a:pPr>
            <a:r>
              <a:rPr lang="zh-CN" altLang="en-US" dirty="0"/>
              <a:t>分配结构</a:t>
            </a:r>
          </a:p>
          <a:p>
            <a:pPr lvl="2" eaLnBrk="1" hangingPunct="1">
              <a:lnSpc>
                <a:spcPct val="90000"/>
              </a:lnSpc>
            </a:pPr>
            <a:r>
              <a:rPr lang="zh-CN" altLang="en-US" dirty="0"/>
              <a:t>放置策略</a:t>
            </a:r>
          </a:p>
          <a:p>
            <a:pPr lvl="2" eaLnBrk="1" hangingPunct="1">
              <a:lnSpc>
                <a:spcPct val="90000"/>
              </a:lnSpc>
            </a:pPr>
            <a:r>
              <a:rPr lang="zh-CN" altLang="en-US" dirty="0"/>
              <a:t>交换策略</a:t>
            </a:r>
          </a:p>
          <a:p>
            <a:pPr lvl="2" eaLnBrk="1" hangingPunct="1">
              <a:lnSpc>
                <a:spcPct val="90000"/>
              </a:lnSpc>
            </a:pPr>
            <a:r>
              <a:rPr lang="zh-CN" altLang="en-US" dirty="0"/>
              <a:t>调入策略</a:t>
            </a:r>
          </a:p>
          <a:p>
            <a:pPr lvl="2" eaLnBrk="1" hangingPunct="1">
              <a:lnSpc>
                <a:spcPct val="90000"/>
              </a:lnSpc>
            </a:pPr>
            <a:r>
              <a:rPr lang="zh-CN" altLang="en-US" dirty="0"/>
              <a:t>回收策略</a:t>
            </a:r>
          </a:p>
          <a:p>
            <a:pPr eaLnBrk="1" hangingPunct="1">
              <a:lnSpc>
                <a:spcPct val="90000"/>
              </a:lnSpc>
            </a:pPr>
            <a:endParaRPr lang="en-US" altLang="zh-C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DEA15C-C514-44F8-BAFF-DD96ACB0B0FB}"/>
              </a:ext>
            </a:extLst>
          </p:cNvPr>
          <p:cNvSpPr>
            <a:spLocks noGrp="1"/>
          </p:cNvSpPr>
          <p:nvPr>
            <p:ph type="title"/>
          </p:nvPr>
        </p:nvSpPr>
        <p:spPr/>
        <p:txBody>
          <a:bodyPr/>
          <a:lstStyle/>
          <a:p>
            <a:r>
              <a:rPr lang="zh-CN" altLang="en-US" dirty="0">
                <a:solidFill>
                  <a:srgbClr val="CC0066"/>
                </a:solidFill>
              </a:rPr>
              <a:t>本章小结</a:t>
            </a:r>
          </a:p>
        </p:txBody>
      </p:sp>
      <p:sp>
        <p:nvSpPr>
          <p:cNvPr id="3" name="内容占位符 2">
            <a:extLst>
              <a:ext uri="{FF2B5EF4-FFF2-40B4-BE49-F238E27FC236}">
                <a16:creationId xmlns:a16="http://schemas.microsoft.com/office/drawing/2014/main" id="{961405EE-116E-4876-8BAE-62DBCC03C4A7}"/>
              </a:ext>
            </a:extLst>
          </p:cNvPr>
          <p:cNvSpPr>
            <a:spLocks noGrp="1"/>
          </p:cNvSpPr>
          <p:nvPr>
            <p:ph idx="1"/>
          </p:nvPr>
        </p:nvSpPr>
        <p:spPr/>
        <p:txBody>
          <a:bodyPr/>
          <a:lstStyle/>
          <a:p>
            <a:r>
              <a:rPr lang="zh-CN" altLang="en-US" dirty="0">
                <a:latin typeface="Times New Roman" panose="02020603050405020304" pitchFamily="18" charset="0"/>
              </a:rPr>
              <a:t>常用内存管理方法 </a:t>
            </a:r>
            <a:endParaRPr lang="en-US" altLang="zh-CN" dirty="0">
              <a:latin typeface="Times New Roman" panose="02020603050405020304" pitchFamily="18" charset="0"/>
            </a:endParaRPr>
          </a:p>
          <a:p>
            <a:pPr lvl="1"/>
            <a:r>
              <a:rPr lang="zh-CN" altLang="en-US" dirty="0">
                <a:solidFill>
                  <a:srgbClr val="CC0066"/>
                </a:solidFill>
                <a:latin typeface="Times New Roman" panose="02020603050405020304" pitchFamily="18" charset="0"/>
              </a:rPr>
              <a:t>分区式</a:t>
            </a:r>
          </a:p>
          <a:p>
            <a:pPr lvl="1"/>
            <a:r>
              <a:rPr lang="zh-CN" altLang="en-US" dirty="0">
                <a:solidFill>
                  <a:srgbClr val="CC0066"/>
                </a:solidFill>
                <a:latin typeface="Times New Roman" panose="02020603050405020304" pitchFamily="18" charset="0"/>
              </a:rPr>
              <a:t>页式</a:t>
            </a:r>
          </a:p>
          <a:p>
            <a:pPr lvl="1"/>
            <a:r>
              <a:rPr lang="zh-CN" altLang="en-US" dirty="0">
                <a:solidFill>
                  <a:srgbClr val="CC0066"/>
                </a:solidFill>
                <a:latin typeface="Times New Roman" panose="02020603050405020304" pitchFamily="18" charset="0"/>
              </a:rPr>
              <a:t>段式</a:t>
            </a:r>
          </a:p>
          <a:p>
            <a:pPr lvl="1"/>
            <a:r>
              <a:rPr lang="zh-CN" altLang="en-US" dirty="0">
                <a:latin typeface="Times New Roman" panose="02020603050405020304" pitchFamily="18" charset="0"/>
              </a:rPr>
              <a:t>段页式</a:t>
            </a:r>
          </a:p>
          <a:p>
            <a:r>
              <a:rPr lang="zh-CN" altLang="en-US" dirty="0">
                <a:solidFill>
                  <a:srgbClr val="CC0066"/>
                </a:solidFill>
                <a:latin typeface="Times New Roman" panose="02020603050405020304" pitchFamily="18" charset="0"/>
              </a:rPr>
              <a:t>几种存储管理方法的比较 </a:t>
            </a:r>
          </a:p>
          <a:p>
            <a:endParaRPr lang="en-US" altLang="zh-CN" dirty="0">
              <a:latin typeface="Times New Roman" panose="02020603050405020304" pitchFamily="18" charset="0"/>
            </a:endParaRPr>
          </a:p>
          <a:p>
            <a:endParaRPr lang="zh-CN" altLang="en-US" dirty="0"/>
          </a:p>
        </p:txBody>
      </p:sp>
    </p:spTree>
    <p:extLst>
      <p:ext uri="{BB962C8B-B14F-4D97-AF65-F5344CB8AC3E}">
        <p14:creationId xmlns:p14="http://schemas.microsoft.com/office/powerpoint/2010/main" val="1936694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1029">
            <a:extLst>
              <a:ext uri="{FF2B5EF4-FFF2-40B4-BE49-F238E27FC236}">
                <a16:creationId xmlns:a16="http://schemas.microsoft.com/office/drawing/2014/main" id="{3D909D9C-407D-4FD8-9494-3220C3ECA27F}"/>
              </a:ext>
            </a:extLst>
          </p:cNvPr>
          <p:cNvSpPr>
            <a:spLocks noGrp="1" noChangeArrowheads="1"/>
          </p:cNvSpPr>
          <p:nvPr>
            <p:ph type="title"/>
          </p:nvPr>
        </p:nvSpPr>
        <p:spPr>
          <a:noFill/>
        </p:spPr>
        <p:txBody>
          <a:bodyPr/>
          <a:lstStyle/>
          <a:p>
            <a:pPr eaLnBrk="1" hangingPunct="1"/>
            <a:r>
              <a:rPr lang="en-US" altLang="zh-CN" dirty="0">
                <a:solidFill>
                  <a:srgbClr val="000000"/>
                </a:solidFill>
                <a:latin typeface="楷体_GB2312" pitchFamily="49" charset="-122"/>
              </a:rPr>
              <a:t>4.1	  </a:t>
            </a:r>
            <a:r>
              <a:rPr lang="zh-CN" altLang="en-US" dirty="0">
                <a:solidFill>
                  <a:srgbClr val="000000"/>
                </a:solidFill>
                <a:latin typeface="楷体_GB2312" pitchFamily="49" charset="-122"/>
              </a:rPr>
              <a:t>存储管理概述</a:t>
            </a:r>
            <a:endParaRPr lang="zh-CN" altLang="en-US" sz="2000" dirty="0"/>
          </a:p>
        </p:txBody>
      </p:sp>
      <p:sp>
        <p:nvSpPr>
          <p:cNvPr id="13317" name="Rectangle 1027">
            <a:extLst>
              <a:ext uri="{FF2B5EF4-FFF2-40B4-BE49-F238E27FC236}">
                <a16:creationId xmlns:a16="http://schemas.microsoft.com/office/drawing/2014/main" id="{3ECB9A43-BD50-42A0-A61C-15B47D2AF68D}"/>
              </a:ext>
            </a:extLst>
          </p:cNvPr>
          <p:cNvSpPr>
            <a:spLocks noGrp="1" noChangeArrowheads="1"/>
          </p:cNvSpPr>
          <p:nvPr>
            <p:ph idx="1"/>
          </p:nvPr>
        </p:nvSpPr>
        <p:spPr/>
        <p:txBody>
          <a:bodyPr/>
          <a:lstStyle/>
          <a:p>
            <a:pPr eaLnBrk="1" hangingPunct="1">
              <a:lnSpc>
                <a:spcPct val="90000"/>
              </a:lnSpc>
            </a:pPr>
            <a:r>
              <a:rPr lang="zh-CN" altLang="en-US" dirty="0">
                <a:latin typeface="Times New Roman" panose="02020603050405020304" pitchFamily="18" charset="0"/>
              </a:rPr>
              <a:t>内存信息的共享与保护</a:t>
            </a:r>
          </a:p>
          <a:p>
            <a:pPr lvl="1" eaLnBrk="1" hangingPunct="1">
              <a:lnSpc>
                <a:spcPct val="90000"/>
              </a:lnSpc>
            </a:pPr>
            <a:r>
              <a:rPr lang="zh-CN" altLang="en-US" dirty="0">
                <a:latin typeface="Times New Roman" panose="02020603050405020304" pitchFamily="18" charset="0"/>
              </a:rPr>
              <a:t>上下界保护法</a:t>
            </a:r>
          </a:p>
          <a:p>
            <a:pPr lvl="1" eaLnBrk="1" hangingPunct="1">
              <a:lnSpc>
                <a:spcPct val="90000"/>
              </a:lnSpc>
            </a:pPr>
            <a:r>
              <a:rPr lang="zh-CN" altLang="en-US" dirty="0">
                <a:latin typeface="Times New Roman" panose="02020603050405020304" pitchFamily="18" charset="0"/>
              </a:rPr>
              <a:t>保护键法</a:t>
            </a:r>
          </a:p>
          <a:p>
            <a:pPr lvl="2" eaLnBrk="1" hangingPunct="1">
              <a:lnSpc>
                <a:spcPct val="90000"/>
              </a:lnSpc>
            </a:pPr>
            <a:r>
              <a:rPr lang="zh-CN" altLang="en-US" dirty="0">
                <a:latin typeface="Times New Roman" panose="02020603050405020304" pitchFamily="18" charset="0"/>
              </a:rPr>
              <a:t>为每个被保护存储块分配一个单独的保护键，在程序状态字中设置相应的开关字段，不同的进程值不一样，匹配时，方可进行访问。</a:t>
            </a:r>
          </a:p>
          <a:p>
            <a:pPr lvl="1" eaLnBrk="1" hangingPunct="1">
              <a:lnSpc>
                <a:spcPct val="90000"/>
              </a:lnSpc>
            </a:pPr>
            <a:r>
              <a:rPr lang="zh-CN" altLang="en-US" dirty="0">
                <a:latin typeface="Times New Roman" panose="02020603050405020304" pitchFamily="18" charset="0"/>
              </a:rPr>
              <a:t>界限寄存器与</a:t>
            </a:r>
            <a:r>
              <a:rPr lang="en-US" altLang="zh-CN" dirty="0"/>
              <a:t>CPU </a:t>
            </a:r>
            <a:r>
              <a:rPr lang="zh-CN" altLang="en-US" dirty="0">
                <a:latin typeface="Times New Roman" panose="02020603050405020304" pitchFamily="18" charset="0"/>
              </a:rPr>
              <a:t>的用户态和核心态工作方式相结合</a:t>
            </a:r>
            <a:endParaRPr lang="zh-CN" altLang="en-US" dirty="0"/>
          </a:p>
          <a:p>
            <a:pPr lvl="2" eaLnBrk="1" hangingPunct="1">
              <a:lnSpc>
                <a:spcPct val="90000"/>
              </a:lnSpc>
            </a:pPr>
            <a:r>
              <a:rPr lang="zh-CN" altLang="en-US" dirty="0">
                <a:latin typeface="Times New Roman" panose="02020603050405020304" pitchFamily="18" charset="0"/>
              </a:rPr>
              <a:t>用户态进程只能访问在界限寄存器所规定范围内的内存部分，而核心态进程则可访问整个内存地址空间。</a:t>
            </a:r>
            <a:endParaRPr lang="zh-CN" altLang="en-US" dirty="0"/>
          </a:p>
        </p:txBody>
      </p:sp>
    </p:spTree>
  </p:cSld>
  <p:clrMapOvr>
    <a:masterClrMapping/>
  </p:clrMapOvr>
</p:sld>
</file>

<file path=ppt/theme/theme1.xml><?xml version="1.0" encoding="utf-8"?>
<a:theme xmlns:a="http://schemas.openxmlformats.org/drawingml/2006/main" name="디자인 사용자 지정">
  <a:themeElements>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디자인 사용자 지정">
      <a:majorFont>
        <a:latin typeface="HY강B"/>
        <a:ea typeface="HY강B"/>
        <a:cs typeface=""/>
      </a:majorFont>
      <a:minorFont>
        <a:latin typeface="HY강B"/>
        <a:ea typeface="HY강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HY강B" pitchFamily="18" charset="-127"/>
            <a:ea typeface="HY강B" pitchFamily="18"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HY강B" pitchFamily="18" charset="-127"/>
            <a:ea typeface="HY강B" pitchFamily="18" charset="-127"/>
          </a:defRPr>
        </a:defPPr>
      </a:lstStyle>
    </a:lnDef>
  </a:objectDefaults>
  <a:extraClrSchemeLst>
    <a:extraClrScheme>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디자인 사용자 지정">
  <a:themeElements>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디자인 사용자 지정">
      <a:majorFont>
        <a:latin typeface="HY강B"/>
        <a:ea typeface="HY강B"/>
        <a:cs typeface=""/>
      </a:majorFont>
      <a:minorFont>
        <a:latin typeface="HY강B"/>
        <a:ea typeface="HY강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chemeClr val="bg1"/>
            </a:gs>
            <a:gs pos="35001">
              <a:srgbClr val="E3FFBA"/>
            </a:gs>
            <a:gs pos="100000">
              <a:srgbClr val="F4FFE3"/>
            </a:gs>
          </a:gsLst>
          <a:lin ang="5400000" scaled="1"/>
        </a:gradFill>
        <a:ln w="9525">
          <a:noFill/>
          <a:miter lim="800000"/>
          <a:headEnd/>
          <a:tailEnd/>
        </a:ln>
        <a:effectLst>
          <a:outerShdw dist="20000" dir="5400000" algn="ctr" rotWithShape="0">
            <a:srgbClr val="000000">
              <a:alpha val="37000"/>
            </a:srgbClr>
          </a:outerShdw>
        </a:effectLst>
      </a:spPr>
      <a:bodyPr anchor="ctr"/>
      <a:lstStyle>
        <a:defPPr algn="ctr">
          <a:defRPr dirty="0">
            <a:latin typeface="微软雅黑" pitchFamily="34" charset="-122"/>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1" hangingPunct="1">
          <a:lnSpc>
            <a:spcPct val="100000"/>
          </a:lnSpc>
          <a:spcBef>
            <a:spcPct val="0"/>
          </a:spcBef>
          <a:spcAft>
            <a:spcPct val="0"/>
          </a:spcAft>
          <a:buClrTx/>
          <a:buSzTx/>
          <a:buFontTx/>
          <a:buNone/>
          <a:tabLst/>
          <a:defRPr kumimoji="1" lang="ko-KR" altLang="en-US" sz="1800" b="0" i="0" u="none" strike="noStrike" cap="none" normalizeH="0" baseline="0" smtClean="0">
            <a:ln>
              <a:noFill/>
            </a:ln>
            <a:solidFill>
              <a:schemeClr val="tx1"/>
            </a:solidFill>
            <a:effectLst/>
            <a:latin typeface="HY강B" pitchFamily="18" charset="-127"/>
            <a:ea typeface="HY강B" pitchFamily="18" charset="-127"/>
          </a:defRPr>
        </a:defPPr>
      </a:lstStyle>
    </a:lnDef>
  </a:objectDefaults>
  <a:extraClrSchemeLst>
    <a:extraClrScheme>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디자인 사용자 지정">
  <a:themeElements>
    <a:clrScheme name="2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디자인 사용자 지정">
      <a:majorFont>
        <a:latin typeface="HY강B"/>
        <a:ea typeface="宋体"/>
        <a:cs typeface=""/>
      </a:majorFont>
      <a:minorFont>
        <a:latin typeface="HY강B"/>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디자인 사용자 지정">
  <a:themeElements>
    <a:clrScheme name="2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디자인 사용자 지정">
      <a:majorFont>
        <a:latin typeface="HY강B"/>
        <a:ea typeface="宋体"/>
        <a:cs typeface=""/>
      </a:majorFont>
      <a:minorFont>
        <a:latin typeface="HY강B"/>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23649</TotalTime>
  <Words>4003</Words>
  <Application>Microsoft Office PowerPoint</Application>
  <PresentationFormat>全屏显示(4:3)</PresentationFormat>
  <Paragraphs>543</Paragraphs>
  <Slides>80</Slides>
  <Notes>3</Notes>
  <HiddenSlides>0</HiddenSlides>
  <MMClips>0</MMClips>
  <ScaleCrop>false</ScaleCrop>
  <HeadingPairs>
    <vt:vector size="8" baseType="variant">
      <vt:variant>
        <vt:lpstr>已用的字体</vt:lpstr>
      </vt:variant>
      <vt:variant>
        <vt:i4>13</vt:i4>
      </vt:variant>
      <vt:variant>
        <vt:lpstr>主题</vt:lpstr>
      </vt:variant>
      <vt:variant>
        <vt:i4>4</vt:i4>
      </vt:variant>
      <vt:variant>
        <vt:lpstr>嵌入 OLE 服务器</vt:lpstr>
      </vt:variant>
      <vt:variant>
        <vt:i4>1</vt:i4>
      </vt:variant>
      <vt:variant>
        <vt:lpstr>幻灯片标题</vt:lpstr>
      </vt:variant>
      <vt:variant>
        <vt:i4>80</vt:i4>
      </vt:variant>
    </vt:vector>
  </HeadingPairs>
  <TitlesOfParts>
    <vt:vector size="98" baseType="lpstr">
      <vt:lpstr>-apple-system</vt:lpstr>
      <vt:lpstr>Arial Unicode MS</vt:lpstr>
      <vt:lpstr>HY강B</vt:lpstr>
      <vt:lpstr>仿宋_GB2312</vt:lpstr>
      <vt:lpstr>黑体</vt:lpstr>
      <vt:lpstr>楷体_GB2312</vt:lpstr>
      <vt:lpstr>隶书</vt:lpstr>
      <vt:lpstr>宋体</vt:lpstr>
      <vt:lpstr>微软雅黑</vt:lpstr>
      <vt:lpstr>Arial</vt:lpstr>
      <vt:lpstr>Tahoma</vt:lpstr>
      <vt:lpstr>Times New Roman</vt:lpstr>
      <vt:lpstr>Wingdings</vt:lpstr>
      <vt:lpstr>디자인 사용자 지정</vt:lpstr>
      <vt:lpstr>1_디자인 사용자 지정</vt:lpstr>
      <vt:lpstr>2_디자인 사용자 지정</vt:lpstr>
      <vt:lpstr>3_디자인 사용자 지정</vt:lpstr>
      <vt:lpstr>BMP 图象</vt:lpstr>
      <vt:lpstr>PowerPoint 演示文稿</vt:lpstr>
      <vt:lpstr>PowerPoint 演示文稿</vt:lpstr>
      <vt:lpstr>4.1   存储管理概述</vt:lpstr>
      <vt:lpstr>4.1   存储管理概述</vt:lpstr>
      <vt:lpstr>4.1   存储管理概述</vt:lpstr>
      <vt:lpstr>4.1   存储管理概述</vt:lpstr>
      <vt:lpstr>4.1   存储管理概述</vt:lpstr>
      <vt:lpstr>4.1   存储管理概述</vt:lpstr>
      <vt:lpstr>4.1   存储管理概述</vt:lpstr>
      <vt:lpstr>4.2   程序的装入和链接</vt:lpstr>
      <vt:lpstr>4.2   程序的装入和链接</vt:lpstr>
      <vt:lpstr>4.2   程序的装入和链接</vt:lpstr>
      <vt:lpstr>4.2   程序的装入和链接</vt:lpstr>
      <vt:lpstr>4.2   程序的装入和链接</vt:lpstr>
      <vt:lpstr>4.3   连续分配存储管理方式</vt:lpstr>
      <vt:lpstr>4.3   连续分配存储管理方式</vt:lpstr>
      <vt:lpstr>4.3   连续分配存储管理方式</vt:lpstr>
      <vt:lpstr>PowerPoint 演示文稿</vt:lpstr>
      <vt:lpstr>4.3   连续分配存储管理方式</vt:lpstr>
      <vt:lpstr>4.3   连续分配存储管理方式</vt:lpstr>
      <vt:lpstr>4.3   连续分配存储管理方式</vt:lpstr>
      <vt:lpstr>4.3   连续分配存储管理方式</vt:lpstr>
      <vt:lpstr>4.3   连续分配存储管理方式</vt:lpstr>
      <vt:lpstr>4.3   连续分配存储管理方式</vt:lpstr>
      <vt:lpstr>PowerPoint 演示文稿</vt:lpstr>
      <vt:lpstr>4.3   连续分配存储管理方式</vt:lpstr>
      <vt:lpstr>4.3   连续分配存储管理方式</vt:lpstr>
      <vt:lpstr>4.3   连续分配存储管理方式</vt:lpstr>
      <vt:lpstr>4.3   连续分配存储管理方式</vt:lpstr>
      <vt:lpstr>4.3   连续分配存储管理方式</vt:lpstr>
      <vt:lpstr>PowerPoint 演示文稿</vt:lpstr>
      <vt:lpstr>4.3   连续分配存储管理方式</vt:lpstr>
      <vt:lpstr>4.3   连续分配存储管理方式</vt:lpstr>
      <vt:lpstr>4.3   连续分配存储管理方式</vt:lpstr>
      <vt:lpstr>4. 4 基本分页存储管理</vt:lpstr>
      <vt:lpstr>PowerPoint 演示文稿</vt:lpstr>
      <vt:lpstr>4. 4 基本分页存储管理</vt:lpstr>
      <vt:lpstr>4. 4 基本分页存储管理</vt:lpstr>
      <vt:lpstr>4. 4 基本分页存储管理</vt:lpstr>
      <vt:lpstr>4. 4 基本分页存储管理</vt:lpstr>
      <vt:lpstr>4. 4 基本分页存储管理</vt:lpstr>
      <vt:lpstr>4. 4 基本分页存储管理</vt:lpstr>
      <vt:lpstr>地址映射机制</vt:lpstr>
      <vt:lpstr>4. 4 基本分页存储管理</vt:lpstr>
      <vt:lpstr>4. 4 基本分页存储管理</vt:lpstr>
      <vt:lpstr>PowerPoint 演示文稿</vt:lpstr>
      <vt:lpstr>4. 4 基本分页存储管理</vt:lpstr>
      <vt:lpstr>具有快表（联想存储器）的地址变换过程</vt:lpstr>
      <vt:lpstr>4. 4 基本分页存储管理</vt:lpstr>
      <vt:lpstr>4. 4    基本分页存储管理</vt:lpstr>
      <vt:lpstr>PowerPoint 演示文稿</vt:lpstr>
      <vt:lpstr>4. 4 基本分页存储管理</vt:lpstr>
      <vt:lpstr>4. 4 基本分页存储管理</vt:lpstr>
      <vt:lpstr>PowerPoint 演示文稿</vt:lpstr>
      <vt:lpstr>PowerPoint 演示文稿</vt:lpstr>
      <vt:lpstr>4. 4 基本分页存储管理</vt:lpstr>
      <vt:lpstr>4.5 基本分段存储管理</vt:lpstr>
      <vt:lpstr>4.5 基本分段存储管理</vt:lpstr>
      <vt:lpstr>4.5 基本分段存储管理</vt:lpstr>
      <vt:lpstr>4.5 基本分段存储管理</vt:lpstr>
      <vt:lpstr>PowerPoint 演示文稿</vt:lpstr>
      <vt:lpstr>4.5 基本分段存储管理</vt:lpstr>
      <vt:lpstr>4.5 基本分段存储管理</vt:lpstr>
      <vt:lpstr>4.5 基本分段存储管理</vt:lpstr>
      <vt:lpstr>4.5 基本分段存储管理</vt:lpstr>
      <vt:lpstr>4.5 基本分段存储管理</vt:lpstr>
      <vt:lpstr>4.5 基本分段存储管理</vt:lpstr>
      <vt:lpstr>4.5 基本分段存储管理</vt:lpstr>
      <vt:lpstr>4.5 基本分段存储管理</vt:lpstr>
      <vt:lpstr>4.5 基本分段存储管理</vt:lpstr>
      <vt:lpstr>分页分段存储机制的比较</vt:lpstr>
      <vt:lpstr> </vt:lpstr>
      <vt:lpstr>4.6 段页式存储管理</vt:lpstr>
      <vt:lpstr>4.6 段页式存储管理</vt:lpstr>
      <vt:lpstr>4.6 段页式存储管理</vt:lpstr>
      <vt:lpstr>4.6 段页式存储管理</vt:lpstr>
      <vt:lpstr>4.6 段页式存储管理 </vt:lpstr>
      <vt:lpstr>4.6 段页式存储管理 </vt:lpstr>
      <vt:lpstr>4.6 段页式存储管理 </vt:lpstr>
      <vt:lpstr>本章小结</vt:lpstr>
    </vt:vector>
  </TitlesOfParts>
  <Company>잡코리아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캠퍼스몬</dc:creator>
  <cp:lastModifiedBy>x h</cp:lastModifiedBy>
  <cp:revision>611</cp:revision>
  <dcterms:created xsi:type="dcterms:W3CDTF">2005-12-31T15:41:19Z</dcterms:created>
  <dcterms:modified xsi:type="dcterms:W3CDTF">2022-08-18T10:05:51Z</dcterms:modified>
</cp:coreProperties>
</file>